
<file path=[Content_Types].xml><?xml version="1.0" encoding="utf-8"?>
<Types xmlns="http://schemas.openxmlformats.org/package/2006/content-types">
  <Default Extension="xml" ContentType="application/xml"/>
  <Default Extension="jpeg" ContentType="image/jpeg"/>
  <Default Extension="jpg" ContentType="image/jpeg"/>
  <Default Extension="png" ContentType="image/png"/>
  <Default Extension="rels" ContentType="application/vnd.openxmlformats-package.relationships+xml"/>
  <Default Extension="svg" ContentType="image/svg+xml"/>
  <Override PartName="/customxml/itemprops3.xml" ContentType="application/vnd.openxmlformats-officedocument.customXmlProperties+xml"/>
  <Override PartName="/ppt/slides/slide2.xml" ContentType="application/vnd.openxmlformats-officedocument.presentationml.slide+xml"/>
  <Override PartName="/ppt/presentation.xml" ContentType="application/vnd.openxmlformats-officedocument.presentationml.presentation.main+xml"/>
  <Override PartName="/customxml/itemprops1.xml" ContentType="application/vnd.openxmlformats-officedocument.customXmlProperties+xml"/>
  <Override PartName="/docprops/core.xml" ContentType="application/vnd.openxmlformats-package.core-properties+xml"/>
  <Override PartName="/customxml/itemprops2.xml" ContentType="application/vnd.openxmlformats-officedocument.customXmlProperties+xml"/>
  <Override PartName="/ppt/slides/slide3.xml" ContentType="application/vnd.openxmlformats-officedocument.presentationml.slide+xml"/>
  <Override PartName="/ppt/diagrams/layout2.xml" ContentType="application/vnd.openxmlformats-officedocument.drawingml.diagram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notesslides/notesslide3.xml" ContentType="application/vnd.openxmlformats-officedocument.presentationml.notesSlide+xml"/>
  <Override PartName="/ppt/handoutmasters/handoutmaster1.xml" ContentType="application/vnd.openxmlformats-officedocument.presentationml.handoutMaster+xml"/>
  <Override PartName="/ppt/slidelayouts/slidelayout12.xml" ContentType="application/vnd.openxmlformats-officedocument.presentationml.slideLayout+xml"/>
  <Override PartName="/ppt/slidelayouts/slidelayout7.xml" ContentType="application/vnd.openxmlformats-officedocument.presentationml.slideLayout+xml"/>
  <Override PartName="/ppt/commentauthors.xml" ContentType="application/vnd.openxmlformats-officedocument.presentationml.commentAuthors+xml"/>
  <Override PartName="/ppt/diagrams/colors1.xml" ContentType="application/vnd.openxmlformats-officedocument.drawingml.diagramColors+xml"/>
  <Override PartName="/ppt/diagrams/data1.xml" ContentType="application/vnd.openxmlformats-officedocument.drawingml.diagramData+xml"/>
  <Override PartName="/ppt/notesslides/notesslide2.xml" ContentType="application/vnd.openxmlformats-officedocument.presentationml.notes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1.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13.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colors2.xml" ContentType="application/vnd.openxmlformats-officedocument.drawingml.diagramColors+xml"/>
  <Override PartName="/ppt/diagrams/data2.xml" ContentType="application/vnd.openxmlformats-officedocument.drawingml.diagramData+xml"/>
  <Override PartName="/ppt/notesslides/notesslide1.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diagrams/quickstyle1.xml" ContentType="application/vnd.openxmlformats-officedocument.drawingml.diagramStyle+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quickstyle2.xml" ContentType="application/vnd.openxmlformats-officedocument.drawingml.diagramStyle+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2"/>
  </p:sldMasterIdLst>
  <p:notesMasterIdLst>
    <p:notesMasterId r:id="rId3"/>
  </p:notesMasterIdLst>
  <p:handoutMasterIdLst>
    <p:handoutMasterId r:id="rId1"/>
  </p:handoutMasterIdLst>
  <p:sldIdLst>
    <p:sldId id="289" r:id="rId4"/>
    <p:sldId id="286" r:id="rId5"/>
    <p:sldId id="297" r:id="rId6"/>
    <p:sldId id="271" r:id="rId7"/>
    <p:sldId id="293" r:id="rId8"/>
    <p:sldId id="295" r:id="rId9"/>
    <p:sldId id="273" r:id="rId10"/>
    <p:sldId id="292" r:id="rId11"/>
    <p:sldId id="270" r:id="rId12"/>
    <p:sldId id="298" r:id="rId13"/>
    <p:sldId id="29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0A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40" autoAdjust="0"/>
    <p:restoredTop sz="82592" autoAdjust="0"/>
  </p:normalViewPr>
  <p:slideViewPr>
    <p:cSldViewPr snapToGrid="0">
      <p:cViewPr varScale="1">
        <p:scale>
          <a:sx n="57" d="100"/>
          <a:sy n="57" d="100"/>
        </p:scale>
        <p:origin x="844" y="32"/>
      </p:cViewPr>
      <p:guideLst>
        <p:guide pos="3840"/>
        <p:guide orient="horz" pos="2160"/>
      </p:guideLst>
    </p:cSldViewPr>
  </p:slideViewPr>
  <p:notesTextViewPr>
    <p:cViewPr>
      <p:scale>
        <a:sx n="1" d="1"/>
        <a:sy n="1" d="1"/>
      </p:scale>
      <p:origin x="0" y="0"/>
    </p:cViewPr>
  </p:notesTextViewPr>
  <p:notesViewPr>
    <p:cSldViewPr snapToGrid="0">
      <p:cViewPr varScale="1">
        <p:scale>
          <a:sx n="68" d="100"/>
          <a:sy n="68" d="100"/>
        </p:scale>
        <p:origin x="3288" y="84"/>
      </p:cViewPr>
    </p:cSldViewPr>
  </p:notes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handoutMaster" Target="handoutMasters/handoutMaster1.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tableStyles" Target="tableStyles.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2.xml"/><Relationship Id="rId19" Type="http://schemas.openxmlformats.org/officeDocument/2006/relationships/commentAuthors" Target="commentAuthors.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897FC2-6BB8-4478-AFBE-BE5A94D2BF1C}" type="doc">
      <dgm:prSet loTypeId="urn:microsoft.com/office/officeart/2008/layout/VerticalCurvedList" loCatId="list" qsTypeId="urn:microsoft.com/office/officeart/2005/8/quickstyle/simple1" qsCatId="simple" csTypeId="urn:microsoft.com/office/officeart/2005/8/colors/accent3_5" csCatId="accent3" phldr="1"/>
      <dgm:spPr/>
      <dgm:t>
        <a:bodyPr/>
        <a:lstStyle/>
        <a:p>
          <a:endParaRPr lang="en-US"/>
        </a:p>
      </dgm:t>
    </dgm:pt>
    <dgm:pt modelId="{6ECE07D6-64D5-4D5B-8CF4-BAF3B992026A}">
      <dgm:prSet phldrT="[Text]"/>
      <dgm:spPr/>
      <dgm:t>
        <a:bodyPr/>
        <a:lstStyle/>
        <a:p>
          <a:r>
            <a:rPr lang="en-US" dirty="0">
              <a:latin typeface="Times New Roman" panose="02020603050405020304" pitchFamily="18" charset="0"/>
              <a:cs typeface="Times New Roman" panose="02020603050405020304" pitchFamily="18" charset="0"/>
            </a:rPr>
            <a:t>The digital technology market in China is growing at a rapid pace owing to 900 million internet users in the country (Moore, 2023).</a:t>
          </a:r>
          <a:endParaRPr lang="en-US" dirty="0"/>
        </a:p>
      </dgm:t>
    </dgm:pt>
    <dgm:pt modelId="{07F1649E-31D0-4950-A6AD-514AD9C3485F}" type="parTrans" cxnId="{C6048E3C-E79F-4626-ABF9-E7377491A151}">
      <dgm:prSet/>
      <dgm:spPr/>
      <dgm:t>
        <a:bodyPr/>
        <a:lstStyle/>
        <a:p>
          <a:endParaRPr lang="en-US"/>
        </a:p>
      </dgm:t>
    </dgm:pt>
    <dgm:pt modelId="{F339C185-8E6E-4044-AB1F-727DCDFD4A38}" type="sibTrans" cxnId="{C6048E3C-E79F-4626-ABF9-E7377491A151}">
      <dgm:prSet/>
      <dgm:spPr/>
      <dgm:t>
        <a:bodyPr/>
        <a:lstStyle/>
        <a:p>
          <a:endParaRPr lang="en-US"/>
        </a:p>
      </dgm:t>
    </dgm:pt>
    <dgm:pt modelId="{5D1CBF3C-ECAB-4B9F-AFC7-5D7666D8C827}">
      <dgm:prSet phldrT="[Text]"/>
      <dgm:spPr/>
      <dgm:t>
        <a:bodyPr/>
        <a:lstStyle/>
        <a:p>
          <a:r>
            <a:rPr lang="en-US" dirty="0">
              <a:latin typeface="Times New Roman" panose="02020603050405020304" pitchFamily="18" charset="0"/>
              <a:cs typeface="Times New Roman" panose="02020603050405020304" pitchFamily="18" charset="0"/>
            </a:rPr>
            <a:t>The sector presents vast opportunities for British organizations to become a part of this growth.</a:t>
          </a:r>
          <a:endParaRPr lang="en-US" dirty="0"/>
        </a:p>
      </dgm:t>
    </dgm:pt>
    <dgm:pt modelId="{6662BAA6-C9A7-4EEC-A1EB-A579236ECF6C}" type="parTrans" cxnId="{9CC214E4-BA24-4672-B332-E306C90D32E8}">
      <dgm:prSet/>
      <dgm:spPr/>
      <dgm:t>
        <a:bodyPr/>
        <a:lstStyle/>
        <a:p>
          <a:endParaRPr lang="en-US"/>
        </a:p>
      </dgm:t>
    </dgm:pt>
    <dgm:pt modelId="{583D3119-CACF-47F3-97CC-D8148000A97D}" type="sibTrans" cxnId="{9CC214E4-BA24-4672-B332-E306C90D32E8}">
      <dgm:prSet/>
      <dgm:spPr/>
      <dgm:t>
        <a:bodyPr/>
        <a:lstStyle/>
        <a:p>
          <a:endParaRPr lang="en-US"/>
        </a:p>
      </dgm:t>
    </dgm:pt>
    <dgm:pt modelId="{75969F2C-A47F-431F-891D-6C6DDDABBC5F}">
      <dgm:prSet phldrT="[Text]"/>
      <dgm:spPr/>
      <dgm:t>
        <a:bodyPr/>
        <a:lstStyle/>
        <a:p>
          <a:r>
            <a:rPr lang="en-US" dirty="0">
              <a:latin typeface="Times New Roman" panose="02020603050405020304" pitchFamily="18" charset="0"/>
              <a:cs typeface="Times New Roman" panose="02020603050405020304" pitchFamily="18" charset="0"/>
            </a:rPr>
            <a:t>A Both the organizations can access the markets more deeply, and expect increased revenue and growth.</a:t>
          </a:r>
          <a:endParaRPr lang="en-US" dirty="0"/>
        </a:p>
      </dgm:t>
    </dgm:pt>
    <dgm:pt modelId="{ED4F977A-4B23-4432-BE7F-E6347D186CC1}" type="parTrans" cxnId="{89C99E04-31A1-4DD9-ACDE-84FBDDC602B0}">
      <dgm:prSet/>
      <dgm:spPr/>
      <dgm:t>
        <a:bodyPr/>
        <a:lstStyle/>
        <a:p>
          <a:endParaRPr lang="en-US"/>
        </a:p>
      </dgm:t>
    </dgm:pt>
    <dgm:pt modelId="{A3DCF7CD-9933-42B5-9EB2-4C4EF3E04385}" type="sibTrans" cxnId="{89C99E04-31A1-4DD9-ACDE-84FBDDC602B0}">
      <dgm:prSet/>
      <dgm:spPr/>
      <dgm:t>
        <a:bodyPr/>
        <a:lstStyle/>
        <a:p>
          <a:endParaRPr lang="en-US"/>
        </a:p>
      </dgm:t>
    </dgm:pt>
    <dgm:pt modelId="{73FD9745-215D-4AA6-B327-319E55DCE26A}">
      <dgm:prSet/>
      <dgm:spPr/>
      <dgm:t>
        <a:bodyPr/>
        <a:lstStyle/>
        <a:p>
          <a:r>
            <a:rPr lang="en-US">
              <a:latin typeface="Times New Roman" panose="02020603050405020304" pitchFamily="18" charset="0"/>
              <a:cs typeface="Times New Roman" panose="02020603050405020304" pitchFamily="18" charset="0"/>
            </a:rPr>
            <a:t>Vodafone can use this chance to gain market access and spread its operations in the Asian region</a:t>
          </a:r>
          <a:endParaRPr lang="en-IN"/>
        </a:p>
      </dgm:t>
    </dgm:pt>
    <dgm:pt modelId="{798C5B93-516B-4ADA-9871-CB0EF26F13ED}" type="parTrans" cxnId="{0E3F3AC1-6CD1-46E9-AB7B-82559CD3F21C}">
      <dgm:prSet/>
      <dgm:spPr/>
      <dgm:t>
        <a:bodyPr/>
        <a:lstStyle/>
        <a:p>
          <a:endParaRPr lang="en-US"/>
        </a:p>
      </dgm:t>
    </dgm:pt>
    <dgm:pt modelId="{AFD43A66-BA61-40AA-957C-DD394FE89CC6}" type="sibTrans" cxnId="{0E3F3AC1-6CD1-46E9-AB7B-82559CD3F21C}">
      <dgm:prSet/>
      <dgm:spPr/>
      <dgm:t>
        <a:bodyPr/>
        <a:lstStyle/>
        <a:p>
          <a:endParaRPr lang="en-US"/>
        </a:p>
      </dgm:t>
    </dgm:pt>
    <dgm:pt modelId="{8DEF13CC-051A-4996-A3BD-2A8710989F61}">
      <dgm:prSet/>
      <dgm:spPr/>
      <dgm:t>
        <a:bodyPr/>
        <a:lstStyle/>
        <a:p>
          <a:r>
            <a:rPr lang="en-US">
              <a:latin typeface="Times New Roman" panose="02020603050405020304" pitchFamily="18" charset="0"/>
              <a:cs typeface="Times New Roman" panose="02020603050405020304" pitchFamily="18" charset="0"/>
            </a:rPr>
            <a:t>A joint venture between the companies is likely to strengthen their market standing.</a:t>
          </a:r>
          <a:endParaRPr lang="en-US" dirty="0">
            <a:latin typeface="Times New Roman" panose="02020603050405020304" pitchFamily="18" charset="0"/>
            <a:cs typeface="Times New Roman" panose="02020603050405020304" pitchFamily="18" charset="0"/>
          </a:endParaRPr>
        </a:p>
      </dgm:t>
    </dgm:pt>
    <dgm:pt modelId="{384DA978-D951-4E1B-9DF2-BD24C277CDED}" type="parTrans" cxnId="{1EA516EE-4BD1-43F6-B543-2015F9A151BC}">
      <dgm:prSet/>
      <dgm:spPr/>
      <dgm:t>
        <a:bodyPr/>
        <a:lstStyle/>
        <a:p>
          <a:endParaRPr lang="en-US"/>
        </a:p>
      </dgm:t>
    </dgm:pt>
    <dgm:pt modelId="{97547641-21ED-4D0E-ADDC-46ECC84B0176}" type="sibTrans" cxnId="{1EA516EE-4BD1-43F6-B543-2015F9A151BC}">
      <dgm:prSet/>
      <dgm:spPr/>
      <dgm:t>
        <a:bodyPr/>
        <a:lstStyle/>
        <a:p>
          <a:endParaRPr lang="en-US"/>
        </a:p>
      </dgm:t>
    </dgm:pt>
    <dgm:pt modelId="{11CF5AC5-292E-435A-ACD8-588828A99256}" type="pres">
      <dgm:prSet presAssocID="{C3897FC2-6BB8-4478-AFBE-BE5A94D2BF1C}" presName="Name0" presStyleCnt="0">
        <dgm:presLayoutVars>
          <dgm:chMax val="7"/>
          <dgm:chPref val="7"/>
          <dgm:dir/>
        </dgm:presLayoutVars>
      </dgm:prSet>
      <dgm:spPr/>
    </dgm:pt>
    <dgm:pt modelId="{F502439D-DE27-4F59-84EE-E200B24B06FA}" type="pres">
      <dgm:prSet presAssocID="{C3897FC2-6BB8-4478-AFBE-BE5A94D2BF1C}" presName="Name1" presStyleCnt="0"/>
      <dgm:spPr/>
    </dgm:pt>
    <dgm:pt modelId="{F466EC01-E2CB-4F1B-827F-145DEE57A990}" type="pres">
      <dgm:prSet presAssocID="{C3897FC2-6BB8-4478-AFBE-BE5A94D2BF1C}" presName="cycle" presStyleCnt="0"/>
      <dgm:spPr/>
    </dgm:pt>
    <dgm:pt modelId="{3EC05C7E-114C-4CE4-B91A-B2B5B9FADF5A}" type="pres">
      <dgm:prSet presAssocID="{C3897FC2-6BB8-4478-AFBE-BE5A94D2BF1C}" presName="srcNode" presStyleLbl="node1" presStyleIdx="0" presStyleCnt="5"/>
      <dgm:spPr/>
    </dgm:pt>
    <dgm:pt modelId="{F28081CC-A976-49E6-9FF2-97EFCA75CDDB}" type="pres">
      <dgm:prSet presAssocID="{C3897FC2-6BB8-4478-AFBE-BE5A94D2BF1C}" presName="conn" presStyleLbl="parChTrans1D2" presStyleIdx="0" presStyleCnt="1"/>
      <dgm:spPr/>
    </dgm:pt>
    <dgm:pt modelId="{F8668AE2-BA8B-449D-811F-1851488D631C}" type="pres">
      <dgm:prSet presAssocID="{C3897FC2-6BB8-4478-AFBE-BE5A94D2BF1C}" presName="extraNode" presStyleLbl="node1" presStyleIdx="0" presStyleCnt="5"/>
      <dgm:spPr/>
    </dgm:pt>
    <dgm:pt modelId="{9F730FAB-76EF-4850-84B2-D07B4DB2BDA0}" type="pres">
      <dgm:prSet presAssocID="{C3897FC2-6BB8-4478-AFBE-BE5A94D2BF1C}" presName="dstNode" presStyleLbl="node1" presStyleIdx="0" presStyleCnt="5"/>
      <dgm:spPr/>
    </dgm:pt>
    <dgm:pt modelId="{1CD56BD9-00E8-44B7-9ADD-22E376773449}" type="pres">
      <dgm:prSet presAssocID="{6ECE07D6-64D5-4D5B-8CF4-BAF3B992026A}" presName="text_1" presStyleLbl="node1" presStyleIdx="0" presStyleCnt="5" custLinFactNeighborX="3062" custLinFactNeighborY="-3802">
        <dgm:presLayoutVars>
          <dgm:bulletEnabled val="1"/>
        </dgm:presLayoutVars>
      </dgm:prSet>
      <dgm:spPr/>
    </dgm:pt>
    <dgm:pt modelId="{D44B2360-32A1-44BE-A1EB-F7C4C62D7792}" type="pres">
      <dgm:prSet presAssocID="{6ECE07D6-64D5-4D5B-8CF4-BAF3B992026A}" presName="accent_1" presStyleCnt="0"/>
      <dgm:spPr/>
    </dgm:pt>
    <dgm:pt modelId="{13D7FC3A-79BC-4653-9D4E-19B17289CC01}" type="pres">
      <dgm:prSet presAssocID="{6ECE07D6-64D5-4D5B-8CF4-BAF3B992026A}" presName="accentRepeatNode" presStyleLbl="solidFgAcc1" presStyleIdx="0" presStyleCnt="5"/>
      <dgm:spPr/>
    </dgm:pt>
    <dgm:pt modelId="{31C04748-3D37-4AAF-A62A-F0A102116533}" type="pres">
      <dgm:prSet presAssocID="{5D1CBF3C-ECAB-4B9F-AFC7-5D7666D8C827}" presName="text_2" presStyleLbl="node1" presStyleIdx="1" presStyleCnt="5">
        <dgm:presLayoutVars>
          <dgm:bulletEnabled val="1"/>
        </dgm:presLayoutVars>
      </dgm:prSet>
      <dgm:spPr/>
    </dgm:pt>
    <dgm:pt modelId="{878611D1-F809-4126-94EA-2A3797888038}" type="pres">
      <dgm:prSet presAssocID="{5D1CBF3C-ECAB-4B9F-AFC7-5D7666D8C827}" presName="accent_2" presStyleCnt="0"/>
      <dgm:spPr/>
    </dgm:pt>
    <dgm:pt modelId="{DAA16E55-D4A0-4190-8DCB-98359A3F7C49}" type="pres">
      <dgm:prSet presAssocID="{5D1CBF3C-ECAB-4B9F-AFC7-5D7666D8C827}" presName="accentRepeatNode" presStyleLbl="solidFgAcc1" presStyleIdx="1" presStyleCnt="5"/>
      <dgm:spPr/>
    </dgm:pt>
    <dgm:pt modelId="{2CED377C-948B-4230-AEB8-E278848EB472}" type="pres">
      <dgm:prSet presAssocID="{73FD9745-215D-4AA6-B327-319E55DCE26A}" presName="text_3" presStyleLbl="node1" presStyleIdx="2" presStyleCnt="5">
        <dgm:presLayoutVars>
          <dgm:bulletEnabled val="1"/>
        </dgm:presLayoutVars>
      </dgm:prSet>
      <dgm:spPr/>
    </dgm:pt>
    <dgm:pt modelId="{FE5339AC-E021-4725-AF3B-788E6E8AF668}" type="pres">
      <dgm:prSet presAssocID="{73FD9745-215D-4AA6-B327-319E55DCE26A}" presName="accent_3" presStyleCnt="0"/>
      <dgm:spPr/>
    </dgm:pt>
    <dgm:pt modelId="{9CAE84C6-67EA-40D1-82FB-54857666DCC9}" type="pres">
      <dgm:prSet presAssocID="{73FD9745-215D-4AA6-B327-319E55DCE26A}" presName="accentRepeatNode" presStyleLbl="solidFgAcc1" presStyleIdx="2" presStyleCnt="5"/>
      <dgm:spPr/>
    </dgm:pt>
    <dgm:pt modelId="{C76A3515-9D47-4634-9D25-1A3FB00EB5E1}" type="pres">
      <dgm:prSet presAssocID="{8DEF13CC-051A-4996-A3BD-2A8710989F61}" presName="text_4" presStyleLbl="node1" presStyleIdx="3" presStyleCnt="5">
        <dgm:presLayoutVars>
          <dgm:bulletEnabled val="1"/>
        </dgm:presLayoutVars>
      </dgm:prSet>
      <dgm:spPr/>
    </dgm:pt>
    <dgm:pt modelId="{31B04118-77B3-4312-BAF8-1D95F0D993CB}" type="pres">
      <dgm:prSet presAssocID="{8DEF13CC-051A-4996-A3BD-2A8710989F61}" presName="accent_4" presStyleCnt="0"/>
      <dgm:spPr/>
    </dgm:pt>
    <dgm:pt modelId="{969B44E0-8BF7-4511-B23A-368526A6C21A}" type="pres">
      <dgm:prSet presAssocID="{8DEF13CC-051A-4996-A3BD-2A8710989F61}" presName="accentRepeatNode" presStyleLbl="solidFgAcc1" presStyleIdx="3" presStyleCnt="5"/>
      <dgm:spPr/>
    </dgm:pt>
    <dgm:pt modelId="{1BAD98F9-412A-4323-90F5-DB1F7835DC1E}" type="pres">
      <dgm:prSet presAssocID="{75969F2C-A47F-431F-891D-6C6DDDABBC5F}" presName="text_5" presStyleLbl="node1" presStyleIdx="4" presStyleCnt="5">
        <dgm:presLayoutVars>
          <dgm:bulletEnabled val="1"/>
        </dgm:presLayoutVars>
      </dgm:prSet>
      <dgm:spPr/>
    </dgm:pt>
    <dgm:pt modelId="{A5B14389-ADAC-4DA1-8466-4666977C3631}" type="pres">
      <dgm:prSet presAssocID="{75969F2C-A47F-431F-891D-6C6DDDABBC5F}" presName="accent_5" presStyleCnt="0"/>
      <dgm:spPr/>
    </dgm:pt>
    <dgm:pt modelId="{48520174-04C9-4070-9B24-B469951FDADA}" type="pres">
      <dgm:prSet presAssocID="{75969F2C-A47F-431F-891D-6C6DDDABBC5F}" presName="accentRepeatNode" presStyleLbl="solidFgAcc1" presStyleIdx="4" presStyleCnt="5"/>
      <dgm:spPr/>
    </dgm:pt>
  </dgm:ptLst>
  <dgm:cxnLst>
    <dgm:cxn modelId="{89C99E04-31A1-4DD9-ACDE-84FBDDC602B0}" srcId="{C3897FC2-6BB8-4478-AFBE-BE5A94D2BF1C}" destId="{75969F2C-A47F-431F-891D-6C6DDDABBC5F}" srcOrd="4" destOrd="0" parTransId="{ED4F977A-4B23-4432-BE7F-E6347D186CC1}" sibTransId="{A3DCF7CD-9933-42B5-9EB2-4C4EF3E04385}"/>
    <dgm:cxn modelId="{C6048E3C-E79F-4626-ABF9-E7377491A151}" srcId="{C3897FC2-6BB8-4478-AFBE-BE5A94D2BF1C}" destId="{6ECE07D6-64D5-4D5B-8CF4-BAF3B992026A}" srcOrd="0" destOrd="0" parTransId="{07F1649E-31D0-4950-A6AD-514AD9C3485F}" sibTransId="{F339C185-8E6E-4044-AB1F-727DCDFD4A38}"/>
    <dgm:cxn modelId="{BB186B65-60CA-459A-A506-7CC48A9B6E76}" type="presOf" srcId="{75969F2C-A47F-431F-891D-6C6DDDABBC5F}" destId="{1BAD98F9-412A-4323-90F5-DB1F7835DC1E}" srcOrd="0" destOrd="0" presId="urn:microsoft.com/office/officeart/2008/layout/VerticalCurvedList"/>
    <dgm:cxn modelId="{896D606B-C97A-434F-95B0-27D7DCD0DFC4}" type="presOf" srcId="{8DEF13CC-051A-4996-A3BD-2A8710989F61}" destId="{C76A3515-9D47-4634-9D25-1A3FB00EB5E1}" srcOrd="0" destOrd="0" presId="urn:microsoft.com/office/officeart/2008/layout/VerticalCurvedList"/>
    <dgm:cxn modelId="{82F7E86F-7634-4BB1-9888-1709585FFB48}" type="presOf" srcId="{F339C185-8E6E-4044-AB1F-727DCDFD4A38}" destId="{F28081CC-A976-49E6-9FF2-97EFCA75CDDB}" srcOrd="0" destOrd="0" presId="urn:microsoft.com/office/officeart/2008/layout/VerticalCurvedList"/>
    <dgm:cxn modelId="{FFEECC52-D326-47B7-8F01-4A93EC7E6088}" type="presOf" srcId="{6ECE07D6-64D5-4D5B-8CF4-BAF3B992026A}" destId="{1CD56BD9-00E8-44B7-9ADD-22E376773449}" srcOrd="0" destOrd="0" presId="urn:microsoft.com/office/officeart/2008/layout/VerticalCurvedList"/>
    <dgm:cxn modelId="{0E3F3AC1-6CD1-46E9-AB7B-82559CD3F21C}" srcId="{C3897FC2-6BB8-4478-AFBE-BE5A94D2BF1C}" destId="{73FD9745-215D-4AA6-B327-319E55DCE26A}" srcOrd="2" destOrd="0" parTransId="{798C5B93-516B-4ADA-9871-CB0EF26F13ED}" sibTransId="{AFD43A66-BA61-40AA-957C-DD394FE89CC6}"/>
    <dgm:cxn modelId="{38A701D3-8655-4843-94E4-0FADDA71C30C}" type="presOf" srcId="{73FD9745-215D-4AA6-B327-319E55DCE26A}" destId="{2CED377C-948B-4230-AEB8-E278848EB472}" srcOrd="0" destOrd="0" presId="urn:microsoft.com/office/officeart/2008/layout/VerticalCurvedList"/>
    <dgm:cxn modelId="{9CC214E4-BA24-4672-B332-E306C90D32E8}" srcId="{C3897FC2-6BB8-4478-AFBE-BE5A94D2BF1C}" destId="{5D1CBF3C-ECAB-4B9F-AFC7-5D7666D8C827}" srcOrd="1" destOrd="0" parTransId="{6662BAA6-C9A7-4EEC-A1EB-A579236ECF6C}" sibTransId="{583D3119-CACF-47F3-97CC-D8148000A97D}"/>
    <dgm:cxn modelId="{261D37EB-B713-4665-9115-17C2088920FD}" type="presOf" srcId="{5D1CBF3C-ECAB-4B9F-AFC7-5D7666D8C827}" destId="{31C04748-3D37-4AAF-A62A-F0A102116533}" srcOrd="0" destOrd="0" presId="urn:microsoft.com/office/officeart/2008/layout/VerticalCurvedList"/>
    <dgm:cxn modelId="{1EA516EE-4BD1-43F6-B543-2015F9A151BC}" srcId="{C3897FC2-6BB8-4478-AFBE-BE5A94D2BF1C}" destId="{8DEF13CC-051A-4996-A3BD-2A8710989F61}" srcOrd="3" destOrd="0" parTransId="{384DA978-D951-4E1B-9DF2-BD24C277CDED}" sibTransId="{97547641-21ED-4D0E-ADDC-46ECC84B0176}"/>
    <dgm:cxn modelId="{2DED13F3-C6A1-4BA8-A079-AC96B3FF102A}" type="presOf" srcId="{C3897FC2-6BB8-4478-AFBE-BE5A94D2BF1C}" destId="{11CF5AC5-292E-435A-ACD8-588828A99256}" srcOrd="0" destOrd="0" presId="urn:microsoft.com/office/officeart/2008/layout/VerticalCurvedList"/>
    <dgm:cxn modelId="{37AA5FCD-CACF-4291-9532-426041AC49A2}" type="presParOf" srcId="{11CF5AC5-292E-435A-ACD8-588828A99256}" destId="{F502439D-DE27-4F59-84EE-E200B24B06FA}" srcOrd="0" destOrd="0" presId="urn:microsoft.com/office/officeart/2008/layout/VerticalCurvedList"/>
    <dgm:cxn modelId="{64238290-3295-436C-B5E1-71C2C2ECB2FE}" type="presParOf" srcId="{F502439D-DE27-4F59-84EE-E200B24B06FA}" destId="{F466EC01-E2CB-4F1B-827F-145DEE57A990}" srcOrd="0" destOrd="0" presId="urn:microsoft.com/office/officeart/2008/layout/VerticalCurvedList"/>
    <dgm:cxn modelId="{9E92C236-072D-4666-BAF9-253A461E1B32}" type="presParOf" srcId="{F466EC01-E2CB-4F1B-827F-145DEE57A990}" destId="{3EC05C7E-114C-4CE4-B91A-B2B5B9FADF5A}" srcOrd="0" destOrd="0" presId="urn:microsoft.com/office/officeart/2008/layout/VerticalCurvedList"/>
    <dgm:cxn modelId="{3FE3D98B-FA58-4E92-A5B9-9957E06F715F}" type="presParOf" srcId="{F466EC01-E2CB-4F1B-827F-145DEE57A990}" destId="{F28081CC-A976-49E6-9FF2-97EFCA75CDDB}" srcOrd="1" destOrd="0" presId="urn:microsoft.com/office/officeart/2008/layout/VerticalCurvedList"/>
    <dgm:cxn modelId="{66DD3088-5943-4F0C-A56D-CDD91A9B7294}" type="presParOf" srcId="{F466EC01-E2CB-4F1B-827F-145DEE57A990}" destId="{F8668AE2-BA8B-449D-811F-1851488D631C}" srcOrd="2" destOrd="0" presId="urn:microsoft.com/office/officeart/2008/layout/VerticalCurvedList"/>
    <dgm:cxn modelId="{86F17AA5-24CE-459C-8A5E-EF124DCDEBB8}" type="presParOf" srcId="{F466EC01-E2CB-4F1B-827F-145DEE57A990}" destId="{9F730FAB-76EF-4850-84B2-D07B4DB2BDA0}" srcOrd="3" destOrd="0" presId="urn:microsoft.com/office/officeart/2008/layout/VerticalCurvedList"/>
    <dgm:cxn modelId="{B3BE16BF-99D8-4267-B278-FF400B3F93CB}" type="presParOf" srcId="{F502439D-DE27-4F59-84EE-E200B24B06FA}" destId="{1CD56BD9-00E8-44B7-9ADD-22E376773449}" srcOrd="1" destOrd="0" presId="urn:microsoft.com/office/officeart/2008/layout/VerticalCurvedList"/>
    <dgm:cxn modelId="{E7A15938-C34E-4E9A-852B-E4773627B8A0}" type="presParOf" srcId="{F502439D-DE27-4F59-84EE-E200B24B06FA}" destId="{D44B2360-32A1-44BE-A1EB-F7C4C62D7792}" srcOrd="2" destOrd="0" presId="urn:microsoft.com/office/officeart/2008/layout/VerticalCurvedList"/>
    <dgm:cxn modelId="{125002A8-298D-4109-BC2A-505C9C9D0314}" type="presParOf" srcId="{D44B2360-32A1-44BE-A1EB-F7C4C62D7792}" destId="{13D7FC3A-79BC-4653-9D4E-19B17289CC01}" srcOrd="0" destOrd="0" presId="urn:microsoft.com/office/officeart/2008/layout/VerticalCurvedList"/>
    <dgm:cxn modelId="{FD867E24-2CDF-45A2-BB5A-4243571BDE16}" type="presParOf" srcId="{F502439D-DE27-4F59-84EE-E200B24B06FA}" destId="{31C04748-3D37-4AAF-A62A-F0A102116533}" srcOrd="3" destOrd="0" presId="urn:microsoft.com/office/officeart/2008/layout/VerticalCurvedList"/>
    <dgm:cxn modelId="{78E65595-5A93-4E9F-97C3-425A1198622F}" type="presParOf" srcId="{F502439D-DE27-4F59-84EE-E200B24B06FA}" destId="{878611D1-F809-4126-94EA-2A3797888038}" srcOrd="4" destOrd="0" presId="urn:microsoft.com/office/officeart/2008/layout/VerticalCurvedList"/>
    <dgm:cxn modelId="{9E0DF30C-1CC8-4C67-8A0D-7830D0A31784}" type="presParOf" srcId="{878611D1-F809-4126-94EA-2A3797888038}" destId="{DAA16E55-D4A0-4190-8DCB-98359A3F7C49}" srcOrd="0" destOrd="0" presId="urn:microsoft.com/office/officeart/2008/layout/VerticalCurvedList"/>
    <dgm:cxn modelId="{EF1F5B55-68AE-4BAE-A58D-F3215B277F6B}" type="presParOf" srcId="{F502439D-DE27-4F59-84EE-E200B24B06FA}" destId="{2CED377C-948B-4230-AEB8-E278848EB472}" srcOrd="5" destOrd="0" presId="urn:microsoft.com/office/officeart/2008/layout/VerticalCurvedList"/>
    <dgm:cxn modelId="{992200F6-1A38-494B-B78D-7B743E90DE19}" type="presParOf" srcId="{F502439D-DE27-4F59-84EE-E200B24B06FA}" destId="{FE5339AC-E021-4725-AF3B-788E6E8AF668}" srcOrd="6" destOrd="0" presId="urn:microsoft.com/office/officeart/2008/layout/VerticalCurvedList"/>
    <dgm:cxn modelId="{E4B9D781-0F64-4B88-968A-221A21AE9B00}" type="presParOf" srcId="{FE5339AC-E021-4725-AF3B-788E6E8AF668}" destId="{9CAE84C6-67EA-40D1-82FB-54857666DCC9}" srcOrd="0" destOrd="0" presId="urn:microsoft.com/office/officeart/2008/layout/VerticalCurvedList"/>
    <dgm:cxn modelId="{EEE32C83-B734-47B1-B23C-5E8CBE9A23C2}" type="presParOf" srcId="{F502439D-DE27-4F59-84EE-E200B24B06FA}" destId="{C76A3515-9D47-4634-9D25-1A3FB00EB5E1}" srcOrd="7" destOrd="0" presId="urn:microsoft.com/office/officeart/2008/layout/VerticalCurvedList"/>
    <dgm:cxn modelId="{3F1C3F64-CD39-47FA-90EF-A8803AC68000}" type="presParOf" srcId="{F502439D-DE27-4F59-84EE-E200B24B06FA}" destId="{31B04118-77B3-4312-BAF8-1D95F0D993CB}" srcOrd="8" destOrd="0" presId="urn:microsoft.com/office/officeart/2008/layout/VerticalCurvedList"/>
    <dgm:cxn modelId="{C12C404F-3025-4072-BF52-9C71DED04EFE}" type="presParOf" srcId="{31B04118-77B3-4312-BAF8-1D95F0D993CB}" destId="{969B44E0-8BF7-4511-B23A-368526A6C21A}" srcOrd="0" destOrd="0" presId="urn:microsoft.com/office/officeart/2008/layout/VerticalCurvedList"/>
    <dgm:cxn modelId="{28895B85-8D94-4CDA-BB63-26F1AB96B274}" type="presParOf" srcId="{F502439D-DE27-4F59-84EE-E200B24B06FA}" destId="{1BAD98F9-412A-4323-90F5-DB1F7835DC1E}" srcOrd="9" destOrd="0" presId="urn:microsoft.com/office/officeart/2008/layout/VerticalCurvedList"/>
    <dgm:cxn modelId="{D361FB2A-19F4-4149-A056-2F60A53B1B8E}" type="presParOf" srcId="{F502439D-DE27-4F59-84EE-E200B24B06FA}" destId="{A5B14389-ADAC-4DA1-8466-4666977C3631}" srcOrd="10" destOrd="0" presId="urn:microsoft.com/office/officeart/2008/layout/VerticalCurvedList"/>
    <dgm:cxn modelId="{BB667C23-2C9D-4400-BFD0-0067AE5B68C1}" type="presParOf" srcId="{A5B14389-ADAC-4DA1-8466-4666977C3631}" destId="{48520174-04C9-4070-9B24-B469951FDADA}"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92CDC0-089E-4C6B-8287-CF5DB479B8C4}" type="doc">
      <dgm:prSet loTypeId="urn:microsoft.com/office/officeart/2011/layout/HexagonRadial" loCatId="cycle" qsTypeId="urn:microsoft.com/office/officeart/2005/8/quickstyle/simple1" qsCatId="simple" csTypeId="urn:microsoft.com/office/officeart/2005/8/colors/accent2_5" csCatId="accent2" phldr="1"/>
      <dgm:spPr/>
      <dgm:t>
        <a:bodyPr/>
        <a:lstStyle/>
        <a:p>
          <a:endParaRPr lang="en-US"/>
        </a:p>
      </dgm:t>
    </dgm:pt>
    <dgm:pt modelId="{F5E41EDD-3B04-47A9-8AEB-4E45127733B0}">
      <dgm:prSet phldrT="[Text]"/>
      <dgm:spPr/>
      <dgm:t>
        <a:bodyPr/>
        <a:lstStyle/>
        <a:p>
          <a:r>
            <a:rPr lang="en-US" dirty="0"/>
            <a:t>Cultural Dimensions</a:t>
          </a:r>
        </a:p>
      </dgm:t>
    </dgm:pt>
    <dgm:pt modelId="{987CB990-0E6B-49C8-B4A3-B217175354D4}" type="parTrans" cxnId="{9B2ABD58-FD3B-47F3-8BEF-A90EF4E5C472}">
      <dgm:prSet/>
      <dgm:spPr/>
      <dgm:t>
        <a:bodyPr/>
        <a:lstStyle/>
        <a:p>
          <a:endParaRPr lang="en-US"/>
        </a:p>
      </dgm:t>
    </dgm:pt>
    <dgm:pt modelId="{94F6D6F1-55AF-4C78-A8AF-7AF5FF7D8776}" type="sibTrans" cxnId="{9B2ABD58-FD3B-47F3-8BEF-A90EF4E5C472}">
      <dgm:prSet/>
      <dgm:spPr/>
      <dgm:t>
        <a:bodyPr/>
        <a:lstStyle/>
        <a:p>
          <a:endParaRPr lang="en-US"/>
        </a:p>
      </dgm:t>
    </dgm:pt>
    <dgm:pt modelId="{841AA1F0-A888-4B5D-BDAB-E3911486D12F}">
      <dgm:prSet phldrT="[Text]"/>
      <dgm:spPr/>
      <dgm:t>
        <a:bodyPr/>
        <a:lstStyle/>
        <a:p>
          <a:r>
            <a:rPr lang="en-US" dirty="0"/>
            <a:t>Indulgence Vs. restraint</a:t>
          </a:r>
        </a:p>
      </dgm:t>
    </dgm:pt>
    <dgm:pt modelId="{D6E53A19-6CC1-4C62-B514-9F9C4B38685D}" type="parTrans" cxnId="{D0419EA5-3BA4-47AC-A9D9-289D2B8FAB4B}">
      <dgm:prSet/>
      <dgm:spPr/>
      <dgm:t>
        <a:bodyPr/>
        <a:lstStyle/>
        <a:p>
          <a:endParaRPr lang="en-US"/>
        </a:p>
      </dgm:t>
    </dgm:pt>
    <dgm:pt modelId="{EE77EFDA-046A-49F3-B203-79F63748C7DC}" type="sibTrans" cxnId="{D0419EA5-3BA4-47AC-A9D9-289D2B8FAB4B}">
      <dgm:prSet/>
      <dgm:spPr/>
      <dgm:t>
        <a:bodyPr/>
        <a:lstStyle/>
        <a:p>
          <a:endParaRPr lang="en-US"/>
        </a:p>
      </dgm:t>
    </dgm:pt>
    <dgm:pt modelId="{B0486B98-8AD0-46E5-899F-B0227BE22084}">
      <dgm:prSet phldrT="[Text]"/>
      <dgm:spPr/>
      <dgm:t>
        <a:bodyPr/>
        <a:lstStyle/>
        <a:p>
          <a:r>
            <a:rPr lang="en-US" dirty="0"/>
            <a:t>Long term Vs. Short term</a:t>
          </a:r>
        </a:p>
      </dgm:t>
    </dgm:pt>
    <dgm:pt modelId="{F932D5A7-4FF1-4BE0-B541-C6FCE21CE8B3}" type="parTrans" cxnId="{1C5D3CD9-9A3D-4BC4-BE49-C7EDE49196EA}">
      <dgm:prSet/>
      <dgm:spPr/>
      <dgm:t>
        <a:bodyPr/>
        <a:lstStyle/>
        <a:p>
          <a:endParaRPr lang="en-US"/>
        </a:p>
      </dgm:t>
    </dgm:pt>
    <dgm:pt modelId="{FF19218B-D82D-4AA8-8A6F-D6E1FFEE9852}" type="sibTrans" cxnId="{1C5D3CD9-9A3D-4BC4-BE49-C7EDE49196EA}">
      <dgm:prSet/>
      <dgm:spPr/>
      <dgm:t>
        <a:bodyPr/>
        <a:lstStyle/>
        <a:p>
          <a:endParaRPr lang="en-US"/>
        </a:p>
      </dgm:t>
    </dgm:pt>
    <dgm:pt modelId="{DF4D7F85-83DB-4930-BC4D-4A73C017A1D0}">
      <dgm:prSet phldrT="[Text]"/>
      <dgm:spPr/>
      <dgm:t>
        <a:bodyPr/>
        <a:lstStyle/>
        <a:p>
          <a:r>
            <a:rPr lang="en-US" dirty="0"/>
            <a:t>Masculinity vs. femininity</a:t>
          </a:r>
        </a:p>
      </dgm:t>
    </dgm:pt>
    <dgm:pt modelId="{3CD5A814-DB4F-4B04-8AAE-323094B132F8}" type="parTrans" cxnId="{C6484AED-4A1F-4379-8A45-6787DEF9712E}">
      <dgm:prSet/>
      <dgm:spPr/>
      <dgm:t>
        <a:bodyPr/>
        <a:lstStyle/>
        <a:p>
          <a:endParaRPr lang="en-US"/>
        </a:p>
      </dgm:t>
    </dgm:pt>
    <dgm:pt modelId="{FB3CCC22-65C5-4A71-8729-7A93E26D0F32}" type="sibTrans" cxnId="{C6484AED-4A1F-4379-8A45-6787DEF9712E}">
      <dgm:prSet/>
      <dgm:spPr/>
      <dgm:t>
        <a:bodyPr/>
        <a:lstStyle/>
        <a:p>
          <a:endParaRPr lang="en-US"/>
        </a:p>
      </dgm:t>
    </dgm:pt>
    <dgm:pt modelId="{4EB8DBA2-3609-4D68-987C-B6758DC49A79}">
      <dgm:prSet phldrT="[Text]"/>
      <dgm:spPr/>
      <dgm:t>
        <a:bodyPr/>
        <a:lstStyle/>
        <a:p>
          <a:r>
            <a:rPr lang="en-US" dirty="0"/>
            <a:t>Uncertainty avoidance</a:t>
          </a:r>
        </a:p>
      </dgm:t>
    </dgm:pt>
    <dgm:pt modelId="{71090103-CB5C-44A9-8693-70E5AC74D2CD}" type="parTrans" cxnId="{A2B5235B-4542-4499-BF14-904EF452BA20}">
      <dgm:prSet/>
      <dgm:spPr/>
      <dgm:t>
        <a:bodyPr/>
        <a:lstStyle/>
        <a:p>
          <a:endParaRPr lang="en-US"/>
        </a:p>
      </dgm:t>
    </dgm:pt>
    <dgm:pt modelId="{26228A8C-84CC-4341-A221-496D3CE12533}" type="sibTrans" cxnId="{A2B5235B-4542-4499-BF14-904EF452BA20}">
      <dgm:prSet/>
      <dgm:spPr/>
      <dgm:t>
        <a:bodyPr/>
        <a:lstStyle/>
        <a:p>
          <a:endParaRPr lang="en-US"/>
        </a:p>
      </dgm:t>
    </dgm:pt>
    <dgm:pt modelId="{6C0EA050-DF9F-4D19-A4E3-D14C2806AA40}">
      <dgm:prSet phldrT="[Text]"/>
      <dgm:spPr/>
      <dgm:t>
        <a:bodyPr/>
        <a:lstStyle/>
        <a:p>
          <a:r>
            <a:rPr lang="en-US" dirty="0"/>
            <a:t>Individuality</a:t>
          </a:r>
        </a:p>
      </dgm:t>
    </dgm:pt>
    <dgm:pt modelId="{5359D5C4-AD95-4A6C-B763-C66C9325F698}" type="parTrans" cxnId="{F6F4F4F6-F910-4F1C-8450-F6817ABB20D0}">
      <dgm:prSet/>
      <dgm:spPr/>
      <dgm:t>
        <a:bodyPr/>
        <a:lstStyle/>
        <a:p>
          <a:endParaRPr lang="en-US"/>
        </a:p>
      </dgm:t>
    </dgm:pt>
    <dgm:pt modelId="{B0E4CFA0-98F7-4DF5-A7AB-B73E4455559D}" type="sibTrans" cxnId="{F6F4F4F6-F910-4F1C-8450-F6817ABB20D0}">
      <dgm:prSet/>
      <dgm:spPr/>
      <dgm:t>
        <a:bodyPr/>
        <a:lstStyle/>
        <a:p>
          <a:endParaRPr lang="en-US"/>
        </a:p>
      </dgm:t>
    </dgm:pt>
    <dgm:pt modelId="{AB87CD95-0086-497B-BEEA-B91A6DAB229E}">
      <dgm:prSet phldrT="[Text]"/>
      <dgm:spPr/>
      <dgm:t>
        <a:bodyPr/>
        <a:lstStyle/>
        <a:p>
          <a:r>
            <a:rPr lang="en-US" dirty="0"/>
            <a:t>Power Distance</a:t>
          </a:r>
        </a:p>
      </dgm:t>
    </dgm:pt>
    <dgm:pt modelId="{DF5D5F6B-8DA7-4903-B38E-7FE832C04FE2}" type="parTrans" cxnId="{902F4BA5-7701-4FAD-A424-8F9114F1B664}">
      <dgm:prSet/>
      <dgm:spPr/>
      <dgm:t>
        <a:bodyPr/>
        <a:lstStyle/>
        <a:p>
          <a:endParaRPr lang="en-US"/>
        </a:p>
      </dgm:t>
    </dgm:pt>
    <dgm:pt modelId="{C038A8EB-D845-4732-B5DE-FE5F2A6323FE}" type="sibTrans" cxnId="{902F4BA5-7701-4FAD-A424-8F9114F1B664}">
      <dgm:prSet/>
      <dgm:spPr/>
      <dgm:t>
        <a:bodyPr/>
        <a:lstStyle/>
        <a:p>
          <a:endParaRPr lang="en-US"/>
        </a:p>
      </dgm:t>
    </dgm:pt>
    <dgm:pt modelId="{AB8757EE-FC66-48EB-B26D-2E8204DCFDBF}" type="pres">
      <dgm:prSet presAssocID="{FD92CDC0-089E-4C6B-8287-CF5DB479B8C4}" presName="Name0" presStyleCnt="0">
        <dgm:presLayoutVars>
          <dgm:chMax val="1"/>
          <dgm:chPref val="1"/>
          <dgm:dir/>
          <dgm:animOne val="branch"/>
          <dgm:animLvl val="lvl"/>
        </dgm:presLayoutVars>
      </dgm:prSet>
      <dgm:spPr/>
    </dgm:pt>
    <dgm:pt modelId="{B74C01DB-2A84-443E-9418-B76DD2DE7B39}" type="pres">
      <dgm:prSet presAssocID="{F5E41EDD-3B04-47A9-8AEB-4E45127733B0}" presName="Parent" presStyleLbl="node0" presStyleIdx="0" presStyleCnt="1">
        <dgm:presLayoutVars>
          <dgm:chMax val="6"/>
          <dgm:chPref val="6"/>
        </dgm:presLayoutVars>
      </dgm:prSet>
      <dgm:spPr/>
    </dgm:pt>
    <dgm:pt modelId="{5D6213C3-A0CD-4BB9-8092-84BC0E7DDBF9}" type="pres">
      <dgm:prSet presAssocID="{841AA1F0-A888-4B5D-BDAB-E3911486D12F}" presName="Accent1" presStyleCnt="0"/>
      <dgm:spPr/>
    </dgm:pt>
    <dgm:pt modelId="{4B6DBE42-339F-42B6-9E6A-D73548F24F13}" type="pres">
      <dgm:prSet presAssocID="{841AA1F0-A888-4B5D-BDAB-E3911486D12F}" presName="Accent" presStyleLbl="bgShp" presStyleIdx="0" presStyleCnt="6"/>
      <dgm:spPr/>
    </dgm:pt>
    <dgm:pt modelId="{ECD9B0F9-12E2-4946-842F-B0AF7BCA03A2}" type="pres">
      <dgm:prSet presAssocID="{841AA1F0-A888-4B5D-BDAB-E3911486D12F}" presName="Child1" presStyleLbl="node1" presStyleIdx="0" presStyleCnt="6">
        <dgm:presLayoutVars>
          <dgm:chMax val="0"/>
          <dgm:chPref val="0"/>
          <dgm:bulletEnabled val="1"/>
        </dgm:presLayoutVars>
      </dgm:prSet>
      <dgm:spPr/>
    </dgm:pt>
    <dgm:pt modelId="{760D3B11-414A-48CD-B010-33E0ACB6F64E}" type="pres">
      <dgm:prSet presAssocID="{B0486B98-8AD0-46E5-899F-B0227BE22084}" presName="Accent2" presStyleCnt="0"/>
      <dgm:spPr/>
    </dgm:pt>
    <dgm:pt modelId="{DB859FB1-C172-4B07-BBA5-95F481AE3D6D}" type="pres">
      <dgm:prSet presAssocID="{B0486B98-8AD0-46E5-899F-B0227BE22084}" presName="Accent" presStyleLbl="bgShp" presStyleIdx="1" presStyleCnt="6"/>
      <dgm:spPr/>
    </dgm:pt>
    <dgm:pt modelId="{036359F2-0437-451C-95DB-B1DCDA4CE98F}" type="pres">
      <dgm:prSet presAssocID="{B0486B98-8AD0-46E5-899F-B0227BE22084}" presName="Child2" presStyleLbl="node1" presStyleIdx="1" presStyleCnt="6">
        <dgm:presLayoutVars>
          <dgm:chMax val="0"/>
          <dgm:chPref val="0"/>
          <dgm:bulletEnabled val="1"/>
        </dgm:presLayoutVars>
      </dgm:prSet>
      <dgm:spPr/>
    </dgm:pt>
    <dgm:pt modelId="{3EC0E8A8-DA70-4386-8A13-155CA1333CAF}" type="pres">
      <dgm:prSet presAssocID="{DF4D7F85-83DB-4930-BC4D-4A73C017A1D0}" presName="Accent3" presStyleCnt="0"/>
      <dgm:spPr/>
    </dgm:pt>
    <dgm:pt modelId="{B6A6DA0B-5C1D-4098-8EEC-8B3134E0C3A2}" type="pres">
      <dgm:prSet presAssocID="{DF4D7F85-83DB-4930-BC4D-4A73C017A1D0}" presName="Accent" presStyleLbl="bgShp" presStyleIdx="2" presStyleCnt="6"/>
      <dgm:spPr/>
    </dgm:pt>
    <dgm:pt modelId="{21188F44-333A-443E-B2CD-556CC2B1C79E}" type="pres">
      <dgm:prSet presAssocID="{DF4D7F85-83DB-4930-BC4D-4A73C017A1D0}" presName="Child3" presStyleLbl="node1" presStyleIdx="2" presStyleCnt="6">
        <dgm:presLayoutVars>
          <dgm:chMax val="0"/>
          <dgm:chPref val="0"/>
          <dgm:bulletEnabled val="1"/>
        </dgm:presLayoutVars>
      </dgm:prSet>
      <dgm:spPr/>
    </dgm:pt>
    <dgm:pt modelId="{23BB5CCB-9FFF-47D8-A425-3677869D6BA2}" type="pres">
      <dgm:prSet presAssocID="{4EB8DBA2-3609-4D68-987C-B6758DC49A79}" presName="Accent4" presStyleCnt="0"/>
      <dgm:spPr/>
    </dgm:pt>
    <dgm:pt modelId="{7294A27B-E992-4D09-98D7-09C7A0DD993B}" type="pres">
      <dgm:prSet presAssocID="{4EB8DBA2-3609-4D68-987C-B6758DC49A79}" presName="Accent" presStyleLbl="bgShp" presStyleIdx="3" presStyleCnt="6"/>
      <dgm:spPr/>
    </dgm:pt>
    <dgm:pt modelId="{3C0290F4-4A64-4F72-91C5-07608E956F31}" type="pres">
      <dgm:prSet presAssocID="{4EB8DBA2-3609-4D68-987C-B6758DC49A79}" presName="Child4" presStyleLbl="node1" presStyleIdx="3" presStyleCnt="6">
        <dgm:presLayoutVars>
          <dgm:chMax val="0"/>
          <dgm:chPref val="0"/>
          <dgm:bulletEnabled val="1"/>
        </dgm:presLayoutVars>
      </dgm:prSet>
      <dgm:spPr/>
    </dgm:pt>
    <dgm:pt modelId="{18DB0651-7E41-43EE-AB16-D254C3BE207F}" type="pres">
      <dgm:prSet presAssocID="{6C0EA050-DF9F-4D19-A4E3-D14C2806AA40}" presName="Accent5" presStyleCnt="0"/>
      <dgm:spPr/>
    </dgm:pt>
    <dgm:pt modelId="{78BBA26C-A2B6-485F-8DE5-249DE04F3816}" type="pres">
      <dgm:prSet presAssocID="{6C0EA050-DF9F-4D19-A4E3-D14C2806AA40}" presName="Accent" presStyleLbl="bgShp" presStyleIdx="4" presStyleCnt="6"/>
      <dgm:spPr/>
    </dgm:pt>
    <dgm:pt modelId="{D94255A1-9CE6-4AFC-B378-73273BECD17B}" type="pres">
      <dgm:prSet presAssocID="{6C0EA050-DF9F-4D19-A4E3-D14C2806AA40}" presName="Child5" presStyleLbl="node1" presStyleIdx="4" presStyleCnt="6">
        <dgm:presLayoutVars>
          <dgm:chMax val="0"/>
          <dgm:chPref val="0"/>
          <dgm:bulletEnabled val="1"/>
        </dgm:presLayoutVars>
      </dgm:prSet>
      <dgm:spPr/>
    </dgm:pt>
    <dgm:pt modelId="{F8322AB5-B435-4EFF-8871-EE8B94F358F0}" type="pres">
      <dgm:prSet presAssocID="{AB87CD95-0086-497B-BEEA-B91A6DAB229E}" presName="Accent6" presStyleCnt="0"/>
      <dgm:spPr/>
    </dgm:pt>
    <dgm:pt modelId="{B5AF3F85-2CB4-46D6-9AFE-DD86665ED4AB}" type="pres">
      <dgm:prSet presAssocID="{AB87CD95-0086-497B-BEEA-B91A6DAB229E}" presName="Accent" presStyleLbl="bgShp" presStyleIdx="5" presStyleCnt="6"/>
      <dgm:spPr/>
    </dgm:pt>
    <dgm:pt modelId="{F2759C96-F9A8-4F6C-895E-36135B64716D}" type="pres">
      <dgm:prSet presAssocID="{AB87CD95-0086-497B-BEEA-B91A6DAB229E}" presName="Child6" presStyleLbl="node1" presStyleIdx="5" presStyleCnt="6">
        <dgm:presLayoutVars>
          <dgm:chMax val="0"/>
          <dgm:chPref val="0"/>
          <dgm:bulletEnabled val="1"/>
        </dgm:presLayoutVars>
      </dgm:prSet>
      <dgm:spPr/>
    </dgm:pt>
  </dgm:ptLst>
  <dgm:cxnLst>
    <dgm:cxn modelId="{7434672C-D447-4CA2-B54E-B0CD77C4577A}" type="presOf" srcId="{B0486B98-8AD0-46E5-899F-B0227BE22084}" destId="{036359F2-0437-451C-95DB-B1DCDA4CE98F}" srcOrd="0" destOrd="0" presId="urn:microsoft.com/office/officeart/2011/layout/HexagonRadial"/>
    <dgm:cxn modelId="{A5188C2F-2ED9-482C-88F9-DB88D1074F87}" type="presOf" srcId="{AB87CD95-0086-497B-BEEA-B91A6DAB229E}" destId="{F2759C96-F9A8-4F6C-895E-36135B64716D}" srcOrd="0" destOrd="0" presId="urn:microsoft.com/office/officeart/2011/layout/HexagonRadial"/>
    <dgm:cxn modelId="{A7161233-5109-426E-AD9A-1C14A57C97E8}" type="presOf" srcId="{FD92CDC0-089E-4C6B-8287-CF5DB479B8C4}" destId="{AB8757EE-FC66-48EB-B26D-2E8204DCFDBF}" srcOrd="0" destOrd="0" presId="urn:microsoft.com/office/officeart/2011/layout/HexagonRadial"/>
    <dgm:cxn modelId="{A2B5235B-4542-4499-BF14-904EF452BA20}" srcId="{F5E41EDD-3B04-47A9-8AEB-4E45127733B0}" destId="{4EB8DBA2-3609-4D68-987C-B6758DC49A79}" srcOrd="3" destOrd="0" parTransId="{71090103-CB5C-44A9-8693-70E5AC74D2CD}" sibTransId="{26228A8C-84CC-4341-A221-496D3CE12533}"/>
    <dgm:cxn modelId="{9B2ABD58-FD3B-47F3-8BEF-A90EF4E5C472}" srcId="{FD92CDC0-089E-4C6B-8287-CF5DB479B8C4}" destId="{F5E41EDD-3B04-47A9-8AEB-4E45127733B0}" srcOrd="0" destOrd="0" parTransId="{987CB990-0E6B-49C8-B4A3-B217175354D4}" sibTransId="{94F6D6F1-55AF-4C78-A8AF-7AF5FF7D8776}"/>
    <dgm:cxn modelId="{AEC71099-34AF-4FB7-B674-C7F514F8505D}" type="presOf" srcId="{DF4D7F85-83DB-4930-BC4D-4A73C017A1D0}" destId="{21188F44-333A-443E-B2CD-556CC2B1C79E}" srcOrd="0" destOrd="0" presId="urn:microsoft.com/office/officeart/2011/layout/HexagonRadial"/>
    <dgm:cxn modelId="{902F4BA5-7701-4FAD-A424-8F9114F1B664}" srcId="{F5E41EDD-3B04-47A9-8AEB-4E45127733B0}" destId="{AB87CD95-0086-497B-BEEA-B91A6DAB229E}" srcOrd="5" destOrd="0" parTransId="{DF5D5F6B-8DA7-4903-B38E-7FE832C04FE2}" sibTransId="{C038A8EB-D845-4732-B5DE-FE5F2A6323FE}"/>
    <dgm:cxn modelId="{D0419EA5-3BA4-47AC-A9D9-289D2B8FAB4B}" srcId="{F5E41EDD-3B04-47A9-8AEB-4E45127733B0}" destId="{841AA1F0-A888-4B5D-BDAB-E3911486D12F}" srcOrd="0" destOrd="0" parTransId="{D6E53A19-6CC1-4C62-B514-9F9C4B38685D}" sibTransId="{EE77EFDA-046A-49F3-B203-79F63748C7DC}"/>
    <dgm:cxn modelId="{E0B1B3AB-E141-4F42-9EE1-E4E92AD8D30E}" type="presOf" srcId="{841AA1F0-A888-4B5D-BDAB-E3911486D12F}" destId="{ECD9B0F9-12E2-4946-842F-B0AF7BCA03A2}" srcOrd="0" destOrd="0" presId="urn:microsoft.com/office/officeart/2011/layout/HexagonRadial"/>
    <dgm:cxn modelId="{0307FBBA-7F13-48BF-9FAE-19D67938E043}" type="presOf" srcId="{4EB8DBA2-3609-4D68-987C-B6758DC49A79}" destId="{3C0290F4-4A64-4F72-91C5-07608E956F31}" srcOrd="0" destOrd="0" presId="urn:microsoft.com/office/officeart/2011/layout/HexagonRadial"/>
    <dgm:cxn modelId="{B317F4D4-D272-4F8B-8503-D501D2278480}" type="presOf" srcId="{F5E41EDD-3B04-47A9-8AEB-4E45127733B0}" destId="{B74C01DB-2A84-443E-9418-B76DD2DE7B39}" srcOrd="0" destOrd="0" presId="urn:microsoft.com/office/officeart/2011/layout/HexagonRadial"/>
    <dgm:cxn modelId="{1C5D3CD9-9A3D-4BC4-BE49-C7EDE49196EA}" srcId="{F5E41EDD-3B04-47A9-8AEB-4E45127733B0}" destId="{B0486B98-8AD0-46E5-899F-B0227BE22084}" srcOrd="1" destOrd="0" parTransId="{F932D5A7-4FF1-4BE0-B541-C6FCE21CE8B3}" sibTransId="{FF19218B-D82D-4AA8-8A6F-D6E1FFEE9852}"/>
    <dgm:cxn modelId="{C6484AED-4A1F-4379-8A45-6787DEF9712E}" srcId="{F5E41EDD-3B04-47A9-8AEB-4E45127733B0}" destId="{DF4D7F85-83DB-4930-BC4D-4A73C017A1D0}" srcOrd="2" destOrd="0" parTransId="{3CD5A814-DB4F-4B04-8AAE-323094B132F8}" sibTransId="{FB3CCC22-65C5-4A71-8729-7A93E26D0F32}"/>
    <dgm:cxn modelId="{B718A6F2-A5DF-4619-B405-464F7CF343BD}" type="presOf" srcId="{6C0EA050-DF9F-4D19-A4E3-D14C2806AA40}" destId="{D94255A1-9CE6-4AFC-B378-73273BECD17B}" srcOrd="0" destOrd="0" presId="urn:microsoft.com/office/officeart/2011/layout/HexagonRadial"/>
    <dgm:cxn modelId="{F6F4F4F6-F910-4F1C-8450-F6817ABB20D0}" srcId="{F5E41EDD-3B04-47A9-8AEB-4E45127733B0}" destId="{6C0EA050-DF9F-4D19-A4E3-D14C2806AA40}" srcOrd="4" destOrd="0" parTransId="{5359D5C4-AD95-4A6C-B763-C66C9325F698}" sibTransId="{B0E4CFA0-98F7-4DF5-A7AB-B73E4455559D}"/>
    <dgm:cxn modelId="{E8B78157-7805-4DD7-B57E-7A8EA86F5F00}" type="presParOf" srcId="{AB8757EE-FC66-48EB-B26D-2E8204DCFDBF}" destId="{B74C01DB-2A84-443E-9418-B76DD2DE7B39}" srcOrd="0" destOrd="0" presId="urn:microsoft.com/office/officeart/2011/layout/HexagonRadial"/>
    <dgm:cxn modelId="{97FBB1F1-5BC8-41F9-B63C-0BEDE33A87C7}" type="presParOf" srcId="{AB8757EE-FC66-48EB-B26D-2E8204DCFDBF}" destId="{5D6213C3-A0CD-4BB9-8092-84BC0E7DDBF9}" srcOrd="1" destOrd="0" presId="urn:microsoft.com/office/officeart/2011/layout/HexagonRadial"/>
    <dgm:cxn modelId="{CF1CB3DC-201A-46DA-BD85-AC7EE936AA06}" type="presParOf" srcId="{5D6213C3-A0CD-4BB9-8092-84BC0E7DDBF9}" destId="{4B6DBE42-339F-42B6-9E6A-D73548F24F13}" srcOrd="0" destOrd="0" presId="urn:microsoft.com/office/officeart/2011/layout/HexagonRadial"/>
    <dgm:cxn modelId="{D235B2E2-421A-409F-B909-D0428743294E}" type="presParOf" srcId="{AB8757EE-FC66-48EB-B26D-2E8204DCFDBF}" destId="{ECD9B0F9-12E2-4946-842F-B0AF7BCA03A2}" srcOrd="2" destOrd="0" presId="urn:microsoft.com/office/officeart/2011/layout/HexagonRadial"/>
    <dgm:cxn modelId="{18491E09-323E-4FF3-965B-A57CA29F2219}" type="presParOf" srcId="{AB8757EE-FC66-48EB-B26D-2E8204DCFDBF}" destId="{760D3B11-414A-48CD-B010-33E0ACB6F64E}" srcOrd="3" destOrd="0" presId="urn:microsoft.com/office/officeart/2011/layout/HexagonRadial"/>
    <dgm:cxn modelId="{74EAD8CE-2322-4511-878E-BBA67AFC2670}" type="presParOf" srcId="{760D3B11-414A-48CD-B010-33E0ACB6F64E}" destId="{DB859FB1-C172-4B07-BBA5-95F481AE3D6D}" srcOrd="0" destOrd="0" presId="urn:microsoft.com/office/officeart/2011/layout/HexagonRadial"/>
    <dgm:cxn modelId="{B08071E2-DC3D-4EAC-9FE6-5DA940D3C09B}" type="presParOf" srcId="{AB8757EE-FC66-48EB-B26D-2E8204DCFDBF}" destId="{036359F2-0437-451C-95DB-B1DCDA4CE98F}" srcOrd="4" destOrd="0" presId="urn:microsoft.com/office/officeart/2011/layout/HexagonRadial"/>
    <dgm:cxn modelId="{21F61C84-2BCF-4E71-99BF-C8372FC49EEB}" type="presParOf" srcId="{AB8757EE-FC66-48EB-B26D-2E8204DCFDBF}" destId="{3EC0E8A8-DA70-4386-8A13-155CA1333CAF}" srcOrd="5" destOrd="0" presId="urn:microsoft.com/office/officeart/2011/layout/HexagonRadial"/>
    <dgm:cxn modelId="{D8C4F4AB-6D0F-4A9E-9978-6D0889AC40BB}" type="presParOf" srcId="{3EC0E8A8-DA70-4386-8A13-155CA1333CAF}" destId="{B6A6DA0B-5C1D-4098-8EEC-8B3134E0C3A2}" srcOrd="0" destOrd="0" presId="urn:microsoft.com/office/officeart/2011/layout/HexagonRadial"/>
    <dgm:cxn modelId="{431FF015-8A48-40E9-A03B-E4C9BD324950}" type="presParOf" srcId="{AB8757EE-FC66-48EB-B26D-2E8204DCFDBF}" destId="{21188F44-333A-443E-B2CD-556CC2B1C79E}" srcOrd="6" destOrd="0" presId="urn:microsoft.com/office/officeart/2011/layout/HexagonRadial"/>
    <dgm:cxn modelId="{C0730F00-F0FB-42AA-8377-A62AABE493F9}" type="presParOf" srcId="{AB8757EE-FC66-48EB-B26D-2E8204DCFDBF}" destId="{23BB5CCB-9FFF-47D8-A425-3677869D6BA2}" srcOrd="7" destOrd="0" presId="urn:microsoft.com/office/officeart/2011/layout/HexagonRadial"/>
    <dgm:cxn modelId="{22A794F7-3788-4E13-AE35-F475BA8C95BA}" type="presParOf" srcId="{23BB5CCB-9FFF-47D8-A425-3677869D6BA2}" destId="{7294A27B-E992-4D09-98D7-09C7A0DD993B}" srcOrd="0" destOrd="0" presId="urn:microsoft.com/office/officeart/2011/layout/HexagonRadial"/>
    <dgm:cxn modelId="{5609DA81-9A69-4592-8287-D75F82887CDB}" type="presParOf" srcId="{AB8757EE-FC66-48EB-B26D-2E8204DCFDBF}" destId="{3C0290F4-4A64-4F72-91C5-07608E956F31}" srcOrd="8" destOrd="0" presId="urn:microsoft.com/office/officeart/2011/layout/HexagonRadial"/>
    <dgm:cxn modelId="{39FB5D76-4D87-4EEF-87F0-B9100CB50783}" type="presParOf" srcId="{AB8757EE-FC66-48EB-B26D-2E8204DCFDBF}" destId="{18DB0651-7E41-43EE-AB16-D254C3BE207F}" srcOrd="9" destOrd="0" presId="urn:microsoft.com/office/officeart/2011/layout/HexagonRadial"/>
    <dgm:cxn modelId="{675AB7BB-0A16-4178-8C9F-241B50B50DF2}" type="presParOf" srcId="{18DB0651-7E41-43EE-AB16-D254C3BE207F}" destId="{78BBA26C-A2B6-485F-8DE5-249DE04F3816}" srcOrd="0" destOrd="0" presId="urn:microsoft.com/office/officeart/2011/layout/HexagonRadial"/>
    <dgm:cxn modelId="{3E7B7924-6B46-490F-B05E-EE17A6EBA05D}" type="presParOf" srcId="{AB8757EE-FC66-48EB-B26D-2E8204DCFDBF}" destId="{D94255A1-9CE6-4AFC-B378-73273BECD17B}" srcOrd="10" destOrd="0" presId="urn:microsoft.com/office/officeart/2011/layout/HexagonRadial"/>
    <dgm:cxn modelId="{D0FFA37B-E997-4655-8D6A-43873DCBAEAB}" type="presParOf" srcId="{AB8757EE-FC66-48EB-B26D-2E8204DCFDBF}" destId="{F8322AB5-B435-4EFF-8871-EE8B94F358F0}" srcOrd="11" destOrd="0" presId="urn:microsoft.com/office/officeart/2011/layout/HexagonRadial"/>
    <dgm:cxn modelId="{DAD6D750-D29F-48F3-9A2E-337E9B7C2E77}" type="presParOf" srcId="{F8322AB5-B435-4EFF-8871-EE8B94F358F0}" destId="{B5AF3F85-2CB4-46D6-9AFE-DD86665ED4AB}" srcOrd="0" destOrd="0" presId="urn:microsoft.com/office/officeart/2011/layout/HexagonRadial"/>
    <dgm:cxn modelId="{C02247EE-3DFF-49EC-83E4-D5A9539B3B5E}" type="presParOf" srcId="{AB8757EE-FC66-48EB-B26D-2E8204DCFDBF}" destId="{F2759C96-F9A8-4F6C-895E-36135B64716D}"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081CC-A976-49E6-9FF2-97EFCA75CDDB}">
      <dsp:nvSpPr>
        <dsp:cNvPr id="0" name=""/>
        <dsp:cNvSpPr/>
      </dsp:nvSpPr>
      <dsp:spPr>
        <a:xfrm>
          <a:off x="-4583886" y="-702819"/>
          <a:ext cx="5460402" cy="5460402"/>
        </a:xfrm>
        <a:prstGeom prst="blockArc">
          <a:avLst>
            <a:gd name="adj1" fmla="val 18900000"/>
            <a:gd name="adj2" fmla="val 2700000"/>
            <a:gd name="adj3" fmla="val 396"/>
          </a:avLst>
        </a:prstGeom>
        <a:noFill/>
        <a:ln w="12700" cap="flat" cmpd="sng" algn="ctr">
          <a:solidFill>
            <a:schemeClr val="accent3">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D56BD9-00E8-44B7-9ADD-22E376773449}">
      <dsp:nvSpPr>
        <dsp:cNvPr id="0" name=""/>
        <dsp:cNvSpPr/>
      </dsp:nvSpPr>
      <dsp:spPr>
        <a:xfrm>
          <a:off x="438725" y="234065"/>
          <a:ext cx="6562438" cy="507007"/>
        </a:xfrm>
        <a:prstGeom prst="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2437"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digital technology market in China is growing at a rapid pace owing to 900 million internet users in the country (Moore, 2023).</a:t>
          </a:r>
          <a:endParaRPr lang="en-US" sz="1600" kern="1200" dirty="0"/>
        </a:p>
      </dsp:txBody>
      <dsp:txXfrm>
        <a:off x="438725" y="234065"/>
        <a:ext cx="6562438" cy="507007"/>
      </dsp:txXfrm>
    </dsp:sp>
    <dsp:sp modelId="{13D7FC3A-79BC-4653-9D4E-19B17289CC01}">
      <dsp:nvSpPr>
        <dsp:cNvPr id="0" name=""/>
        <dsp:cNvSpPr/>
      </dsp:nvSpPr>
      <dsp:spPr>
        <a:xfrm>
          <a:off x="66804" y="189965"/>
          <a:ext cx="633759" cy="633759"/>
        </a:xfrm>
        <a:prstGeom prst="ellipse">
          <a:avLst/>
        </a:prstGeom>
        <a:solidFill>
          <a:schemeClr val="lt1">
            <a:hueOff val="0"/>
            <a:satOff val="0"/>
            <a:lumOff val="0"/>
            <a:alphaOff val="0"/>
          </a:schemeClr>
        </a:solidFill>
        <a:ln w="12700" cap="flat" cmpd="sng" algn="ctr">
          <a:solidFill>
            <a:schemeClr val="accent3">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C04748-3D37-4AAF-A62A-F0A102116533}">
      <dsp:nvSpPr>
        <dsp:cNvPr id="0" name=""/>
        <dsp:cNvSpPr/>
      </dsp:nvSpPr>
      <dsp:spPr>
        <a:xfrm>
          <a:off x="746991" y="1013609"/>
          <a:ext cx="6199131" cy="507007"/>
        </a:xfrm>
        <a:prstGeom prst="rect">
          <a:avLst/>
        </a:prstGeom>
        <a:solidFill>
          <a:schemeClr val="accent3">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2437"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sector presents vast opportunities for British organizations to become a part of this growth.</a:t>
          </a:r>
          <a:endParaRPr lang="en-US" sz="1600" kern="1200" dirty="0"/>
        </a:p>
      </dsp:txBody>
      <dsp:txXfrm>
        <a:off x="746991" y="1013609"/>
        <a:ext cx="6199131" cy="507007"/>
      </dsp:txXfrm>
    </dsp:sp>
    <dsp:sp modelId="{DAA16E55-D4A0-4190-8DCB-98359A3F7C49}">
      <dsp:nvSpPr>
        <dsp:cNvPr id="0" name=""/>
        <dsp:cNvSpPr/>
      </dsp:nvSpPr>
      <dsp:spPr>
        <a:xfrm>
          <a:off x="430111" y="950233"/>
          <a:ext cx="633759" cy="633759"/>
        </a:xfrm>
        <a:prstGeom prst="ellipse">
          <a:avLst/>
        </a:prstGeom>
        <a:solidFill>
          <a:schemeClr val="lt1">
            <a:hueOff val="0"/>
            <a:satOff val="0"/>
            <a:lumOff val="0"/>
            <a:alphaOff val="0"/>
          </a:schemeClr>
        </a:solidFill>
        <a:ln w="12700" cap="flat" cmpd="sng" algn="ctr">
          <a:solidFill>
            <a:schemeClr val="accent3">
              <a:alpha val="90000"/>
              <a:hueOff val="0"/>
              <a:satOff val="0"/>
              <a:lumOff val="0"/>
              <a:alphaOff val="-10000"/>
            </a:schemeClr>
          </a:solidFill>
          <a:prstDash val="solid"/>
          <a:miter lim="800000"/>
        </a:ln>
        <a:effectLst/>
      </dsp:spPr>
      <dsp:style>
        <a:lnRef idx="2">
          <a:scrgbClr r="0" g="0" b="0"/>
        </a:lnRef>
        <a:fillRef idx="1">
          <a:scrgbClr r="0" g="0" b="0"/>
        </a:fillRef>
        <a:effectRef idx="0">
          <a:scrgbClr r="0" g="0" b="0"/>
        </a:effectRef>
        <a:fontRef idx="minor"/>
      </dsp:style>
    </dsp:sp>
    <dsp:sp modelId="{2CED377C-948B-4230-AEB8-E278848EB472}">
      <dsp:nvSpPr>
        <dsp:cNvPr id="0" name=""/>
        <dsp:cNvSpPr/>
      </dsp:nvSpPr>
      <dsp:spPr>
        <a:xfrm>
          <a:off x="858497" y="1773878"/>
          <a:ext cx="6087625" cy="507007"/>
        </a:xfrm>
        <a:prstGeom prst="rect">
          <a:avLst/>
        </a:prstGeom>
        <a:solidFill>
          <a:schemeClr val="accent3">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2437"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Vodafone can use this chance to gain market access and spread its operations in the Asian region</a:t>
          </a:r>
          <a:endParaRPr lang="en-IN" sz="1600" kern="1200"/>
        </a:p>
      </dsp:txBody>
      <dsp:txXfrm>
        <a:off x="858497" y="1773878"/>
        <a:ext cx="6087625" cy="507007"/>
      </dsp:txXfrm>
    </dsp:sp>
    <dsp:sp modelId="{9CAE84C6-67EA-40D1-82FB-54857666DCC9}">
      <dsp:nvSpPr>
        <dsp:cNvPr id="0" name=""/>
        <dsp:cNvSpPr/>
      </dsp:nvSpPr>
      <dsp:spPr>
        <a:xfrm>
          <a:off x="541617" y="1710502"/>
          <a:ext cx="633759" cy="633759"/>
        </a:xfrm>
        <a:prstGeom prst="ellipse">
          <a:avLst/>
        </a:prstGeom>
        <a:solidFill>
          <a:schemeClr val="lt1">
            <a:hueOff val="0"/>
            <a:satOff val="0"/>
            <a:lumOff val="0"/>
            <a:alphaOff val="0"/>
          </a:schemeClr>
        </a:solidFill>
        <a:ln w="12700" cap="flat" cmpd="sng" algn="ctr">
          <a:solidFill>
            <a:schemeClr val="accent3">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sp>
    <dsp:sp modelId="{C76A3515-9D47-4634-9D25-1A3FB00EB5E1}">
      <dsp:nvSpPr>
        <dsp:cNvPr id="0" name=""/>
        <dsp:cNvSpPr/>
      </dsp:nvSpPr>
      <dsp:spPr>
        <a:xfrm>
          <a:off x="746991" y="2534146"/>
          <a:ext cx="6199131" cy="507007"/>
        </a:xfrm>
        <a:prstGeom prst="rect">
          <a:avLst/>
        </a:prstGeom>
        <a:solidFill>
          <a:schemeClr val="accent3">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2437"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A joint venture between the companies is likely to strengthen their market standing.</a:t>
          </a:r>
          <a:endParaRPr lang="en-US" sz="1600" kern="1200" dirty="0">
            <a:latin typeface="Times New Roman" panose="02020603050405020304" pitchFamily="18" charset="0"/>
            <a:cs typeface="Times New Roman" panose="02020603050405020304" pitchFamily="18" charset="0"/>
          </a:endParaRPr>
        </a:p>
      </dsp:txBody>
      <dsp:txXfrm>
        <a:off x="746991" y="2534146"/>
        <a:ext cx="6199131" cy="507007"/>
      </dsp:txXfrm>
    </dsp:sp>
    <dsp:sp modelId="{969B44E0-8BF7-4511-B23A-368526A6C21A}">
      <dsp:nvSpPr>
        <dsp:cNvPr id="0" name=""/>
        <dsp:cNvSpPr/>
      </dsp:nvSpPr>
      <dsp:spPr>
        <a:xfrm>
          <a:off x="430111" y="2470770"/>
          <a:ext cx="633759" cy="633759"/>
        </a:xfrm>
        <a:prstGeom prst="ellipse">
          <a:avLst/>
        </a:prstGeom>
        <a:solidFill>
          <a:schemeClr val="lt1">
            <a:hueOff val="0"/>
            <a:satOff val="0"/>
            <a:lumOff val="0"/>
            <a:alphaOff val="0"/>
          </a:schemeClr>
        </a:solidFill>
        <a:ln w="12700" cap="flat" cmpd="sng" algn="ctr">
          <a:solidFill>
            <a:schemeClr val="accent3">
              <a:alpha val="90000"/>
              <a:hueOff val="0"/>
              <a:satOff val="0"/>
              <a:lumOff val="0"/>
              <a:alphaOff val="-30000"/>
            </a:schemeClr>
          </a:solidFill>
          <a:prstDash val="solid"/>
          <a:miter lim="800000"/>
        </a:ln>
        <a:effectLst/>
      </dsp:spPr>
      <dsp:style>
        <a:lnRef idx="2">
          <a:scrgbClr r="0" g="0" b="0"/>
        </a:lnRef>
        <a:fillRef idx="1">
          <a:scrgbClr r="0" g="0" b="0"/>
        </a:fillRef>
        <a:effectRef idx="0">
          <a:scrgbClr r="0" g="0" b="0"/>
        </a:effectRef>
        <a:fontRef idx="minor"/>
      </dsp:style>
    </dsp:sp>
    <dsp:sp modelId="{1BAD98F9-412A-4323-90F5-DB1F7835DC1E}">
      <dsp:nvSpPr>
        <dsp:cNvPr id="0" name=""/>
        <dsp:cNvSpPr/>
      </dsp:nvSpPr>
      <dsp:spPr>
        <a:xfrm>
          <a:off x="383684" y="3294414"/>
          <a:ext cx="6562438" cy="507007"/>
        </a:xfrm>
        <a:prstGeom prst="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2437"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A Both the organizations can access the markets more deeply, and expect increased revenue and growth.</a:t>
          </a:r>
          <a:endParaRPr lang="en-US" sz="1600" kern="1200" dirty="0"/>
        </a:p>
      </dsp:txBody>
      <dsp:txXfrm>
        <a:off x="383684" y="3294414"/>
        <a:ext cx="6562438" cy="507007"/>
      </dsp:txXfrm>
    </dsp:sp>
    <dsp:sp modelId="{48520174-04C9-4070-9B24-B469951FDADA}">
      <dsp:nvSpPr>
        <dsp:cNvPr id="0" name=""/>
        <dsp:cNvSpPr/>
      </dsp:nvSpPr>
      <dsp:spPr>
        <a:xfrm>
          <a:off x="66804" y="3231038"/>
          <a:ext cx="633759" cy="633759"/>
        </a:xfrm>
        <a:prstGeom prst="ellipse">
          <a:avLst/>
        </a:prstGeom>
        <a:solidFill>
          <a:schemeClr val="lt1">
            <a:hueOff val="0"/>
            <a:satOff val="0"/>
            <a:lumOff val="0"/>
            <a:alphaOff val="0"/>
          </a:schemeClr>
        </a:solidFill>
        <a:ln w="12700" cap="flat" cmpd="sng" algn="ctr">
          <a:solidFill>
            <a:schemeClr val="accent3">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C01DB-2A84-443E-9418-B76DD2DE7B39}">
      <dsp:nvSpPr>
        <dsp:cNvPr id="0" name=""/>
        <dsp:cNvSpPr/>
      </dsp:nvSpPr>
      <dsp:spPr>
        <a:xfrm>
          <a:off x="1916003" y="1113373"/>
          <a:ext cx="1415146" cy="1224158"/>
        </a:xfrm>
        <a:prstGeom prst="hexagon">
          <a:avLst>
            <a:gd name="adj" fmla="val 28570"/>
            <a:gd name="vf" fmla="val 115470"/>
          </a:avLst>
        </a:prstGeom>
        <a:solidFill>
          <a:schemeClr val="accent2">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Cultural Dimensions</a:t>
          </a:r>
        </a:p>
      </dsp:txBody>
      <dsp:txXfrm>
        <a:off x="2150512" y="1316233"/>
        <a:ext cx="946128" cy="818438"/>
      </dsp:txXfrm>
    </dsp:sp>
    <dsp:sp modelId="{DB859FB1-C172-4B07-BBA5-95F481AE3D6D}">
      <dsp:nvSpPr>
        <dsp:cNvPr id="0" name=""/>
        <dsp:cNvSpPr/>
      </dsp:nvSpPr>
      <dsp:spPr>
        <a:xfrm>
          <a:off x="2802156" y="527696"/>
          <a:ext cx="533930" cy="46005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9B0F9-12E2-4946-842F-B0AF7BCA03A2}">
      <dsp:nvSpPr>
        <dsp:cNvPr id="0" name=""/>
        <dsp:cNvSpPr/>
      </dsp:nvSpPr>
      <dsp:spPr>
        <a:xfrm>
          <a:off x="2046358" y="0"/>
          <a:ext cx="1159702" cy="1003278"/>
        </a:xfrm>
        <a:prstGeom prst="hexagon">
          <a:avLst>
            <a:gd name="adj" fmla="val 28570"/>
            <a:gd name="vf" fmla="val 11547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Indulgence Vs. restraint</a:t>
          </a:r>
        </a:p>
      </dsp:txBody>
      <dsp:txXfrm>
        <a:off x="2238545" y="166265"/>
        <a:ext cx="775328" cy="670748"/>
      </dsp:txXfrm>
    </dsp:sp>
    <dsp:sp modelId="{B6A6DA0B-5C1D-4098-8EEC-8B3134E0C3A2}">
      <dsp:nvSpPr>
        <dsp:cNvPr id="0" name=""/>
        <dsp:cNvSpPr/>
      </dsp:nvSpPr>
      <dsp:spPr>
        <a:xfrm>
          <a:off x="3425295" y="1387748"/>
          <a:ext cx="533930" cy="46005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359F2-0437-451C-95DB-B1DCDA4CE98F}">
      <dsp:nvSpPr>
        <dsp:cNvPr id="0" name=""/>
        <dsp:cNvSpPr/>
      </dsp:nvSpPr>
      <dsp:spPr>
        <a:xfrm>
          <a:off x="3109940" y="617083"/>
          <a:ext cx="1159702" cy="1003278"/>
        </a:xfrm>
        <a:prstGeom prst="hexagon">
          <a:avLst>
            <a:gd name="adj" fmla="val 28570"/>
            <a:gd name="vf" fmla="val 115470"/>
          </a:avLst>
        </a:prstGeom>
        <a:solidFill>
          <a:schemeClr val="accent2">
            <a:alpha val="90000"/>
            <a:hueOff val="0"/>
            <a:satOff val="0"/>
            <a:lumOff val="0"/>
            <a:alphaOff val="-8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Long term Vs. Short term</a:t>
          </a:r>
        </a:p>
      </dsp:txBody>
      <dsp:txXfrm>
        <a:off x="3302127" y="783348"/>
        <a:ext cx="775328" cy="670748"/>
      </dsp:txXfrm>
    </dsp:sp>
    <dsp:sp modelId="{7294A27B-E992-4D09-98D7-09C7A0DD993B}">
      <dsp:nvSpPr>
        <dsp:cNvPr id="0" name=""/>
        <dsp:cNvSpPr/>
      </dsp:nvSpPr>
      <dsp:spPr>
        <a:xfrm>
          <a:off x="2992422" y="2358584"/>
          <a:ext cx="533930" cy="46005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188F44-333A-443E-B2CD-556CC2B1C79E}">
      <dsp:nvSpPr>
        <dsp:cNvPr id="0" name=""/>
        <dsp:cNvSpPr/>
      </dsp:nvSpPr>
      <dsp:spPr>
        <a:xfrm>
          <a:off x="3109940" y="1830198"/>
          <a:ext cx="1159702" cy="1003278"/>
        </a:xfrm>
        <a:prstGeom prst="hexagon">
          <a:avLst>
            <a:gd name="adj" fmla="val 28570"/>
            <a:gd name="vf" fmla="val 115470"/>
          </a:avLst>
        </a:prstGeom>
        <a:solidFill>
          <a:schemeClr val="accent2">
            <a:alpha val="90000"/>
            <a:hueOff val="0"/>
            <a:satOff val="0"/>
            <a:lumOff val="0"/>
            <a:alphaOff val="-16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Masculinity vs. femininity</a:t>
          </a:r>
        </a:p>
      </dsp:txBody>
      <dsp:txXfrm>
        <a:off x="3302127" y="1996463"/>
        <a:ext cx="775328" cy="670748"/>
      </dsp:txXfrm>
    </dsp:sp>
    <dsp:sp modelId="{78BBA26C-A2B6-485F-8DE5-249DE04F3816}">
      <dsp:nvSpPr>
        <dsp:cNvPr id="0" name=""/>
        <dsp:cNvSpPr/>
      </dsp:nvSpPr>
      <dsp:spPr>
        <a:xfrm>
          <a:off x="1918636" y="2459361"/>
          <a:ext cx="533930" cy="46005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0290F4-4A64-4F72-91C5-07608E956F31}">
      <dsp:nvSpPr>
        <dsp:cNvPr id="0" name=""/>
        <dsp:cNvSpPr/>
      </dsp:nvSpPr>
      <dsp:spPr>
        <a:xfrm>
          <a:off x="2046358" y="2447972"/>
          <a:ext cx="1159702" cy="1003278"/>
        </a:xfrm>
        <a:prstGeom prst="hexagon">
          <a:avLst>
            <a:gd name="adj" fmla="val 28570"/>
            <a:gd name="vf" fmla="val 115470"/>
          </a:avLst>
        </a:prstGeom>
        <a:solidFill>
          <a:schemeClr val="accent2">
            <a:alpha val="90000"/>
            <a:hueOff val="0"/>
            <a:satOff val="0"/>
            <a:lumOff val="0"/>
            <a:alphaOff val="-24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Uncertainty avoidance</a:t>
          </a:r>
        </a:p>
      </dsp:txBody>
      <dsp:txXfrm>
        <a:off x="2238545" y="2614237"/>
        <a:ext cx="775328" cy="670748"/>
      </dsp:txXfrm>
    </dsp:sp>
    <dsp:sp modelId="{B5AF3F85-2CB4-46D6-9AFE-DD86665ED4AB}">
      <dsp:nvSpPr>
        <dsp:cNvPr id="0" name=""/>
        <dsp:cNvSpPr/>
      </dsp:nvSpPr>
      <dsp:spPr>
        <a:xfrm>
          <a:off x="1285293" y="1599654"/>
          <a:ext cx="533930" cy="46005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4255A1-9CE6-4AFC-B378-73273BECD17B}">
      <dsp:nvSpPr>
        <dsp:cNvPr id="0" name=""/>
        <dsp:cNvSpPr/>
      </dsp:nvSpPr>
      <dsp:spPr>
        <a:xfrm>
          <a:off x="977839" y="1830888"/>
          <a:ext cx="1159702" cy="1003278"/>
        </a:xfrm>
        <a:prstGeom prst="hexagon">
          <a:avLst>
            <a:gd name="adj" fmla="val 28570"/>
            <a:gd name="vf" fmla="val 115470"/>
          </a:avLst>
        </a:prstGeom>
        <a:solidFill>
          <a:schemeClr val="accent2">
            <a:alpha val="90000"/>
            <a:hueOff val="0"/>
            <a:satOff val="0"/>
            <a:lumOff val="0"/>
            <a:alphaOff val="-32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Individuality</a:t>
          </a:r>
        </a:p>
      </dsp:txBody>
      <dsp:txXfrm>
        <a:off x="1170026" y="1997153"/>
        <a:ext cx="775328" cy="670748"/>
      </dsp:txXfrm>
    </dsp:sp>
    <dsp:sp modelId="{F2759C96-F9A8-4F6C-895E-36135B64716D}">
      <dsp:nvSpPr>
        <dsp:cNvPr id="0" name=""/>
        <dsp:cNvSpPr/>
      </dsp:nvSpPr>
      <dsp:spPr>
        <a:xfrm>
          <a:off x="977839" y="615703"/>
          <a:ext cx="1159702" cy="1003278"/>
        </a:xfrm>
        <a:prstGeom prst="hexagon">
          <a:avLst>
            <a:gd name="adj" fmla="val 28570"/>
            <a:gd name="vf" fmla="val 11547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Power Distance</a:t>
          </a:r>
        </a:p>
      </dsp:txBody>
      <dsp:txXfrm>
        <a:off x="1170026" y="781968"/>
        <a:ext cx="775328" cy="670748"/>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noEditPoints="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EBDBEE-1FDA-4F57-947F-5759FA6ABC55}" type="datetimeFigureOut">
              <a:rPr lang="en-US" smtClean="0"/>
              <a:t>7/25/2023</a:t>
            </a:fld>
            <a:endParaRPr lang="en-US" dirty="0"/>
          </a:p>
        </p:txBody>
      </p:sp>
      <p:sp>
        <p:nvSpPr>
          <p:cNvPr id="4" name="Footer Placeholder 3"/>
          <p:cNvSpPr>
            <a:spLocks noGrp="1" noEditPoints="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noEditPoints="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A8C659-3DDB-48CB-A056-6A658A161B7C}" type="slidenum">
              <a:rPr lang="en-US" smtClean="0"/>
              <a:t>‹#›</a:t>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noEditPoints="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6A9CD-5E57-4C86-B862-09CA519924BA}" type="datetimeFigureOut">
              <a:rPr lang="en-US" smtClean="0"/>
              <a:t>7/25/2023</a:t>
            </a:fld>
            <a:endParaRPr lang="en-US" dirty="0"/>
          </a:p>
        </p:txBody>
      </p:sp>
      <p:sp>
        <p:nvSpPr>
          <p:cNvPr id="4" name="Slide Image Placeholder 3"/>
          <p:cNvSpPr>
            <a:spLocks noGrp="1" noRot="1" noChangeAspect="1" noEditPoints="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noEditPoints="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noEditPoints="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noEditPoints="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004F4-F240-48F9-8AE1-486585C7F00D}"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endParaRPr lang="en-US" dirty="0"/>
          </a:p>
        </p:txBody>
      </p:sp>
      <p:sp>
        <p:nvSpPr>
          <p:cNvPr id="4" name="Slide Number Placeholder 3"/>
          <p:cNvSpPr>
            <a:spLocks noGrp="1" noEditPoints="1"/>
          </p:cNvSpPr>
          <p:nvPr>
            <p:ph type="sldNum" sz="quarter" idx="5"/>
          </p:nvPr>
        </p:nvSpPr>
        <p:spPr/>
        <p:txBody>
          <a:bodyPr/>
          <a:lstStyle/>
          <a:p>
            <a:fld id="{9CA004F4-F240-48F9-8AE1-486585C7F00D}" type="slidenum">
              <a:rPr lang="en-US" smtClean="0"/>
              <a:t>‹#›</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r>
              <a:rPr lang="en-US" dirty="0"/>
              <a:t>The business environment</a:t>
            </a:r>
            <a:r>
              <a:rPr lang="en-US" baseline="0" dirty="0"/>
              <a:t> at present is highly competitive especially in the technology and communication sector, as new advancements can be witnessed everyday, and old methods are becoming obsolete. This is posing a problem for businesses to expand in the international markets, as they already struggle with having limited resources, and knowledge. Entering into joint ventures provides an opportunity for businesses to make use of each other’s competencies and move toward a sustainable future.</a:t>
            </a:r>
          </a:p>
          <a:p>
            <a:endParaRPr lang="en-US" baseline="0" dirty="0"/>
          </a:p>
          <a:p>
            <a:pPr marL="0" marR="0" indent="0" algn="l" defTabSz="914400" rtl="0" eaLnBrk="1" fontAlgn="auto" latinLnBrk="0" hangingPunct="1">
              <a:lnSpc>
                <a:spcPct val="100000"/>
              </a:lnSpc>
              <a:spcBef>
                <a:spcPts val="0"/>
              </a:spcBef>
              <a:spcAft>
                <a:spcPts val="0"/>
              </a:spcAft>
              <a:buSzPct val="100000"/>
              <a:buFontTx/>
              <a:buNone/>
            </a:pPr>
            <a:r>
              <a:rPr lang="en-US" baseline="0" dirty="0"/>
              <a:t>Vodafone PLC is a well-known organization in the telecommunications sector. With an employee base of 104,000, it earned a revenue of $53.6 billion in 2022.</a:t>
            </a:r>
          </a:p>
          <a:p>
            <a:pPr marL="0" marR="0" indent="0" algn="l" defTabSz="914400" rtl="0" eaLnBrk="1" fontAlgn="auto" latinLnBrk="0" hangingPunct="1">
              <a:lnSpc>
                <a:spcPct val="100000"/>
              </a:lnSpc>
              <a:spcBef>
                <a:spcPts val="0"/>
              </a:spcBef>
              <a:spcAft>
                <a:spcPts val="0"/>
              </a:spcAft>
              <a:buSzPct val="100000"/>
              <a:buFontTx/>
              <a:buNone/>
            </a:pPr>
            <a:r>
              <a:rPr lang="en-US" baseline="0" dirty="0"/>
              <a:t>The organization is looking to grab opportunities offered by the exponential growth in Artificial intelligence, communication and cloud technologies. The company is headquartered in Newbury, UK, and operating mainly in parts of Germany, Italy, and Spain </a:t>
            </a:r>
            <a:r>
              <a:rPr lang="en-US" dirty="0"/>
              <a:t>(Kalam and Kalam, 2020).</a:t>
            </a:r>
            <a:r>
              <a:rPr lang="en-US" baseline="0" dirty="0"/>
              <a:t> </a:t>
            </a:r>
          </a:p>
          <a:p>
            <a:pPr marL="0" marR="0" indent="0" algn="l" defTabSz="914400" rtl="0" eaLnBrk="1" fontAlgn="auto" latinLnBrk="0" hangingPunct="1">
              <a:lnSpc>
                <a:spcPct val="100000"/>
              </a:lnSpc>
              <a:spcBef>
                <a:spcPts val="0"/>
              </a:spcBef>
              <a:spcAft>
                <a:spcPts val="0"/>
              </a:spcAft>
              <a:buSzPct val="100000"/>
              <a:buFontTx/>
              <a:buNone/>
            </a:pPr>
            <a:endParaRPr lang="en-US" baseline="0" dirty="0"/>
          </a:p>
          <a:p>
            <a:pPr marL="0" marR="0" indent="0" algn="l" defTabSz="914400" rtl="0" eaLnBrk="1" fontAlgn="auto" latinLnBrk="0" hangingPunct="1">
              <a:lnSpc>
                <a:spcPct val="100000"/>
              </a:lnSpc>
              <a:spcBef>
                <a:spcPts val="0"/>
              </a:spcBef>
              <a:spcAft>
                <a:spcPts val="0"/>
              </a:spcAft>
              <a:buSzPct val="100000"/>
              <a:buFontTx/>
              <a:buNone/>
            </a:pPr>
            <a:r>
              <a:rPr lang="en-US" baseline="0" dirty="0"/>
              <a:t>Huawei is a leading manufacturer of consumer electronics, based in Shenzhen province, China. With an approximate employee base of 196,000 and earning total revenue of $93.5 billion, the company topped the list of most successful telecommunication provider, and electronics manufacturer in the country </a:t>
            </a:r>
            <a:r>
              <a:rPr lang="en-US" dirty="0"/>
              <a:t>(Moore, 2023).</a:t>
            </a:r>
          </a:p>
          <a:p>
            <a:endParaRPr lang="en-US" baseline="0" dirty="0"/>
          </a:p>
          <a:p>
            <a:endParaRPr lang="en-US" dirty="0"/>
          </a:p>
        </p:txBody>
      </p:sp>
      <p:sp>
        <p:nvSpPr>
          <p:cNvPr id="4" name="Slide Number Placeholder 3"/>
          <p:cNvSpPr>
            <a:spLocks noGrp="1" noEditPoints="1"/>
          </p:cNvSpPr>
          <p:nvPr>
            <p:ph type="sldNum" sz="quarter" idx="5"/>
          </p:nvPr>
        </p:nvSpPr>
        <p:spPr/>
        <p:txBody>
          <a:bodyPr/>
          <a:lstStyle/>
          <a:p>
            <a:fld id="{9CA004F4-F240-48F9-8AE1-486585C7F00D}" type="slidenum">
              <a:rPr lang="en-US" smtClean="0"/>
              <a:t>‹#›</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r>
              <a:rPr lang="en-US" dirty="0"/>
              <a:t>It is estimated</a:t>
            </a:r>
            <a:r>
              <a:rPr lang="en-US" baseline="0" dirty="0"/>
              <a:t> that by the end of 2025, the revenue from digital economy is likely to account for as much as 10% of the GDP in China. In order to tap the opportunities companies are looking for a measure to reduce competition, and have a secure market. Thus, it is the right time for both Vodafone and Huawei to enter into a joint venture. While Vodafone can get market insights about the Chinese population, and gain a clear market access, Huawei can benefit from the international expertise, resources, and technologies (Moore, 2023).</a:t>
            </a:r>
            <a:endParaRPr lang="en-IN" dirty="0"/>
          </a:p>
        </p:txBody>
      </p:sp>
      <p:sp>
        <p:nvSpPr>
          <p:cNvPr id="4" name="Slide Number Placeholder 3"/>
          <p:cNvSpPr>
            <a:spLocks noGrp="1" noEditPoints="1"/>
          </p:cNvSpPr>
          <p:nvPr>
            <p:ph type="sldNum" sz="quarter" idx="10"/>
          </p:nvPr>
        </p:nvSpPr>
        <p:spPr/>
        <p:txBody>
          <a:bodyPr/>
          <a:lstStyle/>
          <a:p>
            <a:fld id="{9CA004F4-F240-48F9-8AE1-486585C7F00D}" type="slidenum">
              <a:rPr lang="en-US" smtClean="0"/>
              <a:t>‹#›</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r>
              <a:rPr lang="en-US" dirty="0"/>
              <a:t>It</a:t>
            </a:r>
            <a:r>
              <a:rPr lang="en-US" baseline="0" dirty="0"/>
              <a:t> is hard for businesses to develop strategies in an cross-cultural setting, due to the lack of knowledge about the impact of certain cultural dimensions. In order to resolve this issue, a Dutch management researcher in 1980, designed a theory to differentiate different cultural aspects, and their likely influence on work and employees. The six dimensions as identified by Hofstede are power distance index, collectivism vs. individualism, uncertainty avoidance index, femininity vs. masculinity, short-term vs. long-term orientation, and restraint vs. indulgence.</a:t>
            </a:r>
            <a:endParaRPr lang="en-US" dirty="0"/>
          </a:p>
        </p:txBody>
      </p:sp>
      <p:sp>
        <p:nvSpPr>
          <p:cNvPr id="4" name="Slide Number Placeholder 3"/>
          <p:cNvSpPr>
            <a:spLocks noGrp="1" noEditPoints="1"/>
          </p:cNvSpPr>
          <p:nvPr>
            <p:ph type="sldNum" sz="quarter" idx="5"/>
          </p:nvPr>
        </p:nvSpPr>
        <p:spPr/>
        <p:txBody>
          <a:bodyPr/>
          <a:lstStyle/>
          <a:p>
            <a:fld id="{9CA004F4-F240-48F9-8AE1-486585C7F00D}" type="slidenum">
              <a:rPr lang="en-US" smtClean="0"/>
              <a:t>‹#›</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r>
              <a:rPr lang="en-US" dirty="0"/>
              <a:t>This</a:t>
            </a:r>
            <a:r>
              <a:rPr lang="en-US" baseline="0" dirty="0"/>
              <a:t> metric of collectivism and individualism defines whether a nation focuses on individual opinion, or believes in taking group decisions. It reflects the power and authority exercised at personal level.</a:t>
            </a:r>
            <a:endParaRPr lang="en-IN" dirty="0"/>
          </a:p>
        </p:txBody>
      </p:sp>
      <p:sp>
        <p:nvSpPr>
          <p:cNvPr id="4" name="Slide Number Placeholder 3"/>
          <p:cNvSpPr>
            <a:spLocks noGrp="1" noEditPoints="1"/>
          </p:cNvSpPr>
          <p:nvPr>
            <p:ph type="sldNum" sz="quarter" idx="10"/>
          </p:nvPr>
        </p:nvSpPr>
        <p:spPr/>
        <p:txBody>
          <a:bodyPr/>
          <a:lstStyle/>
          <a:p>
            <a:fld id="{9CA004F4-F240-48F9-8AE1-486585C7F00D}" type="slidenum">
              <a:rPr lang="en-US" smtClean="0"/>
              <a:t>‹#›</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r>
              <a:rPr lang="en-US" sz="1200" dirty="0">
                <a:latin typeface="Times New Roman" pitchFamily="18" charset="0" panose="02020603050405020304"/>
                <a:cs typeface="Times New Roman" pitchFamily="18" charset="0" panose="02020603050405020304"/>
              </a:rPr>
              <a:t>Lon term dimension ascertains the tendency of individuals to focus on quick results, and current goals rather then delayed ratification, and looking at the broader picture.</a:t>
            </a:r>
          </a:p>
          <a:p>
            <a:r>
              <a:rPr lang="en-US" sz="1200" dirty="0">
                <a:latin typeface="Times New Roman" pitchFamily="18" charset="0" panose="02020603050405020304"/>
                <a:cs typeface="Times New Roman" pitchFamily="18" charset="0" panose="02020603050405020304"/>
              </a:rPr>
              <a:t>A society with high LTO reflects that the individuals are more future focused, and persistent to attain success despite current conditions.</a:t>
            </a:r>
          </a:p>
          <a:p>
            <a:r>
              <a:rPr lang="en-US" sz="1200" dirty="0">
                <a:latin typeface="Times New Roman" pitchFamily="18" charset="0" panose="02020603050405020304"/>
                <a:cs typeface="Times New Roman" pitchFamily="18" charset="0" panose="02020603050405020304"/>
              </a:rPr>
              <a:t>This huge difference may result in conflicts within the organization at each level, that can lead to failure of the joint venture.</a:t>
            </a:r>
            <a:endParaRPr lang="en-IN" sz="1200" dirty="0">
              <a:latin typeface="Times New Roman" pitchFamily="18" charset="0" panose="02020603050405020304"/>
              <a:cs typeface="Times New Roman" pitchFamily="18" charset="0" panose="02020603050405020304"/>
            </a:endParaRPr>
          </a:p>
          <a:p>
            <a:endParaRPr lang="en-IN" dirty="0"/>
          </a:p>
        </p:txBody>
      </p:sp>
      <p:sp>
        <p:nvSpPr>
          <p:cNvPr id="4" name="Slide Number Placeholder 3"/>
          <p:cNvSpPr>
            <a:spLocks noGrp="1" noEditPoints="1"/>
          </p:cNvSpPr>
          <p:nvPr>
            <p:ph type="sldNum" sz="quarter" idx="10"/>
          </p:nvPr>
        </p:nvSpPr>
        <p:spPr/>
        <p:txBody>
          <a:bodyPr/>
          <a:lstStyle/>
          <a:p>
            <a:fld id="{9CA004F4-F240-48F9-8AE1-486585C7F00D}" type="slidenum">
              <a:rPr lang="en-US" smtClean="0"/>
              <a:t>‹#›</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algn="just">
              <a:lnSpc>
                <a:spcPct val="125000"/>
              </a:lnSpc>
              <a:spcBef>
                <a:spcPts val="100"/>
              </a:spcBef>
              <a:buClr>
                <a:schemeClr val="accent1"/>
              </a:buClr>
            </a:pPr>
            <a:r>
              <a:rPr lang="en-US" sz="1200" b="0" spc="-5" dirty="0">
                <a:solidFill>
                  <a:schemeClr val="accent1"/>
                </a:solidFill>
                <a:latin typeface="Times New Roman" pitchFamily="18" charset="0" panose="02020603050405020304"/>
                <a:cs typeface="Times New Roman" pitchFamily="18" charset="0" panose="02020603050405020304"/>
              </a:rPr>
              <a:t>This aspect assists in identifying whether a society encourages indulgence or promotes restraint.</a:t>
            </a:r>
            <a:r>
              <a:rPr lang="en-US" sz="1200" b="0" spc="-5" baseline="0" dirty="0">
                <a:solidFill>
                  <a:schemeClr val="accent1"/>
                </a:solidFill>
                <a:latin typeface="Times New Roman" pitchFamily="18" charset="0" panose="02020603050405020304"/>
                <a:cs typeface="Times New Roman" pitchFamily="18" charset="0" panose="02020603050405020304"/>
              </a:rPr>
              <a:t> </a:t>
            </a:r>
            <a:r>
              <a:rPr lang="en-US" sz="1200" b="0" spc="-5" dirty="0">
                <a:solidFill>
                  <a:schemeClr val="accent1"/>
                </a:solidFill>
                <a:latin typeface="Times New Roman" pitchFamily="18" charset="0" panose="02020603050405020304"/>
                <a:cs typeface="Times New Roman" pitchFamily="18" charset="0" panose="02020603050405020304"/>
              </a:rPr>
              <a:t>High indulgence indicates that the individuals focus on fulfilling their desires and impulses.</a:t>
            </a:r>
            <a:r>
              <a:rPr lang="en-US" sz="1200" b="0" spc="-5" baseline="0" dirty="0">
                <a:solidFill>
                  <a:schemeClr val="accent1"/>
                </a:solidFill>
                <a:latin typeface="Times New Roman" pitchFamily="18" charset="0" panose="02020603050405020304"/>
                <a:cs typeface="Times New Roman" pitchFamily="18" charset="0" panose="02020603050405020304"/>
              </a:rPr>
              <a:t> </a:t>
            </a:r>
            <a:r>
              <a:rPr lang="en-US" sz="1200" b="0" spc="-5" dirty="0">
                <a:solidFill>
                  <a:schemeClr val="accent1"/>
                </a:solidFill>
                <a:latin typeface="Times New Roman" pitchFamily="18" charset="0" panose="02020603050405020304"/>
                <a:cs typeface="Times New Roman" pitchFamily="18" charset="0" panose="02020603050405020304"/>
              </a:rPr>
              <a:t>Having a low score refers that people suppress their desires and take calculated risks, and decisions.</a:t>
            </a:r>
          </a:p>
          <a:p>
            <a:pPr algn="just">
              <a:lnSpc>
                <a:spcPct val="125000"/>
              </a:lnSpc>
              <a:spcBef>
                <a:spcPts val="100"/>
              </a:spcBef>
              <a:buClr>
                <a:schemeClr val="accent1"/>
              </a:buClr>
            </a:pPr>
            <a:r>
              <a:rPr lang="en-US" sz="1200" b="0" spc="-5" dirty="0">
                <a:solidFill>
                  <a:schemeClr val="accent1"/>
                </a:solidFill>
                <a:latin typeface="Times New Roman" pitchFamily="18" charset="0" panose="02020603050405020304"/>
                <a:cs typeface="Times New Roman" pitchFamily="18" charset="0" panose="02020603050405020304"/>
              </a:rPr>
              <a:t>The UK has a score of 69 exhibiting the desire of people to have fun, on the other hand, China has a score of 24 reflecting that they do not focus on leisure.</a:t>
            </a:r>
            <a:r>
              <a:rPr lang="en-US" sz="1200" b="0" spc="-5" baseline="0" dirty="0">
                <a:solidFill>
                  <a:schemeClr val="accent1"/>
                </a:solidFill>
                <a:latin typeface="Times New Roman" pitchFamily="18" charset="0" panose="02020603050405020304"/>
                <a:cs typeface="Times New Roman" pitchFamily="18" charset="0" panose="02020603050405020304"/>
              </a:rPr>
              <a:t> </a:t>
            </a:r>
            <a:r>
              <a:rPr lang="en-US" sz="1200" b="0" spc="-5" dirty="0">
                <a:solidFill>
                  <a:schemeClr val="accent1"/>
                </a:solidFill>
                <a:latin typeface="Times New Roman" pitchFamily="18" charset="0" panose="02020603050405020304"/>
                <a:cs typeface="Times New Roman" pitchFamily="18" charset="0" panose="02020603050405020304"/>
              </a:rPr>
              <a:t>Considering this both the companies have to work together in developing strategies that are acceptable to most employees.</a:t>
            </a:r>
          </a:p>
          <a:p>
            <a:endParaRPr lang="en-US" dirty="0"/>
          </a:p>
        </p:txBody>
      </p:sp>
      <p:sp>
        <p:nvSpPr>
          <p:cNvPr id="4" name="Slide Number Placeholder 3"/>
          <p:cNvSpPr>
            <a:spLocks noGrp="1" noEditPoints="1"/>
          </p:cNvSpPr>
          <p:nvPr>
            <p:ph type="sldNum" sz="quarter" idx="5"/>
          </p:nvPr>
        </p:nvSpPr>
        <p:spPr/>
        <p:txBody>
          <a:bodyPr/>
          <a:lstStyle/>
          <a:p>
            <a:fld id="{9CA004F4-F240-48F9-8AE1-486585C7F00D}" type="slidenum">
              <a:rPr lang="en-US" smtClean="0"/>
              <a:t>‹#›</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endParaRPr lang="en-US" dirty="0"/>
          </a:p>
        </p:txBody>
      </p:sp>
      <p:sp>
        <p:nvSpPr>
          <p:cNvPr id="4" name="Slide Number Placeholder 3"/>
          <p:cNvSpPr>
            <a:spLocks noGrp="1" noEditPoints="1"/>
          </p:cNvSpPr>
          <p:nvPr>
            <p:ph type="sldNum" sz="quarter" idx="5"/>
          </p:nvPr>
        </p:nvSpPr>
        <p:spPr/>
        <p:txBody>
          <a:bodyPr/>
          <a:lstStyle/>
          <a:p>
            <a:fld id="{9CA004F4-F240-48F9-8AE1-486585C7F00D}" type="slidenum">
              <a:rPr lang="en-US" smtClean="0"/>
              <a:t>‹#›</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endParaRPr lang="en-US" dirty="0"/>
          </a:p>
        </p:txBody>
      </p:sp>
      <p:sp>
        <p:nvSpPr>
          <p:cNvPr id="4" name="Slide Number Placeholder 3"/>
          <p:cNvSpPr>
            <a:spLocks noGrp="1" noEditPoints="1"/>
          </p:cNvSpPr>
          <p:nvPr>
            <p:ph type="sldNum" sz="quarter" idx="5"/>
          </p:nvPr>
        </p:nvSpPr>
        <p:spPr/>
        <p:txBody>
          <a:bodyPr/>
          <a:lstStyle/>
          <a:p>
            <a:fld id="{9CA004F4-F240-48F9-8AE1-486585C7F00D}" type="slidenum">
              <a:rPr lang="en-US" smtClean="0"/>
              <a:t>‹#›</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endParaRPr lang="en-IN" dirty="0"/>
          </a:p>
        </p:txBody>
      </p:sp>
      <p:sp>
        <p:nvSpPr>
          <p:cNvPr id="4" name="Slide Number Placeholder 3"/>
          <p:cNvSpPr>
            <a:spLocks noGrp="1" noEditPoints="1"/>
          </p:cNvSpPr>
          <p:nvPr>
            <p:ph type="sldNum" sz="quarter" idx="10"/>
          </p:nvPr>
        </p:nvSpPr>
        <p:spPr/>
        <p:txBody>
          <a:bodyPr/>
          <a:lstStyle/>
          <a:p>
            <a:fld id="{9CA004F4-F240-48F9-8AE1-486585C7F00D}" type="slidenum">
              <a:rPr lang="en-US" smtClean="0"/>
              <a:t>‹#›</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endParaRPr lang="en-IN" dirty="0"/>
          </a:p>
        </p:txBody>
      </p:sp>
      <p:sp>
        <p:nvSpPr>
          <p:cNvPr id="4" name="Slide Number Placeholder 3"/>
          <p:cNvSpPr>
            <a:spLocks noGrp="1" noEditPoints="1"/>
          </p:cNvSpPr>
          <p:nvPr>
            <p:ph type="sldNum" sz="quarter" idx="10"/>
          </p:nvPr>
        </p:nvSpPr>
        <p:spPr/>
        <p:txBody>
          <a:bodyPr/>
          <a:lstStyle/>
          <a:p>
            <a:fld id="{9CA004F4-F240-48F9-8AE1-486585C7F00D}" type="slidenum">
              <a:rPr lang="en-US" smtClean="0"/>
              <a:t>‹#›</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039514"/>
            <a:ext cx="9144000" cy="2128049"/>
          </a:xfrm>
        </p:spPr>
        <p:txBody>
          <a:bodyPr anchor="b"/>
          <a:lstStyle>
            <a:lvl1pPr algn="ctr">
              <a:lnSpc>
                <a:spcPct val="125000"/>
              </a:lnSpc>
              <a:defRPr sz="6000">
                <a:solidFill>
                  <a:schemeClr val="bg1"/>
                </a:solidFill>
              </a:defRPr>
            </a:lvl1pPr>
          </a:lstStyle>
          <a:p>
            <a:r>
              <a:rPr lang="en-US" noProof="0"/>
              <a:t>Click to edit Master title style</a:t>
            </a:r>
          </a:p>
        </p:txBody>
      </p:sp>
      <p:sp>
        <p:nvSpPr>
          <p:cNvPr id="3" name="Subtitle 2"/>
          <p:cNvSpPr>
            <a:spLocks noGrp="1" noEditPoints="1"/>
          </p:cNvSpPr>
          <p:nvPr>
            <p:ph type="subTitle" idx="1"/>
          </p:nvPr>
        </p:nvSpPr>
        <p:spPr>
          <a:xfrm>
            <a:off x="1524000" y="4221162"/>
            <a:ext cx="9144000" cy="882001"/>
          </a:xfrm>
          <a:solidFill>
            <a:schemeClr val="accent2">
              <a:alpha val="90000"/>
            </a:schemeClr>
          </a:solidFill>
        </p:spPr>
        <p:txBody>
          <a:bodyPr anchor="ctr">
            <a:normAutofit/>
          </a:bodyPr>
          <a:lstStyle>
            <a:lvl1pPr marL="0" indent="0" algn="ctr" defTabSz="914400" rtl="0" eaLnBrk="1" latinLnBrk="0" hangingPunct="1">
              <a:lnSpc>
                <a:spcPct val="90000"/>
              </a:lnSpc>
              <a:spcBef>
                <a:spcPts val="1000"/>
              </a:spcBef>
              <a:buFont typeface="Arial" pitchFamily="34" charset="0" panose="020B0604020202020204"/>
              <a:buNone/>
              <a:defRPr lang="en-US" sz="2500" b="1" i="1" kern="1200" spc="65" dirty="0">
                <a:solidFill>
                  <a:schemeClr val="accent1"/>
                </a:solidFill>
                <a:latin typeface="+mn-lt"/>
                <a:ea typeface="+mn-ea"/>
                <a:cs typeface="Arial" pitchFamily="34" charset="0" panose="020B0604020202020204"/>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noProof="0"/>
              <a:t>Click to edit Master subtitle style</a:t>
            </a:r>
          </a:p>
        </p:txBody>
      </p:sp>
      <p:sp>
        <p:nvSpPr>
          <p:cNvPr id="4" name="Date Placeholder 3"/>
          <p:cNvSpPr>
            <a:spLocks noGrp="1" noEditPoints="1"/>
          </p:cNvSpPr>
          <p:nvPr>
            <p:ph type="dt" sz="half" idx="10"/>
          </p:nvPr>
        </p:nvSpPr>
        <p:spPr/>
        <p:txBody>
          <a:bodyPr/>
          <a:lstStyle/>
          <a:p>
            <a:fld id="{8DA08ED5-AEFE-4443-9040-726EF6690995}" type="datetime1">
              <a:rPr lang="en-US" noProof="0" smtClean="0"/>
              <a:t>7/25/2023</a:t>
            </a:fld>
            <a:endParaRPr lang="en-US" noProof="0" dirty="0"/>
          </a:p>
        </p:txBody>
      </p:sp>
      <p:sp>
        <p:nvSpPr>
          <p:cNvPr id="5" name="Footer Placeholder 4"/>
          <p:cNvSpPr>
            <a:spLocks noGrp="1" noEditPoints="1"/>
          </p:cNvSpPr>
          <p:nvPr>
            <p:ph type="ftr" sz="quarter" idx="11"/>
          </p:nvPr>
        </p:nvSpPr>
        <p:spPr/>
        <p:txBody>
          <a:bodyPr/>
          <a:lstStyle/>
          <a:p>
            <a:endParaRPr lang="en-US" noProof="0" dirty="0"/>
          </a:p>
        </p:txBody>
      </p:sp>
      <p:sp>
        <p:nvSpPr>
          <p:cNvPr id="6" name="Slide Number Placeholder 5"/>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noProof="0"/>
              <a:t>Click to edit Master title style</a:t>
            </a:r>
          </a:p>
        </p:txBody>
      </p:sp>
      <p:sp>
        <p:nvSpPr>
          <p:cNvPr id="3" name="Content Placeholder 2"/>
          <p:cNvSpPr>
            <a:spLocks noGrp="1" noEditPoints="1"/>
          </p:cNvSpPr>
          <p:nvPr>
            <p:ph idx="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noEditPoints="1"/>
          </p:cNvSpPr>
          <p:nvPr>
            <p:ph type="dt" sz="half" idx="10"/>
          </p:nvPr>
        </p:nvSpPr>
        <p:spPr/>
        <p:txBody>
          <a:bodyPr/>
          <a:lstStyle/>
          <a:p>
            <a:fld id="{0312561F-7E45-400C-8758-912CDFE9410A}" type="datetime1">
              <a:rPr lang="en-US" noProof="0" smtClean="0"/>
              <a:t>7/25/2023</a:t>
            </a:fld>
            <a:endParaRPr lang="en-US" noProof="0" dirty="0"/>
          </a:p>
        </p:txBody>
      </p:sp>
      <p:sp>
        <p:nvSpPr>
          <p:cNvPr id="5" name="Footer Placeholder 4"/>
          <p:cNvSpPr>
            <a:spLocks noGrp="1" noEditPoints="1"/>
          </p:cNvSpPr>
          <p:nvPr>
            <p:ph type="ftr" sz="quarter" idx="11"/>
          </p:nvPr>
        </p:nvSpPr>
        <p:spPr/>
        <p:txBody>
          <a:bodyPr/>
          <a:lstStyle/>
          <a:p>
            <a:endParaRPr lang="en-US" noProof="0" dirty="0"/>
          </a:p>
        </p:txBody>
      </p:sp>
      <p:sp>
        <p:nvSpPr>
          <p:cNvPr id="6" name="Slide Number Placeholder 5"/>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1850" y="1709738"/>
            <a:ext cx="10515600" cy="2852737"/>
          </a:xfrm>
        </p:spPr>
        <p:txBody>
          <a:bodyPr anchor="b"/>
          <a:lstStyle>
            <a:lvl1pPr>
              <a:defRPr sz="6000"/>
            </a:lvl1pPr>
          </a:lstStyle>
          <a:p>
            <a:r>
              <a:rPr lang="en-US" noProof="0"/>
              <a:t>Click to edit Master title style</a:t>
            </a:r>
          </a:p>
        </p:txBody>
      </p:sp>
      <p:sp>
        <p:nvSpPr>
          <p:cNvPr id="3" name="Text Placeholder 2"/>
          <p:cNvSpPr>
            <a:spLocks noGrp="1" noEditPoints="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p:cNvSpPr>
            <a:spLocks noGrp="1" noEditPoints="1"/>
          </p:cNvSpPr>
          <p:nvPr>
            <p:ph type="dt" sz="half" idx="10"/>
          </p:nvPr>
        </p:nvSpPr>
        <p:spPr/>
        <p:txBody>
          <a:bodyPr/>
          <a:lstStyle/>
          <a:p>
            <a:fld id="{85E24BC7-4CDB-41D7-81AF-9CE8473FF4B8}" type="datetime1">
              <a:rPr lang="en-US" noProof="0" smtClean="0"/>
              <a:t>7/25/2023</a:t>
            </a:fld>
            <a:endParaRPr lang="en-US" noProof="0" dirty="0"/>
          </a:p>
        </p:txBody>
      </p:sp>
      <p:sp>
        <p:nvSpPr>
          <p:cNvPr id="5" name="Footer Placeholder 4"/>
          <p:cNvSpPr>
            <a:spLocks noGrp="1" noEditPoints="1"/>
          </p:cNvSpPr>
          <p:nvPr>
            <p:ph type="ftr" sz="quarter" idx="11"/>
          </p:nvPr>
        </p:nvSpPr>
        <p:spPr/>
        <p:txBody>
          <a:bodyPr/>
          <a:lstStyle/>
          <a:p>
            <a:endParaRPr lang="en-US" noProof="0" dirty="0"/>
          </a:p>
        </p:txBody>
      </p:sp>
      <p:sp>
        <p:nvSpPr>
          <p:cNvPr id="6" name="Slide Number Placeholder 5"/>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p:cNvSpPr>
            <a:spLocks noGrp="1" noEditPoints="1"/>
          </p:cNvSpPr>
          <p:nvPr>
            <p:ph type="title"/>
          </p:nvPr>
        </p:nvSpPr>
        <p:spPr/>
        <p:txBody>
          <a:bodyPr/>
          <a:lstStyle/>
          <a:p>
            <a:r>
              <a:rPr lang="en-US" noProof="0"/>
              <a:t>Click to edit Master title style</a:t>
            </a:r>
          </a:p>
        </p:txBody>
      </p:sp>
      <p:sp>
        <p:nvSpPr>
          <p:cNvPr id="3" name="Content Placeholder 2"/>
          <p:cNvSpPr>
            <a:spLocks noGrp="1" noEditPoints="1"/>
          </p:cNvSpPr>
          <p:nvPr>
            <p:ph sz="half" idx="1"/>
          </p:nvPr>
        </p:nvSpPr>
        <p:spPr>
          <a:xfrm>
            <a:off x="838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noEditPoints="1"/>
          </p:cNvSpPr>
          <p:nvPr>
            <p:ph sz="half" idx="2"/>
          </p:nvPr>
        </p:nvSpPr>
        <p:spPr>
          <a:xfrm>
            <a:off x="6172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noEditPoints="1"/>
          </p:cNvSpPr>
          <p:nvPr>
            <p:ph type="dt" sz="half" idx="10"/>
          </p:nvPr>
        </p:nvSpPr>
        <p:spPr/>
        <p:txBody>
          <a:bodyPr/>
          <a:lstStyle/>
          <a:p>
            <a:fld id="{397CD216-73DE-4B96-8E1B-BB64D86142BB}" type="datetime1">
              <a:rPr lang="en-US" noProof="0" smtClean="0"/>
              <a:t>7/25/2023</a:t>
            </a:fld>
            <a:endParaRPr lang="en-US" noProof="0" dirty="0"/>
          </a:p>
        </p:txBody>
      </p:sp>
      <p:sp>
        <p:nvSpPr>
          <p:cNvPr id="6" name="Footer Placeholder 5"/>
          <p:cNvSpPr>
            <a:spLocks noGrp="1" noEditPoints="1"/>
          </p:cNvSpPr>
          <p:nvPr>
            <p:ph type="ftr" sz="quarter" idx="11"/>
          </p:nvPr>
        </p:nvSpPr>
        <p:spPr/>
        <p:txBody>
          <a:bodyPr/>
          <a:lstStyle/>
          <a:p>
            <a:endParaRPr lang="en-US"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365125"/>
            <a:ext cx="10515600" cy="1325563"/>
          </a:xfrm>
        </p:spPr>
        <p:txBody>
          <a:bodyPr/>
          <a:lstStyle/>
          <a:p>
            <a:r>
              <a:rPr lang="en-US" noProof="0"/>
              <a:t>Click to edit Master title style</a:t>
            </a:r>
          </a:p>
        </p:txBody>
      </p:sp>
      <p:sp>
        <p:nvSpPr>
          <p:cNvPr id="3" name="Text Placeholder 2"/>
          <p:cNvSpPr>
            <a:spLocks noGrp="1" noEditPoints="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p:cNvSpPr>
            <a:spLocks noGrp="1" noEditPoints="1"/>
          </p:cNvSpPr>
          <p:nvPr>
            <p:ph sz="half" idx="2"/>
          </p:nvPr>
        </p:nvSpPr>
        <p:spPr>
          <a:xfrm>
            <a:off x="839788" y="2505075"/>
            <a:ext cx="5157787"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noEditPoints="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p:cNvSpPr>
            <a:spLocks noGrp="1" noEditPoints="1"/>
          </p:cNvSpPr>
          <p:nvPr>
            <p:ph sz="quarter" idx="4"/>
          </p:nvPr>
        </p:nvSpPr>
        <p:spPr>
          <a:xfrm>
            <a:off x="6172200" y="2505075"/>
            <a:ext cx="5183188"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noEditPoints="1"/>
          </p:cNvSpPr>
          <p:nvPr>
            <p:ph type="dt" sz="half" idx="10"/>
          </p:nvPr>
        </p:nvSpPr>
        <p:spPr/>
        <p:txBody>
          <a:bodyPr/>
          <a:lstStyle/>
          <a:p>
            <a:fld id="{C6A5CD8C-7FEF-4E71-8EB9-D3BA6E2E3E9E}" type="datetime1">
              <a:rPr lang="en-US" noProof="0" smtClean="0"/>
              <a:t>7/25/2023</a:t>
            </a:fld>
            <a:endParaRPr lang="en-US" noProof="0" dirty="0"/>
          </a:p>
        </p:txBody>
      </p:sp>
      <p:sp>
        <p:nvSpPr>
          <p:cNvPr id="8" name="Footer Placeholder 7"/>
          <p:cNvSpPr>
            <a:spLocks noGrp="1" noEditPoints="1"/>
          </p:cNvSpPr>
          <p:nvPr>
            <p:ph type="ftr" sz="quarter" idx="11"/>
          </p:nvPr>
        </p:nvSpPr>
        <p:spPr/>
        <p:txBody>
          <a:bodyPr/>
          <a:lstStyle/>
          <a:p>
            <a:endParaRPr lang="en-US" noProof="0" dirty="0"/>
          </a:p>
        </p:txBody>
      </p:sp>
      <p:sp>
        <p:nvSpPr>
          <p:cNvPr id="9" name="Slide Number Placeholder 8"/>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noProof="0"/>
              <a:t>Click to edit Master title style</a:t>
            </a:r>
          </a:p>
        </p:txBody>
      </p:sp>
      <p:sp>
        <p:nvSpPr>
          <p:cNvPr id="3" name="Date Placeholder 2"/>
          <p:cNvSpPr>
            <a:spLocks noGrp="1" noEditPoints="1"/>
          </p:cNvSpPr>
          <p:nvPr>
            <p:ph type="dt" sz="half" idx="10"/>
          </p:nvPr>
        </p:nvSpPr>
        <p:spPr/>
        <p:txBody>
          <a:bodyPr/>
          <a:lstStyle/>
          <a:p>
            <a:fld id="{4BE4379E-9B58-41EA-B928-5B1C8436A60E}" type="datetime1">
              <a:rPr lang="en-US" noProof="0" smtClean="0"/>
              <a:t>7/25/2023</a:t>
            </a:fld>
            <a:endParaRPr lang="en-US" noProof="0" dirty="0"/>
          </a:p>
        </p:txBody>
      </p:sp>
      <p:sp>
        <p:nvSpPr>
          <p:cNvPr id="4" name="Footer Placeholder 3"/>
          <p:cNvSpPr>
            <a:spLocks noGrp="1" noEditPoints="1"/>
          </p:cNvSpPr>
          <p:nvPr>
            <p:ph type="ftr" sz="quarter" idx="11"/>
          </p:nvPr>
        </p:nvSpPr>
        <p:spPr/>
        <p:txBody>
          <a:bodyPr/>
          <a:lstStyle/>
          <a:p>
            <a:endParaRPr lang="en-US" noProof="0" dirty="0"/>
          </a:p>
        </p:txBody>
      </p:sp>
      <p:sp>
        <p:nvSpPr>
          <p:cNvPr id="5" name="Slide Number Placeholder 4"/>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40B0A371-51FE-4D99-BD87-6A650FCE519D}" type="datetime1">
              <a:rPr lang="en-US" noProof="0" smtClean="0"/>
              <a:t>7/25/2023</a:t>
            </a:fld>
            <a:endParaRPr lang="en-US" noProof="0" dirty="0"/>
          </a:p>
        </p:txBody>
      </p:sp>
      <p:sp>
        <p:nvSpPr>
          <p:cNvPr id="3" name="Footer Placeholder 2"/>
          <p:cNvSpPr>
            <a:spLocks noGrp="1" noEditPoints="1"/>
          </p:cNvSpPr>
          <p:nvPr>
            <p:ph type="ftr" sz="quarter" idx="11"/>
          </p:nvPr>
        </p:nvSpPr>
        <p:spPr/>
        <p:txBody>
          <a:bodyPr/>
          <a:lstStyle/>
          <a:p>
            <a:endParaRPr lang="en-US" noProof="0" dirty="0"/>
          </a:p>
        </p:txBody>
      </p:sp>
      <p:sp>
        <p:nvSpPr>
          <p:cNvPr id="4" name="Slide Number Placeholder 3"/>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Content Placeholder 2"/>
          <p:cNvSpPr>
            <a:spLocks noGrp="1" noEditPoints="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p:cNvSpPr>
            <a:spLocks noGrp="1" noEditPoints="1"/>
          </p:cNvSpPr>
          <p:nvPr>
            <p:ph type="dt" sz="half" idx="10"/>
          </p:nvPr>
        </p:nvSpPr>
        <p:spPr/>
        <p:txBody>
          <a:bodyPr/>
          <a:lstStyle/>
          <a:p>
            <a:fld id="{5FCF8CFF-A1C0-4B6C-AA8D-BE72CB14468D}" type="datetime1">
              <a:rPr lang="en-US" noProof="0" smtClean="0"/>
              <a:t>7/25/2023</a:t>
            </a:fld>
            <a:endParaRPr lang="en-US" noProof="0" dirty="0"/>
          </a:p>
        </p:txBody>
      </p:sp>
      <p:sp>
        <p:nvSpPr>
          <p:cNvPr id="6" name="Footer Placeholder 5"/>
          <p:cNvSpPr>
            <a:spLocks noGrp="1" noEditPoints="1"/>
          </p:cNvSpPr>
          <p:nvPr>
            <p:ph type="ftr" sz="quarter" idx="11"/>
          </p:nvPr>
        </p:nvSpPr>
        <p:spPr/>
        <p:txBody>
          <a:bodyPr/>
          <a:lstStyle/>
          <a:p>
            <a:endParaRPr lang="en-US" noProof="0" dirty="0"/>
          </a:p>
        </p:txBody>
      </p:sp>
      <p:sp>
        <p:nvSpPr>
          <p:cNvPr id="7" name="Slide Number Placeholder 6"/>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p:cNvSpPr>
            <a:spLocks noGrp="1" noEditPoints="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p:cNvSpPr>
            <a:spLocks noGrp="1" noEditPoints="1"/>
          </p:cNvSpPr>
          <p:nvPr>
            <p:ph type="dt" sz="half" idx="10"/>
          </p:nvPr>
        </p:nvSpPr>
        <p:spPr/>
        <p:txBody>
          <a:bodyPr/>
          <a:lstStyle/>
          <a:p>
            <a:fld id="{8C6D634D-0427-413D-A0D0-098959D06FEF}" type="datetime1">
              <a:rPr lang="en-US" noProof="0" smtClean="0"/>
              <a:t>7/25/2023</a:t>
            </a:fld>
            <a:endParaRPr lang="en-US" noProof="0" dirty="0"/>
          </a:p>
        </p:txBody>
      </p:sp>
      <p:sp>
        <p:nvSpPr>
          <p:cNvPr id="6" name="Footer Placeholder 5"/>
          <p:cNvSpPr>
            <a:spLocks noGrp="1" noEditPoints="1"/>
          </p:cNvSpPr>
          <p:nvPr>
            <p:ph type="ftr" sz="quarter" idx="11"/>
          </p:nvPr>
        </p:nvSpPr>
        <p:spPr/>
        <p:txBody>
          <a:bodyPr/>
          <a:lstStyle/>
          <a:p>
            <a:endParaRPr lang="en-US" noProof="0" dirty="0"/>
          </a:p>
        </p:txBody>
      </p:sp>
      <p:sp>
        <p:nvSpPr>
          <p:cNvPr id="7" name="Slide Number Placeholder 6"/>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wo Horisontal Content">
    <p:spTree>
      <p:nvGrpSpPr>
        <p:cNvPr id="1" name=""/>
        <p:cNvGrpSpPr/>
        <p:nvPr/>
      </p:nvGrpSpPr>
      <p:grpSpPr>
        <a:xfrm>
          <a:off x="0" y="0"/>
          <a:ext cx="0" cy="0"/>
          <a:chOff x="0" y="0"/>
          <a:chExt cx="0" cy="0"/>
        </a:xfrm>
      </p:grpSpPr>
      <p:sp>
        <p:nvSpPr>
          <p:cNvPr id="8" name="object 2"/>
          <p:cNvSpPr/>
          <p:nvPr userDrawn="1"/>
        </p:nvSpPr>
        <p:spPr>
          <a:xfrm>
            <a:off x="0" y="1562188"/>
            <a:ext cx="11269980" cy="2359660"/>
          </a:xfrm>
          <a:custGeom>
            <a:avLst/>
            <a:rect l="l" t="t" r="r" b="b"/>
            <a:pathLst>
              <a:path w="11269980" h="2359660">
                <a:moveTo>
                  <a:pt x="0" y="2359152"/>
                </a:moveTo>
                <a:lnTo>
                  <a:pt x="11269980" y="2359152"/>
                </a:lnTo>
                <a:lnTo>
                  <a:pt x="11269980" y="0"/>
                </a:lnTo>
                <a:lnTo>
                  <a:pt x="0" y="0"/>
                </a:lnTo>
                <a:lnTo>
                  <a:pt x="0" y="2359152"/>
                </a:lnTo>
                <a:close/>
              </a:path>
            </a:pathLst>
          </a:custGeom>
          <a:solidFill>
            <a:schemeClr val="accent2"/>
          </a:solidFill>
        </p:spPr>
        <p:txBody>
          <a:bodyPr wrap="square" lIns="0" tIns="0" rIns="0" bIns="0" rtlCol="0"/>
          <a:lstStyle/>
          <a:p>
            <a:endParaRPr lang="en-US" noProof="0" dirty="0"/>
          </a:p>
        </p:txBody>
      </p:sp>
      <p:sp>
        <p:nvSpPr>
          <p:cNvPr id="7" name="Slide Number Placeholder 6"/>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p:cNvSpPr>
            <a:spLocks noGrp="1" noEditPoints="1"/>
          </p:cNvSpPr>
          <p:nvPr>
            <p:ph type="title"/>
          </p:nvPr>
        </p:nvSpPr>
        <p:spPr/>
        <p:txBody>
          <a:bodyPr/>
          <a:lstStyle/>
          <a:p>
            <a:r>
              <a:rPr lang="en-US" noProof="0"/>
              <a:t>Click to edit Master title style</a:t>
            </a:r>
          </a:p>
        </p:txBody>
      </p:sp>
      <p:sp>
        <p:nvSpPr>
          <p:cNvPr id="3" name="Content Placeholder 2"/>
          <p:cNvSpPr>
            <a:spLocks noGrp="1" noEditPoints="1"/>
          </p:cNvSpPr>
          <p:nvPr>
            <p:ph sz="half" idx="1"/>
          </p:nvPr>
        </p:nvSpPr>
        <p:spPr>
          <a:xfrm>
            <a:off x="838200" y="4133087"/>
            <a:ext cx="10431780" cy="204387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noEditPoints="1"/>
          </p:cNvSpPr>
          <p:nvPr>
            <p:ph type="dt" sz="half" idx="10"/>
          </p:nvPr>
        </p:nvSpPr>
        <p:spPr/>
        <p:txBody>
          <a:bodyPr/>
          <a:lstStyle/>
          <a:p>
            <a:fld id="{397CD216-73DE-4B96-8E1B-BB64D86142BB}" type="datetime1">
              <a:rPr lang="en-US" noProof="0" smtClean="0"/>
              <a:t>7/25/2023</a:t>
            </a:fld>
            <a:endParaRPr lang="en-US" noProof="0" dirty="0"/>
          </a:p>
        </p:txBody>
      </p:sp>
      <p:sp>
        <p:nvSpPr>
          <p:cNvPr id="6" name="Footer Placeholder 5"/>
          <p:cNvSpPr>
            <a:spLocks noGrp="1" noEditPoints="1"/>
          </p:cNvSpPr>
          <p:nvPr>
            <p:ph type="ftr" sz="quarter" idx="11"/>
          </p:nvPr>
        </p:nvSpPr>
        <p:spPr/>
        <p:txBody>
          <a:bodyPr/>
          <a:lstStyle/>
          <a:p>
            <a:endParaRPr lang="en-US" noProof="0" dirty="0"/>
          </a:p>
        </p:txBody>
      </p:sp>
      <p:sp>
        <p:nvSpPr>
          <p:cNvPr id="9" name="Content Placeholder 3"/>
          <p:cNvSpPr>
            <a:spLocks noGrp="1" noEditPoints="1"/>
          </p:cNvSpPr>
          <p:nvPr>
            <p:ph sz="half" idx="13"/>
          </p:nvPr>
        </p:nvSpPr>
        <p:spPr>
          <a:xfrm>
            <a:off x="844296" y="1788579"/>
            <a:ext cx="10425684" cy="190687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Six Content">
    <p:spTree>
      <p:nvGrpSpPr>
        <p:cNvPr id="1" name=""/>
        <p:cNvGrpSpPr/>
        <p:nvPr/>
      </p:nvGrpSpPr>
      <p:grpSpPr>
        <a:xfrm>
          <a:off x="0" y="0"/>
          <a:ext cx="0" cy="0"/>
          <a:chOff x="0" y="0"/>
          <a:chExt cx="0" cy="0"/>
        </a:xfrm>
      </p:grpSpPr>
      <p:sp>
        <p:nvSpPr>
          <p:cNvPr id="9" name="Picture Placeholder 8"/>
          <p:cNvSpPr>
            <a:spLocks noGrp="1" noEditPoints="1"/>
          </p:cNvSpPr>
          <p:nvPr>
            <p:ph type="pic" sz="quarter" idx="13"/>
          </p:nvPr>
        </p:nvSpPr>
        <p:spPr>
          <a:xfrm>
            <a:off x="0" y="0"/>
            <a:ext cx="12192000" cy="6858000"/>
          </a:xfrm>
        </p:spPr>
        <p:txBody>
          <a:bodyPr/>
          <a:lstStyle>
            <a:lvl1pPr marL="0" indent="0" algn="ctr">
              <a:buNone/>
            </a:lvl1pPr>
          </a:lstStyle>
          <a:p>
            <a:pPr lvl="0"/>
            <a:r>
              <a:rPr lang="en-US" noProof="0"/>
              <a:t>Click icon to add picture</a:t>
            </a:r>
            <a:endParaRPr lang="en-US" noProof="0" dirty="0"/>
          </a:p>
        </p:txBody>
      </p:sp>
      <p:sp>
        <p:nvSpPr>
          <p:cNvPr id="18" name="Content Placeholder 2"/>
          <p:cNvSpPr>
            <a:spLocks noGrp="1" noEditPoints="1"/>
          </p:cNvSpPr>
          <p:nvPr>
            <p:ph sz="half" idx="15"/>
          </p:nvPr>
        </p:nvSpPr>
        <p:spPr>
          <a:xfrm>
            <a:off x="8530301" y="1690689"/>
            <a:ext cx="3148965" cy="1922438"/>
          </a:xfrm>
        </p:spPr>
        <p:txBody>
          <a:bodyPr>
            <a:noAutofit/>
          </a:bodyPr>
          <a:lstStyle>
            <a:lvl1pPr marL="0" indent="0">
              <a:buNone/>
            </a:lvl1pPr>
            <a:lvl2pPr marL="457200" indent="0">
              <a:buNone/>
            </a:lvl2pPr>
            <a:lvl3pPr marL="914400" indent="0">
              <a:buNone/>
            </a:lvl3pPr>
            <a:lvl4pPr marL="1371600" indent="0">
              <a:buNone/>
            </a:lvl4pPr>
            <a:lvl5pPr marL="1828800" indent="0">
              <a:buNone/>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p:cNvSpPr>
            <a:spLocks noGrp="1" noEditPoints="1"/>
          </p:cNvSpPr>
          <p:nvPr>
            <p:ph sz="half" idx="14"/>
          </p:nvPr>
        </p:nvSpPr>
        <p:spPr>
          <a:xfrm>
            <a:off x="4888689" y="1702826"/>
            <a:ext cx="3148965" cy="1922438"/>
          </a:xfrm>
        </p:spPr>
        <p:txBody>
          <a:bodyPr>
            <a:noAutofit/>
          </a:bodyPr>
          <a:lstStyle>
            <a:lvl1pPr marL="0" indent="0">
              <a:buNone/>
            </a:lvl1pPr>
            <a:lvl2pPr marL="457200" indent="0">
              <a:buNone/>
            </a:lvl2pPr>
            <a:lvl3pPr marL="914400" indent="0">
              <a:buNone/>
            </a:lvl3pPr>
            <a:lvl4pPr marL="1371600" indent="0">
              <a:buNone/>
            </a:lvl4pPr>
            <a:lvl5pPr marL="1828800" indent="0">
              <a:buNone/>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6"/>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p:cNvSpPr>
            <a:spLocks noGrp="1" noEditPoints="1"/>
          </p:cNvSpPr>
          <p:nvPr>
            <p:ph type="title"/>
          </p:nvPr>
        </p:nvSpPr>
        <p:spPr/>
        <p:txBody>
          <a:bodyPr/>
          <a:lstStyle>
            <a:lvl1pPr>
              <a:defRPr>
                <a:solidFill>
                  <a:schemeClr val="bg1"/>
                </a:solidFill>
              </a:defRPr>
            </a:lvl1pPr>
          </a:lstStyle>
          <a:p>
            <a:r>
              <a:rPr lang="en-US" noProof="0"/>
              <a:t>Click to edit Master title style</a:t>
            </a:r>
          </a:p>
        </p:txBody>
      </p:sp>
      <p:sp>
        <p:nvSpPr>
          <p:cNvPr id="3" name="Content Placeholder 2"/>
          <p:cNvSpPr>
            <a:spLocks noGrp="1" noEditPoints="1"/>
          </p:cNvSpPr>
          <p:nvPr>
            <p:ph sz="half" idx="1"/>
          </p:nvPr>
        </p:nvSpPr>
        <p:spPr>
          <a:xfrm>
            <a:off x="1337076" y="1702826"/>
            <a:ext cx="3148965" cy="1922438"/>
          </a:xfrm>
        </p:spPr>
        <p:txBody>
          <a:bodyPr>
            <a:noAutofit/>
          </a:bodyPr>
          <a:lstStyle>
            <a:lvl1pPr marL="0" indent="0">
              <a:buNone/>
            </a:lvl1pPr>
            <a:lvl2pPr marL="457200" indent="0">
              <a:buNone/>
            </a:lvl2pPr>
            <a:lvl3pPr marL="914400" indent="0">
              <a:buNone/>
            </a:lvl3pPr>
            <a:lvl4pPr marL="1371600" indent="0">
              <a:buNone/>
            </a:lvl4pPr>
            <a:lvl5pPr marL="1828800" indent="0">
              <a:buNone/>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noEditPoints="1"/>
          </p:cNvSpPr>
          <p:nvPr>
            <p:ph type="dt" sz="half" idx="10"/>
          </p:nvPr>
        </p:nvSpPr>
        <p:spPr/>
        <p:txBody>
          <a:bodyPr/>
          <a:lstStyle/>
          <a:p>
            <a:fld id="{397CD216-73DE-4B96-8E1B-BB64D86142BB}" type="datetime1">
              <a:rPr lang="en-US" noProof="0" smtClean="0"/>
              <a:t>7/25/2023</a:t>
            </a:fld>
            <a:endParaRPr lang="en-US" noProof="0" dirty="0"/>
          </a:p>
        </p:txBody>
      </p:sp>
      <p:sp>
        <p:nvSpPr>
          <p:cNvPr id="6" name="Footer Placeholder 5"/>
          <p:cNvSpPr>
            <a:spLocks noGrp="1" noEditPoints="1"/>
          </p:cNvSpPr>
          <p:nvPr>
            <p:ph type="ftr" sz="quarter" idx="11"/>
          </p:nvPr>
        </p:nvSpPr>
        <p:spPr/>
        <p:txBody>
          <a:bodyPr/>
          <a:lstStyle/>
          <a:p>
            <a:endParaRPr lang="en-US" noProof="0" dirty="0"/>
          </a:p>
        </p:txBody>
      </p:sp>
      <p:sp>
        <p:nvSpPr>
          <p:cNvPr id="25" name="Content Placeholder 2"/>
          <p:cNvSpPr>
            <a:spLocks noGrp="1" noEditPoints="1"/>
          </p:cNvSpPr>
          <p:nvPr>
            <p:ph sz="half" idx="16"/>
          </p:nvPr>
        </p:nvSpPr>
        <p:spPr>
          <a:xfrm>
            <a:off x="8530301" y="3849456"/>
            <a:ext cx="3148965" cy="1922438"/>
          </a:xfrm>
        </p:spPr>
        <p:txBody>
          <a:bodyPr>
            <a:noAutofit/>
          </a:bodyPr>
          <a:lstStyle>
            <a:lvl1pPr marL="0" indent="0">
              <a:buNone/>
            </a:lvl1pPr>
            <a:lvl2pPr marL="457200" indent="0">
              <a:buNone/>
            </a:lvl2pPr>
            <a:lvl3pPr marL="914400" indent="0">
              <a:buNone/>
            </a:lvl3pPr>
            <a:lvl4pPr marL="1371600" indent="0">
              <a:buNone/>
            </a:lvl4pPr>
            <a:lvl5pPr marL="1828800" indent="0">
              <a:buNone/>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Content Placeholder 2"/>
          <p:cNvSpPr>
            <a:spLocks noGrp="1" noEditPoints="1"/>
          </p:cNvSpPr>
          <p:nvPr>
            <p:ph sz="half" idx="17"/>
          </p:nvPr>
        </p:nvSpPr>
        <p:spPr>
          <a:xfrm>
            <a:off x="4888689" y="3849456"/>
            <a:ext cx="3148965" cy="1922438"/>
          </a:xfrm>
        </p:spPr>
        <p:txBody>
          <a:bodyPr>
            <a:noAutofit/>
          </a:bodyPr>
          <a:lstStyle>
            <a:lvl1pPr marL="0" indent="0">
              <a:buNone/>
            </a:lvl1pPr>
            <a:lvl2pPr marL="457200" indent="0">
              <a:buNone/>
            </a:lvl2pPr>
            <a:lvl3pPr marL="914400" indent="0">
              <a:buNone/>
            </a:lvl3pPr>
            <a:lvl4pPr marL="1371600" indent="0">
              <a:buNone/>
            </a:lvl4pPr>
            <a:lvl5pPr marL="1828800" indent="0">
              <a:buNone/>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7" name="Content Placeholder 2"/>
          <p:cNvSpPr>
            <a:spLocks noGrp="1" noEditPoints="1"/>
          </p:cNvSpPr>
          <p:nvPr>
            <p:ph sz="half" idx="18"/>
          </p:nvPr>
        </p:nvSpPr>
        <p:spPr>
          <a:xfrm>
            <a:off x="1337076" y="3849456"/>
            <a:ext cx="3148965" cy="1922438"/>
          </a:xfrm>
        </p:spPr>
        <p:txBody>
          <a:bodyPr>
            <a:noAutofit/>
          </a:bodyPr>
          <a:lstStyle>
            <a:lvl1pPr marL="0" indent="0">
              <a:buNone/>
            </a:lvl1pPr>
            <a:lvl2pPr marL="457200" indent="0">
              <a:buNone/>
            </a:lvl2pPr>
            <a:lvl3pPr marL="914400" indent="0">
              <a:buNone/>
            </a:lvl3pPr>
            <a:lvl4pPr marL="1371600" indent="0">
              <a:buNone/>
            </a:lvl4pPr>
            <a:lvl5pPr marL="1828800" indent="0">
              <a:buNone/>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Picture Placeholder 28"/>
          <p:cNvSpPr>
            <a:spLocks noGrp="1" noEditPoints="1"/>
          </p:cNvSpPr>
          <p:nvPr>
            <p:ph type="pic" sz="quarter" idx="19"/>
          </p:nvPr>
        </p:nvSpPr>
        <p:spPr>
          <a:xfrm>
            <a:off x="947634" y="1679576"/>
            <a:ext cx="376237" cy="376237"/>
          </a:xfrm>
        </p:spPr>
        <p:txBody>
          <a:bodyPr>
            <a:normAutofit/>
          </a:bodyPr>
          <a:lstStyle>
            <a:lvl1pPr marL="0" indent="0" algn="ctr">
              <a:buNone/>
              <a:defRPr sz="400"/>
            </a:lvl1pPr>
          </a:lstStyle>
          <a:p>
            <a:pPr lvl="0"/>
            <a:r>
              <a:rPr lang="en-US" noProof="0"/>
              <a:t>Click icon to add picture</a:t>
            </a:r>
            <a:endParaRPr lang="en-US" noProof="0" dirty="0"/>
          </a:p>
        </p:txBody>
      </p:sp>
      <p:sp>
        <p:nvSpPr>
          <p:cNvPr id="30" name="Picture Placeholder 28"/>
          <p:cNvSpPr>
            <a:spLocks noGrp="1" noEditPoints="1"/>
          </p:cNvSpPr>
          <p:nvPr>
            <p:ph type="pic" sz="quarter" idx="20"/>
          </p:nvPr>
        </p:nvSpPr>
        <p:spPr>
          <a:xfrm>
            <a:off x="4499246" y="1679576"/>
            <a:ext cx="376237" cy="376237"/>
          </a:xfrm>
        </p:spPr>
        <p:txBody>
          <a:bodyPr>
            <a:normAutofit/>
          </a:bodyPr>
          <a:lstStyle>
            <a:lvl1pPr marL="0" indent="0" algn="ctr">
              <a:buNone/>
              <a:defRPr sz="400"/>
            </a:lvl1pPr>
          </a:lstStyle>
          <a:p>
            <a:pPr lvl="0"/>
            <a:r>
              <a:rPr lang="en-US" noProof="0"/>
              <a:t>Click icon to add picture</a:t>
            </a:r>
            <a:endParaRPr lang="en-US" noProof="0" dirty="0"/>
          </a:p>
        </p:txBody>
      </p:sp>
      <p:sp>
        <p:nvSpPr>
          <p:cNvPr id="31" name="Picture Placeholder 28"/>
          <p:cNvSpPr>
            <a:spLocks noGrp="1" noEditPoints="1"/>
          </p:cNvSpPr>
          <p:nvPr>
            <p:ph type="pic" sz="quarter" idx="21"/>
          </p:nvPr>
        </p:nvSpPr>
        <p:spPr>
          <a:xfrm>
            <a:off x="8126282" y="1679576"/>
            <a:ext cx="376237" cy="376237"/>
          </a:xfrm>
        </p:spPr>
        <p:txBody>
          <a:bodyPr>
            <a:normAutofit/>
          </a:bodyPr>
          <a:lstStyle>
            <a:lvl1pPr marL="0" indent="0" algn="ctr">
              <a:buNone/>
              <a:defRPr sz="400"/>
            </a:lvl1pPr>
          </a:lstStyle>
          <a:p>
            <a:pPr lvl="0"/>
            <a:r>
              <a:rPr lang="en-US" noProof="0"/>
              <a:t>Click icon to add picture</a:t>
            </a:r>
            <a:endParaRPr lang="en-US" noProof="0" dirty="0"/>
          </a:p>
        </p:txBody>
      </p:sp>
      <p:sp>
        <p:nvSpPr>
          <p:cNvPr id="32" name="Picture Placeholder 28"/>
          <p:cNvSpPr>
            <a:spLocks noGrp="1" noEditPoints="1"/>
          </p:cNvSpPr>
          <p:nvPr>
            <p:ph type="pic" sz="quarter" idx="22"/>
          </p:nvPr>
        </p:nvSpPr>
        <p:spPr>
          <a:xfrm>
            <a:off x="947634" y="3792079"/>
            <a:ext cx="376237" cy="376237"/>
          </a:xfrm>
        </p:spPr>
        <p:txBody>
          <a:bodyPr>
            <a:normAutofit/>
          </a:bodyPr>
          <a:lstStyle>
            <a:lvl1pPr marL="0" indent="0" algn="ctr">
              <a:buNone/>
              <a:defRPr sz="400"/>
            </a:lvl1pPr>
          </a:lstStyle>
          <a:p>
            <a:pPr lvl="0"/>
            <a:r>
              <a:rPr lang="en-US" noProof="0"/>
              <a:t>Click icon to add picture</a:t>
            </a:r>
            <a:endParaRPr lang="en-US" noProof="0" dirty="0"/>
          </a:p>
        </p:txBody>
      </p:sp>
      <p:sp>
        <p:nvSpPr>
          <p:cNvPr id="33" name="Picture Placeholder 28"/>
          <p:cNvSpPr>
            <a:spLocks noGrp="1" noEditPoints="1"/>
          </p:cNvSpPr>
          <p:nvPr>
            <p:ph type="pic" sz="quarter" idx="23"/>
          </p:nvPr>
        </p:nvSpPr>
        <p:spPr>
          <a:xfrm>
            <a:off x="4499246" y="3792079"/>
            <a:ext cx="376237" cy="376237"/>
          </a:xfrm>
        </p:spPr>
        <p:txBody>
          <a:bodyPr>
            <a:normAutofit/>
          </a:bodyPr>
          <a:lstStyle>
            <a:lvl1pPr marL="0" indent="0" algn="ctr">
              <a:buNone/>
              <a:defRPr sz="400"/>
            </a:lvl1pPr>
          </a:lstStyle>
          <a:p>
            <a:pPr lvl="0"/>
            <a:r>
              <a:rPr lang="en-US" noProof="0"/>
              <a:t>Click icon to add picture</a:t>
            </a:r>
            <a:endParaRPr lang="en-US" noProof="0" dirty="0"/>
          </a:p>
        </p:txBody>
      </p:sp>
      <p:sp>
        <p:nvSpPr>
          <p:cNvPr id="34" name="Picture Placeholder 28"/>
          <p:cNvSpPr>
            <a:spLocks noGrp="1" noEditPoints="1"/>
          </p:cNvSpPr>
          <p:nvPr>
            <p:ph type="pic" sz="quarter" idx="24"/>
          </p:nvPr>
        </p:nvSpPr>
        <p:spPr>
          <a:xfrm>
            <a:off x="8126282" y="3792079"/>
            <a:ext cx="376237" cy="376237"/>
          </a:xfrm>
        </p:spPr>
        <p:txBody>
          <a:bodyPr>
            <a:normAutofit/>
          </a:bodyPr>
          <a:lstStyle>
            <a:lvl1pPr marL="0" indent="0" algn="ctr">
              <a:buNone/>
              <a:defRPr sz="400"/>
            </a:lvl1pPr>
          </a:lstStyle>
          <a:p>
            <a:pPr lvl="0"/>
            <a:r>
              <a:rPr lang="en-US" noProof="0"/>
              <a:t>Click icon to add picture</a:t>
            </a:r>
            <a:endParaRPr lang="en-US"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with picture">
    <p:spTree>
      <p:nvGrpSpPr>
        <p:cNvPr id="1" name=""/>
        <p:cNvGrpSpPr/>
        <p:nvPr/>
      </p:nvGrpSpPr>
      <p:grpSpPr>
        <a:xfrm>
          <a:off x="0" y="0"/>
          <a:ext cx="0" cy="0"/>
          <a:chOff x="0" y="0"/>
          <a:chExt cx="0" cy="0"/>
        </a:xfrm>
      </p:grpSpPr>
      <p:sp>
        <p:nvSpPr>
          <p:cNvPr id="14" name="Picture Placeholder 12"/>
          <p:cNvSpPr>
            <a:spLocks noGrp="1" noEditPoints="1"/>
          </p:cNvSpPr>
          <p:nvPr>
            <p:ph type="pic" sz="quarter" idx="13"/>
          </p:nvPr>
        </p:nvSpPr>
        <p:spPr>
          <a:xfrm>
            <a:off x="0" y="3115389"/>
            <a:ext cx="12188825" cy="3742611"/>
          </a:xfrm>
        </p:spPr>
        <p:txBody>
          <a:bodyPr/>
          <a:lstStyle>
            <a:lvl1pPr marL="0" indent="0" algn="ctr">
              <a:buNone/>
            </a:lvl1pPr>
          </a:lstStyle>
          <a:p>
            <a:pPr lvl="0"/>
            <a:r>
              <a:rPr lang="en-US" noProof="0"/>
              <a:t>Click icon to add picture</a:t>
            </a:r>
            <a:endParaRPr lang="en-US" noProof="0" dirty="0"/>
          </a:p>
        </p:txBody>
      </p:sp>
      <p:sp>
        <p:nvSpPr>
          <p:cNvPr id="10" name="object 3"/>
          <p:cNvSpPr/>
          <p:nvPr userDrawn="1"/>
        </p:nvSpPr>
        <p:spPr>
          <a:xfrm>
            <a:off x="2400" y="1999821"/>
            <a:ext cx="12189600" cy="1115568"/>
          </a:xfrm>
          <a:custGeom>
            <a:avLst/>
            <a:rect l="l" t="t" r="r" b="b"/>
            <a:pathLst>
              <a:path w="12189460" h="6858000">
                <a:moveTo>
                  <a:pt x="0" y="6858000"/>
                </a:moveTo>
                <a:lnTo>
                  <a:pt x="12188952" y="6858000"/>
                </a:lnTo>
                <a:lnTo>
                  <a:pt x="12188952"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2" name="Title 1"/>
          <p:cNvSpPr>
            <a:spLocks noGrp="1" noEditPoints="1"/>
          </p:cNvSpPr>
          <p:nvPr>
            <p:ph type="title"/>
          </p:nvPr>
        </p:nvSpPr>
        <p:spPr>
          <a:xfrm>
            <a:off x="839788" y="365125"/>
            <a:ext cx="10515600" cy="1325563"/>
          </a:xfrm>
        </p:spPr>
        <p:txBody>
          <a:bodyPr/>
          <a:lstStyle/>
          <a:p>
            <a:r>
              <a:rPr lang="en-US" noProof="0"/>
              <a:t>Click to edit Master title style</a:t>
            </a:r>
          </a:p>
        </p:txBody>
      </p:sp>
      <p:sp>
        <p:nvSpPr>
          <p:cNvPr id="3" name="Text Placeholder 2"/>
          <p:cNvSpPr>
            <a:spLocks noGrp="1" noEditPoints="1"/>
          </p:cNvSpPr>
          <p:nvPr>
            <p:ph type="body" idx="1"/>
          </p:nvPr>
        </p:nvSpPr>
        <p:spPr>
          <a:xfrm>
            <a:off x="839788" y="1985963"/>
            <a:ext cx="515778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p:cNvSpPr>
            <a:spLocks noGrp="1" noEditPoints="1"/>
          </p:cNvSpPr>
          <p:nvPr>
            <p:ph sz="half" idx="2"/>
          </p:nvPr>
        </p:nvSpPr>
        <p:spPr>
          <a:xfrm>
            <a:off x="839788" y="3434047"/>
            <a:ext cx="5157787" cy="275561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noEditPoints="1"/>
          </p:cNvSpPr>
          <p:nvPr>
            <p:ph type="body" sz="quarter" idx="3"/>
          </p:nvPr>
        </p:nvSpPr>
        <p:spPr>
          <a:xfrm>
            <a:off x="6172200" y="1985963"/>
            <a:ext cx="5183188"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p:cNvSpPr>
            <a:spLocks noGrp="1" noEditPoints="1"/>
          </p:cNvSpPr>
          <p:nvPr>
            <p:ph sz="quarter" idx="4"/>
          </p:nvPr>
        </p:nvSpPr>
        <p:spPr>
          <a:xfrm>
            <a:off x="6172200" y="3434047"/>
            <a:ext cx="5183188" cy="275561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noEditPoints="1"/>
          </p:cNvSpPr>
          <p:nvPr>
            <p:ph type="dt" sz="half" idx="10"/>
          </p:nvPr>
        </p:nvSpPr>
        <p:spPr/>
        <p:txBody>
          <a:bodyPr/>
          <a:lstStyle/>
          <a:p>
            <a:fld id="{C6A5CD8C-7FEF-4E71-8EB9-D3BA6E2E3E9E}" type="datetime1">
              <a:rPr lang="en-US" noProof="0" smtClean="0"/>
              <a:t>7/25/2023</a:t>
            </a:fld>
            <a:endParaRPr lang="en-US" noProof="0" dirty="0"/>
          </a:p>
        </p:txBody>
      </p:sp>
      <p:sp>
        <p:nvSpPr>
          <p:cNvPr id="8" name="Footer Placeholder 7"/>
          <p:cNvSpPr>
            <a:spLocks noGrp="1" noEditPoints="1"/>
          </p:cNvSpPr>
          <p:nvPr>
            <p:ph type="ftr" sz="quarter" idx="11"/>
          </p:nvPr>
        </p:nvSpPr>
        <p:spPr/>
        <p:txBody>
          <a:bodyPr/>
          <a:lstStyle/>
          <a:p>
            <a:endParaRPr lang="en-US" noProof="0" dirty="0"/>
          </a:p>
        </p:txBody>
      </p:sp>
      <p:sp>
        <p:nvSpPr>
          <p:cNvPr id="9" name="Slide Number Placeholder 8"/>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icture with Caption_2">
    <p:spTree>
      <p:nvGrpSpPr>
        <p:cNvPr id="1" name=""/>
        <p:cNvGrpSpPr/>
        <p:nvPr/>
      </p:nvGrpSpPr>
      <p:grpSpPr>
        <a:xfrm>
          <a:off x="0" y="0"/>
          <a:ext cx="0" cy="0"/>
          <a:chOff x="0" y="0"/>
          <a:chExt cx="0" cy="0"/>
        </a:xfrm>
      </p:grpSpPr>
      <p:sp>
        <p:nvSpPr>
          <p:cNvPr id="8" name="object 3"/>
          <p:cNvSpPr/>
          <p:nvPr userDrawn="1"/>
        </p:nvSpPr>
        <p:spPr>
          <a:xfrm>
            <a:off x="5294630" y="0"/>
            <a:ext cx="6897370" cy="6858000"/>
          </a:xfrm>
          <a:custGeom>
            <a:av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11" name="Oval 10"/>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noEditPoints="1"/>
          </p:cNvSpPr>
          <p:nvPr>
            <p:ph type="title"/>
          </p:nvPr>
        </p:nvSpPr>
        <p:spPr>
          <a:xfrm>
            <a:off x="839788" y="417362"/>
            <a:ext cx="3932237" cy="1302111"/>
          </a:xfrm>
        </p:spPr>
        <p:txBody>
          <a:bodyPr anchor="b"/>
          <a:lstStyle>
            <a:lvl1pPr>
              <a:defRPr sz="3200"/>
            </a:lvl1pPr>
          </a:lstStyle>
          <a:p>
            <a:r>
              <a:rPr lang="en-US" noProof="0"/>
              <a:t>Click to edit Master title style</a:t>
            </a:r>
          </a:p>
        </p:txBody>
      </p:sp>
      <p:sp>
        <p:nvSpPr>
          <p:cNvPr id="4" name="Text Placeholder 3"/>
          <p:cNvSpPr>
            <a:spLocks noGrp="1" noEditPoints="1"/>
          </p:cNvSpPr>
          <p:nvPr>
            <p:ph type="body" sz="half" idx="2"/>
          </p:nvPr>
        </p:nvSpPr>
        <p:spPr>
          <a:xfrm>
            <a:off x="7294251" y="119269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p:cNvSpPr>
            <a:spLocks noGrp="1" noEditPoints="1"/>
          </p:cNvSpPr>
          <p:nvPr>
            <p:ph type="dt" sz="half" idx="10"/>
          </p:nvPr>
        </p:nvSpPr>
        <p:spPr/>
        <p:txBody>
          <a:bodyPr/>
          <a:lstStyle/>
          <a:p>
            <a:fld id="{8C6D634D-0427-413D-A0D0-098959D06FEF}" type="datetime1">
              <a:rPr lang="en-US" noProof="0" smtClean="0"/>
              <a:t>7/25/2023</a:t>
            </a:fld>
            <a:endParaRPr lang="en-US" noProof="0" dirty="0"/>
          </a:p>
        </p:txBody>
      </p:sp>
      <p:sp>
        <p:nvSpPr>
          <p:cNvPr id="6" name="Footer Placeholder 5"/>
          <p:cNvSpPr>
            <a:spLocks noGrp="1" noEditPoints="1"/>
          </p:cNvSpPr>
          <p:nvPr>
            <p:ph type="ftr" sz="quarter" idx="11"/>
          </p:nvPr>
        </p:nvSpPr>
        <p:spPr/>
        <p:txBody>
          <a:bodyPr/>
          <a:lstStyle/>
          <a:p>
            <a:endParaRPr lang="en-US" noProof="0" dirty="0"/>
          </a:p>
        </p:txBody>
      </p:sp>
      <p:sp>
        <p:nvSpPr>
          <p:cNvPr id="7" name="Slide Number Placeholder 6"/>
          <p:cNvSpPr>
            <a:spLocks noGrp="1" noEditPoints="1"/>
          </p:cNvSpPr>
          <p:nvPr>
            <p:ph type="sldNum" sz="quarter" idx="12"/>
          </p:nvPr>
        </p:nvSpPr>
        <p:spPr/>
        <p:txBody>
          <a:bodyPr/>
          <a:lstStyle/>
          <a:p>
            <a:fld id="{82EE24B5-652C-4DB5-B7C3-B5BBEC1280B1}" type="slidenum">
              <a:rPr lang="en-US" noProof="0" smtClean="0"/>
              <a:t>‹#›</a:t>
            </a:fld>
            <a:endParaRPr lang="en-US" noProof="0" dirty="0"/>
          </a:p>
        </p:txBody>
      </p:sp>
      <p:sp>
        <p:nvSpPr>
          <p:cNvPr id="9" name="object 2"/>
          <p:cNvSpPr/>
          <p:nvPr userDrawn="1"/>
        </p:nvSpPr>
        <p:spPr>
          <a:xfrm>
            <a:off x="0" y="2430411"/>
            <a:ext cx="3625850" cy="3438525"/>
          </a:xfrm>
          <a:custGeom>
            <a:av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endParaRPr lang="en-US" noProof="0" dirty="0"/>
          </a:p>
        </p:txBody>
      </p:sp>
      <p:sp>
        <p:nvSpPr>
          <p:cNvPr id="3" name="Picture Placeholder 2"/>
          <p:cNvSpPr>
            <a:spLocks noGrp="1" noEditPoints="1"/>
          </p:cNvSpPr>
          <p:nvPr>
            <p:ph type="pic" idx="1"/>
          </p:nvPr>
        </p:nvSpPr>
        <p:spPr>
          <a:xfrm>
            <a:off x="0" y="2781223"/>
            <a:ext cx="6040800" cy="2736901"/>
          </a:xfrm>
        </p:spPr>
        <p:txBody>
          <a:bodyPr>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12" name="Picture Placeholder 28"/>
          <p:cNvSpPr>
            <a:spLocks noGrp="1" noEditPoints="1"/>
          </p:cNvSpPr>
          <p:nvPr>
            <p:ph type="pic" sz="quarter" idx="19"/>
          </p:nvPr>
        </p:nvSpPr>
        <p:spPr>
          <a:xfrm>
            <a:off x="6586106" y="1188012"/>
            <a:ext cx="376237" cy="376237"/>
          </a:xfrm>
        </p:spPr>
        <p:txBody>
          <a:bodyPr>
            <a:normAutofit/>
          </a:bodyPr>
          <a:lstStyle>
            <a:lvl1pPr marL="0" indent="0" algn="ctr">
              <a:buNone/>
              <a:defRPr sz="400"/>
            </a:lvl1pPr>
          </a:lstStyle>
          <a:p>
            <a:pPr lvl="0"/>
            <a:r>
              <a:rPr lang="en-US" noProof="0"/>
              <a:t>Click icon to add picture</a:t>
            </a:r>
            <a:endParaRPr lang="en-US" noProof="0" dirty="0"/>
          </a:p>
        </p:txBody>
      </p:sp>
      <p:sp>
        <p:nvSpPr>
          <p:cNvPr id="13" name="Picture Placeholder 28"/>
          <p:cNvSpPr>
            <a:spLocks noGrp="1" noEditPoints="1"/>
          </p:cNvSpPr>
          <p:nvPr>
            <p:ph type="pic" sz="quarter" idx="22"/>
          </p:nvPr>
        </p:nvSpPr>
        <p:spPr>
          <a:xfrm>
            <a:off x="6586106" y="2878015"/>
            <a:ext cx="376237" cy="376237"/>
          </a:xfrm>
        </p:spPr>
        <p:txBody>
          <a:bodyPr>
            <a:normAutofit/>
          </a:bodyPr>
          <a:lstStyle>
            <a:lvl1pPr marL="0" indent="0" algn="ctr">
              <a:buNone/>
              <a:defRPr sz="400"/>
            </a:lvl1pPr>
          </a:lstStyle>
          <a:p>
            <a:pPr lvl="0"/>
            <a:r>
              <a:rPr lang="en-US" noProof="0"/>
              <a:t>Click icon to add picture</a:t>
            </a:r>
            <a:endParaRPr lang="en-US" noProof="0" dirty="0"/>
          </a:p>
        </p:txBody>
      </p:sp>
      <p:sp>
        <p:nvSpPr>
          <p:cNvPr id="14" name="Text Placeholder 3"/>
          <p:cNvSpPr>
            <a:spLocks noGrp="1" noEditPoints="1"/>
          </p:cNvSpPr>
          <p:nvPr>
            <p:ph type="body" sz="half" idx="23"/>
          </p:nvPr>
        </p:nvSpPr>
        <p:spPr>
          <a:xfrm>
            <a:off x="7294250" y="288035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Picture Placeholder 28"/>
          <p:cNvSpPr>
            <a:spLocks noGrp="1" noEditPoints="1"/>
          </p:cNvSpPr>
          <p:nvPr>
            <p:ph type="pic" sz="quarter" idx="24"/>
          </p:nvPr>
        </p:nvSpPr>
        <p:spPr>
          <a:xfrm>
            <a:off x="6586106" y="4568018"/>
            <a:ext cx="376237" cy="376237"/>
          </a:xfrm>
        </p:spPr>
        <p:txBody>
          <a:bodyPr>
            <a:normAutofit/>
          </a:bodyPr>
          <a:lstStyle>
            <a:lvl1pPr marL="0" indent="0" algn="ctr">
              <a:buNone/>
              <a:defRPr sz="400"/>
            </a:lvl1pPr>
          </a:lstStyle>
          <a:p>
            <a:pPr lvl="0"/>
            <a:r>
              <a:rPr lang="en-US" noProof="0"/>
              <a:t>Click icon to add picture</a:t>
            </a:r>
            <a:endParaRPr lang="en-US" noProof="0" dirty="0"/>
          </a:p>
        </p:txBody>
      </p:sp>
      <p:sp>
        <p:nvSpPr>
          <p:cNvPr id="16" name="Text Placeholder 3"/>
          <p:cNvSpPr>
            <a:spLocks noGrp="1" noEditPoints="1"/>
          </p:cNvSpPr>
          <p:nvPr>
            <p:ph type="body" sz="half" idx="25"/>
          </p:nvPr>
        </p:nvSpPr>
        <p:spPr>
          <a:xfrm>
            <a:off x="7294250" y="4568018"/>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2.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noEditPoints="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noEditPoints="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91E0-5367-4F2F-9C30-2087D79A846D}" type="datetime1">
              <a:rPr lang="en-US" noProof="0" smtClean="0"/>
              <a:t>7/25/2023</a:t>
            </a:fld>
            <a:endParaRPr lang="en-US" noProof="0" dirty="0"/>
          </a:p>
        </p:txBody>
      </p:sp>
      <p:sp>
        <p:nvSpPr>
          <p:cNvPr id="5" name="Footer Placeholder 4"/>
          <p:cNvSpPr>
            <a:spLocks noGrp="1" noEditPoints="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10" name="Oval 9"/>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p:cNvSpPr>
            <a:spLocks noGrp="1" noEditPoints="1"/>
          </p:cNvSpPr>
          <p:nvPr>
            <p:ph type="sldNum" sz="quarter" idx="4"/>
          </p:nvPr>
        </p:nvSpPr>
        <p:spPr>
          <a:xfrm>
            <a:off x="11468844"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fld id="{82EE24B5-652C-4DB5-B7C3-B5BBEC1280B1}" type="slidenum">
              <a:rPr lang="en-US" noProof="0" smtClean="0"/>
              <a:t>‹#›</a:t>
            </a:fld>
            <a:endParaRPr lang="en-US" noProof="0"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dt="0" hdr="0" ftr="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panose="020B0604020202020204"/>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jpg"/><Relationship Id="rId2" Type="http://schemas.openxmlformats.org/officeDocument/2006/relationships/image" Target="../media/image3.png"/><Relationship Id="rId3" Type="http://schemas.openxmlformats.org/officeDocument/2006/relationships/slideLayout" Target="../slideLayouts/slideLayout6.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diagramData" Target="../diagrams/data1.xml"/><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openxmlformats.org/officeDocument/2006/relationships/diagramDrawing" Target="../diagrams/drawing1.xml"/><Relationship Id="rId7" Type="http://schemas.openxmlformats.org/officeDocument/2006/relationships/slideLayout" Target="../slideLayouts/slideLayout8.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diagramData" Target="../diagrams/data2.xml"/><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openxmlformats.org/officeDocument/2006/relationships/diagramDrawing" Target="../diagrams/drawing2.xml"/><Relationship Id="rId7" Type="http://schemas.openxmlformats.org/officeDocument/2006/relationships/slideLayout" Target="../slideLayouts/slideLayout13.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slideLayout" Target="../slideLayouts/slideLayout12.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10.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10.jpg"/><Relationship Id="rId2" Type="http://schemas.openxmlformats.org/officeDocument/2006/relationships/slideLayout" Target="../slideLayouts/slideLayout6.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11.jpg"/><Relationship Id="rId2" Type="http://schemas.openxmlformats.org/officeDocument/2006/relationships/slideLayout" Target="../slideLayouts/slideLayout1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hyperlink" Target="https://www.researchgate.net/publication/265192326_The_research_of_difference_between_UK_and_China_by_Hofstede_Model" TargetMode="External"/><Relationship Id="rId2" Type="http://schemas.openxmlformats.org/officeDocument/2006/relationships/hyperlink" Target="https://www.statista.com/statistics/1005733/top-chinese-global-consumer-electronics-brand-builders/" TargetMode="External"/><Relationship Id="rId3" Type="http://schemas.openxmlformats.org/officeDocument/2006/relationships/slideLayout" Target="../slideLayouts/slideLayout2.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2.png"/><Relationship Id="rId2" Type="http://schemas.openxmlformats.org/officeDocument/2006/relationships/image" Target="../media/image13.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rofessionals collaborating at a table over a laptop"/>
          <p:cNvPicPr>
            <a:picLocks noChangeAspect="1"/>
          </p:cNvPicPr>
          <p:nvPr/>
        </p:nvPicPr>
        <p:blipFill>
          <a:blip r:embed="rId1"/>
          <a:srcRect/>
          <a:stretch>
            <a:fillRect/>
          </a:stretch>
        </p:blipFill>
        <p:spPr>
          <a:xfrm>
            <a:off x="0" y="0"/>
            <a:ext cx="12189460" cy="6858000"/>
          </a:xfrm>
          <a:prstGeom prst="rect">
            <a:avLst/>
          </a:prstGeom>
        </p:spPr>
      </p:pic>
      <p:sp>
        <p:nvSpPr>
          <p:cNvPr id="4" name="object 3" descr="People with documents"/>
          <p:cNvSpPr/>
          <p:nvPr/>
        </p:nvSpPr>
        <p:spPr bwMode="ltGray">
          <a:xfrm>
            <a:off x="2540" y="0"/>
            <a:ext cx="12189460" cy="6858000"/>
          </a:xfrm>
          <a:custGeom>
            <a:av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p:cNvSpPr>
            <a:spLocks noGrp="1" noEditPoints="1"/>
          </p:cNvSpPr>
          <p:nvPr>
            <p:ph type="ctrTitle"/>
          </p:nvPr>
        </p:nvSpPr>
        <p:spPr bwMode="ltGray"/>
        <p:txBody>
          <a:bodyPr>
            <a:normAutofit/>
          </a:bodyPr>
          <a:lstStyle/>
          <a:p>
            <a:pPr>
              <a:lnSpc>
                <a:spcPct val="125000"/>
              </a:lnSpc>
            </a:pPr>
            <a:r>
              <a:rPr lang="en-US" sz="5000" dirty="0">
                <a:solidFill>
                  <a:schemeClr val="bg1"/>
                </a:solidFill>
              </a:rPr>
              <a:t>International Business Communications</a:t>
            </a:r>
          </a:p>
        </p:txBody>
      </p:sp>
      <p:sp>
        <p:nvSpPr>
          <p:cNvPr id="3" name="Subtitle 2"/>
          <p:cNvSpPr>
            <a:spLocks noGrp="1" noEditPoints="1"/>
          </p:cNvSpPr>
          <p:nvPr>
            <p:ph type="subTitle" idx="1"/>
          </p:nvPr>
        </p:nvSpPr>
        <p:spPr bwMode="blackGray">
          <a:xfrm>
            <a:off x="1791855" y="4221162"/>
            <a:ext cx="9180945" cy="882001"/>
          </a:xfrm>
          <a:solidFill>
            <a:schemeClr val="accent2">
              <a:alpha val="90000"/>
            </a:schemeClr>
          </a:solidFill>
        </p:spPr>
        <p:txBody>
          <a:bodyPr anchor="ctr">
            <a:normAutofit/>
          </a:bodyPr>
          <a:lstStyle/>
          <a:p>
            <a:r>
              <a:rPr lang="en-US" dirty="0"/>
              <a:t>A case study of Vodafone and Huawei</a:t>
            </a:r>
            <a:endParaRPr lang="en-US" sz="2500" b="1" i="1" spc="65" dirty="0">
              <a:solidFill>
                <a:schemeClr val="accent1"/>
              </a:solidFill>
              <a:cs typeface="Arial" pitchFamily="34" charset="0" panose="020B0604020202020204"/>
            </a:endParaRPr>
          </a:p>
        </p:txBody>
      </p:sp>
      <p:sp>
        <p:nvSpPr>
          <p:cNvPr id="6" name="object 7" descr="Beige rectangle"/>
          <p:cNvSpPr/>
          <p:nvPr/>
        </p:nvSpPr>
        <p:spPr bwMode="white">
          <a:xfrm>
            <a:off x="4044000" y="3229869"/>
            <a:ext cx="4104000" cy="0"/>
          </a:xfrm>
          <a:custGeom>
            <a:avLst/>
            <a:rect l="l" t="t" r="r" b="b"/>
            <a:pathLst>
              <a:path w="3935729" h="0">
                <a:moveTo>
                  <a:pt x="0" y="0"/>
                </a:moveTo>
                <a:lnTo>
                  <a:pt x="3935349" y="0"/>
                </a:lnTo>
              </a:path>
            </a:pathLst>
          </a:custGeom>
          <a:ln w="54863">
            <a:solidFill>
              <a:schemeClr val="accent1"/>
            </a:solidFill>
          </a:ln>
        </p:spPr>
        <p:txBody>
          <a:bodyPr wrap="square" lIns="0" tIns="0" rIns="0" bIns="0" rtlCol="0"/>
          <a:lstStyle/>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7" descr="Man talks by phone"/>
          <p:cNvPicPr>
            <a:picLocks noChangeAspect="1"/>
          </p:cNvPicPr>
          <p:nvPr/>
        </p:nvPicPr>
        <p:blipFill>
          <a:blip r:embed="rId1"/>
          <a:srcRect/>
          <a:stretch>
            <a:fillRect/>
          </a:stretch>
        </p:blipFill>
        <p:spPr>
          <a:xfrm>
            <a:off x="2382" y="0"/>
            <a:ext cx="6991350" cy="6858000"/>
          </a:xfrm>
          <a:prstGeom prst="rect">
            <a:avLst/>
          </a:prstGeom>
        </p:spPr>
      </p:pic>
      <p:sp>
        <p:nvSpPr>
          <p:cNvPr id="5" name="object 3" descr="Beige rectangle"/>
          <p:cNvSpPr/>
          <p:nvPr/>
        </p:nvSpPr>
        <p:spPr>
          <a:xfrm>
            <a:off x="8181340" y="1359001"/>
            <a:ext cx="4010660" cy="4194074"/>
          </a:xfrm>
          <a:custGeom>
            <a:av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p:cNvSpPr/>
          <p:nvPr/>
        </p:nvSpPr>
        <p:spPr>
          <a:xfrm>
            <a:off x="4889478" y="1988548"/>
            <a:ext cx="7302522" cy="4753012"/>
          </a:xfrm>
          <a:custGeom>
            <a:av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2" name="Title 1"/>
          <p:cNvSpPr>
            <a:spLocks noGrp="1" noEditPoints="1"/>
          </p:cNvSpPr>
          <p:nvPr>
            <p:ph type="title"/>
          </p:nvPr>
        </p:nvSpPr>
        <p:spPr bwMode="white">
          <a:xfrm>
            <a:off x="6827067" y="1988548"/>
            <a:ext cx="5165558" cy="833856"/>
          </a:xfrm>
        </p:spPr>
        <p:txBody>
          <a:bodyPr>
            <a:normAutofit/>
          </a:bodyPr>
          <a:lstStyle/>
          <a:p>
            <a:r>
              <a:rPr lang="en-US" sz="4800" dirty="0">
                <a:solidFill>
                  <a:schemeClr val="bg1"/>
                </a:solidFill>
                <a:latin typeface="Times New Roman" pitchFamily="18" charset="0" panose="02020603050405020304"/>
                <a:cs typeface="Times New Roman" pitchFamily="18" charset="0" panose="02020603050405020304"/>
              </a:rPr>
              <a:t>Introduction</a:t>
            </a:r>
          </a:p>
        </p:txBody>
      </p:sp>
      <p:sp>
        <p:nvSpPr>
          <p:cNvPr id="3" name="Slide Number Placeholder 2"/>
          <p:cNvSpPr>
            <a:spLocks noGrp="1" noEditPoints="1"/>
          </p:cNvSpPr>
          <p:nvPr>
            <p:ph type="sldNum" sz="quarter" idx="12"/>
          </p:nvPr>
        </p:nvSpPr>
        <p:spPr/>
        <p:txBody>
          <a:bodyPr/>
          <a:lstStyle/>
          <a:p>
            <a:fld id="{82EE24B5-652C-4DB5-B7C3-B5BBEC1280B1}" type="slidenum">
              <a:rPr lang="en-US" smtClean="0"/>
              <a:t>2</a:t>
            </a:fld>
            <a:endParaRPr lang="en-US" dirty="0"/>
          </a:p>
        </p:txBody>
      </p:sp>
      <p:sp>
        <p:nvSpPr>
          <p:cNvPr id="7" name="object 9" descr="Beige rectangle"/>
          <p:cNvSpPr/>
          <p:nvPr/>
        </p:nvSpPr>
        <p:spPr bwMode="white">
          <a:xfrm>
            <a:off x="7055739" y="2850774"/>
            <a:ext cx="2970000" cy="0"/>
          </a:xfrm>
          <a:custGeom>
            <a:avLst/>
            <a:rect l="l" t="t" r="r" b="b"/>
            <a:pathLst>
              <a:path w="2642870" h="0">
                <a:moveTo>
                  <a:pt x="0" y="0"/>
                </a:moveTo>
                <a:lnTo>
                  <a:pt x="2642616" y="0"/>
                </a:lnTo>
              </a:path>
            </a:pathLst>
          </a:custGeom>
          <a:ln w="54863">
            <a:solidFill>
              <a:schemeClr val="accent1"/>
            </a:solidFill>
          </a:ln>
        </p:spPr>
        <p:txBody>
          <a:bodyPr wrap="square" lIns="0" tIns="0" rIns="0" bIns="0" rtlCol="0"/>
          <a:lstStyle/>
          <a:p>
            <a:endParaRPr lang="en-US" dirty="0"/>
          </a:p>
        </p:txBody>
      </p:sp>
      <p:sp>
        <p:nvSpPr>
          <p:cNvPr id="9" name="Content Placeholder 3"/>
          <p:cNvSpPr txBox="1"/>
          <p:nvPr/>
        </p:nvSpPr>
        <p:spPr bwMode="white">
          <a:xfrm>
            <a:off x="5174313" y="3591443"/>
            <a:ext cx="6732852" cy="3860800"/>
          </a:xfrm>
          <a:prstGeom prst="rect">
            <a:avLst/>
          </a:prstGeom>
        </p:spPr>
        <p:txBody>
          <a:bodyPr>
            <a:normAutofit/>
          </a:bodyPr>
          <a:lstStyle>
            <a:lvl1pPr marL="228600" indent="-228600" algn="l" defTabSz="914400" rtl="0" eaLnBrk="1" latinLnBrk="0" hangingPunct="1">
              <a:lnSpc>
                <a:spcPct val="90000"/>
              </a:lnSpc>
              <a:spcBef>
                <a:spcPts val="1000"/>
              </a:spcBef>
              <a:buFont typeface="Arial" pitchFamily="34" charset="0" panose="020B0604020202020204"/>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a:lstStyle>
          <a:p>
            <a:r>
              <a:rPr lang="en-US" sz="1800" spc="-25" dirty="0">
                <a:solidFill>
                  <a:schemeClr val="bg2">
                    <a:lumMod val="20000"/>
                    <a:lumOff val="80000"/>
                  </a:schemeClr>
                </a:solidFill>
                <a:latin typeface="Times New Roman" pitchFamily="18" charset="0" panose="02020603050405020304"/>
                <a:cs typeface="Times New Roman" pitchFamily="18" charset="0" panose="02020603050405020304"/>
              </a:rPr>
              <a:t>To thrive in today’s global market, more and more businesses are opting for joint ventures.</a:t>
            </a:r>
          </a:p>
          <a:p>
            <a:r>
              <a:rPr lang="en-US" sz="1800" spc="-25" dirty="0">
                <a:solidFill>
                  <a:schemeClr val="bg2">
                    <a:lumMod val="20000"/>
                    <a:lumOff val="80000"/>
                  </a:schemeClr>
                </a:solidFill>
                <a:latin typeface="Times New Roman" pitchFamily="18" charset="0" panose="02020603050405020304"/>
                <a:cs typeface="Times New Roman" pitchFamily="18" charset="0" panose="02020603050405020304"/>
              </a:rPr>
              <a:t>The presentation aims to reflect on the challenges faced by a UK based company in successfully operating its joint venture with a China based organization.</a:t>
            </a:r>
          </a:p>
          <a:p>
            <a:r>
              <a:rPr lang="en-US" sz="1800" spc="-25" dirty="0">
                <a:solidFill>
                  <a:schemeClr val="bg2">
                    <a:lumMod val="20000"/>
                    <a:lumOff val="80000"/>
                  </a:schemeClr>
                </a:solidFill>
                <a:latin typeface="Times New Roman" pitchFamily="18" charset="0" panose="02020603050405020304"/>
                <a:cs typeface="Times New Roman" pitchFamily="18" charset="0" panose="02020603050405020304"/>
              </a:rPr>
              <a:t>The chosen businesses for the purpose are Vodafone and Huawei.</a:t>
            </a:r>
          </a:p>
          <a:p>
            <a:r>
              <a:rPr lang="en-US" sz="1800" spc="-25" dirty="0">
                <a:solidFill>
                  <a:schemeClr val="bg2">
                    <a:lumMod val="20000"/>
                    <a:lumOff val="80000"/>
                  </a:schemeClr>
                </a:solidFill>
                <a:latin typeface="Times New Roman" pitchFamily="18" charset="0" panose="02020603050405020304"/>
                <a:cs typeface="Times New Roman" pitchFamily="18" charset="0" panose="02020603050405020304"/>
              </a:rPr>
              <a:t>Both the companies are striving to share forces for the purpose of better market penetration, and profit earning.</a:t>
            </a:r>
          </a:p>
        </p:txBody>
      </p:sp>
      <p:pic>
        <p:nvPicPr>
          <p:cNvPr id="8" name="Picture 7"/>
          <p:cNvPicPr>
            <a:picLocks noChangeAspect="1"/>
          </p:cNvPicPr>
          <p:nvPr/>
        </p:nvPicPr>
        <p:blipFill>
          <a:blip r:embed="rId2"/>
          <a:srcRect/>
          <a:stretch>
            <a:fillRect/>
          </a:stretch>
        </p:blipFill>
        <p:spPr>
          <a:xfrm>
            <a:off x="3873" y="1"/>
            <a:ext cx="4885605"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3462913" y="-360218"/>
            <a:ext cx="6013596" cy="1600200"/>
          </a:xfrm>
        </p:spPr>
        <p:txBody>
          <a:bodyPr>
            <a:normAutofit/>
          </a:bodyPr>
          <a:lstStyle/>
          <a:p>
            <a:r>
              <a:rPr lang="en-US" sz="4800" dirty="0">
                <a:latin typeface="Times New Roman" pitchFamily="18" charset="0" panose="02020603050405020304"/>
                <a:cs typeface="Times New Roman" pitchFamily="18" charset="0" panose="02020603050405020304"/>
              </a:rPr>
              <a:t>Case Background</a:t>
            </a:r>
            <a:endParaRPr lang="en-IN" sz="4800" dirty="0">
              <a:latin typeface="Times New Roman" pitchFamily="18" charset="0" panose="02020603050405020304"/>
              <a:cs typeface="Times New Roman" pitchFamily="18" charset="0" panose="02020603050405020304"/>
            </a:endParaRPr>
          </a:p>
        </p:txBody>
      </p:sp>
      <p:sp>
        <p:nvSpPr>
          <p:cNvPr id="4" name="Text Placeholder 3"/>
          <p:cNvSpPr>
            <a:spLocks noGrp="1" noEditPoints="1"/>
          </p:cNvSpPr>
          <p:nvPr>
            <p:ph type="body" sz="half" idx="2"/>
          </p:nvPr>
        </p:nvSpPr>
        <p:spPr/>
        <p:txBody>
          <a:bodyPr/>
          <a:lstStyle/>
          <a:p>
            <a:endParaRPr lang="en-IN" dirty="0"/>
          </a:p>
        </p:txBody>
      </p:sp>
      <p:sp>
        <p:nvSpPr>
          <p:cNvPr id="5" name="Slide Number Placeholder 4"/>
          <p:cNvSpPr>
            <a:spLocks noGrp="1" noEditPoints="1"/>
          </p:cNvSpPr>
          <p:nvPr>
            <p:ph type="sldNum" sz="quarter" idx="12"/>
          </p:nvPr>
        </p:nvSpPr>
        <p:spPr/>
        <p:txBody>
          <a:bodyPr/>
          <a:lstStyle/>
          <a:p>
            <a:fld id="{82EE24B5-652C-4DB5-B7C3-B5BBEC1280B1}" type="slidenum">
              <a:rPr lang="en-US" noProof="0" smtClean="0"/>
              <a:t>3</a:t>
            </a:fld>
            <a:endParaRPr lang="en-US" noProof="0" dirty="0"/>
          </a:p>
        </p:txBody>
      </p:sp>
      <p:pic>
        <p:nvPicPr>
          <p:cNvPr id="6" name="Picture 5"/>
          <p:cNvPicPr>
            <a:picLocks noChangeAspect="1"/>
          </p:cNvPicPr>
          <p:nvPr/>
        </p:nvPicPr>
        <p:blipFill>
          <a:blip r:embed="rId1"/>
          <a:srcRect/>
          <a:stretch>
            <a:fillRect/>
          </a:stretch>
        </p:blipFill>
        <p:spPr>
          <a:xfrm>
            <a:off x="741579" y="2057401"/>
            <a:ext cx="4128653" cy="3811588"/>
          </a:xfrm>
          <a:prstGeom prst="rect">
            <a:avLst/>
          </a:prstGeom>
        </p:spPr>
      </p:pic>
      <p:sp>
        <p:nvSpPr>
          <p:cNvPr id="7" name="TextBox 6"/>
          <p:cNvSpPr txBox="1"/>
          <p:nvPr/>
        </p:nvSpPr>
        <p:spPr>
          <a:xfrm>
            <a:off x="839788" y="6040582"/>
            <a:ext cx="4240212" cy="523220"/>
          </a:xfrm>
          <a:prstGeom prst="rect">
            <a:avLst/>
          </a:prstGeom>
          <a:noFill/>
        </p:spPr>
        <p:txBody>
          <a:bodyPr wrap="square" rtlCol="0">
            <a:spAutoFit/>
          </a:bodyPr>
          <a:lstStyle/>
          <a:p>
            <a:r>
              <a:rPr lang="en-US" sz="1400" dirty="0">
                <a:latin typeface="Times New Roman" pitchFamily="18" charset="0" panose="02020603050405020304"/>
                <a:cs typeface="Times New Roman" pitchFamily="18" charset="0" panose="02020603050405020304"/>
              </a:rPr>
              <a:t>Figure 1. Consumer ranking of Chinese tech brands</a:t>
            </a:r>
          </a:p>
          <a:p>
            <a:r>
              <a:rPr lang="en-US" sz="1400" dirty="0">
                <a:latin typeface="Times New Roman" pitchFamily="18" charset="0" panose="02020603050405020304"/>
                <a:cs typeface="Times New Roman" pitchFamily="18" charset="0" panose="02020603050405020304"/>
              </a:rPr>
              <a:t>Source: (Statista, 2022).</a:t>
            </a:r>
            <a:endParaRPr lang="en-IN" sz="1400" dirty="0">
              <a:latin typeface="Times New Roman" pitchFamily="18" charset="0" panose="02020603050405020304"/>
              <a:cs typeface="Times New Roman" pitchFamily="18" charset="0" panose="02020603050405020304"/>
            </a:endParaRPr>
          </a:p>
        </p:txBody>
      </p:sp>
      <p:graphicFrame>
        <p:nvGraphicFramePr>
          <p:cNvPr id="8" name="Diagram 7"/>
          <p:cNvGraphicFramePr/>
          <p:nvPr/>
        </p:nvGraphicFramePr>
        <p:xfrm>
          <a:off x="5080000" y="1985818"/>
          <a:ext cx="7001164" cy="4054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341885" y="165625"/>
            <a:ext cx="3932237" cy="1302111"/>
          </a:xfrm>
        </p:spPr>
        <p:txBody>
          <a:bodyPr>
            <a:noAutofit/>
          </a:bodyPr>
          <a:lstStyle/>
          <a:p>
            <a:r>
              <a:rPr lang="en-US" sz="4800" dirty="0">
                <a:latin typeface="Times New Roman" pitchFamily="18" charset="0" panose="02020603050405020304"/>
                <a:cs typeface="Times New Roman" pitchFamily="18" charset="0" panose="02020603050405020304"/>
              </a:rPr>
              <a:t>Hofstede’s theory</a:t>
            </a:r>
          </a:p>
        </p:txBody>
      </p:sp>
      <p:sp>
        <p:nvSpPr>
          <p:cNvPr id="3" name="Text Placeholder 2"/>
          <p:cNvSpPr>
            <a:spLocks noGrp="1" noEditPoints="1"/>
          </p:cNvSpPr>
          <p:nvPr>
            <p:ph type="body" sz="half" idx="2"/>
          </p:nvPr>
        </p:nvSpPr>
        <p:spPr bwMode="ltGray">
          <a:xfrm>
            <a:off x="6914960" y="3163572"/>
            <a:ext cx="4531709" cy="1431234"/>
          </a:xfrm>
        </p:spPr>
        <p:txBody>
          <a:bodyPr>
            <a:normAutofit/>
          </a:bodyPr>
          <a:lstStyle/>
          <a:p>
            <a:pPr>
              <a:lnSpc>
                <a:spcPct val="110000"/>
              </a:lnSpc>
              <a:spcBef>
                <a:spcPts val="425"/>
              </a:spcBef>
            </a:pPr>
            <a:r>
              <a:rPr lang="en-US" sz="1500" i="1" spc="-15" dirty="0">
                <a:solidFill>
                  <a:schemeClr val="bg2">
                    <a:lumMod val="20000"/>
                    <a:lumOff val="80000"/>
                  </a:schemeClr>
                </a:solidFill>
                <a:cs typeface="Arial" pitchFamily="34" charset="0" panose="020B0604020202020204"/>
              </a:rPr>
              <a:t>The results of the analysis came to mold into Hofstede’s cultural dimensions theory, that is used by businesses across the globe for successful inter-cultural operations </a:t>
            </a:r>
            <a:r>
              <a:rPr lang="en-US" sz="1400" dirty="0"/>
              <a:t>(Jackson, 2020).</a:t>
            </a:r>
          </a:p>
          <a:p>
            <a:pPr>
              <a:lnSpc>
                <a:spcPct val="110000"/>
              </a:lnSpc>
              <a:spcBef>
                <a:spcPts val="425"/>
              </a:spcBef>
            </a:pPr>
            <a:endParaRPr lang="en-US" sz="1500" i="1" spc="-15" dirty="0">
              <a:solidFill>
                <a:schemeClr val="bg2">
                  <a:lumMod val="20000"/>
                  <a:lumOff val="80000"/>
                </a:schemeClr>
              </a:solidFill>
              <a:cs typeface="Arial" pitchFamily="34" charset="0" panose="020B0604020202020204"/>
            </a:endParaRPr>
          </a:p>
        </p:txBody>
      </p:sp>
      <p:sp>
        <p:nvSpPr>
          <p:cNvPr id="4" name="Slide Number Placeholder 3"/>
          <p:cNvSpPr>
            <a:spLocks noGrp="1" noEditPoints="1"/>
          </p:cNvSpPr>
          <p:nvPr>
            <p:ph type="sldNum" sz="quarter" idx="12"/>
          </p:nvPr>
        </p:nvSpPr>
        <p:spPr/>
        <p:txBody>
          <a:bodyPr/>
          <a:lstStyle/>
          <a:p>
            <a:fld id="{82EE24B5-652C-4DB5-B7C3-B5BBEC1280B1}" type="slidenum">
              <a:rPr lang="en-US" smtClean="0"/>
              <a:t>4</a:t>
            </a:fld>
            <a:endParaRPr lang="en-US" dirty="0"/>
          </a:p>
        </p:txBody>
      </p:sp>
      <p:pic>
        <p:nvPicPr>
          <p:cNvPr id="15" name="Picture Placeholder 14" descr="Check icon"/>
          <p:cNvPicPr>
            <a:picLocks noGrp="1" noChangeAspect="1"/>
          </p:cNvPicPr>
          <p:nvPr>
            <p:ph type="pic" sz="quarter" idx="19"/>
          </p:nvPr>
        </p:nvPicPr>
        <p:blipFill>
          <a:blip r:embed="rId1"/>
          <a:srcRect/>
          <a:stretch>
            <a:fillRect/>
          </a:stretch>
        </p:blipFill>
        <p:spPr bwMode="ltGray">
          <a:xfrm>
            <a:off x="6241917" y="2061185"/>
            <a:ext cx="576000" cy="576000"/>
          </a:xfrm>
          <a:prstGeom prst="rect">
            <a:avLst/>
          </a:prstGeom>
        </p:spPr>
      </p:pic>
      <p:pic>
        <p:nvPicPr>
          <p:cNvPr id="17" name="Picture Placeholder 16" descr="Check icon"/>
          <p:cNvPicPr>
            <a:picLocks noGrp="1" noChangeAspect="1"/>
          </p:cNvPicPr>
          <p:nvPr>
            <p:ph type="pic" sz="quarter" idx="22"/>
          </p:nvPr>
        </p:nvPicPr>
        <p:blipFill>
          <a:blip r:embed="rId1"/>
          <a:srcRect/>
          <a:stretch>
            <a:fillRect/>
          </a:stretch>
        </p:blipFill>
        <p:spPr bwMode="ltGray">
          <a:xfrm>
            <a:off x="6234977" y="3269069"/>
            <a:ext cx="576000" cy="576001"/>
          </a:xfrm>
          <a:prstGeom prst="rect">
            <a:avLst/>
          </a:prstGeom>
        </p:spPr>
      </p:pic>
      <p:sp>
        <p:nvSpPr>
          <p:cNvPr id="11" name="Text Placeholder 10"/>
          <p:cNvSpPr>
            <a:spLocks noGrp="1" noEditPoints="1"/>
          </p:cNvSpPr>
          <p:nvPr>
            <p:ph type="body" sz="half" idx="23"/>
          </p:nvPr>
        </p:nvSpPr>
        <p:spPr bwMode="ltGray">
          <a:xfrm>
            <a:off x="6937135" y="5641847"/>
            <a:ext cx="4531709" cy="1431234"/>
          </a:xfrm>
        </p:spPr>
        <p:txBody>
          <a:bodyPr>
            <a:normAutofit/>
          </a:bodyPr>
          <a:lstStyle/>
          <a:p>
            <a:pPr>
              <a:lnSpc>
                <a:spcPct val="110000"/>
              </a:lnSpc>
              <a:spcBef>
                <a:spcPts val="425"/>
              </a:spcBef>
            </a:pPr>
            <a:r>
              <a:rPr lang="en-US" i="1" spc="-15" dirty="0">
                <a:solidFill>
                  <a:schemeClr val="bg2">
                    <a:lumMod val="20000"/>
                    <a:lumOff val="80000"/>
                  </a:schemeClr>
                </a:solidFill>
                <a:cs typeface="Arial" pitchFamily="34" charset="0" panose="020B0604020202020204"/>
              </a:rPr>
              <a:t>The study of the cultural dimensions, can assist businesses in making suitable strategies while working in an unfamiliar environment </a:t>
            </a:r>
            <a:r>
              <a:rPr lang="en-US" dirty="0"/>
              <a:t>(Jackson, 2020).</a:t>
            </a:r>
          </a:p>
          <a:p>
            <a:pPr>
              <a:lnSpc>
                <a:spcPct val="110000"/>
              </a:lnSpc>
              <a:spcBef>
                <a:spcPts val="425"/>
              </a:spcBef>
            </a:pPr>
            <a:endParaRPr lang="en-US" i="1" spc="-15" dirty="0">
              <a:solidFill>
                <a:schemeClr val="bg2">
                  <a:lumMod val="20000"/>
                  <a:lumOff val="80000"/>
                </a:schemeClr>
              </a:solidFill>
              <a:cs typeface="Arial" pitchFamily="34" charset="0" panose="020B0604020202020204"/>
            </a:endParaRPr>
          </a:p>
        </p:txBody>
      </p:sp>
      <p:pic>
        <p:nvPicPr>
          <p:cNvPr id="19" name="Picture Placeholder 18" descr="Check icon"/>
          <p:cNvPicPr>
            <a:picLocks noGrp="1" noChangeAspect="1"/>
          </p:cNvPicPr>
          <p:nvPr>
            <p:ph type="pic" sz="quarter" idx="24"/>
          </p:nvPr>
        </p:nvPicPr>
        <p:blipFill>
          <a:blip r:embed="rId1"/>
          <a:srcRect/>
          <a:stretch>
            <a:fillRect/>
          </a:stretch>
        </p:blipFill>
        <p:spPr bwMode="ltGray">
          <a:xfrm>
            <a:off x="6234977" y="4389160"/>
            <a:ext cx="576000" cy="576001"/>
          </a:xfrm>
          <a:prstGeom prst="rect">
            <a:avLst/>
          </a:prstGeom>
        </p:spPr>
      </p:pic>
      <p:sp>
        <p:nvSpPr>
          <p:cNvPr id="13" name="Text Placeholder 12"/>
          <p:cNvSpPr>
            <a:spLocks noGrp="1" noEditPoints="1"/>
          </p:cNvSpPr>
          <p:nvPr>
            <p:ph type="body" sz="half" idx="25"/>
          </p:nvPr>
        </p:nvSpPr>
        <p:spPr bwMode="ltGray">
          <a:xfrm>
            <a:off x="6914960" y="4439531"/>
            <a:ext cx="4672463" cy="1431234"/>
          </a:xfrm>
        </p:spPr>
        <p:txBody>
          <a:bodyPr>
            <a:normAutofit/>
          </a:bodyPr>
          <a:lstStyle/>
          <a:p>
            <a:pPr>
              <a:lnSpc>
                <a:spcPct val="110000"/>
              </a:lnSpc>
              <a:spcBef>
                <a:spcPts val="425"/>
              </a:spcBef>
            </a:pPr>
            <a:r>
              <a:rPr lang="en-US" sz="1500" i="1" spc="-15" dirty="0">
                <a:solidFill>
                  <a:schemeClr val="bg2">
                    <a:lumMod val="20000"/>
                    <a:lumOff val="80000"/>
                  </a:schemeClr>
                </a:solidFill>
                <a:cs typeface="Arial" pitchFamily="34" charset="0" panose="020B0604020202020204"/>
              </a:rPr>
              <a:t>He successfully distinguished six characteristic models in order to comprehend cultural attributes, each a representation of an independent preference differentiating countries.</a:t>
            </a:r>
          </a:p>
        </p:txBody>
      </p:sp>
      <p:sp>
        <p:nvSpPr>
          <p:cNvPr id="8" name="object 13" descr="Beige rectangle"/>
          <p:cNvSpPr/>
          <p:nvPr/>
        </p:nvSpPr>
        <p:spPr>
          <a:xfrm>
            <a:off x="910977" y="1534152"/>
            <a:ext cx="3096000" cy="0"/>
          </a:xfrm>
          <a:custGeom>
            <a:avLst/>
            <a:rect l="l" t="t" r="r" b="b"/>
            <a:pathLst>
              <a:path w="2694304" h="0">
                <a:moveTo>
                  <a:pt x="0" y="0"/>
                </a:moveTo>
                <a:lnTo>
                  <a:pt x="2694127" y="0"/>
                </a:lnTo>
              </a:path>
            </a:pathLst>
          </a:custGeom>
          <a:ln w="54863">
            <a:solidFill>
              <a:schemeClr val="accent1"/>
            </a:solidFill>
          </a:ln>
        </p:spPr>
        <p:txBody>
          <a:bodyPr wrap="square" lIns="0" tIns="0" rIns="0" bIns="0" rtlCol="0"/>
          <a:lstStyle/>
          <a:p>
            <a:endParaRPr lang="en-US" dirty="0"/>
          </a:p>
        </p:txBody>
      </p:sp>
      <p:pic>
        <p:nvPicPr>
          <p:cNvPr id="12" name="Picture Placeholder 18" descr="Check icon"/>
          <p:cNvPicPr>
            <a:picLocks noChangeAspect="1"/>
          </p:cNvPicPr>
          <p:nvPr/>
        </p:nvPicPr>
        <p:blipFill>
          <a:blip r:embed="rId1"/>
          <a:srcRect/>
          <a:stretch>
            <a:fillRect/>
          </a:stretch>
        </p:blipFill>
        <p:spPr bwMode="ltGray">
          <a:xfrm>
            <a:off x="6264251" y="5582765"/>
            <a:ext cx="576000" cy="576001"/>
          </a:xfrm>
          <a:prstGeom prst="rect">
            <a:avLst/>
          </a:prstGeom>
        </p:spPr>
      </p:pic>
      <p:pic>
        <p:nvPicPr>
          <p:cNvPr id="14" name="Picture Placeholder 18" descr="Check icon"/>
          <p:cNvPicPr>
            <a:picLocks noChangeAspect="1"/>
          </p:cNvPicPr>
          <p:nvPr/>
        </p:nvPicPr>
        <p:blipFill>
          <a:blip r:embed="rId1"/>
          <a:srcRect/>
          <a:stretch>
            <a:fillRect/>
          </a:stretch>
        </p:blipFill>
        <p:spPr bwMode="ltGray">
          <a:xfrm>
            <a:off x="6241917" y="891735"/>
            <a:ext cx="576000" cy="576001"/>
          </a:xfrm>
          <a:prstGeom prst="rect">
            <a:avLst/>
          </a:prstGeom>
        </p:spPr>
      </p:pic>
      <p:sp>
        <p:nvSpPr>
          <p:cNvPr id="16" name="Text Placeholder 2"/>
          <p:cNvSpPr txBox="1"/>
          <p:nvPr/>
        </p:nvSpPr>
        <p:spPr bwMode="ltGray">
          <a:xfrm>
            <a:off x="6914959" y="917951"/>
            <a:ext cx="4531709" cy="143123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itchFamily="34" charset="0" panose="020B0604020202020204"/>
              <a:buNone/>
              <a:defRPr sz="1600" kern="1200">
                <a:solidFill>
                  <a:schemeClr val="bg2">
                    <a:lumMod val="40000"/>
                    <a:lumOff val="60000"/>
                  </a:schemeClr>
                </a:solidFill>
                <a:latin typeface="+mn-lt"/>
                <a:ea typeface="+mn-ea"/>
                <a:cs typeface="+mn-cs"/>
              </a:defRPr>
            </a:lvl1pPr>
            <a:lvl2pPr marL="457200" indent="0" algn="l" defTabSz="914400" rtl="0" eaLnBrk="1" latinLnBrk="0" hangingPunct="1">
              <a:lnSpc>
                <a:spcPct val="90000"/>
              </a:lnSpc>
              <a:spcBef>
                <a:spcPts val="500"/>
              </a:spcBef>
              <a:buFont typeface="Arial" pitchFamily="34" charset="0" panose="020B0604020202020204"/>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itchFamily="34" charset="0" panose="020B0604020202020204"/>
              <a:buNone/>
              <a:defRPr sz="1200"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itchFamily="34" charset="0" panose="020B0604020202020204"/>
              <a:buNone/>
              <a:defRPr sz="1000"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itchFamily="34" charset="0" panose="020B0604020202020204"/>
              <a:buNone/>
              <a:defRPr sz="1000"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itchFamily="34" charset="0" panose="020B0604020202020204"/>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itchFamily="34" charset="0" panose="020B0604020202020204"/>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itchFamily="34" charset="0" panose="020B0604020202020204"/>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itchFamily="34" charset="0" panose="020B0604020202020204"/>
              <a:buNone/>
              <a:defRPr sz="1000" kern="1200">
                <a:solidFill>
                  <a:schemeClr val="tx1"/>
                </a:solidFill>
                <a:latin typeface="+mn-lt"/>
                <a:ea typeface="+mn-ea"/>
                <a:cs typeface="+mn-cs"/>
              </a:defRPr>
            </a:lvl9pPr>
          </a:lstStyle>
          <a:p>
            <a:pPr>
              <a:lnSpc>
                <a:spcPct val="110000"/>
              </a:lnSpc>
              <a:spcBef>
                <a:spcPts val="425"/>
              </a:spcBef>
            </a:pPr>
            <a:r>
              <a:rPr lang="en-US" sz="1500" spc="-15" dirty="0">
                <a:solidFill>
                  <a:schemeClr val="bg2">
                    <a:lumMod val="20000"/>
                    <a:lumOff val="80000"/>
                  </a:schemeClr>
                </a:solidFill>
                <a:cs typeface="Arial" pitchFamily="34" charset="0" panose="020B0604020202020204"/>
              </a:rPr>
              <a:t>Geert Hofstede developed a framework to understand communication challenges in a cross-culture setting.</a:t>
            </a:r>
          </a:p>
        </p:txBody>
      </p:sp>
      <p:sp>
        <p:nvSpPr>
          <p:cNvPr id="18" name="Text Placeholder 2"/>
          <p:cNvSpPr txBox="1"/>
          <p:nvPr/>
        </p:nvSpPr>
        <p:spPr bwMode="ltGray">
          <a:xfrm>
            <a:off x="6937135" y="2120267"/>
            <a:ext cx="4531709" cy="143123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itchFamily="34" charset="0" panose="020B0604020202020204"/>
              <a:buNone/>
              <a:defRPr sz="1600" kern="1200">
                <a:solidFill>
                  <a:schemeClr val="bg2">
                    <a:lumMod val="40000"/>
                    <a:lumOff val="60000"/>
                  </a:schemeClr>
                </a:solidFill>
                <a:latin typeface="+mn-lt"/>
                <a:ea typeface="+mn-ea"/>
                <a:cs typeface="+mn-cs"/>
              </a:defRPr>
            </a:lvl1pPr>
            <a:lvl2pPr marL="457200" indent="0" algn="l" defTabSz="914400" rtl="0" eaLnBrk="1" latinLnBrk="0" hangingPunct="1">
              <a:lnSpc>
                <a:spcPct val="90000"/>
              </a:lnSpc>
              <a:spcBef>
                <a:spcPts val="500"/>
              </a:spcBef>
              <a:buFont typeface="Arial" pitchFamily="34" charset="0" panose="020B0604020202020204"/>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itchFamily="34" charset="0" panose="020B0604020202020204"/>
              <a:buNone/>
              <a:defRPr sz="1200"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itchFamily="34" charset="0" panose="020B0604020202020204"/>
              <a:buNone/>
              <a:defRPr sz="1000"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itchFamily="34" charset="0" panose="020B0604020202020204"/>
              <a:buNone/>
              <a:defRPr sz="1000"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itchFamily="34" charset="0" panose="020B0604020202020204"/>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itchFamily="34" charset="0" panose="020B0604020202020204"/>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itchFamily="34" charset="0" panose="020B0604020202020204"/>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itchFamily="34" charset="0" panose="020B0604020202020204"/>
              <a:buNone/>
              <a:defRPr sz="1000" kern="1200">
                <a:solidFill>
                  <a:schemeClr val="tx1"/>
                </a:solidFill>
                <a:latin typeface="+mn-lt"/>
                <a:ea typeface="+mn-ea"/>
                <a:cs typeface="+mn-cs"/>
              </a:defRPr>
            </a:lvl9pPr>
          </a:lstStyle>
          <a:p>
            <a:pPr>
              <a:lnSpc>
                <a:spcPct val="110000"/>
              </a:lnSpc>
              <a:spcBef>
                <a:spcPts val="425"/>
              </a:spcBef>
            </a:pPr>
            <a:r>
              <a:rPr lang="en-US" sz="1500" i="1" spc="-15" dirty="0">
                <a:solidFill>
                  <a:schemeClr val="bg2">
                    <a:lumMod val="20000"/>
                    <a:lumOff val="80000"/>
                  </a:schemeClr>
                </a:solidFill>
                <a:cs typeface="Arial" pitchFamily="34" charset="0" panose="020B0604020202020204"/>
              </a:rPr>
              <a:t>Hofstede conducted a factor analysis to see the way a particular societal culture impacts human behavior and value system.</a:t>
            </a:r>
          </a:p>
        </p:txBody>
      </p:sp>
      <p:graphicFrame>
        <p:nvGraphicFramePr>
          <p:cNvPr id="5" name="Diagram 4"/>
          <p:cNvGraphicFramePr/>
          <p:nvPr/>
        </p:nvGraphicFramePr>
        <p:xfrm>
          <a:off x="-721664" y="2419514"/>
          <a:ext cx="5247482" cy="34512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p:cNvSpPr txBox="1"/>
          <p:nvPr/>
        </p:nvSpPr>
        <p:spPr>
          <a:xfrm>
            <a:off x="0" y="5994400"/>
            <a:ext cx="3703782" cy="307777"/>
          </a:xfrm>
          <a:prstGeom prst="rect">
            <a:avLst/>
          </a:prstGeom>
          <a:noFill/>
        </p:spPr>
        <p:txBody>
          <a:bodyPr wrap="square" rtlCol="0">
            <a:spAutoFit/>
          </a:bodyPr>
          <a:lstStyle/>
          <a:p>
            <a:r>
              <a:rPr lang="en-US" sz="1400" dirty="0">
                <a:latin typeface="Times New Roman" pitchFamily="18" charset="0" panose="02020603050405020304"/>
                <a:cs typeface="Times New Roman" pitchFamily="18" charset="0" panose="02020603050405020304"/>
              </a:rPr>
              <a:t>Figure 2. Cultural dimensions</a:t>
            </a:r>
            <a:endParaRPr lang="en-IN" sz="1400" dirty="0">
              <a:latin typeface="Times New Roman" pitchFamily="18" charset="0" panose="02020603050405020304"/>
              <a:cs typeface="Times New Roman" pitchFamily="18" charset="0" panose="020206030504050203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noEditPoints="1"/>
          </p:cNvSpPr>
          <p:nvPr>
            <p:ph type="title"/>
          </p:nvPr>
        </p:nvSpPr>
        <p:spPr/>
        <p:txBody>
          <a:bodyPr>
            <a:normAutofit/>
          </a:bodyPr>
          <a:lstStyle/>
          <a:p>
            <a:r>
              <a:rPr lang="en-US" sz="4800" dirty="0">
                <a:latin typeface="Times New Roman" pitchFamily="18" charset="0" panose="02020603050405020304"/>
                <a:cs typeface="Times New Roman" pitchFamily="18" charset="0" panose="02020603050405020304"/>
              </a:rPr>
              <a:t>Collectivism Vs. Individualism</a:t>
            </a:r>
            <a:endParaRPr lang="en-IN" sz="4800" dirty="0">
              <a:latin typeface="Times New Roman" pitchFamily="18" charset="0" panose="02020603050405020304"/>
              <a:cs typeface="Times New Roman" pitchFamily="18" charset="0" panose="02020603050405020304"/>
            </a:endParaRPr>
          </a:p>
        </p:txBody>
      </p:sp>
      <p:sp>
        <p:nvSpPr>
          <p:cNvPr id="4" name="Text Placeholder 3"/>
          <p:cNvSpPr>
            <a:spLocks noGrp="1" noEditPoints="1"/>
          </p:cNvSpPr>
          <p:nvPr>
            <p:ph type="body" idx="1"/>
          </p:nvPr>
        </p:nvSpPr>
        <p:spPr>
          <a:xfrm>
            <a:off x="1809606" y="2150411"/>
            <a:ext cx="5157787" cy="823912"/>
          </a:xfrm>
        </p:spPr>
        <p:txBody>
          <a:bodyPr/>
          <a:lstStyle/>
          <a:p>
            <a:r>
              <a:rPr lang="en-US" dirty="0"/>
              <a:t>United Kingdom</a:t>
            </a:r>
            <a:endParaRPr lang="en-IN" dirty="0"/>
          </a:p>
        </p:txBody>
      </p:sp>
      <p:sp>
        <p:nvSpPr>
          <p:cNvPr id="5" name="Content Placeholder 4"/>
          <p:cNvSpPr>
            <a:spLocks noGrp="1" noEditPoints="1"/>
          </p:cNvSpPr>
          <p:nvPr>
            <p:ph sz="half" idx="2"/>
          </p:nvPr>
        </p:nvSpPr>
        <p:spPr>
          <a:xfrm>
            <a:off x="839788" y="3434046"/>
            <a:ext cx="5157787" cy="3423953"/>
          </a:xfrm>
        </p:spPr>
        <p:txBody>
          <a:bodyPr>
            <a:normAutofit/>
          </a:bodyPr>
          <a:lstStyle/>
          <a:p>
            <a:r>
              <a:rPr lang="en-US" sz="1800" dirty="0">
                <a:latin typeface="Times New Roman" pitchFamily="18" charset="0" panose="02020603050405020304"/>
                <a:cs typeface="Times New Roman" pitchFamily="18" charset="0" panose="02020603050405020304"/>
              </a:rPr>
              <a:t>With a score of 89, the UK is among the most individualistic nations. </a:t>
            </a:r>
          </a:p>
          <a:p>
            <a:r>
              <a:rPr lang="en-US" sz="1800" dirty="0">
                <a:latin typeface="Times New Roman" pitchFamily="18" charset="0" panose="02020603050405020304"/>
                <a:cs typeface="Times New Roman" pitchFamily="18" charset="0" panose="02020603050405020304"/>
              </a:rPr>
              <a:t>The people respects privacy, and having personal opinion.</a:t>
            </a:r>
          </a:p>
          <a:p>
            <a:r>
              <a:rPr lang="en-US" sz="1800" dirty="0">
                <a:latin typeface="Times New Roman" pitchFamily="18" charset="0" panose="02020603050405020304"/>
                <a:cs typeface="Times New Roman" pitchFamily="18" charset="0" panose="02020603050405020304"/>
              </a:rPr>
              <a:t>In the UK, finishing the task is more critical rather then having a feeling of belonging.</a:t>
            </a:r>
          </a:p>
          <a:p>
            <a:r>
              <a:rPr lang="en-US" sz="1800" dirty="0">
                <a:latin typeface="Times New Roman" pitchFamily="18" charset="0" panose="02020603050405020304"/>
                <a:cs typeface="Times New Roman" pitchFamily="18" charset="0" panose="02020603050405020304"/>
              </a:rPr>
              <a:t>People are highly dynamic, and innovative.</a:t>
            </a:r>
          </a:p>
          <a:p>
            <a:r>
              <a:rPr lang="en-US" sz="1800" dirty="0">
                <a:latin typeface="Times New Roman" pitchFamily="18" charset="0" panose="02020603050405020304"/>
                <a:cs typeface="Times New Roman" pitchFamily="18" charset="0" panose="02020603050405020304"/>
              </a:rPr>
              <a:t>Vodafone employees might find it difficult to deal with a collectivist culture, and feel that they are ignored, in turn reducing their morale.</a:t>
            </a:r>
          </a:p>
          <a:p>
            <a:endParaRPr lang="en-US" sz="1800" dirty="0">
              <a:latin typeface="Times New Roman" pitchFamily="18" charset="0" panose="02020603050405020304"/>
              <a:cs typeface="Times New Roman" pitchFamily="18" charset="0" panose="02020603050405020304"/>
            </a:endParaRPr>
          </a:p>
          <a:p>
            <a:endParaRPr lang="en-US" sz="1800" dirty="0">
              <a:latin typeface="Times New Roman" pitchFamily="18" charset="0" panose="02020603050405020304"/>
              <a:cs typeface="Times New Roman" pitchFamily="18" charset="0" panose="02020603050405020304"/>
            </a:endParaRPr>
          </a:p>
        </p:txBody>
      </p:sp>
      <p:sp>
        <p:nvSpPr>
          <p:cNvPr id="6" name="Text Placeholder 5"/>
          <p:cNvSpPr>
            <a:spLocks noGrp="1" noEditPoints="1"/>
          </p:cNvSpPr>
          <p:nvPr>
            <p:ph type="body" sz="quarter" idx="3"/>
          </p:nvPr>
        </p:nvSpPr>
        <p:spPr>
          <a:xfrm>
            <a:off x="7778637" y="2150411"/>
            <a:ext cx="5183188" cy="823912"/>
          </a:xfrm>
        </p:spPr>
        <p:txBody>
          <a:bodyPr/>
          <a:lstStyle/>
          <a:p>
            <a:r>
              <a:rPr lang="en-US" dirty="0"/>
              <a:t>China</a:t>
            </a:r>
            <a:endParaRPr lang="en-IN" dirty="0"/>
          </a:p>
        </p:txBody>
      </p:sp>
      <p:sp>
        <p:nvSpPr>
          <p:cNvPr id="7" name="Content Placeholder 6"/>
          <p:cNvSpPr>
            <a:spLocks noGrp="1" noEditPoints="1"/>
          </p:cNvSpPr>
          <p:nvPr>
            <p:ph sz="quarter" idx="4"/>
          </p:nvPr>
        </p:nvSpPr>
        <p:spPr>
          <a:xfrm>
            <a:off x="6172200" y="3434047"/>
            <a:ext cx="5183188" cy="3423952"/>
          </a:xfrm>
        </p:spPr>
        <p:txBody>
          <a:bodyPr>
            <a:noAutofit/>
          </a:bodyPr>
          <a:lstStyle/>
          <a:p>
            <a:r>
              <a:rPr lang="en-US" sz="1800" dirty="0">
                <a:latin typeface="Times New Roman" pitchFamily="18" charset="0" panose="02020603050405020304"/>
                <a:cs typeface="Times New Roman" pitchFamily="18" charset="0" panose="02020603050405020304"/>
              </a:rPr>
              <a:t>China is largely collectivist with a score of only 20.</a:t>
            </a:r>
          </a:p>
          <a:p>
            <a:r>
              <a:rPr lang="en-US" sz="1800" dirty="0">
                <a:latin typeface="Times New Roman" pitchFamily="18" charset="0" panose="02020603050405020304"/>
                <a:cs typeface="Times New Roman" pitchFamily="18" charset="0" panose="02020603050405020304"/>
              </a:rPr>
              <a:t>The people in China believes in collective decision-making.</a:t>
            </a:r>
          </a:p>
          <a:p>
            <a:r>
              <a:rPr lang="en-US" sz="1800" dirty="0">
                <a:latin typeface="Times New Roman" pitchFamily="18" charset="0" panose="02020603050405020304"/>
                <a:cs typeface="Times New Roman" pitchFamily="18" charset="0" panose="02020603050405020304"/>
              </a:rPr>
              <a:t>The personal relationship among people is more valuable then completion of tasks.</a:t>
            </a:r>
          </a:p>
          <a:p>
            <a:r>
              <a:rPr lang="en-US" sz="1800" dirty="0">
                <a:latin typeface="Times New Roman" pitchFamily="18" charset="0" panose="02020603050405020304"/>
                <a:cs typeface="Times New Roman" pitchFamily="18" charset="0" panose="02020603050405020304"/>
              </a:rPr>
              <a:t>People value personal relationship over organizational success (Froese et al., 2019).</a:t>
            </a:r>
          </a:p>
          <a:p>
            <a:r>
              <a:rPr lang="en-US" sz="1800" dirty="0">
                <a:latin typeface="Times New Roman" pitchFamily="18" charset="0" panose="02020603050405020304"/>
                <a:cs typeface="Times New Roman" pitchFamily="18" charset="0" panose="02020603050405020304"/>
              </a:rPr>
              <a:t>Huawei staff can face difficulty in expressing themselves, and does not excel in taking decisions on their own.</a:t>
            </a:r>
          </a:p>
          <a:p>
            <a:endParaRPr lang="en-US" sz="1800" dirty="0">
              <a:latin typeface="Times New Roman" pitchFamily="18" charset="0" panose="02020603050405020304"/>
              <a:cs typeface="Times New Roman" pitchFamily="18" charset="0" panose="02020603050405020304"/>
            </a:endParaRPr>
          </a:p>
          <a:p>
            <a:endParaRPr lang="en-IN" sz="1800" dirty="0">
              <a:latin typeface="Times New Roman" pitchFamily="18" charset="0" panose="02020603050405020304"/>
              <a:cs typeface="Times New Roman" pitchFamily="18" charset="0" panose="02020603050405020304"/>
            </a:endParaRPr>
          </a:p>
        </p:txBody>
      </p:sp>
      <p:sp>
        <p:nvSpPr>
          <p:cNvPr id="8" name="Slide Number Placeholder 7"/>
          <p:cNvSpPr>
            <a:spLocks noGrp="1" noEditPoints="1"/>
          </p:cNvSpPr>
          <p:nvPr>
            <p:ph type="sldNum" sz="quarter" idx="12"/>
          </p:nvPr>
        </p:nvSpPr>
        <p:spPr/>
        <p:txBody>
          <a:bodyPr/>
          <a:lstStyle/>
          <a:p>
            <a:fld id="{82EE24B5-652C-4DB5-B7C3-B5BBEC1280B1}" type="slidenum">
              <a:rPr lang="en-US" noProof="0" smtClean="0"/>
              <a:t>5</a:t>
            </a:fld>
            <a:endParaRPr lang="en-US" noProof="0" dirty="0"/>
          </a:p>
        </p:txBody>
      </p:sp>
      <p:pic>
        <p:nvPicPr>
          <p:cNvPr id="9" name="Picture 8"/>
          <p:cNvPicPr>
            <a:picLocks noChangeAspect="1"/>
          </p:cNvPicPr>
          <p:nvPr/>
        </p:nvPicPr>
        <p:blipFill>
          <a:blip r:embed="rId1"/>
          <a:srcRect/>
          <a:stretch>
            <a:fillRect/>
          </a:stretch>
        </p:blipFill>
        <p:spPr>
          <a:xfrm>
            <a:off x="1152384" y="1819564"/>
            <a:ext cx="4398671" cy="1524000"/>
          </a:xfrm>
          <a:prstGeom prst="rect">
            <a:avLst/>
          </a:prstGeom>
        </p:spPr>
      </p:pic>
      <p:pic>
        <p:nvPicPr>
          <p:cNvPr id="10" name="Picture 9"/>
          <p:cNvPicPr>
            <a:picLocks noChangeAspect="1"/>
          </p:cNvPicPr>
          <p:nvPr/>
        </p:nvPicPr>
        <p:blipFill>
          <a:blip r:embed="rId2"/>
          <a:srcRect/>
          <a:stretch>
            <a:fillRect/>
          </a:stretch>
        </p:blipFill>
        <p:spPr>
          <a:xfrm>
            <a:off x="6493164" y="1819564"/>
            <a:ext cx="4710545" cy="1524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noEditPoints="1"/>
          </p:cNvSpPr>
          <p:nvPr>
            <p:ph type="sldNum" sz="quarter" idx="12"/>
          </p:nvPr>
        </p:nvSpPr>
        <p:spPr/>
        <p:txBody>
          <a:bodyPr/>
          <a:lstStyle/>
          <a:p>
            <a:fld id="{82EE24B5-652C-4DB5-B7C3-B5BBEC1280B1}" type="slidenum">
              <a:rPr lang="en-US" noProof="0" smtClean="0"/>
              <a:t>6</a:t>
            </a:fld>
            <a:endParaRPr lang="en-US" noProof="0" dirty="0"/>
          </a:p>
        </p:txBody>
      </p:sp>
      <p:sp>
        <p:nvSpPr>
          <p:cNvPr id="3" name="Title 2"/>
          <p:cNvSpPr>
            <a:spLocks noGrp="1" noEditPoints="1"/>
          </p:cNvSpPr>
          <p:nvPr>
            <p:ph type="title"/>
          </p:nvPr>
        </p:nvSpPr>
        <p:spPr>
          <a:xfrm>
            <a:off x="838200" y="97271"/>
            <a:ext cx="10515600" cy="1325563"/>
          </a:xfrm>
        </p:spPr>
        <p:txBody>
          <a:bodyPr>
            <a:normAutofit/>
          </a:bodyPr>
          <a:lstStyle/>
          <a:p>
            <a:r>
              <a:rPr lang="en-US" sz="4800" dirty="0">
                <a:latin typeface="Times New Roman" pitchFamily="18" charset="0" panose="02020603050405020304"/>
                <a:cs typeface="Times New Roman" pitchFamily="18" charset="0" panose="02020603050405020304"/>
              </a:rPr>
              <a:t>Short Term Vs. Long Term Orientation</a:t>
            </a:r>
            <a:endParaRPr lang="en-IN" sz="4800" dirty="0">
              <a:latin typeface="Times New Roman" pitchFamily="18" charset="0" panose="02020603050405020304"/>
              <a:cs typeface="Times New Roman" pitchFamily="18" charset="0" panose="02020603050405020304"/>
            </a:endParaRPr>
          </a:p>
        </p:txBody>
      </p:sp>
      <p:pic>
        <p:nvPicPr>
          <p:cNvPr id="6" name="Picture 5"/>
          <p:cNvPicPr>
            <a:picLocks noChangeAspect="1"/>
          </p:cNvPicPr>
          <p:nvPr/>
        </p:nvPicPr>
        <p:blipFill>
          <a:blip r:embed="rId1"/>
          <a:srcRect/>
          <a:stretch>
            <a:fillRect/>
          </a:stretch>
        </p:blipFill>
        <p:spPr>
          <a:xfrm>
            <a:off x="2091847" y="1465586"/>
            <a:ext cx="7089731" cy="2496762"/>
          </a:xfrm>
          <a:prstGeom prst="rect">
            <a:avLst/>
          </a:prstGeom>
        </p:spPr>
      </p:pic>
      <p:sp>
        <p:nvSpPr>
          <p:cNvPr id="7" name="Content Placeholder 3"/>
          <p:cNvSpPr>
            <a:spLocks noGrp="1" noEditPoints="1"/>
          </p:cNvSpPr>
          <p:nvPr>
            <p:ph sz="half" idx="1"/>
          </p:nvPr>
        </p:nvSpPr>
        <p:spPr>
          <a:xfrm>
            <a:off x="200417" y="4112712"/>
            <a:ext cx="5634038" cy="2578100"/>
          </a:xfrm>
        </p:spPr>
        <p:txBody>
          <a:bodyPr>
            <a:normAutofit/>
          </a:bodyPr>
          <a:lstStyle/>
          <a:p>
            <a:r>
              <a:rPr lang="en-US" sz="1800" dirty="0">
                <a:latin typeface="Times New Roman" pitchFamily="18" charset="0" panose="02020603050405020304"/>
                <a:cs typeface="Times New Roman" pitchFamily="18" charset="0" panose="02020603050405020304"/>
              </a:rPr>
              <a:t>China has a long-term orientation score of 125, indicating that the country focuses on delayed gratification, and looking at a broader picture.</a:t>
            </a:r>
          </a:p>
          <a:p>
            <a:r>
              <a:rPr lang="en-US" sz="1800" dirty="0">
                <a:latin typeface="Times New Roman" pitchFamily="18" charset="0" panose="02020603050405020304"/>
                <a:cs typeface="Times New Roman" pitchFamily="18" charset="0" panose="02020603050405020304"/>
              </a:rPr>
              <a:t>Chinese society values perseverance, has synthetic thinking, and prioritizes savings and investments (Wang et al., 2021)</a:t>
            </a:r>
          </a:p>
          <a:p>
            <a:r>
              <a:rPr lang="en-US" sz="1800" dirty="0">
                <a:latin typeface="Times New Roman" pitchFamily="18" charset="0" panose="02020603050405020304"/>
                <a:cs typeface="Times New Roman" pitchFamily="18" charset="0" panose="02020603050405020304"/>
              </a:rPr>
              <a:t>The people are patient, and might find it difficult to deal with the spontaneous personality of their UK counterparts.</a:t>
            </a:r>
          </a:p>
        </p:txBody>
      </p:sp>
      <p:sp>
        <p:nvSpPr>
          <p:cNvPr id="8" name="TextBox 7"/>
          <p:cNvSpPr txBox="1"/>
          <p:nvPr/>
        </p:nvSpPr>
        <p:spPr>
          <a:xfrm>
            <a:off x="6096000" y="4108537"/>
            <a:ext cx="5841304" cy="3139321"/>
          </a:xfrm>
          <a:prstGeom prst="rect">
            <a:avLst/>
          </a:prstGeom>
          <a:noFill/>
        </p:spPr>
        <p:txBody>
          <a:bodyPr wrap="square" rtlCol="0">
            <a:spAutoFit/>
          </a:bodyPr>
          <a:lstStyle/>
          <a:p>
            <a:pPr marL="285750" indent="-285750">
              <a:buFont typeface="Arial" pitchFamily="34" charset="0" panose="020B0604020202020204"/>
              <a:buChar char="•"/>
            </a:pPr>
            <a:r>
              <a:rPr lang="en-US" dirty="0">
                <a:latin typeface="Times New Roman" pitchFamily="18" charset="0" panose="02020603050405020304"/>
                <a:cs typeface="Times New Roman" pitchFamily="18" charset="0" panose="02020603050405020304"/>
              </a:rPr>
              <a:t>The UK has an LTO score of 25 only, which is around 4 times lower than that of China. </a:t>
            </a:r>
          </a:p>
          <a:p>
            <a:pPr marL="285750" indent="-285750">
              <a:buFont typeface="Arial" pitchFamily="34" charset="0" panose="020B0604020202020204"/>
              <a:buChar char="•"/>
            </a:pPr>
            <a:endParaRPr lang="en-US" dirty="0">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dirty="0">
                <a:latin typeface="Times New Roman" pitchFamily="18" charset="0" panose="02020603050405020304"/>
                <a:cs typeface="Times New Roman" pitchFamily="18" charset="0" panose="02020603050405020304"/>
              </a:rPr>
              <a:t>The societal values in the UK emphasize quick results and current goals.</a:t>
            </a:r>
          </a:p>
          <a:p>
            <a:pPr marL="285750" indent="-285750">
              <a:buFont typeface="Arial" pitchFamily="34" charset="0" panose="020B0604020202020204"/>
              <a:buChar char="•"/>
            </a:pPr>
            <a:endParaRPr lang="en-US" dirty="0">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dirty="0">
                <a:latin typeface="Times New Roman" pitchFamily="18" charset="0" panose="02020603050405020304"/>
                <a:cs typeface="Times New Roman" pitchFamily="18" charset="0" panose="02020603050405020304"/>
              </a:rPr>
              <a:t>The people in UK are not committed to long term objectives, and are relatively impulsive in their approach, and thus may have difficulty in coordinating with Chinese employees.</a:t>
            </a:r>
          </a:p>
          <a:p>
            <a:pPr marL="285750" indent="-285750">
              <a:buFont typeface="Arial" pitchFamily="34" charset="0" panose="020B0604020202020204"/>
              <a:buChar char="•"/>
            </a:pPr>
            <a:endParaRPr lang="en-IN" dirty="0">
              <a:latin typeface="Times New Roman" pitchFamily="18" charset="0" panose="02020603050405020304"/>
              <a:cs typeface="Times New Roman" pitchFamily="18" charset="0" panose="020206030504050203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p:cNvPicPr>
            <a:picLocks noGrp="1" noChangeAspect="1"/>
          </p:cNvPicPr>
          <p:nvPr>
            <p:ph type="pic" sz="quarter" idx="13"/>
          </p:nvPr>
        </p:nvPicPr>
        <p:blipFill>
          <a:blip r:embed="rId1"/>
          <a:srcRect/>
          <a:stretch>
            <a:fillRect/>
          </a:stretch>
        </p:blipFill>
        <p:spPr>
          <a:xfrm>
            <a:off x="0" y="3115389"/>
            <a:ext cx="12192000" cy="3742611"/>
          </a:xfrm>
          <a:prstGeom prst="rect">
            <a:avLst/>
          </a:prstGeom>
        </p:spPr>
      </p:pic>
      <p:sp>
        <p:nvSpPr>
          <p:cNvPr id="12" name="object 3" descr="Blue rectangle"/>
          <p:cNvSpPr/>
          <p:nvPr/>
        </p:nvSpPr>
        <p:spPr>
          <a:xfrm>
            <a:off x="2400" y="3115389"/>
            <a:ext cx="12189600" cy="3742611"/>
          </a:xfrm>
          <a:custGeom>
            <a:av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noEditPoints="1"/>
          </p:cNvSpPr>
          <p:nvPr>
            <p:ph type="title"/>
          </p:nvPr>
        </p:nvSpPr>
        <p:spPr>
          <a:xfrm>
            <a:off x="2873127" y="42066"/>
            <a:ext cx="10515600" cy="1325563"/>
          </a:xfrm>
        </p:spPr>
        <p:txBody>
          <a:bodyPr>
            <a:normAutofit/>
          </a:bodyPr>
          <a:lstStyle/>
          <a:p>
            <a:r>
              <a:rPr lang="en-US" sz="4800" dirty="0">
                <a:latin typeface="Times New Roman" pitchFamily="18" charset="0" panose="02020603050405020304"/>
                <a:cs typeface="Times New Roman" pitchFamily="18" charset="0" panose="02020603050405020304"/>
              </a:rPr>
              <a:t>Restraint Vs. Indulgence</a:t>
            </a:r>
          </a:p>
        </p:txBody>
      </p:sp>
      <p:sp>
        <p:nvSpPr>
          <p:cNvPr id="4" name="Text Placeholder 3"/>
          <p:cNvSpPr>
            <a:spLocks noGrp="1" noEditPoints="1"/>
          </p:cNvSpPr>
          <p:nvPr>
            <p:ph type="body" idx="1"/>
          </p:nvPr>
        </p:nvSpPr>
        <p:spPr bwMode="white">
          <a:xfrm>
            <a:off x="299018" y="2105256"/>
            <a:ext cx="11725342" cy="823912"/>
          </a:xfrm>
        </p:spPr>
        <p:txBody>
          <a:bodyPr>
            <a:normAutofit/>
          </a:bodyPr>
          <a:lstStyle/>
          <a:p>
            <a:r>
              <a:rPr lang="en-US" sz="4000" dirty="0">
                <a:latin typeface="Times New Roman" pitchFamily="18" charset="0" panose="02020603050405020304"/>
                <a:cs typeface="Times New Roman" pitchFamily="18" charset="0" panose="02020603050405020304"/>
              </a:rPr>
              <a:t>               UK                                             China </a:t>
            </a:r>
          </a:p>
        </p:txBody>
      </p:sp>
      <p:sp>
        <p:nvSpPr>
          <p:cNvPr id="8" name="Slide Number Placeholder 7"/>
          <p:cNvSpPr>
            <a:spLocks noGrp="1" noEditPoints="1"/>
          </p:cNvSpPr>
          <p:nvPr>
            <p:ph type="sldNum" sz="quarter" idx="12"/>
          </p:nvPr>
        </p:nvSpPr>
        <p:spPr/>
        <p:txBody>
          <a:bodyPr/>
          <a:lstStyle/>
          <a:p>
            <a:fld id="{82EE24B5-652C-4DB5-B7C3-B5BBEC1280B1}" type="slidenum">
              <a:rPr lang="en-US" smtClean="0"/>
              <a:t>7</a:t>
            </a:fld>
            <a:endParaRPr lang="en-US" dirty="0"/>
          </a:p>
        </p:txBody>
      </p:sp>
      <p:sp>
        <p:nvSpPr>
          <p:cNvPr id="9" name="object 5" descr="Beige rectangle"/>
          <p:cNvSpPr/>
          <p:nvPr/>
        </p:nvSpPr>
        <p:spPr>
          <a:xfrm flipV="1">
            <a:off x="2873127" y="1135689"/>
            <a:ext cx="6445745" cy="45719"/>
          </a:xfrm>
          <a:custGeom>
            <a:avLst/>
            <a:rect l="l" t="t" r="r" b="b"/>
            <a:pathLst>
              <a:path w="3931920" h="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2" name="Content Placeholder 1"/>
          <p:cNvSpPr>
            <a:spLocks noGrp="1" noEditPoints="1"/>
          </p:cNvSpPr>
          <p:nvPr>
            <p:ph sz="half" idx="2"/>
          </p:nvPr>
        </p:nvSpPr>
        <p:spPr/>
        <p:txBody>
          <a:bodyPr>
            <a:noAutofit/>
          </a:bodyPr>
          <a:lstStyle/>
          <a:p>
            <a:r>
              <a:rPr lang="en-US" sz="1800" dirty="0">
                <a:solidFill>
                  <a:schemeClr val="bg1"/>
                </a:solidFill>
                <a:latin typeface="Times New Roman" pitchFamily="18" charset="0" panose="02020603050405020304"/>
                <a:cs typeface="Times New Roman" pitchFamily="18" charset="0" panose="02020603050405020304"/>
              </a:rPr>
              <a:t>The UK has an indulgence score of 69, indicating that the population believes in fulfilling their desires at once.</a:t>
            </a:r>
          </a:p>
          <a:p>
            <a:endParaRPr lang="en-US" sz="1800" dirty="0">
              <a:solidFill>
                <a:schemeClr val="bg1"/>
              </a:solidFill>
              <a:latin typeface="Times New Roman" pitchFamily="18" charset="0" panose="02020603050405020304"/>
              <a:cs typeface="Times New Roman" pitchFamily="18" charset="0" panose="02020603050405020304"/>
            </a:endParaRPr>
          </a:p>
          <a:p>
            <a:r>
              <a:rPr lang="en-US" sz="1800" dirty="0">
                <a:solidFill>
                  <a:schemeClr val="bg1"/>
                </a:solidFill>
                <a:latin typeface="Times New Roman" pitchFamily="18" charset="0" panose="02020603050405020304"/>
                <a:cs typeface="Times New Roman" pitchFamily="18" charset="0" panose="02020603050405020304"/>
              </a:rPr>
              <a:t>The individual focus is to have fun, and carrying out impulses.</a:t>
            </a:r>
          </a:p>
          <a:p>
            <a:endParaRPr lang="en-US" sz="1800" dirty="0">
              <a:solidFill>
                <a:schemeClr val="bg1"/>
              </a:solidFill>
              <a:latin typeface="Times New Roman" pitchFamily="18" charset="0" panose="02020603050405020304"/>
              <a:cs typeface="Times New Roman" pitchFamily="18" charset="0" panose="02020603050405020304"/>
            </a:endParaRPr>
          </a:p>
          <a:p>
            <a:r>
              <a:rPr lang="en-US" sz="1800" dirty="0">
                <a:solidFill>
                  <a:schemeClr val="bg1"/>
                </a:solidFill>
                <a:latin typeface="Times New Roman" pitchFamily="18" charset="0" panose="02020603050405020304"/>
                <a:cs typeface="Times New Roman" pitchFamily="18" charset="0" panose="02020603050405020304"/>
              </a:rPr>
              <a:t>The society as a whole encourages indulgence, and leisure activities. </a:t>
            </a:r>
            <a:endParaRPr lang="en-IN" sz="1800" dirty="0">
              <a:solidFill>
                <a:schemeClr val="bg1"/>
              </a:solidFill>
              <a:latin typeface="Times New Roman" pitchFamily="18" charset="0" panose="02020603050405020304"/>
              <a:cs typeface="Times New Roman" pitchFamily="18" charset="0" panose="02020603050405020304"/>
            </a:endParaRPr>
          </a:p>
        </p:txBody>
      </p:sp>
      <p:sp>
        <p:nvSpPr>
          <p:cNvPr id="14" name="Content Placeholder 1"/>
          <p:cNvSpPr>
            <a:spLocks noGrp="1" noEditPoints="1"/>
          </p:cNvSpPr>
          <p:nvPr>
            <p:ph sz="half" idx="2"/>
          </p:nvPr>
        </p:nvSpPr>
        <p:spPr>
          <a:xfrm>
            <a:off x="6404450" y="3484814"/>
            <a:ext cx="5157787" cy="2755616"/>
          </a:xfrm>
        </p:spPr>
        <p:txBody>
          <a:bodyPr>
            <a:noAutofit/>
          </a:bodyPr>
          <a:lstStyle/>
          <a:p>
            <a:r>
              <a:rPr lang="en-US" sz="1800" dirty="0">
                <a:solidFill>
                  <a:schemeClr val="bg1"/>
                </a:solidFill>
                <a:latin typeface="Times New Roman" pitchFamily="18" charset="0" panose="02020603050405020304"/>
                <a:cs typeface="Times New Roman" pitchFamily="18" charset="0" panose="02020603050405020304"/>
              </a:rPr>
              <a:t>China has an indulgence score of 24, reflecting that the population is in favor of restraining their desires.</a:t>
            </a:r>
          </a:p>
          <a:p>
            <a:endParaRPr lang="en-US" sz="1800" dirty="0">
              <a:solidFill>
                <a:schemeClr val="bg1"/>
              </a:solidFill>
              <a:latin typeface="Times New Roman" pitchFamily="18" charset="0" panose="02020603050405020304"/>
              <a:cs typeface="Times New Roman" pitchFamily="18" charset="0" panose="02020603050405020304"/>
            </a:endParaRPr>
          </a:p>
          <a:p>
            <a:r>
              <a:rPr lang="en-US" sz="1800" dirty="0">
                <a:solidFill>
                  <a:schemeClr val="bg1"/>
                </a:solidFill>
                <a:latin typeface="Times New Roman" pitchFamily="18" charset="0" panose="02020603050405020304"/>
                <a:cs typeface="Times New Roman" pitchFamily="18" charset="0" panose="02020603050405020304"/>
              </a:rPr>
              <a:t>The individual focus is on taking calculated risks and suppress impulses.</a:t>
            </a:r>
          </a:p>
          <a:p>
            <a:endParaRPr lang="en-US" sz="1800" dirty="0">
              <a:solidFill>
                <a:schemeClr val="bg1"/>
              </a:solidFill>
              <a:latin typeface="Times New Roman" pitchFamily="18" charset="0" panose="02020603050405020304"/>
              <a:cs typeface="Times New Roman" pitchFamily="18" charset="0" panose="02020603050405020304"/>
            </a:endParaRPr>
          </a:p>
          <a:p>
            <a:r>
              <a:rPr lang="en-US" sz="1800" dirty="0">
                <a:solidFill>
                  <a:schemeClr val="bg1"/>
                </a:solidFill>
                <a:latin typeface="Times New Roman" pitchFamily="18" charset="0" panose="02020603050405020304"/>
                <a:cs typeface="Times New Roman" pitchFamily="18" charset="0" panose="02020603050405020304"/>
              </a:rPr>
              <a:t>The Chinese society primarily encourages restraint (Wang et al., 2021)</a:t>
            </a:r>
            <a:endParaRPr lang="en-US" sz="1800" b="1" spc="-5" dirty="0">
              <a:solidFill>
                <a:schemeClr val="bg1"/>
              </a:solidFill>
              <a:latin typeface="Times New Roman" pitchFamily="18" charset="0" panose="02020603050405020304"/>
              <a:cs typeface="Times New Roman" pitchFamily="18" charset="0" panose="02020603050405020304"/>
            </a:endParaRPr>
          </a:p>
          <a:p>
            <a:endParaRPr lang="en-IN" sz="1800" dirty="0">
              <a:solidFill>
                <a:schemeClr val="bg1"/>
              </a:solidFill>
              <a:latin typeface="Times New Roman" pitchFamily="18" charset="0" panose="02020603050405020304"/>
              <a:cs typeface="Times New Roman" pitchFamily="18" charset="0" panose="020206030504050203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lue rectangle"/>
          <p:cNvPicPr>
            <a:picLocks noGrp="1" noChangeAspect="1"/>
          </p:cNvPicPr>
          <p:nvPr>
            <p:ph sz="half" idx="4294967295"/>
          </p:nvPr>
        </p:nvPicPr>
        <p:blipFill>
          <a:blip r:embed="rId1"/>
          <a:srcRect/>
          <a:stretch>
            <a:fillRect/>
          </a:stretch>
        </p:blipFill>
        <p:spPr>
          <a:xfrm>
            <a:off x="0" y="0"/>
            <a:ext cx="12192000" cy="6858000"/>
          </a:xfrm>
          <a:prstGeom prst="rect">
            <a:avLst/>
          </a:prstGeom>
        </p:spPr>
      </p:pic>
      <p:sp>
        <p:nvSpPr>
          <p:cNvPr id="8" name="object 3" descr="Blue rectangle"/>
          <p:cNvSpPr/>
          <p:nvPr/>
        </p:nvSpPr>
        <p:spPr>
          <a:xfrm>
            <a:off x="2400" y="0"/>
            <a:ext cx="12189600" cy="6858000"/>
          </a:xfrm>
          <a:custGeom>
            <a:av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9" name="Oval 8" descr="Beige oval"/>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noEditPoints="1"/>
          </p:cNvSpPr>
          <p:nvPr>
            <p:ph type="title"/>
          </p:nvPr>
        </p:nvSpPr>
        <p:spPr bwMode="white">
          <a:xfrm>
            <a:off x="3741192" y="159904"/>
            <a:ext cx="10515600" cy="1325563"/>
          </a:xfrm>
        </p:spPr>
        <p:txBody>
          <a:bodyPr>
            <a:normAutofit/>
          </a:bodyPr>
          <a:lstStyle/>
          <a:p>
            <a:r>
              <a:rPr lang="en-US" sz="4800" dirty="0">
                <a:solidFill>
                  <a:schemeClr val="bg1"/>
                </a:solidFill>
                <a:latin typeface="Times New Roman" pitchFamily="18" charset="0" panose="02020603050405020304"/>
                <a:cs typeface="Times New Roman" pitchFamily="18" charset="0" panose="02020603050405020304"/>
              </a:rPr>
              <a:t>Recommendations</a:t>
            </a:r>
          </a:p>
        </p:txBody>
      </p:sp>
      <p:sp>
        <p:nvSpPr>
          <p:cNvPr id="5" name="Slide Number Placeholder 4"/>
          <p:cNvSpPr>
            <a:spLocks noGrp="1" noEditPoints="1"/>
          </p:cNvSpPr>
          <p:nvPr>
            <p:ph type="sldNum" sz="quarter" idx="12"/>
          </p:nvPr>
        </p:nvSpPr>
        <p:spPr/>
        <p:txBody>
          <a:bodyPr/>
          <a:lstStyle/>
          <a:p>
            <a:fld id="{82EE24B5-652C-4DB5-B7C3-B5BBEC1280B1}" type="slidenum">
              <a:rPr lang="en-US" smtClean="0"/>
              <a:t>8</a:t>
            </a:fld>
            <a:endParaRPr lang="en-US" dirty="0"/>
          </a:p>
        </p:txBody>
      </p:sp>
      <p:sp>
        <p:nvSpPr>
          <p:cNvPr id="11" name="object 5" descr="Beige rectangle"/>
          <p:cNvSpPr/>
          <p:nvPr/>
        </p:nvSpPr>
        <p:spPr bwMode="white">
          <a:xfrm>
            <a:off x="3912480" y="1269146"/>
            <a:ext cx="4536000" cy="0"/>
          </a:xfrm>
          <a:custGeom>
            <a:avLst/>
            <a:rect l="l" t="t" r="r" b="b"/>
            <a:pathLst>
              <a:path w="3931920" h="0">
                <a:moveTo>
                  <a:pt x="0" y="0"/>
                </a:moveTo>
                <a:lnTo>
                  <a:pt x="3931920" y="0"/>
                </a:lnTo>
              </a:path>
            </a:pathLst>
          </a:custGeom>
          <a:ln w="54864">
            <a:solidFill>
              <a:schemeClr val="accent1"/>
            </a:solidFill>
          </a:ln>
        </p:spPr>
        <p:txBody>
          <a:bodyPr wrap="square" lIns="0" tIns="0" rIns="0" bIns="0" rtlCol="0"/>
          <a:lstStyle/>
          <a:p>
            <a:endParaRPr lang="en-US" dirty="0"/>
          </a:p>
        </p:txBody>
      </p:sp>
      <p:cxnSp>
        <p:nvCxnSpPr>
          <p:cNvPr id="12" name="Straight Connector 11" descr="Line"/>
          <p:cNvCxnSpPr/>
          <p:nvPr/>
        </p:nvCxnSpPr>
        <p:spPr>
          <a:xfrm>
            <a:off x="6008914" y="5407689"/>
            <a:ext cx="0" cy="39600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947607" y="1485467"/>
            <a:ext cx="10987760" cy="5355312"/>
          </a:xfrm>
          <a:prstGeom prst="rect">
            <a:avLst/>
          </a:prstGeom>
          <a:noFill/>
        </p:spPr>
        <p:txBody>
          <a:bodyPr wrap="square" rtlCol="0">
            <a:spAutoFit/>
          </a:bodyPr>
          <a:lstStyle/>
          <a:p>
            <a:pPr marL="285750" indent="-285750">
              <a:buFont typeface="Arial" pitchFamily="34" charset="0" panose="020B0604020202020204"/>
              <a:buChar char="•"/>
            </a:pPr>
            <a:r>
              <a:rPr lang="en-US" dirty="0">
                <a:solidFill>
                  <a:schemeClr val="bg1"/>
                </a:solidFill>
                <a:latin typeface="Times New Roman" pitchFamily="18" charset="0" panose="02020603050405020304"/>
                <a:cs typeface="Times New Roman" pitchFamily="18" charset="0" panose="02020603050405020304"/>
              </a:rPr>
              <a:t>Vodafone have to change the way it works, strategies, and plans in order to align with the Chinese culture, and for the success of the joint venture.</a:t>
            </a:r>
            <a:endParaRPr lang="en-IN" dirty="0">
              <a:solidFill>
                <a:schemeClr val="bg1"/>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endParaRPr lang="en-US" dirty="0">
              <a:solidFill>
                <a:schemeClr val="bg1"/>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dirty="0">
                <a:solidFill>
                  <a:schemeClr val="bg1"/>
                </a:solidFill>
                <a:latin typeface="Times New Roman" pitchFamily="18" charset="0" panose="02020603050405020304"/>
                <a:cs typeface="Times New Roman" pitchFamily="18" charset="0" panose="02020603050405020304"/>
              </a:rPr>
              <a:t>Manage Guanxi – Chinese society is guided by Guanxi, a principle that focuses on creating strong inter-personal relationship with everyone, in this case with Chinese partners, as it opens dialogue, and creates mutual trust (Jin and Wang, 2021).</a:t>
            </a:r>
            <a:endParaRPr lang="en-IN" dirty="0">
              <a:solidFill>
                <a:schemeClr val="bg1"/>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endParaRPr lang="en-IN" dirty="0">
              <a:solidFill>
                <a:schemeClr val="bg1"/>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dirty="0">
                <a:solidFill>
                  <a:schemeClr val="bg1"/>
                </a:solidFill>
                <a:latin typeface="Times New Roman" pitchFamily="18" charset="0" panose="02020603050405020304"/>
                <a:cs typeface="Times New Roman" pitchFamily="18" charset="0" panose="02020603050405020304"/>
              </a:rPr>
              <a:t>Due diligence by management – In order to ensure that everything is working according to the plan, and timeline, the management should set up protocols, identifying performance standards and </a:t>
            </a:r>
            <a:r>
              <a:rPr lang="en-US" dirty="0" err="1">
                <a:solidFill>
                  <a:schemeClr val="bg1"/>
                </a:solidFill>
                <a:latin typeface="Times New Roman" pitchFamily="18" charset="0" panose="02020603050405020304"/>
                <a:cs typeface="Times New Roman" pitchFamily="18" charset="0" panose="02020603050405020304"/>
              </a:rPr>
              <a:t>comducting</a:t>
            </a:r>
            <a:r>
              <a:rPr lang="en-US" dirty="0">
                <a:solidFill>
                  <a:schemeClr val="bg1"/>
                </a:solidFill>
                <a:latin typeface="Times New Roman" pitchFamily="18" charset="0" panose="02020603050405020304"/>
                <a:cs typeface="Times New Roman" pitchFamily="18" charset="0" panose="02020603050405020304"/>
              </a:rPr>
              <a:t> periodic performance audits.</a:t>
            </a:r>
          </a:p>
          <a:p>
            <a:pPr marL="285750" indent="-285750">
              <a:buFont typeface="Arial" pitchFamily="34" charset="0" panose="020B0604020202020204"/>
              <a:buChar char="•"/>
            </a:pPr>
            <a:endParaRPr lang="en-US" dirty="0">
              <a:solidFill>
                <a:schemeClr val="bg1"/>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dirty="0">
                <a:solidFill>
                  <a:schemeClr val="bg1"/>
                </a:solidFill>
                <a:latin typeface="Times New Roman" pitchFamily="18" charset="0" panose="02020603050405020304"/>
                <a:cs typeface="Times New Roman" pitchFamily="18" charset="0" panose="02020603050405020304"/>
              </a:rPr>
              <a:t>The management should induce free communication and have appropriate dispute governance procedures to ensure that there is coordination, and direction for the group efforts.</a:t>
            </a:r>
          </a:p>
          <a:p>
            <a:pPr marL="285750" indent="-285750">
              <a:buFont typeface="Arial" pitchFamily="34" charset="0" panose="020B0604020202020204"/>
              <a:buChar char="•"/>
            </a:pPr>
            <a:endParaRPr lang="en-US" dirty="0">
              <a:solidFill>
                <a:schemeClr val="bg1"/>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dirty="0">
                <a:solidFill>
                  <a:schemeClr val="bg1"/>
                </a:solidFill>
                <a:latin typeface="Times New Roman" pitchFamily="18" charset="0" panose="02020603050405020304"/>
                <a:cs typeface="Times New Roman" pitchFamily="18" charset="0" panose="02020603050405020304"/>
              </a:rPr>
              <a:t>Chinese employees prefers predictability over profits, and hence steps should be taken to minimize risks and uncertainty and ensure a steady flow of income (Williams et al., 2022).</a:t>
            </a:r>
          </a:p>
          <a:p>
            <a:pPr marL="285750" indent="-285750">
              <a:buFont typeface="Arial" pitchFamily="34" charset="0" panose="020B0604020202020204"/>
              <a:buChar char="•"/>
            </a:pPr>
            <a:endParaRPr lang="en-US" dirty="0">
              <a:solidFill>
                <a:schemeClr val="bg1"/>
              </a:solidFill>
              <a:latin typeface="Times New Roman" pitchFamily="18" charset="0" panose="02020603050405020304"/>
              <a:cs typeface="Times New Roman" pitchFamily="18" charset="0" panose="02020603050405020304"/>
            </a:endParaRPr>
          </a:p>
          <a:p>
            <a:endParaRPr lang="en-US" dirty="0">
              <a:solidFill>
                <a:schemeClr val="bg1"/>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endParaRPr lang="en-US" dirty="0">
              <a:solidFill>
                <a:schemeClr val="bg1"/>
              </a:solidFill>
              <a:latin typeface="Times New Roman" pitchFamily="18" charset="0" panose="02020603050405020304"/>
              <a:cs typeface="Times New Roman" pitchFamily="18" charset="0" panose="020206030504050203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p:cNvPicPr>
            <a:picLocks noGrp="1" noChangeAspect="1"/>
          </p:cNvPicPr>
          <p:nvPr>
            <p:ph type="pic" sz="quarter" idx="13"/>
          </p:nvPr>
        </p:nvPicPr>
        <p:blipFill>
          <a:blip r:embed="rId1"/>
          <a:srcRect/>
          <a:stretch>
            <a:fillRect/>
          </a:stretch>
        </p:blipFill>
        <p:spPr>
          <a:xfrm>
            <a:off x="0" y="0"/>
            <a:ext cx="12192000" cy="6858000"/>
          </a:xfrm>
          <a:prstGeom prst="rect">
            <a:avLst/>
          </a:prstGeom>
        </p:spPr>
      </p:pic>
      <p:sp>
        <p:nvSpPr>
          <p:cNvPr id="22" name="object 3" descr="Blue rectangle"/>
          <p:cNvSpPr/>
          <p:nvPr/>
        </p:nvSpPr>
        <p:spPr>
          <a:xfrm>
            <a:off x="0" y="0"/>
            <a:ext cx="12189600" cy="6858000"/>
          </a:xfrm>
          <a:custGeom>
            <a:av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Slide Number Placeholder 1"/>
          <p:cNvSpPr>
            <a:spLocks noGrp="1" noEditPoints="1"/>
          </p:cNvSpPr>
          <p:nvPr>
            <p:ph type="sldNum" sz="quarter" idx="12"/>
          </p:nvPr>
        </p:nvSpPr>
        <p:spPr/>
        <p:txBody>
          <a:bodyPr/>
          <a:lstStyle/>
          <a:p>
            <a:fld id="{82EE24B5-652C-4DB5-B7C3-B5BBEC1280B1}" type="slidenum">
              <a:rPr lang="en-US" smtClean="0"/>
              <a:t>9</a:t>
            </a:fld>
            <a:endParaRPr lang="en-US" dirty="0"/>
          </a:p>
        </p:txBody>
      </p:sp>
      <p:sp>
        <p:nvSpPr>
          <p:cNvPr id="6" name="Title 5"/>
          <p:cNvSpPr>
            <a:spLocks noGrp="1" noEditPoints="1"/>
          </p:cNvSpPr>
          <p:nvPr>
            <p:ph type="title"/>
          </p:nvPr>
        </p:nvSpPr>
        <p:spPr bwMode="ltGray">
          <a:xfrm>
            <a:off x="4378157" y="-60633"/>
            <a:ext cx="10515600" cy="1325563"/>
          </a:xfrm>
        </p:spPr>
        <p:txBody>
          <a:bodyPr>
            <a:normAutofit/>
          </a:bodyPr>
          <a:lstStyle/>
          <a:p>
            <a:r>
              <a:rPr lang="en-US" sz="4800" dirty="0">
                <a:latin typeface="Times New Roman" pitchFamily="18" charset="0" panose="02020603050405020304"/>
                <a:cs typeface="Times New Roman" pitchFamily="18" charset="0" panose="02020603050405020304"/>
              </a:rPr>
              <a:t>Conclusion</a:t>
            </a:r>
          </a:p>
        </p:txBody>
      </p:sp>
      <p:sp>
        <p:nvSpPr>
          <p:cNvPr id="24" name="object 5" descr="Beige rectangle"/>
          <p:cNvSpPr/>
          <p:nvPr/>
        </p:nvSpPr>
        <p:spPr bwMode="ltGray">
          <a:xfrm>
            <a:off x="4378157" y="1002238"/>
            <a:ext cx="3060000" cy="0"/>
          </a:xfrm>
          <a:custGeom>
            <a:avLst/>
            <a:rect l="l" t="t" r="r" b="b"/>
            <a:pathLst>
              <a:path w="3931920" h="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28" name="TextBox 27"/>
          <p:cNvSpPr txBox="1"/>
          <p:nvPr/>
        </p:nvSpPr>
        <p:spPr>
          <a:xfrm>
            <a:off x="-2400" y="2004477"/>
            <a:ext cx="5952565" cy="3970318"/>
          </a:xfrm>
          <a:prstGeom prst="rect">
            <a:avLst/>
          </a:prstGeom>
          <a:noFill/>
        </p:spPr>
        <p:txBody>
          <a:bodyPr wrap="square" rtlCol="0">
            <a:spAutoFit/>
          </a:bodyPr>
          <a:lstStyle/>
          <a:p>
            <a:pPr marL="285750" indent="-285750">
              <a:buFont typeface="Arial" pitchFamily="34" charset="0" panose="020B0604020202020204"/>
              <a:buChar char="•"/>
            </a:pPr>
            <a:r>
              <a:rPr lang="en-US" spc="-15" dirty="0">
                <a:solidFill>
                  <a:schemeClr val="bg2">
                    <a:lumMod val="20000"/>
                    <a:lumOff val="80000"/>
                  </a:schemeClr>
                </a:solidFill>
                <a:latin typeface="Times New Roman" pitchFamily="18" charset="0" panose="02020603050405020304"/>
                <a:cs typeface="Times New Roman" pitchFamily="18" charset="0" panose="02020603050405020304"/>
              </a:rPr>
              <a:t>China offers a huge market potential in the technology sector mainly software, fintech, and telecom, providing a perfect opportunity for Vodafone to enter into the market.</a:t>
            </a:r>
          </a:p>
          <a:p>
            <a:pPr marL="285750" indent="-285750">
              <a:buFont typeface="Arial" pitchFamily="34" charset="0" panose="020B0604020202020204"/>
              <a:buChar char="•"/>
            </a:pPr>
            <a:endParaRPr lang="en-US" spc="-15" dirty="0">
              <a:solidFill>
                <a:schemeClr val="bg2">
                  <a:lumMod val="20000"/>
                  <a:lumOff val="80000"/>
                </a:schemeClr>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spc="-15" dirty="0">
                <a:solidFill>
                  <a:schemeClr val="bg2">
                    <a:lumMod val="20000"/>
                    <a:lumOff val="80000"/>
                  </a:schemeClr>
                </a:solidFill>
                <a:latin typeface="Times New Roman" pitchFamily="18" charset="0" panose="02020603050405020304"/>
                <a:cs typeface="Times New Roman" pitchFamily="18" charset="0" panose="02020603050405020304"/>
              </a:rPr>
              <a:t>The application of Hofstede’s cultural dimension theory reflects that the aspects that have a huge difference are power distance, individualism, and uncertainty avoidance.</a:t>
            </a:r>
          </a:p>
          <a:p>
            <a:pPr marL="285750" indent="-285750">
              <a:buFont typeface="Arial" pitchFamily="34" charset="0" panose="020B0604020202020204"/>
              <a:buChar char="•"/>
            </a:pPr>
            <a:endParaRPr lang="en-US" spc="-15" dirty="0">
              <a:solidFill>
                <a:schemeClr val="bg2">
                  <a:lumMod val="20000"/>
                  <a:lumOff val="80000"/>
                </a:schemeClr>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spc="-15" dirty="0">
                <a:solidFill>
                  <a:schemeClr val="bg2">
                    <a:lumMod val="20000"/>
                    <a:lumOff val="80000"/>
                  </a:schemeClr>
                </a:solidFill>
                <a:latin typeface="Times New Roman" pitchFamily="18" charset="0" panose="02020603050405020304"/>
                <a:cs typeface="Times New Roman" pitchFamily="18" charset="0" panose="02020603050405020304"/>
              </a:rPr>
              <a:t>To ensure success of the venture, the management of Vodafone should impart sensitivity training to its employees to face cultural changes.</a:t>
            </a:r>
          </a:p>
          <a:p>
            <a:pPr marL="285750" indent="-285750">
              <a:buFont typeface="Arial" pitchFamily="34" charset="0" panose="020B0604020202020204"/>
              <a:buChar char="•"/>
            </a:pPr>
            <a:endParaRPr lang="en-US" spc="-15" dirty="0">
              <a:solidFill>
                <a:schemeClr val="bg2">
                  <a:lumMod val="20000"/>
                  <a:lumOff val="80000"/>
                </a:schemeClr>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endParaRPr lang="en-US" dirty="0">
              <a:solidFill>
                <a:schemeClr val="bg1"/>
              </a:solidFill>
            </a:endParaRPr>
          </a:p>
          <a:p>
            <a:pPr marL="285750" indent="-285750">
              <a:buFont typeface="Arial" pitchFamily="34" charset="0" panose="020B0604020202020204"/>
              <a:buChar char="•"/>
            </a:pPr>
            <a:endParaRPr lang="en-IN" dirty="0">
              <a:solidFill>
                <a:schemeClr val="bg1"/>
              </a:solidFill>
            </a:endParaRPr>
          </a:p>
        </p:txBody>
      </p:sp>
      <p:sp>
        <p:nvSpPr>
          <p:cNvPr id="35" name="TextBox 34"/>
          <p:cNvSpPr txBox="1"/>
          <p:nvPr/>
        </p:nvSpPr>
        <p:spPr>
          <a:xfrm>
            <a:off x="6094800" y="2004477"/>
            <a:ext cx="6239435" cy="3970318"/>
          </a:xfrm>
          <a:prstGeom prst="rect">
            <a:avLst/>
          </a:prstGeom>
          <a:noFill/>
        </p:spPr>
        <p:txBody>
          <a:bodyPr wrap="square" rtlCol="0">
            <a:spAutoFit/>
          </a:bodyPr>
          <a:lstStyle/>
          <a:p>
            <a:pPr marL="285750" indent="-285750">
              <a:buFont typeface="Arial" pitchFamily="34" charset="0" panose="020B0604020202020204"/>
              <a:buChar char="•"/>
            </a:pPr>
            <a:r>
              <a:rPr lang="en-US" spc="-15" dirty="0">
                <a:solidFill>
                  <a:schemeClr val="bg2">
                    <a:lumMod val="20000"/>
                    <a:lumOff val="80000"/>
                  </a:schemeClr>
                </a:solidFill>
                <a:latin typeface="Times New Roman" pitchFamily="18" charset="0" panose="02020603050405020304"/>
                <a:cs typeface="Times New Roman" pitchFamily="18" charset="0" panose="02020603050405020304"/>
              </a:rPr>
              <a:t>China at present has a culture of opportunism that lacks transparency, and accountability, and the society has a laid back approach as opposed to that of the UK.</a:t>
            </a:r>
          </a:p>
          <a:p>
            <a:pPr marL="285750" indent="-285750">
              <a:buFont typeface="Arial" pitchFamily="34" charset="0" panose="020B0604020202020204"/>
              <a:buChar char="•"/>
            </a:pPr>
            <a:endParaRPr lang="en-US" spc="-15" dirty="0">
              <a:solidFill>
                <a:schemeClr val="bg2">
                  <a:lumMod val="20000"/>
                  <a:lumOff val="80000"/>
                </a:schemeClr>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spc="-15" dirty="0">
                <a:solidFill>
                  <a:schemeClr val="bg2">
                    <a:lumMod val="20000"/>
                    <a:lumOff val="80000"/>
                  </a:schemeClr>
                </a:solidFill>
                <a:latin typeface="Times New Roman" pitchFamily="18" charset="0" panose="02020603050405020304"/>
                <a:cs typeface="Times New Roman" pitchFamily="18" charset="0" panose="02020603050405020304"/>
              </a:rPr>
              <a:t>Joint venture between Vodafone and Huawei can only be successful if the cultural, and communication barriers are dealt with.</a:t>
            </a:r>
          </a:p>
          <a:p>
            <a:pPr marL="285750" indent="-285750">
              <a:buFont typeface="Arial" pitchFamily="34" charset="0" panose="020B0604020202020204"/>
              <a:buChar char="•"/>
            </a:pPr>
            <a:endParaRPr lang="en-US" spc="-15" dirty="0">
              <a:solidFill>
                <a:schemeClr val="bg2">
                  <a:lumMod val="20000"/>
                  <a:lumOff val="80000"/>
                </a:schemeClr>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r>
              <a:rPr lang="en-US" spc="-15" dirty="0">
                <a:solidFill>
                  <a:schemeClr val="bg2">
                    <a:lumMod val="20000"/>
                    <a:lumOff val="80000"/>
                  </a:schemeClr>
                </a:solidFill>
                <a:latin typeface="Times New Roman" pitchFamily="18" charset="0" panose="02020603050405020304"/>
                <a:cs typeface="Times New Roman" pitchFamily="18" charset="0" panose="02020603050405020304"/>
              </a:rPr>
              <a:t>The management should establish both internal and external controls to ensure that there is not much deviation from the plans.</a:t>
            </a:r>
          </a:p>
          <a:p>
            <a:pPr marL="285750" indent="-285750">
              <a:buFont typeface="Arial" pitchFamily="34" charset="0" panose="020B0604020202020204"/>
              <a:buChar char="•"/>
            </a:pPr>
            <a:endParaRPr lang="en-US" spc="-15" dirty="0">
              <a:solidFill>
                <a:schemeClr val="bg2">
                  <a:lumMod val="20000"/>
                  <a:lumOff val="80000"/>
                </a:schemeClr>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endParaRPr lang="en-US" spc="-15" dirty="0">
              <a:solidFill>
                <a:schemeClr val="bg2">
                  <a:lumMod val="20000"/>
                  <a:lumOff val="80000"/>
                </a:schemeClr>
              </a:solidFill>
              <a:latin typeface="Times New Roman" pitchFamily="18" charset="0" panose="02020603050405020304"/>
              <a:cs typeface="Times New Roman" pitchFamily="18" charset="0" panose="02020603050405020304"/>
            </a:endParaRPr>
          </a:p>
          <a:p>
            <a:pPr marL="285750" indent="-285750">
              <a:buFont typeface="Arial" pitchFamily="34" charset="0" panose="020B0604020202020204"/>
              <a:buChar char="•"/>
            </a:pP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References</a:t>
            </a:r>
            <a:br>
              <a:rPr lang="en-US" dirty="0"/>
            </a:br>
            <a:endParaRPr lang="en-IN" dirty="0"/>
          </a:p>
        </p:txBody>
      </p:sp>
      <p:sp>
        <p:nvSpPr>
          <p:cNvPr id="3" name="Content Placeholder 2"/>
          <p:cNvSpPr>
            <a:spLocks noGrp="1" noEditPoints="1"/>
          </p:cNvSpPr>
          <p:nvPr>
            <p:ph idx="1"/>
          </p:nvPr>
        </p:nvSpPr>
        <p:spPr>
          <a:xfrm>
            <a:off x="95534" y="1310185"/>
            <a:ext cx="11873553" cy="5414227"/>
          </a:xfrm>
        </p:spPr>
        <p:txBody>
          <a:bodyPr>
            <a:normAutofit fontScale="92500"/>
          </a:bodyPr>
          <a:lstStyle/>
          <a:p>
            <a:r>
              <a:rPr lang="en-US" dirty="0"/>
              <a:t>Froese, F.J., Sutherland, D., Lee, J.Y., Liu, Y. and Pan, Y., (2019). Challenges for foreign companies in China: Implications for research and practice. </a:t>
            </a:r>
            <a:r>
              <a:rPr lang="en-US" i="1" dirty="0"/>
              <a:t>Asian Business &amp; Management</a:t>
            </a:r>
            <a:r>
              <a:rPr lang="en-US" dirty="0"/>
              <a:t>, </a:t>
            </a:r>
            <a:r>
              <a:rPr lang="en-US" i="1" dirty="0"/>
              <a:t>18</a:t>
            </a:r>
            <a:r>
              <a:rPr lang="en-US" dirty="0"/>
              <a:t>, pp.249-262. </a:t>
            </a:r>
          </a:p>
          <a:p>
            <a:r>
              <a:rPr lang="en-US" dirty="0"/>
              <a:t>He, L. and Filimonau, V., (2020). The effect of national culture on pro-environmental behavioural intentions of tourists in the UK and China. </a:t>
            </a:r>
            <a:r>
              <a:rPr lang="en-US" i="1" dirty="0"/>
              <a:t>Tourism management perspectives</a:t>
            </a:r>
            <a:r>
              <a:rPr lang="en-US" dirty="0"/>
              <a:t>, </a:t>
            </a:r>
            <a:r>
              <a:rPr lang="en-US" i="1" dirty="0"/>
              <a:t>35</a:t>
            </a:r>
            <a:r>
              <a:rPr lang="en-US" dirty="0"/>
              <a:t>, p.100716. </a:t>
            </a:r>
          </a:p>
          <a:p>
            <a:r>
              <a:rPr lang="en-US" dirty="0"/>
              <a:t>Han, H. (2014). </a:t>
            </a:r>
            <a:r>
              <a:rPr lang="en-US" i="1" dirty="0"/>
              <a:t>(PDF) The research of difference between UK and China by Hofstede Model</a:t>
            </a:r>
            <a:r>
              <a:rPr lang="en-US" dirty="0"/>
              <a:t>. [online] Research Gate. Available at: </a:t>
            </a:r>
            <a:r>
              <a:rPr lang="en-US" dirty="0">
                <a:hlinkClick r:id="rId1"/>
              </a:rPr>
              <a:t>https://www.researchgate.net/publication/265192326_The_research_of_difference_between_UK_and_China_by_Hofstede_Model</a:t>
            </a:r>
            <a:r>
              <a:rPr lang="en-US" dirty="0"/>
              <a:t>.</a:t>
            </a:r>
          </a:p>
          <a:p>
            <a:r>
              <a:rPr lang="en-US" dirty="0"/>
              <a:t>Jackson, T., (2020). The legacy of Geert Hofstede. </a:t>
            </a:r>
            <a:r>
              <a:rPr lang="en-US" i="1" dirty="0"/>
              <a:t>International Journal of Cross Cultural Management</a:t>
            </a:r>
            <a:r>
              <a:rPr lang="en-US" dirty="0"/>
              <a:t>, </a:t>
            </a:r>
            <a:r>
              <a:rPr lang="en-US" i="1" dirty="0"/>
              <a:t>20</a:t>
            </a:r>
            <a:r>
              <a:rPr lang="en-US" dirty="0"/>
              <a:t>(1), pp.3-6. </a:t>
            </a:r>
          </a:p>
          <a:p>
            <a:r>
              <a:rPr lang="en-US" dirty="0"/>
              <a:t>Jin, J.L. and Wang, L., (2021). Resource complementarity, partner differences, and international joint venture performance. </a:t>
            </a:r>
            <a:r>
              <a:rPr lang="en-US" i="1" dirty="0"/>
              <a:t>Journal of Business Research</a:t>
            </a:r>
            <a:r>
              <a:rPr lang="en-US" dirty="0"/>
              <a:t>, </a:t>
            </a:r>
            <a:r>
              <a:rPr lang="en-US" i="1" dirty="0"/>
              <a:t>130</a:t>
            </a:r>
            <a:r>
              <a:rPr lang="en-US" dirty="0"/>
              <a:t>, pp.232-246. </a:t>
            </a:r>
          </a:p>
          <a:p>
            <a:r>
              <a:rPr lang="en-US" dirty="0"/>
              <a:t>Kalam, K.K. and Kalam, K.K., (2020). Market segmentation, targeting and positioning strategy adaptation for the global business of Vodafone Telecommunication Company. </a:t>
            </a:r>
            <a:r>
              <a:rPr lang="en-US" i="1" dirty="0"/>
              <a:t>International Journal of Research and Innovation in Social Science</a:t>
            </a:r>
            <a:r>
              <a:rPr lang="en-US" dirty="0"/>
              <a:t>, </a:t>
            </a:r>
            <a:r>
              <a:rPr lang="en-US" i="1" dirty="0"/>
              <a:t>4</a:t>
            </a:r>
            <a:r>
              <a:rPr lang="en-US" dirty="0"/>
              <a:t>(6), pp.427-430. </a:t>
            </a:r>
          </a:p>
          <a:p>
            <a:r>
              <a:rPr lang="en-US" dirty="0"/>
              <a:t>Moore, G.J., (2023). Huawei, cyber-sovereignty and liberal norms: China’s challenge to the west/democracies. </a:t>
            </a:r>
            <a:r>
              <a:rPr lang="en-US" i="1" dirty="0"/>
              <a:t>Journal of Chinese Political Science</a:t>
            </a:r>
            <a:r>
              <a:rPr lang="en-US" dirty="0"/>
              <a:t>, </a:t>
            </a:r>
            <a:r>
              <a:rPr lang="en-US" i="1" dirty="0"/>
              <a:t>28</a:t>
            </a:r>
            <a:r>
              <a:rPr lang="en-US" dirty="0"/>
              <a:t>(1), pp.151-167. </a:t>
            </a:r>
          </a:p>
          <a:p>
            <a:r>
              <a:rPr lang="en-US" dirty="0"/>
              <a:t>Statista. (2022). </a:t>
            </a:r>
            <a:r>
              <a:rPr lang="en-US" i="1" dirty="0"/>
              <a:t>China: leading Chinese global consumer electronics brand builders 2021</a:t>
            </a:r>
            <a:r>
              <a:rPr lang="en-US" dirty="0"/>
              <a:t>. [online] Available at: </a:t>
            </a:r>
            <a:r>
              <a:rPr lang="en-US" dirty="0">
                <a:hlinkClick r:id="rId2"/>
              </a:rPr>
              <a:t>https://www.statista.com/statistics/1005733/top-chinese-global-consumer-electronics-brand-builders/</a:t>
            </a:r>
            <a:r>
              <a:rPr lang="en-US" dirty="0"/>
              <a:t>.</a:t>
            </a:r>
          </a:p>
          <a:p>
            <a:r>
              <a:rPr lang="en-US" dirty="0"/>
              <a:t>Williams, A.M., Chen, J.L., Li, G. and Baláž, V., (2022). Risk, uncertainty and ambiguity amid Covid-19: A multi-national analysis of international travel intentions. </a:t>
            </a:r>
            <a:r>
              <a:rPr lang="en-US" i="1" dirty="0"/>
              <a:t>Annals of Tourism Research</a:t>
            </a:r>
            <a:r>
              <a:rPr lang="en-US" dirty="0"/>
              <a:t>, </a:t>
            </a:r>
            <a:r>
              <a:rPr lang="en-US" i="1" dirty="0"/>
              <a:t>92</a:t>
            </a:r>
            <a:r>
              <a:rPr lang="en-US" dirty="0"/>
              <a:t>, p.103346. </a:t>
            </a:r>
          </a:p>
          <a:p>
            <a:r>
              <a:rPr lang="en-US" dirty="0"/>
              <a:t>Wang, P., Kuah, A.T., Lu, Q., Wong, C., Thirumaran, K., Adegbite, E. and Kendall, W., (2021). The impact of value perceptions on purchase intention of sustainable luxury brands in China and the UK. </a:t>
            </a:r>
            <a:r>
              <a:rPr lang="en-US" i="1" dirty="0"/>
              <a:t>Journal of Brand Management</a:t>
            </a:r>
            <a:r>
              <a:rPr lang="en-US" dirty="0"/>
              <a:t>, </a:t>
            </a:r>
            <a:r>
              <a:rPr lang="en-US" i="1" dirty="0"/>
              <a:t>28</a:t>
            </a:r>
            <a:r>
              <a:rPr lang="en-US" dirty="0"/>
              <a:t>, pp.325-346..</a:t>
            </a:r>
          </a:p>
          <a:p>
            <a:endParaRPr lang="en-IN" dirty="0"/>
          </a:p>
        </p:txBody>
      </p:sp>
      <p:sp>
        <p:nvSpPr>
          <p:cNvPr id="4" name="Slide Number Placeholder 3"/>
          <p:cNvSpPr>
            <a:spLocks noGrp="1" noEditPoints="1"/>
          </p:cNvSpPr>
          <p:nvPr>
            <p:ph type="sldNum" sz="quarter" idx="12"/>
          </p:nvPr>
        </p:nvSpPr>
        <p:spPr/>
        <p:txBody>
          <a:bodyPr/>
          <a:lstStyle/>
          <a:p>
            <a:fld id="{82EE24B5-652C-4DB5-B7C3-B5BBEC1280B1}" type="slidenum">
              <a:rPr lang="en-US" noProof="0" smtClean="0"/>
              <a:t>10</a:t>
            </a:fld>
            <a:endParaRPr lang="en-US" noProof="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1"/>
          <a:srcRect/>
          <a:stretch>
            <a:fillRect/>
          </a:stretch>
        </p:blipFill>
        <p:spPr>
          <a:xfrm>
            <a:off x="0" y="-1"/>
            <a:ext cx="12192000" cy="4167563"/>
          </a:xfrm>
          <a:prstGeom prst="rect">
            <a:avLst/>
          </a:prstGeom>
        </p:spPr>
      </p:pic>
      <p:sp>
        <p:nvSpPr>
          <p:cNvPr id="2" name="Title 1"/>
          <p:cNvSpPr>
            <a:spLocks noGrp="1" noEditPoints="1"/>
          </p:cNvSpPr>
          <p:nvPr>
            <p:ph type="ctrTitle"/>
          </p:nvPr>
        </p:nvSpPr>
        <p:spPr>
          <a:xfrm>
            <a:off x="0" y="0"/>
            <a:ext cx="12192000" cy="4167563"/>
          </a:xfrm>
        </p:spPr>
        <p:txBody>
          <a:bodyPr/>
          <a:lstStyle/>
          <a:p>
            <a:endParaRPr lang="en-IN" dirty="0"/>
          </a:p>
        </p:txBody>
      </p:sp>
      <p:sp>
        <p:nvSpPr>
          <p:cNvPr id="3" name="Subtitle 2"/>
          <p:cNvSpPr>
            <a:spLocks noGrp="1" noEditPoints="1"/>
          </p:cNvSpPr>
          <p:nvPr>
            <p:ph type="subTitle" idx="1"/>
          </p:nvPr>
        </p:nvSpPr>
        <p:spPr>
          <a:xfrm>
            <a:off x="0" y="4221162"/>
            <a:ext cx="12192000" cy="2636838"/>
          </a:xfrm>
        </p:spPr>
        <p:txBody>
          <a:bodyPr>
            <a:normAutofit/>
          </a:bodyPr>
          <a:lstStyle/>
          <a:p>
            <a:r>
              <a:rPr lang="en-US" sz="9600" dirty="0"/>
              <a:t>THANK YOU </a:t>
            </a:r>
            <a:endParaRPr lang="en-IN" sz="9600" dirty="0"/>
          </a:p>
        </p:txBody>
      </p:sp>
      <p:pic>
        <p:nvPicPr>
          <p:cNvPr id="7" name="Graphic 10" descr="Person icon"/>
          <p:cNvPicPr>
            <a:picLocks noChangeAspect="1"/>
          </p:cNvPicPr>
          <p:nvPr/>
        </p:nvPicPr>
        <p:blipFill>
          <a:blip r:embed="rId2"/>
          <a:srcRect/>
          <a:stretch>
            <a:fillRect/>
          </a:stretch>
        </p:blipFill>
        <p:spPr>
          <a:xfrm>
            <a:off x="10120124" y="5129460"/>
            <a:ext cx="342900" cy="35242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25">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23188392_Professional services pitch deck_SL_V1.potx" id="{A16A60D7-542B-43C6-BB27-7BA8168B4019}" vid="{8C6CFC53-4DED-4518-8264-5814B6A3711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1946EF-A3EA-4ECB-8D9A-56C36FFF4075}">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72DAF9E5-DED4-4A50-A81B-4CC218A03F2B}">
  <ds:schemaRefs>
    <ds:schemaRef ds:uri="http://schemas.microsoft.com/sharepoint/v3/contenttype/forms"/>
  </ds:schemaRefs>
</ds:datastoreItem>
</file>

<file path=customXml/itemProps3.xml><?xml version="1.0" encoding="utf-8"?>
<ds:datastoreItem xmlns:ds="http://schemas.openxmlformats.org/officeDocument/2006/customXml" ds:itemID="{FFDD087A-3273-4D74-8700-4C8E2BE507D4}">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Professional services pitch deck</Template>
  <TotalTime>0</TotalTime>
  <Words>1735</Words>
  <Application>Microsoft Office PowerPoint</Application>
  <PresentationFormat>Widescreen</PresentationFormat>
  <Paragraphs>134</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International Business Communications</vt:lpstr>
      <vt:lpstr>Introduction</vt:lpstr>
      <vt:lpstr>Case Background</vt:lpstr>
      <vt:lpstr>Hofstede’s theory</vt:lpstr>
      <vt:lpstr>Collectivism Vs. Individualism</vt:lpstr>
      <vt:lpstr>Short Term Vs. Long Term Orientation</vt:lpstr>
      <vt:lpstr>Restraint Vs. Indulgence</vt:lpstr>
      <vt:lpstr>Recommendations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
  <cp:lastModifiedBy>Roti</cp:lastModifiedBy>
  <cp:revision>1</cp:revision>
  <dcterms:created xsi:type="dcterms:W3CDTF">2023-07-14T18:28:02Z</dcterms:created>
  <dcterms:modified xsi:type="dcterms:W3CDTF">2023-07-25T21:08:58Z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