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309" r:id="rId2"/>
    <p:sldId id="256" r:id="rId3"/>
    <p:sldId id="258" r:id="rId4"/>
    <p:sldId id="280" r:id="rId5"/>
    <p:sldId id="307" r:id="rId6"/>
    <p:sldId id="298" r:id="rId7"/>
    <p:sldId id="260" r:id="rId8"/>
    <p:sldId id="281" r:id="rId9"/>
    <p:sldId id="295" r:id="rId10"/>
    <p:sldId id="306" r:id="rId11"/>
    <p:sldId id="297" r:id="rId12"/>
    <p:sldId id="292" r:id="rId13"/>
    <p:sldId id="293" r:id="rId14"/>
    <p:sldId id="304" r:id="rId15"/>
    <p:sldId id="305" r:id="rId16"/>
    <p:sldId id="300"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2" d="100"/>
          <a:sy n="82" d="100"/>
        </p:scale>
        <p:origin x="-1026" y="21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4617A22F-E775-49F3-8C91-10545A49C461}" type="datetimeFigureOut">
              <a:rPr lang="en-GB" smtClean="0"/>
              <a:t>26/10/2017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9423CD5-06F4-4F1C-BC71-E3AF8E5F95C5}" type="slidenum">
              <a:rPr lang="en-GB" smtClean="0"/>
              <a:t>‹#›</a:t>
            </a:fld>
            <a:endParaRPr lang="en-GB"/>
          </a:p>
        </p:txBody>
      </p:sp>
    </p:spTree>
    <p:extLst>
      <p:ext uri="{BB962C8B-B14F-4D97-AF65-F5344CB8AC3E}">
        <p14:creationId xmlns:p14="http://schemas.microsoft.com/office/powerpoint/2010/main" val="31317939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8B31F40-4137-46B6-B6E4-4D7EC6EE8EB4}" type="datetimeFigureOut">
              <a:rPr lang="en-US" smtClean="0"/>
              <a:pPr/>
              <a:t>10/26/2017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709FAA6-775B-4659-93BE-241512650CDB}" type="slidenum">
              <a:rPr lang="en-GB" smtClean="0"/>
              <a:pPr/>
              <a:t>‹#›</a:t>
            </a:fld>
            <a:endParaRPr lang="en-GB"/>
          </a:p>
        </p:txBody>
      </p:sp>
    </p:spTree>
    <p:extLst>
      <p:ext uri="{BB962C8B-B14F-4D97-AF65-F5344CB8AC3E}">
        <p14:creationId xmlns:p14="http://schemas.microsoft.com/office/powerpoint/2010/main" val="142859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709FAA6-775B-4659-93BE-241512650CDB}"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07A89BE-8BBA-427F-BB13-0BE788BDB39B}" type="datetimeFigureOut">
              <a:rPr lang="en-US" smtClean="0"/>
              <a:pPr/>
              <a:t>10/26/2017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1F7CEF4-1AA0-44E7-B6E3-9809E978616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1F7CEF4-1AA0-44E7-B6E3-9809E9786167}"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1F7CEF4-1AA0-44E7-B6E3-9809E9786167}"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1F7CEF4-1AA0-44E7-B6E3-9809E9786167}"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61F7CEF4-1AA0-44E7-B6E3-9809E978616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61F7CEF4-1AA0-44E7-B6E3-9809E9786167}"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61F7CEF4-1AA0-44E7-B6E3-9809E978616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07A89BE-8BBA-427F-BB13-0BE788BDB39B}" type="datetimeFigureOut">
              <a:rPr lang="en-US" smtClean="0"/>
              <a:pPr/>
              <a:t>10/26/2017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1F7CEF4-1AA0-44E7-B6E3-9809E978616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07A89BE-8BBA-427F-BB13-0BE788BDB39B}" type="datetimeFigureOut">
              <a:rPr lang="en-US" smtClean="0"/>
              <a:pPr/>
              <a:t>10/26/2017</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1F7CEF4-1AA0-44E7-B6E3-9809E9786167}"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1F7CEF4-1AA0-44E7-B6E3-9809E978616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A89BE-8BBA-427F-BB13-0BE788BDB39B}" type="datetimeFigureOut">
              <a:rPr lang="en-US" smtClean="0"/>
              <a:pPr/>
              <a:t>10/26/2017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1F7CEF4-1AA0-44E7-B6E3-9809E978616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07A89BE-8BBA-427F-BB13-0BE788BDB39B}" type="datetimeFigureOut">
              <a:rPr lang="en-US" smtClean="0"/>
              <a:pPr/>
              <a:t>10/26/2017</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1F7CEF4-1AA0-44E7-B6E3-9809E978616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Leadership – EMPL4013</a:t>
            </a:r>
            <a:endParaRPr lang="en-GB" dirty="0"/>
          </a:p>
        </p:txBody>
      </p:sp>
      <p:sp>
        <p:nvSpPr>
          <p:cNvPr id="3" name="Subtitle 2"/>
          <p:cNvSpPr>
            <a:spLocks noGrp="1"/>
          </p:cNvSpPr>
          <p:nvPr>
            <p:ph type="subTitle" idx="1"/>
          </p:nvPr>
        </p:nvSpPr>
        <p:spPr/>
        <p:txBody>
          <a:bodyPr/>
          <a:lstStyle/>
          <a:p>
            <a:r>
              <a:rPr lang="en-GB" dirty="0" smtClean="0"/>
              <a:t>Week 3</a:t>
            </a:r>
            <a:endParaRPr lang="en-GB" dirty="0"/>
          </a:p>
        </p:txBody>
      </p:sp>
    </p:spTree>
    <p:extLst>
      <p:ext uri="{BB962C8B-B14F-4D97-AF65-F5344CB8AC3E}">
        <p14:creationId xmlns:p14="http://schemas.microsoft.com/office/powerpoint/2010/main" val="240982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260648"/>
            <a:ext cx="6912768" cy="1440161"/>
          </a:xfrm>
        </p:spPr>
        <p:txBody>
          <a:bodyPr>
            <a:noAutofit/>
          </a:bodyPr>
          <a:lstStyle/>
          <a:p>
            <a:pPr algn="ctr"/>
            <a:r>
              <a:rPr lang="en-GB" sz="2800" dirty="0" smtClean="0">
                <a:solidFill>
                  <a:srgbClr val="C00000"/>
                </a:solidFill>
                <a:latin typeface="Arial" pitchFamily="34" charset="0"/>
                <a:cs typeface="Arial" pitchFamily="34" charset="0"/>
              </a:rPr>
              <a:t>Entrepreneurship as a Career Pathway: Theoretical &amp; Practical Perspectives </a:t>
            </a:r>
            <a:r>
              <a:rPr lang="en-US" sz="3200" dirty="0">
                <a:latin typeface="Times New Roman" pitchFamily="18" charset="0"/>
                <a:cs typeface="Times New Roman" pitchFamily="18" charset="0"/>
              </a:rPr>
              <a:t/>
            </a:r>
            <a:br>
              <a:rPr lang="en-US" sz="3200" dirty="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4" name="Subtitle 3"/>
          <p:cNvSpPr>
            <a:spLocks noGrp="1"/>
          </p:cNvSpPr>
          <p:nvPr>
            <p:ph type="subTitle" idx="1"/>
          </p:nvPr>
        </p:nvSpPr>
        <p:spPr>
          <a:xfrm>
            <a:off x="395536" y="1700808"/>
            <a:ext cx="8748464" cy="4248472"/>
          </a:xfrm>
        </p:spPr>
        <p:txBody>
          <a:bodyPr>
            <a:noAutofit/>
          </a:bodyPr>
          <a:lstStyle/>
          <a:p>
            <a:pPr algn="ctr"/>
            <a:endParaRPr lang="en-GB" sz="2000" dirty="0" smtClean="0">
              <a:latin typeface="Times New Roman" pitchFamily="18" charset="0"/>
              <a:cs typeface="Times New Roman" pitchFamily="18" charset="0"/>
            </a:endParaRPr>
          </a:p>
          <a:p>
            <a:pPr algn="just"/>
            <a:r>
              <a:rPr lang="en-NZ" sz="2000" b="1" dirty="0" smtClean="0">
                <a:latin typeface="Arial" pitchFamily="34" charset="0"/>
                <a:cs typeface="Arial" pitchFamily="34" charset="0"/>
              </a:rPr>
              <a:t>Objectives</a:t>
            </a:r>
            <a:endParaRPr lang="en-GB" sz="2000" dirty="0" smtClean="0">
              <a:latin typeface="Arial" pitchFamily="34" charset="0"/>
              <a:cs typeface="Arial" pitchFamily="34" charset="0"/>
            </a:endParaRPr>
          </a:p>
          <a:p>
            <a:r>
              <a:rPr lang="en-NZ" sz="2000" b="1" dirty="0" smtClean="0">
                <a:latin typeface="Arial" pitchFamily="34" charset="0"/>
                <a:cs typeface="Arial" pitchFamily="34" charset="0"/>
              </a:rPr>
              <a:t> </a:t>
            </a:r>
            <a:endParaRPr lang="en-GB" sz="2000" dirty="0" smtClean="0">
              <a:latin typeface="Arial" pitchFamily="34" charset="0"/>
              <a:cs typeface="Arial" pitchFamily="34" charset="0"/>
            </a:endParaRPr>
          </a:p>
          <a:p>
            <a:pPr algn="just"/>
            <a:r>
              <a:rPr lang="en-NZ" sz="2000" dirty="0" smtClean="0">
                <a:latin typeface="Arial" pitchFamily="34" charset="0"/>
                <a:cs typeface="Arial" pitchFamily="34" charset="0"/>
              </a:rPr>
              <a:t>By the end of the session</a:t>
            </a:r>
            <a:r>
              <a:rPr lang="en-NZ" sz="2000" b="1" dirty="0" smtClean="0">
                <a:latin typeface="Arial" pitchFamily="34" charset="0"/>
                <a:cs typeface="Arial" pitchFamily="34" charset="0"/>
              </a:rPr>
              <a:t> s</a:t>
            </a:r>
            <a:r>
              <a:rPr lang="en-NZ" sz="2000" dirty="0" smtClean="0">
                <a:latin typeface="Arial" pitchFamily="34" charset="0"/>
                <a:cs typeface="Arial" pitchFamily="34" charset="0"/>
              </a:rPr>
              <a:t>tudents will be able to:</a:t>
            </a:r>
            <a:endParaRPr lang="en-GB" sz="2000" dirty="0" smtClean="0">
              <a:latin typeface="Arial" pitchFamily="34" charset="0"/>
              <a:cs typeface="Arial" pitchFamily="34" charset="0"/>
            </a:endParaRPr>
          </a:p>
          <a:p>
            <a:r>
              <a:rPr lang="en-NZ" sz="2000" dirty="0" smtClean="0">
                <a:latin typeface="Arial" pitchFamily="34" charset="0"/>
                <a:cs typeface="Arial" pitchFamily="34" charset="0"/>
              </a:rPr>
              <a:t> </a:t>
            </a:r>
            <a:endParaRPr lang="en-GB" sz="2000" dirty="0" smtClean="0">
              <a:latin typeface="Arial" pitchFamily="34" charset="0"/>
              <a:cs typeface="Arial" pitchFamily="34" charset="0"/>
            </a:endParaRPr>
          </a:p>
          <a:p>
            <a:pPr lvl="0" algn="just">
              <a:buFont typeface="Wingdings" pitchFamily="2" charset="2"/>
              <a:buChar char="v"/>
            </a:pPr>
            <a:r>
              <a:rPr lang="en-NZ" sz="2000" dirty="0" smtClean="0">
                <a:latin typeface="Arial" pitchFamily="34" charset="0"/>
                <a:cs typeface="Arial" pitchFamily="34" charset="0"/>
              </a:rPr>
              <a:t>Understand both the theoretical and practical perspectives of entrepreneurship.</a:t>
            </a:r>
            <a:endParaRPr lang="en-GB" sz="2000" dirty="0" smtClean="0">
              <a:latin typeface="Arial" pitchFamily="34" charset="0"/>
              <a:cs typeface="Arial" pitchFamily="34" charset="0"/>
            </a:endParaRPr>
          </a:p>
          <a:p>
            <a:pPr algn="just"/>
            <a:endParaRPr lang="en-GB" sz="2000" dirty="0" smtClean="0">
              <a:latin typeface="Arial" pitchFamily="34" charset="0"/>
              <a:cs typeface="Arial" pitchFamily="34" charset="0"/>
            </a:endParaRPr>
          </a:p>
          <a:p>
            <a:pPr lvl="0" algn="just">
              <a:buFont typeface="Wingdings" pitchFamily="2" charset="2"/>
              <a:buChar char="v"/>
            </a:pPr>
            <a:r>
              <a:rPr lang="en-NZ" sz="2000" dirty="0" smtClean="0">
                <a:latin typeface="Arial" pitchFamily="34" charset="0"/>
                <a:cs typeface="Arial" pitchFamily="34" charset="0"/>
              </a:rPr>
              <a:t>Interpret the principles underpinning the concept of entrepreneurship into their future career prospects.</a:t>
            </a:r>
            <a:endParaRPr lang="en-GB" sz="2000" dirty="0" smtClean="0">
              <a:latin typeface="Arial" pitchFamily="34" charset="0"/>
              <a:cs typeface="Arial" pitchFamily="34" charset="0"/>
            </a:endParaRPr>
          </a:p>
          <a:p>
            <a:r>
              <a:rPr lang="en-NZ" sz="1000" b="1" dirty="0" smtClean="0"/>
              <a:t> </a:t>
            </a:r>
            <a:endParaRPr lang="en-GB" sz="1000" dirty="0" smtClean="0"/>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endParaRPr lang="en-GB" sz="1000" dirty="0" smtClean="0">
              <a:latin typeface="Arial" pitchFamily="34" charset="0"/>
              <a:cs typeface="Arial" pitchFamily="34" charset="0"/>
            </a:endParaRPr>
          </a:p>
          <a:p>
            <a:pPr algn="just"/>
            <a:r>
              <a:rPr lang="en-GB" sz="1000" dirty="0" err="1" smtClean="0">
                <a:latin typeface="Arial" pitchFamily="34" charset="0"/>
                <a:cs typeface="Arial" pitchFamily="34" charset="0"/>
              </a:rPr>
              <a:t>Sanya</a:t>
            </a:r>
            <a:r>
              <a:rPr lang="en-GB" sz="1000" dirty="0" smtClean="0">
                <a:latin typeface="Arial" pitchFamily="34" charset="0"/>
                <a:cs typeface="Arial" pitchFamily="34" charset="0"/>
              </a:rPr>
              <a:t> </a:t>
            </a:r>
            <a:r>
              <a:rPr lang="en-GB" sz="1000" dirty="0" err="1" smtClean="0">
                <a:latin typeface="Arial" pitchFamily="34" charset="0"/>
                <a:cs typeface="Arial" pitchFamily="34" charset="0"/>
              </a:rPr>
              <a:t>Ojo</a:t>
            </a:r>
            <a:endParaRPr lang="en-GB" sz="1000" dirty="0" smtClean="0">
              <a:latin typeface="Arial" pitchFamily="34" charset="0"/>
              <a:cs typeface="Arial" pitchFamily="34" charset="0"/>
            </a:endParaRPr>
          </a:p>
          <a:p>
            <a:pPr algn="just"/>
            <a:r>
              <a:rPr lang="en-GB" sz="1000" dirty="0" smtClean="0">
                <a:latin typeface="Arial" pitchFamily="34" charset="0"/>
                <a:cs typeface="Arial" pitchFamily="34" charset="0"/>
              </a:rPr>
              <a:t>University of East London</a:t>
            </a:r>
            <a:endParaRPr lang="en-US" sz="1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5805264"/>
          </a:xfrm>
        </p:spPr>
        <p:txBody>
          <a:bodyPr>
            <a:noAutofit/>
          </a:bodyPr>
          <a:lstStyle/>
          <a:p>
            <a:pPr marL="0" lvl="0" indent="0" algn="just" eaLnBrk="0" fontAlgn="base" hangingPunct="0">
              <a:lnSpc>
                <a:spcPct val="150000"/>
              </a:lnSpc>
              <a:spcBef>
                <a:spcPct val="0"/>
              </a:spcBef>
              <a:spcAft>
                <a:spcPct val="0"/>
              </a:spcAft>
              <a:buFont typeface="Wingdings" pitchFamily="2" charset="2"/>
              <a:buChar char="v"/>
            </a:pPr>
            <a:r>
              <a:rPr lang="en-GB" sz="2000" dirty="0" smtClean="0">
                <a:solidFill>
                  <a:srgbClr val="C00000"/>
                </a:solidFill>
                <a:latin typeface="Arial" pitchFamily="34" charset="0"/>
                <a:cs typeface="Arial" pitchFamily="34" charset="0"/>
              </a:rPr>
              <a:t>Entrepreneur is someone who organises, manages, and assumes the risks of a business.</a:t>
            </a:r>
            <a:endParaRPr lang="en-GB" sz="2000" dirty="0" smtClean="0">
              <a:latin typeface="Arial" pitchFamily="34" charset="0"/>
              <a:cs typeface="Arial" pitchFamily="34" charset="0"/>
            </a:endParaRPr>
          </a:p>
          <a:p>
            <a:pPr marL="0" lvl="0" indent="0" algn="just" eaLnBrk="0" fontAlgn="base" hangingPunct="0">
              <a:lnSpc>
                <a:spcPct val="150000"/>
              </a:lnSpc>
              <a:spcBef>
                <a:spcPct val="0"/>
              </a:spcBef>
              <a:spcAft>
                <a:spcPct val="0"/>
              </a:spcAft>
              <a:buFont typeface="Wingdings" pitchFamily="2" charset="2"/>
              <a:buChar char="v"/>
            </a:pPr>
            <a:endParaRPr lang="en-GB" sz="2000" dirty="0" smtClean="0">
              <a:solidFill>
                <a:srgbClr val="FF0000"/>
              </a:solidFill>
              <a:latin typeface="Arial" pitchFamily="34" charset="0"/>
              <a:cs typeface="Arial" pitchFamily="34" charset="0"/>
            </a:endParaRPr>
          </a:p>
          <a:p>
            <a:pPr marL="0" lvl="0" indent="0" algn="just" eaLnBrk="0" fontAlgn="base" hangingPunct="0">
              <a:lnSpc>
                <a:spcPct val="150000"/>
              </a:lnSpc>
              <a:spcBef>
                <a:spcPct val="0"/>
              </a:spcBef>
              <a:spcAft>
                <a:spcPct val="0"/>
              </a:spcAft>
              <a:buFont typeface="Wingdings" pitchFamily="2" charset="2"/>
              <a:buChar char="v"/>
            </a:pPr>
            <a:r>
              <a:rPr lang="en-GB" sz="2000" dirty="0" smtClean="0">
                <a:solidFill>
                  <a:srgbClr val="FF0000"/>
                </a:solidFill>
                <a:latin typeface="Arial" pitchFamily="34" charset="0"/>
                <a:cs typeface="Arial" pitchFamily="34" charset="0"/>
              </a:rPr>
              <a:t>Entrepreneurs start new businesses, creating jobs for themselves and those they employ. </a:t>
            </a:r>
            <a:endParaRPr lang="en-GB" sz="2000" dirty="0" smtClean="0">
              <a:latin typeface="Arial" pitchFamily="34" charset="0"/>
              <a:cs typeface="Arial" pitchFamily="34" charset="0"/>
            </a:endParaRPr>
          </a:p>
          <a:p>
            <a:pPr marL="0" lvl="0" indent="0" algn="just" eaLnBrk="0" fontAlgn="base" hangingPunct="0">
              <a:lnSpc>
                <a:spcPct val="150000"/>
              </a:lnSpc>
              <a:spcBef>
                <a:spcPct val="0"/>
              </a:spcBef>
              <a:spcAft>
                <a:spcPct val="0"/>
              </a:spcAft>
              <a:buFont typeface="Wingdings" pitchFamily="2" charset="2"/>
              <a:buChar char="v"/>
            </a:pPr>
            <a:endParaRPr lang="en-GB" sz="2000" dirty="0" smtClean="0">
              <a:solidFill>
                <a:srgbClr val="92D050"/>
              </a:solidFill>
              <a:latin typeface="Arial" pitchFamily="34" charset="0"/>
              <a:cs typeface="Arial" pitchFamily="34" charset="0"/>
            </a:endParaRPr>
          </a:p>
          <a:p>
            <a:pPr marL="0" lvl="0" indent="0" algn="just" eaLnBrk="0" fontAlgn="base" hangingPunct="0">
              <a:lnSpc>
                <a:spcPct val="150000"/>
              </a:lnSpc>
              <a:spcBef>
                <a:spcPct val="0"/>
              </a:spcBef>
              <a:spcAft>
                <a:spcPct val="0"/>
              </a:spcAft>
              <a:buFont typeface="Wingdings" pitchFamily="2" charset="2"/>
              <a:buChar char="v"/>
            </a:pPr>
            <a:r>
              <a:rPr lang="en-GB" sz="2000" dirty="0" smtClean="0">
                <a:solidFill>
                  <a:srgbClr val="92D050"/>
                </a:solidFill>
                <a:latin typeface="Arial" pitchFamily="34" charset="0"/>
                <a:cs typeface="Arial" pitchFamily="34" charset="0"/>
              </a:rPr>
              <a:t>Entrepreneurs innovate, which is an important ingredient in any country's development.</a:t>
            </a:r>
            <a:endParaRPr lang="en-GB" sz="2000" dirty="0" smtClean="0">
              <a:latin typeface="Arial" pitchFamily="34" charset="0"/>
              <a:cs typeface="Arial" pitchFamily="34" charset="0"/>
            </a:endParaRPr>
          </a:p>
          <a:p>
            <a:pPr marL="0" indent="0" algn="just" eaLnBrk="0" fontAlgn="base" hangingPunct="0">
              <a:lnSpc>
                <a:spcPct val="150000"/>
              </a:lnSpc>
              <a:spcBef>
                <a:spcPct val="0"/>
              </a:spcBef>
              <a:spcAft>
                <a:spcPct val="0"/>
              </a:spcAft>
              <a:buFont typeface="Wingdings" pitchFamily="2" charset="2"/>
              <a:buChar char="v"/>
            </a:pPr>
            <a:endParaRPr lang="en-GB" sz="2000" dirty="0" smtClean="0">
              <a:solidFill>
                <a:srgbClr val="00B0F0"/>
              </a:solidFill>
              <a:latin typeface="Arial" pitchFamily="34" charset="0"/>
              <a:cs typeface="Arial" pitchFamily="34" charset="0"/>
            </a:endParaRPr>
          </a:p>
          <a:p>
            <a:pPr marL="0" indent="0" algn="just" eaLnBrk="0" fontAlgn="base" hangingPunct="0">
              <a:lnSpc>
                <a:spcPct val="150000"/>
              </a:lnSpc>
              <a:spcBef>
                <a:spcPct val="0"/>
              </a:spcBef>
              <a:spcAft>
                <a:spcPct val="0"/>
              </a:spcAft>
              <a:buFont typeface="Wingdings" pitchFamily="2" charset="2"/>
              <a:buChar char="v"/>
            </a:pPr>
            <a:r>
              <a:rPr lang="en-GB" sz="2000" dirty="0" smtClean="0">
                <a:solidFill>
                  <a:srgbClr val="00B0F0"/>
                </a:solidFill>
                <a:latin typeface="Arial" pitchFamily="34" charset="0"/>
                <a:cs typeface="Arial" pitchFamily="34" charset="0"/>
              </a:rPr>
              <a:t>Entrepreneurship is the pursuit of opportunity beyond the resources one currently control.</a:t>
            </a:r>
          </a:p>
          <a:p>
            <a:pPr marL="0" indent="0" algn="just" eaLnBrk="0" fontAlgn="base" hangingPunct="0">
              <a:lnSpc>
                <a:spcPct val="150000"/>
              </a:lnSpc>
              <a:spcBef>
                <a:spcPct val="0"/>
              </a:spcBef>
              <a:spcAft>
                <a:spcPct val="0"/>
              </a:spcAft>
              <a:buFont typeface="Wingdings" pitchFamily="2" charset="2"/>
              <a:buChar char="v"/>
            </a:pPr>
            <a:endParaRPr lang="en-GB" sz="2000" dirty="0" smtClean="0">
              <a:latin typeface="Arial" pitchFamily="34" charset="0"/>
              <a:cs typeface="Arial" pitchFamily="34" charset="0"/>
            </a:endParaRPr>
          </a:p>
          <a:p>
            <a:pPr marL="0" lvl="0" indent="0" algn="just" eaLnBrk="0" fontAlgn="base" hangingPunct="0">
              <a:lnSpc>
                <a:spcPct val="150000"/>
              </a:lnSpc>
              <a:spcBef>
                <a:spcPct val="0"/>
              </a:spcBef>
              <a:spcAft>
                <a:spcPct val="0"/>
              </a:spcAft>
              <a:buFont typeface="Wingdings" pitchFamily="2" charset="2"/>
              <a:buChar char="v"/>
            </a:pPr>
            <a:endParaRPr kumimoji="0" 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lvl="0" indent="0" algn="just" eaLnBrk="0" fontAlgn="base" hangingPunct="0">
              <a:lnSpc>
                <a:spcPct val="150000"/>
              </a:lnSpc>
              <a:spcBef>
                <a:spcPct val="0"/>
              </a:spcBef>
              <a:spcAft>
                <a:spcPct val="0"/>
              </a:spcAft>
              <a:buNone/>
            </a:pPr>
            <a:endParaRPr lang="en-US" sz="900" dirty="0" smtClean="0">
              <a:latin typeface="Times New Roman" pitchFamily="18" charset="0"/>
              <a:ea typeface="Times New Roman" pitchFamily="18" charset="0"/>
              <a:cs typeface="Times New Roman" pitchFamily="18" charset="0"/>
            </a:endParaRPr>
          </a:p>
          <a:p>
            <a:pPr marL="0" lvl="0" indent="0" algn="just" eaLnBrk="0" fontAlgn="base" hangingPunct="0">
              <a:lnSpc>
                <a:spcPct val="150000"/>
              </a:lnSpc>
              <a:spcBef>
                <a:spcPct val="0"/>
              </a:spcBef>
              <a:spcAft>
                <a:spcPct val="0"/>
              </a:spcAft>
              <a:buNone/>
            </a:pPr>
            <a:endParaRPr lang="en-US" sz="2000" dirty="0" smtClean="0">
              <a:latin typeface="Times New Roman" pitchFamily="18" charset="0"/>
              <a:ea typeface="Times New Roman" pitchFamily="18" charset="0"/>
              <a:cs typeface="Times New Roman" pitchFamily="18" charset="0"/>
            </a:endParaRPr>
          </a:p>
          <a:p>
            <a:pPr marL="0" lvl="0" indent="0" algn="just" eaLnBrk="0" fontAlgn="base" hangingPunct="0">
              <a:lnSpc>
                <a:spcPct val="150000"/>
              </a:lnSpc>
              <a:spcBef>
                <a:spcPct val="0"/>
              </a:spcBef>
              <a:spcAft>
                <a:spcPct val="0"/>
              </a:spcAft>
              <a:buFont typeface="Wingdings" pitchFamily="2" charset="2"/>
              <a:buChar char="v"/>
            </a:pPr>
            <a:endParaRPr lang="en-US" sz="2000" dirty="0" smtClean="0">
              <a:latin typeface="Times New Roman" pitchFamily="18" charset="0"/>
              <a:ea typeface="Times New Roman" pitchFamily="18" charset="0"/>
              <a:cs typeface="Times New Roman" pitchFamily="18" charset="0"/>
            </a:endParaRPr>
          </a:p>
          <a:p>
            <a:pPr marL="0" lvl="0" indent="0" algn="just" eaLnBrk="0" fontAlgn="base" hangingPunct="0">
              <a:lnSpc>
                <a:spcPct val="150000"/>
              </a:lnSpc>
              <a:spcBef>
                <a:spcPct val="0"/>
              </a:spcBef>
              <a:spcAft>
                <a:spcPct val="0"/>
              </a:spcAft>
              <a:buNone/>
            </a:pPr>
            <a:endParaRPr kumimoji="0" lang="en-US" sz="20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endParaRPr>
          </a:p>
          <a:p>
            <a:pPr marL="0" lvl="0" indent="0" algn="just" eaLnBrk="0" fontAlgn="base" hangingPunct="0">
              <a:lnSpc>
                <a:spcPct val="150000"/>
              </a:lnSpc>
              <a:spcBef>
                <a:spcPct val="0"/>
              </a:spcBef>
              <a:spcAft>
                <a:spcPct val="0"/>
              </a:spcAft>
              <a:buFont typeface="Wingdings" pitchFamily="2" charset="2"/>
              <a:buChar char="v"/>
            </a:pPr>
            <a:endParaRPr kumimoji="0" lang="en-US" sz="20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endParaRPr>
          </a:p>
          <a:p>
            <a:pPr marL="0" lvl="0" indent="0" algn="just" eaLnBrk="0" fontAlgn="base" hangingPunct="0">
              <a:lnSpc>
                <a:spcPct val="150000"/>
              </a:lnSpc>
              <a:spcBef>
                <a:spcPct val="0"/>
              </a:spcBef>
              <a:spcAft>
                <a:spcPct val="0"/>
              </a:spcAft>
              <a:buNone/>
            </a:pPr>
            <a:endParaRPr kumimoji="0" lang="en-US" sz="20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endParaRPr>
          </a:p>
          <a:p>
            <a:endParaRPr lang="en-US" sz="2400" dirty="0"/>
          </a:p>
        </p:txBody>
      </p:sp>
      <p:sp>
        <p:nvSpPr>
          <p:cNvPr id="2" name="Title 1"/>
          <p:cNvSpPr>
            <a:spLocks noGrp="1"/>
          </p:cNvSpPr>
          <p:nvPr>
            <p:ph type="title"/>
          </p:nvPr>
        </p:nvSpPr>
        <p:spPr>
          <a:xfrm>
            <a:off x="457200" y="274638"/>
            <a:ext cx="8229600" cy="706090"/>
          </a:xfrm>
        </p:spPr>
        <p:txBody>
          <a:bodyPr>
            <a:normAutofit/>
          </a:bodyPr>
          <a:lstStyle/>
          <a:p>
            <a:pPr algn="ctr"/>
            <a:r>
              <a:rPr lang="en-US" sz="3200" dirty="0" smtClean="0">
                <a:solidFill>
                  <a:srgbClr val="92D050"/>
                </a:solidFill>
                <a:latin typeface="Arial" pitchFamily="34" charset="0"/>
                <a:cs typeface="Arial" pitchFamily="34" charset="0"/>
              </a:rPr>
              <a:t>Entrepreneur and Entrepreneurship</a:t>
            </a:r>
            <a:endParaRPr lang="en-US" sz="3200" dirty="0">
              <a:solidFill>
                <a:srgbClr val="92D05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496944" cy="2092881"/>
          </a:xfrm>
          <a:prstGeom prst="rect">
            <a:avLst/>
          </a:prstGeom>
        </p:spPr>
        <p:txBody>
          <a:bodyPr wrap="square">
            <a:spAutoFit/>
          </a:bodyPr>
          <a:lstStyle/>
          <a:p>
            <a:pPr>
              <a:buFont typeface="Wingdings" pitchFamily="2" charset="2"/>
              <a:buChar char="v"/>
            </a:pPr>
            <a:endParaRPr lang="en-US" sz="2800" dirty="0" smtClean="0"/>
          </a:p>
          <a:p>
            <a:pPr>
              <a:buFont typeface="Wingdings" pitchFamily="2" charset="2"/>
              <a:buChar char="v"/>
            </a:pPr>
            <a:endParaRPr lang="en-GB" sz="2800" dirty="0"/>
          </a:p>
          <a:p>
            <a:endParaRPr lang="en-GB" sz="2800" dirty="0" smtClean="0"/>
          </a:p>
          <a:p>
            <a:endParaRPr lang="en-GB" sz="2800" dirty="0"/>
          </a:p>
          <a:p>
            <a:endParaRPr lang="en-US" dirty="0"/>
          </a:p>
        </p:txBody>
      </p:sp>
      <p:sp>
        <p:nvSpPr>
          <p:cNvPr id="8" name="Title 7"/>
          <p:cNvSpPr>
            <a:spLocks noGrp="1"/>
          </p:cNvSpPr>
          <p:nvPr>
            <p:ph type="title"/>
          </p:nvPr>
        </p:nvSpPr>
        <p:spPr>
          <a:xfrm>
            <a:off x="457200" y="274638"/>
            <a:ext cx="8229600" cy="562074"/>
          </a:xfrm>
        </p:spPr>
        <p:txBody>
          <a:bodyPr>
            <a:noAutofit/>
          </a:bodyPr>
          <a:lstStyle/>
          <a:p>
            <a:pPr algn="ctr"/>
            <a:r>
              <a:rPr lang="en-GB" sz="3200" dirty="0" smtClean="0">
                <a:solidFill>
                  <a:srgbClr val="7030A0"/>
                </a:solidFill>
                <a:latin typeface="Arial" pitchFamily="34" charset="0"/>
                <a:cs typeface="Arial" pitchFamily="34" charset="0"/>
              </a:rPr>
              <a:t>Values of Entrepreneurship</a:t>
            </a:r>
            <a:endParaRPr lang="en-GB" sz="3200" dirty="0">
              <a:solidFill>
                <a:srgbClr val="7030A0"/>
              </a:solidFill>
              <a:latin typeface="Arial" pitchFamily="34" charset="0"/>
              <a:cs typeface="Arial" pitchFamily="34" charset="0"/>
            </a:endParaRPr>
          </a:p>
        </p:txBody>
      </p:sp>
      <p:sp>
        <p:nvSpPr>
          <p:cNvPr id="9" name="Content Placeholder 8"/>
          <p:cNvSpPr>
            <a:spLocks noGrp="1"/>
          </p:cNvSpPr>
          <p:nvPr>
            <p:ph idx="1"/>
          </p:nvPr>
        </p:nvSpPr>
        <p:spPr>
          <a:xfrm>
            <a:off x="179512" y="908720"/>
            <a:ext cx="8784976" cy="7200800"/>
          </a:xfrm>
        </p:spPr>
        <p:txBody>
          <a:bodyPr>
            <a:noAutofit/>
          </a:bodyPr>
          <a:lstStyle/>
          <a:p>
            <a:pPr algn="just" eaLnBrk="0" fontAlgn="base" hangingPunct="0">
              <a:lnSpc>
                <a:spcPct val="150000"/>
              </a:lnSpc>
              <a:spcBef>
                <a:spcPct val="0"/>
              </a:spcBef>
              <a:spcAft>
                <a:spcPct val="0"/>
              </a:spcAft>
              <a:buFont typeface="Wingdings" pitchFamily="2" charset="2"/>
              <a:buChar char="v"/>
            </a:pPr>
            <a:r>
              <a:rPr lang="en-US" sz="2000" dirty="0" smtClean="0">
                <a:solidFill>
                  <a:srgbClr val="7030A0"/>
                </a:solidFill>
                <a:latin typeface="Arial" pitchFamily="34" charset="0"/>
                <a:cs typeface="Arial" pitchFamily="34" charset="0"/>
              </a:rPr>
              <a:t>Linked to many professions, e.g. accounting (Greenwood &amp; </a:t>
            </a:r>
            <a:r>
              <a:rPr lang="en-US" sz="2000" dirty="0" err="1" smtClean="0">
                <a:solidFill>
                  <a:srgbClr val="7030A0"/>
                </a:solidFill>
                <a:latin typeface="Arial" pitchFamily="34" charset="0"/>
                <a:cs typeface="Arial" pitchFamily="34" charset="0"/>
              </a:rPr>
              <a:t>Suddaby</a:t>
            </a:r>
            <a:r>
              <a:rPr lang="en-US" sz="2000" dirty="0" smtClean="0">
                <a:solidFill>
                  <a:srgbClr val="7030A0"/>
                </a:solidFill>
                <a:latin typeface="Arial" pitchFamily="34" charset="0"/>
                <a:cs typeface="Arial" pitchFamily="34" charset="0"/>
              </a:rPr>
              <a:t>, 2006), law (Lee </a:t>
            </a:r>
            <a:r>
              <a:rPr lang="en-US" sz="2000" i="1" dirty="0" smtClean="0">
                <a:solidFill>
                  <a:srgbClr val="7030A0"/>
                </a:solidFill>
                <a:latin typeface="Arial" pitchFamily="34" charset="0"/>
                <a:cs typeface="Arial" pitchFamily="34" charset="0"/>
              </a:rPr>
              <a:t>et al</a:t>
            </a:r>
            <a:r>
              <a:rPr lang="en-US" sz="2000" dirty="0" smtClean="0">
                <a:solidFill>
                  <a:srgbClr val="7030A0"/>
                </a:solidFill>
                <a:latin typeface="Arial" pitchFamily="34" charset="0"/>
                <a:cs typeface="Arial" pitchFamily="34" charset="0"/>
              </a:rPr>
              <a:t>., 2007), medical (</a:t>
            </a:r>
            <a:r>
              <a:rPr lang="en-US" sz="2000" dirty="0" err="1" smtClean="0">
                <a:solidFill>
                  <a:srgbClr val="7030A0"/>
                </a:solidFill>
                <a:latin typeface="Arial" pitchFamily="34" charset="0"/>
                <a:cs typeface="Arial" pitchFamily="34" charset="0"/>
              </a:rPr>
              <a:t>Loscalzo</a:t>
            </a:r>
            <a:r>
              <a:rPr lang="en-US" sz="2000" dirty="0" smtClean="0">
                <a:solidFill>
                  <a:srgbClr val="7030A0"/>
                </a:solidFill>
                <a:latin typeface="Arial" pitchFamily="34" charset="0"/>
                <a:cs typeface="Arial" pitchFamily="34" charset="0"/>
              </a:rPr>
              <a:t>, 2007), banking (</a:t>
            </a:r>
            <a:r>
              <a:rPr lang="en-GB" sz="2000" dirty="0" smtClean="0">
                <a:solidFill>
                  <a:srgbClr val="7030A0"/>
                </a:solidFill>
                <a:latin typeface="Arial" pitchFamily="34" charset="0"/>
                <a:cs typeface="Arial" pitchFamily="34" charset="0"/>
              </a:rPr>
              <a:t>Black and </a:t>
            </a:r>
            <a:r>
              <a:rPr lang="en-GB" sz="2000" dirty="0" err="1" smtClean="0">
                <a:solidFill>
                  <a:srgbClr val="7030A0"/>
                </a:solidFill>
                <a:latin typeface="Arial" pitchFamily="34" charset="0"/>
                <a:cs typeface="Arial" pitchFamily="34" charset="0"/>
              </a:rPr>
              <a:t>Strahan</a:t>
            </a:r>
            <a:r>
              <a:rPr lang="en-US" sz="2000" dirty="0" smtClean="0">
                <a:solidFill>
                  <a:srgbClr val="7030A0"/>
                </a:solidFill>
                <a:latin typeface="Arial" pitchFamily="34" charset="0"/>
                <a:cs typeface="Arial" pitchFamily="34" charset="0"/>
              </a:rPr>
              <a:t>, </a:t>
            </a:r>
            <a:r>
              <a:rPr lang="en-GB" sz="2000" dirty="0" smtClean="0">
                <a:solidFill>
                  <a:srgbClr val="7030A0"/>
                </a:solidFill>
                <a:latin typeface="Arial" pitchFamily="34" charset="0"/>
                <a:cs typeface="Arial" pitchFamily="34" charset="0"/>
              </a:rPr>
              <a:t>2002</a:t>
            </a:r>
            <a:r>
              <a:rPr lang="en-US" sz="2000" dirty="0" smtClean="0">
                <a:solidFill>
                  <a:srgbClr val="7030A0"/>
                </a:solidFill>
                <a:latin typeface="Arial" pitchFamily="34" charset="0"/>
                <a:cs typeface="Arial" pitchFamily="34" charset="0"/>
              </a:rPr>
              <a:t>), education (Van </a:t>
            </a:r>
            <a:r>
              <a:rPr lang="en-US" sz="2000" dirty="0" err="1" smtClean="0">
                <a:solidFill>
                  <a:srgbClr val="7030A0"/>
                </a:solidFill>
                <a:latin typeface="Arial" pitchFamily="34" charset="0"/>
                <a:cs typeface="Arial" pitchFamily="34" charset="0"/>
              </a:rPr>
              <a:t>Der</a:t>
            </a:r>
            <a:r>
              <a:rPr lang="en-US" sz="2000" dirty="0" smtClean="0">
                <a:solidFill>
                  <a:srgbClr val="7030A0"/>
                </a:solidFill>
                <a:latin typeface="Arial" pitchFamily="34" charset="0"/>
                <a:cs typeface="Arial" pitchFamily="34" charset="0"/>
              </a:rPr>
              <a:t> </a:t>
            </a:r>
            <a:r>
              <a:rPr lang="en-US" sz="2000" dirty="0" err="1" smtClean="0">
                <a:solidFill>
                  <a:srgbClr val="7030A0"/>
                </a:solidFill>
                <a:latin typeface="Arial" pitchFamily="34" charset="0"/>
                <a:cs typeface="Arial" pitchFamily="34" charset="0"/>
              </a:rPr>
              <a:t>Sluis</a:t>
            </a:r>
            <a:r>
              <a:rPr lang="en-US" sz="2000" dirty="0" smtClean="0">
                <a:solidFill>
                  <a:srgbClr val="7030A0"/>
                </a:solidFill>
                <a:latin typeface="Arial" pitchFamily="34" charset="0"/>
                <a:cs typeface="Arial" pitchFamily="34" charset="0"/>
              </a:rPr>
              <a:t> </a:t>
            </a:r>
            <a:r>
              <a:rPr lang="en-US" sz="2000" i="1" dirty="0" smtClean="0">
                <a:solidFill>
                  <a:srgbClr val="7030A0"/>
                </a:solidFill>
                <a:latin typeface="Arial" pitchFamily="34" charset="0"/>
                <a:cs typeface="Arial" pitchFamily="34" charset="0"/>
              </a:rPr>
              <a:t>et al</a:t>
            </a:r>
            <a:r>
              <a:rPr lang="en-US" sz="2000" dirty="0" smtClean="0">
                <a:solidFill>
                  <a:srgbClr val="7030A0"/>
                </a:solidFill>
                <a:latin typeface="Arial" pitchFamily="34" charset="0"/>
                <a:cs typeface="Arial" pitchFamily="34" charset="0"/>
              </a:rPr>
              <a:t>., 2008), and so on. </a:t>
            </a:r>
          </a:p>
          <a:p>
            <a:pPr algn="just" eaLnBrk="0" fontAlgn="base" hangingPunct="0">
              <a:lnSpc>
                <a:spcPct val="150000"/>
              </a:lnSpc>
              <a:spcBef>
                <a:spcPct val="0"/>
              </a:spcBef>
              <a:spcAft>
                <a:spcPct val="0"/>
              </a:spcAft>
              <a:buFont typeface="Wingdings" pitchFamily="2" charset="2"/>
              <a:buChar char="v"/>
            </a:pPr>
            <a:endParaRPr lang="en-US" sz="2000" dirty="0" smtClean="0">
              <a:latin typeface="Arial" pitchFamily="34" charset="0"/>
              <a:cs typeface="Arial" pitchFamily="34" charset="0"/>
            </a:endParaRPr>
          </a:p>
          <a:p>
            <a:pPr algn="just" eaLnBrk="0" fontAlgn="base" hangingPunct="0">
              <a:lnSpc>
                <a:spcPct val="150000"/>
              </a:lnSpc>
              <a:spcBef>
                <a:spcPct val="0"/>
              </a:spcBef>
              <a:spcAft>
                <a:spcPct val="0"/>
              </a:spcAft>
              <a:buFont typeface="Wingdings" pitchFamily="2" charset="2"/>
              <a:buChar char="v"/>
            </a:pPr>
            <a:r>
              <a:rPr lang="en-US" sz="2000" dirty="0" smtClean="0">
                <a:latin typeface="Arial" pitchFamily="34" charset="0"/>
                <a:cs typeface="Arial" pitchFamily="34" charset="0"/>
              </a:rPr>
              <a:t>The sphere of influence extends to:</a:t>
            </a:r>
          </a:p>
          <a:p>
            <a:pPr algn="just" eaLnBrk="0" fontAlgn="base" hangingPunct="0">
              <a:lnSpc>
                <a:spcPct val="150000"/>
              </a:lnSpc>
              <a:spcBef>
                <a:spcPct val="0"/>
              </a:spcBef>
              <a:spcAft>
                <a:spcPct val="0"/>
              </a:spcAft>
              <a:buFont typeface="Wingdings" pitchFamily="2" charset="2"/>
              <a:buChar char="§"/>
            </a:pPr>
            <a:r>
              <a:rPr lang="en-US" sz="2000" dirty="0" smtClean="0">
                <a:latin typeface="Arial" pitchFamily="34" charset="0"/>
                <a:cs typeface="Arial" pitchFamily="34" charset="0"/>
              </a:rPr>
              <a:t>Government as entrepreneur (Link &amp; Link, 2009), </a:t>
            </a:r>
            <a:r>
              <a:rPr lang="en-US" sz="2000" dirty="0" err="1" smtClean="0">
                <a:latin typeface="Arial" pitchFamily="34" charset="0"/>
                <a:cs typeface="Arial" pitchFamily="34" charset="0"/>
              </a:rPr>
              <a:t>Parastatals</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Goyal</a:t>
            </a:r>
            <a:r>
              <a:rPr lang="en-US" sz="2000" dirty="0" smtClean="0">
                <a:latin typeface="Arial" pitchFamily="34" charset="0"/>
                <a:cs typeface="Arial" pitchFamily="34" charset="0"/>
              </a:rPr>
              <a:t>, 2011), Charities (Morris </a:t>
            </a:r>
            <a:r>
              <a:rPr lang="en-US" sz="2000" i="1" dirty="0" smtClean="0">
                <a:latin typeface="Arial" pitchFamily="34" charset="0"/>
                <a:cs typeface="Arial" pitchFamily="34" charset="0"/>
              </a:rPr>
              <a:t>et al</a:t>
            </a:r>
            <a:r>
              <a:rPr lang="en-US" sz="2000" dirty="0" smtClean="0">
                <a:latin typeface="Arial" pitchFamily="34" charset="0"/>
                <a:cs typeface="Arial" pitchFamily="34" charset="0"/>
              </a:rPr>
              <a:t>., 2001), Social (Thompson, 2002), Non Governmental </a:t>
            </a:r>
            <a:r>
              <a:rPr lang="en-US" sz="2000" dirty="0" err="1" smtClean="0">
                <a:latin typeface="Arial" pitchFamily="34" charset="0"/>
                <a:cs typeface="Arial" pitchFamily="34" charset="0"/>
              </a:rPr>
              <a:t>Organisations</a:t>
            </a:r>
            <a:r>
              <a:rPr lang="en-US" sz="2000" dirty="0" smtClean="0">
                <a:latin typeface="Arial" pitchFamily="34" charset="0"/>
                <a:cs typeface="Arial" pitchFamily="34" charset="0"/>
              </a:rPr>
              <a:t> (</a:t>
            </a:r>
            <a:r>
              <a:rPr lang="en-US" sz="2000" dirty="0" err="1" smtClean="0">
                <a:latin typeface="Arial" pitchFamily="34" charset="0"/>
                <a:cs typeface="Arial" pitchFamily="34" charset="0"/>
              </a:rPr>
              <a:t>Auplat</a:t>
            </a:r>
            <a:r>
              <a:rPr lang="en-US" sz="2000" dirty="0" smtClean="0">
                <a:latin typeface="Arial" pitchFamily="34" charset="0"/>
                <a:cs typeface="Arial" pitchFamily="34" charset="0"/>
              </a:rPr>
              <a:t>, 2006), Political (</a:t>
            </a:r>
            <a:r>
              <a:rPr lang="en-US" sz="2000" dirty="0" err="1" smtClean="0">
                <a:latin typeface="Arial" pitchFamily="34" charset="0"/>
                <a:cs typeface="Arial" pitchFamily="34" charset="0"/>
              </a:rPr>
              <a:t>Younkins</a:t>
            </a:r>
            <a:r>
              <a:rPr lang="en-US" sz="2000" dirty="0" smtClean="0">
                <a:latin typeface="Arial" pitchFamily="34" charset="0"/>
                <a:cs typeface="Arial" pitchFamily="34" charset="0"/>
              </a:rPr>
              <a:t>, 2000) etc.</a:t>
            </a:r>
          </a:p>
          <a:p>
            <a:pPr algn="just" eaLnBrk="0" fontAlgn="base" hangingPunct="0">
              <a:lnSpc>
                <a:spcPct val="150000"/>
              </a:lnSpc>
              <a:spcBef>
                <a:spcPct val="0"/>
              </a:spcBef>
              <a:spcAft>
                <a:spcPct val="0"/>
              </a:spcAft>
              <a:buFont typeface="Wingdings" pitchFamily="2" charset="2"/>
              <a:buChar char="§"/>
            </a:pPr>
            <a:r>
              <a:rPr lang="en-US" sz="2000" dirty="0" smtClean="0">
                <a:latin typeface="Arial" pitchFamily="34" charset="0"/>
                <a:cs typeface="Arial" pitchFamily="34" charset="0"/>
              </a:rPr>
              <a:t>Governments’ social and economic developmental schemes are routinely planned via entrepreneurship viaducts. </a:t>
            </a:r>
          </a:p>
          <a:p>
            <a:pPr>
              <a:buNone/>
            </a:pPr>
            <a:endParaRPr lang="en-GB" sz="1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lgn="just" eaLnBrk="0" fontAlgn="base" hangingPunct="0">
              <a:lnSpc>
                <a:spcPct val="150000"/>
              </a:lnSpc>
              <a:spcBef>
                <a:spcPct val="0"/>
              </a:spcBef>
              <a:spcAft>
                <a:spcPct val="0"/>
              </a:spcAft>
              <a:buFont typeface="Wingdings" pitchFamily="2" charset="2"/>
              <a:buChar char="v"/>
            </a:pPr>
            <a:r>
              <a:rPr lang="en-US" sz="2800" dirty="0" smtClean="0">
                <a:solidFill>
                  <a:srgbClr val="00B050"/>
                </a:solidFill>
                <a:latin typeface="Arial" pitchFamily="34" charset="0"/>
                <a:cs typeface="Arial" pitchFamily="34" charset="0"/>
              </a:rPr>
              <a:t>The language of growth is increasingly couched in entrepreneurship venture creation (</a:t>
            </a:r>
            <a:r>
              <a:rPr lang="en-US" sz="2800" dirty="0" err="1" smtClean="0">
                <a:solidFill>
                  <a:srgbClr val="00B050"/>
                </a:solidFill>
                <a:latin typeface="Arial" pitchFamily="34" charset="0"/>
                <a:cs typeface="Arial" pitchFamily="34" charset="0"/>
              </a:rPr>
              <a:t>Keister</a:t>
            </a:r>
            <a:r>
              <a:rPr lang="en-US" sz="2800" dirty="0" smtClean="0">
                <a:solidFill>
                  <a:srgbClr val="00B050"/>
                </a:solidFill>
                <a:latin typeface="Arial" pitchFamily="34" charset="0"/>
                <a:cs typeface="Arial" pitchFamily="34" charset="0"/>
              </a:rPr>
              <a:t>, 2000), and the vehicle of job generation expected to be driven by the hands of entrepreneurs. </a:t>
            </a:r>
          </a:p>
          <a:p>
            <a:pPr algn="just" eaLnBrk="0" fontAlgn="base" hangingPunct="0">
              <a:lnSpc>
                <a:spcPct val="150000"/>
              </a:lnSpc>
              <a:spcBef>
                <a:spcPct val="0"/>
              </a:spcBef>
              <a:spcAft>
                <a:spcPct val="0"/>
              </a:spcAft>
              <a:buFont typeface="Wingdings" pitchFamily="2" charset="2"/>
              <a:buChar char="v"/>
            </a:pPr>
            <a:r>
              <a:rPr lang="en-US" sz="2800" dirty="0" smtClean="0">
                <a:solidFill>
                  <a:srgbClr val="FF0000"/>
                </a:solidFill>
                <a:latin typeface="Arial" pitchFamily="34" charset="0"/>
                <a:cs typeface="Arial" pitchFamily="34" charset="0"/>
              </a:rPr>
              <a:t>Entrepreneurship is always in the eyes of the storm in whatever economic climate prevailing in a society.  </a:t>
            </a:r>
          </a:p>
          <a:p>
            <a:pPr algn="just" eaLnBrk="0" fontAlgn="base" hangingPunct="0">
              <a:lnSpc>
                <a:spcPct val="150000"/>
              </a:lnSpc>
              <a:spcBef>
                <a:spcPct val="0"/>
              </a:spcBef>
              <a:spcAft>
                <a:spcPct val="0"/>
              </a:spcAft>
              <a:buFont typeface="Wingdings" pitchFamily="2" charset="2"/>
              <a:buChar char="v"/>
            </a:pPr>
            <a:r>
              <a:rPr lang="en-US" sz="2800" dirty="0" smtClean="0">
                <a:solidFill>
                  <a:srgbClr val="FF0000"/>
                </a:solidFill>
                <a:latin typeface="Arial" pitchFamily="34" charset="0"/>
                <a:cs typeface="Arial" pitchFamily="34" charset="0"/>
              </a:rPr>
              <a:t>Hence, entrepreneurs are seen to be present during great leaps in economic growth or were absent during economic slowdowns (</a:t>
            </a:r>
            <a:r>
              <a:rPr lang="en-US" sz="2800" dirty="0" err="1" smtClean="0">
                <a:solidFill>
                  <a:srgbClr val="FF0000"/>
                </a:solidFill>
                <a:latin typeface="Arial" pitchFamily="34" charset="0"/>
                <a:cs typeface="Arial" pitchFamily="34" charset="0"/>
              </a:rPr>
              <a:t>Baumol</a:t>
            </a:r>
            <a:r>
              <a:rPr lang="en-US" sz="2800" dirty="0" smtClean="0">
                <a:solidFill>
                  <a:srgbClr val="FF0000"/>
                </a:solidFill>
                <a:latin typeface="Arial" pitchFamily="34" charset="0"/>
                <a:cs typeface="Arial" pitchFamily="34" charset="0"/>
              </a:rPr>
              <a:t>, 1990) </a:t>
            </a:r>
            <a:endParaRPr lang="en-GB" sz="2800" dirty="0" smtClean="0">
              <a:solidFill>
                <a:srgbClr val="FF0000"/>
              </a:solidFill>
              <a:latin typeface="Arial" pitchFamily="34" charset="0"/>
              <a:cs typeface="Arial" pitchFamily="34" charset="0"/>
            </a:endParaRPr>
          </a:p>
          <a:p>
            <a:endParaRPr lang="en-GB" dirty="0"/>
          </a:p>
        </p:txBody>
      </p:sp>
      <p:sp>
        <p:nvSpPr>
          <p:cNvPr id="3" name="Title 2"/>
          <p:cNvSpPr>
            <a:spLocks noGrp="1"/>
          </p:cNvSpPr>
          <p:nvPr>
            <p:ph type="title"/>
          </p:nvPr>
        </p:nvSpPr>
        <p:spPr/>
        <p:txBody>
          <a:bodyPr/>
          <a:lstStyle/>
          <a:p>
            <a:pPr algn="ctr"/>
            <a:r>
              <a:rPr lang="en-GB" sz="3200" dirty="0" smtClean="0">
                <a:solidFill>
                  <a:srgbClr val="7030A0"/>
                </a:solidFill>
                <a:latin typeface="Arial" pitchFamily="34" charset="0"/>
                <a:cs typeface="Arial" pitchFamily="34" charset="0"/>
              </a:rPr>
              <a:t>Values of Entrepreneurship</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0" lvl="0" indent="0" algn="ctr" fontAlgn="base">
              <a:spcBef>
                <a:spcPct val="0"/>
              </a:spcBef>
              <a:spcAft>
                <a:spcPct val="0"/>
              </a:spcAft>
              <a:buClrTx/>
              <a:buSzTx/>
              <a:buNone/>
            </a:pPr>
            <a:r>
              <a:rPr lang="en-US" sz="2000" dirty="0" smtClean="0">
                <a:solidFill>
                  <a:srgbClr val="993366"/>
                </a:solidFill>
                <a:latin typeface="Arial" pitchFamily="34" charset="0"/>
                <a:cs typeface="Arial" pitchFamily="34" charset="0"/>
              </a:rPr>
              <a:t>Push and Pull factors</a:t>
            </a:r>
            <a:r>
              <a:rPr lang="en-US" sz="2000" dirty="0" smtClean="0">
                <a:latin typeface="Arial" pitchFamily="34" charset="0"/>
                <a:cs typeface="Arial" pitchFamily="34" charset="0"/>
              </a:rPr>
              <a:t> </a:t>
            </a:r>
          </a:p>
          <a:p>
            <a:pPr marL="0" lvl="0" indent="0" algn="ctr" fontAlgn="base">
              <a:spcBef>
                <a:spcPct val="0"/>
              </a:spcBef>
              <a:spcAft>
                <a:spcPct val="0"/>
              </a:spcAft>
              <a:buClrTx/>
              <a:buSzTx/>
              <a:buNone/>
            </a:pPr>
            <a:endParaRPr lang="en-US" sz="2000" dirty="0" smtClean="0">
              <a:solidFill>
                <a:srgbClr val="3333FF"/>
              </a:solidFill>
              <a:latin typeface="Arial" pitchFamily="34" charset="0"/>
              <a:cs typeface="Arial" pitchFamily="34" charset="0"/>
            </a:endParaRPr>
          </a:p>
          <a:p>
            <a:pPr marL="342900" lvl="0" indent="-342900" eaLnBrk="0" fontAlgn="base" hangingPunct="0">
              <a:spcBef>
                <a:spcPct val="0"/>
              </a:spcBef>
              <a:spcAft>
                <a:spcPct val="0"/>
              </a:spcAft>
              <a:buFont typeface="Wingdings" pitchFamily="2" charset="2"/>
              <a:buChar char="v"/>
            </a:pPr>
            <a:r>
              <a:rPr lang="en-US" sz="2000" dirty="0" smtClean="0">
                <a:solidFill>
                  <a:srgbClr val="3333FF"/>
                </a:solidFill>
                <a:latin typeface="Arial" pitchFamily="34" charset="0"/>
                <a:cs typeface="Arial" pitchFamily="34" charset="0"/>
              </a:rPr>
              <a:t>Push Factors:</a:t>
            </a:r>
            <a:r>
              <a:rPr lang="en-US" sz="2000" dirty="0" smtClean="0">
                <a:latin typeface="Arial" pitchFamily="34" charset="0"/>
                <a:cs typeface="Arial" pitchFamily="34" charset="0"/>
              </a:rPr>
              <a:t> </a:t>
            </a:r>
            <a:r>
              <a:rPr lang="en-US" sz="2000" dirty="0" smtClean="0">
                <a:solidFill>
                  <a:srgbClr val="3333FF"/>
                </a:solidFill>
                <a:latin typeface="Arial" pitchFamily="34" charset="0"/>
                <a:cs typeface="Arial" pitchFamily="34" charset="0"/>
              </a:rPr>
              <a:t>Conditions that drive people to become self-employed</a:t>
            </a:r>
            <a:r>
              <a:rPr lang="en-US" sz="2000" dirty="0" smtClean="0">
                <a:latin typeface="Arial" pitchFamily="34" charset="0"/>
                <a:cs typeface="Arial" pitchFamily="34" charset="0"/>
              </a:rPr>
              <a:t> </a:t>
            </a:r>
            <a:br>
              <a:rPr lang="en-US" sz="2000" dirty="0" smtClean="0">
                <a:latin typeface="Arial" pitchFamily="34" charset="0"/>
                <a:cs typeface="Arial" pitchFamily="34" charset="0"/>
              </a:rPr>
            </a:br>
            <a:r>
              <a:rPr lang="en-US" sz="2000" dirty="0" smtClean="0">
                <a:solidFill>
                  <a:srgbClr val="3333FF"/>
                </a:solidFill>
                <a:latin typeface="Arial" pitchFamily="34" charset="0"/>
                <a:cs typeface="Arial" pitchFamily="34" charset="0"/>
              </a:rPr>
              <a:t>Examples:</a:t>
            </a:r>
            <a:r>
              <a:rPr lang="en-US" sz="2000" dirty="0" smtClean="0">
                <a:latin typeface="Arial" pitchFamily="34" charset="0"/>
                <a:cs typeface="Arial" pitchFamily="34" charset="0"/>
              </a:rPr>
              <a:t> </a:t>
            </a:r>
            <a:r>
              <a:rPr lang="en-GB" sz="2000" dirty="0" smtClean="0">
                <a:solidFill>
                  <a:srgbClr val="3333FF"/>
                </a:solidFill>
                <a:latin typeface="Arial" pitchFamily="34" charset="0"/>
                <a:cs typeface="Arial" pitchFamily="34" charset="0"/>
              </a:rPr>
              <a:t>no better choices for work, unemployable e.g., due to a lack of educational or language skills (immigrant entrepreneurs) or criminal backgrounds</a:t>
            </a:r>
            <a:r>
              <a:rPr lang="en-GB" sz="2000" dirty="0" smtClean="0">
                <a:latin typeface="Arial" pitchFamily="34" charset="0"/>
                <a:cs typeface="Arial" pitchFamily="34" charset="0"/>
              </a:rPr>
              <a:t>, </a:t>
            </a:r>
            <a:r>
              <a:rPr lang="en-GB" sz="2000" dirty="0" smtClean="0">
                <a:solidFill>
                  <a:srgbClr val="3333FF"/>
                </a:solidFill>
                <a:latin typeface="Arial" pitchFamily="34" charset="0"/>
                <a:cs typeface="Arial" pitchFamily="34" charset="0"/>
              </a:rPr>
              <a:t>or prejudice. </a:t>
            </a:r>
            <a:r>
              <a:rPr lang="en-US" sz="2000" dirty="0" smtClean="0">
                <a:latin typeface="Arial" pitchFamily="34" charset="0"/>
                <a:cs typeface="Arial" pitchFamily="34" charset="0"/>
              </a:rPr>
              <a:t/>
            </a:r>
            <a:br>
              <a:rPr lang="en-US" sz="2000" dirty="0" smtClean="0">
                <a:latin typeface="Arial" pitchFamily="34" charset="0"/>
                <a:cs typeface="Arial" pitchFamily="34" charset="0"/>
              </a:rPr>
            </a:br>
            <a:endParaRPr lang="en-US" sz="2000" dirty="0" smtClean="0">
              <a:solidFill>
                <a:srgbClr val="3333FF"/>
              </a:solidFill>
              <a:latin typeface="Arial" pitchFamily="34" charset="0"/>
              <a:cs typeface="Arial" pitchFamily="34" charset="0"/>
            </a:endParaRPr>
          </a:p>
          <a:p>
            <a:pPr marL="342900" lvl="0" indent="-342900" eaLnBrk="0" fontAlgn="base" hangingPunct="0">
              <a:spcBef>
                <a:spcPct val="0"/>
              </a:spcBef>
              <a:spcAft>
                <a:spcPct val="0"/>
              </a:spcAft>
              <a:buFont typeface="Wingdings" pitchFamily="2" charset="2"/>
              <a:buChar char="v"/>
            </a:pPr>
            <a:r>
              <a:rPr lang="en-US" sz="2000" dirty="0" smtClean="0">
                <a:solidFill>
                  <a:srgbClr val="FF6600"/>
                </a:solidFill>
                <a:latin typeface="Arial" pitchFamily="34" charset="0"/>
                <a:cs typeface="Arial" pitchFamily="34" charset="0"/>
              </a:rPr>
              <a:t>Pull Factors:</a:t>
            </a:r>
            <a:r>
              <a:rPr lang="en-US" sz="2000" dirty="0" smtClean="0">
                <a:latin typeface="Arial" pitchFamily="34" charset="0"/>
                <a:cs typeface="Arial" pitchFamily="34" charset="0"/>
              </a:rPr>
              <a:t> </a:t>
            </a:r>
            <a:r>
              <a:rPr lang="en-US" sz="2000" dirty="0" smtClean="0">
                <a:solidFill>
                  <a:srgbClr val="FF6600"/>
                </a:solidFill>
                <a:latin typeface="Arial" pitchFamily="34" charset="0"/>
                <a:cs typeface="Arial" pitchFamily="34" charset="0"/>
              </a:rPr>
              <a:t>Conditions that attract people to become self-employed</a:t>
            </a:r>
            <a:r>
              <a:rPr lang="en-US" sz="2000" dirty="0" smtClean="0">
                <a:latin typeface="Arial" pitchFamily="34" charset="0"/>
                <a:cs typeface="Arial" pitchFamily="34" charset="0"/>
              </a:rPr>
              <a:t> </a:t>
            </a:r>
            <a:br>
              <a:rPr lang="en-US" sz="2000" dirty="0" smtClean="0">
                <a:latin typeface="Arial" pitchFamily="34" charset="0"/>
                <a:cs typeface="Arial" pitchFamily="34" charset="0"/>
              </a:rPr>
            </a:br>
            <a:r>
              <a:rPr lang="en-GB" sz="2000" dirty="0" smtClean="0">
                <a:latin typeface="Arial" pitchFamily="34" charset="0"/>
                <a:cs typeface="Arial" pitchFamily="34" charset="0"/>
              </a:rPr>
              <a:t> </a:t>
            </a:r>
            <a:r>
              <a:rPr lang="en-GB" sz="2000" dirty="0" smtClean="0">
                <a:solidFill>
                  <a:srgbClr val="FF6600"/>
                </a:solidFill>
                <a:latin typeface="Arial" pitchFamily="34" charset="0"/>
                <a:cs typeface="Arial" pitchFamily="34" charset="0"/>
              </a:rPr>
              <a:t>market opportunity, social status, and profit </a:t>
            </a:r>
          </a:p>
          <a:p>
            <a:pPr marL="342900" lvl="0" indent="-342900" eaLnBrk="0" fontAlgn="base" hangingPunct="0">
              <a:spcBef>
                <a:spcPct val="0"/>
              </a:spcBef>
              <a:spcAft>
                <a:spcPct val="0"/>
              </a:spcAft>
              <a:buFont typeface="Wingdings" pitchFamily="2" charset="2"/>
              <a:buChar char="v"/>
            </a:pPr>
            <a:endParaRPr lang="en-GB" sz="2000" dirty="0" smtClean="0">
              <a:latin typeface="Arial" pitchFamily="34" charset="0"/>
              <a:cs typeface="Arial" pitchFamily="34" charset="0"/>
            </a:endParaRPr>
          </a:p>
          <a:p>
            <a:pPr marL="342900" lvl="0" indent="-342900" eaLnBrk="0" fontAlgn="base" hangingPunct="0">
              <a:spcBef>
                <a:spcPct val="0"/>
              </a:spcBef>
              <a:spcAft>
                <a:spcPct val="0"/>
              </a:spcAft>
              <a:buFont typeface="Wingdings" pitchFamily="2" charset="2"/>
              <a:buChar char="v"/>
            </a:pPr>
            <a:r>
              <a:rPr lang="en-GB" sz="2000" dirty="0" smtClean="0">
                <a:solidFill>
                  <a:srgbClr val="00B050"/>
                </a:solidFill>
                <a:latin typeface="Arial" pitchFamily="34" charset="0"/>
                <a:cs typeface="Arial" pitchFamily="34" charset="0"/>
              </a:rPr>
              <a:t>Combination of push and pull factors: Several studies highlight the possibility that push and pull factors are simultaneously present when an individual decides to start up a business (Block and </a:t>
            </a:r>
            <a:r>
              <a:rPr lang="en-GB" sz="2000" dirty="0" err="1" smtClean="0">
                <a:solidFill>
                  <a:srgbClr val="00B050"/>
                </a:solidFill>
                <a:latin typeface="Arial" pitchFamily="34" charset="0"/>
                <a:cs typeface="Arial" pitchFamily="34" charset="0"/>
              </a:rPr>
              <a:t>Sandner</a:t>
            </a:r>
            <a:r>
              <a:rPr lang="en-GB" sz="2000" dirty="0" smtClean="0">
                <a:solidFill>
                  <a:srgbClr val="00B050"/>
                </a:solidFill>
                <a:latin typeface="Arial" pitchFamily="34" charset="0"/>
                <a:cs typeface="Arial" pitchFamily="34" charset="0"/>
              </a:rPr>
              <a:t>, 2009).</a:t>
            </a:r>
            <a:endParaRPr lang="en-GB" sz="2000" dirty="0">
              <a:latin typeface="Arial" pitchFamily="34" charset="0"/>
              <a:cs typeface="Arial" pitchFamily="34" charset="0"/>
            </a:endParaRPr>
          </a:p>
        </p:txBody>
      </p:sp>
      <p:sp>
        <p:nvSpPr>
          <p:cNvPr id="3" name="Title 2"/>
          <p:cNvSpPr>
            <a:spLocks noGrp="1"/>
          </p:cNvSpPr>
          <p:nvPr>
            <p:ph type="title"/>
          </p:nvPr>
        </p:nvSpPr>
        <p:spPr>
          <a:xfrm>
            <a:off x="457200" y="274638"/>
            <a:ext cx="8229600" cy="850106"/>
          </a:xfrm>
        </p:spPr>
        <p:txBody>
          <a:bodyPr>
            <a:normAutofit/>
          </a:bodyPr>
          <a:lstStyle/>
          <a:p>
            <a:pPr algn="ctr"/>
            <a:r>
              <a:rPr lang="en-GB" sz="3200" dirty="0" smtClean="0">
                <a:solidFill>
                  <a:srgbClr val="FF0000"/>
                </a:solidFill>
                <a:latin typeface="Arial" pitchFamily="34" charset="0"/>
                <a:cs typeface="Arial" pitchFamily="34" charset="0"/>
              </a:rPr>
              <a:t>Reasons for Entrepreneurship</a:t>
            </a:r>
            <a:endParaRPr lang="en-GB" sz="3200" dirty="0">
              <a:solidFill>
                <a:srgbClr val="FF0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314595"/>
          </a:xfrm>
        </p:spPr>
        <p:txBody>
          <a:bodyPr>
            <a:normAutofit fontScale="92500" lnSpcReduction="20000"/>
          </a:bodyPr>
          <a:lstStyle/>
          <a:p>
            <a:pPr lvl="0" fontAlgn="base">
              <a:spcBef>
                <a:spcPct val="0"/>
              </a:spcBef>
              <a:spcAft>
                <a:spcPts val="1000"/>
              </a:spcAft>
              <a:buNone/>
            </a:pPr>
            <a:r>
              <a:rPr lang="en-GB" b="1" dirty="0" smtClean="0"/>
              <a:t> </a:t>
            </a:r>
            <a:r>
              <a:rPr lang="en-GB" sz="2000" b="1" dirty="0" smtClean="0">
                <a:solidFill>
                  <a:srgbClr val="0070C0"/>
                </a:solidFill>
                <a:latin typeface="Arial" pitchFamily="34" charset="0"/>
                <a:cs typeface="Arial" pitchFamily="34" charset="0"/>
              </a:rPr>
              <a:t>Entrepreneurs are:</a:t>
            </a:r>
          </a:p>
          <a:p>
            <a:pPr lvl="0" algn="just" fontAlgn="base">
              <a:spcBef>
                <a:spcPct val="0"/>
              </a:spcBef>
              <a:spcAft>
                <a:spcPts val="1000"/>
              </a:spcAft>
              <a:buFont typeface="Wingdings" pitchFamily="2" charset="2"/>
              <a:buChar char="v"/>
            </a:pPr>
            <a:r>
              <a:rPr lang="en-GB" sz="2000" dirty="0" smtClean="0">
                <a:solidFill>
                  <a:srgbClr val="C00000"/>
                </a:solidFill>
                <a:latin typeface="Arial" pitchFamily="34" charset="0"/>
                <a:cs typeface="Arial" pitchFamily="34" charset="0"/>
              </a:rPr>
              <a:t>Profit induced taker of non-quantifiable risks (Knight, 1961)</a:t>
            </a:r>
          </a:p>
          <a:p>
            <a:pPr lvl="0" algn="just" fontAlgn="base">
              <a:spcBef>
                <a:spcPct val="0"/>
              </a:spcBef>
              <a:spcAft>
                <a:spcPts val="1000"/>
              </a:spcAft>
              <a:buNone/>
            </a:pPr>
            <a:endParaRPr lang="en-GB" sz="2000" dirty="0" smtClean="0">
              <a:solidFill>
                <a:srgbClr val="C00000"/>
              </a:solidFill>
              <a:latin typeface="Arial" pitchFamily="34" charset="0"/>
              <a:cs typeface="Arial" pitchFamily="34" charset="0"/>
            </a:endParaRPr>
          </a:p>
          <a:p>
            <a:pPr lvl="0" algn="just" fontAlgn="base">
              <a:spcBef>
                <a:spcPct val="0"/>
              </a:spcBef>
              <a:spcAft>
                <a:spcPts val="1000"/>
              </a:spcAft>
              <a:buFont typeface="Wingdings" pitchFamily="2" charset="2"/>
              <a:buChar char="v"/>
            </a:pPr>
            <a:r>
              <a:rPr lang="en-GB" sz="2000" dirty="0" smtClean="0">
                <a:solidFill>
                  <a:srgbClr val="C00000"/>
                </a:solidFill>
                <a:latin typeface="Arial" pitchFamily="34" charset="0"/>
                <a:cs typeface="Arial" pitchFamily="34" charset="0"/>
              </a:rPr>
              <a:t>Ability to spot and exploit opportunities (</a:t>
            </a:r>
            <a:r>
              <a:rPr lang="en-GB" sz="2000" dirty="0" err="1" smtClean="0">
                <a:solidFill>
                  <a:srgbClr val="C00000"/>
                </a:solidFill>
                <a:latin typeface="Arial" pitchFamily="34" charset="0"/>
                <a:cs typeface="Arial" pitchFamily="34" charset="0"/>
              </a:rPr>
              <a:t>Kirzner</a:t>
            </a:r>
            <a:r>
              <a:rPr lang="en-GB" sz="2000" dirty="0" smtClean="0">
                <a:solidFill>
                  <a:srgbClr val="C00000"/>
                </a:solidFill>
                <a:latin typeface="Arial" pitchFamily="34" charset="0"/>
                <a:cs typeface="Arial" pitchFamily="34" charset="0"/>
              </a:rPr>
              <a:t>, 1973)</a:t>
            </a:r>
          </a:p>
          <a:p>
            <a:pPr lvl="0" algn="just" fontAlgn="base">
              <a:spcBef>
                <a:spcPct val="0"/>
              </a:spcBef>
              <a:spcAft>
                <a:spcPts val="1000"/>
              </a:spcAft>
              <a:buFont typeface="Wingdings" pitchFamily="2" charset="2"/>
              <a:buChar char="v"/>
            </a:pPr>
            <a:endParaRPr lang="en-GB" sz="2000" dirty="0" smtClean="0">
              <a:solidFill>
                <a:srgbClr val="C00000"/>
              </a:solidFill>
              <a:latin typeface="Arial" pitchFamily="34" charset="0"/>
              <a:cs typeface="Arial" pitchFamily="34" charset="0"/>
            </a:endParaRPr>
          </a:p>
          <a:p>
            <a:pPr lvl="0" algn="just" fontAlgn="base">
              <a:spcBef>
                <a:spcPct val="0"/>
              </a:spcBef>
              <a:spcAft>
                <a:spcPts val="1000"/>
              </a:spcAft>
              <a:buFont typeface="Wingdings" pitchFamily="2" charset="2"/>
              <a:buChar char="v"/>
            </a:pPr>
            <a:r>
              <a:rPr lang="en-GB" sz="2000" dirty="0" smtClean="0">
                <a:solidFill>
                  <a:srgbClr val="C00000"/>
                </a:solidFill>
                <a:latin typeface="Arial" pitchFamily="34" charset="0"/>
                <a:cs typeface="Arial" pitchFamily="34" charset="0"/>
              </a:rPr>
              <a:t>Innovative character with economic motivation for profit making that continuously experiment with new combinations (Schumpeter, 1931</a:t>
            </a:r>
          </a:p>
          <a:p>
            <a:pPr lvl="0" algn="just" fontAlgn="base">
              <a:spcBef>
                <a:spcPct val="0"/>
              </a:spcBef>
              <a:spcAft>
                <a:spcPts val="1000"/>
              </a:spcAft>
              <a:buFont typeface="Wingdings" pitchFamily="2" charset="2"/>
              <a:buChar char="v"/>
            </a:pPr>
            <a:endParaRPr lang="en-GB" sz="2000" dirty="0" smtClean="0">
              <a:solidFill>
                <a:srgbClr val="C00000"/>
              </a:solidFill>
              <a:latin typeface="Arial" pitchFamily="34" charset="0"/>
              <a:cs typeface="Arial" pitchFamily="34" charset="0"/>
            </a:endParaRPr>
          </a:p>
          <a:p>
            <a:pPr lvl="0" algn="just" fontAlgn="base">
              <a:spcBef>
                <a:spcPct val="0"/>
              </a:spcBef>
              <a:spcAft>
                <a:spcPts val="1000"/>
              </a:spcAft>
              <a:buFont typeface="Wingdings" pitchFamily="2" charset="2"/>
              <a:buChar char="v"/>
            </a:pPr>
            <a:r>
              <a:rPr lang="en-GB" sz="2000" dirty="0" smtClean="0">
                <a:solidFill>
                  <a:srgbClr val="C00000"/>
                </a:solidFill>
                <a:latin typeface="Arial" pitchFamily="34" charset="0"/>
                <a:cs typeface="Arial" pitchFamily="34" charset="0"/>
              </a:rPr>
              <a:t>Social agent for change (Barth, 1967)</a:t>
            </a:r>
          </a:p>
          <a:p>
            <a:pPr lvl="0" algn="just" fontAlgn="base">
              <a:spcBef>
                <a:spcPct val="0"/>
              </a:spcBef>
              <a:spcAft>
                <a:spcPts val="1000"/>
              </a:spcAft>
              <a:buFont typeface="Wingdings" pitchFamily="2" charset="2"/>
              <a:buChar char="v"/>
            </a:pPr>
            <a:endParaRPr lang="en-GB" sz="2000" dirty="0" smtClean="0">
              <a:solidFill>
                <a:srgbClr val="C00000"/>
              </a:solidFill>
              <a:latin typeface="Arial" pitchFamily="34" charset="0"/>
              <a:cs typeface="Arial" pitchFamily="34" charset="0"/>
            </a:endParaRPr>
          </a:p>
          <a:p>
            <a:pPr lvl="0" algn="just" fontAlgn="base">
              <a:spcBef>
                <a:spcPct val="0"/>
              </a:spcBef>
              <a:spcAft>
                <a:spcPts val="1000"/>
              </a:spcAft>
              <a:buFont typeface="Wingdings" pitchFamily="2" charset="2"/>
              <a:buChar char="v"/>
            </a:pPr>
            <a:r>
              <a:rPr lang="en-GB" sz="2000" dirty="0" smtClean="0">
                <a:solidFill>
                  <a:srgbClr val="C00000"/>
                </a:solidFill>
                <a:latin typeface="Arial" pitchFamily="34" charset="0"/>
                <a:cs typeface="Arial" pitchFamily="34" charset="0"/>
              </a:rPr>
              <a:t>Influencing their environments by organising resources (</a:t>
            </a:r>
            <a:r>
              <a:rPr lang="en-GB" sz="2000" dirty="0" err="1" smtClean="0">
                <a:solidFill>
                  <a:srgbClr val="C00000"/>
                </a:solidFill>
                <a:latin typeface="Arial" pitchFamily="34" charset="0"/>
                <a:cs typeface="Arial" pitchFamily="34" charset="0"/>
              </a:rPr>
              <a:t>Casson</a:t>
            </a:r>
            <a:r>
              <a:rPr lang="en-GB" sz="2000" dirty="0" smtClean="0">
                <a:solidFill>
                  <a:srgbClr val="C00000"/>
                </a:solidFill>
                <a:latin typeface="Arial" pitchFamily="34" charset="0"/>
                <a:cs typeface="Arial" pitchFamily="34" charset="0"/>
              </a:rPr>
              <a:t>, 2003).</a:t>
            </a:r>
          </a:p>
          <a:p>
            <a:pPr lvl="0" algn="just" fontAlgn="base">
              <a:spcBef>
                <a:spcPct val="0"/>
              </a:spcBef>
              <a:spcAft>
                <a:spcPts val="1000"/>
              </a:spcAft>
            </a:pPr>
            <a:endParaRPr lang="en-GB" sz="2800" dirty="0" smtClean="0">
              <a:latin typeface="Arial" pitchFamily="34" charset="0"/>
              <a:cs typeface="Arial" pitchFamily="34" charset="0"/>
            </a:endParaRPr>
          </a:p>
          <a:p>
            <a:pPr>
              <a:buNone/>
            </a:pPr>
            <a:endParaRPr lang="en-US" dirty="0"/>
          </a:p>
          <a:p>
            <a:pPr>
              <a:buNone/>
            </a:pPr>
            <a:r>
              <a:rPr lang="en-GB" b="1" dirty="0"/>
              <a:t> </a:t>
            </a:r>
            <a:endParaRPr lang="en-US" dirty="0"/>
          </a:p>
          <a:p>
            <a:endParaRPr lang="en-US" dirty="0"/>
          </a:p>
        </p:txBody>
      </p:sp>
      <p:sp>
        <p:nvSpPr>
          <p:cNvPr id="2" name="Title 1"/>
          <p:cNvSpPr>
            <a:spLocks noGrp="1"/>
          </p:cNvSpPr>
          <p:nvPr>
            <p:ph type="title"/>
          </p:nvPr>
        </p:nvSpPr>
        <p:spPr>
          <a:xfrm>
            <a:off x="467544" y="0"/>
            <a:ext cx="6264696" cy="764704"/>
          </a:xfrm>
        </p:spPr>
        <p:txBody>
          <a:bodyPr>
            <a:noAutofit/>
          </a:bodyPr>
          <a:lstStyle/>
          <a:p>
            <a:pPr lvl="0" algn="ctr"/>
            <a:r>
              <a:rPr lang="en-GB" sz="3200" dirty="0" smtClean="0">
                <a:latin typeface="Arial" pitchFamily="34" charset="0"/>
                <a:cs typeface="Arial" pitchFamily="34" charset="0"/>
              </a:rPr>
              <a:t>Theoretical perspectives</a:t>
            </a:r>
            <a:br>
              <a:rPr lang="en-GB" sz="3200" dirty="0" smtClean="0">
                <a:latin typeface="Arial" pitchFamily="34" charset="0"/>
                <a:cs typeface="Arial" pitchFamily="34" charset="0"/>
              </a:rPr>
            </a:br>
            <a:endParaRPr lang="en-US" sz="3200" dirty="0"/>
          </a:p>
        </p:txBody>
      </p:sp>
      <p:sp>
        <p:nvSpPr>
          <p:cNvPr id="13334" name="Rectangle 2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4954555"/>
          </a:xfrm>
        </p:spPr>
        <p:txBody>
          <a:bodyPr>
            <a:normAutofit fontScale="92500" lnSpcReduction="10000"/>
          </a:bodyPr>
          <a:lstStyle/>
          <a:p>
            <a:pPr algn="just" fontAlgn="base">
              <a:spcBef>
                <a:spcPct val="0"/>
              </a:spcBef>
              <a:spcAft>
                <a:spcPct val="0"/>
              </a:spcAft>
              <a:buFont typeface="Wingdings" pitchFamily="2" charset="2"/>
              <a:buChar char="v"/>
            </a:pPr>
            <a:r>
              <a:rPr lang="en-US" sz="2000" b="1" i="1" dirty="0" smtClean="0">
                <a:solidFill>
                  <a:srgbClr val="C00000"/>
                </a:solidFill>
                <a:latin typeface="Arial" pitchFamily="34" charset="0"/>
                <a:cs typeface="Arial" pitchFamily="34" charset="0"/>
              </a:rPr>
              <a:t>Economic Theories</a:t>
            </a:r>
          </a:p>
          <a:p>
            <a:pPr algn="just" fontAlgn="base">
              <a:spcBef>
                <a:spcPct val="0"/>
              </a:spcBef>
              <a:spcAft>
                <a:spcPct val="0"/>
              </a:spcAft>
              <a:buFont typeface="Wingdings" pitchFamily="2" charset="2"/>
              <a:buChar char="§"/>
            </a:pPr>
            <a:r>
              <a:rPr lang="en-US" sz="2000" dirty="0" smtClean="0">
                <a:solidFill>
                  <a:srgbClr val="C00000"/>
                </a:solidFill>
                <a:latin typeface="Arial" pitchFamily="34" charset="0"/>
                <a:cs typeface="Arial" pitchFamily="34" charset="0"/>
              </a:rPr>
              <a:t>The theories are based on the premise that economic stimuli are the major inspiration for entrepreneurial activities.</a:t>
            </a:r>
          </a:p>
          <a:p>
            <a:pPr algn="just" fontAlgn="base">
              <a:spcBef>
                <a:spcPct val="0"/>
              </a:spcBef>
              <a:spcAft>
                <a:spcPct val="0"/>
              </a:spcAft>
              <a:buFont typeface="Wingdings" pitchFamily="2" charset="2"/>
              <a:buChar char="§"/>
            </a:pPr>
            <a:r>
              <a:rPr lang="en-US" sz="2000" dirty="0" smtClean="0">
                <a:solidFill>
                  <a:srgbClr val="C00000"/>
                </a:solidFill>
                <a:latin typeface="Arial" pitchFamily="34" charset="0"/>
                <a:cs typeface="Arial" pitchFamily="34" charset="0"/>
              </a:rPr>
              <a:t>Entrepreneurship, and economic growth occur when the economic situations are favorable. </a:t>
            </a:r>
          </a:p>
          <a:p>
            <a:pPr algn="just" fontAlgn="base">
              <a:spcBef>
                <a:spcPct val="0"/>
              </a:spcBef>
              <a:spcAft>
                <a:spcPct val="0"/>
              </a:spcAft>
              <a:buFont typeface="Wingdings" pitchFamily="2" charset="2"/>
              <a:buChar char="§"/>
            </a:pPr>
            <a:r>
              <a:rPr lang="en-US" sz="2000" dirty="0" smtClean="0">
                <a:solidFill>
                  <a:srgbClr val="C00000"/>
                </a:solidFill>
                <a:latin typeface="Arial" pitchFamily="34" charset="0"/>
                <a:cs typeface="Arial" pitchFamily="34" charset="0"/>
              </a:rPr>
              <a:t>Stimuli include taxation &amp; industrial policies, sources of finance and raw material, infrastructure availability, investment and marketing opportunities, access to information about market conditions, technology etc.</a:t>
            </a:r>
            <a:endParaRPr lang="en-GB" sz="2000" dirty="0" smtClean="0">
              <a:solidFill>
                <a:srgbClr val="C00000"/>
              </a:solidFill>
              <a:latin typeface="Arial" pitchFamily="34" charset="0"/>
              <a:cs typeface="Arial" pitchFamily="34" charset="0"/>
            </a:endParaRPr>
          </a:p>
          <a:p>
            <a:pPr>
              <a:buNone/>
            </a:pPr>
            <a:endParaRPr lang="en-US" sz="2000" i="1" dirty="0" smtClean="0">
              <a:latin typeface="Arial" pitchFamily="34" charset="0"/>
              <a:cs typeface="Arial" pitchFamily="34" charset="0"/>
            </a:endParaRPr>
          </a:p>
          <a:p>
            <a:pPr>
              <a:buFont typeface="Wingdings" pitchFamily="2" charset="2"/>
              <a:buChar char="v"/>
            </a:pPr>
            <a:r>
              <a:rPr lang="en-US" sz="2000" b="1" i="1" dirty="0" smtClean="0">
                <a:solidFill>
                  <a:srgbClr val="FF0000"/>
                </a:solidFill>
                <a:latin typeface="Arial" pitchFamily="34" charset="0"/>
                <a:cs typeface="Arial" pitchFamily="34" charset="0"/>
              </a:rPr>
              <a:t>Sociological Theories</a:t>
            </a:r>
          </a:p>
          <a:p>
            <a:pPr algn="just">
              <a:buFont typeface="Wingdings" pitchFamily="2" charset="2"/>
              <a:buChar char="§"/>
            </a:pPr>
            <a:r>
              <a:rPr lang="en-GB" sz="2000" dirty="0" smtClean="0">
                <a:solidFill>
                  <a:srgbClr val="FF0000"/>
                </a:solidFill>
                <a:latin typeface="Arial" pitchFamily="34" charset="0"/>
                <a:cs typeface="Arial" pitchFamily="34" charset="0"/>
              </a:rPr>
              <a:t>The sociological theories describe how social factors hasten the growth of entrepreneurs</a:t>
            </a:r>
          </a:p>
          <a:p>
            <a:pPr algn="just">
              <a:buFont typeface="Wingdings" pitchFamily="2" charset="2"/>
              <a:buChar char="§"/>
            </a:pPr>
            <a:r>
              <a:rPr lang="en-GB" sz="2000" dirty="0" smtClean="0">
                <a:solidFill>
                  <a:srgbClr val="FF0000"/>
                </a:solidFill>
                <a:latin typeface="Arial" pitchFamily="34" charset="0"/>
                <a:cs typeface="Arial" pitchFamily="34" charset="0"/>
              </a:rPr>
              <a:t> Key elements of the theories maintain that entrepreneurship is liable to grow in a specific social culture. </a:t>
            </a:r>
          </a:p>
          <a:p>
            <a:pPr algn="just">
              <a:buFont typeface="Wingdings" pitchFamily="2" charset="2"/>
              <a:buChar char="§"/>
            </a:pPr>
            <a:r>
              <a:rPr lang="en-GB" sz="2000" dirty="0" smtClean="0">
                <a:solidFill>
                  <a:srgbClr val="FF0000"/>
                </a:solidFill>
                <a:latin typeface="Arial" pitchFamily="34" charset="0"/>
                <a:cs typeface="Arial" pitchFamily="34" charset="0"/>
              </a:rPr>
              <a:t>Society’s values, religious beliefs, customs, and taboos affect the actions of individuals in a society (Reynolds, 1991). </a:t>
            </a:r>
          </a:p>
          <a:p>
            <a:pPr algn="just">
              <a:buNone/>
            </a:pPr>
            <a:endParaRPr lang="en-GB" sz="1200" dirty="0" smtClean="0"/>
          </a:p>
          <a:p>
            <a:endParaRPr lang="en-GB" sz="1400" dirty="0" smtClean="0"/>
          </a:p>
          <a:p>
            <a:endParaRPr lang="en-GB" sz="1400" dirty="0" smtClean="0">
              <a:latin typeface="Arial" pitchFamily="34" charset="0"/>
              <a:cs typeface="Arial" pitchFamily="34" charset="0"/>
            </a:endParaRPr>
          </a:p>
          <a:p>
            <a:pPr algn="just"/>
            <a:endParaRPr lang="en-GB" sz="1400" dirty="0" smtClean="0"/>
          </a:p>
          <a:p>
            <a:pPr algn="just"/>
            <a:endParaRPr lang="en-GB" sz="1400" dirty="0" smtClean="0">
              <a:latin typeface="Times New Roman" pitchFamily="18" charset="0"/>
              <a:cs typeface="Times New Roman" pitchFamily="18" charset="0"/>
            </a:endParaRPr>
          </a:p>
        </p:txBody>
      </p:sp>
      <p:sp>
        <p:nvSpPr>
          <p:cNvPr id="2" name="Title 1"/>
          <p:cNvSpPr>
            <a:spLocks noGrp="1"/>
          </p:cNvSpPr>
          <p:nvPr>
            <p:ph type="title"/>
          </p:nvPr>
        </p:nvSpPr>
        <p:spPr>
          <a:xfrm>
            <a:off x="457200" y="274638"/>
            <a:ext cx="8229600" cy="634082"/>
          </a:xfrm>
        </p:spPr>
        <p:txBody>
          <a:bodyPr>
            <a:normAutofit/>
          </a:bodyPr>
          <a:lstStyle/>
          <a:p>
            <a:r>
              <a:rPr lang="en-US" sz="2400" dirty="0" smtClean="0">
                <a:latin typeface="Arial" pitchFamily="34" charset="0"/>
                <a:cs typeface="Arial" pitchFamily="34" charset="0"/>
              </a:rPr>
              <a:t>		</a:t>
            </a:r>
            <a:r>
              <a:rPr lang="en-US" sz="3200" dirty="0" smtClean="0">
                <a:solidFill>
                  <a:srgbClr val="0070C0"/>
                </a:solidFill>
                <a:latin typeface="Arial" pitchFamily="34" charset="0"/>
                <a:cs typeface="Arial" pitchFamily="34" charset="0"/>
              </a:rPr>
              <a:t>Theories of Entrepreneurship</a:t>
            </a:r>
            <a:endParaRPr lang="en-US" sz="3200" dirty="0">
              <a:solidFill>
                <a:srgbClr val="0070C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4954555"/>
          </a:xfrm>
        </p:spPr>
        <p:txBody>
          <a:bodyPr>
            <a:normAutofit lnSpcReduction="10000"/>
          </a:bodyPr>
          <a:lstStyle/>
          <a:p>
            <a:pPr>
              <a:buFont typeface="Wingdings" pitchFamily="2" charset="2"/>
              <a:buChar char="v"/>
            </a:pPr>
            <a:r>
              <a:rPr lang="en-US" sz="2000" b="1" i="1" dirty="0" smtClean="0">
                <a:solidFill>
                  <a:srgbClr val="FF0000"/>
                </a:solidFill>
                <a:latin typeface="Arial" pitchFamily="34" charset="0"/>
                <a:cs typeface="Arial" pitchFamily="34" charset="0"/>
              </a:rPr>
              <a:t>Cultural theories </a:t>
            </a:r>
            <a:endParaRPr lang="en-US" sz="2000" dirty="0" smtClean="0">
              <a:latin typeface="Arial" pitchFamily="34" charset="0"/>
              <a:cs typeface="Arial" pitchFamily="34" charset="0"/>
            </a:endParaRPr>
          </a:p>
          <a:p>
            <a:pPr algn="just">
              <a:buFont typeface="Arial" pitchFamily="34" charset="0"/>
              <a:buChar char="•"/>
            </a:pPr>
            <a:r>
              <a:rPr lang="en-US" sz="2000" dirty="0" smtClean="0">
                <a:solidFill>
                  <a:srgbClr val="FF0000"/>
                </a:solidFill>
                <a:latin typeface="Arial" pitchFamily="34" charset="0"/>
                <a:cs typeface="Arial" pitchFamily="34" charset="0"/>
              </a:rPr>
              <a:t>Entrepreneurship as a product of culture.</a:t>
            </a:r>
          </a:p>
          <a:p>
            <a:pPr algn="just">
              <a:buFont typeface="Arial" pitchFamily="34" charset="0"/>
              <a:buChar char="•"/>
            </a:pPr>
            <a:r>
              <a:rPr lang="en-US" sz="2000" dirty="0" smtClean="0">
                <a:solidFill>
                  <a:srgbClr val="FF0000"/>
                </a:solidFill>
                <a:latin typeface="Arial" pitchFamily="34" charset="0"/>
                <a:cs typeface="Arial" pitchFamily="34" charset="0"/>
              </a:rPr>
              <a:t>Entrepreneurial talents is situated in the cultural values and cultural system that are embedded into the cultural environment (</a:t>
            </a:r>
            <a:r>
              <a:rPr lang="en-GB" sz="2000" dirty="0" err="1" smtClean="0">
                <a:solidFill>
                  <a:srgbClr val="FF0000"/>
                </a:solidFill>
                <a:latin typeface="Arial" pitchFamily="34" charset="0"/>
                <a:cs typeface="Arial" pitchFamily="34" charset="0"/>
              </a:rPr>
              <a:t>Hoselitz’s</a:t>
            </a:r>
            <a:r>
              <a:rPr lang="en-GB" sz="2000" dirty="0" smtClean="0">
                <a:solidFill>
                  <a:srgbClr val="FF0000"/>
                </a:solidFill>
                <a:latin typeface="Arial" pitchFamily="34" charset="0"/>
                <a:cs typeface="Arial" pitchFamily="34" charset="0"/>
              </a:rPr>
              <a:t> theory,1960). </a:t>
            </a:r>
            <a:endParaRPr lang="en-US" sz="2000" i="1" dirty="0" smtClean="0">
              <a:latin typeface="Arial" pitchFamily="34" charset="0"/>
              <a:cs typeface="Arial" pitchFamily="34" charset="0"/>
            </a:endParaRPr>
          </a:p>
          <a:p>
            <a:pPr>
              <a:buFont typeface="Wingdings" pitchFamily="2" charset="2"/>
              <a:buChar char="v"/>
            </a:pPr>
            <a:r>
              <a:rPr lang="en-US" sz="2000" b="1" i="1" dirty="0" smtClean="0">
                <a:solidFill>
                  <a:srgbClr val="7030A0"/>
                </a:solidFill>
                <a:latin typeface="Arial" pitchFamily="34" charset="0"/>
                <a:cs typeface="Arial" pitchFamily="34" charset="0"/>
              </a:rPr>
              <a:t>Psychological theories</a:t>
            </a:r>
            <a:endParaRPr lang="en-US" sz="2000" dirty="0" smtClean="0">
              <a:latin typeface="Arial" pitchFamily="34" charset="0"/>
              <a:cs typeface="Arial" pitchFamily="34" charset="0"/>
            </a:endParaRPr>
          </a:p>
          <a:p>
            <a:pPr algn="just">
              <a:buFont typeface="Wingdings" pitchFamily="2" charset="2"/>
              <a:buChar char="§"/>
            </a:pPr>
            <a:r>
              <a:rPr lang="en-US" sz="2000" dirty="0" smtClean="0">
                <a:solidFill>
                  <a:srgbClr val="7030A0"/>
                </a:solidFill>
                <a:latin typeface="Arial" pitchFamily="34" charset="0"/>
                <a:cs typeface="Arial" pitchFamily="34" charset="0"/>
              </a:rPr>
              <a:t>Centered on identifying the psychological trait of the individual in a society</a:t>
            </a:r>
          </a:p>
          <a:p>
            <a:pPr algn="just">
              <a:buFont typeface="Wingdings" pitchFamily="2" charset="2"/>
              <a:buChar char="§"/>
            </a:pPr>
            <a:r>
              <a:rPr lang="en-US" sz="2000" dirty="0" smtClean="0">
                <a:solidFill>
                  <a:srgbClr val="7030A0"/>
                </a:solidFill>
                <a:latin typeface="Arial" pitchFamily="34" charset="0"/>
                <a:cs typeface="Arial" pitchFamily="34" charset="0"/>
              </a:rPr>
              <a:t>Focus on personal resourcefulness, and believing that psychological characteristics influence the supply of entrepreneurs in the society </a:t>
            </a:r>
          </a:p>
          <a:p>
            <a:pPr algn="just">
              <a:buFont typeface="Wingdings" pitchFamily="2" charset="2"/>
              <a:buChar char="§"/>
            </a:pPr>
            <a:r>
              <a:rPr lang="en-US" sz="2000" dirty="0" smtClean="0">
                <a:solidFill>
                  <a:srgbClr val="7030A0"/>
                </a:solidFill>
                <a:latin typeface="Arial" pitchFamily="34" charset="0"/>
                <a:cs typeface="Arial" pitchFamily="34" charset="0"/>
              </a:rPr>
              <a:t>Several aspects of psychology like human volition, innovation, </a:t>
            </a:r>
            <a:r>
              <a:rPr lang="en-US" sz="2000" dirty="0" err="1" smtClean="0">
                <a:solidFill>
                  <a:srgbClr val="7030A0"/>
                </a:solidFill>
                <a:latin typeface="Arial" pitchFamily="34" charset="0"/>
                <a:cs typeface="Arial" pitchFamily="34" charset="0"/>
              </a:rPr>
              <a:t>organisation</a:t>
            </a:r>
            <a:r>
              <a:rPr lang="en-US" sz="2000" dirty="0" smtClean="0">
                <a:solidFill>
                  <a:srgbClr val="7030A0"/>
                </a:solidFill>
                <a:latin typeface="Arial" pitchFamily="34" charset="0"/>
                <a:cs typeface="Arial" pitchFamily="34" charset="0"/>
              </a:rPr>
              <a:t> building, will to power, will to conquer, vision or foresight, etc. influence stream of entrepreneurs. The theories infer these traits are shaped during the individual’s upbringing which accent standards of excellence, self reliance and low father dominance (</a:t>
            </a:r>
            <a:r>
              <a:rPr lang="en-US" sz="2000" dirty="0" err="1" smtClean="0">
                <a:solidFill>
                  <a:srgbClr val="7030A0"/>
                </a:solidFill>
                <a:latin typeface="Arial" pitchFamily="34" charset="0"/>
                <a:cs typeface="Arial" pitchFamily="34" charset="0"/>
              </a:rPr>
              <a:t>McLelland</a:t>
            </a:r>
            <a:r>
              <a:rPr lang="en-US" sz="2000" dirty="0" smtClean="0">
                <a:solidFill>
                  <a:srgbClr val="7030A0"/>
                </a:solidFill>
                <a:latin typeface="Arial" pitchFamily="34" charset="0"/>
                <a:cs typeface="Arial" pitchFamily="34" charset="0"/>
              </a:rPr>
              <a:t> &amp; Winter, 1971).</a:t>
            </a:r>
          </a:p>
          <a:p>
            <a:endParaRPr lang="en-GB" dirty="0"/>
          </a:p>
        </p:txBody>
      </p:sp>
      <p:sp>
        <p:nvSpPr>
          <p:cNvPr id="3" name="Title 2"/>
          <p:cNvSpPr>
            <a:spLocks noGrp="1"/>
          </p:cNvSpPr>
          <p:nvPr>
            <p:ph type="title"/>
          </p:nvPr>
        </p:nvSpPr>
        <p:spPr>
          <a:xfrm>
            <a:off x="457200" y="274638"/>
            <a:ext cx="8229600" cy="778098"/>
          </a:xfrm>
        </p:spPr>
        <p:txBody>
          <a:bodyPr/>
          <a:lstStyle/>
          <a:p>
            <a:pPr algn="ctr"/>
            <a:r>
              <a:rPr lang="en-US" sz="3200" dirty="0" smtClean="0">
                <a:solidFill>
                  <a:srgbClr val="7030A0"/>
                </a:solidFill>
                <a:latin typeface="Arial" pitchFamily="34" charset="0"/>
                <a:cs typeface="Arial" pitchFamily="34" charset="0"/>
              </a:rPr>
              <a:t>Theories of Entrepreneurship</a:t>
            </a:r>
            <a:endParaRPr lang="en-GB" sz="3200" dirty="0">
              <a:solidFill>
                <a:srgbClr val="7030A0"/>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562074"/>
          </a:xfrm>
        </p:spPr>
        <p:txBody>
          <a:bodyPr>
            <a:normAutofit fontScale="90000"/>
          </a:bodyPr>
          <a:lstStyle/>
          <a:p>
            <a:pPr algn="ctr"/>
            <a:r>
              <a:rPr lang="en-GB" sz="3200" dirty="0" smtClean="0">
                <a:solidFill>
                  <a:srgbClr val="0070C0"/>
                </a:solidFill>
                <a:latin typeface="Arial" pitchFamily="34" charset="0"/>
                <a:cs typeface="Arial" pitchFamily="34" charset="0"/>
              </a:rPr>
              <a:t>Practical Perspectives</a:t>
            </a:r>
            <a:endParaRPr lang="en-GB" sz="3200" dirty="0"/>
          </a:p>
        </p:txBody>
      </p:sp>
      <p:pic>
        <p:nvPicPr>
          <p:cNvPr id="30722" name="Picture 2"/>
          <p:cNvPicPr>
            <a:picLocks noGrp="1" noChangeAspect="1" noChangeArrowheads="1"/>
          </p:cNvPicPr>
          <p:nvPr>
            <p:ph idx="1"/>
          </p:nvPr>
        </p:nvPicPr>
        <p:blipFill>
          <a:blip r:embed="rId2" cstate="print"/>
          <a:srcRect/>
          <a:stretch>
            <a:fillRect/>
          </a:stretch>
        </p:blipFill>
        <p:spPr bwMode="auto">
          <a:xfrm>
            <a:off x="2915816" y="4077072"/>
            <a:ext cx="4205089" cy="2018184"/>
          </a:xfrm>
          <a:prstGeom prst="rect">
            <a:avLst/>
          </a:prstGeom>
          <a:noFill/>
          <a:ln w="9525">
            <a:noFill/>
            <a:miter lim="800000"/>
            <a:headEnd/>
            <a:tailEnd/>
          </a:ln>
        </p:spPr>
      </p:pic>
      <p:sp>
        <p:nvSpPr>
          <p:cNvPr id="5" name="Rectangle 4"/>
          <p:cNvSpPr/>
          <p:nvPr/>
        </p:nvSpPr>
        <p:spPr>
          <a:xfrm>
            <a:off x="611560" y="764704"/>
            <a:ext cx="7632848" cy="5940668"/>
          </a:xfrm>
          <a:prstGeom prst="rect">
            <a:avLst/>
          </a:prstGeom>
        </p:spPr>
        <p:txBody>
          <a:bodyPr wrap="square">
            <a:spAutoFit/>
          </a:bodyPr>
          <a:lstStyle/>
          <a:p>
            <a:pPr algn="ctr">
              <a:buNone/>
            </a:pPr>
            <a:r>
              <a:rPr lang="en-GB" sz="1600" dirty="0" smtClean="0">
                <a:solidFill>
                  <a:srgbClr val="FF0000"/>
                </a:solidFill>
                <a:latin typeface="Arial" pitchFamily="34" charset="0"/>
                <a:cs typeface="Arial" pitchFamily="34" charset="0"/>
              </a:rPr>
              <a:t>Current Realities </a:t>
            </a:r>
          </a:p>
          <a:p>
            <a:pPr algn="ctr">
              <a:buNone/>
            </a:pPr>
            <a:endParaRPr lang="en-GB" sz="1600" dirty="0" smtClean="0">
              <a:solidFill>
                <a:srgbClr val="FF0000"/>
              </a:solidFill>
              <a:latin typeface="Arial" pitchFamily="34" charset="0"/>
              <a:cs typeface="Arial" pitchFamily="34" charset="0"/>
            </a:endParaRPr>
          </a:p>
          <a:p>
            <a:pPr>
              <a:buFont typeface="Wingdings" pitchFamily="2" charset="2"/>
              <a:buChar char="v"/>
            </a:pPr>
            <a:r>
              <a:rPr lang="en-GB" sz="1600" dirty="0" smtClean="0">
                <a:solidFill>
                  <a:srgbClr val="00B050"/>
                </a:solidFill>
                <a:latin typeface="Arial" pitchFamily="34" charset="0"/>
                <a:cs typeface="Arial" pitchFamily="34" charset="0"/>
              </a:rPr>
              <a:t>Graduate unemployment is now at its highest level in over a decade.</a:t>
            </a:r>
          </a:p>
          <a:p>
            <a:pPr>
              <a:buFont typeface="Wingdings" pitchFamily="2" charset="2"/>
              <a:buChar char="v"/>
            </a:pPr>
            <a:endParaRPr lang="en-GB" sz="1600" dirty="0" smtClean="0">
              <a:latin typeface="Arial" pitchFamily="34" charset="0"/>
              <a:cs typeface="Arial" pitchFamily="34" charset="0"/>
            </a:endParaRPr>
          </a:p>
          <a:p>
            <a:pPr>
              <a:buFont typeface="Wingdings" pitchFamily="2" charset="2"/>
              <a:buChar char="v"/>
            </a:pPr>
            <a:r>
              <a:rPr lang="en-GB" sz="1600" dirty="0" smtClean="0">
                <a:solidFill>
                  <a:srgbClr val="00B0F0"/>
                </a:solidFill>
                <a:latin typeface="Arial" pitchFamily="34" charset="0"/>
                <a:cs typeface="Arial" pitchFamily="34" charset="0"/>
              </a:rPr>
              <a:t>Since the recession began, the number of unemployed recent graduates has doubled to 20%</a:t>
            </a:r>
          </a:p>
          <a:p>
            <a:pPr>
              <a:buFont typeface="Wingdings" pitchFamily="2" charset="2"/>
              <a:buChar char="v"/>
            </a:pPr>
            <a:endParaRPr lang="en-GB" sz="1600" dirty="0" smtClean="0">
              <a:latin typeface="Arial" pitchFamily="34" charset="0"/>
              <a:cs typeface="Arial" pitchFamily="34" charset="0"/>
            </a:endParaRPr>
          </a:p>
          <a:p>
            <a:pPr>
              <a:buFont typeface="Wingdings" pitchFamily="2" charset="2"/>
              <a:buChar char="v"/>
            </a:pPr>
            <a:r>
              <a:rPr lang="en-GB" sz="1600" dirty="0" smtClean="0">
                <a:solidFill>
                  <a:srgbClr val="0070C0"/>
                </a:solidFill>
                <a:latin typeface="Arial" pitchFamily="34" charset="0"/>
                <a:cs typeface="Arial" pitchFamily="34" charset="0"/>
              </a:rPr>
              <a:t>The unemployment rate was 8.3 per cent, up 0.4 on the previous quarter. There were 2.62 million unemployed people, the highest since 1994 and up 129,000 on the quarter (Office for National Statistics). </a:t>
            </a:r>
          </a:p>
          <a:p>
            <a:endParaRPr lang="en-GB" sz="1600" dirty="0" smtClean="0">
              <a:latin typeface="Arial" pitchFamily="34" charset="0"/>
              <a:cs typeface="Arial" pitchFamily="34" charset="0"/>
            </a:endParaRPr>
          </a:p>
          <a:p>
            <a:pPr>
              <a:buFont typeface="Wingdings" pitchFamily="2" charset="2"/>
              <a:buChar char="v"/>
            </a:pPr>
            <a:r>
              <a:rPr lang="en-GB" sz="1600" dirty="0" smtClean="0">
                <a:solidFill>
                  <a:srgbClr val="C00000"/>
                </a:solidFill>
                <a:latin typeface="Arial" pitchFamily="34" charset="0"/>
                <a:cs typeface="Arial" pitchFamily="34" charset="0"/>
              </a:rPr>
              <a:t>Data published by the Higher Education Statistics Agency (HESA) reveals that 27.7% of UK graduates who left university in 2006/07 were not in full time paid work three and a half years later.</a:t>
            </a:r>
          </a:p>
          <a:p>
            <a:pPr>
              <a:buFont typeface="Wingdings" pitchFamily="2" charset="2"/>
              <a:buChar char="v"/>
            </a:pPr>
            <a:endParaRPr lang="en-GB" sz="1200" dirty="0" smtClean="0">
              <a:solidFill>
                <a:srgbClr val="C00000"/>
              </a:solidFill>
              <a:latin typeface="Arial" pitchFamily="34" charset="0"/>
              <a:cs typeface="Arial" pitchFamily="34" charset="0"/>
            </a:endParaRPr>
          </a:p>
          <a:p>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solidFill>
                <a:srgbClr val="C00000"/>
              </a:solidFill>
              <a:latin typeface="Arial" pitchFamily="34" charset="0"/>
              <a:cs typeface="Arial" pitchFamily="34" charset="0"/>
            </a:endParaRPr>
          </a:p>
          <a:p>
            <a:pPr>
              <a:buFont typeface="Wingdings" pitchFamily="2" charset="2"/>
              <a:buChar char="v"/>
            </a:pPr>
            <a:endParaRPr lang="en-GB" sz="1200" dirty="0" smtClean="0"/>
          </a:p>
          <a:p>
            <a:pPr algn="ctr"/>
            <a:r>
              <a:rPr lang="en-GB" sz="1000" dirty="0" smtClean="0">
                <a:latin typeface="Arial" pitchFamily="34" charset="0"/>
                <a:cs typeface="Arial" pitchFamily="34" charset="0"/>
              </a:rPr>
              <a:t>	Source: Labour Force Survey - Office for National Statistics</a:t>
            </a:r>
            <a:endParaRPr lang="en-GB" sz="1000" dirty="0" smtClean="0">
              <a:solidFill>
                <a:srgbClr val="C00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026563"/>
          </a:xfrm>
        </p:spPr>
        <p:txBody>
          <a:bodyPr>
            <a:normAutofit/>
          </a:bodyPr>
          <a:lstStyle/>
          <a:p>
            <a:r>
              <a:rPr lang="en-GB" sz="2000" dirty="0" smtClean="0">
                <a:solidFill>
                  <a:srgbClr val="C00000"/>
                </a:solidFill>
                <a:latin typeface="Arial" pitchFamily="34" charset="0"/>
                <a:cs typeface="Arial" pitchFamily="34" charset="0"/>
              </a:rPr>
              <a:t>Being an entrepreneur can be a very lonely role and so an objective mentor is Valuable</a:t>
            </a:r>
            <a:endParaRPr lang="en-GB" sz="2000" dirty="0" smtClean="0">
              <a:latin typeface="Arial" pitchFamily="34" charset="0"/>
              <a:cs typeface="Arial" pitchFamily="34" charset="0"/>
            </a:endParaRPr>
          </a:p>
          <a:p>
            <a:r>
              <a:rPr lang="en-GB" sz="2000" dirty="0" smtClean="0">
                <a:solidFill>
                  <a:srgbClr val="FF0000"/>
                </a:solidFill>
                <a:latin typeface="Arial" pitchFamily="34" charset="0"/>
                <a:cs typeface="Arial" pitchFamily="34" charset="0"/>
              </a:rPr>
              <a:t>Keep ahead of the market</a:t>
            </a:r>
            <a:endParaRPr lang="en-GB" sz="2000" dirty="0" smtClean="0">
              <a:latin typeface="Arial" pitchFamily="34" charset="0"/>
              <a:cs typeface="Arial" pitchFamily="34" charset="0"/>
            </a:endParaRPr>
          </a:p>
          <a:p>
            <a:r>
              <a:rPr lang="en-GB" sz="2000" dirty="0" smtClean="0">
                <a:solidFill>
                  <a:srgbClr val="FFC000"/>
                </a:solidFill>
                <a:latin typeface="Arial" pitchFamily="34" charset="0"/>
                <a:cs typeface="Arial" pitchFamily="34" charset="0"/>
              </a:rPr>
              <a:t>Aim to diversify, building on core competences when the market moves</a:t>
            </a:r>
            <a:endParaRPr lang="en-GB" sz="2000" dirty="0" smtClean="0">
              <a:latin typeface="Arial" pitchFamily="34" charset="0"/>
              <a:cs typeface="Arial" pitchFamily="34" charset="0"/>
            </a:endParaRPr>
          </a:p>
          <a:p>
            <a:r>
              <a:rPr lang="en-GB" sz="2000" dirty="0" smtClean="0">
                <a:solidFill>
                  <a:srgbClr val="92D050"/>
                </a:solidFill>
                <a:latin typeface="Arial" pitchFamily="34" charset="0"/>
                <a:cs typeface="Arial" pitchFamily="34" charset="0"/>
              </a:rPr>
              <a:t>Stay awake for new opportunities by not always being yourself</a:t>
            </a:r>
            <a:endParaRPr lang="en-GB" sz="2000" dirty="0" smtClean="0">
              <a:latin typeface="Arial" pitchFamily="34" charset="0"/>
              <a:cs typeface="Arial" pitchFamily="34" charset="0"/>
            </a:endParaRPr>
          </a:p>
          <a:p>
            <a:r>
              <a:rPr lang="en-GB" sz="2000" dirty="0" smtClean="0">
                <a:solidFill>
                  <a:srgbClr val="00B0F0"/>
                </a:solidFill>
                <a:latin typeface="Arial" pitchFamily="34" charset="0"/>
                <a:cs typeface="Arial" pitchFamily="34" charset="0"/>
              </a:rPr>
              <a:t>Build a wider team to bring in new thinking on product development issues you (might be too close to the opportunity to see its full potential).</a:t>
            </a:r>
          </a:p>
          <a:p>
            <a:endParaRPr lang="en-GB" dirty="0"/>
          </a:p>
        </p:txBody>
      </p:sp>
      <p:sp>
        <p:nvSpPr>
          <p:cNvPr id="3" name="Title 2"/>
          <p:cNvSpPr>
            <a:spLocks noGrp="1"/>
          </p:cNvSpPr>
          <p:nvPr>
            <p:ph type="title"/>
          </p:nvPr>
        </p:nvSpPr>
        <p:spPr>
          <a:xfrm>
            <a:off x="457200" y="274638"/>
            <a:ext cx="8229600" cy="634082"/>
          </a:xfrm>
        </p:spPr>
        <p:txBody>
          <a:bodyPr>
            <a:normAutofit/>
          </a:bodyPr>
          <a:lstStyle/>
          <a:p>
            <a:pPr algn="ctr"/>
            <a:r>
              <a:rPr lang="en-GB" sz="3200" dirty="0" smtClean="0">
                <a:solidFill>
                  <a:srgbClr val="FF0000"/>
                </a:solidFill>
                <a:latin typeface="Arial" pitchFamily="34" charset="0"/>
                <a:cs typeface="Arial" pitchFamily="34" charset="0"/>
              </a:rPr>
              <a:t>Practical</a:t>
            </a:r>
            <a:r>
              <a:rPr lang="en-GB" sz="3200" dirty="0" smtClean="0">
                <a:latin typeface="Arial" pitchFamily="34" charset="0"/>
                <a:cs typeface="Arial" pitchFamily="34" charset="0"/>
              </a:rPr>
              <a:t> </a:t>
            </a:r>
            <a:r>
              <a:rPr lang="en-GB" sz="3200" dirty="0" smtClean="0">
                <a:solidFill>
                  <a:srgbClr val="00B050"/>
                </a:solidFill>
                <a:latin typeface="Arial" pitchFamily="34" charset="0"/>
                <a:cs typeface="Arial" pitchFamily="34" charset="0"/>
              </a:rPr>
              <a:t>Guides (</a:t>
            </a:r>
            <a:r>
              <a:rPr lang="en-GB" sz="3200" dirty="0" smtClean="0">
                <a:solidFill>
                  <a:srgbClr val="FF0000"/>
                </a:solidFill>
                <a:latin typeface="Arial" pitchFamily="34" charset="0"/>
                <a:cs typeface="Arial" pitchFamily="34" charset="0"/>
              </a:rPr>
              <a:t>P</a:t>
            </a:r>
            <a:r>
              <a:rPr lang="en-GB" sz="3200" dirty="0" smtClean="0">
                <a:solidFill>
                  <a:srgbClr val="00B050"/>
                </a:solidFill>
                <a:latin typeface="Arial" pitchFamily="34" charset="0"/>
                <a:cs typeface="Arial" pitchFamily="34" charset="0"/>
              </a:rPr>
              <a:t>G)</a:t>
            </a:r>
            <a:endParaRPr lang="en-GB" sz="3200" dirty="0">
              <a:solidFill>
                <a:srgbClr val="00B050"/>
              </a:solidFill>
              <a:latin typeface="Arial" pitchFamily="34" charset="0"/>
              <a:cs typeface="Arial" pitchFamily="34" charset="0"/>
            </a:endParaRPr>
          </a:p>
        </p:txBody>
      </p:sp>
      <p:pic>
        <p:nvPicPr>
          <p:cNvPr id="4" name="Picture 4" descr="http://www.glasbergen.com/wp-content/gallery/miscbusiness/toon308.gif"/>
          <p:cNvPicPr>
            <a:picLocks noChangeAspect="1" noChangeArrowheads="1"/>
          </p:cNvPicPr>
          <p:nvPr/>
        </p:nvPicPr>
        <p:blipFill>
          <a:blip r:embed="rId2" cstate="print"/>
          <a:srcRect/>
          <a:stretch>
            <a:fillRect/>
          </a:stretch>
        </p:blipFill>
        <p:spPr bwMode="auto">
          <a:xfrm>
            <a:off x="4860032" y="3645024"/>
            <a:ext cx="2304256" cy="2448272"/>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980728"/>
            <a:ext cx="7704856" cy="5328592"/>
          </a:xfrm>
        </p:spPr>
        <p:txBody>
          <a:bodyPr>
            <a:normAutofit fontScale="25000" lnSpcReduction="20000"/>
          </a:bodyPr>
          <a:lstStyle/>
          <a:p>
            <a:r>
              <a:rPr lang="en-GB" sz="8000" b="1" dirty="0" smtClean="0">
                <a:solidFill>
                  <a:srgbClr val="00B0F0"/>
                </a:solidFill>
                <a:latin typeface="Arial" pitchFamily="34" charset="0"/>
                <a:cs typeface="Arial" pitchFamily="34" charset="0"/>
              </a:rPr>
              <a:t>Lack of capital: </a:t>
            </a:r>
            <a:r>
              <a:rPr lang="en-GB" sz="8000" dirty="0" smtClean="0">
                <a:solidFill>
                  <a:srgbClr val="00B0F0"/>
                </a:solidFill>
                <a:latin typeface="Arial" pitchFamily="34" charset="0"/>
                <a:cs typeface="Arial" pitchFamily="34" charset="0"/>
              </a:rPr>
              <a:t>solution - start on a shoestring</a:t>
            </a:r>
            <a:r>
              <a:rPr lang="en-GB" sz="8000" dirty="0" smtClean="0">
                <a:latin typeface="Arial" pitchFamily="34" charset="0"/>
                <a:cs typeface="Arial" pitchFamily="34" charset="0"/>
              </a:rPr>
              <a:t/>
            </a:r>
            <a:br>
              <a:rPr lang="en-GB" sz="8000" dirty="0" smtClean="0">
                <a:latin typeface="Arial" pitchFamily="34" charset="0"/>
                <a:cs typeface="Arial" pitchFamily="34" charset="0"/>
              </a:rPr>
            </a:br>
            <a:endParaRPr lang="en-GB" sz="8000" dirty="0" smtClean="0">
              <a:latin typeface="Arial" pitchFamily="34" charset="0"/>
              <a:cs typeface="Arial" pitchFamily="34" charset="0"/>
            </a:endParaRPr>
          </a:p>
          <a:p>
            <a:r>
              <a:rPr lang="en-GB" sz="8000" b="1" dirty="0" smtClean="0">
                <a:solidFill>
                  <a:srgbClr val="C00000"/>
                </a:solidFill>
                <a:latin typeface="Arial" pitchFamily="34" charset="0"/>
                <a:cs typeface="Arial" pitchFamily="34" charset="0"/>
              </a:rPr>
              <a:t>Lack of income</a:t>
            </a:r>
            <a:r>
              <a:rPr lang="en-GB" sz="8000" dirty="0" smtClean="0">
                <a:solidFill>
                  <a:srgbClr val="C00000"/>
                </a:solidFill>
                <a:latin typeface="Arial" pitchFamily="34" charset="0"/>
                <a:cs typeface="Arial" pitchFamily="34" charset="0"/>
              </a:rPr>
              <a:t>: solution - be prepared to earn less</a:t>
            </a:r>
            <a:r>
              <a:rPr lang="en-GB" sz="8000" dirty="0" smtClean="0">
                <a:latin typeface="Arial" pitchFamily="34" charset="0"/>
                <a:cs typeface="Arial" pitchFamily="34" charset="0"/>
              </a:rPr>
              <a:t/>
            </a:r>
            <a:br>
              <a:rPr lang="en-GB" sz="8000" dirty="0" smtClean="0">
                <a:latin typeface="Arial" pitchFamily="34" charset="0"/>
                <a:cs typeface="Arial" pitchFamily="34" charset="0"/>
              </a:rPr>
            </a:br>
            <a:endParaRPr lang="en-GB" sz="8000" dirty="0" smtClean="0">
              <a:latin typeface="Arial" pitchFamily="34" charset="0"/>
              <a:cs typeface="Arial" pitchFamily="34" charset="0"/>
            </a:endParaRPr>
          </a:p>
          <a:p>
            <a:r>
              <a:rPr lang="en-GB" sz="8000" b="1" dirty="0" smtClean="0">
                <a:solidFill>
                  <a:srgbClr val="92D050"/>
                </a:solidFill>
                <a:latin typeface="Arial" pitchFamily="34" charset="0"/>
                <a:cs typeface="Arial" pitchFamily="34" charset="0"/>
              </a:rPr>
              <a:t>Business idea: </a:t>
            </a:r>
            <a:r>
              <a:rPr lang="en-GB" sz="8000" dirty="0" smtClean="0">
                <a:solidFill>
                  <a:srgbClr val="92D050"/>
                </a:solidFill>
                <a:latin typeface="Arial" pitchFamily="34" charset="0"/>
                <a:cs typeface="Arial" pitchFamily="34" charset="0"/>
              </a:rPr>
              <a:t>solution - just do something slightly better than existing competition</a:t>
            </a:r>
            <a:r>
              <a:rPr lang="en-GB" sz="8000" dirty="0" smtClean="0">
                <a:latin typeface="Arial" pitchFamily="34" charset="0"/>
                <a:cs typeface="Arial" pitchFamily="34" charset="0"/>
              </a:rPr>
              <a:t/>
            </a:r>
            <a:br>
              <a:rPr lang="en-GB" sz="8000" dirty="0" smtClean="0">
                <a:latin typeface="Arial" pitchFamily="34" charset="0"/>
                <a:cs typeface="Arial" pitchFamily="34" charset="0"/>
              </a:rPr>
            </a:br>
            <a:endParaRPr lang="en-GB" sz="8000" dirty="0" smtClean="0">
              <a:latin typeface="Arial" pitchFamily="34" charset="0"/>
              <a:cs typeface="Arial" pitchFamily="34" charset="0"/>
            </a:endParaRPr>
          </a:p>
          <a:p>
            <a:pPr algn="just"/>
            <a:r>
              <a:rPr lang="en-GB" sz="8000" b="1" dirty="0" smtClean="0">
                <a:solidFill>
                  <a:srgbClr val="002060"/>
                </a:solidFill>
                <a:latin typeface="Arial" pitchFamily="34" charset="0"/>
                <a:cs typeface="Arial" pitchFamily="34" charset="0"/>
              </a:rPr>
              <a:t>Risk aversion</a:t>
            </a:r>
            <a:r>
              <a:rPr lang="en-GB" sz="8000" dirty="0" smtClean="0">
                <a:solidFill>
                  <a:srgbClr val="002060"/>
                </a:solidFill>
                <a:latin typeface="Arial" pitchFamily="34" charset="0"/>
                <a:cs typeface="Arial" pitchFamily="34" charset="0"/>
              </a:rPr>
              <a:t>: solution - if entrepreneurial ambition is real, get a move on</a:t>
            </a:r>
          </a:p>
          <a:p>
            <a:pPr algn="just"/>
            <a:endParaRPr lang="en-GB" sz="8000" b="1" dirty="0" smtClean="0">
              <a:latin typeface="Arial" pitchFamily="34" charset="0"/>
              <a:cs typeface="Arial" pitchFamily="34" charset="0"/>
            </a:endParaRPr>
          </a:p>
          <a:p>
            <a:pPr algn="just"/>
            <a:r>
              <a:rPr lang="en-GB" sz="8000" b="1" dirty="0" smtClean="0">
                <a:latin typeface="Arial" pitchFamily="34" charset="0"/>
                <a:cs typeface="Arial" pitchFamily="34" charset="0"/>
              </a:rPr>
              <a:t>Time to start: </a:t>
            </a:r>
            <a:r>
              <a:rPr lang="en-GB" sz="8000" dirty="0" smtClean="0">
                <a:latin typeface="Arial" pitchFamily="34" charset="0"/>
                <a:cs typeface="Arial" pitchFamily="34" charset="0"/>
              </a:rPr>
              <a:t>whether now is a good time to start a business?  Consumer confidence is slumping in the UK and abroad; business confidence is shaky too. </a:t>
            </a:r>
          </a:p>
          <a:p>
            <a:pPr>
              <a:buFont typeface="Arial" pitchFamily="34" charset="0"/>
              <a:buChar char="•"/>
            </a:pPr>
            <a:r>
              <a:rPr lang="en-GB" sz="8000" i="1" dirty="0" smtClean="0">
                <a:latin typeface="Arial" pitchFamily="34" charset="0"/>
                <a:cs typeface="Arial" pitchFamily="34" charset="0"/>
              </a:rPr>
              <a:t>“Let’s just say today is a better time to start a business than tomorrow, no matter how today looks.”- Johnson, 2011 </a:t>
            </a:r>
            <a:r>
              <a:rPr lang="en-GB" sz="8000" dirty="0" smtClean="0">
                <a:latin typeface="Arial" pitchFamily="34" charset="0"/>
                <a:cs typeface="Arial" pitchFamily="34" charset="0"/>
              </a:rPr>
              <a:t>(Chairman of Risk Capital Partners).</a:t>
            </a:r>
          </a:p>
          <a:p>
            <a:pPr>
              <a:buNone/>
            </a:pPr>
            <a:endParaRPr lang="en-GB" sz="8000" dirty="0" smtClean="0">
              <a:solidFill>
                <a:srgbClr val="0070C0"/>
              </a:solidFill>
              <a:latin typeface="Arial" pitchFamily="34" charset="0"/>
              <a:cs typeface="Arial" pitchFamily="34" charset="0"/>
            </a:endParaRPr>
          </a:p>
          <a:p>
            <a:r>
              <a:rPr lang="en-GB" sz="8000" dirty="0" smtClean="0">
                <a:solidFill>
                  <a:srgbClr val="0070C0"/>
                </a:solidFill>
                <a:latin typeface="Arial" pitchFamily="34" charset="0"/>
                <a:cs typeface="Arial" pitchFamily="34" charset="0"/>
              </a:rPr>
              <a:t>Existing business: provides many advantages (customer base, brand, physical assets etc).</a:t>
            </a:r>
          </a:p>
          <a:p>
            <a:endParaRPr lang="en-GB" sz="8000" dirty="0" smtClean="0">
              <a:solidFill>
                <a:srgbClr val="C00000"/>
              </a:solidFill>
              <a:latin typeface="Arial" pitchFamily="34" charset="0"/>
              <a:cs typeface="Arial" pitchFamily="34" charset="0"/>
            </a:endParaRPr>
          </a:p>
          <a:p>
            <a:r>
              <a:rPr lang="en-GB" sz="8000" dirty="0" smtClean="0">
                <a:solidFill>
                  <a:srgbClr val="C00000"/>
                </a:solidFill>
                <a:latin typeface="Arial" pitchFamily="34" charset="0"/>
                <a:cs typeface="Arial" pitchFamily="34" charset="0"/>
              </a:rPr>
              <a:t>Entrepreneurs learn much more from their mistakes than they do from things that go fine.</a:t>
            </a:r>
            <a:endParaRPr lang="en-GB" sz="8000" dirty="0" smtClean="0">
              <a:latin typeface="Arial" pitchFamily="34" charset="0"/>
              <a:cs typeface="Arial" pitchFamily="34" charset="0"/>
            </a:endParaRPr>
          </a:p>
          <a:p>
            <a:endParaRPr lang="en-GB" dirty="0" smtClean="0"/>
          </a:p>
          <a:p>
            <a:endParaRPr lang="en-GB" dirty="0"/>
          </a:p>
        </p:txBody>
      </p:sp>
      <p:sp>
        <p:nvSpPr>
          <p:cNvPr id="3" name="Title 2"/>
          <p:cNvSpPr>
            <a:spLocks noGrp="1"/>
          </p:cNvSpPr>
          <p:nvPr>
            <p:ph type="title"/>
          </p:nvPr>
        </p:nvSpPr>
        <p:spPr>
          <a:xfrm>
            <a:off x="467544" y="260648"/>
            <a:ext cx="8229600" cy="490066"/>
          </a:xfrm>
        </p:spPr>
        <p:txBody>
          <a:bodyPr>
            <a:noAutofit/>
          </a:bodyPr>
          <a:lstStyle/>
          <a:p>
            <a:pPr algn="ctr"/>
            <a:r>
              <a:rPr lang="en-GB" sz="3200" dirty="0" smtClean="0">
                <a:solidFill>
                  <a:srgbClr val="FF0000"/>
                </a:solidFill>
                <a:latin typeface="Arial" pitchFamily="34" charset="0"/>
                <a:cs typeface="Arial" pitchFamily="34" charset="0"/>
              </a:rPr>
              <a:t>PG -</a:t>
            </a:r>
            <a:r>
              <a:rPr lang="en-GB" sz="3200" dirty="0" smtClean="0">
                <a:solidFill>
                  <a:srgbClr val="00B0F0"/>
                </a:solidFill>
                <a:latin typeface="Arial" pitchFamily="34" charset="0"/>
                <a:cs typeface="Arial" pitchFamily="34" charset="0"/>
              </a:rPr>
              <a:t> Tit</a:t>
            </a:r>
            <a:r>
              <a:rPr lang="en-GB" sz="3200" dirty="0" smtClean="0">
                <a:latin typeface="Arial" pitchFamily="34" charset="0"/>
                <a:cs typeface="Arial" pitchFamily="34" charset="0"/>
              </a:rPr>
              <a:t>-</a:t>
            </a:r>
            <a:r>
              <a:rPr lang="en-GB" sz="3200" dirty="0" smtClean="0">
                <a:solidFill>
                  <a:srgbClr val="7030A0"/>
                </a:solidFill>
                <a:latin typeface="Arial" pitchFamily="34" charset="0"/>
                <a:cs typeface="Arial" pitchFamily="34" charset="0"/>
              </a:rPr>
              <a:t>bits</a:t>
            </a:r>
            <a:endParaRPr lang="en-GB" sz="3200" dirty="0">
              <a:solidFill>
                <a:srgbClr val="7030A0"/>
              </a:solidFill>
              <a:latin typeface="Arial" pitchFamily="34" charset="0"/>
              <a:cs typeface="Arial" pitchFamily="34" charset="0"/>
            </a:endParaRPr>
          </a:p>
        </p:txBody>
      </p:sp>
      <p:pic>
        <p:nvPicPr>
          <p:cNvPr id="4" name="Picture 6" descr="entrepreneurs cartoons, entrepreneurs cartoon, entrepreneurs picture, entrepreneurs pictures, entrepreneurs image, entrepreneurs images, entrepreneurs illustration, entrepreneurs illustrations"/>
          <p:cNvPicPr>
            <a:picLocks noChangeAspect="1" noChangeArrowheads="1"/>
          </p:cNvPicPr>
          <p:nvPr/>
        </p:nvPicPr>
        <p:blipFill>
          <a:blip r:embed="rId2" cstate="print"/>
          <a:srcRect/>
          <a:stretch>
            <a:fillRect/>
          </a:stretch>
        </p:blipFill>
        <p:spPr bwMode="auto">
          <a:xfrm>
            <a:off x="7127776" y="0"/>
            <a:ext cx="2016224" cy="2079592"/>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548680"/>
            <a:ext cx="8712968" cy="5544616"/>
          </a:xfrm>
        </p:spPr>
        <p:txBody>
          <a:bodyPr>
            <a:normAutofit/>
          </a:bodyPr>
          <a:lstStyle/>
          <a:p>
            <a:pPr algn="just">
              <a:buNone/>
            </a:pPr>
            <a:endParaRPr lang="en-GB" sz="1400" dirty="0" smtClean="0">
              <a:latin typeface="Arial" pitchFamily="34" charset="0"/>
              <a:cs typeface="Arial" pitchFamily="34" charset="0"/>
            </a:endParaRPr>
          </a:p>
          <a:p>
            <a:pPr algn="just">
              <a:buFont typeface="Wingdings" pitchFamily="2" charset="2"/>
              <a:buChar char="v"/>
            </a:pPr>
            <a:r>
              <a:rPr lang="en-GB" sz="2000" dirty="0" smtClean="0">
                <a:solidFill>
                  <a:srgbClr val="C00000"/>
                </a:solidFill>
                <a:latin typeface="Arial" pitchFamily="34" charset="0"/>
                <a:cs typeface="Arial" pitchFamily="34" charset="0"/>
              </a:rPr>
              <a:t>Entrepreneurial concepts are equally valuable in employments relations.</a:t>
            </a:r>
          </a:p>
          <a:p>
            <a:pPr algn="just">
              <a:buNone/>
            </a:pPr>
            <a:endParaRPr lang="en-GB" sz="2000" dirty="0" smtClean="0">
              <a:latin typeface="Arial" pitchFamily="34" charset="0"/>
              <a:cs typeface="Arial" pitchFamily="34" charset="0"/>
            </a:endParaRPr>
          </a:p>
          <a:p>
            <a:pPr algn="just">
              <a:buFont typeface="Wingdings" pitchFamily="2" charset="2"/>
              <a:buChar char="v"/>
            </a:pPr>
            <a:r>
              <a:rPr lang="en-GB" sz="2000" dirty="0" smtClean="0">
                <a:solidFill>
                  <a:srgbClr val="FF0000"/>
                </a:solidFill>
                <a:latin typeface="Arial" pitchFamily="34" charset="0"/>
                <a:cs typeface="Arial" pitchFamily="34" charset="0"/>
              </a:rPr>
              <a:t>Facilitate competitive advantages.</a:t>
            </a:r>
          </a:p>
          <a:p>
            <a:pPr algn="just">
              <a:buFont typeface="Wingdings" pitchFamily="2" charset="2"/>
              <a:buChar char="v"/>
            </a:pPr>
            <a:endParaRPr lang="en-GB" sz="2000" dirty="0" smtClean="0">
              <a:latin typeface="Arial" pitchFamily="34" charset="0"/>
              <a:cs typeface="Arial" pitchFamily="34" charset="0"/>
            </a:endParaRPr>
          </a:p>
          <a:p>
            <a:pPr algn="just">
              <a:buFont typeface="Wingdings" pitchFamily="2" charset="2"/>
              <a:buChar char="v"/>
            </a:pPr>
            <a:r>
              <a:rPr lang="en-GB" sz="2000" dirty="0" smtClean="0">
                <a:solidFill>
                  <a:srgbClr val="0070C0"/>
                </a:solidFill>
                <a:latin typeface="Arial" pitchFamily="34" charset="0"/>
                <a:cs typeface="Arial" pitchFamily="34" charset="0"/>
              </a:rPr>
              <a:t>Entrepreneurship gives people exposure to a wide range of activities, helping them develop a broad skill set. </a:t>
            </a:r>
          </a:p>
          <a:p>
            <a:pPr algn="just">
              <a:buFont typeface="Wingdings" pitchFamily="2" charset="2"/>
              <a:buChar char="v"/>
            </a:pPr>
            <a:endParaRPr lang="en-GB" sz="2000" dirty="0" smtClean="0">
              <a:latin typeface="Arial" pitchFamily="34" charset="0"/>
              <a:cs typeface="Arial" pitchFamily="34" charset="0"/>
            </a:endParaRPr>
          </a:p>
          <a:p>
            <a:pPr algn="just">
              <a:buFont typeface="Wingdings" pitchFamily="2" charset="2"/>
              <a:buChar char="v"/>
            </a:pPr>
            <a:r>
              <a:rPr lang="en-GB" sz="2000" dirty="0" smtClean="0">
                <a:solidFill>
                  <a:srgbClr val="00B050"/>
                </a:solidFill>
                <a:latin typeface="Arial" pitchFamily="34" charset="0"/>
                <a:cs typeface="Arial" pitchFamily="34" charset="0"/>
              </a:rPr>
              <a:t>Entrepreneurship increases competition and can increase productivity as well.</a:t>
            </a:r>
          </a:p>
          <a:p>
            <a:endParaRPr lang="en-GB" dirty="0" smtClean="0"/>
          </a:p>
          <a:p>
            <a:pPr>
              <a:buNone/>
            </a:pPr>
            <a:endParaRPr lang="en-GB" dirty="0"/>
          </a:p>
        </p:txBody>
      </p:sp>
      <p:sp>
        <p:nvSpPr>
          <p:cNvPr id="3" name="Title 2"/>
          <p:cNvSpPr>
            <a:spLocks noGrp="1"/>
          </p:cNvSpPr>
          <p:nvPr>
            <p:ph type="title"/>
          </p:nvPr>
        </p:nvSpPr>
        <p:spPr>
          <a:xfrm>
            <a:off x="457200" y="0"/>
            <a:ext cx="8229600" cy="620688"/>
          </a:xfrm>
        </p:spPr>
        <p:txBody>
          <a:bodyPr>
            <a:normAutofit fontScale="90000"/>
          </a:bodyPr>
          <a:lstStyle/>
          <a:p>
            <a:pPr algn="ctr"/>
            <a:r>
              <a:rPr lang="en-GB" sz="3200" dirty="0" smtClean="0"/>
              <a:t/>
            </a:r>
            <a:br>
              <a:rPr lang="en-GB" sz="3200" dirty="0" smtClean="0"/>
            </a:br>
            <a:r>
              <a:rPr lang="en-GB" sz="3200" dirty="0" smtClean="0">
                <a:solidFill>
                  <a:srgbClr val="FFFF00"/>
                </a:solidFill>
              </a:rPr>
              <a:t>What if I’m risk averse?</a:t>
            </a:r>
            <a:br>
              <a:rPr lang="en-GB" sz="3200" dirty="0" smtClean="0">
                <a:solidFill>
                  <a:srgbClr val="FFFF00"/>
                </a:solidFill>
              </a:rPr>
            </a:br>
            <a:endParaRPr lang="en-GB" sz="3200" dirty="0">
              <a:solidFill>
                <a:srgbClr val="FFFF00"/>
              </a:solidFill>
              <a:latin typeface="Arial" pitchFamily="34" charset="0"/>
              <a:cs typeface="Arial" pitchFamily="34" charset="0"/>
            </a:endParaRPr>
          </a:p>
        </p:txBody>
      </p:sp>
      <p:pic>
        <p:nvPicPr>
          <p:cNvPr id="7" name="Picture 8" descr="Man Jumps on the 'Guide: How to make money'. by Talimonov, Alexei"/>
          <p:cNvPicPr>
            <a:picLocks noChangeAspect="1" noChangeArrowheads="1"/>
          </p:cNvPicPr>
          <p:nvPr/>
        </p:nvPicPr>
        <p:blipFill>
          <a:blip r:embed="rId2" cstate="print"/>
          <a:srcRect/>
          <a:stretch>
            <a:fillRect/>
          </a:stretch>
        </p:blipFill>
        <p:spPr bwMode="auto">
          <a:xfrm>
            <a:off x="6372200" y="4005064"/>
            <a:ext cx="2088232" cy="252028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026563"/>
          </a:xfrm>
        </p:spPr>
        <p:txBody>
          <a:bodyPr>
            <a:normAutofit lnSpcReduction="10000"/>
          </a:bodyPr>
          <a:lstStyle/>
          <a:p>
            <a:pPr algn="just"/>
            <a:r>
              <a:rPr lang="en-US" sz="1400" dirty="0" err="1" smtClean="0">
                <a:latin typeface="Arial" pitchFamily="34" charset="0"/>
                <a:cs typeface="Arial" pitchFamily="34" charset="0"/>
              </a:rPr>
              <a:t>Auplat</a:t>
            </a:r>
            <a:r>
              <a:rPr lang="en-US" sz="1400" dirty="0" smtClean="0">
                <a:latin typeface="Arial" pitchFamily="34" charset="0"/>
                <a:cs typeface="Arial" pitchFamily="34" charset="0"/>
              </a:rPr>
              <a:t>, C. (2006) "Do NGOs influence entrepreneurship? Insights from the developments of biotechnologies and nanotechnologies", </a:t>
            </a:r>
            <a:r>
              <a:rPr lang="en-US" sz="1400" i="1" dirty="0" smtClean="0">
                <a:latin typeface="Arial" pitchFamily="34" charset="0"/>
                <a:cs typeface="Arial" pitchFamily="34" charset="0"/>
              </a:rPr>
              <a:t>Society and Business Review</a:t>
            </a:r>
            <a:r>
              <a:rPr lang="en-US" sz="1400" dirty="0" smtClean="0">
                <a:latin typeface="Arial" pitchFamily="34" charset="0"/>
                <a:cs typeface="Arial" pitchFamily="34" charset="0"/>
              </a:rPr>
              <a:t>, Vol. 1 </a:t>
            </a:r>
            <a:r>
              <a:rPr lang="en-US" sz="1400" dirty="0" err="1" smtClean="0">
                <a:latin typeface="Arial" pitchFamily="34" charset="0"/>
                <a:cs typeface="Arial" pitchFamily="34" charset="0"/>
              </a:rPr>
              <a:t>Iss</a:t>
            </a:r>
            <a:r>
              <a:rPr lang="en-US" sz="1400" dirty="0" smtClean="0">
                <a:latin typeface="Arial" pitchFamily="34" charset="0"/>
                <a:cs typeface="Arial" pitchFamily="34" charset="0"/>
              </a:rPr>
              <a:t>: 3, pp.266 – 279.</a:t>
            </a:r>
            <a:endParaRPr lang="en-GB" sz="1400" dirty="0" smtClean="0">
              <a:latin typeface="Arial" pitchFamily="34" charset="0"/>
              <a:cs typeface="Arial" pitchFamily="34" charset="0"/>
            </a:endParaRPr>
          </a:p>
          <a:p>
            <a:pPr algn="just"/>
            <a:r>
              <a:rPr lang="en-US" sz="1400" dirty="0" smtClean="0">
                <a:latin typeface="Arial" pitchFamily="34" charset="0"/>
                <a:cs typeface="Arial" pitchFamily="34" charset="0"/>
              </a:rPr>
              <a:t>Barth, F. (1967) ‘On the study of social change’, </a:t>
            </a:r>
            <a:r>
              <a:rPr lang="en-US" sz="1400" i="1" dirty="0" smtClean="0">
                <a:latin typeface="Arial" pitchFamily="34" charset="0"/>
                <a:cs typeface="Arial" pitchFamily="34" charset="0"/>
              </a:rPr>
              <a:t>American Anthropologist</a:t>
            </a:r>
            <a:r>
              <a:rPr lang="en-US" sz="1400" dirty="0" smtClean="0">
                <a:latin typeface="Arial" pitchFamily="34" charset="0"/>
                <a:cs typeface="Arial" pitchFamily="34" charset="0"/>
              </a:rPr>
              <a:t>, December, Vol. 69, pp.661–669.</a:t>
            </a:r>
            <a:endParaRPr lang="en-GB" sz="1400" dirty="0" smtClean="0">
              <a:latin typeface="Arial" pitchFamily="34" charset="0"/>
              <a:cs typeface="Arial" pitchFamily="34" charset="0"/>
            </a:endParaRPr>
          </a:p>
          <a:p>
            <a:pPr algn="just"/>
            <a:r>
              <a:rPr lang="en-US" sz="1400" dirty="0" err="1" smtClean="0">
                <a:latin typeface="Arial" pitchFamily="34" charset="0"/>
                <a:cs typeface="Arial" pitchFamily="34" charset="0"/>
              </a:rPr>
              <a:t>Baumol</a:t>
            </a:r>
            <a:r>
              <a:rPr lang="en-US" sz="1400" dirty="0" smtClean="0">
                <a:latin typeface="Arial" pitchFamily="34" charset="0"/>
                <a:cs typeface="Arial" pitchFamily="34" charset="0"/>
              </a:rPr>
              <a:t>, W.J., (1990) Entrepreneurship: productive, unproductive and destructive, </a:t>
            </a:r>
            <a:r>
              <a:rPr lang="en-US" sz="1400" i="1" dirty="0" smtClean="0">
                <a:latin typeface="Arial" pitchFamily="34" charset="0"/>
                <a:cs typeface="Arial" pitchFamily="34" charset="0"/>
              </a:rPr>
              <a:t>Journal of Political Economy </a:t>
            </a:r>
            <a:r>
              <a:rPr lang="en-US" sz="1400" dirty="0" smtClean="0">
                <a:latin typeface="Arial" pitchFamily="34" charset="0"/>
                <a:cs typeface="Arial" pitchFamily="34" charset="0"/>
              </a:rPr>
              <a:t>98(5), 893-921.</a:t>
            </a:r>
            <a:endParaRPr lang="en-GB" sz="1400" dirty="0" smtClean="0">
              <a:latin typeface="Arial" pitchFamily="34" charset="0"/>
              <a:cs typeface="Arial" pitchFamily="34" charset="0"/>
            </a:endParaRPr>
          </a:p>
          <a:p>
            <a:pPr algn="just"/>
            <a:r>
              <a:rPr lang="en-GB" sz="1400" dirty="0" smtClean="0">
                <a:latin typeface="Arial" pitchFamily="34" charset="0"/>
                <a:cs typeface="Arial" pitchFamily="34" charset="0"/>
              </a:rPr>
              <a:t>Black, S.E. and </a:t>
            </a:r>
            <a:r>
              <a:rPr lang="en-GB" sz="1400" dirty="0" err="1" smtClean="0">
                <a:latin typeface="Arial" pitchFamily="34" charset="0"/>
                <a:cs typeface="Arial" pitchFamily="34" charset="0"/>
              </a:rPr>
              <a:t>Strahan</a:t>
            </a:r>
            <a:r>
              <a:rPr lang="en-GB" sz="1400" dirty="0" smtClean="0">
                <a:latin typeface="Arial" pitchFamily="34" charset="0"/>
                <a:cs typeface="Arial" pitchFamily="34" charset="0"/>
              </a:rPr>
              <a:t>, P.E.	 (2002) Entrepreneurship and Bank Credit Availability. </a:t>
            </a:r>
            <a:r>
              <a:rPr lang="en-GB" sz="1400" i="1" dirty="0" smtClean="0">
                <a:latin typeface="Arial" pitchFamily="34" charset="0"/>
                <a:cs typeface="Arial" pitchFamily="34" charset="0"/>
              </a:rPr>
              <a:t>The Journal of Finance</a:t>
            </a:r>
            <a:r>
              <a:rPr lang="en-GB" sz="1400" dirty="0" smtClean="0">
                <a:latin typeface="Arial" pitchFamily="34" charset="0"/>
                <a:cs typeface="Arial" pitchFamily="34" charset="0"/>
              </a:rPr>
              <a:t>, Vol. 57, No. 6, pp. 2807-2833.</a:t>
            </a:r>
          </a:p>
          <a:p>
            <a:pPr algn="just"/>
            <a:r>
              <a:rPr lang="en-GB" sz="1400" dirty="0" smtClean="0">
                <a:latin typeface="Arial" pitchFamily="34" charset="0"/>
                <a:cs typeface="Arial" pitchFamily="34" charset="0"/>
              </a:rPr>
              <a:t>Block, J.H. and P. </a:t>
            </a:r>
            <a:r>
              <a:rPr lang="en-GB" sz="1400" dirty="0" err="1" smtClean="0">
                <a:latin typeface="Arial" pitchFamily="34" charset="0"/>
                <a:cs typeface="Arial" pitchFamily="34" charset="0"/>
              </a:rPr>
              <a:t>Sandner</a:t>
            </a:r>
            <a:r>
              <a:rPr lang="en-GB" sz="1400" dirty="0" smtClean="0">
                <a:latin typeface="Arial" pitchFamily="34" charset="0"/>
                <a:cs typeface="Arial" pitchFamily="34" charset="0"/>
              </a:rPr>
              <a:t>, 2009, Necessity and opportunity entrepreneurs and their duration in </a:t>
            </a:r>
            <a:r>
              <a:rPr lang="en-GB" sz="1400" dirty="0" err="1" smtClean="0">
                <a:latin typeface="Arial" pitchFamily="34" charset="0"/>
                <a:cs typeface="Arial" pitchFamily="34" charset="0"/>
              </a:rPr>
              <a:t>selfemployment</a:t>
            </a:r>
            <a:r>
              <a:rPr lang="en-GB" sz="1400" dirty="0" smtClean="0">
                <a:latin typeface="Arial" pitchFamily="34" charset="0"/>
                <a:cs typeface="Arial" pitchFamily="34" charset="0"/>
              </a:rPr>
              <a:t>: evidence from German micro data, </a:t>
            </a:r>
            <a:r>
              <a:rPr lang="en-GB" sz="1400" i="1" dirty="0" smtClean="0">
                <a:latin typeface="Arial" pitchFamily="34" charset="0"/>
                <a:cs typeface="Arial" pitchFamily="34" charset="0"/>
              </a:rPr>
              <a:t>Journal of Industry, Competition and Trade,</a:t>
            </a:r>
            <a:r>
              <a:rPr lang="en-GB" sz="1400" dirty="0" smtClean="0">
                <a:latin typeface="Arial" pitchFamily="34" charset="0"/>
                <a:cs typeface="Arial" pitchFamily="34" charset="0"/>
              </a:rPr>
              <a:t> No. 2, 117-337 </a:t>
            </a:r>
          </a:p>
          <a:p>
            <a:pPr algn="just"/>
            <a:r>
              <a:rPr lang="en-US" sz="1400" dirty="0" err="1" smtClean="0">
                <a:latin typeface="Arial" pitchFamily="34" charset="0"/>
                <a:cs typeface="Arial" pitchFamily="34" charset="0"/>
              </a:rPr>
              <a:t>Casson</a:t>
            </a:r>
            <a:r>
              <a:rPr lang="en-US" sz="1400" dirty="0" smtClean="0">
                <a:latin typeface="Arial" pitchFamily="34" charset="0"/>
                <a:cs typeface="Arial" pitchFamily="34" charset="0"/>
              </a:rPr>
              <a:t>, M. (2003) </a:t>
            </a:r>
            <a:r>
              <a:rPr lang="en-US" sz="1400" i="1" dirty="0" smtClean="0">
                <a:latin typeface="Arial" pitchFamily="34" charset="0"/>
                <a:cs typeface="Arial" pitchFamily="34" charset="0"/>
              </a:rPr>
              <a:t>The Entrepreneur: An Economic Theory </a:t>
            </a:r>
            <a:r>
              <a:rPr lang="en-US" sz="1400" dirty="0" smtClean="0">
                <a:latin typeface="Arial" pitchFamily="34" charset="0"/>
                <a:cs typeface="Arial" pitchFamily="34" charset="0"/>
              </a:rPr>
              <a:t>(Second Edition), Cheltenham: Edward Elgar. </a:t>
            </a:r>
            <a:endParaRPr lang="en-GB" sz="1400" dirty="0" smtClean="0">
              <a:latin typeface="Arial" pitchFamily="34" charset="0"/>
              <a:cs typeface="Arial" pitchFamily="34" charset="0"/>
            </a:endParaRPr>
          </a:p>
          <a:p>
            <a:pPr algn="just"/>
            <a:r>
              <a:rPr lang="en-US" sz="1400" dirty="0" err="1" smtClean="0">
                <a:latin typeface="Arial" pitchFamily="34" charset="0"/>
                <a:cs typeface="Arial" pitchFamily="34" charset="0"/>
              </a:rPr>
              <a:t>Goyal</a:t>
            </a:r>
            <a:r>
              <a:rPr lang="en-US" sz="1400" dirty="0" smtClean="0">
                <a:latin typeface="Arial" pitchFamily="34" charset="0"/>
                <a:cs typeface="Arial" pitchFamily="34" charset="0"/>
              </a:rPr>
              <a:t>, Y. (2011), “Inefficient </a:t>
            </a:r>
            <a:r>
              <a:rPr lang="en-US" sz="1400" dirty="0" err="1" smtClean="0">
                <a:latin typeface="Arial" pitchFamily="34" charset="0"/>
                <a:cs typeface="Arial" pitchFamily="34" charset="0"/>
              </a:rPr>
              <a:t>Parastatal</a:t>
            </a:r>
            <a:r>
              <a:rPr lang="en-US" sz="1400" dirty="0" smtClean="0">
                <a:latin typeface="Arial" pitchFamily="34" charset="0"/>
                <a:cs typeface="Arial" pitchFamily="34" charset="0"/>
              </a:rPr>
              <a:t> Agencies and the Growing Modern Food Market in India: The need for Private Participation”. Asian Journal of Public Affairs, Vol. 3, No. 2, pp. 48-66.</a:t>
            </a:r>
          </a:p>
          <a:p>
            <a:pPr algn="just"/>
            <a:r>
              <a:rPr lang="en-US" sz="1400" dirty="0" err="1" smtClean="0">
                <a:latin typeface="Arial" pitchFamily="34" charset="0"/>
                <a:cs typeface="Arial" pitchFamily="34" charset="0"/>
              </a:rPr>
              <a:t>Hoselitz</a:t>
            </a:r>
            <a:r>
              <a:rPr lang="en-US" sz="1400" dirty="0" smtClean="0">
                <a:latin typeface="Arial" pitchFamily="34" charset="0"/>
                <a:cs typeface="Arial" pitchFamily="34" charset="0"/>
              </a:rPr>
              <a:t>, Bert F. (1960) </a:t>
            </a:r>
            <a:r>
              <a:rPr lang="en-US" sz="1400" i="1" dirty="0" smtClean="0">
                <a:latin typeface="Arial" pitchFamily="34" charset="0"/>
                <a:cs typeface="Arial" pitchFamily="34" charset="0"/>
              </a:rPr>
              <a:t>Sociological Aspects of Economic Growth</a:t>
            </a:r>
            <a:r>
              <a:rPr lang="en-US" sz="1400" dirty="0" smtClean="0">
                <a:latin typeface="Arial" pitchFamily="34" charset="0"/>
                <a:cs typeface="Arial" pitchFamily="34" charset="0"/>
              </a:rPr>
              <a:t>. Glencoe, IL: Free Press.</a:t>
            </a:r>
            <a:endParaRPr lang="en-GB" sz="1400" dirty="0" smtClean="0">
              <a:latin typeface="Arial" pitchFamily="34" charset="0"/>
              <a:cs typeface="Arial" pitchFamily="34" charset="0"/>
            </a:endParaRPr>
          </a:p>
          <a:p>
            <a:pPr algn="just"/>
            <a:r>
              <a:rPr lang="en-GB" sz="1400" dirty="0" smtClean="0">
                <a:latin typeface="Arial" pitchFamily="34" charset="0"/>
                <a:cs typeface="Arial" pitchFamily="34" charset="0"/>
              </a:rPr>
              <a:t>Johnson, L. (2011) </a:t>
            </a:r>
            <a:r>
              <a:rPr lang="en-GB" sz="1400" i="1" dirty="0" smtClean="0">
                <a:latin typeface="Arial" pitchFamily="34" charset="0"/>
                <a:cs typeface="Arial" pitchFamily="34" charset="0"/>
              </a:rPr>
              <a:t>Why Running Your Own Business is Easier Than You Think</a:t>
            </a:r>
            <a:r>
              <a:rPr lang="en-GB" sz="1400" dirty="0" smtClean="0">
                <a:latin typeface="Arial" pitchFamily="34" charset="0"/>
                <a:cs typeface="Arial" pitchFamily="34" charset="0"/>
              </a:rPr>
              <a:t> London: Portfolio.</a:t>
            </a:r>
          </a:p>
          <a:p>
            <a:pPr algn="just"/>
            <a:r>
              <a:rPr lang="en-US" sz="1400" dirty="0" err="1" smtClean="0">
                <a:latin typeface="Arial" pitchFamily="34" charset="0"/>
                <a:cs typeface="Arial" pitchFamily="34" charset="0"/>
              </a:rPr>
              <a:t>Keister</a:t>
            </a:r>
            <a:r>
              <a:rPr lang="en-US" sz="1400" dirty="0" smtClean="0">
                <a:latin typeface="Arial" pitchFamily="34" charset="0"/>
                <a:cs typeface="Arial" pitchFamily="34" charset="0"/>
              </a:rPr>
              <a:t>, L.A. (2000) </a:t>
            </a:r>
            <a:r>
              <a:rPr lang="en-US" sz="1400" i="1" dirty="0" smtClean="0">
                <a:latin typeface="Arial" pitchFamily="34" charset="0"/>
                <a:cs typeface="Arial" pitchFamily="34" charset="0"/>
              </a:rPr>
              <a:t>Wealth in America: Trends in Wealth Inequality</a:t>
            </a:r>
            <a:r>
              <a:rPr lang="en-US" sz="1400" dirty="0" smtClean="0">
                <a:latin typeface="Arial" pitchFamily="34" charset="0"/>
                <a:cs typeface="Arial" pitchFamily="34" charset="0"/>
              </a:rPr>
              <a:t>. Cambridge, UK: Cambridge University.</a:t>
            </a:r>
            <a:endParaRPr lang="en-GB" sz="1400" dirty="0" smtClean="0">
              <a:latin typeface="Arial" pitchFamily="34" charset="0"/>
              <a:cs typeface="Arial" pitchFamily="34" charset="0"/>
            </a:endParaRPr>
          </a:p>
          <a:p>
            <a:pPr algn="just"/>
            <a:r>
              <a:rPr lang="en-US" sz="1400" dirty="0" err="1" smtClean="0">
                <a:latin typeface="Arial" pitchFamily="34" charset="0"/>
                <a:cs typeface="Arial" pitchFamily="34" charset="0"/>
              </a:rPr>
              <a:t>Kirzner</a:t>
            </a:r>
            <a:r>
              <a:rPr lang="en-US" sz="1400" dirty="0" smtClean="0">
                <a:latin typeface="Arial" pitchFamily="34" charset="0"/>
                <a:cs typeface="Arial" pitchFamily="34" charset="0"/>
              </a:rPr>
              <a:t>, I.M. (1973) </a:t>
            </a:r>
            <a:r>
              <a:rPr lang="en-US" sz="1400" i="1" dirty="0" smtClean="0">
                <a:latin typeface="Arial" pitchFamily="34" charset="0"/>
                <a:cs typeface="Arial" pitchFamily="34" charset="0"/>
              </a:rPr>
              <a:t>Competition and Entrepreneurship</a:t>
            </a:r>
            <a:r>
              <a:rPr lang="en-US" sz="1400" dirty="0" smtClean="0">
                <a:latin typeface="Arial" pitchFamily="34" charset="0"/>
                <a:cs typeface="Arial" pitchFamily="34" charset="0"/>
              </a:rPr>
              <a:t>, Chicago: University of Chicago Press.</a:t>
            </a:r>
          </a:p>
          <a:p>
            <a:pPr algn="just"/>
            <a:r>
              <a:rPr lang="en-US" sz="1400" dirty="0" smtClean="0">
                <a:latin typeface="Arial" pitchFamily="34" charset="0"/>
                <a:cs typeface="Arial" pitchFamily="34" charset="0"/>
              </a:rPr>
              <a:t>Knight, F. (1921) </a:t>
            </a:r>
            <a:r>
              <a:rPr lang="en-US" sz="1400" i="1" dirty="0" smtClean="0">
                <a:latin typeface="Arial" pitchFamily="34" charset="0"/>
                <a:cs typeface="Arial" pitchFamily="34" charset="0"/>
              </a:rPr>
              <a:t>Risk, Uncertainty and Profit</a:t>
            </a:r>
            <a:r>
              <a:rPr lang="en-US" sz="1400" dirty="0" smtClean="0">
                <a:latin typeface="Arial" pitchFamily="34" charset="0"/>
                <a:cs typeface="Arial" pitchFamily="34" charset="0"/>
              </a:rPr>
              <a:t>, Boston: Houghton Mifflin.</a:t>
            </a:r>
            <a:endParaRPr lang="en-GB" sz="1400" dirty="0" smtClean="0">
              <a:latin typeface="Arial" pitchFamily="34" charset="0"/>
              <a:cs typeface="Arial" pitchFamily="34" charset="0"/>
            </a:endParaRPr>
          </a:p>
          <a:p>
            <a:endParaRPr lang="en-GB" sz="1200" dirty="0" smtClean="0"/>
          </a:p>
          <a:p>
            <a:endParaRPr lang="en-GB" sz="2000" dirty="0" smtClean="0"/>
          </a:p>
          <a:p>
            <a:endParaRPr lang="en-GB" sz="2000" dirty="0" smtClean="0"/>
          </a:p>
          <a:p>
            <a:endParaRPr lang="en-GB" sz="2000" dirty="0">
              <a:latin typeface="Times New Roman" pitchFamily="18" charset="0"/>
              <a:cs typeface="Times New Roman" pitchFamily="18" charset="0"/>
            </a:endParaRPr>
          </a:p>
        </p:txBody>
      </p:sp>
      <p:sp>
        <p:nvSpPr>
          <p:cNvPr id="3" name="Title 2"/>
          <p:cNvSpPr>
            <a:spLocks noGrp="1"/>
          </p:cNvSpPr>
          <p:nvPr>
            <p:ph type="title"/>
          </p:nvPr>
        </p:nvSpPr>
        <p:spPr>
          <a:xfrm>
            <a:off x="457200" y="274638"/>
            <a:ext cx="8229600" cy="634082"/>
          </a:xfrm>
        </p:spPr>
        <p:txBody>
          <a:bodyPr>
            <a:normAutofit/>
          </a:bodyPr>
          <a:lstStyle/>
          <a:p>
            <a:pPr algn="ctr"/>
            <a:r>
              <a:rPr lang="en-GB" sz="3200" dirty="0" smtClean="0">
                <a:solidFill>
                  <a:srgbClr val="7030A0"/>
                </a:solidFill>
                <a:latin typeface="Arial" pitchFamily="34" charset="0"/>
                <a:cs typeface="Arial" pitchFamily="34" charset="0"/>
              </a:rPr>
              <a:t>Reference</a:t>
            </a:r>
            <a:endParaRPr lang="en-GB" sz="3200" dirty="0">
              <a:solidFill>
                <a:srgbClr val="7030A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lgn="just"/>
            <a:r>
              <a:rPr lang="en-US" sz="1600" dirty="0" smtClean="0">
                <a:latin typeface="Arial" pitchFamily="34" charset="0"/>
                <a:cs typeface="Arial" pitchFamily="34" charset="0"/>
              </a:rPr>
              <a:t>Link, A.N. &amp; Link, J.R. (2009) </a:t>
            </a:r>
            <a:r>
              <a:rPr lang="en-US" sz="1600" i="1" dirty="0" smtClean="0">
                <a:latin typeface="Arial" pitchFamily="34" charset="0"/>
                <a:cs typeface="Arial" pitchFamily="34" charset="0"/>
              </a:rPr>
              <a:t>Government as entrepreneur</a:t>
            </a:r>
            <a:r>
              <a:rPr lang="en-US" sz="1600" dirty="0" smtClean="0">
                <a:latin typeface="Arial" pitchFamily="34" charset="0"/>
                <a:cs typeface="Arial" pitchFamily="34" charset="0"/>
              </a:rPr>
              <a:t>, Oxford: Oxford University Press.</a:t>
            </a:r>
            <a:endParaRPr lang="en-GB" sz="1600" dirty="0" smtClean="0">
              <a:latin typeface="Arial" pitchFamily="34" charset="0"/>
              <a:cs typeface="Arial" pitchFamily="34" charset="0"/>
            </a:endParaRPr>
          </a:p>
          <a:p>
            <a:pPr algn="just"/>
            <a:r>
              <a:rPr lang="en-US" sz="1600" dirty="0" err="1" smtClean="0">
                <a:latin typeface="Arial" pitchFamily="34" charset="0"/>
                <a:cs typeface="Arial" pitchFamily="34" charset="0"/>
              </a:rPr>
              <a:t>Loscalzo</a:t>
            </a:r>
            <a:r>
              <a:rPr lang="en-US" sz="1600" dirty="0" smtClean="0">
                <a:latin typeface="Arial" pitchFamily="34" charset="0"/>
                <a:cs typeface="Arial" pitchFamily="34" charset="0"/>
              </a:rPr>
              <a:t>, J. (2007)</a:t>
            </a:r>
            <a:r>
              <a:rPr lang="en-US" sz="1600" b="1" dirty="0" smtClean="0">
                <a:latin typeface="Arial" pitchFamily="34" charset="0"/>
                <a:cs typeface="Arial" pitchFamily="34" charset="0"/>
              </a:rPr>
              <a:t> “</a:t>
            </a:r>
            <a:r>
              <a:rPr lang="en-US" sz="1600" dirty="0" smtClean="0">
                <a:latin typeface="Arial" pitchFamily="34" charset="0"/>
                <a:cs typeface="Arial" pitchFamily="34" charset="0"/>
              </a:rPr>
              <a:t>Entrepreneurship in the Medical Academy: Possibilities and Challenges in Commercialization of Research Discoveries” </a:t>
            </a:r>
            <a:r>
              <a:rPr lang="en-US" sz="1600" i="1" dirty="0" smtClean="0">
                <a:latin typeface="Arial" pitchFamily="34" charset="0"/>
                <a:cs typeface="Arial" pitchFamily="34" charset="0"/>
              </a:rPr>
              <a:t>Circulation</a:t>
            </a:r>
            <a:r>
              <a:rPr lang="en-US" sz="1600" dirty="0" smtClean="0">
                <a:latin typeface="Arial" pitchFamily="34" charset="0"/>
                <a:cs typeface="Arial" pitchFamily="34" charset="0"/>
              </a:rPr>
              <a:t>, Journal of the American Heart Association, Vol</a:t>
            </a:r>
            <a:r>
              <a:rPr lang="en-US" sz="1600" b="1" dirty="0" smtClean="0">
                <a:latin typeface="Arial" pitchFamily="34" charset="0"/>
                <a:cs typeface="Arial" pitchFamily="34" charset="0"/>
              </a:rPr>
              <a:t>. </a:t>
            </a:r>
            <a:r>
              <a:rPr lang="en-US" sz="1600" dirty="0" smtClean="0">
                <a:latin typeface="Arial" pitchFamily="34" charset="0"/>
                <a:cs typeface="Arial" pitchFamily="34" charset="0"/>
              </a:rPr>
              <a:t>115, pp. 1504-1507.</a:t>
            </a:r>
            <a:endParaRPr lang="en-GB" sz="1600" dirty="0" smtClean="0">
              <a:latin typeface="Arial" pitchFamily="34" charset="0"/>
              <a:cs typeface="Arial" pitchFamily="34" charset="0"/>
            </a:endParaRPr>
          </a:p>
          <a:p>
            <a:pPr algn="just"/>
            <a:r>
              <a:rPr lang="en-US" sz="1600" dirty="0" smtClean="0">
                <a:latin typeface="Arial" pitchFamily="34" charset="0"/>
                <a:cs typeface="Arial" pitchFamily="34" charset="0"/>
              </a:rPr>
              <a:t>McClelland, D.C. &amp; Winter, D.G. (1971) </a:t>
            </a:r>
            <a:r>
              <a:rPr lang="en-US" sz="1600" i="1" dirty="0" smtClean="0">
                <a:latin typeface="Arial" pitchFamily="34" charset="0"/>
                <a:cs typeface="Arial" pitchFamily="34" charset="0"/>
              </a:rPr>
              <a:t>Motivating economic achievement</a:t>
            </a:r>
            <a:r>
              <a:rPr lang="en-US" sz="1600" dirty="0" smtClean="0">
                <a:latin typeface="Arial" pitchFamily="34" charset="0"/>
                <a:cs typeface="Arial" pitchFamily="34" charset="0"/>
              </a:rPr>
              <a:t>. New York: The Free Press.</a:t>
            </a:r>
            <a:endParaRPr lang="en-GB" sz="1600" dirty="0" smtClean="0">
              <a:latin typeface="Arial" pitchFamily="34" charset="0"/>
              <a:cs typeface="Arial" pitchFamily="34" charset="0"/>
            </a:endParaRPr>
          </a:p>
          <a:p>
            <a:pPr algn="just"/>
            <a:r>
              <a:rPr lang="en-US" sz="1600" dirty="0" smtClean="0">
                <a:latin typeface="Arial" pitchFamily="34" charset="0"/>
                <a:cs typeface="Arial" pitchFamily="34" charset="0"/>
              </a:rPr>
              <a:t>Morris, M.H.; </a:t>
            </a:r>
            <a:r>
              <a:rPr lang="en-US" sz="1600" dirty="0" err="1" smtClean="0">
                <a:latin typeface="Arial" pitchFamily="34" charset="0"/>
                <a:cs typeface="Arial" pitchFamily="34" charset="0"/>
              </a:rPr>
              <a:t>Berthon</a:t>
            </a:r>
            <a:r>
              <a:rPr lang="en-US" sz="1600" dirty="0" smtClean="0">
                <a:latin typeface="Arial" pitchFamily="34" charset="0"/>
                <a:cs typeface="Arial" pitchFamily="34" charset="0"/>
              </a:rPr>
              <a:t>, P.R.; Pitt, L.F.; </a:t>
            </a:r>
            <a:r>
              <a:rPr lang="en-US" sz="1600" dirty="0" err="1" smtClean="0">
                <a:latin typeface="Arial" pitchFamily="34" charset="0"/>
                <a:cs typeface="Arial" pitchFamily="34" charset="0"/>
              </a:rPr>
              <a:t>Murgolo-poore</a:t>
            </a:r>
            <a:r>
              <a:rPr lang="en-US" sz="1600" dirty="0" smtClean="0">
                <a:latin typeface="Arial" pitchFamily="34" charset="0"/>
                <a:cs typeface="Arial" pitchFamily="34" charset="0"/>
              </a:rPr>
              <a:t>, M.E. &amp; </a:t>
            </a:r>
            <a:r>
              <a:rPr lang="en-US" sz="1600" dirty="0" err="1" smtClean="0">
                <a:latin typeface="Arial" pitchFamily="34" charset="0"/>
                <a:cs typeface="Arial" pitchFamily="34" charset="0"/>
              </a:rPr>
              <a:t>Ramshaw</a:t>
            </a:r>
            <a:r>
              <a:rPr lang="en-US" sz="1600" dirty="0" smtClean="0">
                <a:latin typeface="Arial" pitchFamily="34" charset="0"/>
                <a:cs typeface="Arial" pitchFamily="34" charset="0"/>
              </a:rPr>
              <a:t>, W. F. (2001) An Entrepreneurial Perspective on the Marketing of Charities Journal of Nonprofit &amp; Public Sector Marketing, Volume 9, Issue 3, pp. 75-87.</a:t>
            </a:r>
            <a:endParaRPr lang="en-GB" sz="1600" dirty="0" smtClean="0">
              <a:latin typeface="Arial" pitchFamily="34" charset="0"/>
              <a:cs typeface="Arial" pitchFamily="34" charset="0"/>
            </a:endParaRPr>
          </a:p>
          <a:p>
            <a:pPr algn="just"/>
            <a:r>
              <a:rPr lang="en-US" sz="1600" dirty="0" smtClean="0">
                <a:latin typeface="Arial" pitchFamily="34" charset="0"/>
                <a:cs typeface="Arial" pitchFamily="34" charset="0"/>
              </a:rPr>
              <a:t>Reynolds, P. D. (1991) Sociology and entrepreneurship: concepts and contributions. </a:t>
            </a:r>
            <a:r>
              <a:rPr lang="en-US" sz="1600" i="1" dirty="0" smtClean="0">
                <a:latin typeface="Arial" pitchFamily="34" charset="0"/>
                <a:cs typeface="Arial" pitchFamily="34" charset="0"/>
              </a:rPr>
              <a:t>Entrepreneurship, Theory and Practice</a:t>
            </a:r>
            <a:r>
              <a:rPr lang="en-US" sz="1600" dirty="0" smtClean="0">
                <a:latin typeface="Arial" pitchFamily="34" charset="0"/>
                <a:cs typeface="Arial" pitchFamily="34" charset="0"/>
              </a:rPr>
              <a:t>, Vol. 16, No. 2, 47 - 67.</a:t>
            </a:r>
            <a:endParaRPr lang="en-GB" sz="1600" dirty="0" smtClean="0">
              <a:latin typeface="Arial" pitchFamily="34" charset="0"/>
              <a:cs typeface="Arial" pitchFamily="34" charset="0"/>
            </a:endParaRPr>
          </a:p>
          <a:p>
            <a:pPr algn="just"/>
            <a:r>
              <a:rPr lang="en-US" sz="1600" dirty="0" smtClean="0">
                <a:latin typeface="Arial" pitchFamily="34" charset="0"/>
                <a:cs typeface="Arial" pitchFamily="34" charset="0"/>
              </a:rPr>
              <a:t>Schumpeter, J. A. (1949) </a:t>
            </a:r>
            <a:r>
              <a:rPr lang="en-US" sz="1600" i="1" dirty="0" smtClean="0">
                <a:latin typeface="Arial" pitchFamily="34" charset="0"/>
                <a:cs typeface="Arial" pitchFamily="34" charset="0"/>
              </a:rPr>
              <a:t>Economic Theory and Entrepreneurial History, Change and the Entrepreneur</a:t>
            </a:r>
            <a:r>
              <a:rPr lang="en-US" sz="1600" dirty="0" smtClean="0">
                <a:latin typeface="Arial" pitchFamily="34" charset="0"/>
                <a:cs typeface="Arial" pitchFamily="34" charset="0"/>
              </a:rPr>
              <a:t>, Harvard: Harvard University Press.</a:t>
            </a:r>
          </a:p>
          <a:p>
            <a:pPr algn="just"/>
            <a:r>
              <a:rPr lang="en-US" sz="1600" dirty="0" smtClean="0">
                <a:latin typeface="Arial" pitchFamily="34" charset="0"/>
                <a:cs typeface="Arial" pitchFamily="34" charset="0"/>
              </a:rPr>
              <a:t>Van </a:t>
            </a:r>
            <a:r>
              <a:rPr lang="en-US" sz="1600" dirty="0" err="1" smtClean="0">
                <a:latin typeface="Arial" pitchFamily="34" charset="0"/>
                <a:cs typeface="Arial" pitchFamily="34" charset="0"/>
              </a:rPr>
              <a:t>Der</a:t>
            </a:r>
            <a:r>
              <a:rPr lang="en-US" sz="1600" dirty="0" smtClean="0">
                <a:latin typeface="Arial" pitchFamily="34" charset="0"/>
                <a:cs typeface="Arial" pitchFamily="34" charset="0"/>
              </a:rPr>
              <a:t> </a:t>
            </a:r>
            <a:r>
              <a:rPr lang="en-US" sz="1600" dirty="0" err="1" smtClean="0">
                <a:latin typeface="Arial" pitchFamily="34" charset="0"/>
                <a:cs typeface="Arial" pitchFamily="34" charset="0"/>
              </a:rPr>
              <a:t>Sluis</a:t>
            </a:r>
            <a:r>
              <a:rPr lang="en-US" sz="1600" dirty="0" smtClean="0">
                <a:latin typeface="Arial" pitchFamily="34" charset="0"/>
                <a:cs typeface="Arial" pitchFamily="34" charset="0"/>
              </a:rPr>
              <a:t>, J., Van </a:t>
            </a:r>
            <a:r>
              <a:rPr lang="en-US" sz="1600" dirty="0" err="1" smtClean="0">
                <a:latin typeface="Arial" pitchFamily="34" charset="0"/>
                <a:cs typeface="Arial" pitchFamily="34" charset="0"/>
              </a:rPr>
              <a:t>Praag</a:t>
            </a:r>
            <a:r>
              <a:rPr lang="en-US" sz="1600" dirty="0" smtClean="0">
                <a:latin typeface="Arial" pitchFamily="34" charset="0"/>
                <a:cs typeface="Arial" pitchFamily="34" charset="0"/>
              </a:rPr>
              <a:t>, M. &amp; </a:t>
            </a:r>
            <a:r>
              <a:rPr lang="en-US" sz="1600" dirty="0" err="1" smtClean="0">
                <a:latin typeface="Arial" pitchFamily="34" charset="0"/>
                <a:cs typeface="Arial" pitchFamily="34" charset="0"/>
              </a:rPr>
              <a:t>Vijverberg</a:t>
            </a:r>
            <a:r>
              <a:rPr lang="en-US" sz="1600" dirty="0" smtClean="0">
                <a:latin typeface="Arial" pitchFamily="34" charset="0"/>
                <a:cs typeface="Arial" pitchFamily="34" charset="0"/>
              </a:rPr>
              <a:t>,</a:t>
            </a:r>
            <a:r>
              <a:rPr lang="en-US" sz="1600" baseline="30000" dirty="0" smtClean="0">
                <a:latin typeface="Arial" pitchFamily="34" charset="0"/>
                <a:cs typeface="Arial" pitchFamily="34" charset="0"/>
              </a:rPr>
              <a:t> </a:t>
            </a:r>
            <a:r>
              <a:rPr lang="en-US" sz="1600" dirty="0" smtClean="0">
                <a:latin typeface="Arial" pitchFamily="34" charset="0"/>
                <a:cs typeface="Arial" pitchFamily="34" charset="0"/>
              </a:rPr>
              <a:t>W. (2008) Education and Entrepreneurship Selection and Performance: A Review of the Empirical Literature, </a:t>
            </a:r>
            <a:r>
              <a:rPr lang="en-US" sz="1600" i="1" dirty="0" smtClean="0">
                <a:latin typeface="Arial" pitchFamily="34" charset="0"/>
                <a:cs typeface="Arial" pitchFamily="34" charset="0"/>
              </a:rPr>
              <a:t>Journal of Economic Surveys</a:t>
            </a:r>
            <a:r>
              <a:rPr lang="en-US" sz="1600" dirty="0" smtClean="0">
                <a:latin typeface="Arial" pitchFamily="34" charset="0"/>
                <a:cs typeface="Arial" pitchFamily="34" charset="0"/>
              </a:rPr>
              <a:t>, Vol. 22(5), pp. 795–841.</a:t>
            </a:r>
            <a:endParaRPr lang="en-GB" sz="1600" dirty="0" smtClean="0">
              <a:latin typeface="Arial" pitchFamily="34" charset="0"/>
              <a:cs typeface="Arial" pitchFamily="34" charset="0"/>
            </a:endParaRPr>
          </a:p>
          <a:p>
            <a:pPr algn="just"/>
            <a:r>
              <a:rPr lang="en-US" sz="1600" dirty="0" err="1" smtClean="0">
                <a:latin typeface="Arial" pitchFamily="34" charset="0"/>
                <a:cs typeface="Arial" pitchFamily="34" charset="0"/>
              </a:rPr>
              <a:t>Younkins</a:t>
            </a:r>
            <a:r>
              <a:rPr lang="en-US" sz="1600" dirty="0" smtClean="0">
                <a:latin typeface="Arial" pitchFamily="34" charset="0"/>
                <a:cs typeface="Arial" pitchFamily="34" charset="0"/>
              </a:rPr>
              <a:t>, E. (2000) "Entrepreneurship Properly Understood"</a:t>
            </a:r>
            <a:r>
              <a:rPr lang="en-US" sz="1600" i="1" dirty="0" smtClean="0">
                <a:latin typeface="Arial" pitchFamily="34" charset="0"/>
                <a:cs typeface="Arial" pitchFamily="34" charset="0"/>
              </a:rPr>
              <a:t>, Le Quebecois </a:t>
            </a:r>
            <a:r>
              <a:rPr lang="en-US" sz="1600" i="1" dirty="0" err="1" smtClean="0">
                <a:latin typeface="Arial" pitchFamily="34" charset="0"/>
                <a:cs typeface="Arial" pitchFamily="34" charset="0"/>
              </a:rPr>
              <a:t>Libre</a:t>
            </a:r>
            <a:r>
              <a:rPr lang="en-US" sz="1600" i="1" dirty="0" smtClean="0">
                <a:latin typeface="Arial" pitchFamily="34" charset="0"/>
                <a:cs typeface="Arial" pitchFamily="34" charset="0"/>
              </a:rPr>
              <a:t>, </a:t>
            </a:r>
            <a:r>
              <a:rPr lang="en-US" sz="1600" dirty="0" smtClean="0">
                <a:latin typeface="Arial" pitchFamily="34" charset="0"/>
                <a:cs typeface="Arial" pitchFamily="34" charset="0"/>
              </a:rPr>
              <a:t>July 8, No. 64.</a:t>
            </a:r>
            <a:endParaRPr lang="en-GB" sz="1600" dirty="0" smtClean="0">
              <a:latin typeface="Arial" pitchFamily="34" charset="0"/>
              <a:cs typeface="Arial" pitchFamily="34" charset="0"/>
            </a:endParaRPr>
          </a:p>
          <a:p>
            <a:pPr algn="just"/>
            <a:endParaRPr lang="en-GB" sz="1600" dirty="0">
              <a:latin typeface="Arial" pitchFamily="34" charset="0"/>
              <a:cs typeface="Arial" pitchFamily="34" charset="0"/>
            </a:endParaRPr>
          </a:p>
        </p:txBody>
      </p:sp>
      <p:sp>
        <p:nvSpPr>
          <p:cNvPr id="3" name="Title 2"/>
          <p:cNvSpPr>
            <a:spLocks noGrp="1"/>
          </p:cNvSpPr>
          <p:nvPr>
            <p:ph type="title"/>
          </p:nvPr>
        </p:nvSpPr>
        <p:spPr/>
        <p:txBody>
          <a:bodyPr>
            <a:normAutofit/>
          </a:bodyPr>
          <a:lstStyle/>
          <a:p>
            <a:pPr algn="ctr"/>
            <a:r>
              <a:rPr lang="en-GB" sz="3200" dirty="0" smtClean="0">
                <a:solidFill>
                  <a:srgbClr val="7030A0"/>
                </a:solidFill>
                <a:latin typeface="Arial" pitchFamily="34" charset="0"/>
                <a:cs typeface="Arial" pitchFamily="34" charset="0"/>
              </a:rPr>
              <a:t>Reference</a:t>
            </a:r>
            <a:endParaRPr lang="en-GB" sz="3200" dirty="0">
              <a:solidFill>
                <a:srgbClr val="7030A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496944" cy="2862322"/>
          </a:xfrm>
          <a:prstGeom prst="rect">
            <a:avLst/>
          </a:prstGeom>
        </p:spPr>
        <p:txBody>
          <a:bodyPr wrap="square">
            <a:spAutoFit/>
          </a:bodyPr>
          <a:lstStyle/>
          <a:p>
            <a:pPr lvl="0" algn="ctr" eaLnBrk="0" fontAlgn="base" hangingPunct="0">
              <a:spcBef>
                <a:spcPct val="0"/>
              </a:spcBef>
              <a:spcAft>
                <a:spcPct val="0"/>
              </a:spcAft>
            </a:pPr>
            <a:r>
              <a:rPr lang="en-GB" sz="3600" dirty="0" smtClean="0">
                <a:latin typeface="Times New Roman" pitchFamily="18" charset="0"/>
                <a:cs typeface="Times New Roman" pitchFamily="18" charset="0"/>
              </a:rPr>
              <a:t>Thanks for your attention</a:t>
            </a:r>
          </a:p>
          <a:p>
            <a:pPr lvl="0" algn="ctr" eaLnBrk="0" fontAlgn="base" hangingPunct="0">
              <a:spcBef>
                <a:spcPct val="0"/>
              </a:spcBef>
              <a:spcAft>
                <a:spcPct val="0"/>
              </a:spcAft>
            </a:pPr>
            <a:endParaRPr lang="en-GB" sz="3600" dirty="0" smtClean="0">
              <a:latin typeface="Times New Roman" pitchFamily="18" charset="0"/>
              <a:cs typeface="Times New Roman" pitchFamily="18" charset="0"/>
            </a:endParaRPr>
          </a:p>
          <a:p>
            <a:pPr lvl="0" algn="ctr" eaLnBrk="0" fontAlgn="base" hangingPunct="0">
              <a:spcBef>
                <a:spcPct val="0"/>
              </a:spcBef>
              <a:spcAft>
                <a:spcPct val="0"/>
              </a:spcAft>
            </a:pPr>
            <a:endParaRPr lang="en-GB" sz="3600" dirty="0" smtClean="0">
              <a:latin typeface="Times New Roman" pitchFamily="18" charset="0"/>
              <a:cs typeface="Times New Roman" pitchFamily="18" charset="0"/>
            </a:endParaRPr>
          </a:p>
          <a:p>
            <a:pPr lvl="0" algn="ctr" eaLnBrk="0" fontAlgn="base" hangingPunct="0">
              <a:spcBef>
                <a:spcPct val="0"/>
              </a:spcBef>
              <a:spcAft>
                <a:spcPct val="0"/>
              </a:spcAft>
            </a:pPr>
            <a:r>
              <a:rPr lang="en-GB" sz="3600" dirty="0" smtClean="0">
                <a:latin typeface="Times New Roman" pitchFamily="18" charset="0"/>
                <a:cs typeface="Times New Roman" pitchFamily="18" charset="0"/>
              </a:rPr>
              <a:t>Questions Time</a:t>
            </a:r>
          </a:p>
          <a:p>
            <a:pPr lvl="0" algn="just" eaLnBrk="0" fontAlgn="base" hangingPunct="0">
              <a:spcBef>
                <a:spcPct val="0"/>
              </a:spcBef>
              <a:spcAft>
                <a:spcPct val="0"/>
              </a:spcAft>
            </a:pPr>
            <a:endParaRPr lang="en-GB" sz="3600"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1642</TotalTime>
  <Words>1116</Words>
  <Application>Microsoft Office PowerPoint</Application>
  <PresentationFormat>On-screen Show (4:3)</PresentationFormat>
  <Paragraphs>171</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Leadership – EMPL4013</vt:lpstr>
      <vt:lpstr>Entrepreneurship as a Career Pathway: Theoretical &amp; Practical Perspectives  </vt:lpstr>
      <vt:lpstr>Entrepreneur and Entrepreneurship</vt:lpstr>
      <vt:lpstr>Values of Entrepreneurship</vt:lpstr>
      <vt:lpstr>Values of Entrepreneurship</vt:lpstr>
      <vt:lpstr>Reasons for Entrepreneurship</vt:lpstr>
      <vt:lpstr>Theoretical perspectives </vt:lpstr>
      <vt:lpstr>  Theories of Entrepreneurship</vt:lpstr>
      <vt:lpstr>Theories of Entrepreneurship</vt:lpstr>
      <vt:lpstr>Practical Perspectives</vt:lpstr>
      <vt:lpstr>Practical Guides (PG)</vt:lpstr>
      <vt:lpstr>PG - Tit-bits</vt:lpstr>
      <vt:lpstr> What if I’m risk averse? </vt:lpstr>
      <vt:lpstr>Reference</vt:lpstr>
      <vt:lpstr>Reference</vt:lpstr>
      <vt:lpstr>PowerPoint Presentation</vt:lpstr>
    </vt:vector>
  </TitlesOfParts>
  <Company>Your Company Name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DIASPORA ENTREPRENEURSHIP: A STUDY OF NIGERIAN ENTREPREUERS IN THE UK</dc:title>
  <dc:creator>Your User Name</dc:creator>
  <cp:lastModifiedBy>User</cp:lastModifiedBy>
  <cp:revision>170</cp:revision>
  <dcterms:created xsi:type="dcterms:W3CDTF">2010-11-14T16:23:59Z</dcterms:created>
  <dcterms:modified xsi:type="dcterms:W3CDTF">2017-10-26T04:31:39Z</dcterms:modified>
</cp:coreProperties>
</file>