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4"/>
  </p:notesMasterIdLst>
  <p:handoutMasterIdLst>
    <p:handoutMasterId r:id="rId35"/>
  </p:handoutMasterIdLst>
  <p:sldIdLst>
    <p:sldId id="256" r:id="rId2"/>
    <p:sldId id="353" r:id="rId3"/>
    <p:sldId id="258" r:id="rId4"/>
    <p:sldId id="268" r:id="rId5"/>
    <p:sldId id="262" r:id="rId6"/>
    <p:sldId id="356" r:id="rId7"/>
    <p:sldId id="264" r:id="rId8"/>
    <p:sldId id="355" r:id="rId9"/>
    <p:sldId id="269" r:id="rId10"/>
    <p:sldId id="270" r:id="rId11"/>
    <p:sldId id="276" r:id="rId12"/>
    <p:sldId id="275" r:id="rId13"/>
    <p:sldId id="302" r:id="rId14"/>
    <p:sldId id="303" r:id="rId15"/>
    <p:sldId id="304" r:id="rId16"/>
    <p:sldId id="305" r:id="rId17"/>
    <p:sldId id="313" r:id="rId18"/>
    <p:sldId id="311" r:id="rId19"/>
    <p:sldId id="285" r:id="rId20"/>
    <p:sldId id="316" r:id="rId21"/>
    <p:sldId id="328" r:id="rId22"/>
    <p:sldId id="330" r:id="rId23"/>
    <p:sldId id="341" r:id="rId24"/>
    <p:sldId id="333" r:id="rId25"/>
    <p:sldId id="337" r:id="rId26"/>
    <p:sldId id="332" r:id="rId27"/>
    <p:sldId id="344" r:id="rId28"/>
    <p:sldId id="342" r:id="rId29"/>
    <p:sldId id="345" r:id="rId30"/>
    <p:sldId id="346" r:id="rId31"/>
    <p:sldId id="352" r:id="rId32"/>
    <p:sldId id="351" r:id="rId33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8" autoAdjust="0"/>
    <p:restoredTop sz="94660"/>
  </p:normalViewPr>
  <p:slideViewPr>
    <p:cSldViewPr snapToGrid="0">
      <p:cViewPr varScale="1">
        <p:scale>
          <a:sx n="57" d="100"/>
          <a:sy n="57" d="100"/>
        </p:scale>
        <p:origin x="78" y="4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4" d="100"/>
          <a:sy n="64" d="100"/>
        </p:scale>
        <p:origin x="2676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FD0AB6-D077-487B-A798-2F3B235783D5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B97EE4-8F50-4C06-828B-8AD03F728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68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152AF4-141F-4E8E-92C8-4D87C003C9CE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CF86BF-FBBF-4EB7-A94F-74BAFFA6CB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158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CF86BF-FBBF-4EB7-A94F-74BAFFA6CB6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006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cBY1wVk1yt4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il6Y_w-gu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FIhnDvb7Exo" TargetMode="External"/><Relationship Id="rId2" Type="http://schemas.openxmlformats.org/officeDocument/2006/relationships/hyperlink" Target="https://youtu.be/8q7_aV8eLU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youtu.be/kHhspf5IfdE?list=PL9xaQhzMTukMpqxOqyhjfWn6jvgIzJsQM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naNPP6qrt4I" TargetMode="External"/><Relationship Id="rId2" Type="http://schemas.openxmlformats.org/officeDocument/2006/relationships/hyperlink" Target="http://www.makingholidaysgreener.org.uk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oiiH0OlIrVc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eepaustinweird.com/" TargetMode="External"/><Relationship Id="rId2" Type="http://schemas.openxmlformats.org/officeDocument/2006/relationships/hyperlink" Target="https://youtu.be/PO_yxNRPqO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Sustainable tourism </a:t>
            </a:r>
            <a:br>
              <a:rPr lang="en-GB" dirty="0"/>
            </a:br>
            <a:r>
              <a:rPr lang="en-GB" dirty="0"/>
              <a:t>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Coastal, urban and rural perspective defined</a:t>
            </a:r>
          </a:p>
        </p:txBody>
      </p:sp>
    </p:spTree>
    <p:extLst>
      <p:ext uri="{BB962C8B-B14F-4D97-AF65-F5344CB8AC3E}">
        <p14:creationId xmlns:p14="http://schemas.microsoft.com/office/powerpoint/2010/main" val="2498327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5958" y="1737361"/>
            <a:ext cx="10178322" cy="4050144"/>
          </a:xfrm>
        </p:spPr>
        <p:txBody>
          <a:bodyPr/>
          <a:lstStyle/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Butler Model and how does it explore the stages of Resort Development?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Effects of Mass Tourism on a Destination?</a:t>
            </a:r>
          </a:p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3 pillars for Sustainable Development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influences Travel Trends ? (push and pull factors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a destination become more Sustainable to overcome Winter and Summer Seasonality Demand Challenges? </a:t>
            </a:r>
          </a:p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1205958" y="914400"/>
            <a:ext cx="2959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Recap and review…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7716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British tourism development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"Tourism starts with the wealthy, with images of prestigious visits to seaside resorts and spas, Grand Tours and the activities of business enterprisers such as Thomas Cook" (Towner, 1995).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Edwardian era of travel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958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Blackpool tourism – what went wrong?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>
              <a:hlinkClick r:id="rId2"/>
            </a:endParaRPr>
          </a:p>
          <a:p>
            <a:r>
              <a:rPr lang="en-GB" sz="3600" dirty="0" smtClean="0">
                <a:hlinkClick r:id="rId2"/>
              </a:rPr>
              <a:t>Destination Blackpool </a:t>
            </a:r>
            <a:endParaRPr lang="en-GB" sz="3600" dirty="0" smtClean="0"/>
          </a:p>
          <a:p>
            <a:endParaRPr lang="en-GB" dirty="0"/>
          </a:p>
          <a:p>
            <a:r>
              <a:rPr lang="en-GB" dirty="0">
                <a:hlinkClick r:id="rId2"/>
              </a:rPr>
              <a:t>https://youtu.be/cBY1wVk1yt4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691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Blackpool &amp; Margate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644073"/>
            <a:ext cx="10178322" cy="503381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1950s Blackpool had its heyday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has impacted all British Seaside resorts?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Problems affected Blackpool? 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stage is Blackpool on the Butler Model?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Margate and 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Apprentice …</a:t>
            </a:r>
          </a:p>
          <a:p>
            <a:r>
              <a:rPr lang="en-GB" sz="3600" dirty="0">
                <a:hlinkClick r:id="rId2"/>
              </a:rPr>
              <a:t>https://youtu.be/fil6Y_w-guA</a:t>
            </a:r>
            <a:endParaRPr lang="en-GB" sz="3600" dirty="0"/>
          </a:p>
          <a:p>
            <a:pPr marL="0" indent="0">
              <a:buNone/>
            </a:pP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9685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Margate – mixed messages?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68116"/>
            <a:ext cx="10178322" cy="4526283"/>
          </a:xfrm>
        </p:spPr>
        <p:txBody>
          <a:bodyPr>
            <a:noAutofit/>
          </a:bodyPr>
          <a:lstStyle/>
          <a:p>
            <a:r>
              <a:rPr lang="en-GB" sz="3200" dirty="0" smtClean="0">
                <a:solidFill>
                  <a:schemeClr val="tx1"/>
                </a:solidFill>
              </a:rPr>
              <a:t>(</a:t>
            </a:r>
            <a:r>
              <a:rPr lang="en-GB" sz="3200" i="1" dirty="0" smtClean="0">
                <a:solidFill>
                  <a:schemeClr val="tx1"/>
                </a:solidFill>
              </a:rPr>
              <a:t>one</a:t>
            </a:r>
            <a:r>
              <a:rPr lang="en-GB" sz="3200" dirty="0" smtClean="0">
                <a:solidFill>
                  <a:schemeClr val="tx1"/>
                </a:solidFill>
              </a:rPr>
              <a:t> </a:t>
            </a:r>
            <a:r>
              <a:rPr lang="en-GB" sz="3200" i="1" dirty="0" smtClean="0">
                <a:solidFill>
                  <a:schemeClr val="tx1"/>
                </a:solidFill>
              </a:rPr>
              <a:t>local resident’s response</a:t>
            </a:r>
            <a:r>
              <a:rPr lang="en-GB" sz="3200" dirty="0" smtClean="0">
                <a:solidFill>
                  <a:schemeClr val="tx1"/>
                </a:solidFill>
              </a:rPr>
              <a:t>) </a:t>
            </a:r>
          </a:p>
          <a:p>
            <a:r>
              <a:rPr lang="en-GB" sz="3200" dirty="0" smtClean="0">
                <a:solidFill>
                  <a:schemeClr val="tx1"/>
                </a:solidFill>
              </a:rPr>
              <a:t>If </a:t>
            </a:r>
            <a:r>
              <a:rPr lang="en-GB" sz="3200" dirty="0">
                <a:solidFill>
                  <a:schemeClr val="tx1"/>
                </a:solidFill>
              </a:rPr>
              <a:t>the apprentices did their research properly they would have discovered that Margate are trying to rebrand itself as the art capital of Kent - didn't they read about the Turner Centre being built, our art history and why didn't they go to the Old Town</a:t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>
                <a:solidFill>
                  <a:schemeClr val="tx1"/>
                </a:solidFill>
              </a:rPr>
              <a:t>I am ashamed with the programme makers and why they didn't show the nicer side </a:t>
            </a:r>
            <a:r>
              <a:rPr lang="en-GB" sz="3200">
                <a:solidFill>
                  <a:schemeClr val="tx1"/>
                </a:solidFill>
              </a:rPr>
              <a:t>of </a:t>
            </a:r>
            <a:r>
              <a:rPr lang="en-GB" sz="3200" smtClean="0">
                <a:solidFill>
                  <a:schemeClr val="tx1"/>
                </a:solidFill>
              </a:rPr>
              <a:t>Margate!</a:t>
            </a: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6455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Decline of the Bucket and spade culture?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5032" y="1874517"/>
            <a:ext cx="11036968" cy="4799000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rise of the package holiday and 'bucket and spade' culture 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Low-cost airlines 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Travel agents ask us -Where do you want to go?' 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about 'why' and the 'how‘ do you want to go? 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28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Want’ to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re-charge my batteries or to reconnect with myself.  ‘</a:t>
            </a:r>
            <a:r>
              <a:rPr lang="en-GB" sz="28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Want’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meet new people or to discover and learn about another place and another culture. 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8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’How’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Travel to the destination and ‘Carbon Guilt' </a:t>
            </a:r>
          </a:p>
        </p:txBody>
      </p:sp>
    </p:spTree>
    <p:extLst>
      <p:ext uri="{BB962C8B-B14F-4D97-AF65-F5344CB8AC3E}">
        <p14:creationId xmlns:p14="http://schemas.microsoft.com/office/powerpoint/2010/main" val="2213378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77118AD-411E-4297-9E4E-9FD4398D2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pillars of sustainable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1FD99F7-D383-4AC3-8A84-C1DE0BF4C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029327"/>
            <a:ext cx="10178322" cy="4291262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UN focuses on economic growth since most of its members are developing countries and this is what they need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leads on dealing with sustainability problem as a whole (which includes all 3 pillars)?</a:t>
            </a:r>
          </a:p>
        </p:txBody>
      </p:sp>
    </p:spTree>
    <p:extLst>
      <p:ext uri="{BB962C8B-B14F-4D97-AF65-F5344CB8AC3E}">
        <p14:creationId xmlns:p14="http://schemas.microsoft.com/office/powerpoint/2010/main" val="1851068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Carbon </a:t>
            </a:r>
            <a:br>
              <a:rPr lang="en-GB" dirty="0"/>
            </a:br>
            <a:r>
              <a:rPr lang="en-GB" dirty="0"/>
              <a:t>footprint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is Carbon Footprint?</a:t>
            </a:r>
          </a:p>
        </p:txBody>
      </p:sp>
    </p:spTree>
    <p:extLst>
      <p:ext uri="{BB962C8B-B14F-4D97-AF65-F5344CB8AC3E}">
        <p14:creationId xmlns:p14="http://schemas.microsoft.com/office/powerpoint/2010/main" val="1923054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carbon footprint?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86002"/>
            <a:ext cx="10178322" cy="2366210"/>
          </a:xfrm>
        </p:spPr>
        <p:txBody>
          <a:bodyPr>
            <a:normAutofit/>
          </a:bodyPr>
          <a:lstStyle/>
          <a:p>
            <a:r>
              <a:rPr lang="en-GB" sz="3200" dirty="0" smtClean="0">
                <a:hlinkClick r:id="rId2"/>
              </a:rPr>
              <a:t>Carbon footprint</a:t>
            </a:r>
            <a:endParaRPr lang="en-GB" sz="3200" dirty="0"/>
          </a:p>
        </p:txBody>
      </p:sp>
      <p:sp>
        <p:nvSpPr>
          <p:cNvPr id="4" name="Rectangle 3"/>
          <p:cNvSpPr/>
          <p:nvPr/>
        </p:nvSpPr>
        <p:spPr>
          <a:xfrm>
            <a:off x="1402942" y="3196208"/>
            <a:ext cx="86784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 smtClean="0">
                <a:hlinkClick r:id="rId3"/>
              </a:rPr>
              <a:t>Reduce your carbon footprint UK </a:t>
            </a:r>
            <a:r>
              <a:rPr lang="en-GB" sz="3600" dirty="0" err="1" smtClean="0">
                <a:hlinkClick r:id="rId3"/>
              </a:rPr>
              <a:t>Govt</a:t>
            </a:r>
            <a:r>
              <a:rPr lang="en-GB" sz="3600" dirty="0" smtClean="0">
                <a:hlinkClick r:id="rId3"/>
              </a:rPr>
              <a:t> 2007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0050923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travel foundation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28451"/>
            <a:ext cx="10178322" cy="5357091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Travel Foundation is an independent charity working to ensure tourism benefits people and the environment in destination.</a:t>
            </a:r>
          </a:p>
          <a:p>
            <a:pPr marL="0" indent="0">
              <a:buNone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Who do they work with?</a:t>
            </a:r>
          </a:p>
          <a:p>
            <a:pPr fontAlgn="base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do they do?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6" descr="Image result for the travel foundation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90" b="3890"/>
          <a:stretch>
            <a:fillRect/>
          </a:stretch>
        </p:blipFill>
        <p:spPr bwMode="auto">
          <a:xfrm>
            <a:off x="4502537" y="3243666"/>
            <a:ext cx="3140103" cy="292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3"/>
          <p:cNvSpPr txBox="1">
            <a:spLocks/>
          </p:cNvSpPr>
          <p:nvPr/>
        </p:nvSpPr>
        <p:spPr>
          <a:xfrm>
            <a:off x="7936830" y="2278746"/>
            <a:ext cx="3635814" cy="4579254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Founded in 2003 as a UK registered charity.</a:t>
            </a:r>
          </a:p>
          <a:p>
            <a:pPr fontAlgn="base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They support destination stakeholders - including tour operators from the relevant source markets, destination authorities, local tourism businesses and local communities  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 develop and deliver a programme of activities that optimises the overall benefits of tourism.</a:t>
            </a:r>
          </a:p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109034" y="6136784"/>
            <a:ext cx="32993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www.thetravelfoundation.org.uk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9975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livelihoods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61535"/>
            <a:ext cx="10178322" cy="532576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Tourism creates jobs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Increases the demand for locally produced products and services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Reduces Poverty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Helping ‘traditional’ businesses diversify into tourism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Developing and improving tourism products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Building resilience to changing climates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Bringing change to policies and procedures for long-term success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2" descr="http://www.thetravelfoundation.org.uk/images/media/Maasai_Tourists,_Kenya,_copyright_Georgina_Cranston,_200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1669" y="5016131"/>
            <a:ext cx="3318331" cy="169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8683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Heritage and culture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96315"/>
            <a:ext cx="10178322" cy="44832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Tourism can help to support:</a:t>
            </a:r>
          </a:p>
          <a:p>
            <a:pPr marL="0" indent="0">
              <a:buNone/>
            </a:pP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arts, crafts and entertainment sector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Preserve local heritage and local traditions</a:t>
            </a:r>
          </a:p>
          <a:p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a sense of shared identity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Tourists are given access to unique and memorable holiday experiences</a:t>
            </a:r>
          </a:p>
        </p:txBody>
      </p:sp>
      <p:pic>
        <p:nvPicPr>
          <p:cNvPr id="4" name="Picture 2" descr="http://www.thetravelfoundation.org.uk/images/media/CCWSAL-140207006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1762" y="698809"/>
            <a:ext cx="3568238" cy="1844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77504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of the heritage &amp; culture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977081"/>
            <a:ext cx="10178322" cy="3902511"/>
          </a:xfrm>
        </p:spPr>
        <p:txBody>
          <a:bodyPr/>
          <a:lstStyle/>
          <a:p>
            <a:pPr fontAlgn="base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more authentic products and services</a:t>
            </a:r>
          </a:p>
          <a:p>
            <a:pPr fontAlgn="base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Traditional knowledge and skills can generate revenue</a:t>
            </a:r>
          </a:p>
          <a:p>
            <a:pPr fontAlgn="base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Creating new markets for local products</a:t>
            </a:r>
          </a:p>
          <a:p>
            <a:pPr fontAlgn="base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Providing opportunities for cultural exchange and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257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Natural resources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285103"/>
            <a:ext cx="10178322" cy="5276335"/>
          </a:xfrm>
        </p:spPr>
        <p:txBody>
          <a:bodyPr/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Imagine a world without fresh water, clean air, fertile soil or living oceans.  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demands tourism puts on these natural resources ?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>
                <a:solidFill>
                  <a:schemeClr val="tx1"/>
                </a:solidFill>
              </a:rPr>
              <a:t> </a:t>
            </a:r>
          </a:p>
        </p:txBody>
      </p:sp>
      <p:pic>
        <p:nvPicPr>
          <p:cNvPr id="4" name="Picture 2" descr="Image result for image of natural resourc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095" y="3756938"/>
            <a:ext cx="4119394" cy="213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28481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Natural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98605"/>
            <a:ext cx="10178322" cy="5486400"/>
          </a:xfrm>
        </p:spPr>
        <p:txBody>
          <a:bodyPr>
            <a:normAutofit/>
          </a:bodyPr>
          <a:lstStyle/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incorporate a range of resource-efficiency solutions into their projects to demonstrate how tourism businesses can reduce their footprint. These include: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Improving energy efficiency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Minimising the amount of waste generated and encouraging recycling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Reducing the amount of water used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Encouraging the development of destination strategies and frameworks to reduce the consumption of natural resources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Supporting communities to build resilience and adapt to the impacts of climate change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Encouraging sustainable land management practices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69216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dirty="0"/>
              <a:t>Biodiversity</a:t>
            </a:r>
            <a:br>
              <a:rPr lang="en-GB" sz="5400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33384"/>
            <a:ext cx="10178322" cy="4446209"/>
          </a:xfrm>
        </p:spPr>
        <p:txBody>
          <a:bodyPr>
            <a:normAutofit/>
          </a:bodyPr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does Tourism affect Biodiversity?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xmlns="" id="{BCFD75B3-B559-46DB-88D0-B826ED799472}"/>
              </a:ext>
            </a:extLst>
          </p:cNvPr>
          <p:cNvSpPr txBox="1">
            <a:spLocks/>
          </p:cNvSpPr>
          <p:nvPr/>
        </p:nvSpPr>
        <p:spPr>
          <a:xfrm>
            <a:off x="1171668" y="2811780"/>
            <a:ext cx="10178322" cy="13418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 smtClean="0">
                <a:hlinkClick r:id="rId2"/>
              </a:rPr>
              <a:t>Learning to protect biodiversity UN</a:t>
            </a:r>
            <a:endParaRPr lang="en-GB" sz="3600" dirty="0"/>
          </a:p>
        </p:txBody>
      </p:sp>
      <p:pic>
        <p:nvPicPr>
          <p:cNvPr id="5" name="Picture 2" descr="http://www.thetravelfoundation.org.uk/images/media/Turtle_and_light_hires-cro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357" y="3903458"/>
            <a:ext cx="4111656" cy="2374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41906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dirty="0"/>
              <a:t>Destination stewardship</a:t>
            </a:r>
            <a:br>
              <a:rPr lang="en-GB" sz="5400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73893"/>
            <a:ext cx="10178322" cy="55852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Destination Stewardship projects aim to bring together the many stakeholders involved across the destination, including policy makers, local communities, tourism businesses and NGOs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http://www.thetravelfoundation.org.uk/images/media/CCWSAL-140210047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1111" y="3700174"/>
            <a:ext cx="4470994" cy="2731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11590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66355"/>
          </a:xfrm>
        </p:spPr>
        <p:txBody>
          <a:bodyPr/>
          <a:lstStyle/>
          <a:p>
            <a:r>
              <a:rPr lang="en-GB" dirty="0"/>
              <a:t>Other examples: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43051"/>
            <a:ext cx="10178322" cy="3593591"/>
          </a:xfrm>
        </p:spPr>
        <p:txBody>
          <a:bodyPr>
            <a:normAutofit/>
          </a:bodyPr>
          <a:lstStyle/>
          <a:p>
            <a:r>
              <a:rPr lang="en-GB" sz="2400" dirty="0"/>
              <a:t>Greening Cyprus beaches:</a:t>
            </a:r>
          </a:p>
          <a:p>
            <a:r>
              <a:rPr lang="en-GB" sz="2400" dirty="0">
                <a:hlinkClick r:id="rId2"/>
              </a:rPr>
              <a:t>www.makingholidaysgreener.org.uk</a:t>
            </a:r>
            <a:r>
              <a:rPr lang="en-GB" sz="2400" dirty="0"/>
              <a:t> </a:t>
            </a:r>
          </a:p>
          <a:p>
            <a:r>
              <a:rPr lang="en-GB" sz="2400" dirty="0">
                <a:hlinkClick r:id="rId3"/>
              </a:rPr>
              <a:t>https://youtu.be/naNPP6qrt4I</a:t>
            </a:r>
            <a:r>
              <a:rPr lang="en-GB" sz="2400" dirty="0"/>
              <a:t>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355339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Tourism in Cyprus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283855"/>
            <a:ext cx="10178322" cy="5574145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Minimum Sustainable Standards for the Cyprus Hotel Industry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Out Migration and the Negative Impacts of Tourism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Six self-drive Village Routes to encourage the Independent exploration of the 'real' Cyprus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Greening Cyprus Beaches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Cyprus Gastronomy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Cyprus All Inclusive Destinations – Pros and Cons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Hotel Ambassadors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Plastic Reduction in Resorts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Water and Energy Saving Project</a:t>
            </a:r>
          </a:p>
        </p:txBody>
      </p:sp>
    </p:spTree>
    <p:extLst>
      <p:ext uri="{BB962C8B-B14F-4D97-AF65-F5344CB8AC3E}">
        <p14:creationId xmlns:p14="http://schemas.microsoft.com/office/powerpoint/2010/main" val="39145789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Urban</a:t>
            </a:r>
            <a:br>
              <a:rPr lang="en-GB" dirty="0"/>
            </a:br>
            <a:r>
              <a:rPr lang="en-GB" dirty="0"/>
              <a:t> tourism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is urban tourism ?</a:t>
            </a:r>
          </a:p>
        </p:txBody>
      </p:sp>
    </p:spTree>
    <p:extLst>
      <p:ext uri="{BB962C8B-B14F-4D97-AF65-F5344CB8AC3E}">
        <p14:creationId xmlns:p14="http://schemas.microsoft.com/office/powerpoint/2010/main" val="38429152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 cities different forms of tourist activities are concentrated: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98348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Sightseeing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Leisure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Shopping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Visiting friends and family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Religion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 venues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Participation in congresses, conferences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Entertainment (events, clubs) Festivals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Trainings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4043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Urban Tourism Defined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50109"/>
            <a:ext cx="10178322" cy="4969164"/>
          </a:xfrm>
        </p:spPr>
        <p:txBody>
          <a:bodyPr/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typical Urban Tourism Attractions 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Top Urban Tourism Destinations 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Why do people Visit Cities 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are 4 different types of Motivations for travel..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Effects of Urban Tourism 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Sustainable Urban Tourism 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6328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San Antonio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Urban sustainability </a:t>
            </a:r>
          </a:p>
        </p:txBody>
      </p:sp>
    </p:spTree>
    <p:extLst>
      <p:ext uri="{BB962C8B-B14F-4D97-AF65-F5344CB8AC3E}">
        <p14:creationId xmlns:p14="http://schemas.microsoft.com/office/powerpoint/2010/main" val="39656114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San Antonio Riverwalk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24001"/>
            <a:ext cx="10178322" cy="4355592"/>
          </a:xfrm>
        </p:spPr>
        <p:txBody>
          <a:bodyPr/>
          <a:lstStyle/>
          <a:p>
            <a:pPr marL="0" indent="0">
              <a:buNone/>
            </a:pPr>
            <a:r>
              <a:rPr lang="en-GB" sz="4800" b="1" i="1" dirty="0">
                <a:latin typeface="Arial" panose="020B0604020202020204" pitchFamily="34" charset="0"/>
                <a:cs typeface="Arial" panose="020B0604020202020204" pitchFamily="34" charset="0"/>
              </a:rPr>
              <a:t>A treasure for locals, businesses and visitors, the River Walk plays a vital role in the health of San Antonio’s economy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0791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edia.visitsanantonio.com/VisitSanAntonio-NewsRoom/media/downloadable-images/Attractions/River-Walk/river-walk-at-dusk_Stuart-Dee_Tags_Dining_River.jpg?width=2100&amp;height=1400&amp;ext=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33" y="0"/>
            <a:ext cx="1123901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2152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San Antonio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hlinkClick r:id="rId2"/>
              </a:rPr>
              <a:t>San Antonio Travel Guide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086129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Riverwalk Economic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24000"/>
            <a:ext cx="10178322" cy="4831079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“Having quantifiable data on the River Walk’s impact details its tremendous contribution to the health of San Antonio’s economy,” said San Antonio Convention &amp; Visitors Bureau, Casandra Matej.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“It is because of significant sites like the River Walk, that tourism is one of San Antonio’s top five industries, employing one in eight locals and contributing $12 billion annually.”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2.2 million River Walk patrons are locals. Approximately two thirds of local respondents indicated they visit the River Walk more than twice a year. This is a key element as the city’s tourism infrastructure also improves quality of life for locals and businesses, enhancing the vibrancy of San Antonio.</a:t>
            </a:r>
          </a:p>
        </p:txBody>
      </p:sp>
    </p:spTree>
    <p:extLst>
      <p:ext uri="{BB962C8B-B14F-4D97-AF65-F5344CB8AC3E}">
        <p14:creationId xmlns:p14="http://schemas.microsoft.com/office/powerpoint/2010/main" val="34537694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Sustainable san Antonio &amp; Austin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Conservation and transportation </a:t>
            </a:r>
          </a:p>
        </p:txBody>
      </p:sp>
    </p:spTree>
    <p:extLst>
      <p:ext uri="{BB962C8B-B14F-4D97-AF65-F5344CB8AC3E}">
        <p14:creationId xmlns:p14="http://schemas.microsoft.com/office/powerpoint/2010/main" val="26511345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San Antonio &amp; Austin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33237"/>
            <a:ext cx="10178322" cy="501534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transportation links in San Antonio and Austin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Light Rail Line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Bicycle friendly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Austin Green Friendly – Investment in Wind Energy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San Antonio Green Friendly - has built the largest water recycling and distribution system in the nation</a:t>
            </a:r>
          </a:p>
        </p:txBody>
      </p:sp>
    </p:spTree>
    <p:extLst>
      <p:ext uri="{BB962C8B-B14F-4D97-AF65-F5344CB8AC3E}">
        <p14:creationId xmlns:p14="http://schemas.microsoft.com/office/powerpoint/2010/main" val="29526057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tourism growth for the city of san Antonio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791854"/>
            <a:ext cx="10178322" cy="5066145"/>
          </a:xfrm>
        </p:spPr>
        <p:txBody>
          <a:bodyPr>
            <a:noAutofit/>
          </a:bodyPr>
          <a:lstStyle/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Recently received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World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Heritage Status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Convention Centre Expansion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Highways and Airport Expansion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JW Marriott Water Park Expansion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Fiesta Texas and SeaWorld Attraction Expansion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San Antonio’s Population Growth 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70757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Keep Austin weird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Weird Austin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3"/>
              </a:rPr>
              <a:t>www.keepaustinweird.com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074900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1861</TotalTime>
  <Words>1087</Words>
  <Application>Microsoft Office PowerPoint</Application>
  <PresentationFormat>Widescreen</PresentationFormat>
  <Paragraphs>163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Gill Sans MT</vt:lpstr>
      <vt:lpstr>Impact</vt:lpstr>
      <vt:lpstr>Badge</vt:lpstr>
      <vt:lpstr>Sustainable tourism  4</vt:lpstr>
      <vt:lpstr>PowerPoint Presentation</vt:lpstr>
      <vt:lpstr>British tourism development </vt:lpstr>
      <vt:lpstr>Blackpool tourism – what went wrong?</vt:lpstr>
      <vt:lpstr>Blackpool &amp; Margate </vt:lpstr>
      <vt:lpstr>Margate – mixed messages?</vt:lpstr>
      <vt:lpstr>Decline of the Bucket and spade culture?</vt:lpstr>
      <vt:lpstr>3 pillars of sustainable development</vt:lpstr>
      <vt:lpstr>Carbon  footprint </vt:lpstr>
      <vt:lpstr>What is carbon footprint?</vt:lpstr>
      <vt:lpstr>The travel foundation </vt:lpstr>
      <vt:lpstr>Sustainable livelihoods </vt:lpstr>
      <vt:lpstr>Heritage and culture </vt:lpstr>
      <vt:lpstr>Focus of the heritage &amp; culture projects</vt:lpstr>
      <vt:lpstr>Natural resources </vt:lpstr>
      <vt:lpstr>Natural resources</vt:lpstr>
      <vt:lpstr>Biodiversity </vt:lpstr>
      <vt:lpstr>Destination stewardship </vt:lpstr>
      <vt:lpstr>Other examples: </vt:lpstr>
      <vt:lpstr>Tourism in Cyprus </vt:lpstr>
      <vt:lpstr>Urban  tourism</vt:lpstr>
      <vt:lpstr>In cities different forms of tourist activities are concentrated:</vt:lpstr>
      <vt:lpstr>Urban Tourism Defined</vt:lpstr>
      <vt:lpstr>San Antonio </vt:lpstr>
      <vt:lpstr>San Antonio Riverwalk </vt:lpstr>
      <vt:lpstr>PowerPoint Presentation</vt:lpstr>
      <vt:lpstr>San Antonio </vt:lpstr>
      <vt:lpstr>the Riverwalk Economic Impact</vt:lpstr>
      <vt:lpstr>Sustainable san Antonio &amp; Austin </vt:lpstr>
      <vt:lpstr>San Antonio &amp; Austin</vt:lpstr>
      <vt:lpstr>Future tourism growth for the city of san Antonio </vt:lpstr>
      <vt:lpstr>Keep Austin weird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Samantha Birdsell</dc:creator>
  <cp:lastModifiedBy>Huw Thomas (Business &amp; Management)</cp:lastModifiedBy>
  <cp:revision>70</cp:revision>
  <cp:lastPrinted>2018-10-12T13:26:47Z</cp:lastPrinted>
  <dcterms:created xsi:type="dcterms:W3CDTF">2017-02-06T23:00:33Z</dcterms:created>
  <dcterms:modified xsi:type="dcterms:W3CDTF">2018-10-15T11:17:35Z</dcterms:modified>
</cp:coreProperties>
</file>