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9" r:id="rId4"/>
    <p:sldId id="262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5097" autoAdjust="0"/>
  </p:normalViewPr>
  <p:slideViewPr>
    <p:cSldViewPr snapToGrid="0">
      <p:cViewPr varScale="1">
        <p:scale>
          <a:sx n="79" d="100"/>
          <a:sy n="79" d="100"/>
        </p:scale>
        <p:origin x="80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429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603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125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160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516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109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704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2/25/2025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70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057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872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10770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434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617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684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63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007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46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ristletonhigh.co.uk/students/student-voice.php" TargetMode="External"/><Relationship Id="rId2" Type="http://schemas.openxmlformats.org/officeDocument/2006/relationships/hyperlink" Target="https://drive.google.com/file/d/1naJAF4ShBMmdADnqXyiNxokP5nFAZueW/vie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outhtrailcrossingdental.com/teens-and-their-teeth-self-image-and-confidence/" TargetMode="External"/><Relationship Id="rId4" Type="http://schemas.openxmlformats.org/officeDocument/2006/relationships/hyperlink" Target="https://www.northleamington.co.uk/parents-and-carers/latest-news/our-eco-club-win-funding-to-develop-eco-friendly-features-in-the-school-groun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Education for Sustainable Development and Global Citizenship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benefits and barriers within a school setting</a:t>
            </a:r>
          </a:p>
        </p:txBody>
      </p:sp>
    </p:spTree>
    <p:extLst>
      <p:ext uri="{BB962C8B-B14F-4D97-AF65-F5344CB8AC3E}">
        <p14:creationId xmlns:p14="http://schemas.microsoft.com/office/powerpoint/2010/main" val="2648528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89902" y="4144162"/>
            <a:ext cx="781015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It helps them to develop self-confidence and a sense of agency, and successfully deal with life changes and challenges such as bullying and discrimination.</a:t>
            </a:r>
          </a:p>
          <a:p>
            <a:r>
              <a:rPr lang="en-GB" dirty="0"/>
              <a:t>It gives them a voice: in the life of their schools, their communities and society at large.</a:t>
            </a:r>
          </a:p>
          <a:p>
            <a:r>
              <a:rPr lang="en-GB" dirty="0"/>
              <a:t>It enables them to make a positive contribution by developing the knowledge and experience needed to claim their rights and understand their responsibilities. (</a:t>
            </a:r>
            <a:r>
              <a:rPr lang="en-GB" dirty="0" err="1"/>
              <a:t>Youngcitizens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351534" cy="322976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753138" y="3405930"/>
            <a:ext cx="2598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Southtrailcrossing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252376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DB28CA-BD53-9421-8738-B59395CA51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51" r="3" b="3"/>
          <a:stretch/>
        </p:blipFill>
        <p:spPr>
          <a:xfrm>
            <a:off x="0" y="311284"/>
            <a:ext cx="4671437" cy="4236855"/>
          </a:xfrm>
          <a:custGeom>
            <a:avLst/>
            <a:gdLst/>
            <a:ahLst/>
            <a:cxnLst/>
            <a:rect l="l" t="t" r="r" b="b"/>
            <a:pathLst>
              <a:path w="4671437" h="4236855">
                <a:moveTo>
                  <a:pt x="630049" y="0"/>
                </a:moveTo>
                <a:lnTo>
                  <a:pt x="4671437" y="0"/>
                </a:lnTo>
                <a:lnTo>
                  <a:pt x="4671437" y="1"/>
                </a:lnTo>
                <a:lnTo>
                  <a:pt x="3814017" y="1"/>
                </a:lnTo>
                <a:lnTo>
                  <a:pt x="3181159" y="4236855"/>
                </a:lnTo>
                <a:lnTo>
                  <a:pt x="0" y="4236855"/>
                </a:lnTo>
                <a:close/>
              </a:path>
            </a:pathLst>
          </a:cu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 l="548" r="770" b="-2"/>
          <a:stretch/>
        </p:blipFill>
        <p:spPr>
          <a:xfrm>
            <a:off x="7315220" y="1118484"/>
            <a:ext cx="3393882" cy="2622453"/>
          </a:xfrm>
          <a:custGeom>
            <a:avLst/>
            <a:gdLst/>
            <a:ahLst/>
            <a:cxnLst/>
            <a:rect l="l" t="t" r="r" b="b"/>
            <a:pathLst>
              <a:path w="3393902" h="2622453">
                <a:moveTo>
                  <a:pt x="212741" y="0"/>
                </a:moveTo>
                <a:lnTo>
                  <a:pt x="3393902" y="0"/>
                </a:lnTo>
                <a:lnTo>
                  <a:pt x="3002186" y="2622453"/>
                </a:lnTo>
                <a:lnTo>
                  <a:pt x="0" y="2622453"/>
                </a:lnTo>
                <a:lnTo>
                  <a:pt x="0" y="1430607"/>
                </a:lnTo>
                <a:close/>
              </a:path>
            </a:pathLst>
          </a:custGeom>
        </p:spPr>
      </p:pic>
      <p:sp>
        <p:nvSpPr>
          <p:cNvPr id="3" name="TextBox 2"/>
          <p:cNvSpPr txBox="1"/>
          <p:nvPr/>
        </p:nvSpPr>
        <p:spPr>
          <a:xfrm>
            <a:off x="7704166" y="4109579"/>
            <a:ext cx="5114776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US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Christleton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n.d.)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5A409A-12EA-40BC-6C18-E68E64C74530}"/>
              </a:ext>
            </a:extLst>
          </p:cNvPr>
          <p:cNvSpPr txBox="1"/>
          <p:nvPr/>
        </p:nvSpPr>
        <p:spPr>
          <a:xfrm>
            <a:off x="519377" y="5174289"/>
            <a:ext cx="2871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Northleammington</a:t>
            </a:r>
            <a:r>
              <a:rPr lang="en-GB" dirty="0"/>
              <a:t>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23076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864688B-A118-3230-7F57-A4DA9CD9E575}"/>
              </a:ext>
            </a:extLst>
          </p:cNvPr>
          <p:cNvSpPr txBox="1"/>
          <p:nvPr/>
        </p:nvSpPr>
        <p:spPr>
          <a:xfrm>
            <a:off x="535022" y="219316"/>
            <a:ext cx="77217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 learners, </a:t>
            </a:r>
            <a:r>
              <a:rPr lang="en-US" dirty="0" err="1"/>
              <a:t>ESDGC</a:t>
            </a:r>
            <a:r>
              <a:rPr lang="en-US" dirty="0"/>
              <a:t> is about:</a:t>
            </a:r>
          </a:p>
          <a:p>
            <a:r>
              <a:rPr lang="en-US" dirty="0"/>
              <a:t>● being encouraged to care for themselves, each other and their environment</a:t>
            </a:r>
          </a:p>
          <a:p>
            <a:r>
              <a:rPr lang="en-US" dirty="0"/>
              <a:t>● the issues they have a right to know about for their future, for example, climate</a:t>
            </a:r>
          </a:p>
          <a:p>
            <a:r>
              <a:rPr lang="en-US" dirty="0"/>
              <a:t>change, poverty, conflict and consumer pressure</a:t>
            </a:r>
          </a:p>
          <a:p>
            <a:r>
              <a:rPr lang="en-US" dirty="0"/>
              <a:t>● appreciating their role in the school community, the local community and the global</a:t>
            </a:r>
          </a:p>
          <a:p>
            <a:r>
              <a:rPr lang="en-US" dirty="0"/>
              <a:t>community</a:t>
            </a:r>
          </a:p>
          <a:p>
            <a:r>
              <a:rPr lang="en-US" dirty="0"/>
              <a:t>● discovering that, whatever they are studying, there are connections with ‘the big</a:t>
            </a:r>
          </a:p>
          <a:p>
            <a:r>
              <a:rPr lang="en-US" dirty="0"/>
              <a:t>picture’ of the wider world</a:t>
            </a:r>
          </a:p>
          <a:p>
            <a:r>
              <a:rPr lang="en-US" dirty="0"/>
              <a:t>● gaining skills and exploring issues in ways which will enable them to make up their own</a:t>
            </a:r>
          </a:p>
          <a:p>
            <a:r>
              <a:rPr lang="en-US" dirty="0"/>
              <a:t>minds and to decide how to act.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C87662-5A5A-3ED9-8973-52B1A21B5B55}"/>
              </a:ext>
            </a:extLst>
          </p:cNvPr>
          <p:cNvSpPr txBox="1"/>
          <p:nvPr/>
        </p:nvSpPr>
        <p:spPr>
          <a:xfrm>
            <a:off x="428016" y="4688732"/>
            <a:ext cx="221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(Bishopgore,2024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0416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Bishop gore school, </a:t>
            </a:r>
          </a:p>
          <a:p>
            <a:r>
              <a:rPr lang="en-GB" dirty="0" err="1"/>
              <a:t>Christlton</a:t>
            </a:r>
            <a:r>
              <a:rPr lang="en-GB" dirty="0"/>
              <a:t>, (</a:t>
            </a:r>
            <a:r>
              <a:rPr lang="en-GB" dirty="0" err="1"/>
              <a:t>n.d</a:t>
            </a:r>
            <a:r>
              <a:rPr lang="en-GB" dirty="0"/>
              <a:t>), Stud</a:t>
            </a:r>
            <a:r>
              <a:rPr lang="en-US" dirty="0"/>
              <a:t>E </a:t>
            </a:r>
            <a:r>
              <a:rPr lang="en-US" dirty="0" err="1"/>
              <a:t>SDGC</a:t>
            </a:r>
            <a:r>
              <a:rPr lang="en-US" dirty="0"/>
              <a:t> Policy</a:t>
            </a:r>
          </a:p>
          <a:p>
            <a:r>
              <a:rPr lang="en-US" dirty="0"/>
              <a:t>Available at </a:t>
            </a:r>
            <a:r>
              <a:rPr lang="en-US" dirty="0">
                <a:hlinkClick r:id="rId2"/>
              </a:rPr>
              <a:t>https://drive.google.com/file/d/1naJAF4ShBMmdADnqXyiNxokP5nFAZueW/view</a:t>
            </a:r>
            <a:endParaRPr lang="en-US" dirty="0"/>
          </a:p>
          <a:p>
            <a:r>
              <a:rPr lang="en-US" dirty="0"/>
              <a:t>(Accessed: 20</a:t>
            </a:r>
            <a:r>
              <a:rPr lang="en-US" baseline="30000" dirty="0"/>
              <a:t>th</a:t>
            </a:r>
            <a:r>
              <a:rPr lang="en-US" dirty="0"/>
              <a:t> February 2025).</a:t>
            </a:r>
          </a:p>
          <a:p>
            <a:r>
              <a:rPr lang="en-US" dirty="0"/>
              <a:t>Education for Sustainable Development and Global Citizenship</a:t>
            </a:r>
            <a:r>
              <a:rPr lang="en-GB" dirty="0" err="1"/>
              <a:t>ent</a:t>
            </a:r>
            <a:r>
              <a:rPr lang="en-GB" dirty="0"/>
              <a:t> Voice</a:t>
            </a:r>
          </a:p>
          <a:p>
            <a:r>
              <a:rPr lang="en-GB" dirty="0"/>
              <a:t>Available at </a:t>
            </a:r>
            <a:r>
              <a:rPr lang="en-GB" dirty="0">
                <a:hlinkClick r:id="rId3"/>
              </a:rPr>
              <a:t>https://www.christletonhigh.co.uk/students/student-voice.php</a:t>
            </a:r>
            <a:endParaRPr lang="en-GB" dirty="0"/>
          </a:p>
          <a:p>
            <a:r>
              <a:rPr lang="en-GB" dirty="0"/>
              <a:t>(Accessed:20</a:t>
            </a:r>
            <a:r>
              <a:rPr lang="en-GB" baseline="30000" dirty="0"/>
              <a:t>th</a:t>
            </a:r>
            <a:r>
              <a:rPr lang="en-GB" dirty="0"/>
              <a:t> February 2025).</a:t>
            </a:r>
          </a:p>
          <a:p>
            <a:r>
              <a:rPr lang="en-GB" dirty="0"/>
              <a:t>North Lamington, (</a:t>
            </a:r>
            <a:r>
              <a:rPr lang="en-GB" dirty="0" err="1"/>
              <a:t>n.d</a:t>
            </a:r>
            <a:r>
              <a:rPr lang="en-GB" dirty="0"/>
              <a:t>) Eco Club funding success to develop eco-friendly features in the school grounds.</a:t>
            </a:r>
          </a:p>
          <a:p>
            <a:r>
              <a:rPr lang="en-GB" dirty="0"/>
              <a:t>Available at </a:t>
            </a:r>
            <a:r>
              <a:rPr lang="en-GB" dirty="0">
                <a:hlinkClick r:id="rId4"/>
              </a:rPr>
              <a:t>https://www.northleamington.co.uk/parents-and-carers/latest-news/our-eco-club-win-funding-to-develop-eco-friendly-features-in-the-school-grounds</a:t>
            </a:r>
            <a:endParaRPr lang="en-GB" dirty="0"/>
          </a:p>
          <a:p>
            <a:r>
              <a:rPr lang="en-GB" dirty="0"/>
              <a:t>(Accessed: 20</a:t>
            </a:r>
            <a:r>
              <a:rPr lang="en-GB" baseline="30000" dirty="0"/>
              <a:t>th</a:t>
            </a:r>
            <a:r>
              <a:rPr lang="en-GB" dirty="0"/>
              <a:t> February 2025).</a:t>
            </a:r>
          </a:p>
          <a:p>
            <a:r>
              <a:rPr lang="en-GB" dirty="0"/>
              <a:t>South trail crossing, (</a:t>
            </a:r>
            <a:r>
              <a:rPr lang="en-GB" dirty="0" err="1"/>
              <a:t>n.d</a:t>
            </a:r>
            <a:r>
              <a:rPr lang="en-GB" dirty="0"/>
              <a:t>) Teens and their Teeth – Self Image and Confidence</a:t>
            </a:r>
          </a:p>
          <a:p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https://www.southtrailcrossingdental.com/teens-and-their-teeth-self-image-and-confidence/</a:t>
            </a:r>
            <a:endParaRPr lang="en-GB" dirty="0"/>
          </a:p>
          <a:p>
            <a:r>
              <a:rPr lang="en-GB" dirty="0"/>
              <a:t>(Accessed: 10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Febraury</a:t>
            </a:r>
            <a:r>
              <a:rPr lang="en-GB" dirty="0"/>
              <a:t> 2025)</a:t>
            </a:r>
          </a:p>
          <a:p>
            <a:r>
              <a:rPr lang="en-GB" dirty="0"/>
              <a:t>Young Citizens, (</a:t>
            </a:r>
            <a:r>
              <a:rPr lang="en-GB" dirty="0" err="1"/>
              <a:t>n.d</a:t>
            </a:r>
            <a:r>
              <a:rPr lang="en-GB" dirty="0"/>
              <a:t>), Importance of citizenship education</a:t>
            </a:r>
          </a:p>
          <a:p>
            <a:r>
              <a:rPr lang="en-GB" dirty="0"/>
              <a:t>Available at https://www.youngcitizens.org/resources/citizenship/importance-of-citizenship-education/#:~:text=It%20helps%20them%20to%20develop,communities%20and%20society%20at%20large.</a:t>
            </a:r>
          </a:p>
          <a:p>
            <a:r>
              <a:rPr lang="en-GB" dirty="0"/>
              <a:t>(Accessed: 10th February 2025).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7007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</TotalTime>
  <Words>438</Words>
  <Application>Microsoft Office PowerPoint</Application>
  <PresentationFormat>Widescreen</PresentationFormat>
  <Paragraphs>36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Wingdings 3</vt:lpstr>
      <vt:lpstr>Facet</vt:lpstr>
      <vt:lpstr>Education for Sustainable Development and Global Citizenship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for Sustainable Development and Global Citizenship</dc:title>
  <dc:creator>Jonathon Atter</dc:creator>
  <cp:lastModifiedBy>jonathon atter</cp:lastModifiedBy>
  <cp:revision>9</cp:revision>
  <dcterms:created xsi:type="dcterms:W3CDTF">2025-02-10T15:43:51Z</dcterms:created>
  <dcterms:modified xsi:type="dcterms:W3CDTF">2025-02-25T17:41:41Z</dcterms:modified>
</cp:coreProperties>
</file>