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0"/>
  </p:notes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58"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22" d="100"/>
          <a:sy n="122" d="100"/>
        </p:scale>
        <p:origin x="114" y="1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image" Target="../media/image24.png"/><Relationship Id="rId4" Type="http://schemas.openxmlformats.org/officeDocument/2006/relationships/image" Target="../media/image27.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40D626-3E67-40CD-BB36-D48AC958C541}" type="datetimeFigureOut">
              <a:rPr lang="en-GB" smtClean="0"/>
              <a:t>07/03/2017</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642191-3188-4134-BB50-B2647B2E7D3E}" type="slidenum">
              <a:rPr lang="en-GB" smtClean="0"/>
              <a:t>‹#›</a:t>
            </a:fld>
            <a:endParaRPr lang="en-GB"/>
          </a:p>
        </p:txBody>
      </p:sp>
    </p:spTree>
    <p:extLst>
      <p:ext uri="{BB962C8B-B14F-4D97-AF65-F5344CB8AC3E}">
        <p14:creationId xmlns:p14="http://schemas.microsoft.com/office/powerpoint/2010/main" val="4103694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6F64DC72-AFDC-4633-B16B-174A81E3FC6C}" type="slidenum">
              <a:rPr lang="en-US" altLang="en-US" b="0">
                <a:latin typeface="Times New Roman" panose="02020603050405020304" pitchFamily="18" charset="0"/>
              </a:rPr>
              <a:pPr/>
              <a:t>3</a:t>
            </a:fld>
            <a:endParaRPr lang="en-US" altLang="en-US" b="0">
              <a:latin typeface="Times New Roman" panose="02020603050405020304" pitchFamily="18"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39687193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866D5577-28D8-40C9-B04A-29A1537D7CA6}" type="slidenum">
              <a:rPr lang="en-US" altLang="en-US" b="0">
                <a:latin typeface="Times New Roman" panose="02020603050405020304" pitchFamily="18" charset="0"/>
              </a:rPr>
              <a:pPr/>
              <a:t>5</a:t>
            </a:fld>
            <a:endParaRPr lang="en-US" altLang="en-US" b="0">
              <a:latin typeface="Times New Roman" panose="02020603050405020304" pitchFamily="18" charset="0"/>
            </a:endParaRPr>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17387893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0E45CF6C-CA71-4C45-A747-CD7C09A57356}" type="slidenum">
              <a:rPr lang="en-US" altLang="en-US" b="0">
                <a:latin typeface="Times New Roman" panose="02020603050405020304" pitchFamily="18" charset="0"/>
              </a:rPr>
              <a:pPr/>
              <a:t>6</a:t>
            </a:fld>
            <a:endParaRPr lang="en-US" altLang="en-US" b="0">
              <a:latin typeface="Times New Roman" panose="02020603050405020304" pitchFamily="18" charset="0"/>
            </a:endParaRPr>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2571953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4CEB51F3-D8C9-4963-80B3-08FF88CF5242}" type="slidenum">
              <a:rPr lang="en-US" altLang="en-US" b="0">
                <a:latin typeface="Times New Roman" panose="02020603050405020304" pitchFamily="18" charset="0"/>
              </a:rPr>
              <a:pPr/>
              <a:t>7</a:t>
            </a:fld>
            <a:endParaRPr lang="en-US" altLang="en-US" b="0">
              <a:latin typeface="Times New Roman" panose="02020603050405020304" pitchFamily="18" charset="0"/>
            </a:endParaRPr>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31095096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ECF60C9C-DEC7-46AE-9DAA-832926E542AC}" type="slidenum">
              <a:rPr lang="en-US" altLang="en-US" b="0">
                <a:latin typeface="Times New Roman" panose="02020603050405020304" pitchFamily="18" charset="0"/>
              </a:rPr>
              <a:pPr/>
              <a:t>8</a:t>
            </a:fld>
            <a:endParaRPr lang="en-US" altLang="en-US" b="0">
              <a:latin typeface="Times New Roman" panose="02020603050405020304" pitchFamily="18" charset="0"/>
            </a:endParaRPr>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6067934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9974F17C-7CCD-452D-AA88-0D25F271809F}" type="slidenum">
              <a:rPr lang="en-US" altLang="en-US" b="0">
                <a:latin typeface="Times New Roman" panose="02020603050405020304" pitchFamily="18" charset="0"/>
              </a:rPr>
              <a:pPr/>
              <a:t>9</a:t>
            </a:fld>
            <a:endParaRPr lang="en-US" altLang="en-US" b="0">
              <a:latin typeface="Times New Roman" panose="02020603050405020304" pitchFamily="18" charset="0"/>
            </a:endParaRPr>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41214925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DAA61B63-ED33-45B0-8803-8BA2A5B190C1}" type="slidenum">
              <a:rPr lang="en-US" altLang="en-US" b="0">
                <a:latin typeface="Times New Roman" panose="02020603050405020304" pitchFamily="18" charset="0"/>
              </a:rPr>
              <a:pPr/>
              <a:t>10</a:t>
            </a:fld>
            <a:endParaRPr lang="en-US" altLang="en-US" b="0">
              <a:latin typeface="Times New Roman" panose="02020603050405020304" pitchFamily="18"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2195403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D4663C57-384B-4A27-81B8-D4BA117EBDD7}" type="slidenum">
              <a:rPr lang="en-US" altLang="en-US" b="0">
                <a:latin typeface="Times New Roman" panose="02020603050405020304" pitchFamily="18" charset="0"/>
              </a:rPr>
              <a:pPr/>
              <a:t>11</a:t>
            </a:fld>
            <a:endParaRPr lang="en-US" altLang="en-US" b="0">
              <a:latin typeface="Times New Roman" panose="02020603050405020304" pitchFamily="18" charset="0"/>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34245639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AEF1E98F-AD93-43DD-A0E0-689088CA14B8}" type="slidenum">
              <a:rPr lang="en-US" altLang="en-US" b="0">
                <a:latin typeface="Times New Roman" panose="02020603050405020304" pitchFamily="18" charset="0"/>
              </a:rPr>
              <a:pPr/>
              <a:t>12</a:t>
            </a:fld>
            <a:endParaRPr lang="en-US" altLang="en-US" b="0">
              <a:latin typeface="Times New Roman" panose="02020603050405020304" pitchFamily="18" charset="0"/>
            </a:endParaRPr>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22265844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D4D93CD9-685E-414D-A9B3-AB74E459C47E}" type="slidenum">
              <a:rPr lang="en-US" altLang="en-US" b="0">
                <a:latin typeface="Times New Roman" panose="02020603050405020304" pitchFamily="18" charset="0"/>
              </a:rPr>
              <a:pPr/>
              <a:t>13</a:t>
            </a:fld>
            <a:endParaRPr lang="en-US" altLang="en-US" b="0">
              <a:latin typeface="Times New Roman" panose="02020603050405020304" pitchFamily="18" charset="0"/>
            </a:endParaRPr>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18746477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B781F3A5-498E-411C-B173-28DF6766943E}" type="slidenum">
              <a:rPr lang="en-US" altLang="en-US" b="0">
                <a:latin typeface="Times New Roman" panose="02020603050405020304" pitchFamily="18" charset="0"/>
              </a:rPr>
              <a:pPr/>
              <a:t>14</a:t>
            </a:fld>
            <a:endParaRPr lang="en-US" altLang="en-US" b="0">
              <a:latin typeface="Times New Roman" panose="02020603050405020304" pitchFamily="18" charset="0"/>
            </a:endParaRPr>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39780927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5A450862-309B-4A2B-BBBE-58BEB30F8D62}" type="slidenum">
              <a:rPr lang="en-US" altLang="en-US" b="0">
                <a:latin typeface="Times New Roman" panose="02020603050405020304" pitchFamily="18" charset="0"/>
              </a:rPr>
              <a:pPr/>
              <a:t>15</a:t>
            </a:fld>
            <a:endParaRPr lang="en-US" altLang="en-US" b="0">
              <a:latin typeface="Times New Roman" panose="02020603050405020304" pitchFamily="18" charset="0"/>
            </a:endParaRPr>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22831081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F9B052B2-D062-44E2-B728-575B71D943F7}" type="slidenum">
              <a:rPr lang="en-US" altLang="en-US" b="0">
                <a:latin typeface="Times New Roman" panose="02020603050405020304" pitchFamily="18" charset="0"/>
              </a:rPr>
              <a:pPr/>
              <a:t>16</a:t>
            </a:fld>
            <a:endParaRPr lang="en-US" altLang="en-US" b="0">
              <a:latin typeface="Times New Roman" panose="02020603050405020304" pitchFamily="18" charset="0"/>
            </a:endParaRPr>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21726012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19CD07E8-201E-4359-8022-792091EDD356}" type="slidenum">
              <a:rPr lang="en-US" altLang="en-US" b="0">
                <a:latin typeface="Times New Roman" panose="02020603050405020304" pitchFamily="18" charset="0"/>
              </a:rPr>
              <a:pPr/>
              <a:t>17</a:t>
            </a:fld>
            <a:endParaRPr lang="en-US" altLang="en-US" b="0">
              <a:latin typeface="Times New Roman" panose="02020603050405020304" pitchFamily="18" charset="0"/>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32209164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FF8B7C72-3A14-446B-B747-5AC6EDCFDEE3}" type="slidenum">
              <a:rPr lang="en-US" altLang="en-US" b="0">
                <a:latin typeface="Times New Roman" panose="02020603050405020304" pitchFamily="18" charset="0"/>
              </a:rPr>
              <a:pPr/>
              <a:t>18</a:t>
            </a:fld>
            <a:endParaRPr lang="en-US" altLang="en-US" b="0">
              <a:latin typeface="Times New Roman" panose="02020603050405020304" pitchFamily="18" charset="0"/>
            </a:endParaRPr>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2448434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D6ED4F9D-16B4-45FA-82D6-14FFD6A23BCC}" type="slidenum">
              <a:rPr lang="en-US" altLang="en-US" b="0">
                <a:latin typeface="Times New Roman" panose="02020603050405020304" pitchFamily="18" charset="0"/>
              </a:rPr>
              <a:pPr/>
              <a:t>19</a:t>
            </a:fld>
            <a:endParaRPr lang="en-US" altLang="en-US" b="0">
              <a:latin typeface="Times New Roman" panose="02020603050405020304" pitchFamily="18" charset="0"/>
            </a:endParaRPr>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18005061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4DA16521-9DBE-43EC-993D-D04483BE315D}" type="slidenum">
              <a:rPr lang="en-US" altLang="en-US" b="0">
                <a:latin typeface="Times New Roman" panose="02020603050405020304" pitchFamily="18" charset="0"/>
              </a:rPr>
              <a:pPr/>
              <a:t>21</a:t>
            </a:fld>
            <a:endParaRPr lang="en-US" altLang="en-US" b="0">
              <a:latin typeface="Times New Roman" panose="02020603050405020304" pitchFamily="18" charset="0"/>
            </a:endParaRPr>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31736426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818E702E-497E-493E-A054-3814DF1D97F4}" type="slidenum">
              <a:rPr lang="en-US" altLang="en-US" b="0">
                <a:latin typeface="Times New Roman" panose="02020603050405020304" pitchFamily="18" charset="0"/>
              </a:rPr>
              <a:pPr/>
              <a:t>22</a:t>
            </a:fld>
            <a:endParaRPr lang="en-US" altLang="en-US" b="0">
              <a:latin typeface="Times New Roman" panose="02020603050405020304" pitchFamily="18" charset="0"/>
            </a:endParaRPr>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16166586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5FF3D595-7F6E-49B9-B745-BA3FC499CC93}" type="slidenum">
              <a:rPr lang="en-US" altLang="en-US" b="0">
                <a:latin typeface="Times New Roman" panose="02020603050405020304" pitchFamily="18" charset="0"/>
              </a:rPr>
              <a:pPr/>
              <a:t>23</a:t>
            </a:fld>
            <a:endParaRPr lang="en-US" altLang="en-US" b="0">
              <a:latin typeface="Times New Roman" panose="02020603050405020304" pitchFamily="18" charset="0"/>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4903935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9161EC7C-4A6F-4157-8B5A-CD5D5ED73AAF}" type="slidenum">
              <a:rPr lang="en-US" altLang="en-US" b="0">
                <a:latin typeface="Times New Roman" panose="02020603050405020304" pitchFamily="18" charset="0"/>
              </a:rPr>
              <a:pPr/>
              <a:t>25</a:t>
            </a:fld>
            <a:endParaRPr lang="en-US" altLang="en-US" b="0">
              <a:latin typeface="Times New Roman" panose="02020603050405020304" pitchFamily="18" charset="0"/>
            </a:endParaRPr>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38607408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7D11B4E6-6490-4969-B905-748B74BC35BC}" type="slidenum">
              <a:rPr lang="en-US" altLang="en-US" b="0">
                <a:latin typeface="Times New Roman" panose="02020603050405020304" pitchFamily="18" charset="0"/>
              </a:rPr>
              <a:pPr/>
              <a:t>26</a:t>
            </a:fld>
            <a:endParaRPr lang="en-US" altLang="en-US" b="0">
              <a:latin typeface="Times New Roman" panose="02020603050405020304" pitchFamily="18" charset="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7934785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46EB8A1D-842A-4658-A7EC-F26E7B454B73}" type="slidenum">
              <a:rPr lang="en-US" altLang="en-US" b="0">
                <a:latin typeface="Times New Roman" panose="02020603050405020304" pitchFamily="18" charset="0"/>
              </a:rPr>
              <a:pPr/>
              <a:t>27</a:t>
            </a:fld>
            <a:endParaRPr lang="en-US" altLang="en-US" b="0">
              <a:latin typeface="Times New Roman" panose="02020603050405020304" pitchFamily="18" charset="0"/>
            </a:endParaRPr>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7379545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340998BD-DF1E-45D7-A247-9C6F3A14C096}" type="slidenum">
              <a:rPr lang="en-US" altLang="en-US" b="0">
                <a:latin typeface="Times New Roman" panose="02020603050405020304" pitchFamily="18" charset="0"/>
              </a:rPr>
              <a:pPr/>
              <a:t>28</a:t>
            </a:fld>
            <a:endParaRPr lang="en-US" altLang="en-US" b="0">
              <a:latin typeface="Times New Roman" panose="02020603050405020304" pitchFamily="18" charset="0"/>
            </a:endParaRPr>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15068140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ECFA42C7-7393-42A9-B710-4EA36FE432E2}" type="slidenum">
              <a:rPr lang="en-US" altLang="en-US" b="0">
                <a:latin typeface="Times New Roman" panose="02020603050405020304" pitchFamily="18" charset="0"/>
              </a:rPr>
              <a:pPr/>
              <a:t>29</a:t>
            </a:fld>
            <a:endParaRPr lang="en-US" altLang="en-US" b="0">
              <a:latin typeface="Times New Roman" panose="02020603050405020304" pitchFamily="18" charset="0"/>
            </a:endParaRP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41876759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5AD1C8C9-99D2-4944-B4B9-215558B609E7}" type="slidenum">
              <a:rPr lang="en-US" altLang="en-US" b="0">
                <a:latin typeface="Times New Roman" panose="02020603050405020304" pitchFamily="18" charset="0"/>
              </a:rPr>
              <a:pPr/>
              <a:t>30</a:t>
            </a:fld>
            <a:endParaRPr lang="en-US" altLang="en-US" b="0">
              <a:latin typeface="Times New Roman" panose="02020603050405020304" pitchFamily="18" charset="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15187024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5DCC71B4-A551-4999-AB70-4AEAF39F59E0}" type="slidenum">
              <a:rPr lang="en-US" altLang="en-US" b="0">
                <a:latin typeface="Times New Roman" panose="02020603050405020304" pitchFamily="18" charset="0"/>
              </a:rPr>
              <a:pPr/>
              <a:t>32</a:t>
            </a:fld>
            <a:endParaRPr lang="en-US" altLang="en-US" b="0">
              <a:latin typeface="Times New Roman" panose="02020603050405020304" pitchFamily="18" charset="0"/>
            </a:endParaRPr>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23619864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ECBBD3DB-CE10-4460-945B-EEDEC3DF6899}" type="slidenum">
              <a:rPr lang="en-US" altLang="en-US" b="0">
                <a:latin typeface="Times New Roman" panose="02020603050405020304" pitchFamily="18" charset="0"/>
              </a:rPr>
              <a:pPr/>
              <a:t>33</a:t>
            </a:fld>
            <a:endParaRPr lang="en-US" altLang="en-US" b="0">
              <a:latin typeface="Times New Roman" panose="02020603050405020304" pitchFamily="18"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Tree>
    <p:extLst>
      <p:ext uri="{BB962C8B-B14F-4D97-AF65-F5344CB8AC3E}">
        <p14:creationId xmlns:p14="http://schemas.microsoft.com/office/powerpoint/2010/main" val="3553135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E2AAB0A5-36C0-4260-8C3E-40E39A3F1C2A}" type="slidenum">
              <a:rPr lang="en-US" altLang="en-US" b="0">
                <a:latin typeface="Times New Roman" panose="02020603050405020304" pitchFamily="18" charset="0"/>
              </a:rPr>
              <a:pPr/>
              <a:t>34</a:t>
            </a:fld>
            <a:endParaRPr lang="en-US" altLang="en-US" b="0">
              <a:latin typeface="Times New Roman" panose="02020603050405020304" pitchFamily="18" charset="0"/>
            </a:endParaRPr>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9628176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377921B1-0D9A-47AE-B877-F5A8ECC6608F}" type="slidenum">
              <a:rPr lang="en-US" altLang="en-US" b="0">
                <a:latin typeface="Times New Roman" panose="02020603050405020304" pitchFamily="18" charset="0"/>
              </a:rPr>
              <a:pPr/>
              <a:t>35</a:t>
            </a:fld>
            <a:endParaRPr lang="en-US" altLang="en-US" b="0">
              <a:latin typeface="Times New Roman" panose="02020603050405020304" pitchFamily="18" charset="0"/>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1635746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3953A93E-1311-411C-9CF5-9592B792E637}" type="slidenum">
              <a:rPr lang="en-US" altLang="en-US" b="0">
                <a:latin typeface="Times New Roman" panose="02020603050405020304" pitchFamily="18" charset="0"/>
              </a:rPr>
              <a:pPr/>
              <a:t>36</a:t>
            </a:fld>
            <a:endParaRPr lang="en-US" altLang="en-US" b="0">
              <a:latin typeface="Times New Roman" panose="02020603050405020304" pitchFamily="18"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07425691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5200">
              <a:defRPr b="1">
                <a:solidFill>
                  <a:schemeClr val="tx1"/>
                </a:solidFill>
                <a:latin typeface="Helvetica" panose="020B0604020202020204" pitchFamily="34" charset="0"/>
              </a:defRPr>
            </a:lvl1pPr>
            <a:lvl2pPr marL="742950" indent="-285750" defTabSz="965200">
              <a:defRPr b="1">
                <a:solidFill>
                  <a:schemeClr val="tx1"/>
                </a:solidFill>
                <a:latin typeface="Helvetica" panose="020B0604020202020204" pitchFamily="34" charset="0"/>
              </a:defRPr>
            </a:lvl2pPr>
            <a:lvl3pPr marL="1143000" indent="-228600" defTabSz="965200">
              <a:defRPr b="1">
                <a:solidFill>
                  <a:schemeClr val="tx1"/>
                </a:solidFill>
                <a:latin typeface="Helvetica" panose="020B0604020202020204" pitchFamily="34" charset="0"/>
              </a:defRPr>
            </a:lvl3pPr>
            <a:lvl4pPr marL="1600200" indent="-228600" defTabSz="965200">
              <a:defRPr b="1">
                <a:solidFill>
                  <a:schemeClr val="tx1"/>
                </a:solidFill>
                <a:latin typeface="Helvetica" panose="020B0604020202020204" pitchFamily="34" charset="0"/>
              </a:defRPr>
            </a:lvl4pPr>
            <a:lvl5pPr marL="2057400" indent="-228600" defTabSz="965200">
              <a:defRPr b="1">
                <a:solidFill>
                  <a:schemeClr val="tx1"/>
                </a:solidFill>
                <a:latin typeface="Helvetica" panose="020B0604020202020204" pitchFamily="34" charset="0"/>
              </a:defRPr>
            </a:lvl5pPr>
            <a:lvl6pPr marL="2514600" indent="-228600" algn="ctr" defTabSz="965200"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defTabSz="965200"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defTabSz="965200"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defTabSz="965200" eaLnBrk="0" fontAlgn="base" hangingPunct="0">
              <a:spcBef>
                <a:spcPct val="0"/>
              </a:spcBef>
              <a:spcAft>
                <a:spcPct val="0"/>
              </a:spcAft>
              <a:defRPr b="1">
                <a:solidFill>
                  <a:schemeClr val="tx1"/>
                </a:solidFill>
                <a:latin typeface="Helvetica" panose="020B0604020202020204" pitchFamily="34" charset="0"/>
              </a:defRPr>
            </a:lvl9pPr>
          </a:lstStyle>
          <a:p>
            <a:fld id="{4FAAED51-A84C-4931-B085-92FD05F90D46}" type="slidenum">
              <a:rPr lang="en-US" altLang="en-US" b="0">
                <a:latin typeface="Times New Roman" panose="02020603050405020304" pitchFamily="18" charset="0"/>
              </a:rPr>
              <a:pPr/>
              <a:t>37</a:t>
            </a:fld>
            <a:endParaRPr lang="en-US" altLang="en-US" b="0">
              <a:latin typeface="Times New Roman" panose="02020603050405020304" pitchFamily="18"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557605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28EE7DD-6BBD-4EE8-8F31-1AA069465D63}" type="datetimeFigureOut">
              <a:rPr lang="en-GB" smtClean="0"/>
              <a:t>07/03/2017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038329-7E5A-46E1-A7E5-30499D2AE6B1}" type="slidenum">
              <a:rPr lang="en-GB" smtClean="0"/>
              <a:t>‹#›</a:t>
            </a:fld>
            <a:endParaRPr lang="en-GB"/>
          </a:p>
        </p:txBody>
      </p:sp>
    </p:spTree>
    <p:extLst>
      <p:ext uri="{BB962C8B-B14F-4D97-AF65-F5344CB8AC3E}">
        <p14:creationId xmlns:p14="http://schemas.microsoft.com/office/powerpoint/2010/main" val="18038246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28EE7DD-6BBD-4EE8-8F31-1AA069465D63}" type="datetimeFigureOut">
              <a:rPr lang="en-GB" smtClean="0"/>
              <a:t>07/03/2017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038329-7E5A-46E1-A7E5-30499D2AE6B1}" type="slidenum">
              <a:rPr lang="en-GB" smtClean="0"/>
              <a:t>‹#›</a:t>
            </a:fld>
            <a:endParaRPr lang="en-GB"/>
          </a:p>
        </p:txBody>
      </p:sp>
    </p:spTree>
    <p:extLst>
      <p:ext uri="{BB962C8B-B14F-4D97-AF65-F5344CB8AC3E}">
        <p14:creationId xmlns:p14="http://schemas.microsoft.com/office/powerpoint/2010/main" val="1558282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8EE7DD-6BBD-4EE8-8F31-1AA069465D63}" type="datetimeFigureOut">
              <a:rPr lang="en-GB" smtClean="0"/>
              <a:t>07/03/2017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038329-7E5A-46E1-A7E5-30499D2AE6B1}" type="slidenum">
              <a:rPr lang="en-GB" smtClean="0"/>
              <a:t>‹#›</a:t>
            </a:fld>
            <a:endParaRPr lang="en-GB"/>
          </a:p>
        </p:txBody>
      </p:sp>
    </p:spTree>
    <p:extLst>
      <p:ext uri="{BB962C8B-B14F-4D97-AF65-F5344CB8AC3E}">
        <p14:creationId xmlns:p14="http://schemas.microsoft.com/office/powerpoint/2010/main" val="33383740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28EE7DD-6BBD-4EE8-8F31-1AA069465D63}" type="datetimeFigureOut">
              <a:rPr lang="en-GB" smtClean="0"/>
              <a:t>07/03/2017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038329-7E5A-46E1-A7E5-30499D2AE6B1}" type="slidenum">
              <a:rPr lang="en-GB" smtClean="0"/>
              <a:t>‹#›</a:t>
            </a:fld>
            <a:endParaRPr lang="en-GB"/>
          </a:p>
        </p:txBody>
      </p:sp>
    </p:spTree>
    <p:extLst>
      <p:ext uri="{BB962C8B-B14F-4D97-AF65-F5344CB8AC3E}">
        <p14:creationId xmlns:p14="http://schemas.microsoft.com/office/powerpoint/2010/main" val="6977856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28EE7DD-6BBD-4EE8-8F31-1AA069465D63}" type="datetimeFigureOut">
              <a:rPr lang="en-GB" smtClean="0"/>
              <a:t>07/03/2017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B038329-7E5A-46E1-A7E5-30499D2AE6B1}" type="slidenum">
              <a:rPr lang="en-GB" smtClean="0"/>
              <a:t>‹#›</a:t>
            </a:fld>
            <a:endParaRPr lang="en-GB"/>
          </a:p>
        </p:txBody>
      </p:sp>
    </p:spTree>
    <p:extLst>
      <p:ext uri="{BB962C8B-B14F-4D97-AF65-F5344CB8AC3E}">
        <p14:creationId xmlns:p14="http://schemas.microsoft.com/office/powerpoint/2010/main" val="2925050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28EE7DD-6BBD-4EE8-8F31-1AA069465D63}" type="datetimeFigureOut">
              <a:rPr lang="en-GB" smtClean="0"/>
              <a:t>07/03/2017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B038329-7E5A-46E1-A7E5-30499D2AE6B1}" type="slidenum">
              <a:rPr lang="en-GB" smtClean="0"/>
              <a:t>‹#›</a:t>
            </a:fld>
            <a:endParaRPr lang="en-GB"/>
          </a:p>
        </p:txBody>
      </p:sp>
    </p:spTree>
    <p:extLst>
      <p:ext uri="{BB962C8B-B14F-4D97-AF65-F5344CB8AC3E}">
        <p14:creationId xmlns:p14="http://schemas.microsoft.com/office/powerpoint/2010/main" val="9660156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EE7DD-6BBD-4EE8-8F31-1AA069465D63}" type="datetimeFigureOut">
              <a:rPr lang="en-GB" smtClean="0"/>
              <a:t>07/03/2017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B038329-7E5A-46E1-A7E5-30499D2AE6B1}" type="slidenum">
              <a:rPr lang="en-GB" smtClean="0"/>
              <a:t>‹#›</a:t>
            </a:fld>
            <a:endParaRPr lang="en-GB"/>
          </a:p>
        </p:txBody>
      </p:sp>
    </p:spTree>
    <p:extLst>
      <p:ext uri="{BB962C8B-B14F-4D97-AF65-F5344CB8AC3E}">
        <p14:creationId xmlns:p14="http://schemas.microsoft.com/office/powerpoint/2010/main" val="1423056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28EE7DD-6BBD-4EE8-8F31-1AA069465D63}" type="datetimeFigureOut">
              <a:rPr lang="en-GB" smtClean="0"/>
              <a:t>07/03/2017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038329-7E5A-46E1-A7E5-30499D2AE6B1}" type="slidenum">
              <a:rPr lang="en-GB" smtClean="0"/>
              <a:t>‹#›</a:t>
            </a:fld>
            <a:endParaRPr lang="en-GB"/>
          </a:p>
        </p:txBody>
      </p:sp>
    </p:spTree>
    <p:extLst>
      <p:ext uri="{BB962C8B-B14F-4D97-AF65-F5344CB8AC3E}">
        <p14:creationId xmlns:p14="http://schemas.microsoft.com/office/powerpoint/2010/main" val="27265348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28EE7DD-6BBD-4EE8-8F31-1AA069465D63}" type="datetimeFigureOut">
              <a:rPr lang="en-GB" smtClean="0"/>
              <a:t>07/03/2017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038329-7E5A-46E1-A7E5-30499D2AE6B1}" type="slidenum">
              <a:rPr lang="en-GB" smtClean="0"/>
              <a:t>‹#›</a:t>
            </a:fld>
            <a:endParaRPr lang="en-GB"/>
          </a:p>
        </p:txBody>
      </p:sp>
    </p:spTree>
    <p:extLst>
      <p:ext uri="{BB962C8B-B14F-4D97-AF65-F5344CB8AC3E}">
        <p14:creationId xmlns:p14="http://schemas.microsoft.com/office/powerpoint/2010/main" val="13269728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8EE7DD-6BBD-4EE8-8F31-1AA069465D63}" type="datetimeFigureOut">
              <a:rPr lang="en-GB" smtClean="0"/>
              <a:t>07/03/2017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038329-7E5A-46E1-A7E5-30499D2AE6B1}" type="slidenum">
              <a:rPr lang="en-GB" smtClean="0"/>
              <a:t>‹#›</a:t>
            </a:fld>
            <a:endParaRPr lang="en-GB"/>
          </a:p>
        </p:txBody>
      </p:sp>
    </p:spTree>
    <p:extLst>
      <p:ext uri="{BB962C8B-B14F-4D97-AF65-F5344CB8AC3E}">
        <p14:creationId xmlns:p14="http://schemas.microsoft.com/office/powerpoint/2010/main" val="42369935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8EE7DD-6BBD-4EE8-8F31-1AA069465D63}" type="datetimeFigureOut">
              <a:rPr lang="en-GB" smtClean="0"/>
              <a:t>07/03/2017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038329-7E5A-46E1-A7E5-30499D2AE6B1}"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4694792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8EE7DD-6BBD-4EE8-8F31-1AA069465D63}" type="datetimeFigureOut">
              <a:rPr lang="en-GB" smtClean="0"/>
              <a:t>07/03/2017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038329-7E5A-46E1-A7E5-30499D2AE6B1}" type="slidenum">
              <a:rPr lang="en-GB" smtClean="0"/>
              <a:t>‹#›</a:t>
            </a:fld>
            <a:endParaRPr lang="en-GB"/>
          </a:p>
        </p:txBody>
      </p:sp>
    </p:spTree>
    <p:extLst>
      <p:ext uri="{BB962C8B-B14F-4D97-AF65-F5344CB8AC3E}">
        <p14:creationId xmlns:p14="http://schemas.microsoft.com/office/powerpoint/2010/main" val="20419317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8EE7DD-6BBD-4EE8-8F31-1AA069465D63}" type="datetimeFigureOut">
              <a:rPr lang="en-GB" smtClean="0"/>
              <a:t>07/03/2017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038329-7E5A-46E1-A7E5-30499D2AE6B1}"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910152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8EE7DD-6BBD-4EE8-8F31-1AA069465D63}" type="datetimeFigureOut">
              <a:rPr lang="en-GB" smtClean="0"/>
              <a:t>07/03/2017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038329-7E5A-46E1-A7E5-30499D2AE6B1}" type="slidenum">
              <a:rPr lang="en-GB" smtClean="0"/>
              <a:t>‹#›</a:t>
            </a:fld>
            <a:endParaRPr lang="en-GB"/>
          </a:p>
        </p:txBody>
      </p:sp>
    </p:spTree>
    <p:extLst>
      <p:ext uri="{BB962C8B-B14F-4D97-AF65-F5344CB8AC3E}">
        <p14:creationId xmlns:p14="http://schemas.microsoft.com/office/powerpoint/2010/main" val="38204005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28EE7DD-6BBD-4EE8-8F31-1AA069465D63}" type="datetimeFigureOut">
              <a:rPr lang="en-GB" smtClean="0"/>
              <a:t>07/03/2017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038329-7E5A-46E1-A7E5-30499D2AE6B1}" type="slidenum">
              <a:rPr lang="en-GB" smtClean="0"/>
              <a:t>‹#›</a:t>
            </a:fld>
            <a:endParaRPr lang="en-GB"/>
          </a:p>
        </p:txBody>
      </p:sp>
    </p:spTree>
    <p:extLst>
      <p:ext uri="{BB962C8B-B14F-4D97-AF65-F5344CB8AC3E}">
        <p14:creationId xmlns:p14="http://schemas.microsoft.com/office/powerpoint/2010/main" val="23960313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28EE7DD-6BBD-4EE8-8F31-1AA069465D63}" type="datetimeFigureOut">
              <a:rPr lang="en-GB" smtClean="0"/>
              <a:t>07/03/2017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038329-7E5A-46E1-A7E5-30499D2AE6B1}" type="slidenum">
              <a:rPr lang="en-GB" smtClean="0"/>
              <a:t>‹#›</a:t>
            </a:fld>
            <a:endParaRPr lang="en-GB"/>
          </a:p>
        </p:txBody>
      </p:sp>
    </p:spTree>
    <p:extLst>
      <p:ext uri="{BB962C8B-B14F-4D97-AF65-F5344CB8AC3E}">
        <p14:creationId xmlns:p14="http://schemas.microsoft.com/office/powerpoint/2010/main" val="25932293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28EE7DD-6BBD-4EE8-8F31-1AA069465D63}" type="datetimeFigureOut">
              <a:rPr lang="en-GB" smtClean="0"/>
              <a:t>07/03/2017</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B038329-7E5A-46E1-A7E5-30499D2AE6B1}" type="slidenum">
              <a:rPr lang="en-GB" smtClean="0"/>
              <a:t>‹#›</a:t>
            </a:fld>
            <a:endParaRPr lang="en-GB"/>
          </a:p>
        </p:txBody>
      </p:sp>
    </p:spTree>
    <p:extLst>
      <p:ext uri="{BB962C8B-B14F-4D97-AF65-F5344CB8AC3E}">
        <p14:creationId xmlns:p14="http://schemas.microsoft.com/office/powerpoint/2010/main" val="19779933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13.png"/><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8" Type="http://schemas.openxmlformats.org/officeDocument/2006/relationships/oleObject" Target="../embeddings/oleObject3.bin"/><Relationship Id="rId13" Type="http://schemas.openxmlformats.org/officeDocument/2006/relationships/oleObject" Target="../embeddings/oleObject6.bin"/><Relationship Id="rId3" Type="http://schemas.openxmlformats.org/officeDocument/2006/relationships/notesSlide" Target="../notesSlides/notesSlide14.xml"/><Relationship Id="rId7" Type="http://schemas.openxmlformats.org/officeDocument/2006/relationships/image" Target="../media/image25.png"/><Relationship Id="rId12"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2.bin"/><Relationship Id="rId11" Type="http://schemas.openxmlformats.org/officeDocument/2006/relationships/image" Target="../media/image27.png"/><Relationship Id="rId5" Type="http://schemas.openxmlformats.org/officeDocument/2006/relationships/image" Target="../media/image24.png"/><Relationship Id="rId10" Type="http://schemas.openxmlformats.org/officeDocument/2006/relationships/oleObject" Target="../embeddings/oleObject4.bin"/><Relationship Id="rId4" Type="http://schemas.openxmlformats.org/officeDocument/2006/relationships/oleObject" Target="../embeddings/oleObject1.bin"/><Relationship Id="rId9" Type="http://schemas.openxmlformats.org/officeDocument/2006/relationships/image" Target="../media/image26.png"/></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21.png"/><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44.png"/><Relationship Id="rId4" Type="http://schemas.openxmlformats.org/officeDocument/2006/relationships/image" Target="../media/image43.png"/></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3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DNS</a:t>
            </a:r>
          </a:p>
        </p:txBody>
      </p:sp>
      <p:sp>
        <p:nvSpPr>
          <p:cNvPr id="3" name="Subtitle 2"/>
          <p:cNvSpPr>
            <a:spLocks noGrp="1"/>
          </p:cNvSpPr>
          <p:nvPr>
            <p:ph type="subTitle" idx="1"/>
          </p:nvPr>
        </p:nvSpPr>
        <p:spPr/>
        <p:txBody>
          <a:bodyPr/>
          <a:lstStyle/>
          <a:p>
            <a:r>
              <a:rPr lang="en-GB" dirty="0"/>
              <a:t>Dr Tim Bashford</a:t>
            </a:r>
          </a:p>
        </p:txBody>
      </p:sp>
    </p:spTree>
    <p:extLst>
      <p:ext uri="{BB962C8B-B14F-4D97-AF65-F5344CB8AC3E}">
        <p14:creationId xmlns:p14="http://schemas.microsoft.com/office/powerpoint/2010/main" val="38835466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a:t>
            </a:r>
          </a:p>
        </p:txBody>
      </p:sp>
      <p:sp>
        <p:nvSpPr>
          <p:cNvPr id="3" name="Content Placeholder 2"/>
          <p:cNvSpPr>
            <a:spLocks noGrp="1"/>
          </p:cNvSpPr>
          <p:nvPr>
            <p:ph idx="1"/>
          </p:nvPr>
        </p:nvSpPr>
        <p:spPr/>
        <p:txBody>
          <a:bodyPr/>
          <a:lstStyle/>
          <a:p>
            <a:r>
              <a:rPr lang="en-GB" dirty="0"/>
              <a:t>Domain Name System (DNS) is a method of naming computers, and translating between these names and IP addresses.</a:t>
            </a:r>
          </a:p>
          <a:p>
            <a:r>
              <a:rPr lang="en-GB" dirty="0"/>
              <a:t>People are generally bad at remembering numbers (e.g. IP addresses).</a:t>
            </a:r>
          </a:p>
          <a:p>
            <a:r>
              <a:rPr lang="en-GB" dirty="0"/>
              <a:t>Domain names are far easier to remember.  Google.com or 216.58.214.14.</a:t>
            </a:r>
          </a:p>
          <a:p>
            <a:r>
              <a:rPr lang="en-GB" dirty="0"/>
              <a:t>DNS is hierarchical and decentralised.</a:t>
            </a:r>
          </a:p>
          <a:p>
            <a:pPr lvl="1"/>
            <a:r>
              <a:rPr lang="en-GB" dirty="0"/>
              <a:t>We contact a “chain” of servers to resolve each query.</a:t>
            </a:r>
          </a:p>
          <a:p>
            <a:r>
              <a:rPr lang="en-GB" dirty="0"/>
              <a:t>Domains can be managed – might have shared logins, or remote computer management.</a:t>
            </a:r>
          </a:p>
          <a:p>
            <a:pPr lvl="1"/>
            <a:r>
              <a:rPr lang="en-GB" dirty="0"/>
              <a:t>This can be achieved using a Microsoft technology, “Active Directory”.</a:t>
            </a:r>
          </a:p>
        </p:txBody>
      </p:sp>
    </p:spTree>
    <p:extLst>
      <p:ext uri="{BB962C8B-B14F-4D97-AF65-F5344CB8AC3E}">
        <p14:creationId xmlns:p14="http://schemas.microsoft.com/office/powerpoint/2010/main" val="33630444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p:txBody>
          <a:bodyPr/>
          <a:lstStyle/>
          <a:p>
            <a:r>
              <a:rPr lang="en-GB" altLang="en-US"/>
              <a:t>How Name Resolution Works</a:t>
            </a:r>
          </a:p>
        </p:txBody>
      </p:sp>
      <p:grpSp>
        <p:nvGrpSpPr>
          <p:cNvPr id="5124" name="Group 5"/>
          <p:cNvGrpSpPr>
            <a:grpSpLocks/>
          </p:cNvGrpSpPr>
          <p:nvPr/>
        </p:nvGrpSpPr>
        <p:grpSpPr bwMode="auto">
          <a:xfrm>
            <a:off x="2644776" y="1304926"/>
            <a:ext cx="6715125" cy="4818063"/>
            <a:chOff x="706" y="822"/>
            <a:chExt cx="4230" cy="3035"/>
          </a:xfrm>
        </p:grpSpPr>
        <p:sp>
          <p:nvSpPr>
            <p:cNvPr id="287750" name="Oval 6"/>
            <p:cNvSpPr>
              <a:spLocks noChangeArrowheads="1"/>
            </p:cNvSpPr>
            <p:nvPr/>
          </p:nvSpPr>
          <p:spPr bwMode="auto">
            <a:xfrm>
              <a:off x="3528" y="2802"/>
              <a:ext cx="1408" cy="691"/>
            </a:xfrm>
            <a:prstGeom prst="ellipse">
              <a:avLst/>
            </a:prstGeom>
            <a:gradFill rotWithShape="1">
              <a:gsLst>
                <a:gs pos="0">
                  <a:srgbClr val="F0F1FF"/>
                </a:gs>
                <a:gs pos="100000">
                  <a:srgbClr val="B3C8DF"/>
                </a:gs>
              </a:gsLst>
              <a:path path="shape">
                <a:fillToRect l="50000" t="50000" r="50000" b="50000"/>
              </a:path>
            </a:gradFill>
            <a:ln w="9525">
              <a:solidFill>
                <a:srgbClr val="333333"/>
              </a:solidFill>
              <a:round/>
              <a:headEnd/>
              <a:tailEnd/>
            </a:ln>
            <a:effectLst>
              <a:outerShdw dist="35921" dir="2700000" algn="ctr" rotWithShape="0">
                <a:srgbClr val="ADADAD"/>
              </a:outerShdw>
            </a:effectLst>
          </p:spPr>
          <p:txBody>
            <a:bodyPr wrap="none" anchor="ctr"/>
            <a:lstStyle/>
            <a:p>
              <a:pPr>
                <a:defRPr/>
              </a:pPr>
              <a:endParaRPr lang="en-GB"/>
            </a:p>
          </p:txBody>
        </p:sp>
        <p:sp>
          <p:nvSpPr>
            <p:cNvPr id="287751" name="Oval 7"/>
            <p:cNvSpPr>
              <a:spLocks noChangeArrowheads="1"/>
            </p:cNvSpPr>
            <p:nvPr/>
          </p:nvSpPr>
          <p:spPr bwMode="auto">
            <a:xfrm>
              <a:off x="827" y="3125"/>
              <a:ext cx="1569" cy="732"/>
            </a:xfrm>
            <a:prstGeom prst="ellipse">
              <a:avLst/>
            </a:prstGeom>
            <a:gradFill rotWithShape="1">
              <a:gsLst>
                <a:gs pos="0">
                  <a:srgbClr val="FFFFFF"/>
                </a:gs>
                <a:gs pos="100000">
                  <a:srgbClr val="EEEFD7"/>
                </a:gs>
              </a:gsLst>
              <a:path path="shape">
                <a:fillToRect l="50000" t="50000" r="50000" b="50000"/>
              </a:path>
            </a:gradFill>
            <a:ln w="9525">
              <a:solidFill>
                <a:srgbClr val="333333"/>
              </a:solidFill>
              <a:round/>
              <a:headEnd/>
              <a:tailEnd/>
            </a:ln>
            <a:effectLst>
              <a:outerShdw dist="35921" dir="2700000" algn="ctr" rotWithShape="0">
                <a:srgbClr val="ADADAD"/>
              </a:outerShdw>
            </a:effectLst>
          </p:spPr>
          <p:txBody>
            <a:bodyPr wrap="none" anchor="ctr"/>
            <a:lstStyle/>
            <a:p>
              <a:pPr>
                <a:defRPr/>
              </a:pPr>
              <a:endParaRPr lang="en-GB"/>
            </a:p>
          </p:txBody>
        </p:sp>
        <p:pic>
          <p:nvPicPr>
            <p:cNvPr id="5127" name="Picture 8" descr="tube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7" y="822"/>
              <a:ext cx="1789" cy="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9" descr="UserWithDesktopComputer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9" y="2488"/>
              <a:ext cx="1177" cy="1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9" name="Picture 10" descr="Computer_DesktopComputerSansKeyboard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15" y="2338"/>
              <a:ext cx="719" cy="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7755" name="Text Box 11"/>
            <p:cNvSpPr txBox="1">
              <a:spLocks noChangeArrowheads="1"/>
            </p:cNvSpPr>
            <p:nvPr/>
          </p:nvSpPr>
          <p:spPr bwMode="auto">
            <a:xfrm>
              <a:off x="2410" y="877"/>
              <a:ext cx="1400" cy="404"/>
            </a:xfrm>
            <a:prstGeom prst="rect">
              <a:avLst/>
            </a:prstGeom>
            <a:noFill/>
            <a:ln w="9525">
              <a:noFill/>
              <a:miter lim="800000"/>
              <a:headEnd/>
              <a:tailEnd/>
            </a:ln>
            <a:effectLst/>
          </p:spPr>
          <p:txBody>
            <a:bodyPr>
              <a:spAutoFit/>
            </a:bodyPr>
            <a:lstStyle/>
            <a:p>
              <a:pPr eaLnBrk="1" hangingPunct="1">
                <a:defRPr/>
              </a:pPr>
              <a:r>
                <a:rPr lang="en-US">
                  <a:effectLst>
                    <a:outerShdw blurRad="38100" dist="38100" dir="2700000" algn="tl">
                      <a:srgbClr val="C0C0C0"/>
                    </a:outerShdw>
                  </a:effectLst>
                  <a:latin typeface="Arial Narrow" pitchFamily="34" charset="0"/>
                </a:rPr>
                <a:t>Name Resolution</a:t>
              </a:r>
            </a:p>
            <a:p>
              <a:pPr eaLnBrk="1" hangingPunct="1">
                <a:defRPr/>
              </a:pPr>
              <a:r>
                <a:rPr lang="en-US">
                  <a:effectLst>
                    <a:outerShdw blurRad="38100" dist="38100" dir="2700000" algn="tl">
                      <a:srgbClr val="C0C0C0"/>
                    </a:outerShdw>
                  </a:effectLst>
                  <a:latin typeface="Arial Narrow" pitchFamily="34" charset="0"/>
                </a:rPr>
                <a:t>Service</a:t>
              </a:r>
            </a:p>
          </p:txBody>
        </p:sp>
        <p:sp>
          <p:nvSpPr>
            <p:cNvPr id="5131" name="Text Box 12"/>
            <p:cNvSpPr txBox="1">
              <a:spLocks noChangeArrowheads="1"/>
            </p:cNvSpPr>
            <p:nvPr/>
          </p:nvSpPr>
          <p:spPr bwMode="auto">
            <a:xfrm>
              <a:off x="2019" y="1994"/>
              <a:ext cx="875"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192.168.1.200</a:t>
              </a:r>
            </a:p>
          </p:txBody>
        </p:sp>
        <p:sp>
          <p:nvSpPr>
            <p:cNvPr id="5132" name="Freeform 13"/>
            <p:cNvSpPr>
              <a:spLocks/>
            </p:cNvSpPr>
            <p:nvPr/>
          </p:nvSpPr>
          <p:spPr bwMode="auto">
            <a:xfrm rot="5749702" flipH="1" flipV="1">
              <a:off x="1421" y="1418"/>
              <a:ext cx="1272" cy="703"/>
            </a:xfrm>
            <a:custGeom>
              <a:avLst/>
              <a:gdLst>
                <a:gd name="T0" fmla="*/ 1204 w 1631"/>
                <a:gd name="T1" fmla="*/ 413 h 609"/>
                <a:gd name="T2" fmla="*/ 1194 w 1631"/>
                <a:gd name="T3" fmla="*/ 390 h 609"/>
                <a:gd name="T4" fmla="*/ 1170 w 1631"/>
                <a:gd name="T5" fmla="*/ 345 h 609"/>
                <a:gd name="T6" fmla="*/ 1143 w 1631"/>
                <a:gd name="T7" fmla="*/ 304 h 609"/>
                <a:gd name="T8" fmla="*/ 1111 w 1631"/>
                <a:gd name="T9" fmla="*/ 263 h 609"/>
                <a:gd name="T10" fmla="*/ 1078 w 1631"/>
                <a:gd name="T11" fmla="*/ 225 h 609"/>
                <a:gd name="T12" fmla="*/ 1039 w 1631"/>
                <a:gd name="T13" fmla="*/ 188 h 609"/>
                <a:gd name="T14" fmla="*/ 998 w 1631"/>
                <a:gd name="T15" fmla="*/ 155 h 609"/>
                <a:gd name="T16" fmla="*/ 955 w 1631"/>
                <a:gd name="T17" fmla="*/ 125 h 609"/>
                <a:gd name="T18" fmla="*/ 908 w 1631"/>
                <a:gd name="T19" fmla="*/ 98 h 609"/>
                <a:gd name="T20" fmla="*/ 859 w 1631"/>
                <a:gd name="T21" fmla="*/ 73 h 609"/>
                <a:gd name="T22" fmla="*/ 809 w 1631"/>
                <a:gd name="T23" fmla="*/ 51 h 609"/>
                <a:gd name="T24" fmla="*/ 754 w 1631"/>
                <a:gd name="T25" fmla="*/ 33 h 609"/>
                <a:gd name="T26" fmla="*/ 699 w 1631"/>
                <a:gd name="T27" fmla="*/ 21 h 609"/>
                <a:gd name="T28" fmla="*/ 643 w 1631"/>
                <a:gd name="T29" fmla="*/ 9 h 609"/>
                <a:gd name="T30" fmla="*/ 598 w 1631"/>
                <a:gd name="T31" fmla="*/ 3 h 609"/>
                <a:gd name="T32" fmla="*/ 553 w 1631"/>
                <a:gd name="T33" fmla="*/ 2 h 609"/>
                <a:gd name="T34" fmla="*/ 485 w 1631"/>
                <a:gd name="T35" fmla="*/ 2 h 609"/>
                <a:gd name="T36" fmla="*/ 447 w 1631"/>
                <a:gd name="T37" fmla="*/ 3 h 609"/>
                <a:gd name="T38" fmla="*/ 374 w 1631"/>
                <a:gd name="T39" fmla="*/ 14 h 609"/>
                <a:gd name="T40" fmla="*/ 337 w 1631"/>
                <a:gd name="T41" fmla="*/ 22 h 609"/>
                <a:gd name="T42" fmla="*/ 268 w 1631"/>
                <a:gd name="T43" fmla="*/ 40 h 609"/>
                <a:gd name="T44" fmla="*/ 201 w 1631"/>
                <a:gd name="T45" fmla="*/ 66 h 609"/>
                <a:gd name="T46" fmla="*/ 138 w 1631"/>
                <a:gd name="T47" fmla="*/ 98 h 609"/>
                <a:gd name="T48" fmla="*/ 80 w 1631"/>
                <a:gd name="T49" fmla="*/ 133 h 609"/>
                <a:gd name="T50" fmla="*/ 25 w 1631"/>
                <a:gd name="T51" fmla="*/ 173 h 609"/>
                <a:gd name="T52" fmla="*/ 24 w 1631"/>
                <a:gd name="T53" fmla="*/ 178 h 609"/>
                <a:gd name="T54" fmla="*/ 74 w 1631"/>
                <a:gd name="T55" fmla="*/ 149 h 609"/>
                <a:gd name="T56" fmla="*/ 127 w 1631"/>
                <a:gd name="T57" fmla="*/ 122 h 609"/>
                <a:gd name="T58" fmla="*/ 154 w 1631"/>
                <a:gd name="T59" fmla="*/ 111 h 609"/>
                <a:gd name="T60" fmla="*/ 211 w 1631"/>
                <a:gd name="T61" fmla="*/ 92 h 609"/>
                <a:gd name="T62" fmla="*/ 269 w 1631"/>
                <a:gd name="T63" fmla="*/ 76 h 609"/>
                <a:gd name="T64" fmla="*/ 329 w 1631"/>
                <a:gd name="T65" fmla="*/ 65 h 609"/>
                <a:gd name="T66" fmla="*/ 392 w 1631"/>
                <a:gd name="T67" fmla="*/ 58 h 609"/>
                <a:gd name="T68" fmla="*/ 455 w 1631"/>
                <a:gd name="T69" fmla="*/ 54 h 609"/>
                <a:gd name="T70" fmla="*/ 516 w 1631"/>
                <a:gd name="T71" fmla="*/ 58 h 609"/>
                <a:gd name="T72" fmla="*/ 573 w 1631"/>
                <a:gd name="T73" fmla="*/ 62 h 609"/>
                <a:gd name="T74" fmla="*/ 630 w 1631"/>
                <a:gd name="T75" fmla="*/ 73 h 609"/>
                <a:gd name="T76" fmla="*/ 686 w 1631"/>
                <a:gd name="T77" fmla="*/ 85 h 609"/>
                <a:gd name="T78" fmla="*/ 739 w 1631"/>
                <a:gd name="T79" fmla="*/ 104 h 609"/>
                <a:gd name="T80" fmla="*/ 789 w 1631"/>
                <a:gd name="T81" fmla="*/ 125 h 609"/>
                <a:gd name="T82" fmla="*/ 838 w 1631"/>
                <a:gd name="T83" fmla="*/ 148 h 609"/>
                <a:gd name="T84" fmla="*/ 884 w 1631"/>
                <a:gd name="T85" fmla="*/ 177 h 609"/>
                <a:gd name="T86" fmla="*/ 927 w 1631"/>
                <a:gd name="T87" fmla="*/ 204 h 609"/>
                <a:gd name="T88" fmla="*/ 968 w 1631"/>
                <a:gd name="T89" fmla="*/ 238 h 609"/>
                <a:gd name="T90" fmla="*/ 1006 w 1631"/>
                <a:gd name="T91" fmla="*/ 274 h 609"/>
                <a:gd name="T92" fmla="*/ 1040 w 1631"/>
                <a:gd name="T93" fmla="*/ 311 h 609"/>
                <a:gd name="T94" fmla="*/ 1072 w 1631"/>
                <a:gd name="T95" fmla="*/ 350 h 609"/>
                <a:gd name="T96" fmla="*/ 1099 w 1631"/>
                <a:gd name="T97" fmla="*/ 392 h 609"/>
                <a:gd name="T98" fmla="*/ 1123 w 1631"/>
                <a:gd name="T99" fmla="*/ 437 h 609"/>
                <a:gd name="T100" fmla="*/ 1143 w 1631"/>
                <a:gd name="T101" fmla="*/ 483 h 609"/>
                <a:gd name="T102" fmla="*/ 1099 w 1631"/>
                <a:gd name="T103" fmla="*/ 493 h 609"/>
                <a:gd name="T104" fmla="*/ 1247 w 1631"/>
                <a:gd name="T105" fmla="*/ 390 h 60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631"/>
                <a:gd name="T160" fmla="*/ 0 h 609"/>
                <a:gd name="T161" fmla="*/ 1631 w 1631"/>
                <a:gd name="T162" fmla="*/ 609 h 60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631" h="609">
                  <a:moveTo>
                    <a:pt x="1556" y="379"/>
                  </a:moveTo>
                  <a:lnTo>
                    <a:pt x="1544" y="358"/>
                  </a:lnTo>
                  <a:lnTo>
                    <a:pt x="1537" y="348"/>
                  </a:lnTo>
                  <a:lnTo>
                    <a:pt x="1531" y="338"/>
                  </a:lnTo>
                  <a:lnTo>
                    <a:pt x="1516" y="319"/>
                  </a:lnTo>
                  <a:lnTo>
                    <a:pt x="1500" y="299"/>
                  </a:lnTo>
                  <a:lnTo>
                    <a:pt x="1483" y="282"/>
                  </a:lnTo>
                  <a:lnTo>
                    <a:pt x="1466" y="263"/>
                  </a:lnTo>
                  <a:lnTo>
                    <a:pt x="1445" y="245"/>
                  </a:lnTo>
                  <a:lnTo>
                    <a:pt x="1425" y="228"/>
                  </a:lnTo>
                  <a:lnTo>
                    <a:pt x="1403" y="211"/>
                  </a:lnTo>
                  <a:lnTo>
                    <a:pt x="1382" y="195"/>
                  </a:lnTo>
                  <a:lnTo>
                    <a:pt x="1357" y="179"/>
                  </a:lnTo>
                  <a:lnTo>
                    <a:pt x="1332" y="163"/>
                  </a:lnTo>
                  <a:lnTo>
                    <a:pt x="1308" y="148"/>
                  </a:lnTo>
                  <a:lnTo>
                    <a:pt x="1280" y="134"/>
                  </a:lnTo>
                  <a:lnTo>
                    <a:pt x="1253" y="121"/>
                  </a:lnTo>
                  <a:lnTo>
                    <a:pt x="1225" y="108"/>
                  </a:lnTo>
                  <a:lnTo>
                    <a:pt x="1195" y="96"/>
                  </a:lnTo>
                  <a:lnTo>
                    <a:pt x="1164" y="85"/>
                  </a:lnTo>
                  <a:lnTo>
                    <a:pt x="1134" y="73"/>
                  </a:lnTo>
                  <a:lnTo>
                    <a:pt x="1102" y="63"/>
                  </a:lnTo>
                  <a:lnTo>
                    <a:pt x="1070" y="54"/>
                  </a:lnTo>
                  <a:lnTo>
                    <a:pt x="1037" y="44"/>
                  </a:lnTo>
                  <a:lnTo>
                    <a:pt x="1002" y="37"/>
                  </a:lnTo>
                  <a:lnTo>
                    <a:pt x="967" y="29"/>
                  </a:lnTo>
                  <a:lnTo>
                    <a:pt x="932" y="22"/>
                  </a:lnTo>
                  <a:lnTo>
                    <a:pt x="896" y="18"/>
                  </a:lnTo>
                  <a:lnTo>
                    <a:pt x="860" y="12"/>
                  </a:lnTo>
                  <a:lnTo>
                    <a:pt x="824" y="8"/>
                  </a:lnTo>
                  <a:lnTo>
                    <a:pt x="786" y="5"/>
                  </a:lnTo>
                  <a:lnTo>
                    <a:pt x="767" y="3"/>
                  </a:lnTo>
                  <a:lnTo>
                    <a:pt x="748" y="3"/>
                  </a:lnTo>
                  <a:lnTo>
                    <a:pt x="709" y="2"/>
                  </a:lnTo>
                  <a:lnTo>
                    <a:pt x="671" y="0"/>
                  </a:lnTo>
                  <a:lnTo>
                    <a:pt x="622" y="2"/>
                  </a:lnTo>
                  <a:lnTo>
                    <a:pt x="597" y="3"/>
                  </a:lnTo>
                  <a:lnTo>
                    <a:pt x="573" y="3"/>
                  </a:lnTo>
                  <a:lnTo>
                    <a:pt x="525" y="8"/>
                  </a:lnTo>
                  <a:lnTo>
                    <a:pt x="479" y="12"/>
                  </a:lnTo>
                  <a:lnTo>
                    <a:pt x="455" y="16"/>
                  </a:lnTo>
                  <a:lnTo>
                    <a:pt x="432" y="19"/>
                  </a:lnTo>
                  <a:lnTo>
                    <a:pt x="387" y="27"/>
                  </a:lnTo>
                  <a:lnTo>
                    <a:pt x="344" y="35"/>
                  </a:lnTo>
                  <a:lnTo>
                    <a:pt x="300" y="45"/>
                  </a:lnTo>
                  <a:lnTo>
                    <a:pt x="258" y="57"/>
                  </a:lnTo>
                  <a:lnTo>
                    <a:pt x="218" y="70"/>
                  </a:lnTo>
                  <a:lnTo>
                    <a:pt x="177" y="85"/>
                  </a:lnTo>
                  <a:lnTo>
                    <a:pt x="139" y="99"/>
                  </a:lnTo>
                  <a:lnTo>
                    <a:pt x="102" y="115"/>
                  </a:lnTo>
                  <a:lnTo>
                    <a:pt x="67" y="131"/>
                  </a:lnTo>
                  <a:lnTo>
                    <a:pt x="32" y="150"/>
                  </a:lnTo>
                  <a:lnTo>
                    <a:pt x="0" y="169"/>
                  </a:lnTo>
                  <a:lnTo>
                    <a:pt x="31" y="154"/>
                  </a:lnTo>
                  <a:lnTo>
                    <a:pt x="63" y="141"/>
                  </a:lnTo>
                  <a:lnTo>
                    <a:pt x="95" y="129"/>
                  </a:lnTo>
                  <a:lnTo>
                    <a:pt x="128" y="118"/>
                  </a:lnTo>
                  <a:lnTo>
                    <a:pt x="163" y="106"/>
                  </a:lnTo>
                  <a:lnTo>
                    <a:pt x="180" y="102"/>
                  </a:lnTo>
                  <a:lnTo>
                    <a:pt x="197" y="96"/>
                  </a:lnTo>
                  <a:lnTo>
                    <a:pt x="232" y="87"/>
                  </a:lnTo>
                  <a:lnTo>
                    <a:pt x="270" y="80"/>
                  </a:lnTo>
                  <a:lnTo>
                    <a:pt x="306" y="71"/>
                  </a:lnTo>
                  <a:lnTo>
                    <a:pt x="345" y="66"/>
                  </a:lnTo>
                  <a:lnTo>
                    <a:pt x="383" y="60"/>
                  </a:lnTo>
                  <a:lnTo>
                    <a:pt x="422" y="56"/>
                  </a:lnTo>
                  <a:lnTo>
                    <a:pt x="463" y="53"/>
                  </a:lnTo>
                  <a:lnTo>
                    <a:pt x="503" y="50"/>
                  </a:lnTo>
                  <a:lnTo>
                    <a:pt x="544" y="48"/>
                  </a:lnTo>
                  <a:lnTo>
                    <a:pt x="584" y="47"/>
                  </a:lnTo>
                  <a:lnTo>
                    <a:pt x="624" y="48"/>
                  </a:lnTo>
                  <a:lnTo>
                    <a:pt x="661" y="50"/>
                  </a:lnTo>
                  <a:lnTo>
                    <a:pt x="699" y="51"/>
                  </a:lnTo>
                  <a:lnTo>
                    <a:pt x="735" y="54"/>
                  </a:lnTo>
                  <a:lnTo>
                    <a:pt x="773" y="58"/>
                  </a:lnTo>
                  <a:lnTo>
                    <a:pt x="808" y="63"/>
                  </a:lnTo>
                  <a:lnTo>
                    <a:pt x="844" y="69"/>
                  </a:lnTo>
                  <a:lnTo>
                    <a:pt x="879" y="74"/>
                  </a:lnTo>
                  <a:lnTo>
                    <a:pt x="913" y="82"/>
                  </a:lnTo>
                  <a:lnTo>
                    <a:pt x="947" y="90"/>
                  </a:lnTo>
                  <a:lnTo>
                    <a:pt x="980" y="99"/>
                  </a:lnTo>
                  <a:lnTo>
                    <a:pt x="1012" y="108"/>
                  </a:lnTo>
                  <a:lnTo>
                    <a:pt x="1044" y="118"/>
                  </a:lnTo>
                  <a:lnTo>
                    <a:pt x="1074" y="128"/>
                  </a:lnTo>
                  <a:lnTo>
                    <a:pt x="1105" y="140"/>
                  </a:lnTo>
                  <a:lnTo>
                    <a:pt x="1134" y="153"/>
                  </a:lnTo>
                  <a:lnTo>
                    <a:pt x="1161" y="164"/>
                  </a:lnTo>
                  <a:lnTo>
                    <a:pt x="1189" y="177"/>
                  </a:lnTo>
                  <a:lnTo>
                    <a:pt x="1216" y="192"/>
                  </a:lnTo>
                  <a:lnTo>
                    <a:pt x="1241" y="206"/>
                  </a:lnTo>
                  <a:lnTo>
                    <a:pt x="1266" y="221"/>
                  </a:lnTo>
                  <a:lnTo>
                    <a:pt x="1290" y="237"/>
                  </a:lnTo>
                  <a:lnTo>
                    <a:pt x="1312" y="253"/>
                  </a:lnTo>
                  <a:lnTo>
                    <a:pt x="1334" y="269"/>
                  </a:lnTo>
                  <a:lnTo>
                    <a:pt x="1354" y="286"/>
                  </a:lnTo>
                  <a:lnTo>
                    <a:pt x="1374" y="303"/>
                  </a:lnTo>
                  <a:lnTo>
                    <a:pt x="1392" y="322"/>
                  </a:lnTo>
                  <a:lnTo>
                    <a:pt x="1409" y="340"/>
                  </a:lnTo>
                  <a:lnTo>
                    <a:pt x="1425" y="358"/>
                  </a:lnTo>
                  <a:lnTo>
                    <a:pt x="1440" y="379"/>
                  </a:lnTo>
                  <a:lnTo>
                    <a:pt x="1453" y="398"/>
                  </a:lnTo>
                  <a:lnTo>
                    <a:pt x="1466" y="418"/>
                  </a:lnTo>
                  <a:lnTo>
                    <a:pt x="1437" y="422"/>
                  </a:lnTo>
                  <a:lnTo>
                    <a:pt x="1409" y="427"/>
                  </a:lnTo>
                  <a:lnTo>
                    <a:pt x="1631" y="609"/>
                  </a:lnTo>
                  <a:lnTo>
                    <a:pt x="1599" y="338"/>
                  </a:lnTo>
                  <a:lnTo>
                    <a:pt x="1556" y="379"/>
                  </a:lnTo>
                  <a:close/>
                </a:path>
              </a:pathLst>
            </a:custGeom>
            <a:solidFill>
              <a:srgbClr val="FF0000">
                <a:alpha val="749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5133" name="Text Box 14"/>
            <p:cNvSpPr txBox="1">
              <a:spLocks noChangeArrowheads="1"/>
            </p:cNvSpPr>
            <p:nvPr/>
          </p:nvSpPr>
          <p:spPr bwMode="auto">
            <a:xfrm>
              <a:off x="1086" y="1215"/>
              <a:ext cx="805"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Computer44</a:t>
              </a:r>
            </a:p>
          </p:txBody>
        </p:sp>
        <p:sp>
          <p:nvSpPr>
            <p:cNvPr id="287759" name="AutoShape 15"/>
            <p:cNvSpPr>
              <a:spLocks noChangeArrowheads="1"/>
            </p:cNvSpPr>
            <p:nvPr/>
          </p:nvSpPr>
          <p:spPr bwMode="auto">
            <a:xfrm>
              <a:off x="706" y="1857"/>
              <a:ext cx="909" cy="633"/>
            </a:xfrm>
            <a:prstGeom prst="wedgeRoundRectCallout">
              <a:avLst>
                <a:gd name="adj1" fmla="val 34157"/>
                <a:gd name="adj2" fmla="val 81755"/>
                <a:gd name="adj3" fmla="val 16667"/>
              </a:avLst>
            </a:prstGeom>
            <a:solidFill>
              <a:srgbClr val="DAF4E9"/>
            </a:solidFill>
            <a:ln w="9525" algn="ctr">
              <a:solidFill>
                <a:srgbClr val="333333"/>
              </a:solidFill>
              <a:miter lim="800000"/>
              <a:headEnd/>
              <a:tailEnd/>
            </a:ln>
            <a:effectLst>
              <a:outerShdw dist="35921" dir="2700000" algn="ctr" rotWithShape="0">
                <a:schemeClr val="bg2"/>
              </a:outerShdw>
            </a:effectLst>
          </p:spPr>
          <p:txBody>
            <a:bodyPr anchor="ctr"/>
            <a:lstStyle/>
            <a:p>
              <a:pPr>
                <a:defRPr/>
              </a:pPr>
              <a:r>
                <a:rPr lang="en-US">
                  <a:latin typeface="Arial Narrow" pitchFamily="34" charset="0"/>
                </a:rPr>
                <a:t>Where is the Computer44 file?</a:t>
              </a:r>
            </a:p>
          </p:txBody>
        </p:sp>
        <p:sp>
          <p:nvSpPr>
            <p:cNvPr id="5135" name="Freeform 16"/>
            <p:cNvSpPr>
              <a:spLocks/>
            </p:cNvSpPr>
            <p:nvPr/>
          </p:nvSpPr>
          <p:spPr bwMode="auto">
            <a:xfrm rot="-5050298" flipH="1" flipV="1">
              <a:off x="2079" y="1775"/>
              <a:ext cx="1272" cy="703"/>
            </a:xfrm>
            <a:custGeom>
              <a:avLst/>
              <a:gdLst>
                <a:gd name="T0" fmla="*/ 1204 w 1631"/>
                <a:gd name="T1" fmla="*/ 413 h 609"/>
                <a:gd name="T2" fmla="*/ 1194 w 1631"/>
                <a:gd name="T3" fmla="*/ 390 h 609"/>
                <a:gd name="T4" fmla="*/ 1170 w 1631"/>
                <a:gd name="T5" fmla="*/ 345 h 609"/>
                <a:gd name="T6" fmla="*/ 1143 w 1631"/>
                <a:gd name="T7" fmla="*/ 304 h 609"/>
                <a:gd name="T8" fmla="*/ 1111 w 1631"/>
                <a:gd name="T9" fmla="*/ 263 h 609"/>
                <a:gd name="T10" fmla="*/ 1078 w 1631"/>
                <a:gd name="T11" fmla="*/ 225 h 609"/>
                <a:gd name="T12" fmla="*/ 1039 w 1631"/>
                <a:gd name="T13" fmla="*/ 188 h 609"/>
                <a:gd name="T14" fmla="*/ 998 w 1631"/>
                <a:gd name="T15" fmla="*/ 155 h 609"/>
                <a:gd name="T16" fmla="*/ 955 w 1631"/>
                <a:gd name="T17" fmla="*/ 125 h 609"/>
                <a:gd name="T18" fmla="*/ 908 w 1631"/>
                <a:gd name="T19" fmla="*/ 98 h 609"/>
                <a:gd name="T20" fmla="*/ 859 w 1631"/>
                <a:gd name="T21" fmla="*/ 73 h 609"/>
                <a:gd name="T22" fmla="*/ 809 w 1631"/>
                <a:gd name="T23" fmla="*/ 51 h 609"/>
                <a:gd name="T24" fmla="*/ 754 w 1631"/>
                <a:gd name="T25" fmla="*/ 33 h 609"/>
                <a:gd name="T26" fmla="*/ 699 w 1631"/>
                <a:gd name="T27" fmla="*/ 21 h 609"/>
                <a:gd name="T28" fmla="*/ 643 w 1631"/>
                <a:gd name="T29" fmla="*/ 9 h 609"/>
                <a:gd name="T30" fmla="*/ 598 w 1631"/>
                <a:gd name="T31" fmla="*/ 3 h 609"/>
                <a:gd name="T32" fmla="*/ 553 w 1631"/>
                <a:gd name="T33" fmla="*/ 2 h 609"/>
                <a:gd name="T34" fmla="*/ 485 w 1631"/>
                <a:gd name="T35" fmla="*/ 2 h 609"/>
                <a:gd name="T36" fmla="*/ 447 w 1631"/>
                <a:gd name="T37" fmla="*/ 3 h 609"/>
                <a:gd name="T38" fmla="*/ 374 w 1631"/>
                <a:gd name="T39" fmla="*/ 14 h 609"/>
                <a:gd name="T40" fmla="*/ 337 w 1631"/>
                <a:gd name="T41" fmla="*/ 22 h 609"/>
                <a:gd name="T42" fmla="*/ 268 w 1631"/>
                <a:gd name="T43" fmla="*/ 40 h 609"/>
                <a:gd name="T44" fmla="*/ 201 w 1631"/>
                <a:gd name="T45" fmla="*/ 66 h 609"/>
                <a:gd name="T46" fmla="*/ 138 w 1631"/>
                <a:gd name="T47" fmla="*/ 98 h 609"/>
                <a:gd name="T48" fmla="*/ 80 w 1631"/>
                <a:gd name="T49" fmla="*/ 133 h 609"/>
                <a:gd name="T50" fmla="*/ 25 w 1631"/>
                <a:gd name="T51" fmla="*/ 173 h 609"/>
                <a:gd name="T52" fmla="*/ 24 w 1631"/>
                <a:gd name="T53" fmla="*/ 178 h 609"/>
                <a:gd name="T54" fmla="*/ 74 w 1631"/>
                <a:gd name="T55" fmla="*/ 149 h 609"/>
                <a:gd name="T56" fmla="*/ 127 w 1631"/>
                <a:gd name="T57" fmla="*/ 122 h 609"/>
                <a:gd name="T58" fmla="*/ 154 w 1631"/>
                <a:gd name="T59" fmla="*/ 111 h 609"/>
                <a:gd name="T60" fmla="*/ 211 w 1631"/>
                <a:gd name="T61" fmla="*/ 92 h 609"/>
                <a:gd name="T62" fmla="*/ 269 w 1631"/>
                <a:gd name="T63" fmla="*/ 76 h 609"/>
                <a:gd name="T64" fmla="*/ 329 w 1631"/>
                <a:gd name="T65" fmla="*/ 65 h 609"/>
                <a:gd name="T66" fmla="*/ 392 w 1631"/>
                <a:gd name="T67" fmla="*/ 58 h 609"/>
                <a:gd name="T68" fmla="*/ 455 w 1631"/>
                <a:gd name="T69" fmla="*/ 54 h 609"/>
                <a:gd name="T70" fmla="*/ 516 w 1631"/>
                <a:gd name="T71" fmla="*/ 58 h 609"/>
                <a:gd name="T72" fmla="*/ 573 w 1631"/>
                <a:gd name="T73" fmla="*/ 62 h 609"/>
                <a:gd name="T74" fmla="*/ 630 w 1631"/>
                <a:gd name="T75" fmla="*/ 73 h 609"/>
                <a:gd name="T76" fmla="*/ 686 w 1631"/>
                <a:gd name="T77" fmla="*/ 85 h 609"/>
                <a:gd name="T78" fmla="*/ 739 w 1631"/>
                <a:gd name="T79" fmla="*/ 104 h 609"/>
                <a:gd name="T80" fmla="*/ 789 w 1631"/>
                <a:gd name="T81" fmla="*/ 125 h 609"/>
                <a:gd name="T82" fmla="*/ 838 w 1631"/>
                <a:gd name="T83" fmla="*/ 148 h 609"/>
                <a:gd name="T84" fmla="*/ 884 w 1631"/>
                <a:gd name="T85" fmla="*/ 177 h 609"/>
                <a:gd name="T86" fmla="*/ 927 w 1631"/>
                <a:gd name="T87" fmla="*/ 204 h 609"/>
                <a:gd name="T88" fmla="*/ 968 w 1631"/>
                <a:gd name="T89" fmla="*/ 238 h 609"/>
                <a:gd name="T90" fmla="*/ 1006 w 1631"/>
                <a:gd name="T91" fmla="*/ 274 h 609"/>
                <a:gd name="T92" fmla="*/ 1040 w 1631"/>
                <a:gd name="T93" fmla="*/ 311 h 609"/>
                <a:gd name="T94" fmla="*/ 1072 w 1631"/>
                <a:gd name="T95" fmla="*/ 350 h 609"/>
                <a:gd name="T96" fmla="*/ 1099 w 1631"/>
                <a:gd name="T97" fmla="*/ 392 h 609"/>
                <a:gd name="T98" fmla="*/ 1123 w 1631"/>
                <a:gd name="T99" fmla="*/ 437 h 609"/>
                <a:gd name="T100" fmla="*/ 1143 w 1631"/>
                <a:gd name="T101" fmla="*/ 483 h 609"/>
                <a:gd name="T102" fmla="*/ 1099 w 1631"/>
                <a:gd name="T103" fmla="*/ 493 h 609"/>
                <a:gd name="T104" fmla="*/ 1247 w 1631"/>
                <a:gd name="T105" fmla="*/ 390 h 60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631"/>
                <a:gd name="T160" fmla="*/ 0 h 609"/>
                <a:gd name="T161" fmla="*/ 1631 w 1631"/>
                <a:gd name="T162" fmla="*/ 609 h 60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631" h="609">
                  <a:moveTo>
                    <a:pt x="1556" y="379"/>
                  </a:moveTo>
                  <a:lnTo>
                    <a:pt x="1544" y="358"/>
                  </a:lnTo>
                  <a:lnTo>
                    <a:pt x="1537" y="348"/>
                  </a:lnTo>
                  <a:lnTo>
                    <a:pt x="1531" y="338"/>
                  </a:lnTo>
                  <a:lnTo>
                    <a:pt x="1516" y="319"/>
                  </a:lnTo>
                  <a:lnTo>
                    <a:pt x="1500" y="299"/>
                  </a:lnTo>
                  <a:lnTo>
                    <a:pt x="1483" y="282"/>
                  </a:lnTo>
                  <a:lnTo>
                    <a:pt x="1466" y="263"/>
                  </a:lnTo>
                  <a:lnTo>
                    <a:pt x="1445" y="245"/>
                  </a:lnTo>
                  <a:lnTo>
                    <a:pt x="1425" y="228"/>
                  </a:lnTo>
                  <a:lnTo>
                    <a:pt x="1403" y="211"/>
                  </a:lnTo>
                  <a:lnTo>
                    <a:pt x="1382" y="195"/>
                  </a:lnTo>
                  <a:lnTo>
                    <a:pt x="1357" y="179"/>
                  </a:lnTo>
                  <a:lnTo>
                    <a:pt x="1332" y="163"/>
                  </a:lnTo>
                  <a:lnTo>
                    <a:pt x="1308" y="148"/>
                  </a:lnTo>
                  <a:lnTo>
                    <a:pt x="1280" y="134"/>
                  </a:lnTo>
                  <a:lnTo>
                    <a:pt x="1253" y="121"/>
                  </a:lnTo>
                  <a:lnTo>
                    <a:pt x="1225" y="108"/>
                  </a:lnTo>
                  <a:lnTo>
                    <a:pt x="1195" y="96"/>
                  </a:lnTo>
                  <a:lnTo>
                    <a:pt x="1164" y="85"/>
                  </a:lnTo>
                  <a:lnTo>
                    <a:pt x="1134" y="73"/>
                  </a:lnTo>
                  <a:lnTo>
                    <a:pt x="1102" y="63"/>
                  </a:lnTo>
                  <a:lnTo>
                    <a:pt x="1070" y="54"/>
                  </a:lnTo>
                  <a:lnTo>
                    <a:pt x="1037" y="44"/>
                  </a:lnTo>
                  <a:lnTo>
                    <a:pt x="1002" y="37"/>
                  </a:lnTo>
                  <a:lnTo>
                    <a:pt x="967" y="29"/>
                  </a:lnTo>
                  <a:lnTo>
                    <a:pt x="932" y="22"/>
                  </a:lnTo>
                  <a:lnTo>
                    <a:pt x="896" y="18"/>
                  </a:lnTo>
                  <a:lnTo>
                    <a:pt x="860" y="12"/>
                  </a:lnTo>
                  <a:lnTo>
                    <a:pt x="824" y="8"/>
                  </a:lnTo>
                  <a:lnTo>
                    <a:pt x="786" y="5"/>
                  </a:lnTo>
                  <a:lnTo>
                    <a:pt x="767" y="3"/>
                  </a:lnTo>
                  <a:lnTo>
                    <a:pt x="748" y="3"/>
                  </a:lnTo>
                  <a:lnTo>
                    <a:pt x="709" y="2"/>
                  </a:lnTo>
                  <a:lnTo>
                    <a:pt x="671" y="0"/>
                  </a:lnTo>
                  <a:lnTo>
                    <a:pt x="622" y="2"/>
                  </a:lnTo>
                  <a:lnTo>
                    <a:pt x="597" y="3"/>
                  </a:lnTo>
                  <a:lnTo>
                    <a:pt x="573" y="3"/>
                  </a:lnTo>
                  <a:lnTo>
                    <a:pt x="525" y="8"/>
                  </a:lnTo>
                  <a:lnTo>
                    <a:pt x="479" y="12"/>
                  </a:lnTo>
                  <a:lnTo>
                    <a:pt x="455" y="16"/>
                  </a:lnTo>
                  <a:lnTo>
                    <a:pt x="432" y="19"/>
                  </a:lnTo>
                  <a:lnTo>
                    <a:pt x="387" y="27"/>
                  </a:lnTo>
                  <a:lnTo>
                    <a:pt x="344" y="35"/>
                  </a:lnTo>
                  <a:lnTo>
                    <a:pt x="300" y="45"/>
                  </a:lnTo>
                  <a:lnTo>
                    <a:pt x="258" y="57"/>
                  </a:lnTo>
                  <a:lnTo>
                    <a:pt x="218" y="70"/>
                  </a:lnTo>
                  <a:lnTo>
                    <a:pt x="177" y="85"/>
                  </a:lnTo>
                  <a:lnTo>
                    <a:pt x="139" y="99"/>
                  </a:lnTo>
                  <a:lnTo>
                    <a:pt x="102" y="115"/>
                  </a:lnTo>
                  <a:lnTo>
                    <a:pt x="67" y="131"/>
                  </a:lnTo>
                  <a:lnTo>
                    <a:pt x="32" y="150"/>
                  </a:lnTo>
                  <a:lnTo>
                    <a:pt x="0" y="169"/>
                  </a:lnTo>
                  <a:lnTo>
                    <a:pt x="31" y="154"/>
                  </a:lnTo>
                  <a:lnTo>
                    <a:pt x="63" y="141"/>
                  </a:lnTo>
                  <a:lnTo>
                    <a:pt x="95" y="129"/>
                  </a:lnTo>
                  <a:lnTo>
                    <a:pt x="128" y="118"/>
                  </a:lnTo>
                  <a:lnTo>
                    <a:pt x="163" y="106"/>
                  </a:lnTo>
                  <a:lnTo>
                    <a:pt x="180" y="102"/>
                  </a:lnTo>
                  <a:lnTo>
                    <a:pt x="197" y="96"/>
                  </a:lnTo>
                  <a:lnTo>
                    <a:pt x="232" y="87"/>
                  </a:lnTo>
                  <a:lnTo>
                    <a:pt x="270" y="80"/>
                  </a:lnTo>
                  <a:lnTo>
                    <a:pt x="306" y="71"/>
                  </a:lnTo>
                  <a:lnTo>
                    <a:pt x="345" y="66"/>
                  </a:lnTo>
                  <a:lnTo>
                    <a:pt x="383" y="60"/>
                  </a:lnTo>
                  <a:lnTo>
                    <a:pt x="422" y="56"/>
                  </a:lnTo>
                  <a:lnTo>
                    <a:pt x="463" y="53"/>
                  </a:lnTo>
                  <a:lnTo>
                    <a:pt x="503" y="50"/>
                  </a:lnTo>
                  <a:lnTo>
                    <a:pt x="544" y="48"/>
                  </a:lnTo>
                  <a:lnTo>
                    <a:pt x="584" y="47"/>
                  </a:lnTo>
                  <a:lnTo>
                    <a:pt x="624" y="48"/>
                  </a:lnTo>
                  <a:lnTo>
                    <a:pt x="661" y="50"/>
                  </a:lnTo>
                  <a:lnTo>
                    <a:pt x="699" y="51"/>
                  </a:lnTo>
                  <a:lnTo>
                    <a:pt x="735" y="54"/>
                  </a:lnTo>
                  <a:lnTo>
                    <a:pt x="773" y="58"/>
                  </a:lnTo>
                  <a:lnTo>
                    <a:pt x="808" y="63"/>
                  </a:lnTo>
                  <a:lnTo>
                    <a:pt x="844" y="69"/>
                  </a:lnTo>
                  <a:lnTo>
                    <a:pt x="879" y="74"/>
                  </a:lnTo>
                  <a:lnTo>
                    <a:pt x="913" y="82"/>
                  </a:lnTo>
                  <a:lnTo>
                    <a:pt x="947" y="90"/>
                  </a:lnTo>
                  <a:lnTo>
                    <a:pt x="980" y="99"/>
                  </a:lnTo>
                  <a:lnTo>
                    <a:pt x="1012" y="108"/>
                  </a:lnTo>
                  <a:lnTo>
                    <a:pt x="1044" y="118"/>
                  </a:lnTo>
                  <a:lnTo>
                    <a:pt x="1074" y="128"/>
                  </a:lnTo>
                  <a:lnTo>
                    <a:pt x="1105" y="140"/>
                  </a:lnTo>
                  <a:lnTo>
                    <a:pt x="1134" y="153"/>
                  </a:lnTo>
                  <a:lnTo>
                    <a:pt x="1161" y="164"/>
                  </a:lnTo>
                  <a:lnTo>
                    <a:pt x="1189" y="177"/>
                  </a:lnTo>
                  <a:lnTo>
                    <a:pt x="1216" y="192"/>
                  </a:lnTo>
                  <a:lnTo>
                    <a:pt x="1241" y="206"/>
                  </a:lnTo>
                  <a:lnTo>
                    <a:pt x="1266" y="221"/>
                  </a:lnTo>
                  <a:lnTo>
                    <a:pt x="1290" y="237"/>
                  </a:lnTo>
                  <a:lnTo>
                    <a:pt x="1312" y="253"/>
                  </a:lnTo>
                  <a:lnTo>
                    <a:pt x="1334" y="269"/>
                  </a:lnTo>
                  <a:lnTo>
                    <a:pt x="1354" y="286"/>
                  </a:lnTo>
                  <a:lnTo>
                    <a:pt x="1374" y="303"/>
                  </a:lnTo>
                  <a:lnTo>
                    <a:pt x="1392" y="322"/>
                  </a:lnTo>
                  <a:lnTo>
                    <a:pt x="1409" y="340"/>
                  </a:lnTo>
                  <a:lnTo>
                    <a:pt x="1425" y="358"/>
                  </a:lnTo>
                  <a:lnTo>
                    <a:pt x="1440" y="379"/>
                  </a:lnTo>
                  <a:lnTo>
                    <a:pt x="1453" y="398"/>
                  </a:lnTo>
                  <a:lnTo>
                    <a:pt x="1466" y="418"/>
                  </a:lnTo>
                  <a:lnTo>
                    <a:pt x="1437" y="422"/>
                  </a:lnTo>
                  <a:lnTo>
                    <a:pt x="1409" y="427"/>
                  </a:lnTo>
                  <a:lnTo>
                    <a:pt x="1631" y="609"/>
                  </a:lnTo>
                  <a:lnTo>
                    <a:pt x="1599" y="338"/>
                  </a:lnTo>
                  <a:lnTo>
                    <a:pt x="1556" y="379"/>
                  </a:lnTo>
                  <a:close/>
                </a:path>
              </a:pathLst>
            </a:custGeom>
            <a:solidFill>
              <a:srgbClr val="FF0000">
                <a:alpha val="749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5136" name="Arc 17"/>
            <p:cNvSpPr>
              <a:spLocks/>
            </p:cNvSpPr>
            <p:nvPr/>
          </p:nvSpPr>
          <p:spPr bwMode="auto">
            <a:xfrm rot="-357729">
              <a:off x="2388" y="2724"/>
              <a:ext cx="1492" cy="672"/>
            </a:xfrm>
            <a:custGeom>
              <a:avLst/>
              <a:gdLst>
                <a:gd name="T0" fmla="*/ 0 w 26071"/>
                <a:gd name="T1" fmla="*/ 9 h 21600"/>
                <a:gd name="T2" fmla="*/ 85 w 26071"/>
                <a:gd name="T3" fmla="*/ 2 h 21600"/>
                <a:gd name="T4" fmla="*/ 58 w 26071"/>
                <a:gd name="T5" fmla="*/ 21 h 21600"/>
                <a:gd name="T6" fmla="*/ 0 60000 65536"/>
                <a:gd name="T7" fmla="*/ 0 60000 65536"/>
                <a:gd name="T8" fmla="*/ 0 60000 65536"/>
                <a:gd name="T9" fmla="*/ 0 w 26071"/>
                <a:gd name="T10" fmla="*/ 0 h 21600"/>
                <a:gd name="T11" fmla="*/ 26071 w 26071"/>
                <a:gd name="T12" fmla="*/ 21600 h 21600"/>
              </a:gdLst>
              <a:ahLst/>
              <a:cxnLst>
                <a:cxn ang="T6">
                  <a:pos x="T0" y="T1"/>
                </a:cxn>
                <a:cxn ang="T7">
                  <a:pos x="T2" y="T3"/>
                </a:cxn>
                <a:cxn ang="T8">
                  <a:pos x="T4" y="T5"/>
                </a:cxn>
              </a:cxnLst>
              <a:rect l="T9" t="T10" r="T11" b="T12"/>
              <a:pathLst>
                <a:path w="26071" h="21600" fill="none" extrusionOk="0">
                  <a:moveTo>
                    <a:pt x="-1" y="9255"/>
                  </a:moveTo>
                  <a:cubicBezTo>
                    <a:pt x="4038" y="3456"/>
                    <a:pt x="10658" y="-1"/>
                    <a:pt x="17725" y="0"/>
                  </a:cubicBezTo>
                  <a:cubicBezTo>
                    <a:pt x="20590" y="0"/>
                    <a:pt x="23427" y="570"/>
                    <a:pt x="26071" y="1677"/>
                  </a:cubicBezTo>
                </a:path>
                <a:path w="26071" h="21600" stroke="0" extrusionOk="0">
                  <a:moveTo>
                    <a:pt x="-1" y="9255"/>
                  </a:moveTo>
                  <a:cubicBezTo>
                    <a:pt x="4038" y="3456"/>
                    <a:pt x="10658" y="-1"/>
                    <a:pt x="17725" y="0"/>
                  </a:cubicBezTo>
                  <a:cubicBezTo>
                    <a:pt x="20590" y="0"/>
                    <a:pt x="23427" y="570"/>
                    <a:pt x="26071" y="1677"/>
                  </a:cubicBezTo>
                  <a:lnTo>
                    <a:pt x="17725" y="21600"/>
                  </a:lnTo>
                  <a:close/>
                </a:path>
              </a:pathLst>
            </a:custGeom>
            <a:noFill/>
            <a:ln w="76200" cap="rnd">
              <a:solidFill>
                <a:srgbClr val="CC0000"/>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287762" name="AutoShape 18"/>
            <p:cNvSpPr>
              <a:spLocks noChangeArrowheads="1"/>
            </p:cNvSpPr>
            <p:nvPr/>
          </p:nvSpPr>
          <p:spPr bwMode="auto">
            <a:xfrm>
              <a:off x="3789" y="3274"/>
              <a:ext cx="870" cy="24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lnSpc>
                  <a:spcPct val="85000"/>
                </a:lnSpc>
                <a:defRPr/>
              </a:pPr>
              <a:r>
                <a:rPr lang="en-US">
                  <a:latin typeface="Arial Narrow" pitchFamily="34" charset="0"/>
                </a:rPr>
                <a:t>Computer44</a:t>
              </a:r>
            </a:p>
          </p:txBody>
        </p:sp>
        <p:sp>
          <p:nvSpPr>
            <p:cNvPr id="287763" name="AutoShape 19"/>
            <p:cNvSpPr>
              <a:spLocks noChangeArrowheads="1"/>
            </p:cNvSpPr>
            <p:nvPr/>
          </p:nvSpPr>
          <p:spPr bwMode="auto">
            <a:xfrm>
              <a:off x="1710" y="1463"/>
              <a:ext cx="213" cy="248"/>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defRPr/>
              </a:pPr>
              <a:r>
                <a:rPr lang="en-US" sz="2400">
                  <a:solidFill>
                    <a:srgbClr val="990033"/>
                  </a:solidFill>
                  <a:latin typeface="Arial Narrow" pitchFamily="34" charset="0"/>
                </a:rPr>
                <a:t>1</a:t>
              </a:r>
            </a:p>
          </p:txBody>
        </p:sp>
        <p:sp>
          <p:nvSpPr>
            <p:cNvPr id="287764" name="AutoShape 20"/>
            <p:cNvSpPr>
              <a:spLocks noChangeArrowheads="1"/>
            </p:cNvSpPr>
            <p:nvPr/>
          </p:nvSpPr>
          <p:spPr bwMode="auto">
            <a:xfrm>
              <a:off x="2935" y="1986"/>
              <a:ext cx="213" cy="248"/>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defRPr/>
              </a:pPr>
              <a:r>
                <a:rPr lang="en-US" sz="2400">
                  <a:solidFill>
                    <a:srgbClr val="990033"/>
                  </a:solidFill>
                  <a:latin typeface="Arial Narrow" pitchFamily="34" charset="0"/>
                </a:rPr>
                <a:t>2</a:t>
              </a:r>
            </a:p>
          </p:txBody>
        </p:sp>
        <p:sp>
          <p:nvSpPr>
            <p:cNvPr id="287765" name="AutoShape 21"/>
            <p:cNvSpPr>
              <a:spLocks noChangeArrowheads="1"/>
            </p:cNvSpPr>
            <p:nvPr/>
          </p:nvSpPr>
          <p:spPr bwMode="auto">
            <a:xfrm>
              <a:off x="2935" y="2681"/>
              <a:ext cx="213" cy="248"/>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defRPr/>
              </a:pPr>
              <a:r>
                <a:rPr lang="en-US" sz="2400">
                  <a:solidFill>
                    <a:srgbClr val="990033"/>
                  </a:solidFill>
                  <a:latin typeface="Arial Narrow" pitchFamily="34" charset="0"/>
                </a:rPr>
                <a:t>3</a:t>
              </a:r>
            </a:p>
          </p:txBody>
        </p:sp>
      </p:grpSp>
    </p:spTree>
    <p:extLst>
      <p:ext uri="{BB962C8B-B14F-4D97-AF65-F5344CB8AC3E}">
        <p14:creationId xmlns:p14="http://schemas.microsoft.com/office/powerpoint/2010/main" val="26379132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r>
              <a:rPr lang="en-GB" altLang="en-US"/>
              <a:t>NetBIOS and DNS</a:t>
            </a:r>
            <a:endParaRPr lang="en-US" altLang="en-US"/>
          </a:p>
        </p:txBody>
      </p:sp>
      <p:sp>
        <p:nvSpPr>
          <p:cNvPr id="6148" name="Rectangle 3"/>
          <p:cNvSpPr>
            <a:spLocks noGrp="1" noChangeArrowheads="1"/>
          </p:cNvSpPr>
          <p:nvPr>
            <p:ph type="body" idx="1"/>
          </p:nvPr>
        </p:nvSpPr>
        <p:spPr/>
        <p:txBody>
          <a:bodyPr/>
          <a:lstStyle/>
          <a:p>
            <a:r>
              <a:rPr lang="en-GB" altLang="en-US"/>
              <a:t>DNS is also used to resolve names but on an Internet wide basis</a:t>
            </a:r>
          </a:p>
          <a:p>
            <a:r>
              <a:rPr lang="en-GB" altLang="en-US"/>
              <a:t>Machine must check DNS name resolution before NetBIOS name resolution</a:t>
            </a:r>
            <a:endParaRPr lang="en-US" altLang="en-US"/>
          </a:p>
        </p:txBody>
      </p:sp>
    </p:spTree>
    <p:extLst>
      <p:ext uri="{BB962C8B-B14F-4D97-AF65-F5344CB8AC3E}">
        <p14:creationId xmlns:p14="http://schemas.microsoft.com/office/powerpoint/2010/main" val="33607858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t>NOSE</a:t>
            </a:r>
          </a:p>
        </p:txBody>
      </p:sp>
      <p:sp>
        <p:nvSpPr>
          <p:cNvPr id="434180" name="Oval 4"/>
          <p:cNvSpPr>
            <a:spLocks noChangeArrowheads="1"/>
          </p:cNvSpPr>
          <p:nvPr/>
        </p:nvSpPr>
        <p:spPr bwMode="auto">
          <a:xfrm>
            <a:off x="2732088" y="5322888"/>
            <a:ext cx="2284412" cy="1162050"/>
          </a:xfrm>
          <a:prstGeom prst="ellipse">
            <a:avLst/>
          </a:prstGeom>
          <a:gradFill rotWithShape="1">
            <a:gsLst>
              <a:gs pos="0">
                <a:srgbClr val="FFFFFF"/>
              </a:gs>
              <a:gs pos="100000">
                <a:srgbClr val="EEEFD7"/>
              </a:gs>
            </a:gsLst>
            <a:path path="shape">
              <a:fillToRect l="50000" t="50000" r="50000" b="50000"/>
            </a:path>
          </a:gradFill>
          <a:ln w="9525">
            <a:solidFill>
              <a:srgbClr val="333333"/>
            </a:solidFill>
            <a:round/>
            <a:headEnd/>
            <a:tailEnd/>
          </a:ln>
          <a:effectLst>
            <a:outerShdw dist="35921" dir="2700000" algn="ctr" rotWithShape="0">
              <a:srgbClr val="ADADAD"/>
            </a:outerShdw>
          </a:effectLst>
        </p:spPr>
        <p:txBody>
          <a:bodyPr wrap="none" anchor="ctr"/>
          <a:lstStyle/>
          <a:p>
            <a:pPr>
              <a:defRPr/>
            </a:pPr>
            <a:endParaRPr lang="en-GB"/>
          </a:p>
        </p:txBody>
      </p:sp>
      <p:sp>
        <p:nvSpPr>
          <p:cNvPr id="434181" name="AutoShape 5"/>
          <p:cNvSpPr>
            <a:spLocks noChangeArrowheads="1"/>
          </p:cNvSpPr>
          <p:nvPr/>
        </p:nvSpPr>
        <p:spPr bwMode="auto">
          <a:xfrm>
            <a:off x="5232400" y="5840413"/>
            <a:ext cx="4408488" cy="679450"/>
          </a:xfrm>
          <a:prstGeom prst="roundRect">
            <a:avLst>
              <a:gd name="adj" fmla="val 23130"/>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lgn="l" eaLnBrk="1" hangingPunct="1">
              <a:defRPr/>
            </a:pPr>
            <a:r>
              <a:rPr lang="en-US" sz="2000" i="1">
                <a:latin typeface="Arial Narrow" pitchFamily="34" charset="0"/>
              </a:rPr>
              <a:t>Host name resolution</a:t>
            </a:r>
            <a:r>
              <a:rPr lang="en-US" sz="2000">
                <a:latin typeface="Arial Narrow" pitchFamily="34" charset="0"/>
              </a:rPr>
              <a:t> is the process of resolving a host name to an IP address</a:t>
            </a:r>
          </a:p>
        </p:txBody>
      </p:sp>
      <p:pic>
        <p:nvPicPr>
          <p:cNvPr id="7173" name="Picture 6" descr="tube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54938" y="1657351"/>
            <a:ext cx="1554162"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7" descr="tube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0376" y="1657351"/>
            <a:ext cx="1554163"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5" name="Picture 8" descr="tube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4226" y="1657351"/>
            <a:ext cx="1554163"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6" name="Picture 9" descr="tube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18076" y="1657351"/>
            <a:ext cx="1554163"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7" name="Picture 10" descr="tube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27464" y="1657350"/>
            <a:ext cx="1577975" cy="76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8" name="Picture 11" descr="tube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63839" y="1657350"/>
            <a:ext cx="1577975" cy="76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4188" name="Oval 12"/>
          <p:cNvSpPr>
            <a:spLocks noChangeArrowheads="1"/>
          </p:cNvSpPr>
          <p:nvPr/>
        </p:nvSpPr>
        <p:spPr bwMode="auto">
          <a:xfrm>
            <a:off x="7277100" y="4075113"/>
            <a:ext cx="2235200" cy="1096962"/>
          </a:xfrm>
          <a:prstGeom prst="ellipse">
            <a:avLst/>
          </a:prstGeom>
          <a:gradFill rotWithShape="1">
            <a:gsLst>
              <a:gs pos="0">
                <a:srgbClr val="F0F1FF"/>
              </a:gs>
              <a:gs pos="100000">
                <a:srgbClr val="B3C8DF"/>
              </a:gs>
            </a:gsLst>
            <a:path path="shape">
              <a:fillToRect l="50000" t="50000" r="50000" b="50000"/>
            </a:path>
          </a:gradFill>
          <a:ln w="9525">
            <a:solidFill>
              <a:srgbClr val="333333"/>
            </a:solidFill>
            <a:round/>
            <a:headEnd/>
            <a:tailEnd/>
          </a:ln>
          <a:effectLst>
            <a:outerShdw dist="35921" dir="2700000" algn="ctr" rotWithShape="0">
              <a:srgbClr val="ADADAD"/>
            </a:outerShdw>
          </a:effectLst>
        </p:spPr>
        <p:txBody>
          <a:bodyPr wrap="none" anchor="ctr"/>
          <a:lstStyle/>
          <a:p>
            <a:pPr>
              <a:defRPr/>
            </a:pPr>
            <a:endParaRPr lang="en-GB"/>
          </a:p>
        </p:txBody>
      </p:sp>
      <p:pic>
        <p:nvPicPr>
          <p:cNvPr id="7180" name="Picture 13" descr="UserWithDesktopComputer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05125" y="4414838"/>
            <a:ext cx="1868488" cy="217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1" name="Picture 14" descr="Computer_DesktopComputerSansKeyboard0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91463" y="3338514"/>
            <a:ext cx="1141412" cy="139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82" name="Freeform 15"/>
          <p:cNvSpPr>
            <a:spLocks/>
          </p:cNvSpPr>
          <p:nvPr/>
        </p:nvSpPr>
        <p:spPr bwMode="auto">
          <a:xfrm rot="2685198" flipH="1" flipV="1">
            <a:off x="1946276" y="2640014"/>
            <a:ext cx="2282825" cy="1546225"/>
          </a:xfrm>
          <a:custGeom>
            <a:avLst/>
            <a:gdLst>
              <a:gd name="T0" fmla="*/ 2161056 w 1631"/>
              <a:gd name="T1" fmla="*/ 908947 h 609"/>
              <a:gd name="T2" fmla="*/ 2142860 w 1631"/>
              <a:gd name="T3" fmla="*/ 858168 h 609"/>
              <a:gd name="T4" fmla="*/ 2099471 w 1631"/>
              <a:gd name="T5" fmla="*/ 759148 h 609"/>
              <a:gd name="T6" fmla="*/ 2051883 w 1631"/>
              <a:gd name="T7" fmla="*/ 667746 h 609"/>
              <a:gd name="T8" fmla="*/ 1994498 w 1631"/>
              <a:gd name="T9" fmla="*/ 578882 h 609"/>
              <a:gd name="T10" fmla="*/ 1934313 w 1631"/>
              <a:gd name="T11" fmla="*/ 495097 h 609"/>
              <a:gd name="T12" fmla="*/ 1864331 w 1631"/>
              <a:gd name="T13" fmla="*/ 413850 h 609"/>
              <a:gd name="T14" fmla="*/ 1791549 w 1631"/>
              <a:gd name="T15" fmla="*/ 340220 h 609"/>
              <a:gd name="T16" fmla="*/ 1714568 w 1631"/>
              <a:gd name="T17" fmla="*/ 274207 h 609"/>
              <a:gd name="T18" fmla="*/ 1629190 w 1631"/>
              <a:gd name="T19" fmla="*/ 215811 h 609"/>
              <a:gd name="T20" fmla="*/ 1542412 w 1631"/>
              <a:gd name="T21" fmla="*/ 159954 h 609"/>
              <a:gd name="T22" fmla="*/ 1451435 w 1631"/>
              <a:gd name="T23" fmla="*/ 111714 h 609"/>
              <a:gd name="T24" fmla="*/ 1353459 w 1631"/>
              <a:gd name="T25" fmla="*/ 73630 h 609"/>
              <a:gd name="T26" fmla="*/ 1254084 w 1631"/>
              <a:gd name="T27" fmla="*/ 45701 h 609"/>
              <a:gd name="T28" fmla="*/ 1153309 w 1631"/>
              <a:gd name="T29" fmla="*/ 20312 h 609"/>
              <a:gd name="T30" fmla="*/ 1073530 w 1631"/>
              <a:gd name="T31" fmla="*/ 7617 h 609"/>
              <a:gd name="T32" fmla="*/ 992350 w 1631"/>
              <a:gd name="T33" fmla="*/ 5078 h 609"/>
              <a:gd name="T34" fmla="*/ 870581 w 1631"/>
              <a:gd name="T35" fmla="*/ 5078 h 609"/>
              <a:gd name="T36" fmla="*/ 801998 w 1631"/>
              <a:gd name="T37" fmla="*/ 7617 h 609"/>
              <a:gd name="T38" fmla="*/ 670431 w 1631"/>
              <a:gd name="T39" fmla="*/ 30467 h 609"/>
              <a:gd name="T40" fmla="*/ 604648 w 1631"/>
              <a:gd name="T41" fmla="*/ 48240 h 609"/>
              <a:gd name="T42" fmla="*/ 481479 w 1631"/>
              <a:gd name="T43" fmla="*/ 88864 h 609"/>
              <a:gd name="T44" fmla="*/ 361109 w 1631"/>
              <a:gd name="T45" fmla="*/ 144721 h 609"/>
              <a:gd name="T46" fmla="*/ 247738 w 1631"/>
              <a:gd name="T47" fmla="*/ 215811 h 609"/>
              <a:gd name="T48" fmla="*/ 142764 w 1631"/>
              <a:gd name="T49" fmla="*/ 291980 h 609"/>
              <a:gd name="T50" fmla="*/ 44789 w 1631"/>
              <a:gd name="T51" fmla="*/ 380844 h 609"/>
              <a:gd name="T52" fmla="*/ 43389 w 1631"/>
              <a:gd name="T53" fmla="*/ 390999 h 609"/>
              <a:gd name="T54" fmla="*/ 132967 w 1631"/>
              <a:gd name="T55" fmla="*/ 327526 h 609"/>
              <a:gd name="T56" fmla="*/ 228143 w 1631"/>
              <a:gd name="T57" fmla="*/ 269129 h 609"/>
              <a:gd name="T58" fmla="*/ 275731 w 1631"/>
              <a:gd name="T59" fmla="*/ 243740 h 609"/>
              <a:gd name="T60" fmla="*/ 377905 w 1631"/>
              <a:gd name="T61" fmla="*/ 203117 h 609"/>
              <a:gd name="T62" fmla="*/ 482878 w 1631"/>
              <a:gd name="T63" fmla="*/ 167571 h 609"/>
              <a:gd name="T64" fmla="*/ 590651 w 1631"/>
              <a:gd name="T65" fmla="*/ 142182 h 609"/>
              <a:gd name="T66" fmla="*/ 704023 w 1631"/>
              <a:gd name="T67" fmla="*/ 126948 h 609"/>
              <a:gd name="T68" fmla="*/ 817394 w 1631"/>
              <a:gd name="T69" fmla="*/ 119331 h 609"/>
              <a:gd name="T70" fmla="*/ 925167 w 1631"/>
              <a:gd name="T71" fmla="*/ 126948 h 609"/>
              <a:gd name="T72" fmla="*/ 1028741 w 1631"/>
              <a:gd name="T73" fmla="*/ 137104 h 609"/>
              <a:gd name="T74" fmla="*/ 1130915 w 1631"/>
              <a:gd name="T75" fmla="*/ 159954 h 609"/>
              <a:gd name="T76" fmla="*/ 1230290 w 1631"/>
              <a:gd name="T77" fmla="*/ 187883 h 609"/>
              <a:gd name="T78" fmla="*/ 1325466 w 1631"/>
              <a:gd name="T79" fmla="*/ 228506 h 609"/>
              <a:gd name="T80" fmla="*/ 1416443 w 1631"/>
              <a:gd name="T81" fmla="*/ 274207 h 609"/>
              <a:gd name="T82" fmla="*/ 1503222 w 1631"/>
              <a:gd name="T83" fmla="*/ 324987 h 609"/>
              <a:gd name="T84" fmla="*/ 1587200 w 1631"/>
              <a:gd name="T85" fmla="*/ 388460 h 609"/>
              <a:gd name="T86" fmla="*/ 1664181 w 1631"/>
              <a:gd name="T87" fmla="*/ 449395 h 609"/>
              <a:gd name="T88" fmla="*/ 1736963 w 1631"/>
              <a:gd name="T89" fmla="*/ 523025 h 609"/>
              <a:gd name="T90" fmla="*/ 1805545 w 1631"/>
              <a:gd name="T91" fmla="*/ 601733 h 609"/>
              <a:gd name="T92" fmla="*/ 1867130 w 1631"/>
              <a:gd name="T93" fmla="*/ 682980 h 609"/>
              <a:gd name="T94" fmla="*/ 1923116 w 1631"/>
              <a:gd name="T95" fmla="*/ 769304 h 609"/>
              <a:gd name="T96" fmla="*/ 1972103 w 1631"/>
              <a:gd name="T97" fmla="*/ 863245 h 609"/>
              <a:gd name="T98" fmla="*/ 2015492 w 1631"/>
              <a:gd name="T99" fmla="*/ 962265 h 609"/>
              <a:gd name="T100" fmla="*/ 2051883 w 1631"/>
              <a:gd name="T101" fmla="*/ 1061284 h 609"/>
              <a:gd name="T102" fmla="*/ 1972103 w 1631"/>
              <a:gd name="T103" fmla="*/ 1084135 h 609"/>
              <a:gd name="T104" fmla="*/ 2238036 w 1631"/>
              <a:gd name="T105" fmla="*/ 858168 h 60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631"/>
              <a:gd name="T160" fmla="*/ 0 h 609"/>
              <a:gd name="T161" fmla="*/ 1631 w 1631"/>
              <a:gd name="T162" fmla="*/ 609 h 60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631" h="609">
                <a:moveTo>
                  <a:pt x="1556" y="379"/>
                </a:moveTo>
                <a:lnTo>
                  <a:pt x="1544" y="358"/>
                </a:lnTo>
                <a:lnTo>
                  <a:pt x="1537" y="348"/>
                </a:lnTo>
                <a:lnTo>
                  <a:pt x="1531" y="338"/>
                </a:lnTo>
                <a:lnTo>
                  <a:pt x="1516" y="319"/>
                </a:lnTo>
                <a:lnTo>
                  <a:pt x="1500" y="299"/>
                </a:lnTo>
                <a:lnTo>
                  <a:pt x="1483" y="282"/>
                </a:lnTo>
                <a:lnTo>
                  <a:pt x="1466" y="263"/>
                </a:lnTo>
                <a:lnTo>
                  <a:pt x="1445" y="245"/>
                </a:lnTo>
                <a:lnTo>
                  <a:pt x="1425" y="228"/>
                </a:lnTo>
                <a:lnTo>
                  <a:pt x="1403" y="211"/>
                </a:lnTo>
                <a:lnTo>
                  <a:pt x="1382" y="195"/>
                </a:lnTo>
                <a:lnTo>
                  <a:pt x="1357" y="179"/>
                </a:lnTo>
                <a:lnTo>
                  <a:pt x="1332" y="163"/>
                </a:lnTo>
                <a:lnTo>
                  <a:pt x="1308" y="148"/>
                </a:lnTo>
                <a:lnTo>
                  <a:pt x="1280" y="134"/>
                </a:lnTo>
                <a:lnTo>
                  <a:pt x="1253" y="121"/>
                </a:lnTo>
                <a:lnTo>
                  <a:pt x="1225" y="108"/>
                </a:lnTo>
                <a:lnTo>
                  <a:pt x="1195" y="96"/>
                </a:lnTo>
                <a:lnTo>
                  <a:pt x="1164" y="85"/>
                </a:lnTo>
                <a:lnTo>
                  <a:pt x="1134" y="73"/>
                </a:lnTo>
                <a:lnTo>
                  <a:pt x="1102" y="63"/>
                </a:lnTo>
                <a:lnTo>
                  <a:pt x="1070" y="54"/>
                </a:lnTo>
                <a:lnTo>
                  <a:pt x="1037" y="44"/>
                </a:lnTo>
                <a:lnTo>
                  <a:pt x="1002" y="37"/>
                </a:lnTo>
                <a:lnTo>
                  <a:pt x="967" y="29"/>
                </a:lnTo>
                <a:lnTo>
                  <a:pt x="932" y="22"/>
                </a:lnTo>
                <a:lnTo>
                  <a:pt x="896" y="18"/>
                </a:lnTo>
                <a:lnTo>
                  <a:pt x="860" y="12"/>
                </a:lnTo>
                <a:lnTo>
                  <a:pt x="824" y="8"/>
                </a:lnTo>
                <a:lnTo>
                  <a:pt x="786" y="5"/>
                </a:lnTo>
                <a:lnTo>
                  <a:pt x="767" y="3"/>
                </a:lnTo>
                <a:lnTo>
                  <a:pt x="748" y="3"/>
                </a:lnTo>
                <a:lnTo>
                  <a:pt x="709" y="2"/>
                </a:lnTo>
                <a:lnTo>
                  <a:pt x="671" y="0"/>
                </a:lnTo>
                <a:lnTo>
                  <a:pt x="622" y="2"/>
                </a:lnTo>
                <a:lnTo>
                  <a:pt x="597" y="3"/>
                </a:lnTo>
                <a:lnTo>
                  <a:pt x="573" y="3"/>
                </a:lnTo>
                <a:lnTo>
                  <a:pt x="525" y="8"/>
                </a:lnTo>
                <a:lnTo>
                  <a:pt x="479" y="12"/>
                </a:lnTo>
                <a:lnTo>
                  <a:pt x="455" y="16"/>
                </a:lnTo>
                <a:lnTo>
                  <a:pt x="432" y="19"/>
                </a:lnTo>
                <a:lnTo>
                  <a:pt x="387" y="27"/>
                </a:lnTo>
                <a:lnTo>
                  <a:pt x="344" y="35"/>
                </a:lnTo>
                <a:lnTo>
                  <a:pt x="300" y="45"/>
                </a:lnTo>
                <a:lnTo>
                  <a:pt x="258" y="57"/>
                </a:lnTo>
                <a:lnTo>
                  <a:pt x="218" y="70"/>
                </a:lnTo>
                <a:lnTo>
                  <a:pt x="177" y="85"/>
                </a:lnTo>
                <a:lnTo>
                  <a:pt x="139" y="99"/>
                </a:lnTo>
                <a:lnTo>
                  <a:pt x="102" y="115"/>
                </a:lnTo>
                <a:lnTo>
                  <a:pt x="67" y="131"/>
                </a:lnTo>
                <a:lnTo>
                  <a:pt x="32" y="150"/>
                </a:lnTo>
                <a:lnTo>
                  <a:pt x="0" y="169"/>
                </a:lnTo>
                <a:lnTo>
                  <a:pt x="31" y="154"/>
                </a:lnTo>
                <a:lnTo>
                  <a:pt x="63" y="141"/>
                </a:lnTo>
                <a:lnTo>
                  <a:pt x="95" y="129"/>
                </a:lnTo>
                <a:lnTo>
                  <a:pt x="128" y="118"/>
                </a:lnTo>
                <a:lnTo>
                  <a:pt x="163" y="106"/>
                </a:lnTo>
                <a:lnTo>
                  <a:pt x="180" y="102"/>
                </a:lnTo>
                <a:lnTo>
                  <a:pt x="197" y="96"/>
                </a:lnTo>
                <a:lnTo>
                  <a:pt x="232" y="87"/>
                </a:lnTo>
                <a:lnTo>
                  <a:pt x="270" y="80"/>
                </a:lnTo>
                <a:lnTo>
                  <a:pt x="306" y="71"/>
                </a:lnTo>
                <a:lnTo>
                  <a:pt x="345" y="66"/>
                </a:lnTo>
                <a:lnTo>
                  <a:pt x="383" y="60"/>
                </a:lnTo>
                <a:lnTo>
                  <a:pt x="422" y="56"/>
                </a:lnTo>
                <a:lnTo>
                  <a:pt x="463" y="53"/>
                </a:lnTo>
                <a:lnTo>
                  <a:pt x="503" y="50"/>
                </a:lnTo>
                <a:lnTo>
                  <a:pt x="544" y="48"/>
                </a:lnTo>
                <a:lnTo>
                  <a:pt x="584" y="47"/>
                </a:lnTo>
                <a:lnTo>
                  <a:pt x="624" y="48"/>
                </a:lnTo>
                <a:lnTo>
                  <a:pt x="661" y="50"/>
                </a:lnTo>
                <a:lnTo>
                  <a:pt x="699" y="51"/>
                </a:lnTo>
                <a:lnTo>
                  <a:pt x="735" y="54"/>
                </a:lnTo>
                <a:lnTo>
                  <a:pt x="773" y="58"/>
                </a:lnTo>
                <a:lnTo>
                  <a:pt x="808" y="63"/>
                </a:lnTo>
                <a:lnTo>
                  <a:pt x="844" y="69"/>
                </a:lnTo>
                <a:lnTo>
                  <a:pt x="879" y="74"/>
                </a:lnTo>
                <a:lnTo>
                  <a:pt x="913" y="82"/>
                </a:lnTo>
                <a:lnTo>
                  <a:pt x="947" y="90"/>
                </a:lnTo>
                <a:lnTo>
                  <a:pt x="980" y="99"/>
                </a:lnTo>
                <a:lnTo>
                  <a:pt x="1012" y="108"/>
                </a:lnTo>
                <a:lnTo>
                  <a:pt x="1044" y="118"/>
                </a:lnTo>
                <a:lnTo>
                  <a:pt x="1074" y="128"/>
                </a:lnTo>
                <a:lnTo>
                  <a:pt x="1105" y="140"/>
                </a:lnTo>
                <a:lnTo>
                  <a:pt x="1134" y="153"/>
                </a:lnTo>
                <a:lnTo>
                  <a:pt x="1161" y="164"/>
                </a:lnTo>
                <a:lnTo>
                  <a:pt x="1189" y="177"/>
                </a:lnTo>
                <a:lnTo>
                  <a:pt x="1216" y="192"/>
                </a:lnTo>
                <a:lnTo>
                  <a:pt x="1241" y="206"/>
                </a:lnTo>
                <a:lnTo>
                  <a:pt x="1266" y="221"/>
                </a:lnTo>
                <a:lnTo>
                  <a:pt x="1290" y="237"/>
                </a:lnTo>
                <a:lnTo>
                  <a:pt x="1312" y="253"/>
                </a:lnTo>
                <a:lnTo>
                  <a:pt x="1334" y="269"/>
                </a:lnTo>
                <a:lnTo>
                  <a:pt x="1354" y="286"/>
                </a:lnTo>
                <a:lnTo>
                  <a:pt x="1374" y="303"/>
                </a:lnTo>
                <a:lnTo>
                  <a:pt x="1392" y="322"/>
                </a:lnTo>
                <a:lnTo>
                  <a:pt x="1409" y="340"/>
                </a:lnTo>
                <a:lnTo>
                  <a:pt x="1425" y="358"/>
                </a:lnTo>
                <a:lnTo>
                  <a:pt x="1440" y="379"/>
                </a:lnTo>
                <a:lnTo>
                  <a:pt x="1453" y="398"/>
                </a:lnTo>
                <a:lnTo>
                  <a:pt x="1466" y="418"/>
                </a:lnTo>
                <a:lnTo>
                  <a:pt x="1437" y="422"/>
                </a:lnTo>
                <a:lnTo>
                  <a:pt x="1409" y="427"/>
                </a:lnTo>
                <a:lnTo>
                  <a:pt x="1631" y="609"/>
                </a:lnTo>
                <a:lnTo>
                  <a:pt x="1599" y="338"/>
                </a:lnTo>
                <a:lnTo>
                  <a:pt x="1556" y="379"/>
                </a:lnTo>
                <a:close/>
              </a:path>
            </a:pathLst>
          </a:custGeom>
          <a:solidFill>
            <a:srgbClr val="FF0000">
              <a:alpha val="749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434192" name="AutoShape 16"/>
          <p:cNvSpPr>
            <a:spLocks noChangeArrowheads="1"/>
          </p:cNvSpPr>
          <p:nvPr/>
        </p:nvSpPr>
        <p:spPr bwMode="auto">
          <a:xfrm>
            <a:off x="3222625" y="3271839"/>
            <a:ext cx="1905000" cy="1004887"/>
          </a:xfrm>
          <a:prstGeom prst="wedgeRoundRectCallout">
            <a:avLst>
              <a:gd name="adj1" fmla="val 10417"/>
              <a:gd name="adj2" fmla="val 92023"/>
              <a:gd name="adj3" fmla="val 16667"/>
            </a:avLst>
          </a:prstGeom>
          <a:solidFill>
            <a:srgbClr val="DAF4E9"/>
          </a:solidFill>
          <a:ln w="9525" algn="ctr">
            <a:solidFill>
              <a:srgbClr val="333333"/>
            </a:solidFill>
            <a:miter lim="800000"/>
            <a:headEnd/>
            <a:tailEnd/>
          </a:ln>
          <a:effectLst>
            <a:outerShdw dist="35921" dir="2700000" algn="ctr" rotWithShape="0">
              <a:schemeClr val="bg2"/>
            </a:outerShdw>
          </a:effectLst>
        </p:spPr>
        <p:txBody>
          <a:bodyPr anchor="ctr"/>
          <a:lstStyle/>
          <a:p>
            <a:pPr>
              <a:defRPr/>
            </a:pPr>
            <a:r>
              <a:rPr lang="en-US">
                <a:latin typeface="Arial Narrow" pitchFamily="34" charset="0"/>
              </a:rPr>
              <a:t>What is the </a:t>
            </a:r>
          </a:p>
          <a:p>
            <a:pPr>
              <a:defRPr/>
            </a:pPr>
            <a:r>
              <a:rPr lang="en-US">
                <a:latin typeface="Arial Narrow" pitchFamily="34" charset="0"/>
              </a:rPr>
              <a:t>IP address for Salescomputer2?</a:t>
            </a:r>
          </a:p>
        </p:txBody>
      </p:sp>
      <p:sp>
        <p:nvSpPr>
          <p:cNvPr id="7184" name="Freeform 17"/>
          <p:cNvSpPr>
            <a:spLocks/>
          </p:cNvSpPr>
          <p:nvPr/>
        </p:nvSpPr>
        <p:spPr bwMode="auto">
          <a:xfrm rot="14546407" flipH="1" flipV="1">
            <a:off x="3899695" y="2932907"/>
            <a:ext cx="2136775" cy="1160463"/>
          </a:xfrm>
          <a:custGeom>
            <a:avLst/>
            <a:gdLst>
              <a:gd name="T0" fmla="*/ 2022796 w 1631"/>
              <a:gd name="T1" fmla="*/ 682177 h 609"/>
              <a:gd name="T2" fmla="*/ 2005765 w 1631"/>
              <a:gd name="T3" fmla="*/ 644066 h 609"/>
              <a:gd name="T4" fmla="*/ 1965152 w 1631"/>
              <a:gd name="T5" fmla="*/ 569751 h 609"/>
              <a:gd name="T6" fmla="*/ 1920608 w 1631"/>
              <a:gd name="T7" fmla="*/ 501152 h 609"/>
              <a:gd name="T8" fmla="*/ 1866894 w 1631"/>
              <a:gd name="T9" fmla="*/ 434459 h 609"/>
              <a:gd name="T10" fmla="*/ 1810560 w 1631"/>
              <a:gd name="T11" fmla="*/ 371577 h 609"/>
              <a:gd name="T12" fmla="*/ 1745055 w 1631"/>
              <a:gd name="T13" fmla="*/ 310600 h 609"/>
              <a:gd name="T14" fmla="*/ 1676930 w 1631"/>
              <a:gd name="T15" fmla="*/ 255340 h 609"/>
              <a:gd name="T16" fmla="*/ 1604874 w 1631"/>
              <a:gd name="T17" fmla="*/ 205796 h 609"/>
              <a:gd name="T18" fmla="*/ 1524958 w 1631"/>
              <a:gd name="T19" fmla="*/ 161969 h 609"/>
              <a:gd name="T20" fmla="*/ 1443732 w 1631"/>
              <a:gd name="T21" fmla="*/ 120048 h 609"/>
              <a:gd name="T22" fmla="*/ 1358575 w 1631"/>
              <a:gd name="T23" fmla="*/ 83843 h 609"/>
              <a:gd name="T24" fmla="*/ 1266868 w 1631"/>
              <a:gd name="T25" fmla="*/ 55260 h 609"/>
              <a:gd name="T26" fmla="*/ 1173851 w 1631"/>
              <a:gd name="T27" fmla="*/ 34299 h 609"/>
              <a:gd name="T28" fmla="*/ 1079523 w 1631"/>
              <a:gd name="T29" fmla="*/ 15244 h 609"/>
              <a:gd name="T30" fmla="*/ 1004848 w 1631"/>
              <a:gd name="T31" fmla="*/ 5717 h 609"/>
              <a:gd name="T32" fmla="*/ 928862 w 1631"/>
              <a:gd name="T33" fmla="*/ 3811 h 609"/>
              <a:gd name="T34" fmla="*/ 814883 w 1631"/>
              <a:gd name="T35" fmla="*/ 3811 h 609"/>
              <a:gd name="T36" fmla="*/ 750688 w 1631"/>
              <a:gd name="T37" fmla="*/ 5717 h 609"/>
              <a:gd name="T38" fmla="*/ 627538 w 1631"/>
              <a:gd name="T39" fmla="*/ 22866 h 609"/>
              <a:gd name="T40" fmla="*/ 565964 w 1631"/>
              <a:gd name="T41" fmla="*/ 36205 h 609"/>
              <a:gd name="T42" fmla="*/ 450675 w 1631"/>
              <a:gd name="T43" fmla="*/ 66693 h 609"/>
              <a:gd name="T44" fmla="*/ 338006 w 1631"/>
              <a:gd name="T45" fmla="*/ 108615 h 609"/>
              <a:gd name="T46" fmla="*/ 231888 w 1631"/>
              <a:gd name="T47" fmla="*/ 161969 h 609"/>
              <a:gd name="T48" fmla="*/ 133630 w 1631"/>
              <a:gd name="T49" fmla="*/ 219135 h 609"/>
              <a:gd name="T50" fmla="*/ 41923 w 1631"/>
              <a:gd name="T51" fmla="*/ 285828 h 609"/>
              <a:gd name="T52" fmla="*/ 40613 w 1631"/>
              <a:gd name="T53" fmla="*/ 293450 h 609"/>
              <a:gd name="T54" fmla="*/ 124460 w 1631"/>
              <a:gd name="T55" fmla="*/ 245812 h 609"/>
              <a:gd name="T56" fmla="*/ 213547 w 1631"/>
              <a:gd name="T57" fmla="*/ 201985 h 609"/>
              <a:gd name="T58" fmla="*/ 258090 w 1631"/>
              <a:gd name="T59" fmla="*/ 182930 h 609"/>
              <a:gd name="T60" fmla="*/ 353727 w 1631"/>
              <a:gd name="T61" fmla="*/ 152442 h 609"/>
              <a:gd name="T62" fmla="*/ 451985 w 1631"/>
              <a:gd name="T63" fmla="*/ 125764 h 609"/>
              <a:gd name="T64" fmla="*/ 552863 w 1631"/>
              <a:gd name="T65" fmla="*/ 106709 h 609"/>
              <a:gd name="T66" fmla="*/ 658981 w 1631"/>
              <a:gd name="T67" fmla="*/ 95276 h 609"/>
              <a:gd name="T68" fmla="*/ 765099 w 1631"/>
              <a:gd name="T69" fmla="*/ 89560 h 609"/>
              <a:gd name="T70" fmla="*/ 865977 w 1631"/>
              <a:gd name="T71" fmla="*/ 95276 h 609"/>
              <a:gd name="T72" fmla="*/ 962924 w 1631"/>
              <a:gd name="T73" fmla="*/ 102898 h 609"/>
              <a:gd name="T74" fmla="*/ 1058562 w 1631"/>
              <a:gd name="T75" fmla="*/ 120048 h 609"/>
              <a:gd name="T76" fmla="*/ 1151579 w 1631"/>
              <a:gd name="T77" fmla="*/ 141009 h 609"/>
              <a:gd name="T78" fmla="*/ 1240666 w 1631"/>
              <a:gd name="T79" fmla="*/ 171497 h 609"/>
              <a:gd name="T80" fmla="*/ 1325822 w 1631"/>
              <a:gd name="T81" fmla="*/ 205796 h 609"/>
              <a:gd name="T82" fmla="*/ 1407049 w 1631"/>
              <a:gd name="T83" fmla="*/ 243907 h 609"/>
              <a:gd name="T84" fmla="*/ 1485655 w 1631"/>
              <a:gd name="T85" fmla="*/ 291545 h 609"/>
              <a:gd name="T86" fmla="*/ 1557710 w 1631"/>
              <a:gd name="T87" fmla="*/ 337277 h 609"/>
              <a:gd name="T88" fmla="*/ 1625836 w 1631"/>
              <a:gd name="T89" fmla="*/ 392538 h 609"/>
              <a:gd name="T90" fmla="*/ 1690031 w 1631"/>
              <a:gd name="T91" fmla="*/ 451609 h 609"/>
              <a:gd name="T92" fmla="*/ 1747675 w 1631"/>
              <a:gd name="T93" fmla="*/ 512585 h 609"/>
              <a:gd name="T94" fmla="*/ 1800079 w 1631"/>
              <a:gd name="T95" fmla="*/ 577373 h 609"/>
              <a:gd name="T96" fmla="*/ 1845933 w 1631"/>
              <a:gd name="T97" fmla="*/ 647878 h 609"/>
              <a:gd name="T98" fmla="*/ 1886546 w 1631"/>
              <a:gd name="T99" fmla="*/ 722193 h 609"/>
              <a:gd name="T100" fmla="*/ 1920608 w 1631"/>
              <a:gd name="T101" fmla="*/ 796508 h 609"/>
              <a:gd name="T102" fmla="*/ 1845933 w 1631"/>
              <a:gd name="T103" fmla="*/ 813658 h 609"/>
              <a:gd name="T104" fmla="*/ 2094852 w 1631"/>
              <a:gd name="T105" fmla="*/ 644066 h 60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631"/>
              <a:gd name="T160" fmla="*/ 0 h 609"/>
              <a:gd name="T161" fmla="*/ 1631 w 1631"/>
              <a:gd name="T162" fmla="*/ 609 h 60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631" h="609">
                <a:moveTo>
                  <a:pt x="1556" y="379"/>
                </a:moveTo>
                <a:lnTo>
                  <a:pt x="1544" y="358"/>
                </a:lnTo>
                <a:lnTo>
                  <a:pt x="1537" y="348"/>
                </a:lnTo>
                <a:lnTo>
                  <a:pt x="1531" y="338"/>
                </a:lnTo>
                <a:lnTo>
                  <a:pt x="1516" y="319"/>
                </a:lnTo>
                <a:lnTo>
                  <a:pt x="1500" y="299"/>
                </a:lnTo>
                <a:lnTo>
                  <a:pt x="1483" y="282"/>
                </a:lnTo>
                <a:lnTo>
                  <a:pt x="1466" y="263"/>
                </a:lnTo>
                <a:lnTo>
                  <a:pt x="1445" y="245"/>
                </a:lnTo>
                <a:lnTo>
                  <a:pt x="1425" y="228"/>
                </a:lnTo>
                <a:lnTo>
                  <a:pt x="1403" y="211"/>
                </a:lnTo>
                <a:lnTo>
                  <a:pt x="1382" y="195"/>
                </a:lnTo>
                <a:lnTo>
                  <a:pt x="1357" y="179"/>
                </a:lnTo>
                <a:lnTo>
                  <a:pt x="1332" y="163"/>
                </a:lnTo>
                <a:lnTo>
                  <a:pt x="1308" y="148"/>
                </a:lnTo>
                <a:lnTo>
                  <a:pt x="1280" y="134"/>
                </a:lnTo>
                <a:lnTo>
                  <a:pt x="1253" y="121"/>
                </a:lnTo>
                <a:lnTo>
                  <a:pt x="1225" y="108"/>
                </a:lnTo>
                <a:lnTo>
                  <a:pt x="1195" y="96"/>
                </a:lnTo>
                <a:lnTo>
                  <a:pt x="1164" y="85"/>
                </a:lnTo>
                <a:lnTo>
                  <a:pt x="1134" y="73"/>
                </a:lnTo>
                <a:lnTo>
                  <a:pt x="1102" y="63"/>
                </a:lnTo>
                <a:lnTo>
                  <a:pt x="1070" y="54"/>
                </a:lnTo>
                <a:lnTo>
                  <a:pt x="1037" y="44"/>
                </a:lnTo>
                <a:lnTo>
                  <a:pt x="1002" y="37"/>
                </a:lnTo>
                <a:lnTo>
                  <a:pt x="967" y="29"/>
                </a:lnTo>
                <a:lnTo>
                  <a:pt x="932" y="22"/>
                </a:lnTo>
                <a:lnTo>
                  <a:pt x="896" y="18"/>
                </a:lnTo>
                <a:lnTo>
                  <a:pt x="860" y="12"/>
                </a:lnTo>
                <a:lnTo>
                  <a:pt x="824" y="8"/>
                </a:lnTo>
                <a:lnTo>
                  <a:pt x="786" y="5"/>
                </a:lnTo>
                <a:lnTo>
                  <a:pt x="767" y="3"/>
                </a:lnTo>
                <a:lnTo>
                  <a:pt x="748" y="3"/>
                </a:lnTo>
                <a:lnTo>
                  <a:pt x="709" y="2"/>
                </a:lnTo>
                <a:lnTo>
                  <a:pt x="671" y="0"/>
                </a:lnTo>
                <a:lnTo>
                  <a:pt x="622" y="2"/>
                </a:lnTo>
                <a:lnTo>
                  <a:pt x="597" y="3"/>
                </a:lnTo>
                <a:lnTo>
                  <a:pt x="573" y="3"/>
                </a:lnTo>
                <a:lnTo>
                  <a:pt x="525" y="8"/>
                </a:lnTo>
                <a:lnTo>
                  <a:pt x="479" y="12"/>
                </a:lnTo>
                <a:lnTo>
                  <a:pt x="455" y="16"/>
                </a:lnTo>
                <a:lnTo>
                  <a:pt x="432" y="19"/>
                </a:lnTo>
                <a:lnTo>
                  <a:pt x="387" y="27"/>
                </a:lnTo>
                <a:lnTo>
                  <a:pt x="344" y="35"/>
                </a:lnTo>
                <a:lnTo>
                  <a:pt x="300" y="45"/>
                </a:lnTo>
                <a:lnTo>
                  <a:pt x="258" y="57"/>
                </a:lnTo>
                <a:lnTo>
                  <a:pt x="218" y="70"/>
                </a:lnTo>
                <a:lnTo>
                  <a:pt x="177" y="85"/>
                </a:lnTo>
                <a:lnTo>
                  <a:pt x="139" y="99"/>
                </a:lnTo>
                <a:lnTo>
                  <a:pt x="102" y="115"/>
                </a:lnTo>
                <a:lnTo>
                  <a:pt x="67" y="131"/>
                </a:lnTo>
                <a:lnTo>
                  <a:pt x="32" y="150"/>
                </a:lnTo>
                <a:lnTo>
                  <a:pt x="0" y="169"/>
                </a:lnTo>
                <a:lnTo>
                  <a:pt x="31" y="154"/>
                </a:lnTo>
                <a:lnTo>
                  <a:pt x="63" y="141"/>
                </a:lnTo>
                <a:lnTo>
                  <a:pt x="95" y="129"/>
                </a:lnTo>
                <a:lnTo>
                  <a:pt x="128" y="118"/>
                </a:lnTo>
                <a:lnTo>
                  <a:pt x="163" y="106"/>
                </a:lnTo>
                <a:lnTo>
                  <a:pt x="180" y="102"/>
                </a:lnTo>
                <a:lnTo>
                  <a:pt x="197" y="96"/>
                </a:lnTo>
                <a:lnTo>
                  <a:pt x="232" y="87"/>
                </a:lnTo>
                <a:lnTo>
                  <a:pt x="270" y="80"/>
                </a:lnTo>
                <a:lnTo>
                  <a:pt x="306" y="71"/>
                </a:lnTo>
                <a:lnTo>
                  <a:pt x="345" y="66"/>
                </a:lnTo>
                <a:lnTo>
                  <a:pt x="383" y="60"/>
                </a:lnTo>
                <a:lnTo>
                  <a:pt x="422" y="56"/>
                </a:lnTo>
                <a:lnTo>
                  <a:pt x="463" y="53"/>
                </a:lnTo>
                <a:lnTo>
                  <a:pt x="503" y="50"/>
                </a:lnTo>
                <a:lnTo>
                  <a:pt x="544" y="48"/>
                </a:lnTo>
                <a:lnTo>
                  <a:pt x="584" y="47"/>
                </a:lnTo>
                <a:lnTo>
                  <a:pt x="624" y="48"/>
                </a:lnTo>
                <a:lnTo>
                  <a:pt x="661" y="50"/>
                </a:lnTo>
                <a:lnTo>
                  <a:pt x="699" y="51"/>
                </a:lnTo>
                <a:lnTo>
                  <a:pt x="735" y="54"/>
                </a:lnTo>
                <a:lnTo>
                  <a:pt x="773" y="58"/>
                </a:lnTo>
                <a:lnTo>
                  <a:pt x="808" y="63"/>
                </a:lnTo>
                <a:lnTo>
                  <a:pt x="844" y="69"/>
                </a:lnTo>
                <a:lnTo>
                  <a:pt x="879" y="74"/>
                </a:lnTo>
                <a:lnTo>
                  <a:pt x="913" y="82"/>
                </a:lnTo>
                <a:lnTo>
                  <a:pt x="947" y="90"/>
                </a:lnTo>
                <a:lnTo>
                  <a:pt x="980" y="99"/>
                </a:lnTo>
                <a:lnTo>
                  <a:pt x="1012" y="108"/>
                </a:lnTo>
                <a:lnTo>
                  <a:pt x="1044" y="118"/>
                </a:lnTo>
                <a:lnTo>
                  <a:pt x="1074" y="128"/>
                </a:lnTo>
                <a:lnTo>
                  <a:pt x="1105" y="140"/>
                </a:lnTo>
                <a:lnTo>
                  <a:pt x="1134" y="153"/>
                </a:lnTo>
                <a:lnTo>
                  <a:pt x="1161" y="164"/>
                </a:lnTo>
                <a:lnTo>
                  <a:pt x="1189" y="177"/>
                </a:lnTo>
                <a:lnTo>
                  <a:pt x="1216" y="192"/>
                </a:lnTo>
                <a:lnTo>
                  <a:pt x="1241" y="206"/>
                </a:lnTo>
                <a:lnTo>
                  <a:pt x="1266" y="221"/>
                </a:lnTo>
                <a:lnTo>
                  <a:pt x="1290" y="237"/>
                </a:lnTo>
                <a:lnTo>
                  <a:pt x="1312" y="253"/>
                </a:lnTo>
                <a:lnTo>
                  <a:pt x="1334" y="269"/>
                </a:lnTo>
                <a:lnTo>
                  <a:pt x="1354" y="286"/>
                </a:lnTo>
                <a:lnTo>
                  <a:pt x="1374" y="303"/>
                </a:lnTo>
                <a:lnTo>
                  <a:pt x="1392" y="322"/>
                </a:lnTo>
                <a:lnTo>
                  <a:pt x="1409" y="340"/>
                </a:lnTo>
                <a:lnTo>
                  <a:pt x="1425" y="358"/>
                </a:lnTo>
                <a:lnTo>
                  <a:pt x="1440" y="379"/>
                </a:lnTo>
                <a:lnTo>
                  <a:pt x="1453" y="398"/>
                </a:lnTo>
                <a:lnTo>
                  <a:pt x="1466" y="418"/>
                </a:lnTo>
                <a:lnTo>
                  <a:pt x="1437" y="422"/>
                </a:lnTo>
                <a:lnTo>
                  <a:pt x="1409" y="427"/>
                </a:lnTo>
                <a:lnTo>
                  <a:pt x="1631" y="609"/>
                </a:lnTo>
                <a:lnTo>
                  <a:pt x="1599" y="338"/>
                </a:lnTo>
                <a:lnTo>
                  <a:pt x="1556" y="379"/>
                </a:lnTo>
                <a:close/>
              </a:path>
            </a:pathLst>
          </a:custGeom>
          <a:solidFill>
            <a:srgbClr val="FF0000">
              <a:alpha val="749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7185" name="Arc 18"/>
          <p:cNvSpPr>
            <a:spLocks/>
          </p:cNvSpPr>
          <p:nvPr/>
        </p:nvSpPr>
        <p:spPr bwMode="auto">
          <a:xfrm rot="20703972">
            <a:off x="4929188" y="4243388"/>
            <a:ext cx="3040062" cy="1573212"/>
          </a:xfrm>
          <a:custGeom>
            <a:avLst/>
            <a:gdLst>
              <a:gd name="T0" fmla="*/ 0 w 26071"/>
              <a:gd name="T1" fmla="*/ 49101039 h 21600"/>
              <a:gd name="T2" fmla="*/ 354492625 w 26071"/>
              <a:gd name="T3" fmla="*/ 8901393 h 21600"/>
              <a:gd name="T4" fmla="*/ 241010402 w 26071"/>
              <a:gd name="T5" fmla="*/ 114583143 h 21600"/>
              <a:gd name="T6" fmla="*/ 0 60000 65536"/>
              <a:gd name="T7" fmla="*/ 0 60000 65536"/>
              <a:gd name="T8" fmla="*/ 0 60000 65536"/>
              <a:gd name="T9" fmla="*/ 0 w 26071"/>
              <a:gd name="T10" fmla="*/ 0 h 21600"/>
              <a:gd name="T11" fmla="*/ 26071 w 26071"/>
              <a:gd name="T12" fmla="*/ 21600 h 21600"/>
            </a:gdLst>
            <a:ahLst/>
            <a:cxnLst>
              <a:cxn ang="T6">
                <a:pos x="T0" y="T1"/>
              </a:cxn>
              <a:cxn ang="T7">
                <a:pos x="T2" y="T3"/>
              </a:cxn>
              <a:cxn ang="T8">
                <a:pos x="T4" y="T5"/>
              </a:cxn>
            </a:cxnLst>
            <a:rect l="T9" t="T10" r="T11" b="T12"/>
            <a:pathLst>
              <a:path w="26071" h="21600" fill="none" extrusionOk="0">
                <a:moveTo>
                  <a:pt x="-1" y="9255"/>
                </a:moveTo>
                <a:cubicBezTo>
                  <a:pt x="4038" y="3456"/>
                  <a:pt x="10658" y="-1"/>
                  <a:pt x="17725" y="0"/>
                </a:cubicBezTo>
                <a:cubicBezTo>
                  <a:pt x="20590" y="0"/>
                  <a:pt x="23427" y="570"/>
                  <a:pt x="26071" y="1677"/>
                </a:cubicBezTo>
              </a:path>
              <a:path w="26071" h="21600" stroke="0" extrusionOk="0">
                <a:moveTo>
                  <a:pt x="-1" y="9255"/>
                </a:moveTo>
                <a:cubicBezTo>
                  <a:pt x="4038" y="3456"/>
                  <a:pt x="10658" y="-1"/>
                  <a:pt x="17725" y="0"/>
                </a:cubicBezTo>
                <a:cubicBezTo>
                  <a:pt x="20590" y="0"/>
                  <a:pt x="23427" y="570"/>
                  <a:pt x="26071" y="1677"/>
                </a:cubicBezTo>
                <a:lnTo>
                  <a:pt x="17725" y="21600"/>
                </a:lnTo>
                <a:close/>
              </a:path>
            </a:pathLst>
          </a:custGeom>
          <a:noFill/>
          <a:ln w="76200" cap="rnd">
            <a:solidFill>
              <a:srgbClr val="CC0000"/>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434195" name="AutoShape 19"/>
          <p:cNvSpPr>
            <a:spLocks noChangeArrowheads="1"/>
          </p:cNvSpPr>
          <p:nvPr/>
        </p:nvSpPr>
        <p:spPr bwMode="auto">
          <a:xfrm>
            <a:off x="7523164" y="4979988"/>
            <a:ext cx="1717675" cy="38100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lnSpc>
                <a:spcPct val="85000"/>
              </a:lnSpc>
              <a:defRPr/>
            </a:pPr>
            <a:r>
              <a:rPr lang="en-US">
                <a:latin typeface="Arial Narrow" pitchFamily="34" charset="0"/>
              </a:rPr>
              <a:t>Salescomputer2</a:t>
            </a:r>
          </a:p>
        </p:txBody>
      </p:sp>
      <p:sp>
        <p:nvSpPr>
          <p:cNvPr id="434196" name="AutoShape 20"/>
          <p:cNvSpPr>
            <a:spLocks noChangeArrowheads="1"/>
          </p:cNvSpPr>
          <p:nvPr/>
        </p:nvSpPr>
        <p:spPr bwMode="auto">
          <a:xfrm>
            <a:off x="2316164" y="2790825"/>
            <a:ext cx="338137" cy="393700"/>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defRPr/>
            </a:pPr>
            <a:r>
              <a:rPr lang="en-US" sz="2400">
                <a:solidFill>
                  <a:srgbClr val="990033"/>
                </a:solidFill>
                <a:latin typeface="Arial Narrow" pitchFamily="34" charset="0"/>
              </a:rPr>
              <a:t>1</a:t>
            </a:r>
          </a:p>
        </p:txBody>
      </p:sp>
      <p:sp>
        <p:nvSpPr>
          <p:cNvPr id="434197" name="AutoShape 21"/>
          <p:cNvSpPr>
            <a:spLocks noChangeArrowheads="1"/>
          </p:cNvSpPr>
          <p:nvPr/>
        </p:nvSpPr>
        <p:spPr bwMode="auto">
          <a:xfrm>
            <a:off x="5294314" y="3716338"/>
            <a:ext cx="338137" cy="393700"/>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defRPr/>
            </a:pPr>
            <a:r>
              <a:rPr lang="en-US" sz="2400">
                <a:solidFill>
                  <a:srgbClr val="990033"/>
                </a:solidFill>
                <a:latin typeface="Arial Narrow" pitchFamily="34" charset="0"/>
              </a:rPr>
              <a:t>2</a:t>
            </a:r>
          </a:p>
        </p:txBody>
      </p:sp>
      <p:sp>
        <p:nvSpPr>
          <p:cNvPr id="434198" name="AutoShape 22"/>
          <p:cNvSpPr>
            <a:spLocks noChangeArrowheads="1"/>
          </p:cNvSpPr>
          <p:nvPr/>
        </p:nvSpPr>
        <p:spPr bwMode="auto">
          <a:xfrm>
            <a:off x="6181725" y="4129088"/>
            <a:ext cx="338138" cy="393700"/>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defRPr/>
            </a:pPr>
            <a:r>
              <a:rPr lang="en-US" sz="2400">
                <a:solidFill>
                  <a:srgbClr val="990033"/>
                </a:solidFill>
                <a:latin typeface="Arial Narrow" pitchFamily="34" charset="0"/>
              </a:rPr>
              <a:t>3</a:t>
            </a:r>
          </a:p>
        </p:txBody>
      </p:sp>
      <p:sp>
        <p:nvSpPr>
          <p:cNvPr id="7190" name="Text Box 23"/>
          <p:cNvSpPr txBox="1">
            <a:spLocks noChangeArrowheads="1"/>
          </p:cNvSpPr>
          <p:nvPr/>
        </p:nvSpPr>
        <p:spPr bwMode="auto">
          <a:xfrm>
            <a:off x="5648325" y="3716338"/>
            <a:ext cx="128428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192.168.1.35</a:t>
            </a:r>
          </a:p>
        </p:txBody>
      </p:sp>
      <p:sp>
        <p:nvSpPr>
          <p:cNvPr id="7191" name="Text Box 24"/>
          <p:cNvSpPr txBox="1">
            <a:spLocks noChangeArrowheads="1"/>
          </p:cNvSpPr>
          <p:nvPr/>
        </p:nvSpPr>
        <p:spPr bwMode="auto">
          <a:xfrm>
            <a:off x="2703514" y="2803526"/>
            <a:ext cx="16351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Salescomputer2</a:t>
            </a:r>
          </a:p>
        </p:txBody>
      </p:sp>
      <p:sp>
        <p:nvSpPr>
          <p:cNvPr id="7192" name="Text Box 25"/>
          <p:cNvSpPr txBox="1">
            <a:spLocks noChangeArrowheads="1"/>
          </p:cNvSpPr>
          <p:nvPr/>
        </p:nvSpPr>
        <p:spPr bwMode="auto">
          <a:xfrm>
            <a:off x="2743201" y="1682750"/>
            <a:ext cx="1585913"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eaLnBrk="1" hangingPunct="1">
              <a:lnSpc>
                <a:spcPct val="85000"/>
              </a:lnSpc>
            </a:pPr>
            <a:r>
              <a:rPr lang="en-US" altLang="en-US" sz="1600">
                <a:latin typeface="Arial Narrow" panose="020B0606020202030204" pitchFamily="34" charset="0"/>
              </a:rPr>
              <a:t>Client Resolver Cache/Hosts File</a:t>
            </a:r>
          </a:p>
        </p:txBody>
      </p:sp>
      <p:sp>
        <p:nvSpPr>
          <p:cNvPr id="7193" name="Text Box 26"/>
          <p:cNvSpPr txBox="1">
            <a:spLocks noChangeArrowheads="1"/>
          </p:cNvSpPr>
          <p:nvPr/>
        </p:nvSpPr>
        <p:spPr bwMode="auto">
          <a:xfrm>
            <a:off x="4406901" y="1770063"/>
            <a:ext cx="53657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eaLnBrk="1" hangingPunct="1"/>
            <a:r>
              <a:rPr lang="en-US" altLang="en-US" sz="1600">
                <a:latin typeface="Arial Narrow" panose="020B0606020202030204" pitchFamily="34" charset="0"/>
              </a:rPr>
              <a:t>DNS</a:t>
            </a:r>
          </a:p>
        </p:txBody>
      </p:sp>
      <p:sp>
        <p:nvSpPr>
          <p:cNvPr id="7194" name="Text Box 27"/>
          <p:cNvSpPr txBox="1">
            <a:spLocks noChangeArrowheads="1"/>
          </p:cNvSpPr>
          <p:nvPr/>
        </p:nvSpPr>
        <p:spPr bwMode="auto">
          <a:xfrm>
            <a:off x="5284788" y="1685925"/>
            <a:ext cx="1154112"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eaLnBrk="1" hangingPunct="1">
              <a:lnSpc>
                <a:spcPct val="85000"/>
              </a:lnSpc>
            </a:pPr>
            <a:r>
              <a:rPr lang="en-US" altLang="en-US" sz="1600" b="0">
                <a:latin typeface="Arial Narrow" panose="020B0606020202030204" pitchFamily="34" charset="0"/>
              </a:rPr>
              <a:t>NetBIOS </a:t>
            </a:r>
          </a:p>
          <a:p>
            <a:pPr eaLnBrk="1" hangingPunct="1">
              <a:lnSpc>
                <a:spcPct val="85000"/>
              </a:lnSpc>
            </a:pPr>
            <a:r>
              <a:rPr lang="en-US" altLang="en-US" sz="1600" b="0">
                <a:latin typeface="Arial Narrow" panose="020B0606020202030204" pitchFamily="34" charset="0"/>
              </a:rPr>
              <a:t>Name Cache</a:t>
            </a:r>
          </a:p>
        </p:txBody>
      </p:sp>
      <p:sp>
        <p:nvSpPr>
          <p:cNvPr id="7195" name="Text Box 28"/>
          <p:cNvSpPr txBox="1">
            <a:spLocks noChangeArrowheads="1"/>
          </p:cNvSpPr>
          <p:nvPr/>
        </p:nvSpPr>
        <p:spPr bwMode="auto">
          <a:xfrm>
            <a:off x="6532564" y="1782763"/>
            <a:ext cx="6191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eaLnBrk="1" hangingPunct="1"/>
            <a:r>
              <a:rPr lang="en-US" altLang="en-US" sz="1600" b="0">
                <a:latin typeface="Arial Narrow" panose="020B0606020202030204" pitchFamily="34" charset="0"/>
              </a:rPr>
              <a:t>WINS</a:t>
            </a:r>
          </a:p>
        </p:txBody>
      </p:sp>
      <p:sp>
        <p:nvSpPr>
          <p:cNvPr id="7196" name="Text Box 29"/>
          <p:cNvSpPr txBox="1">
            <a:spLocks noChangeArrowheads="1"/>
          </p:cNvSpPr>
          <p:nvPr/>
        </p:nvSpPr>
        <p:spPr bwMode="auto">
          <a:xfrm>
            <a:off x="7334250" y="1798638"/>
            <a:ext cx="9334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eaLnBrk="1" hangingPunct="1"/>
            <a:r>
              <a:rPr lang="en-US" altLang="en-US" sz="1600" b="0">
                <a:latin typeface="Arial Narrow" panose="020B0606020202030204" pitchFamily="34" charset="0"/>
              </a:rPr>
              <a:t>Broadcast</a:t>
            </a:r>
          </a:p>
        </p:txBody>
      </p:sp>
      <p:sp>
        <p:nvSpPr>
          <p:cNvPr id="7197" name="Text Box 30"/>
          <p:cNvSpPr txBox="1">
            <a:spLocks noChangeArrowheads="1"/>
          </p:cNvSpPr>
          <p:nvPr/>
        </p:nvSpPr>
        <p:spPr bwMode="auto">
          <a:xfrm>
            <a:off x="8221663" y="1771650"/>
            <a:ext cx="1041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eaLnBrk="1" hangingPunct="1"/>
            <a:r>
              <a:rPr lang="en-US" altLang="en-US" sz="1600" b="0">
                <a:latin typeface="Arial Narrow" panose="020B0606020202030204" pitchFamily="34" charset="0"/>
              </a:rPr>
              <a:t>Lmhost File</a:t>
            </a:r>
          </a:p>
        </p:txBody>
      </p:sp>
      <p:sp>
        <p:nvSpPr>
          <p:cNvPr id="7198" name="Freeform 32"/>
          <p:cNvSpPr>
            <a:spLocks/>
          </p:cNvSpPr>
          <p:nvPr/>
        </p:nvSpPr>
        <p:spPr bwMode="auto">
          <a:xfrm rot="8300189" flipH="1" flipV="1">
            <a:off x="5141914" y="336551"/>
            <a:ext cx="2541587" cy="1617663"/>
          </a:xfrm>
          <a:custGeom>
            <a:avLst/>
            <a:gdLst>
              <a:gd name="T0" fmla="*/ 2406015 w 1631"/>
              <a:gd name="T1" fmla="*/ 950941 h 609"/>
              <a:gd name="T2" fmla="*/ 2385757 w 1631"/>
              <a:gd name="T3" fmla="*/ 897816 h 609"/>
              <a:gd name="T4" fmla="*/ 2337450 w 1631"/>
              <a:gd name="T5" fmla="*/ 794222 h 609"/>
              <a:gd name="T6" fmla="*/ 2284468 w 1631"/>
              <a:gd name="T7" fmla="*/ 698597 h 609"/>
              <a:gd name="T8" fmla="*/ 2220577 w 1631"/>
              <a:gd name="T9" fmla="*/ 605627 h 609"/>
              <a:gd name="T10" fmla="*/ 2153570 w 1631"/>
              <a:gd name="T11" fmla="*/ 517971 h 609"/>
              <a:gd name="T12" fmla="*/ 2075655 w 1631"/>
              <a:gd name="T13" fmla="*/ 432971 h 609"/>
              <a:gd name="T14" fmla="*/ 1994624 w 1631"/>
              <a:gd name="T15" fmla="*/ 355939 h 609"/>
              <a:gd name="T16" fmla="*/ 1908917 w 1631"/>
              <a:gd name="T17" fmla="*/ 286876 h 609"/>
              <a:gd name="T18" fmla="*/ 1813861 w 1631"/>
              <a:gd name="T19" fmla="*/ 225782 h 609"/>
              <a:gd name="T20" fmla="*/ 1717247 w 1631"/>
              <a:gd name="T21" fmla="*/ 167344 h 609"/>
              <a:gd name="T22" fmla="*/ 1615957 w 1631"/>
              <a:gd name="T23" fmla="*/ 116875 h 609"/>
              <a:gd name="T24" fmla="*/ 1506876 w 1631"/>
              <a:gd name="T25" fmla="*/ 77032 h 609"/>
              <a:gd name="T26" fmla="*/ 1396237 w 1631"/>
              <a:gd name="T27" fmla="*/ 47813 h 609"/>
              <a:gd name="T28" fmla="*/ 1284039 w 1631"/>
              <a:gd name="T29" fmla="*/ 21250 h 609"/>
              <a:gd name="T30" fmla="*/ 1195216 w 1631"/>
              <a:gd name="T31" fmla="*/ 7969 h 609"/>
              <a:gd name="T32" fmla="*/ 1104835 w 1631"/>
              <a:gd name="T33" fmla="*/ 5313 h 609"/>
              <a:gd name="T34" fmla="*/ 969263 w 1631"/>
              <a:gd name="T35" fmla="*/ 5313 h 609"/>
              <a:gd name="T36" fmla="*/ 892906 w 1631"/>
              <a:gd name="T37" fmla="*/ 7969 h 609"/>
              <a:gd name="T38" fmla="*/ 746426 w 1631"/>
              <a:gd name="T39" fmla="*/ 31875 h 609"/>
              <a:gd name="T40" fmla="*/ 673186 w 1631"/>
              <a:gd name="T41" fmla="*/ 50469 h 609"/>
              <a:gd name="T42" fmla="*/ 536055 w 1631"/>
              <a:gd name="T43" fmla="*/ 92969 h 609"/>
              <a:gd name="T44" fmla="*/ 402041 w 1631"/>
              <a:gd name="T45" fmla="*/ 151407 h 609"/>
              <a:gd name="T46" fmla="*/ 275819 w 1631"/>
              <a:gd name="T47" fmla="*/ 225782 h 609"/>
              <a:gd name="T48" fmla="*/ 158947 w 1631"/>
              <a:gd name="T49" fmla="*/ 305470 h 609"/>
              <a:gd name="T50" fmla="*/ 49866 w 1631"/>
              <a:gd name="T51" fmla="*/ 398439 h 609"/>
              <a:gd name="T52" fmla="*/ 48307 w 1631"/>
              <a:gd name="T53" fmla="*/ 409064 h 609"/>
              <a:gd name="T54" fmla="*/ 148038 w 1631"/>
              <a:gd name="T55" fmla="*/ 342658 h 609"/>
              <a:gd name="T56" fmla="*/ 254003 w 1631"/>
              <a:gd name="T57" fmla="*/ 281564 h 609"/>
              <a:gd name="T58" fmla="*/ 306985 w 1631"/>
              <a:gd name="T59" fmla="*/ 255001 h 609"/>
              <a:gd name="T60" fmla="*/ 420741 w 1631"/>
              <a:gd name="T61" fmla="*/ 212501 h 609"/>
              <a:gd name="T62" fmla="*/ 537613 w 1631"/>
              <a:gd name="T63" fmla="*/ 175313 h 609"/>
              <a:gd name="T64" fmla="*/ 657603 w 1631"/>
              <a:gd name="T65" fmla="*/ 148751 h 609"/>
              <a:gd name="T66" fmla="*/ 783825 w 1631"/>
              <a:gd name="T67" fmla="*/ 132813 h 609"/>
              <a:gd name="T68" fmla="*/ 910047 w 1631"/>
              <a:gd name="T69" fmla="*/ 124844 h 609"/>
              <a:gd name="T70" fmla="*/ 1030036 w 1631"/>
              <a:gd name="T71" fmla="*/ 132813 h 609"/>
              <a:gd name="T72" fmla="*/ 1145350 w 1631"/>
              <a:gd name="T73" fmla="*/ 143438 h 609"/>
              <a:gd name="T74" fmla="*/ 1259106 w 1631"/>
              <a:gd name="T75" fmla="*/ 167344 h 609"/>
              <a:gd name="T76" fmla="*/ 1369746 w 1631"/>
              <a:gd name="T77" fmla="*/ 196563 h 609"/>
              <a:gd name="T78" fmla="*/ 1475710 w 1631"/>
              <a:gd name="T79" fmla="*/ 239063 h 609"/>
              <a:gd name="T80" fmla="*/ 1576999 w 1631"/>
              <a:gd name="T81" fmla="*/ 286876 h 609"/>
              <a:gd name="T82" fmla="*/ 1673614 w 1631"/>
              <a:gd name="T83" fmla="*/ 340001 h 609"/>
              <a:gd name="T84" fmla="*/ 1767112 w 1631"/>
              <a:gd name="T85" fmla="*/ 406408 h 609"/>
              <a:gd name="T86" fmla="*/ 1852819 w 1631"/>
              <a:gd name="T87" fmla="*/ 470158 h 609"/>
              <a:gd name="T88" fmla="*/ 1933850 w 1631"/>
              <a:gd name="T89" fmla="*/ 547190 h 609"/>
              <a:gd name="T90" fmla="*/ 2010207 w 1631"/>
              <a:gd name="T91" fmla="*/ 629534 h 609"/>
              <a:gd name="T92" fmla="*/ 2078772 w 1631"/>
              <a:gd name="T93" fmla="*/ 714534 h 609"/>
              <a:gd name="T94" fmla="*/ 2141104 w 1631"/>
              <a:gd name="T95" fmla="*/ 804847 h 609"/>
              <a:gd name="T96" fmla="*/ 2195645 w 1631"/>
              <a:gd name="T97" fmla="*/ 903129 h 609"/>
              <a:gd name="T98" fmla="*/ 2243952 w 1631"/>
              <a:gd name="T99" fmla="*/ 1006723 h 609"/>
              <a:gd name="T100" fmla="*/ 2284468 w 1631"/>
              <a:gd name="T101" fmla="*/ 1110317 h 609"/>
              <a:gd name="T102" fmla="*/ 2195645 w 1631"/>
              <a:gd name="T103" fmla="*/ 1134223 h 609"/>
              <a:gd name="T104" fmla="*/ 2491721 w 1631"/>
              <a:gd name="T105" fmla="*/ 897816 h 60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631"/>
              <a:gd name="T160" fmla="*/ 0 h 609"/>
              <a:gd name="T161" fmla="*/ 1631 w 1631"/>
              <a:gd name="T162" fmla="*/ 609 h 60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631" h="609">
                <a:moveTo>
                  <a:pt x="1556" y="379"/>
                </a:moveTo>
                <a:lnTo>
                  <a:pt x="1544" y="358"/>
                </a:lnTo>
                <a:lnTo>
                  <a:pt x="1537" y="348"/>
                </a:lnTo>
                <a:lnTo>
                  <a:pt x="1531" y="338"/>
                </a:lnTo>
                <a:lnTo>
                  <a:pt x="1516" y="319"/>
                </a:lnTo>
                <a:lnTo>
                  <a:pt x="1500" y="299"/>
                </a:lnTo>
                <a:lnTo>
                  <a:pt x="1483" y="282"/>
                </a:lnTo>
                <a:lnTo>
                  <a:pt x="1466" y="263"/>
                </a:lnTo>
                <a:lnTo>
                  <a:pt x="1445" y="245"/>
                </a:lnTo>
                <a:lnTo>
                  <a:pt x="1425" y="228"/>
                </a:lnTo>
                <a:lnTo>
                  <a:pt x="1403" y="211"/>
                </a:lnTo>
                <a:lnTo>
                  <a:pt x="1382" y="195"/>
                </a:lnTo>
                <a:lnTo>
                  <a:pt x="1357" y="179"/>
                </a:lnTo>
                <a:lnTo>
                  <a:pt x="1332" y="163"/>
                </a:lnTo>
                <a:lnTo>
                  <a:pt x="1308" y="148"/>
                </a:lnTo>
                <a:lnTo>
                  <a:pt x="1280" y="134"/>
                </a:lnTo>
                <a:lnTo>
                  <a:pt x="1253" y="121"/>
                </a:lnTo>
                <a:lnTo>
                  <a:pt x="1225" y="108"/>
                </a:lnTo>
                <a:lnTo>
                  <a:pt x="1195" y="96"/>
                </a:lnTo>
                <a:lnTo>
                  <a:pt x="1164" y="85"/>
                </a:lnTo>
                <a:lnTo>
                  <a:pt x="1134" y="73"/>
                </a:lnTo>
                <a:lnTo>
                  <a:pt x="1102" y="63"/>
                </a:lnTo>
                <a:lnTo>
                  <a:pt x="1070" y="54"/>
                </a:lnTo>
                <a:lnTo>
                  <a:pt x="1037" y="44"/>
                </a:lnTo>
                <a:lnTo>
                  <a:pt x="1002" y="37"/>
                </a:lnTo>
                <a:lnTo>
                  <a:pt x="967" y="29"/>
                </a:lnTo>
                <a:lnTo>
                  <a:pt x="932" y="22"/>
                </a:lnTo>
                <a:lnTo>
                  <a:pt x="896" y="18"/>
                </a:lnTo>
                <a:lnTo>
                  <a:pt x="860" y="12"/>
                </a:lnTo>
                <a:lnTo>
                  <a:pt x="824" y="8"/>
                </a:lnTo>
                <a:lnTo>
                  <a:pt x="786" y="5"/>
                </a:lnTo>
                <a:lnTo>
                  <a:pt x="767" y="3"/>
                </a:lnTo>
                <a:lnTo>
                  <a:pt x="748" y="3"/>
                </a:lnTo>
                <a:lnTo>
                  <a:pt x="709" y="2"/>
                </a:lnTo>
                <a:lnTo>
                  <a:pt x="671" y="0"/>
                </a:lnTo>
                <a:lnTo>
                  <a:pt x="622" y="2"/>
                </a:lnTo>
                <a:lnTo>
                  <a:pt x="597" y="3"/>
                </a:lnTo>
                <a:lnTo>
                  <a:pt x="573" y="3"/>
                </a:lnTo>
                <a:lnTo>
                  <a:pt x="525" y="8"/>
                </a:lnTo>
                <a:lnTo>
                  <a:pt x="479" y="12"/>
                </a:lnTo>
                <a:lnTo>
                  <a:pt x="455" y="16"/>
                </a:lnTo>
                <a:lnTo>
                  <a:pt x="432" y="19"/>
                </a:lnTo>
                <a:lnTo>
                  <a:pt x="387" y="27"/>
                </a:lnTo>
                <a:lnTo>
                  <a:pt x="344" y="35"/>
                </a:lnTo>
                <a:lnTo>
                  <a:pt x="300" y="45"/>
                </a:lnTo>
                <a:lnTo>
                  <a:pt x="258" y="57"/>
                </a:lnTo>
                <a:lnTo>
                  <a:pt x="218" y="70"/>
                </a:lnTo>
                <a:lnTo>
                  <a:pt x="177" y="85"/>
                </a:lnTo>
                <a:lnTo>
                  <a:pt x="139" y="99"/>
                </a:lnTo>
                <a:lnTo>
                  <a:pt x="102" y="115"/>
                </a:lnTo>
                <a:lnTo>
                  <a:pt x="67" y="131"/>
                </a:lnTo>
                <a:lnTo>
                  <a:pt x="32" y="150"/>
                </a:lnTo>
                <a:lnTo>
                  <a:pt x="0" y="169"/>
                </a:lnTo>
                <a:lnTo>
                  <a:pt x="31" y="154"/>
                </a:lnTo>
                <a:lnTo>
                  <a:pt x="63" y="141"/>
                </a:lnTo>
                <a:lnTo>
                  <a:pt x="95" y="129"/>
                </a:lnTo>
                <a:lnTo>
                  <a:pt x="128" y="118"/>
                </a:lnTo>
                <a:lnTo>
                  <a:pt x="163" y="106"/>
                </a:lnTo>
                <a:lnTo>
                  <a:pt x="180" y="102"/>
                </a:lnTo>
                <a:lnTo>
                  <a:pt x="197" y="96"/>
                </a:lnTo>
                <a:lnTo>
                  <a:pt x="232" y="87"/>
                </a:lnTo>
                <a:lnTo>
                  <a:pt x="270" y="80"/>
                </a:lnTo>
                <a:lnTo>
                  <a:pt x="306" y="71"/>
                </a:lnTo>
                <a:lnTo>
                  <a:pt x="345" y="66"/>
                </a:lnTo>
                <a:lnTo>
                  <a:pt x="383" y="60"/>
                </a:lnTo>
                <a:lnTo>
                  <a:pt x="422" y="56"/>
                </a:lnTo>
                <a:lnTo>
                  <a:pt x="463" y="53"/>
                </a:lnTo>
                <a:lnTo>
                  <a:pt x="503" y="50"/>
                </a:lnTo>
                <a:lnTo>
                  <a:pt x="544" y="48"/>
                </a:lnTo>
                <a:lnTo>
                  <a:pt x="584" y="47"/>
                </a:lnTo>
                <a:lnTo>
                  <a:pt x="624" y="48"/>
                </a:lnTo>
                <a:lnTo>
                  <a:pt x="661" y="50"/>
                </a:lnTo>
                <a:lnTo>
                  <a:pt x="699" y="51"/>
                </a:lnTo>
                <a:lnTo>
                  <a:pt x="735" y="54"/>
                </a:lnTo>
                <a:lnTo>
                  <a:pt x="773" y="58"/>
                </a:lnTo>
                <a:lnTo>
                  <a:pt x="808" y="63"/>
                </a:lnTo>
                <a:lnTo>
                  <a:pt x="844" y="69"/>
                </a:lnTo>
                <a:lnTo>
                  <a:pt x="879" y="74"/>
                </a:lnTo>
                <a:lnTo>
                  <a:pt x="913" y="82"/>
                </a:lnTo>
                <a:lnTo>
                  <a:pt x="947" y="90"/>
                </a:lnTo>
                <a:lnTo>
                  <a:pt x="980" y="99"/>
                </a:lnTo>
                <a:lnTo>
                  <a:pt x="1012" y="108"/>
                </a:lnTo>
                <a:lnTo>
                  <a:pt x="1044" y="118"/>
                </a:lnTo>
                <a:lnTo>
                  <a:pt x="1074" y="128"/>
                </a:lnTo>
                <a:lnTo>
                  <a:pt x="1105" y="140"/>
                </a:lnTo>
                <a:lnTo>
                  <a:pt x="1134" y="153"/>
                </a:lnTo>
                <a:lnTo>
                  <a:pt x="1161" y="164"/>
                </a:lnTo>
                <a:lnTo>
                  <a:pt x="1189" y="177"/>
                </a:lnTo>
                <a:lnTo>
                  <a:pt x="1216" y="192"/>
                </a:lnTo>
                <a:lnTo>
                  <a:pt x="1241" y="206"/>
                </a:lnTo>
                <a:lnTo>
                  <a:pt x="1266" y="221"/>
                </a:lnTo>
                <a:lnTo>
                  <a:pt x="1290" y="237"/>
                </a:lnTo>
                <a:lnTo>
                  <a:pt x="1312" y="253"/>
                </a:lnTo>
                <a:lnTo>
                  <a:pt x="1334" y="269"/>
                </a:lnTo>
                <a:lnTo>
                  <a:pt x="1354" y="286"/>
                </a:lnTo>
                <a:lnTo>
                  <a:pt x="1374" y="303"/>
                </a:lnTo>
                <a:lnTo>
                  <a:pt x="1392" y="322"/>
                </a:lnTo>
                <a:lnTo>
                  <a:pt x="1409" y="340"/>
                </a:lnTo>
                <a:lnTo>
                  <a:pt x="1425" y="358"/>
                </a:lnTo>
                <a:lnTo>
                  <a:pt x="1440" y="379"/>
                </a:lnTo>
                <a:lnTo>
                  <a:pt x="1453" y="398"/>
                </a:lnTo>
                <a:lnTo>
                  <a:pt x="1466" y="418"/>
                </a:lnTo>
                <a:lnTo>
                  <a:pt x="1437" y="422"/>
                </a:lnTo>
                <a:lnTo>
                  <a:pt x="1409" y="427"/>
                </a:lnTo>
                <a:lnTo>
                  <a:pt x="1631" y="609"/>
                </a:lnTo>
                <a:lnTo>
                  <a:pt x="1599" y="338"/>
                </a:lnTo>
                <a:lnTo>
                  <a:pt x="1556" y="379"/>
                </a:lnTo>
                <a:close/>
              </a:path>
            </a:pathLst>
          </a:custGeom>
          <a:solidFill>
            <a:srgbClr val="FF0000">
              <a:alpha val="749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pic>
        <p:nvPicPr>
          <p:cNvPr id="7199" name="Picture 33" descr="Computer_DesktopComputerSansKeyboard0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81951" y="125414"/>
            <a:ext cx="1141413" cy="139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4210" name="AutoShape 34"/>
          <p:cNvSpPr>
            <a:spLocks noChangeArrowheads="1"/>
          </p:cNvSpPr>
          <p:nvPr/>
        </p:nvSpPr>
        <p:spPr bwMode="auto">
          <a:xfrm>
            <a:off x="8535989" y="1017588"/>
            <a:ext cx="1717675" cy="38100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lnSpc>
                <a:spcPct val="85000"/>
              </a:lnSpc>
              <a:defRPr/>
            </a:pPr>
            <a:r>
              <a:rPr lang="en-US">
                <a:latin typeface="Arial Narrow" pitchFamily="34" charset="0"/>
              </a:rPr>
              <a:t>DNS Server</a:t>
            </a:r>
          </a:p>
        </p:txBody>
      </p:sp>
      <p:sp>
        <p:nvSpPr>
          <p:cNvPr id="7201" name="Freeform 35"/>
          <p:cNvSpPr>
            <a:spLocks/>
          </p:cNvSpPr>
          <p:nvPr/>
        </p:nvSpPr>
        <p:spPr bwMode="auto">
          <a:xfrm rot="10141589" flipV="1">
            <a:off x="3313113" y="303214"/>
            <a:ext cx="4773612" cy="1044575"/>
          </a:xfrm>
          <a:custGeom>
            <a:avLst/>
            <a:gdLst>
              <a:gd name="T0" fmla="*/ 4518980 w 1631"/>
              <a:gd name="T1" fmla="*/ 614052 h 609"/>
              <a:gd name="T2" fmla="*/ 4480932 w 1631"/>
              <a:gd name="T3" fmla="*/ 579748 h 609"/>
              <a:gd name="T4" fmla="*/ 4390201 w 1631"/>
              <a:gd name="T5" fmla="*/ 512854 h 609"/>
              <a:gd name="T6" fmla="*/ 4290690 w 1631"/>
              <a:gd name="T7" fmla="*/ 451105 h 609"/>
              <a:gd name="T8" fmla="*/ 4170691 w 1631"/>
              <a:gd name="T9" fmla="*/ 391072 h 609"/>
              <a:gd name="T10" fmla="*/ 4044839 w 1631"/>
              <a:gd name="T11" fmla="*/ 334470 h 609"/>
              <a:gd name="T12" fmla="*/ 3898499 w 1631"/>
              <a:gd name="T13" fmla="*/ 279582 h 609"/>
              <a:gd name="T14" fmla="*/ 3746305 w 1631"/>
              <a:gd name="T15" fmla="*/ 229841 h 609"/>
              <a:gd name="T16" fmla="*/ 3585331 w 1631"/>
              <a:gd name="T17" fmla="*/ 185245 h 609"/>
              <a:gd name="T18" fmla="*/ 3406796 w 1631"/>
              <a:gd name="T19" fmla="*/ 145795 h 609"/>
              <a:gd name="T20" fmla="*/ 3225335 w 1631"/>
              <a:gd name="T21" fmla="*/ 108059 h 609"/>
              <a:gd name="T22" fmla="*/ 3035093 w 1631"/>
              <a:gd name="T23" fmla="*/ 75470 h 609"/>
              <a:gd name="T24" fmla="*/ 2830216 w 1631"/>
              <a:gd name="T25" fmla="*/ 49742 h 609"/>
              <a:gd name="T26" fmla="*/ 2622413 w 1631"/>
              <a:gd name="T27" fmla="*/ 30874 h 609"/>
              <a:gd name="T28" fmla="*/ 2411684 w 1631"/>
              <a:gd name="T29" fmla="*/ 13722 h 609"/>
              <a:gd name="T30" fmla="*/ 2244856 w 1631"/>
              <a:gd name="T31" fmla="*/ 5146 h 609"/>
              <a:gd name="T32" fmla="*/ 2075102 w 1631"/>
              <a:gd name="T33" fmla="*/ 3430 h 609"/>
              <a:gd name="T34" fmla="*/ 1820470 w 1631"/>
              <a:gd name="T35" fmla="*/ 3430 h 609"/>
              <a:gd name="T36" fmla="*/ 1677057 w 1631"/>
              <a:gd name="T37" fmla="*/ 5146 h 609"/>
              <a:gd name="T38" fmla="*/ 1401937 w 1631"/>
              <a:gd name="T39" fmla="*/ 20583 h 609"/>
              <a:gd name="T40" fmla="*/ 1264378 w 1631"/>
              <a:gd name="T41" fmla="*/ 32589 h 609"/>
              <a:gd name="T42" fmla="*/ 1006820 w 1631"/>
              <a:gd name="T43" fmla="*/ 60033 h 609"/>
              <a:gd name="T44" fmla="*/ 755115 w 1631"/>
              <a:gd name="T45" fmla="*/ 97768 h 609"/>
              <a:gd name="T46" fmla="*/ 518044 w 1631"/>
              <a:gd name="T47" fmla="*/ 145795 h 609"/>
              <a:gd name="T48" fmla="*/ 298534 w 1631"/>
              <a:gd name="T49" fmla="*/ 197251 h 609"/>
              <a:gd name="T50" fmla="*/ 93658 w 1631"/>
              <a:gd name="T51" fmla="*/ 257284 h 609"/>
              <a:gd name="T52" fmla="*/ 90731 w 1631"/>
              <a:gd name="T53" fmla="*/ 264145 h 609"/>
              <a:gd name="T54" fmla="*/ 278046 w 1631"/>
              <a:gd name="T55" fmla="*/ 221265 h 609"/>
              <a:gd name="T56" fmla="*/ 477069 w 1631"/>
              <a:gd name="T57" fmla="*/ 181814 h 609"/>
              <a:gd name="T58" fmla="*/ 576580 w 1631"/>
              <a:gd name="T59" fmla="*/ 164662 h 609"/>
              <a:gd name="T60" fmla="*/ 790236 w 1631"/>
              <a:gd name="T61" fmla="*/ 137218 h 609"/>
              <a:gd name="T62" fmla="*/ 1009746 w 1631"/>
              <a:gd name="T63" fmla="*/ 113205 h 609"/>
              <a:gd name="T64" fmla="*/ 1235110 w 1631"/>
              <a:gd name="T65" fmla="*/ 96053 h 609"/>
              <a:gd name="T66" fmla="*/ 1472181 w 1631"/>
              <a:gd name="T67" fmla="*/ 85761 h 609"/>
              <a:gd name="T68" fmla="*/ 1709252 w 1631"/>
              <a:gd name="T69" fmla="*/ 80616 h 609"/>
              <a:gd name="T70" fmla="*/ 1934615 w 1631"/>
              <a:gd name="T71" fmla="*/ 85761 h 609"/>
              <a:gd name="T72" fmla="*/ 2151199 w 1631"/>
              <a:gd name="T73" fmla="*/ 92622 h 609"/>
              <a:gd name="T74" fmla="*/ 2364855 w 1631"/>
              <a:gd name="T75" fmla="*/ 108059 h 609"/>
              <a:gd name="T76" fmla="*/ 2572658 w 1631"/>
              <a:gd name="T77" fmla="*/ 126927 h 609"/>
              <a:gd name="T78" fmla="*/ 2771680 w 1631"/>
              <a:gd name="T79" fmla="*/ 154371 h 609"/>
              <a:gd name="T80" fmla="*/ 2961922 w 1631"/>
              <a:gd name="T81" fmla="*/ 185245 h 609"/>
              <a:gd name="T82" fmla="*/ 3143384 w 1631"/>
              <a:gd name="T83" fmla="*/ 219549 h 609"/>
              <a:gd name="T84" fmla="*/ 3318992 w 1631"/>
              <a:gd name="T85" fmla="*/ 262430 h 609"/>
              <a:gd name="T86" fmla="*/ 3479966 w 1631"/>
              <a:gd name="T87" fmla="*/ 303596 h 609"/>
              <a:gd name="T88" fmla="*/ 3632160 w 1631"/>
              <a:gd name="T89" fmla="*/ 353337 h 609"/>
              <a:gd name="T90" fmla="*/ 3775573 w 1631"/>
              <a:gd name="T91" fmla="*/ 406509 h 609"/>
              <a:gd name="T92" fmla="*/ 3904352 w 1631"/>
              <a:gd name="T93" fmla="*/ 461397 h 609"/>
              <a:gd name="T94" fmla="*/ 4021424 w 1631"/>
              <a:gd name="T95" fmla="*/ 519715 h 609"/>
              <a:gd name="T96" fmla="*/ 4123862 w 1631"/>
              <a:gd name="T97" fmla="*/ 583178 h 609"/>
              <a:gd name="T98" fmla="*/ 4214593 w 1631"/>
              <a:gd name="T99" fmla="*/ 650072 h 609"/>
              <a:gd name="T100" fmla="*/ 4290690 w 1631"/>
              <a:gd name="T101" fmla="*/ 716966 h 609"/>
              <a:gd name="T102" fmla="*/ 4123862 w 1631"/>
              <a:gd name="T103" fmla="*/ 732403 h 609"/>
              <a:gd name="T104" fmla="*/ 4679954 w 1631"/>
              <a:gd name="T105" fmla="*/ 579748 h 60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631"/>
              <a:gd name="T160" fmla="*/ 0 h 609"/>
              <a:gd name="T161" fmla="*/ 1631 w 1631"/>
              <a:gd name="T162" fmla="*/ 609 h 60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631" h="609">
                <a:moveTo>
                  <a:pt x="1556" y="379"/>
                </a:moveTo>
                <a:lnTo>
                  <a:pt x="1544" y="358"/>
                </a:lnTo>
                <a:lnTo>
                  <a:pt x="1537" y="348"/>
                </a:lnTo>
                <a:lnTo>
                  <a:pt x="1531" y="338"/>
                </a:lnTo>
                <a:lnTo>
                  <a:pt x="1516" y="319"/>
                </a:lnTo>
                <a:lnTo>
                  <a:pt x="1500" y="299"/>
                </a:lnTo>
                <a:lnTo>
                  <a:pt x="1483" y="282"/>
                </a:lnTo>
                <a:lnTo>
                  <a:pt x="1466" y="263"/>
                </a:lnTo>
                <a:lnTo>
                  <a:pt x="1445" y="245"/>
                </a:lnTo>
                <a:lnTo>
                  <a:pt x="1425" y="228"/>
                </a:lnTo>
                <a:lnTo>
                  <a:pt x="1403" y="211"/>
                </a:lnTo>
                <a:lnTo>
                  <a:pt x="1382" y="195"/>
                </a:lnTo>
                <a:lnTo>
                  <a:pt x="1357" y="179"/>
                </a:lnTo>
                <a:lnTo>
                  <a:pt x="1332" y="163"/>
                </a:lnTo>
                <a:lnTo>
                  <a:pt x="1308" y="148"/>
                </a:lnTo>
                <a:lnTo>
                  <a:pt x="1280" y="134"/>
                </a:lnTo>
                <a:lnTo>
                  <a:pt x="1253" y="121"/>
                </a:lnTo>
                <a:lnTo>
                  <a:pt x="1225" y="108"/>
                </a:lnTo>
                <a:lnTo>
                  <a:pt x="1195" y="96"/>
                </a:lnTo>
                <a:lnTo>
                  <a:pt x="1164" y="85"/>
                </a:lnTo>
                <a:lnTo>
                  <a:pt x="1134" y="73"/>
                </a:lnTo>
                <a:lnTo>
                  <a:pt x="1102" y="63"/>
                </a:lnTo>
                <a:lnTo>
                  <a:pt x="1070" y="54"/>
                </a:lnTo>
                <a:lnTo>
                  <a:pt x="1037" y="44"/>
                </a:lnTo>
                <a:lnTo>
                  <a:pt x="1002" y="37"/>
                </a:lnTo>
                <a:lnTo>
                  <a:pt x="967" y="29"/>
                </a:lnTo>
                <a:lnTo>
                  <a:pt x="932" y="22"/>
                </a:lnTo>
                <a:lnTo>
                  <a:pt x="896" y="18"/>
                </a:lnTo>
                <a:lnTo>
                  <a:pt x="860" y="12"/>
                </a:lnTo>
                <a:lnTo>
                  <a:pt x="824" y="8"/>
                </a:lnTo>
                <a:lnTo>
                  <a:pt x="786" y="5"/>
                </a:lnTo>
                <a:lnTo>
                  <a:pt x="767" y="3"/>
                </a:lnTo>
                <a:lnTo>
                  <a:pt x="748" y="3"/>
                </a:lnTo>
                <a:lnTo>
                  <a:pt x="709" y="2"/>
                </a:lnTo>
                <a:lnTo>
                  <a:pt x="671" y="0"/>
                </a:lnTo>
                <a:lnTo>
                  <a:pt x="622" y="2"/>
                </a:lnTo>
                <a:lnTo>
                  <a:pt x="597" y="3"/>
                </a:lnTo>
                <a:lnTo>
                  <a:pt x="573" y="3"/>
                </a:lnTo>
                <a:lnTo>
                  <a:pt x="525" y="8"/>
                </a:lnTo>
                <a:lnTo>
                  <a:pt x="479" y="12"/>
                </a:lnTo>
                <a:lnTo>
                  <a:pt x="455" y="16"/>
                </a:lnTo>
                <a:lnTo>
                  <a:pt x="432" y="19"/>
                </a:lnTo>
                <a:lnTo>
                  <a:pt x="387" y="27"/>
                </a:lnTo>
                <a:lnTo>
                  <a:pt x="344" y="35"/>
                </a:lnTo>
                <a:lnTo>
                  <a:pt x="300" y="45"/>
                </a:lnTo>
                <a:lnTo>
                  <a:pt x="258" y="57"/>
                </a:lnTo>
                <a:lnTo>
                  <a:pt x="218" y="70"/>
                </a:lnTo>
                <a:lnTo>
                  <a:pt x="177" y="85"/>
                </a:lnTo>
                <a:lnTo>
                  <a:pt x="139" y="99"/>
                </a:lnTo>
                <a:lnTo>
                  <a:pt x="102" y="115"/>
                </a:lnTo>
                <a:lnTo>
                  <a:pt x="67" y="131"/>
                </a:lnTo>
                <a:lnTo>
                  <a:pt x="32" y="150"/>
                </a:lnTo>
                <a:lnTo>
                  <a:pt x="0" y="169"/>
                </a:lnTo>
                <a:lnTo>
                  <a:pt x="31" y="154"/>
                </a:lnTo>
                <a:lnTo>
                  <a:pt x="63" y="141"/>
                </a:lnTo>
                <a:lnTo>
                  <a:pt x="95" y="129"/>
                </a:lnTo>
                <a:lnTo>
                  <a:pt x="128" y="118"/>
                </a:lnTo>
                <a:lnTo>
                  <a:pt x="163" y="106"/>
                </a:lnTo>
                <a:lnTo>
                  <a:pt x="180" y="102"/>
                </a:lnTo>
                <a:lnTo>
                  <a:pt x="197" y="96"/>
                </a:lnTo>
                <a:lnTo>
                  <a:pt x="232" y="87"/>
                </a:lnTo>
                <a:lnTo>
                  <a:pt x="270" y="80"/>
                </a:lnTo>
                <a:lnTo>
                  <a:pt x="306" y="71"/>
                </a:lnTo>
                <a:lnTo>
                  <a:pt x="345" y="66"/>
                </a:lnTo>
                <a:lnTo>
                  <a:pt x="383" y="60"/>
                </a:lnTo>
                <a:lnTo>
                  <a:pt x="422" y="56"/>
                </a:lnTo>
                <a:lnTo>
                  <a:pt x="463" y="53"/>
                </a:lnTo>
                <a:lnTo>
                  <a:pt x="503" y="50"/>
                </a:lnTo>
                <a:lnTo>
                  <a:pt x="544" y="48"/>
                </a:lnTo>
                <a:lnTo>
                  <a:pt x="584" y="47"/>
                </a:lnTo>
                <a:lnTo>
                  <a:pt x="624" y="48"/>
                </a:lnTo>
                <a:lnTo>
                  <a:pt x="661" y="50"/>
                </a:lnTo>
                <a:lnTo>
                  <a:pt x="699" y="51"/>
                </a:lnTo>
                <a:lnTo>
                  <a:pt x="735" y="54"/>
                </a:lnTo>
                <a:lnTo>
                  <a:pt x="773" y="58"/>
                </a:lnTo>
                <a:lnTo>
                  <a:pt x="808" y="63"/>
                </a:lnTo>
                <a:lnTo>
                  <a:pt x="844" y="69"/>
                </a:lnTo>
                <a:lnTo>
                  <a:pt x="879" y="74"/>
                </a:lnTo>
                <a:lnTo>
                  <a:pt x="913" y="82"/>
                </a:lnTo>
                <a:lnTo>
                  <a:pt x="947" y="90"/>
                </a:lnTo>
                <a:lnTo>
                  <a:pt x="980" y="99"/>
                </a:lnTo>
                <a:lnTo>
                  <a:pt x="1012" y="108"/>
                </a:lnTo>
                <a:lnTo>
                  <a:pt x="1044" y="118"/>
                </a:lnTo>
                <a:lnTo>
                  <a:pt x="1074" y="128"/>
                </a:lnTo>
                <a:lnTo>
                  <a:pt x="1105" y="140"/>
                </a:lnTo>
                <a:lnTo>
                  <a:pt x="1134" y="153"/>
                </a:lnTo>
                <a:lnTo>
                  <a:pt x="1161" y="164"/>
                </a:lnTo>
                <a:lnTo>
                  <a:pt x="1189" y="177"/>
                </a:lnTo>
                <a:lnTo>
                  <a:pt x="1216" y="192"/>
                </a:lnTo>
                <a:lnTo>
                  <a:pt x="1241" y="206"/>
                </a:lnTo>
                <a:lnTo>
                  <a:pt x="1266" y="221"/>
                </a:lnTo>
                <a:lnTo>
                  <a:pt x="1290" y="237"/>
                </a:lnTo>
                <a:lnTo>
                  <a:pt x="1312" y="253"/>
                </a:lnTo>
                <a:lnTo>
                  <a:pt x="1334" y="269"/>
                </a:lnTo>
                <a:lnTo>
                  <a:pt x="1354" y="286"/>
                </a:lnTo>
                <a:lnTo>
                  <a:pt x="1374" y="303"/>
                </a:lnTo>
                <a:lnTo>
                  <a:pt x="1392" y="322"/>
                </a:lnTo>
                <a:lnTo>
                  <a:pt x="1409" y="340"/>
                </a:lnTo>
                <a:lnTo>
                  <a:pt x="1425" y="358"/>
                </a:lnTo>
                <a:lnTo>
                  <a:pt x="1440" y="379"/>
                </a:lnTo>
                <a:lnTo>
                  <a:pt x="1453" y="398"/>
                </a:lnTo>
                <a:lnTo>
                  <a:pt x="1466" y="418"/>
                </a:lnTo>
                <a:lnTo>
                  <a:pt x="1437" y="422"/>
                </a:lnTo>
                <a:lnTo>
                  <a:pt x="1409" y="427"/>
                </a:lnTo>
                <a:lnTo>
                  <a:pt x="1631" y="609"/>
                </a:lnTo>
                <a:lnTo>
                  <a:pt x="1599" y="338"/>
                </a:lnTo>
                <a:lnTo>
                  <a:pt x="1556" y="379"/>
                </a:lnTo>
                <a:close/>
              </a:path>
            </a:pathLst>
          </a:custGeom>
          <a:solidFill>
            <a:srgbClr val="FF0000">
              <a:alpha val="749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7202" name="Rectangle 37"/>
          <p:cNvSpPr>
            <a:spLocks noChangeArrowheads="1"/>
          </p:cNvSpPr>
          <p:nvPr/>
        </p:nvSpPr>
        <p:spPr bwMode="auto">
          <a:xfrm>
            <a:off x="2157414" y="1512889"/>
            <a:ext cx="7216775" cy="955675"/>
          </a:xfrm>
          <a:prstGeom prst="rect">
            <a:avLst/>
          </a:prstGeom>
          <a:noFill/>
          <a:ln w="28575">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7203" name="Text Box 38"/>
          <p:cNvSpPr txBox="1">
            <a:spLocks noChangeArrowheads="1"/>
          </p:cNvSpPr>
          <p:nvPr/>
        </p:nvSpPr>
        <p:spPr bwMode="auto">
          <a:xfrm>
            <a:off x="8324850" y="2460626"/>
            <a:ext cx="819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Client</a:t>
            </a:r>
          </a:p>
        </p:txBody>
      </p:sp>
      <p:sp>
        <p:nvSpPr>
          <p:cNvPr id="7204" name="Text Box 39"/>
          <p:cNvSpPr txBox="1">
            <a:spLocks noChangeArrowheads="1"/>
          </p:cNvSpPr>
          <p:nvPr/>
        </p:nvSpPr>
        <p:spPr bwMode="auto">
          <a:xfrm>
            <a:off x="4457700" y="693738"/>
            <a:ext cx="27813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If no entry in cache send DNS Request</a:t>
            </a:r>
          </a:p>
        </p:txBody>
      </p:sp>
      <p:sp>
        <p:nvSpPr>
          <p:cNvPr id="7205" name="Text Box 40"/>
          <p:cNvSpPr txBox="1">
            <a:spLocks noChangeArrowheads="1"/>
          </p:cNvSpPr>
          <p:nvPr/>
        </p:nvSpPr>
        <p:spPr bwMode="auto">
          <a:xfrm>
            <a:off x="2435225" y="444500"/>
            <a:ext cx="21923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DNS Response update cache</a:t>
            </a:r>
          </a:p>
        </p:txBody>
      </p:sp>
      <p:sp>
        <p:nvSpPr>
          <p:cNvPr id="434219" name="AutoShape 43"/>
          <p:cNvSpPr>
            <a:spLocks noChangeArrowheads="1"/>
          </p:cNvSpPr>
          <p:nvPr/>
        </p:nvSpPr>
        <p:spPr bwMode="auto">
          <a:xfrm>
            <a:off x="6102350" y="320675"/>
            <a:ext cx="338138" cy="393700"/>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defRPr/>
            </a:pPr>
            <a:r>
              <a:rPr lang="en-US" sz="2400">
                <a:solidFill>
                  <a:srgbClr val="990033"/>
                </a:solidFill>
                <a:latin typeface="Arial Narrow" pitchFamily="34" charset="0"/>
              </a:rPr>
              <a:t>2a</a:t>
            </a:r>
          </a:p>
        </p:txBody>
      </p:sp>
      <p:sp>
        <p:nvSpPr>
          <p:cNvPr id="434220" name="AutoShape 44"/>
          <p:cNvSpPr>
            <a:spLocks noChangeArrowheads="1"/>
          </p:cNvSpPr>
          <p:nvPr/>
        </p:nvSpPr>
        <p:spPr bwMode="auto">
          <a:xfrm>
            <a:off x="5073650" y="263525"/>
            <a:ext cx="338138" cy="393700"/>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defRPr/>
            </a:pPr>
            <a:r>
              <a:rPr lang="en-US" sz="2400">
                <a:solidFill>
                  <a:srgbClr val="990033"/>
                </a:solidFill>
                <a:latin typeface="Arial Narrow" pitchFamily="34" charset="0"/>
              </a:rPr>
              <a:t>2b</a:t>
            </a:r>
          </a:p>
        </p:txBody>
      </p:sp>
      <p:sp>
        <p:nvSpPr>
          <p:cNvPr id="7208" name="Freeform 45"/>
          <p:cNvSpPr>
            <a:spLocks/>
          </p:cNvSpPr>
          <p:nvPr/>
        </p:nvSpPr>
        <p:spPr bwMode="auto">
          <a:xfrm rot="1720730" flipV="1">
            <a:off x="4019550" y="1793876"/>
            <a:ext cx="1339850" cy="1044575"/>
          </a:xfrm>
          <a:custGeom>
            <a:avLst/>
            <a:gdLst>
              <a:gd name="T0" fmla="*/ 1268380 w 1631"/>
              <a:gd name="T1" fmla="*/ 614052 h 609"/>
              <a:gd name="T2" fmla="*/ 1257701 w 1631"/>
              <a:gd name="T3" fmla="*/ 579748 h 609"/>
              <a:gd name="T4" fmla="*/ 1232235 w 1631"/>
              <a:gd name="T5" fmla="*/ 512854 h 609"/>
              <a:gd name="T6" fmla="*/ 1204304 w 1631"/>
              <a:gd name="T7" fmla="*/ 451105 h 609"/>
              <a:gd name="T8" fmla="*/ 1170623 w 1631"/>
              <a:gd name="T9" fmla="*/ 391072 h 609"/>
              <a:gd name="T10" fmla="*/ 1135299 w 1631"/>
              <a:gd name="T11" fmla="*/ 334470 h 609"/>
              <a:gd name="T12" fmla="*/ 1094225 w 1631"/>
              <a:gd name="T13" fmla="*/ 279582 h 609"/>
              <a:gd name="T14" fmla="*/ 1051507 w 1631"/>
              <a:gd name="T15" fmla="*/ 229841 h 609"/>
              <a:gd name="T16" fmla="*/ 1006325 w 1631"/>
              <a:gd name="T17" fmla="*/ 185245 h 609"/>
              <a:gd name="T18" fmla="*/ 956214 w 1631"/>
              <a:gd name="T19" fmla="*/ 145795 h 609"/>
              <a:gd name="T20" fmla="*/ 905282 w 1631"/>
              <a:gd name="T21" fmla="*/ 108059 h 609"/>
              <a:gd name="T22" fmla="*/ 851885 w 1631"/>
              <a:gd name="T23" fmla="*/ 75470 h 609"/>
              <a:gd name="T24" fmla="*/ 794381 w 1631"/>
              <a:gd name="T25" fmla="*/ 49742 h 609"/>
              <a:gd name="T26" fmla="*/ 736055 w 1631"/>
              <a:gd name="T27" fmla="*/ 30874 h 609"/>
              <a:gd name="T28" fmla="*/ 676908 w 1631"/>
              <a:gd name="T29" fmla="*/ 13722 h 609"/>
              <a:gd name="T30" fmla="*/ 630083 w 1631"/>
              <a:gd name="T31" fmla="*/ 5146 h 609"/>
              <a:gd name="T32" fmla="*/ 582436 w 1631"/>
              <a:gd name="T33" fmla="*/ 3430 h 609"/>
              <a:gd name="T34" fmla="*/ 510967 w 1631"/>
              <a:gd name="T35" fmla="*/ 3430 h 609"/>
              <a:gd name="T36" fmla="*/ 470714 w 1631"/>
              <a:gd name="T37" fmla="*/ 5146 h 609"/>
              <a:gd name="T38" fmla="*/ 393494 w 1631"/>
              <a:gd name="T39" fmla="*/ 20583 h 609"/>
              <a:gd name="T40" fmla="*/ 354884 w 1631"/>
              <a:gd name="T41" fmla="*/ 32589 h 609"/>
              <a:gd name="T42" fmla="*/ 282593 w 1631"/>
              <a:gd name="T43" fmla="*/ 60033 h 609"/>
              <a:gd name="T44" fmla="*/ 211944 w 1631"/>
              <a:gd name="T45" fmla="*/ 97768 h 609"/>
              <a:gd name="T46" fmla="*/ 145404 w 1631"/>
              <a:gd name="T47" fmla="*/ 145795 h 609"/>
              <a:gd name="T48" fmla="*/ 83792 w 1631"/>
              <a:gd name="T49" fmla="*/ 197251 h 609"/>
              <a:gd name="T50" fmla="*/ 26288 w 1631"/>
              <a:gd name="T51" fmla="*/ 257284 h 609"/>
              <a:gd name="T52" fmla="*/ 25466 w 1631"/>
              <a:gd name="T53" fmla="*/ 264145 h 609"/>
              <a:gd name="T54" fmla="*/ 78042 w 1631"/>
              <a:gd name="T55" fmla="*/ 221265 h 609"/>
              <a:gd name="T56" fmla="*/ 133903 w 1631"/>
              <a:gd name="T57" fmla="*/ 181814 h 609"/>
              <a:gd name="T58" fmla="*/ 161834 w 1631"/>
              <a:gd name="T59" fmla="*/ 164662 h 609"/>
              <a:gd name="T60" fmla="*/ 221802 w 1631"/>
              <a:gd name="T61" fmla="*/ 137218 h 609"/>
              <a:gd name="T62" fmla="*/ 283414 w 1631"/>
              <a:gd name="T63" fmla="*/ 113205 h 609"/>
              <a:gd name="T64" fmla="*/ 346669 w 1631"/>
              <a:gd name="T65" fmla="*/ 96053 h 609"/>
              <a:gd name="T66" fmla="*/ 413209 w 1631"/>
              <a:gd name="T67" fmla="*/ 85761 h 609"/>
              <a:gd name="T68" fmla="*/ 479750 w 1631"/>
              <a:gd name="T69" fmla="*/ 80616 h 609"/>
              <a:gd name="T70" fmla="*/ 543005 w 1631"/>
              <a:gd name="T71" fmla="*/ 85761 h 609"/>
              <a:gd name="T72" fmla="*/ 603795 w 1631"/>
              <a:gd name="T73" fmla="*/ 92622 h 609"/>
              <a:gd name="T74" fmla="*/ 663764 w 1631"/>
              <a:gd name="T75" fmla="*/ 108059 h 609"/>
              <a:gd name="T76" fmla="*/ 722090 w 1631"/>
              <a:gd name="T77" fmla="*/ 126927 h 609"/>
              <a:gd name="T78" fmla="*/ 777951 w 1631"/>
              <a:gd name="T79" fmla="*/ 154371 h 609"/>
              <a:gd name="T80" fmla="*/ 831348 w 1631"/>
              <a:gd name="T81" fmla="*/ 185245 h 609"/>
              <a:gd name="T82" fmla="*/ 882280 w 1631"/>
              <a:gd name="T83" fmla="*/ 219549 h 609"/>
              <a:gd name="T84" fmla="*/ 931570 w 1631"/>
              <a:gd name="T85" fmla="*/ 262430 h 609"/>
              <a:gd name="T86" fmla="*/ 976752 w 1631"/>
              <a:gd name="T87" fmla="*/ 303596 h 609"/>
              <a:gd name="T88" fmla="*/ 1019469 w 1631"/>
              <a:gd name="T89" fmla="*/ 353337 h 609"/>
              <a:gd name="T90" fmla="*/ 1059722 w 1631"/>
              <a:gd name="T91" fmla="*/ 406509 h 609"/>
              <a:gd name="T92" fmla="*/ 1095868 w 1631"/>
              <a:gd name="T93" fmla="*/ 461397 h 609"/>
              <a:gd name="T94" fmla="*/ 1128727 w 1631"/>
              <a:gd name="T95" fmla="*/ 519715 h 609"/>
              <a:gd name="T96" fmla="*/ 1157479 w 1631"/>
              <a:gd name="T97" fmla="*/ 583178 h 609"/>
              <a:gd name="T98" fmla="*/ 1182945 w 1631"/>
              <a:gd name="T99" fmla="*/ 650072 h 609"/>
              <a:gd name="T100" fmla="*/ 1204304 w 1631"/>
              <a:gd name="T101" fmla="*/ 716966 h 609"/>
              <a:gd name="T102" fmla="*/ 1157479 w 1631"/>
              <a:gd name="T103" fmla="*/ 732403 h 609"/>
              <a:gd name="T104" fmla="*/ 1313562 w 1631"/>
              <a:gd name="T105" fmla="*/ 579748 h 60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631"/>
              <a:gd name="T160" fmla="*/ 0 h 609"/>
              <a:gd name="T161" fmla="*/ 1631 w 1631"/>
              <a:gd name="T162" fmla="*/ 609 h 60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631" h="609">
                <a:moveTo>
                  <a:pt x="1556" y="379"/>
                </a:moveTo>
                <a:lnTo>
                  <a:pt x="1544" y="358"/>
                </a:lnTo>
                <a:lnTo>
                  <a:pt x="1537" y="348"/>
                </a:lnTo>
                <a:lnTo>
                  <a:pt x="1531" y="338"/>
                </a:lnTo>
                <a:lnTo>
                  <a:pt x="1516" y="319"/>
                </a:lnTo>
                <a:lnTo>
                  <a:pt x="1500" y="299"/>
                </a:lnTo>
                <a:lnTo>
                  <a:pt x="1483" y="282"/>
                </a:lnTo>
                <a:lnTo>
                  <a:pt x="1466" y="263"/>
                </a:lnTo>
                <a:lnTo>
                  <a:pt x="1445" y="245"/>
                </a:lnTo>
                <a:lnTo>
                  <a:pt x="1425" y="228"/>
                </a:lnTo>
                <a:lnTo>
                  <a:pt x="1403" y="211"/>
                </a:lnTo>
                <a:lnTo>
                  <a:pt x="1382" y="195"/>
                </a:lnTo>
                <a:lnTo>
                  <a:pt x="1357" y="179"/>
                </a:lnTo>
                <a:lnTo>
                  <a:pt x="1332" y="163"/>
                </a:lnTo>
                <a:lnTo>
                  <a:pt x="1308" y="148"/>
                </a:lnTo>
                <a:lnTo>
                  <a:pt x="1280" y="134"/>
                </a:lnTo>
                <a:lnTo>
                  <a:pt x="1253" y="121"/>
                </a:lnTo>
                <a:lnTo>
                  <a:pt x="1225" y="108"/>
                </a:lnTo>
                <a:lnTo>
                  <a:pt x="1195" y="96"/>
                </a:lnTo>
                <a:lnTo>
                  <a:pt x="1164" y="85"/>
                </a:lnTo>
                <a:lnTo>
                  <a:pt x="1134" y="73"/>
                </a:lnTo>
                <a:lnTo>
                  <a:pt x="1102" y="63"/>
                </a:lnTo>
                <a:lnTo>
                  <a:pt x="1070" y="54"/>
                </a:lnTo>
                <a:lnTo>
                  <a:pt x="1037" y="44"/>
                </a:lnTo>
                <a:lnTo>
                  <a:pt x="1002" y="37"/>
                </a:lnTo>
                <a:lnTo>
                  <a:pt x="967" y="29"/>
                </a:lnTo>
                <a:lnTo>
                  <a:pt x="932" y="22"/>
                </a:lnTo>
                <a:lnTo>
                  <a:pt x="896" y="18"/>
                </a:lnTo>
                <a:lnTo>
                  <a:pt x="860" y="12"/>
                </a:lnTo>
                <a:lnTo>
                  <a:pt x="824" y="8"/>
                </a:lnTo>
                <a:lnTo>
                  <a:pt x="786" y="5"/>
                </a:lnTo>
                <a:lnTo>
                  <a:pt x="767" y="3"/>
                </a:lnTo>
                <a:lnTo>
                  <a:pt x="748" y="3"/>
                </a:lnTo>
                <a:lnTo>
                  <a:pt x="709" y="2"/>
                </a:lnTo>
                <a:lnTo>
                  <a:pt x="671" y="0"/>
                </a:lnTo>
                <a:lnTo>
                  <a:pt x="622" y="2"/>
                </a:lnTo>
                <a:lnTo>
                  <a:pt x="597" y="3"/>
                </a:lnTo>
                <a:lnTo>
                  <a:pt x="573" y="3"/>
                </a:lnTo>
                <a:lnTo>
                  <a:pt x="525" y="8"/>
                </a:lnTo>
                <a:lnTo>
                  <a:pt x="479" y="12"/>
                </a:lnTo>
                <a:lnTo>
                  <a:pt x="455" y="16"/>
                </a:lnTo>
                <a:lnTo>
                  <a:pt x="432" y="19"/>
                </a:lnTo>
                <a:lnTo>
                  <a:pt x="387" y="27"/>
                </a:lnTo>
                <a:lnTo>
                  <a:pt x="344" y="35"/>
                </a:lnTo>
                <a:lnTo>
                  <a:pt x="300" y="45"/>
                </a:lnTo>
                <a:lnTo>
                  <a:pt x="258" y="57"/>
                </a:lnTo>
                <a:lnTo>
                  <a:pt x="218" y="70"/>
                </a:lnTo>
                <a:lnTo>
                  <a:pt x="177" y="85"/>
                </a:lnTo>
                <a:lnTo>
                  <a:pt x="139" y="99"/>
                </a:lnTo>
                <a:lnTo>
                  <a:pt x="102" y="115"/>
                </a:lnTo>
                <a:lnTo>
                  <a:pt x="67" y="131"/>
                </a:lnTo>
                <a:lnTo>
                  <a:pt x="32" y="150"/>
                </a:lnTo>
                <a:lnTo>
                  <a:pt x="0" y="169"/>
                </a:lnTo>
                <a:lnTo>
                  <a:pt x="31" y="154"/>
                </a:lnTo>
                <a:lnTo>
                  <a:pt x="63" y="141"/>
                </a:lnTo>
                <a:lnTo>
                  <a:pt x="95" y="129"/>
                </a:lnTo>
                <a:lnTo>
                  <a:pt x="128" y="118"/>
                </a:lnTo>
                <a:lnTo>
                  <a:pt x="163" y="106"/>
                </a:lnTo>
                <a:lnTo>
                  <a:pt x="180" y="102"/>
                </a:lnTo>
                <a:lnTo>
                  <a:pt x="197" y="96"/>
                </a:lnTo>
                <a:lnTo>
                  <a:pt x="232" y="87"/>
                </a:lnTo>
                <a:lnTo>
                  <a:pt x="270" y="80"/>
                </a:lnTo>
                <a:lnTo>
                  <a:pt x="306" y="71"/>
                </a:lnTo>
                <a:lnTo>
                  <a:pt x="345" y="66"/>
                </a:lnTo>
                <a:lnTo>
                  <a:pt x="383" y="60"/>
                </a:lnTo>
                <a:lnTo>
                  <a:pt x="422" y="56"/>
                </a:lnTo>
                <a:lnTo>
                  <a:pt x="463" y="53"/>
                </a:lnTo>
                <a:lnTo>
                  <a:pt x="503" y="50"/>
                </a:lnTo>
                <a:lnTo>
                  <a:pt x="544" y="48"/>
                </a:lnTo>
                <a:lnTo>
                  <a:pt x="584" y="47"/>
                </a:lnTo>
                <a:lnTo>
                  <a:pt x="624" y="48"/>
                </a:lnTo>
                <a:lnTo>
                  <a:pt x="661" y="50"/>
                </a:lnTo>
                <a:lnTo>
                  <a:pt x="699" y="51"/>
                </a:lnTo>
                <a:lnTo>
                  <a:pt x="735" y="54"/>
                </a:lnTo>
                <a:lnTo>
                  <a:pt x="773" y="58"/>
                </a:lnTo>
                <a:lnTo>
                  <a:pt x="808" y="63"/>
                </a:lnTo>
                <a:lnTo>
                  <a:pt x="844" y="69"/>
                </a:lnTo>
                <a:lnTo>
                  <a:pt x="879" y="74"/>
                </a:lnTo>
                <a:lnTo>
                  <a:pt x="913" y="82"/>
                </a:lnTo>
                <a:lnTo>
                  <a:pt x="947" y="90"/>
                </a:lnTo>
                <a:lnTo>
                  <a:pt x="980" y="99"/>
                </a:lnTo>
                <a:lnTo>
                  <a:pt x="1012" y="108"/>
                </a:lnTo>
                <a:lnTo>
                  <a:pt x="1044" y="118"/>
                </a:lnTo>
                <a:lnTo>
                  <a:pt x="1074" y="128"/>
                </a:lnTo>
                <a:lnTo>
                  <a:pt x="1105" y="140"/>
                </a:lnTo>
                <a:lnTo>
                  <a:pt x="1134" y="153"/>
                </a:lnTo>
                <a:lnTo>
                  <a:pt x="1161" y="164"/>
                </a:lnTo>
                <a:lnTo>
                  <a:pt x="1189" y="177"/>
                </a:lnTo>
                <a:lnTo>
                  <a:pt x="1216" y="192"/>
                </a:lnTo>
                <a:lnTo>
                  <a:pt x="1241" y="206"/>
                </a:lnTo>
                <a:lnTo>
                  <a:pt x="1266" y="221"/>
                </a:lnTo>
                <a:lnTo>
                  <a:pt x="1290" y="237"/>
                </a:lnTo>
                <a:lnTo>
                  <a:pt x="1312" y="253"/>
                </a:lnTo>
                <a:lnTo>
                  <a:pt x="1334" y="269"/>
                </a:lnTo>
                <a:lnTo>
                  <a:pt x="1354" y="286"/>
                </a:lnTo>
                <a:lnTo>
                  <a:pt x="1374" y="303"/>
                </a:lnTo>
                <a:lnTo>
                  <a:pt x="1392" y="322"/>
                </a:lnTo>
                <a:lnTo>
                  <a:pt x="1409" y="340"/>
                </a:lnTo>
                <a:lnTo>
                  <a:pt x="1425" y="358"/>
                </a:lnTo>
                <a:lnTo>
                  <a:pt x="1440" y="379"/>
                </a:lnTo>
                <a:lnTo>
                  <a:pt x="1453" y="398"/>
                </a:lnTo>
                <a:lnTo>
                  <a:pt x="1466" y="418"/>
                </a:lnTo>
                <a:lnTo>
                  <a:pt x="1437" y="422"/>
                </a:lnTo>
                <a:lnTo>
                  <a:pt x="1409" y="427"/>
                </a:lnTo>
                <a:lnTo>
                  <a:pt x="1631" y="609"/>
                </a:lnTo>
                <a:lnTo>
                  <a:pt x="1599" y="338"/>
                </a:lnTo>
                <a:lnTo>
                  <a:pt x="1556" y="379"/>
                </a:lnTo>
                <a:close/>
              </a:path>
            </a:pathLst>
          </a:custGeom>
          <a:solidFill>
            <a:srgbClr val="FF0000">
              <a:alpha val="749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434222" name="AutoShape 46"/>
          <p:cNvSpPr>
            <a:spLocks noChangeArrowheads="1"/>
          </p:cNvSpPr>
          <p:nvPr/>
        </p:nvSpPr>
        <p:spPr bwMode="auto">
          <a:xfrm>
            <a:off x="4340225" y="2478088"/>
            <a:ext cx="338138" cy="393700"/>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defRPr/>
            </a:pPr>
            <a:r>
              <a:rPr lang="en-US" sz="2400">
                <a:solidFill>
                  <a:srgbClr val="990033"/>
                </a:solidFill>
                <a:latin typeface="Arial Narrow" pitchFamily="34" charset="0"/>
              </a:rPr>
              <a:t>2c</a:t>
            </a:r>
          </a:p>
        </p:txBody>
      </p:sp>
      <p:sp>
        <p:nvSpPr>
          <p:cNvPr id="7210" name="Text Box 47"/>
          <p:cNvSpPr txBox="1">
            <a:spLocks noChangeArrowheads="1"/>
          </p:cNvSpPr>
          <p:nvPr/>
        </p:nvSpPr>
        <p:spPr bwMode="auto">
          <a:xfrm>
            <a:off x="5145089" y="2622550"/>
            <a:ext cx="2624137"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If no DNS Response, get address from NetBIOS</a:t>
            </a:r>
          </a:p>
        </p:txBody>
      </p:sp>
      <p:sp>
        <p:nvSpPr>
          <p:cNvPr id="7211" name="Line 49"/>
          <p:cNvSpPr>
            <a:spLocks noChangeShapeType="1"/>
          </p:cNvSpPr>
          <p:nvPr/>
        </p:nvSpPr>
        <p:spPr bwMode="auto">
          <a:xfrm flipH="1" flipV="1">
            <a:off x="4837113" y="2757488"/>
            <a:ext cx="436562" cy="6191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Tree>
    <p:extLst>
      <p:ext uri="{BB962C8B-B14F-4D97-AF65-F5344CB8AC3E}">
        <p14:creationId xmlns:p14="http://schemas.microsoft.com/office/powerpoint/2010/main" val="748535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Grp="1" noChangeArrowheads="1"/>
          </p:cNvSpPr>
          <p:nvPr>
            <p:ph type="title"/>
          </p:nvPr>
        </p:nvSpPr>
        <p:spPr/>
        <p:txBody>
          <a:bodyPr/>
          <a:lstStyle/>
          <a:p>
            <a:r>
              <a:rPr lang="en-GB" altLang="en-US"/>
              <a:t>DNS</a:t>
            </a:r>
          </a:p>
        </p:txBody>
      </p:sp>
      <p:sp>
        <p:nvSpPr>
          <p:cNvPr id="8196" name="Rectangle 3"/>
          <p:cNvSpPr>
            <a:spLocks noGrp="1" noChangeArrowheads="1"/>
          </p:cNvSpPr>
          <p:nvPr>
            <p:ph type="body" idx="1"/>
          </p:nvPr>
        </p:nvSpPr>
        <p:spPr/>
        <p:txBody>
          <a:bodyPr/>
          <a:lstStyle/>
          <a:p>
            <a:r>
              <a:rPr lang="en-GB" altLang="en-US"/>
              <a:t>Resolves text names (www.microsoft.com) into IP addresses</a:t>
            </a:r>
          </a:p>
          <a:p>
            <a:r>
              <a:rPr lang="en-GB" altLang="en-US"/>
              <a:t>Hierarchical </a:t>
            </a:r>
            <a:r>
              <a:rPr lang="en-GB" altLang="en-US">
                <a:sym typeface="Wingdings" panose="05000000000000000000" pitchFamily="2" charset="2"/>
              </a:rPr>
              <a:t> name queries are passed up a “tree” of DNS servers until resolved</a:t>
            </a:r>
          </a:p>
          <a:p>
            <a:r>
              <a:rPr lang="en-GB" altLang="en-US">
                <a:sym typeface="Wingdings" panose="05000000000000000000" pitchFamily="2" charset="2"/>
              </a:rPr>
              <a:t>Name to IP address mapping stored in a database that is distributed amongst many DNS servers…because it is distributed</a:t>
            </a:r>
          </a:p>
          <a:p>
            <a:pPr lvl="1"/>
            <a:r>
              <a:rPr lang="en-GB" altLang="en-US"/>
              <a:t>Its size is unlimited </a:t>
            </a:r>
            <a:r>
              <a:rPr lang="en-GB" altLang="en-US">
                <a:sym typeface="Wingdings" panose="05000000000000000000" pitchFamily="2" charset="2"/>
              </a:rPr>
              <a:t> solving problem of very large host files</a:t>
            </a:r>
            <a:endParaRPr lang="en-GB" altLang="en-US"/>
          </a:p>
          <a:p>
            <a:pPr lvl="1"/>
            <a:r>
              <a:rPr lang="en-GB" altLang="en-US"/>
              <a:t>Performance doesn’t degrade as number of servers increases</a:t>
            </a:r>
          </a:p>
          <a:p>
            <a:pPr lvl="1"/>
            <a:r>
              <a:rPr lang="en-GB" altLang="en-US"/>
              <a:t>Localizes update traffic</a:t>
            </a:r>
          </a:p>
          <a:p>
            <a:r>
              <a:rPr lang="en-GB" altLang="en-US"/>
              <a:t>Portions of the Domain name space and domain name registration are the responsibility of InterNIC (Internet Network Information Centre)</a:t>
            </a:r>
          </a:p>
        </p:txBody>
      </p:sp>
    </p:spTree>
    <p:extLst>
      <p:ext uri="{BB962C8B-B14F-4D97-AF65-F5344CB8AC3E}">
        <p14:creationId xmlns:p14="http://schemas.microsoft.com/office/powerpoint/2010/main" val="2025900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title"/>
          </p:nvPr>
        </p:nvSpPr>
        <p:spPr/>
        <p:txBody>
          <a:bodyPr/>
          <a:lstStyle/>
          <a:p>
            <a:r>
              <a:rPr lang="en-GB" altLang="en-US"/>
              <a:t>Domain Namespace</a:t>
            </a:r>
          </a:p>
        </p:txBody>
      </p:sp>
      <p:sp>
        <p:nvSpPr>
          <p:cNvPr id="9220" name="Rectangle 3"/>
          <p:cNvSpPr>
            <a:spLocks noGrp="1" noChangeArrowheads="1"/>
          </p:cNvSpPr>
          <p:nvPr>
            <p:ph type="body" idx="1"/>
          </p:nvPr>
        </p:nvSpPr>
        <p:spPr/>
        <p:txBody>
          <a:bodyPr/>
          <a:lstStyle/>
          <a:p>
            <a:r>
              <a:rPr lang="en-GB" altLang="en-US"/>
              <a:t>Logical Tree called the domain namespace</a:t>
            </a:r>
          </a:p>
          <a:p>
            <a:r>
              <a:rPr lang="en-GB" altLang="en-US"/>
              <a:t>Domain is a tree or subtree within the overall domain namespace</a:t>
            </a:r>
          </a:p>
          <a:p>
            <a:pPr lvl="1"/>
            <a:r>
              <a:rPr lang="en-GB" altLang="en-US"/>
              <a:t>Note: Active Directory Domains are completely different</a:t>
            </a:r>
          </a:p>
          <a:p>
            <a:r>
              <a:rPr lang="en-GB" altLang="en-US"/>
              <a:t>Root domain = root node, unnamed(null) sometimes represented as a trailing period e.g. www.microsoft.com</a:t>
            </a:r>
            <a:r>
              <a:rPr lang="en-GB" altLang="en-US" b="1">
                <a:solidFill>
                  <a:srgbClr val="FF3300"/>
                </a:solidFill>
              </a:rPr>
              <a:t>.</a:t>
            </a:r>
          </a:p>
          <a:p>
            <a:r>
              <a:rPr lang="en-GB" altLang="en-US"/>
              <a:t>Top-level domain = indicates type of organization or geographical region</a:t>
            </a:r>
          </a:p>
          <a:p>
            <a:pPr lvl="1"/>
            <a:r>
              <a:rPr lang="en-GB" altLang="en-US"/>
              <a:t>.com = company</a:t>
            </a:r>
          </a:p>
          <a:p>
            <a:pPr lvl="1"/>
            <a:r>
              <a:rPr lang="en-GB" altLang="en-US"/>
              <a:t>.edu = educational</a:t>
            </a:r>
          </a:p>
          <a:p>
            <a:r>
              <a:rPr lang="en-GB" altLang="en-US"/>
              <a:t>Second-level domain = Assigned and registered by InterNIC e.g. microsoft</a:t>
            </a:r>
          </a:p>
        </p:txBody>
      </p:sp>
      <p:sp>
        <p:nvSpPr>
          <p:cNvPr id="9221" name="Line 4"/>
          <p:cNvSpPr>
            <a:spLocks noChangeShapeType="1"/>
          </p:cNvSpPr>
          <p:nvPr/>
        </p:nvSpPr>
        <p:spPr bwMode="auto">
          <a:xfrm flipH="1">
            <a:off x="9321801" y="3321050"/>
            <a:ext cx="227013" cy="2921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Tree>
    <p:extLst>
      <p:ext uri="{BB962C8B-B14F-4D97-AF65-F5344CB8AC3E}">
        <p14:creationId xmlns:p14="http://schemas.microsoft.com/office/powerpoint/2010/main" val="18279721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p:cNvSpPr>
            <a:spLocks noGrp="1" noChangeArrowheads="1"/>
          </p:cNvSpPr>
          <p:nvPr>
            <p:ph type="title"/>
          </p:nvPr>
        </p:nvSpPr>
        <p:spPr/>
        <p:txBody>
          <a:bodyPr/>
          <a:lstStyle/>
          <a:p>
            <a:endParaRPr lang="en-GB" altLang="en-US"/>
          </a:p>
        </p:txBody>
      </p:sp>
      <p:sp>
        <p:nvSpPr>
          <p:cNvPr id="10244" name="Rectangle 3"/>
          <p:cNvSpPr>
            <a:spLocks noGrp="1" noChangeArrowheads="1"/>
          </p:cNvSpPr>
          <p:nvPr>
            <p:ph type="body" idx="1"/>
          </p:nvPr>
        </p:nvSpPr>
        <p:spPr/>
        <p:txBody>
          <a:bodyPr/>
          <a:lstStyle/>
          <a:p>
            <a:r>
              <a:rPr lang="en-GB" altLang="en-US"/>
              <a:t>Subdomain =  additional domain registered with InterNIC</a:t>
            </a:r>
          </a:p>
          <a:p>
            <a:pPr lvl="1"/>
            <a:r>
              <a:rPr lang="en-GB" altLang="en-US"/>
              <a:t>Large companies can request multiple domains to represent different departments</a:t>
            </a:r>
          </a:p>
          <a:p>
            <a:pPr lvl="1"/>
            <a:r>
              <a:rPr lang="en-GB" altLang="en-US"/>
              <a:t>.sales.microsoft.com</a:t>
            </a:r>
          </a:p>
          <a:p>
            <a:r>
              <a:rPr lang="en-GB" altLang="en-US"/>
              <a:t>Fully Qualified Domain Name (FQDN) = name which states with absolute certainty the location in the domain name space </a:t>
            </a:r>
            <a:r>
              <a:rPr lang="en-GB" altLang="en-US">
                <a:sym typeface="Wingdings" panose="05000000000000000000" pitchFamily="2" charset="2"/>
              </a:rPr>
              <a:t> maps to an IP address</a:t>
            </a:r>
            <a:endParaRPr lang="en-GB" altLang="en-US"/>
          </a:p>
        </p:txBody>
      </p:sp>
    </p:spTree>
    <p:extLst>
      <p:ext uri="{BB962C8B-B14F-4D97-AF65-F5344CB8AC3E}">
        <p14:creationId xmlns:p14="http://schemas.microsoft.com/office/powerpoint/2010/main" val="18446553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Grp="1" noChangeArrowheads="1"/>
          </p:cNvSpPr>
          <p:nvPr>
            <p:ph type="title"/>
          </p:nvPr>
        </p:nvSpPr>
        <p:spPr/>
        <p:txBody>
          <a:bodyPr/>
          <a:lstStyle/>
          <a:p>
            <a:r>
              <a:rPr lang="en-GB" altLang="en-US"/>
              <a:t>Domain Namespace</a:t>
            </a:r>
          </a:p>
        </p:txBody>
      </p:sp>
      <p:sp>
        <p:nvSpPr>
          <p:cNvPr id="11268" name="Rectangle 29"/>
          <p:cNvSpPr>
            <a:spLocks noChangeArrowheads="1"/>
          </p:cNvSpPr>
          <p:nvPr/>
        </p:nvSpPr>
        <p:spPr bwMode="auto">
          <a:xfrm>
            <a:off x="2365376" y="3711576"/>
            <a:ext cx="7345363" cy="2486025"/>
          </a:xfrm>
          <a:prstGeom prst="rect">
            <a:avLst/>
          </a:prstGeom>
          <a:gradFill rotWithShape="1">
            <a:gsLst>
              <a:gs pos="0">
                <a:srgbClr val="ADE2A1">
                  <a:alpha val="70000"/>
                </a:srgbClr>
              </a:gs>
              <a:gs pos="100000">
                <a:srgbClr val="FFFFFF"/>
              </a:gs>
            </a:gsLst>
            <a:lin ang="5400000" scaled="1"/>
          </a:gra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11269" name="Rectangle 30"/>
          <p:cNvSpPr>
            <a:spLocks noChangeArrowheads="1"/>
          </p:cNvSpPr>
          <p:nvPr/>
        </p:nvSpPr>
        <p:spPr bwMode="auto">
          <a:xfrm>
            <a:off x="2357438" y="2744789"/>
            <a:ext cx="7345362" cy="923925"/>
          </a:xfrm>
          <a:prstGeom prst="rect">
            <a:avLst/>
          </a:prstGeom>
          <a:solidFill>
            <a:schemeClr val="accent2">
              <a:alpha val="70195"/>
            </a:schemeClr>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11270" name="Rectangle 31"/>
          <p:cNvSpPr>
            <a:spLocks noChangeArrowheads="1"/>
          </p:cNvSpPr>
          <p:nvPr/>
        </p:nvSpPr>
        <p:spPr bwMode="auto">
          <a:xfrm>
            <a:off x="2359026" y="1789113"/>
            <a:ext cx="7345363" cy="914400"/>
          </a:xfrm>
          <a:prstGeom prst="rect">
            <a:avLst/>
          </a:prstGeom>
          <a:solidFill>
            <a:srgbClr val="ADE2A1">
              <a:alpha val="70195"/>
            </a:srgbClr>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11271" name="Rectangle 32"/>
          <p:cNvSpPr>
            <a:spLocks noChangeArrowheads="1"/>
          </p:cNvSpPr>
          <p:nvPr/>
        </p:nvSpPr>
        <p:spPr bwMode="auto">
          <a:xfrm>
            <a:off x="2365376" y="1184276"/>
            <a:ext cx="7345363" cy="563563"/>
          </a:xfrm>
          <a:prstGeom prst="rect">
            <a:avLst/>
          </a:prstGeom>
          <a:solidFill>
            <a:schemeClr val="accent2">
              <a:alpha val="70195"/>
            </a:schemeClr>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456737" name="AutoShape 33"/>
          <p:cNvSpPr>
            <a:spLocks noChangeArrowheads="1"/>
          </p:cNvSpPr>
          <p:nvPr/>
        </p:nvSpPr>
        <p:spPr bwMode="auto">
          <a:xfrm>
            <a:off x="2473325" y="1303339"/>
            <a:ext cx="2051050" cy="376237"/>
          </a:xfrm>
          <a:prstGeom prst="roundRect">
            <a:avLst>
              <a:gd name="adj" fmla="val 4167"/>
            </a:avLst>
          </a:prstGeom>
          <a:noFill/>
          <a:ln w="9525">
            <a:noFill/>
            <a:round/>
            <a:headEnd/>
            <a:tailEnd/>
          </a:ln>
          <a:effectLst/>
        </p:spPr>
        <p:txBody>
          <a:bodyPr anchor="ctr">
            <a:spAutoFit/>
          </a:bodyPr>
          <a:lstStyle/>
          <a:p>
            <a:pPr algn="l">
              <a:defRPr/>
            </a:pPr>
            <a:r>
              <a:rPr lang="en-US">
                <a:effectLst>
                  <a:outerShdw blurRad="38100" dist="38100" dir="2700000" algn="tl">
                    <a:srgbClr val="C0C0C0"/>
                  </a:outerShdw>
                </a:effectLst>
                <a:latin typeface="Arial Narrow" pitchFamily="34" charset="0"/>
              </a:rPr>
              <a:t>Root Domain</a:t>
            </a:r>
          </a:p>
        </p:txBody>
      </p:sp>
      <p:sp>
        <p:nvSpPr>
          <p:cNvPr id="456738" name="AutoShape 34"/>
          <p:cNvSpPr>
            <a:spLocks noChangeArrowheads="1"/>
          </p:cNvSpPr>
          <p:nvPr/>
        </p:nvSpPr>
        <p:spPr bwMode="auto">
          <a:xfrm>
            <a:off x="2473325" y="3951289"/>
            <a:ext cx="2051050" cy="376237"/>
          </a:xfrm>
          <a:prstGeom prst="roundRect">
            <a:avLst>
              <a:gd name="adj" fmla="val 4167"/>
            </a:avLst>
          </a:prstGeom>
          <a:noFill/>
          <a:ln w="9525">
            <a:noFill/>
            <a:round/>
            <a:headEnd/>
            <a:tailEnd/>
          </a:ln>
          <a:effectLst/>
        </p:spPr>
        <p:txBody>
          <a:bodyPr anchor="ctr">
            <a:spAutoFit/>
          </a:bodyPr>
          <a:lstStyle/>
          <a:p>
            <a:pPr algn="l">
              <a:defRPr/>
            </a:pPr>
            <a:r>
              <a:rPr lang="en-US">
                <a:effectLst>
                  <a:outerShdw blurRad="38100" dist="38100" dir="2700000" algn="tl">
                    <a:srgbClr val="C0C0C0"/>
                  </a:outerShdw>
                </a:effectLst>
                <a:latin typeface="Arial Narrow" pitchFamily="34" charset="0"/>
              </a:rPr>
              <a:t>Subdomains</a:t>
            </a:r>
          </a:p>
        </p:txBody>
      </p:sp>
      <p:sp>
        <p:nvSpPr>
          <p:cNvPr id="456739" name="AutoShape 35"/>
          <p:cNvSpPr>
            <a:spLocks noChangeArrowheads="1"/>
          </p:cNvSpPr>
          <p:nvPr/>
        </p:nvSpPr>
        <p:spPr bwMode="auto">
          <a:xfrm>
            <a:off x="2473326" y="3051175"/>
            <a:ext cx="2297113" cy="376238"/>
          </a:xfrm>
          <a:prstGeom prst="roundRect">
            <a:avLst>
              <a:gd name="adj" fmla="val 4167"/>
            </a:avLst>
          </a:prstGeom>
          <a:noFill/>
          <a:ln w="9525">
            <a:noFill/>
            <a:round/>
            <a:headEnd/>
            <a:tailEnd/>
          </a:ln>
          <a:effectLst/>
        </p:spPr>
        <p:txBody>
          <a:bodyPr anchor="ctr">
            <a:spAutoFit/>
          </a:bodyPr>
          <a:lstStyle/>
          <a:p>
            <a:pPr algn="l">
              <a:defRPr/>
            </a:pPr>
            <a:r>
              <a:rPr lang="en-US">
                <a:effectLst>
                  <a:outerShdw blurRad="38100" dist="38100" dir="2700000" algn="tl">
                    <a:srgbClr val="C0C0C0"/>
                  </a:outerShdw>
                </a:effectLst>
                <a:latin typeface="Arial Narrow" pitchFamily="34" charset="0"/>
              </a:rPr>
              <a:t>Second-Level Domain</a:t>
            </a:r>
          </a:p>
        </p:txBody>
      </p:sp>
      <p:sp>
        <p:nvSpPr>
          <p:cNvPr id="456740" name="AutoShape 36"/>
          <p:cNvSpPr>
            <a:spLocks noChangeArrowheads="1"/>
          </p:cNvSpPr>
          <p:nvPr/>
        </p:nvSpPr>
        <p:spPr bwMode="auto">
          <a:xfrm>
            <a:off x="2473325" y="2079625"/>
            <a:ext cx="2051050" cy="376238"/>
          </a:xfrm>
          <a:prstGeom prst="roundRect">
            <a:avLst>
              <a:gd name="adj" fmla="val 4167"/>
            </a:avLst>
          </a:prstGeom>
          <a:noFill/>
          <a:ln w="9525">
            <a:noFill/>
            <a:round/>
            <a:headEnd/>
            <a:tailEnd/>
          </a:ln>
          <a:effectLst/>
        </p:spPr>
        <p:txBody>
          <a:bodyPr anchor="ctr">
            <a:spAutoFit/>
          </a:bodyPr>
          <a:lstStyle/>
          <a:p>
            <a:pPr algn="l">
              <a:defRPr/>
            </a:pPr>
            <a:r>
              <a:rPr lang="en-US">
                <a:effectLst>
                  <a:outerShdw blurRad="38100" dist="38100" dir="2700000" algn="tl">
                    <a:srgbClr val="C0C0C0"/>
                  </a:outerShdw>
                </a:effectLst>
                <a:latin typeface="Arial Narrow" pitchFamily="34" charset="0"/>
              </a:rPr>
              <a:t>Top-Level Domain</a:t>
            </a:r>
          </a:p>
        </p:txBody>
      </p:sp>
      <p:sp>
        <p:nvSpPr>
          <p:cNvPr id="456741" name="AutoShape 37"/>
          <p:cNvSpPr>
            <a:spLocks noChangeArrowheads="1"/>
          </p:cNvSpPr>
          <p:nvPr/>
        </p:nvSpPr>
        <p:spPr bwMode="auto">
          <a:xfrm>
            <a:off x="2678113" y="5222875"/>
            <a:ext cx="3478212" cy="666750"/>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anchor="ctr">
            <a:spAutoFit/>
          </a:bodyPr>
          <a:lstStyle/>
          <a:p>
            <a:pPr>
              <a:defRPr/>
            </a:pPr>
            <a:r>
              <a:rPr lang="en-US">
                <a:latin typeface="Arial Narrow" pitchFamily="34" charset="0"/>
              </a:rPr>
              <a:t>FQDN:</a:t>
            </a:r>
          </a:p>
          <a:p>
            <a:pPr>
              <a:defRPr/>
            </a:pPr>
            <a:r>
              <a:rPr lang="en-US">
                <a:latin typeface="Arial Narrow" pitchFamily="34" charset="0"/>
              </a:rPr>
              <a:t>server1.sales.south.nwtraders.com</a:t>
            </a:r>
          </a:p>
        </p:txBody>
      </p:sp>
      <p:sp>
        <p:nvSpPr>
          <p:cNvPr id="11277" name="Oval 38"/>
          <p:cNvSpPr>
            <a:spLocks noChangeArrowheads="1"/>
          </p:cNvSpPr>
          <p:nvPr/>
        </p:nvSpPr>
        <p:spPr bwMode="auto">
          <a:xfrm>
            <a:off x="7231063" y="1371600"/>
            <a:ext cx="234950" cy="203200"/>
          </a:xfrm>
          <a:prstGeom prst="ellipse">
            <a:avLst/>
          </a:prstGeom>
          <a:solidFill>
            <a:schemeClr val="tx1"/>
          </a:solidFill>
          <a:ln w="9525" algn="ctr">
            <a:solidFill>
              <a:schemeClr val="tx1"/>
            </a:solidFill>
            <a:round/>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11278" name="Line 39"/>
          <p:cNvSpPr>
            <a:spLocks noChangeShapeType="1"/>
          </p:cNvSpPr>
          <p:nvPr/>
        </p:nvSpPr>
        <p:spPr bwMode="auto">
          <a:xfrm>
            <a:off x="7348538" y="1563688"/>
            <a:ext cx="0" cy="329565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456744" name="Oval 40"/>
          <p:cNvSpPr>
            <a:spLocks noChangeArrowheads="1"/>
          </p:cNvSpPr>
          <p:nvPr/>
        </p:nvSpPr>
        <p:spPr bwMode="auto">
          <a:xfrm>
            <a:off x="6710363" y="3778250"/>
            <a:ext cx="1217612" cy="800100"/>
          </a:xfrm>
          <a:prstGeom prst="ellipse">
            <a:avLst/>
          </a:prstGeom>
          <a:gradFill rotWithShape="1">
            <a:gsLst>
              <a:gs pos="0">
                <a:srgbClr val="FFFFFF"/>
              </a:gs>
              <a:gs pos="100000">
                <a:srgbClr val="E4E4BF"/>
              </a:gs>
            </a:gsLst>
            <a:path path="shape">
              <a:fillToRect l="50000" t="50000" r="50000" b="50000"/>
            </a:path>
          </a:gradFill>
          <a:ln w="9525" algn="ctr">
            <a:solidFill>
              <a:srgbClr val="808080"/>
            </a:solidFill>
            <a:round/>
            <a:headEnd/>
            <a:tailEnd/>
          </a:ln>
          <a:effectLst>
            <a:outerShdw dist="35921" dir="2700000" algn="ctr" rotWithShape="0">
              <a:srgbClr val="ADADAD"/>
            </a:outerShdw>
          </a:effectLst>
        </p:spPr>
        <p:txBody>
          <a:bodyPr wrap="none" anchor="ctr"/>
          <a:lstStyle/>
          <a:p>
            <a:pPr>
              <a:defRPr/>
            </a:pPr>
            <a:r>
              <a:rPr lang="en-US">
                <a:latin typeface="Arial Narrow" pitchFamily="34" charset="0"/>
              </a:rPr>
              <a:t>south</a:t>
            </a:r>
          </a:p>
        </p:txBody>
      </p:sp>
      <p:sp>
        <p:nvSpPr>
          <p:cNvPr id="456745" name="Oval 41"/>
          <p:cNvSpPr>
            <a:spLocks noChangeArrowheads="1"/>
          </p:cNvSpPr>
          <p:nvPr/>
        </p:nvSpPr>
        <p:spPr bwMode="auto">
          <a:xfrm>
            <a:off x="6740526" y="2809875"/>
            <a:ext cx="1217613" cy="800100"/>
          </a:xfrm>
          <a:prstGeom prst="ellipse">
            <a:avLst/>
          </a:prstGeom>
          <a:gradFill rotWithShape="1">
            <a:gsLst>
              <a:gs pos="0">
                <a:srgbClr val="FFFFFF"/>
              </a:gs>
              <a:gs pos="100000">
                <a:srgbClr val="E4E4BF"/>
              </a:gs>
            </a:gsLst>
            <a:path path="shape">
              <a:fillToRect l="50000" t="50000" r="50000" b="50000"/>
            </a:path>
          </a:gradFill>
          <a:ln w="9525" algn="ctr">
            <a:solidFill>
              <a:srgbClr val="808080"/>
            </a:solidFill>
            <a:round/>
            <a:headEnd/>
            <a:tailEnd/>
          </a:ln>
          <a:effectLst>
            <a:outerShdw dist="35921" dir="2700000" algn="ctr" rotWithShape="0">
              <a:srgbClr val="ADADAD"/>
            </a:outerShdw>
          </a:effectLst>
        </p:spPr>
        <p:txBody>
          <a:bodyPr wrap="none" anchor="ctr"/>
          <a:lstStyle/>
          <a:p>
            <a:pPr>
              <a:defRPr/>
            </a:pPr>
            <a:r>
              <a:rPr lang="en-US">
                <a:latin typeface="Arial Narrow" pitchFamily="34" charset="0"/>
              </a:rPr>
              <a:t>nwtraders</a:t>
            </a:r>
          </a:p>
        </p:txBody>
      </p:sp>
      <p:sp>
        <p:nvSpPr>
          <p:cNvPr id="456746" name="Oval 42"/>
          <p:cNvSpPr>
            <a:spLocks noChangeArrowheads="1"/>
          </p:cNvSpPr>
          <p:nvPr/>
        </p:nvSpPr>
        <p:spPr bwMode="auto">
          <a:xfrm>
            <a:off x="6740526" y="1827213"/>
            <a:ext cx="1217613" cy="800100"/>
          </a:xfrm>
          <a:prstGeom prst="ellipse">
            <a:avLst/>
          </a:prstGeom>
          <a:gradFill rotWithShape="1">
            <a:gsLst>
              <a:gs pos="0">
                <a:srgbClr val="FFFFFF"/>
              </a:gs>
              <a:gs pos="100000">
                <a:srgbClr val="E4E4BF"/>
              </a:gs>
            </a:gsLst>
            <a:path path="shape">
              <a:fillToRect l="50000" t="50000" r="50000" b="50000"/>
            </a:path>
          </a:gradFill>
          <a:ln w="9525" algn="ctr">
            <a:solidFill>
              <a:srgbClr val="808080"/>
            </a:solidFill>
            <a:round/>
            <a:headEnd/>
            <a:tailEnd/>
          </a:ln>
          <a:effectLst>
            <a:outerShdw dist="35921" dir="2700000" algn="ctr" rotWithShape="0">
              <a:srgbClr val="ADADAD"/>
            </a:outerShdw>
          </a:effectLst>
        </p:spPr>
        <p:txBody>
          <a:bodyPr wrap="none" anchor="ctr"/>
          <a:lstStyle/>
          <a:p>
            <a:pPr>
              <a:defRPr/>
            </a:pPr>
            <a:r>
              <a:rPr lang="en-US">
                <a:latin typeface="Arial Narrow" pitchFamily="34" charset="0"/>
              </a:rPr>
              <a:t>com</a:t>
            </a:r>
          </a:p>
        </p:txBody>
      </p:sp>
      <p:sp>
        <p:nvSpPr>
          <p:cNvPr id="456747" name="Oval 43"/>
          <p:cNvSpPr>
            <a:spLocks noChangeArrowheads="1"/>
          </p:cNvSpPr>
          <p:nvPr/>
        </p:nvSpPr>
        <p:spPr bwMode="auto">
          <a:xfrm>
            <a:off x="6435726" y="4867276"/>
            <a:ext cx="1827213" cy="1184275"/>
          </a:xfrm>
          <a:prstGeom prst="ellipse">
            <a:avLst/>
          </a:prstGeom>
          <a:gradFill rotWithShape="1">
            <a:gsLst>
              <a:gs pos="0">
                <a:srgbClr val="FFFFFF"/>
              </a:gs>
              <a:gs pos="100000">
                <a:srgbClr val="E4E4BF"/>
              </a:gs>
            </a:gsLst>
            <a:path path="shape">
              <a:fillToRect l="50000" t="50000" r="50000" b="50000"/>
            </a:path>
          </a:gradFill>
          <a:ln w="9525" algn="ctr">
            <a:solidFill>
              <a:srgbClr val="808080"/>
            </a:solidFill>
            <a:round/>
            <a:headEnd/>
            <a:tailEnd/>
          </a:ln>
          <a:effectLst>
            <a:outerShdw dist="35921" dir="2700000" algn="ctr" rotWithShape="0">
              <a:srgbClr val="ADADAD"/>
            </a:outerShdw>
          </a:effectLst>
        </p:spPr>
        <p:txBody>
          <a:bodyPr wrap="none" anchor="ctr"/>
          <a:lstStyle/>
          <a:p>
            <a:pPr algn="l">
              <a:defRPr/>
            </a:pPr>
            <a:r>
              <a:rPr lang="en-US">
                <a:latin typeface="Arial Narrow" pitchFamily="34" charset="0"/>
              </a:rPr>
              <a:t>sales</a:t>
            </a:r>
          </a:p>
        </p:txBody>
      </p:sp>
      <p:pic>
        <p:nvPicPr>
          <p:cNvPr id="11283" name="Picture 44"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31089" y="5084764"/>
            <a:ext cx="612775" cy="7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84" name="Line 45"/>
          <p:cNvSpPr>
            <a:spLocks noChangeShapeType="1"/>
          </p:cNvSpPr>
          <p:nvPr/>
        </p:nvSpPr>
        <p:spPr bwMode="auto">
          <a:xfrm flipH="1">
            <a:off x="6169026" y="1495426"/>
            <a:ext cx="1146175" cy="43497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11285" name="Line 46"/>
          <p:cNvSpPr>
            <a:spLocks noChangeShapeType="1"/>
          </p:cNvSpPr>
          <p:nvPr/>
        </p:nvSpPr>
        <p:spPr bwMode="auto">
          <a:xfrm>
            <a:off x="7388225" y="1495426"/>
            <a:ext cx="1041400" cy="47307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11286" name="Line 47"/>
          <p:cNvSpPr>
            <a:spLocks noChangeShapeType="1"/>
          </p:cNvSpPr>
          <p:nvPr/>
        </p:nvSpPr>
        <p:spPr bwMode="auto">
          <a:xfrm flipH="1">
            <a:off x="6226175" y="3524251"/>
            <a:ext cx="725488" cy="392113"/>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11287" name="Line 48"/>
          <p:cNvSpPr>
            <a:spLocks noChangeShapeType="1"/>
          </p:cNvSpPr>
          <p:nvPr/>
        </p:nvSpPr>
        <p:spPr bwMode="auto">
          <a:xfrm>
            <a:off x="7750175" y="3524251"/>
            <a:ext cx="654050" cy="392113"/>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456753" name="Oval 49"/>
          <p:cNvSpPr>
            <a:spLocks noChangeArrowheads="1"/>
          </p:cNvSpPr>
          <p:nvPr/>
        </p:nvSpPr>
        <p:spPr bwMode="auto">
          <a:xfrm>
            <a:off x="5216526" y="3778250"/>
            <a:ext cx="1217613" cy="800100"/>
          </a:xfrm>
          <a:prstGeom prst="ellipse">
            <a:avLst/>
          </a:prstGeom>
          <a:gradFill rotWithShape="1">
            <a:gsLst>
              <a:gs pos="0">
                <a:srgbClr val="FFFFFF"/>
              </a:gs>
              <a:gs pos="100000">
                <a:srgbClr val="E4E4BF"/>
              </a:gs>
            </a:gsLst>
            <a:path path="shape">
              <a:fillToRect l="50000" t="50000" r="50000" b="50000"/>
            </a:path>
          </a:gradFill>
          <a:ln w="9525" algn="ctr">
            <a:solidFill>
              <a:srgbClr val="808080"/>
            </a:solidFill>
            <a:round/>
            <a:headEnd/>
            <a:tailEnd/>
          </a:ln>
          <a:effectLst>
            <a:outerShdw dist="35921" dir="2700000" algn="ctr" rotWithShape="0">
              <a:srgbClr val="ADADAD"/>
            </a:outerShdw>
          </a:effectLst>
        </p:spPr>
        <p:txBody>
          <a:bodyPr wrap="none" anchor="ctr"/>
          <a:lstStyle/>
          <a:p>
            <a:pPr>
              <a:defRPr/>
            </a:pPr>
            <a:r>
              <a:rPr lang="en-US">
                <a:latin typeface="Arial Narrow" pitchFamily="34" charset="0"/>
              </a:rPr>
              <a:t>west</a:t>
            </a:r>
          </a:p>
        </p:txBody>
      </p:sp>
      <p:sp>
        <p:nvSpPr>
          <p:cNvPr id="456754" name="Oval 50"/>
          <p:cNvSpPr>
            <a:spLocks noChangeArrowheads="1"/>
          </p:cNvSpPr>
          <p:nvPr/>
        </p:nvSpPr>
        <p:spPr bwMode="auto">
          <a:xfrm>
            <a:off x="8205788" y="3778250"/>
            <a:ext cx="1217612" cy="800100"/>
          </a:xfrm>
          <a:prstGeom prst="ellipse">
            <a:avLst/>
          </a:prstGeom>
          <a:gradFill rotWithShape="1">
            <a:gsLst>
              <a:gs pos="0">
                <a:srgbClr val="FFFFFF"/>
              </a:gs>
              <a:gs pos="100000">
                <a:srgbClr val="E4E4BF"/>
              </a:gs>
            </a:gsLst>
            <a:path path="shape">
              <a:fillToRect l="50000" t="50000" r="50000" b="50000"/>
            </a:path>
          </a:gradFill>
          <a:ln w="9525" algn="ctr">
            <a:solidFill>
              <a:srgbClr val="808080"/>
            </a:solidFill>
            <a:round/>
            <a:headEnd/>
            <a:tailEnd/>
          </a:ln>
          <a:effectLst>
            <a:outerShdw dist="35921" dir="2700000" algn="ctr" rotWithShape="0">
              <a:srgbClr val="ADADAD"/>
            </a:outerShdw>
          </a:effectLst>
        </p:spPr>
        <p:txBody>
          <a:bodyPr wrap="none" anchor="ctr"/>
          <a:lstStyle/>
          <a:p>
            <a:pPr>
              <a:defRPr/>
            </a:pPr>
            <a:r>
              <a:rPr lang="en-US">
                <a:latin typeface="Arial Narrow" pitchFamily="34" charset="0"/>
              </a:rPr>
              <a:t>east</a:t>
            </a:r>
          </a:p>
        </p:txBody>
      </p:sp>
      <p:sp>
        <p:nvSpPr>
          <p:cNvPr id="456755" name="Oval 51"/>
          <p:cNvSpPr>
            <a:spLocks noChangeArrowheads="1"/>
          </p:cNvSpPr>
          <p:nvPr/>
        </p:nvSpPr>
        <p:spPr bwMode="auto">
          <a:xfrm>
            <a:off x="8205788" y="1835150"/>
            <a:ext cx="1217612" cy="800100"/>
          </a:xfrm>
          <a:prstGeom prst="ellipse">
            <a:avLst/>
          </a:prstGeom>
          <a:gradFill rotWithShape="1">
            <a:gsLst>
              <a:gs pos="0">
                <a:srgbClr val="FFFFFF"/>
              </a:gs>
              <a:gs pos="100000">
                <a:srgbClr val="E4E4BF"/>
              </a:gs>
            </a:gsLst>
            <a:path path="shape">
              <a:fillToRect l="50000" t="50000" r="50000" b="50000"/>
            </a:path>
          </a:gradFill>
          <a:ln w="9525" algn="ctr">
            <a:solidFill>
              <a:srgbClr val="808080"/>
            </a:solidFill>
            <a:round/>
            <a:headEnd/>
            <a:tailEnd/>
          </a:ln>
          <a:effectLst>
            <a:outerShdw dist="35921" dir="2700000" algn="ctr" rotWithShape="0">
              <a:srgbClr val="ADADAD"/>
            </a:outerShdw>
          </a:effectLst>
        </p:spPr>
        <p:txBody>
          <a:bodyPr wrap="none" anchor="ctr"/>
          <a:lstStyle/>
          <a:p>
            <a:pPr>
              <a:defRPr/>
            </a:pPr>
            <a:r>
              <a:rPr lang="en-US">
                <a:latin typeface="Arial Narrow" pitchFamily="34" charset="0"/>
              </a:rPr>
              <a:t>org</a:t>
            </a:r>
          </a:p>
        </p:txBody>
      </p:sp>
      <p:sp>
        <p:nvSpPr>
          <p:cNvPr id="456756" name="Oval 52"/>
          <p:cNvSpPr>
            <a:spLocks noChangeArrowheads="1"/>
          </p:cNvSpPr>
          <p:nvPr/>
        </p:nvSpPr>
        <p:spPr bwMode="auto">
          <a:xfrm>
            <a:off x="5216526" y="1833563"/>
            <a:ext cx="1217613" cy="800100"/>
          </a:xfrm>
          <a:prstGeom prst="ellipse">
            <a:avLst/>
          </a:prstGeom>
          <a:gradFill rotWithShape="1">
            <a:gsLst>
              <a:gs pos="0">
                <a:srgbClr val="FFFFFF"/>
              </a:gs>
              <a:gs pos="100000">
                <a:srgbClr val="E4E4BF"/>
              </a:gs>
            </a:gsLst>
            <a:path path="shape">
              <a:fillToRect l="50000" t="50000" r="50000" b="50000"/>
            </a:path>
          </a:gradFill>
          <a:ln w="9525" algn="ctr">
            <a:solidFill>
              <a:srgbClr val="808080"/>
            </a:solidFill>
            <a:round/>
            <a:headEnd/>
            <a:tailEnd/>
          </a:ln>
          <a:effectLst>
            <a:outerShdw dist="35921" dir="2700000" algn="ctr" rotWithShape="0">
              <a:srgbClr val="ADADAD"/>
            </a:outerShdw>
          </a:effectLst>
        </p:spPr>
        <p:txBody>
          <a:bodyPr wrap="none" anchor="ctr"/>
          <a:lstStyle/>
          <a:p>
            <a:pPr>
              <a:defRPr/>
            </a:pPr>
            <a:r>
              <a:rPr lang="en-US">
                <a:latin typeface="Arial Narrow" pitchFamily="34" charset="0"/>
              </a:rPr>
              <a:t>net</a:t>
            </a:r>
          </a:p>
        </p:txBody>
      </p:sp>
      <p:sp>
        <p:nvSpPr>
          <p:cNvPr id="456757" name="AutoShape 53"/>
          <p:cNvSpPr>
            <a:spLocks noChangeArrowheads="1"/>
          </p:cNvSpPr>
          <p:nvPr/>
        </p:nvSpPr>
        <p:spPr bwMode="auto">
          <a:xfrm>
            <a:off x="8113713" y="5300664"/>
            <a:ext cx="1346200" cy="409575"/>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Host: server1</a:t>
            </a:r>
          </a:p>
        </p:txBody>
      </p:sp>
    </p:spTree>
    <p:extLst>
      <p:ext uri="{BB962C8B-B14F-4D97-AF65-F5344CB8AC3E}">
        <p14:creationId xmlns:p14="http://schemas.microsoft.com/office/powerpoint/2010/main" val="31828461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2"/>
          <p:cNvSpPr>
            <a:spLocks noGrp="1" noChangeArrowheads="1"/>
          </p:cNvSpPr>
          <p:nvPr>
            <p:ph type="title"/>
          </p:nvPr>
        </p:nvSpPr>
        <p:spPr>
          <a:xfrm>
            <a:off x="638257" y="314724"/>
            <a:ext cx="8596668" cy="1320800"/>
          </a:xfrm>
        </p:spPr>
        <p:txBody>
          <a:bodyPr/>
          <a:lstStyle/>
          <a:p>
            <a:r>
              <a:rPr lang="en-GB" altLang="en-US" dirty="0"/>
              <a:t>Domain Names</a:t>
            </a:r>
          </a:p>
        </p:txBody>
      </p:sp>
      <p:sp>
        <p:nvSpPr>
          <p:cNvPr id="539652" name="AutoShape 4"/>
          <p:cNvSpPr>
            <a:spLocks noChangeArrowheads="1"/>
          </p:cNvSpPr>
          <p:nvPr/>
        </p:nvSpPr>
        <p:spPr bwMode="auto">
          <a:xfrm>
            <a:off x="2538414" y="2220914"/>
            <a:ext cx="3317875" cy="3881437"/>
          </a:xfrm>
          <a:prstGeom prst="roundRect">
            <a:avLst>
              <a:gd name="adj" fmla="val 4167"/>
            </a:avLst>
          </a:prstGeom>
          <a:solidFill>
            <a:srgbClr val="F0F1E1"/>
          </a:solidFill>
          <a:ln w="9525" algn="ctr">
            <a:solidFill>
              <a:srgbClr val="808080"/>
            </a:solidFill>
            <a:round/>
            <a:headEnd/>
            <a:tailEnd/>
          </a:ln>
          <a:effectLst>
            <a:outerShdw dist="35921" dir="2700000" algn="ctr" rotWithShape="0">
              <a:srgbClr val="AFAFAF"/>
            </a:outerShdw>
          </a:effectLst>
        </p:spPr>
        <p:txBody>
          <a:bodyPr/>
          <a:lstStyle/>
          <a:p>
            <a:pPr marL="177800" indent="-177800">
              <a:buSzPct val="85000"/>
              <a:defRPr/>
            </a:pPr>
            <a:r>
              <a:rPr lang="en-US" sz="2000" i="1">
                <a:latin typeface="Arial Narrow" pitchFamily="34" charset="0"/>
              </a:rPr>
              <a:t>Examples:</a:t>
            </a:r>
          </a:p>
        </p:txBody>
      </p:sp>
      <p:sp>
        <p:nvSpPr>
          <p:cNvPr id="539653" name="AutoShape 5"/>
          <p:cNvSpPr>
            <a:spLocks noChangeArrowheads="1"/>
          </p:cNvSpPr>
          <p:nvPr/>
        </p:nvSpPr>
        <p:spPr bwMode="auto">
          <a:xfrm>
            <a:off x="2108200" y="1427164"/>
            <a:ext cx="7848600" cy="661987"/>
          </a:xfrm>
          <a:prstGeom prst="roundRect">
            <a:avLst>
              <a:gd name="adj" fmla="val 29440"/>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lgn="l" eaLnBrk="1" hangingPunct="1">
              <a:lnSpc>
                <a:spcPct val="85000"/>
              </a:lnSpc>
              <a:defRPr/>
            </a:pPr>
            <a:r>
              <a:rPr lang="en-US" sz="2400">
                <a:latin typeface="Arial Narrow" pitchFamily="34" charset="0"/>
              </a:rPr>
              <a:t>A </a:t>
            </a:r>
            <a:r>
              <a:rPr lang="en-US" sz="2400" i="1">
                <a:latin typeface="Arial Narrow" pitchFamily="34" charset="0"/>
              </a:rPr>
              <a:t>fully qualified domain name (FQDN) </a:t>
            </a:r>
            <a:r>
              <a:rPr lang="en-US" sz="2400">
                <a:latin typeface="Arial Narrow" pitchFamily="34" charset="0"/>
              </a:rPr>
              <a:t>is a domain name that uniquely identifies a machine in the domain namespace tree</a:t>
            </a:r>
          </a:p>
        </p:txBody>
      </p:sp>
      <p:grpSp>
        <p:nvGrpSpPr>
          <p:cNvPr id="12294" name="Group 6"/>
          <p:cNvGrpSpPr>
            <a:grpSpLocks/>
          </p:cNvGrpSpPr>
          <p:nvPr/>
        </p:nvGrpSpPr>
        <p:grpSpPr bwMode="auto">
          <a:xfrm>
            <a:off x="2570163" y="2640014"/>
            <a:ext cx="3141662" cy="3267075"/>
            <a:chOff x="635" y="1663"/>
            <a:chExt cx="1979" cy="2058"/>
          </a:xfrm>
        </p:grpSpPr>
        <p:sp>
          <p:nvSpPr>
            <p:cNvPr id="12312" name="AutoShape 7"/>
            <p:cNvSpPr>
              <a:spLocks/>
            </p:cNvSpPr>
            <p:nvPr/>
          </p:nvSpPr>
          <p:spPr bwMode="auto">
            <a:xfrm rot="5400000">
              <a:off x="1536" y="1302"/>
              <a:ext cx="213" cy="1356"/>
            </a:xfrm>
            <a:prstGeom prst="leftBrace">
              <a:avLst>
                <a:gd name="adj1" fmla="val 53052"/>
                <a:gd name="adj2" fmla="val 50000"/>
              </a:avLst>
            </a:prstGeom>
            <a:noFill/>
            <a:ln w="28575">
              <a:solidFill>
                <a:srgbClr val="CC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12313" name="Text Box 8"/>
            <p:cNvSpPr txBox="1">
              <a:spLocks noChangeArrowheads="1"/>
            </p:cNvSpPr>
            <p:nvPr/>
          </p:nvSpPr>
          <p:spPr bwMode="auto">
            <a:xfrm>
              <a:off x="1405" y="1663"/>
              <a:ext cx="450"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solidFill>
                    <a:srgbClr val="CC0000"/>
                  </a:solidFill>
                  <a:latin typeface="Arial Narrow" panose="020B0606020202030204" pitchFamily="34" charset="0"/>
                </a:rPr>
                <a:t>FQDN</a:t>
              </a:r>
            </a:p>
          </p:txBody>
        </p:sp>
        <p:sp>
          <p:nvSpPr>
            <p:cNvPr id="12314" name="Text Box 9"/>
            <p:cNvSpPr txBox="1">
              <a:spLocks noChangeArrowheads="1"/>
            </p:cNvSpPr>
            <p:nvPr/>
          </p:nvSpPr>
          <p:spPr bwMode="auto">
            <a:xfrm>
              <a:off x="948" y="2030"/>
              <a:ext cx="1451"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server1.nwtraders.msft.</a:t>
              </a:r>
            </a:p>
          </p:txBody>
        </p:sp>
        <p:sp>
          <p:nvSpPr>
            <p:cNvPr id="12315" name="Text Box 10"/>
            <p:cNvSpPr txBox="1">
              <a:spLocks noChangeArrowheads="1"/>
            </p:cNvSpPr>
            <p:nvPr/>
          </p:nvSpPr>
          <p:spPr bwMode="auto">
            <a:xfrm>
              <a:off x="697" y="3116"/>
              <a:ext cx="1917"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server1.training.nwtraders.msft.</a:t>
              </a:r>
            </a:p>
          </p:txBody>
        </p:sp>
        <p:sp>
          <p:nvSpPr>
            <p:cNvPr id="12316" name="AutoShape 11"/>
            <p:cNvSpPr>
              <a:spLocks/>
            </p:cNvSpPr>
            <p:nvPr/>
          </p:nvSpPr>
          <p:spPr bwMode="auto">
            <a:xfrm rot="5400000">
              <a:off x="1566" y="2141"/>
              <a:ext cx="213" cy="1868"/>
            </a:xfrm>
            <a:prstGeom prst="leftBrace">
              <a:avLst>
                <a:gd name="adj1" fmla="val 73083"/>
                <a:gd name="adj2" fmla="val 50000"/>
              </a:avLst>
            </a:prstGeom>
            <a:noFill/>
            <a:ln w="28575">
              <a:solidFill>
                <a:srgbClr val="CC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12317" name="Text Box 12"/>
            <p:cNvSpPr txBox="1">
              <a:spLocks noChangeArrowheads="1"/>
            </p:cNvSpPr>
            <p:nvPr/>
          </p:nvSpPr>
          <p:spPr bwMode="auto">
            <a:xfrm>
              <a:off x="1445" y="2758"/>
              <a:ext cx="450"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solidFill>
                    <a:srgbClr val="CC0000"/>
                  </a:solidFill>
                  <a:latin typeface="Arial Narrow" panose="020B0606020202030204" pitchFamily="34" charset="0"/>
                </a:rPr>
                <a:t>FQDN</a:t>
              </a:r>
            </a:p>
          </p:txBody>
        </p:sp>
        <p:sp>
          <p:nvSpPr>
            <p:cNvPr id="12318" name="AutoShape 13"/>
            <p:cNvSpPr>
              <a:spLocks/>
            </p:cNvSpPr>
            <p:nvPr/>
          </p:nvSpPr>
          <p:spPr bwMode="auto">
            <a:xfrm rot="-5400000">
              <a:off x="1077" y="2125"/>
              <a:ext cx="213" cy="430"/>
            </a:xfrm>
            <a:prstGeom prst="leftBrace">
              <a:avLst>
                <a:gd name="adj1" fmla="val 16823"/>
                <a:gd name="adj2" fmla="val 50000"/>
              </a:avLst>
            </a:prstGeom>
            <a:noFill/>
            <a:ln w="28575">
              <a:solidFill>
                <a:srgbClr val="CC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12319" name="AutoShape 14"/>
            <p:cNvSpPr>
              <a:spLocks/>
            </p:cNvSpPr>
            <p:nvPr/>
          </p:nvSpPr>
          <p:spPr bwMode="auto">
            <a:xfrm rot="-5400000">
              <a:off x="845" y="3208"/>
              <a:ext cx="213" cy="430"/>
            </a:xfrm>
            <a:prstGeom prst="leftBrace">
              <a:avLst>
                <a:gd name="adj1" fmla="val 16823"/>
                <a:gd name="adj2" fmla="val 50000"/>
              </a:avLst>
            </a:prstGeom>
            <a:noFill/>
            <a:ln w="28575">
              <a:solidFill>
                <a:srgbClr val="CC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12320" name="AutoShape 15"/>
            <p:cNvSpPr>
              <a:spLocks/>
            </p:cNvSpPr>
            <p:nvPr/>
          </p:nvSpPr>
          <p:spPr bwMode="auto">
            <a:xfrm rot="-5400000">
              <a:off x="1785" y="1911"/>
              <a:ext cx="213" cy="868"/>
            </a:xfrm>
            <a:prstGeom prst="leftBrace">
              <a:avLst>
                <a:gd name="adj1" fmla="val 33959"/>
                <a:gd name="adj2" fmla="val 50000"/>
              </a:avLst>
            </a:prstGeom>
            <a:noFill/>
            <a:ln w="28575">
              <a:solidFill>
                <a:srgbClr val="CC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12321" name="AutoShape 16"/>
            <p:cNvSpPr>
              <a:spLocks/>
            </p:cNvSpPr>
            <p:nvPr/>
          </p:nvSpPr>
          <p:spPr bwMode="auto">
            <a:xfrm rot="-5400000">
              <a:off x="1801" y="2730"/>
              <a:ext cx="213" cy="1398"/>
            </a:xfrm>
            <a:prstGeom prst="leftBrace">
              <a:avLst>
                <a:gd name="adj1" fmla="val 54695"/>
                <a:gd name="adj2" fmla="val 50000"/>
              </a:avLst>
            </a:prstGeom>
            <a:noFill/>
            <a:ln w="28575">
              <a:solidFill>
                <a:srgbClr val="CC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12322" name="Text Box 17"/>
            <p:cNvSpPr txBox="1">
              <a:spLocks noChangeArrowheads="1"/>
            </p:cNvSpPr>
            <p:nvPr/>
          </p:nvSpPr>
          <p:spPr bwMode="auto">
            <a:xfrm>
              <a:off x="1560" y="3486"/>
              <a:ext cx="72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solidFill>
                    <a:srgbClr val="CC0000"/>
                  </a:solidFill>
                  <a:latin typeface="Arial Narrow" panose="020B0606020202030204" pitchFamily="34" charset="0"/>
                </a:rPr>
                <a:t>DNS Suffix</a:t>
              </a:r>
            </a:p>
          </p:txBody>
        </p:sp>
        <p:sp>
          <p:nvSpPr>
            <p:cNvPr id="12323" name="Text Box 18"/>
            <p:cNvSpPr txBox="1">
              <a:spLocks noChangeArrowheads="1"/>
            </p:cNvSpPr>
            <p:nvPr/>
          </p:nvSpPr>
          <p:spPr bwMode="auto">
            <a:xfrm>
              <a:off x="635" y="3490"/>
              <a:ext cx="733"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solidFill>
                    <a:srgbClr val="CC0000"/>
                  </a:solidFill>
                  <a:latin typeface="Arial Narrow" panose="020B0606020202030204" pitchFamily="34" charset="0"/>
                </a:rPr>
                <a:t>Host Name</a:t>
              </a:r>
            </a:p>
          </p:txBody>
        </p:sp>
        <p:sp>
          <p:nvSpPr>
            <p:cNvPr id="12324" name="Text Box 19"/>
            <p:cNvSpPr txBox="1">
              <a:spLocks noChangeArrowheads="1"/>
            </p:cNvSpPr>
            <p:nvPr/>
          </p:nvSpPr>
          <p:spPr bwMode="auto">
            <a:xfrm>
              <a:off x="1575" y="2404"/>
              <a:ext cx="72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solidFill>
                    <a:srgbClr val="CC0000"/>
                  </a:solidFill>
                  <a:latin typeface="Arial Narrow" panose="020B0606020202030204" pitchFamily="34" charset="0"/>
                </a:rPr>
                <a:t>DNS Suffix</a:t>
              </a:r>
            </a:p>
          </p:txBody>
        </p:sp>
        <p:sp>
          <p:nvSpPr>
            <p:cNvPr id="12325" name="Text Box 20"/>
            <p:cNvSpPr txBox="1">
              <a:spLocks noChangeArrowheads="1"/>
            </p:cNvSpPr>
            <p:nvPr/>
          </p:nvSpPr>
          <p:spPr bwMode="auto">
            <a:xfrm>
              <a:off x="839" y="2408"/>
              <a:ext cx="733"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solidFill>
                    <a:srgbClr val="CC0000"/>
                  </a:solidFill>
                  <a:latin typeface="Arial Narrow" panose="020B0606020202030204" pitchFamily="34" charset="0"/>
                </a:rPr>
                <a:t>Host Name</a:t>
              </a:r>
            </a:p>
          </p:txBody>
        </p:sp>
      </p:grpSp>
      <p:grpSp>
        <p:nvGrpSpPr>
          <p:cNvPr id="12295" name="Group 21"/>
          <p:cNvGrpSpPr>
            <a:grpSpLocks/>
          </p:cNvGrpSpPr>
          <p:nvPr/>
        </p:nvGrpSpPr>
        <p:grpSpPr bwMode="auto">
          <a:xfrm>
            <a:off x="5943600" y="2228850"/>
            <a:ext cx="3733800" cy="3881438"/>
            <a:chOff x="2784" y="1404"/>
            <a:chExt cx="2352" cy="2445"/>
          </a:xfrm>
        </p:grpSpPr>
        <p:sp>
          <p:nvSpPr>
            <p:cNvPr id="539670" name="AutoShape 22"/>
            <p:cNvSpPr>
              <a:spLocks noChangeArrowheads="1"/>
            </p:cNvSpPr>
            <p:nvPr/>
          </p:nvSpPr>
          <p:spPr bwMode="auto">
            <a:xfrm>
              <a:off x="2935" y="1404"/>
              <a:ext cx="2036" cy="2445"/>
            </a:xfrm>
            <a:prstGeom prst="roundRect">
              <a:avLst>
                <a:gd name="adj" fmla="val 4167"/>
              </a:avLst>
            </a:prstGeom>
            <a:solidFill>
              <a:srgbClr val="F0F1E1"/>
            </a:solidFill>
            <a:ln w="9525" algn="ctr">
              <a:solidFill>
                <a:srgbClr val="808080"/>
              </a:solidFill>
              <a:round/>
              <a:headEnd/>
              <a:tailEnd/>
            </a:ln>
            <a:effectLst>
              <a:outerShdw dist="35921" dir="2700000" algn="ctr" rotWithShape="0">
                <a:srgbClr val="AFAFAF"/>
              </a:outerShdw>
            </a:effectLst>
          </p:spPr>
          <p:txBody>
            <a:bodyPr anchor="ctr"/>
            <a:lstStyle/>
            <a:p>
              <a:pPr marL="177800" indent="-177800">
                <a:buSzPct val="85000"/>
                <a:defRPr/>
              </a:pPr>
              <a:endParaRPr lang="en-GB">
                <a:latin typeface="Arial Narrow" pitchFamily="34" charset="0"/>
              </a:endParaRPr>
            </a:p>
          </p:txBody>
        </p:sp>
        <p:sp>
          <p:nvSpPr>
            <p:cNvPr id="539671" name="AutoShape 23"/>
            <p:cNvSpPr>
              <a:spLocks noChangeArrowheads="1"/>
            </p:cNvSpPr>
            <p:nvPr/>
          </p:nvSpPr>
          <p:spPr bwMode="auto">
            <a:xfrm>
              <a:off x="3784" y="3545"/>
              <a:ext cx="1352" cy="234"/>
            </a:xfrm>
            <a:prstGeom prst="roundRect">
              <a:avLst>
                <a:gd name="adj" fmla="val 16852"/>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lnSpc>
                  <a:spcPct val="85000"/>
                </a:lnSpc>
                <a:defRPr/>
              </a:pPr>
              <a:r>
                <a:rPr lang="en-US">
                  <a:latin typeface="Arial Narrow" pitchFamily="34" charset="0"/>
                </a:rPr>
                <a:t>Server1 = 192.168.0.67</a:t>
              </a:r>
            </a:p>
          </p:txBody>
        </p:sp>
        <p:sp>
          <p:nvSpPr>
            <p:cNvPr id="539672" name="AutoShape 24"/>
            <p:cNvSpPr>
              <a:spLocks noChangeArrowheads="1"/>
            </p:cNvSpPr>
            <p:nvPr/>
          </p:nvSpPr>
          <p:spPr bwMode="auto">
            <a:xfrm>
              <a:off x="2784" y="3122"/>
              <a:ext cx="1416" cy="243"/>
            </a:xfrm>
            <a:prstGeom prst="roundRect">
              <a:avLst>
                <a:gd name="adj" fmla="val 16852"/>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lnSpc>
                  <a:spcPct val="85000"/>
                </a:lnSpc>
                <a:defRPr/>
              </a:pPr>
              <a:r>
                <a:rPr lang="en-US">
                  <a:latin typeface="Arial Narrow" pitchFamily="34" charset="0"/>
                </a:rPr>
                <a:t>Server1 = 192.168.0.66</a:t>
              </a:r>
            </a:p>
          </p:txBody>
        </p:sp>
        <p:sp>
          <p:nvSpPr>
            <p:cNvPr id="12301" name="Line 25"/>
            <p:cNvSpPr>
              <a:spLocks noChangeShapeType="1"/>
            </p:cNvSpPr>
            <p:nvPr/>
          </p:nvSpPr>
          <p:spPr bwMode="auto">
            <a:xfrm flipH="1">
              <a:off x="3815" y="1735"/>
              <a:ext cx="3" cy="91"/>
            </a:xfrm>
            <a:prstGeom prst="line">
              <a:avLst/>
            </a:prstGeom>
            <a:noFill/>
            <a:ln w="38100">
              <a:solidFill>
                <a:srgbClr val="333333"/>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12302" name="Line 26"/>
            <p:cNvSpPr>
              <a:spLocks noChangeShapeType="1"/>
            </p:cNvSpPr>
            <p:nvPr/>
          </p:nvSpPr>
          <p:spPr bwMode="auto">
            <a:xfrm>
              <a:off x="3824" y="2064"/>
              <a:ext cx="0" cy="128"/>
            </a:xfrm>
            <a:prstGeom prst="line">
              <a:avLst/>
            </a:prstGeom>
            <a:noFill/>
            <a:ln w="38100">
              <a:solidFill>
                <a:srgbClr val="333333"/>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12303" name="Line 27"/>
            <p:cNvSpPr>
              <a:spLocks noChangeShapeType="1"/>
            </p:cNvSpPr>
            <p:nvPr/>
          </p:nvSpPr>
          <p:spPr bwMode="auto">
            <a:xfrm flipH="1">
              <a:off x="3498" y="2428"/>
              <a:ext cx="325" cy="310"/>
            </a:xfrm>
            <a:prstGeom prst="line">
              <a:avLst/>
            </a:prstGeom>
            <a:noFill/>
            <a:ln w="38100">
              <a:solidFill>
                <a:srgbClr val="333333"/>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12304" name="Line 28"/>
            <p:cNvSpPr>
              <a:spLocks noChangeShapeType="1"/>
            </p:cNvSpPr>
            <p:nvPr/>
          </p:nvSpPr>
          <p:spPr bwMode="auto">
            <a:xfrm>
              <a:off x="3855" y="2413"/>
              <a:ext cx="485" cy="333"/>
            </a:xfrm>
            <a:prstGeom prst="line">
              <a:avLst/>
            </a:prstGeom>
            <a:noFill/>
            <a:ln w="38100">
              <a:solidFill>
                <a:srgbClr val="333333"/>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12305" name="Line 29"/>
            <p:cNvSpPr>
              <a:spLocks noChangeShapeType="1"/>
            </p:cNvSpPr>
            <p:nvPr/>
          </p:nvSpPr>
          <p:spPr bwMode="auto">
            <a:xfrm>
              <a:off x="4507" y="2878"/>
              <a:ext cx="0" cy="192"/>
            </a:xfrm>
            <a:prstGeom prst="line">
              <a:avLst/>
            </a:prstGeom>
            <a:noFill/>
            <a:ln w="38100">
              <a:solidFill>
                <a:srgbClr val="333333"/>
              </a:solidFill>
              <a:round/>
              <a:headEnd/>
              <a:tailEnd/>
            </a:ln>
            <a:extLst>
              <a:ext uri="{909E8E84-426E-40DD-AFC4-6F175D3DCCD1}">
                <a14:hiddenFill xmlns:a14="http://schemas.microsoft.com/office/drawing/2010/main">
                  <a:noFill/>
                </a14:hiddenFill>
              </a:ext>
            </a:extLst>
          </p:spPr>
          <p:txBody>
            <a:bodyPr anchor="ctr"/>
            <a:lstStyle/>
            <a:p>
              <a:endParaRPr lang="en-GB"/>
            </a:p>
          </p:txBody>
        </p:sp>
        <p:pic>
          <p:nvPicPr>
            <p:cNvPr id="12306" name="Picture 30"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5" y="2668"/>
              <a:ext cx="427" cy="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9679" name="AutoShape 31"/>
            <p:cNvSpPr>
              <a:spLocks noChangeArrowheads="1"/>
            </p:cNvSpPr>
            <p:nvPr/>
          </p:nvSpPr>
          <p:spPr bwMode="auto">
            <a:xfrm>
              <a:off x="3435" y="1841"/>
              <a:ext cx="777" cy="243"/>
            </a:xfrm>
            <a:prstGeom prst="roundRect">
              <a:avLst>
                <a:gd name="adj" fmla="val 16852"/>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lnSpc>
                  <a:spcPct val="85000"/>
                </a:lnSpc>
                <a:defRPr/>
              </a:pPr>
              <a:r>
                <a:rPr lang="en-US">
                  <a:latin typeface="Arial Narrow" pitchFamily="34" charset="0"/>
                </a:rPr>
                <a:t>msft</a:t>
              </a:r>
            </a:p>
          </p:txBody>
        </p:sp>
        <p:sp>
          <p:nvSpPr>
            <p:cNvPr id="539680" name="AutoShape 32"/>
            <p:cNvSpPr>
              <a:spLocks noChangeArrowheads="1"/>
            </p:cNvSpPr>
            <p:nvPr/>
          </p:nvSpPr>
          <p:spPr bwMode="auto">
            <a:xfrm>
              <a:off x="3430" y="1496"/>
              <a:ext cx="777" cy="243"/>
            </a:xfrm>
            <a:prstGeom prst="roundRect">
              <a:avLst>
                <a:gd name="adj" fmla="val 16852"/>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lnSpc>
                  <a:spcPct val="85000"/>
                </a:lnSpc>
                <a:defRPr/>
              </a:pPr>
              <a:r>
                <a:rPr lang="en-US">
                  <a:latin typeface="Arial Narrow" pitchFamily="34" charset="0"/>
                </a:rPr>
                <a:t>“.” Root</a:t>
              </a:r>
            </a:p>
          </p:txBody>
        </p:sp>
        <p:sp>
          <p:nvSpPr>
            <p:cNvPr id="539681" name="AutoShape 33"/>
            <p:cNvSpPr>
              <a:spLocks noChangeArrowheads="1"/>
            </p:cNvSpPr>
            <p:nvPr/>
          </p:nvSpPr>
          <p:spPr bwMode="auto">
            <a:xfrm>
              <a:off x="3445" y="2187"/>
              <a:ext cx="777" cy="243"/>
            </a:xfrm>
            <a:prstGeom prst="roundRect">
              <a:avLst>
                <a:gd name="adj" fmla="val 16852"/>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lnSpc>
                  <a:spcPct val="85000"/>
                </a:lnSpc>
                <a:defRPr/>
              </a:pPr>
              <a:r>
                <a:rPr lang="en-US">
                  <a:latin typeface="Arial Narrow" pitchFamily="34" charset="0"/>
                </a:rPr>
                <a:t>nwtraders</a:t>
              </a:r>
            </a:p>
          </p:txBody>
        </p:sp>
        <p:sp>
          <p:nvSpPr>
            <p:cNvPr id="539682" name="AutoShape 34"/>
            <p:cNvSpPr>
              <a:spLocks noChangeArrowheads="1"/>
            </p:cNvSpPr>
            <p:nvPr/>
          </p:nvSpPr>
          <p:spPr bwMode="auto">
            <a:xfrm>
              <a:off x="4119" y="2639"/>
              <a:ext cx="777" cy="243"/>
            </a:xfrm>
            <a:prstGeom prst="roundRect">
              <a:avLst>
                <a:gd name="adj" fmla="val 16852"/>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lnSpc>
                  <a:spcPct val="85000"/>
                </a:lnSpc>
                <a:defRPr/>
              </a:pPr>
              <a:r>
                <a:rPr lang="en-US">
                  <a:latin typeface="Arial Narrow" pitchFamily="34" charset="0"/>
                </a:rPr>
                <a:t>training</a:t>
              </a:r>
            </a:p>
          </p:txBody>
        </p:sp>
        <p:pic>
          <p:nvPicPr>
            <p:cNvPr id="12311" name="Picture 35"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94" y="3069"/>
              <a:ext cx="427" cy="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296" name="Text Box 36"/>
          <p:cNvSpPr txBox="1">
            <a:spLocks noChangeArrowheads="1"/>
          </p:cNvSpPr>
          <p:nvPr/>
        </p:nvSpPr>
        <p:spPr bwMode="auto">
          <a:xfrm>
            <a:off x="5773738" y="15128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spcBef>
                <a:spcPct val="50000"/>
              </a:spcBef>
            </a:pPr>
            <a:endParaRPr lang="en-GB" altLang="en-US"/>
          </a:p>
        </p:txBody>
      </p:sp>
      <p:sp>
        <p:nvSpPr>
          <p:cNvPr id="539685" name="AutoShape 37"/>
          <p:cNvSpPr>
            <a:spLocks noChangeArrowheads="1"/>
          </p:cNvSpPr>
          <p:nvPr/>
        </p:nvSpPr>
        <p:spPr bwMode="auto">
          <a:xfrm>
            <a:off x="2112963" y="958850"/>
            <a:ext cx="7848600" cy="407988"/>
          </a:xfrm>
          <a:prstGeom prst="roundRect">
            <a:avLst>
              <a:gd name="adj" fmla="val 29440"/>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lgn="l" eaLnBrk="1" hangingPunct="1">
              <a:lnSpc>
                <a:spcPct val="85000"/>
              </a:lnSpc>
              <a:defRPr/>
            </a:pPr>
            <a:r>
              <a:rPr lang="en-US" sz="2400">
                <a:latin typeface="Arial Narrow" pitchFamily="34" charset="0"/>
              </a:rPr>
              <a:t>A </a:t>
            </a:r>
            <a:r>
              <a:rPr lang="en-US" sz="2400" i="1">
                <a:latin typeface="Arial Narrow" pitchFamily="34" charset="0"/>
              </a:rPr>
              <a:t>host name</a:t>
            </a:r>
            <a:r>
              <a:rPr lang="en-US" sz="2400">
                <a:latin typeface="Arial Narrow" pitchFamily="34" charset="0"/>
              </a:rPr>
              <a:t> is the DNS name of a device on a network</a:t>
            </a:r>
          </a:p>
        </p:txBody>
      </p:sp>
    </p:spTree>
    <p:extLst>
      <p:ext uri="{BB962C8B-B14F-4D97-AF65-F5344CB8AC3E}">
        <p14:creationId xmlns:p14="http://schemas.microsoft.com/office/powerpoint/2010/main" val="512088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title"/>
          </p:nvPr>
        </p:nvSpPr>
        <p:spPr/>
        <p:txBody>
          <a:bodyPr/>
          <a:lstStyle/>
          <a:p>
            <a:r>
              <a:rPr lang="en-GB" altLang="en-US"/>
              <a:t>Domain Names</a:t>
            </a:r>
          </a:p>
        </p:txBody>
      </p:sp>
      <p:sp>
        <p:nvSpPr>
          <p:cNvPr id="13316" name="Rectangle 3"/>
          <p:cNvSpPr>
            <a:spLocks noGrp="1" noChangeArrowheads="1"/>
          </p:cNvSpPr>
          <p:nvPr>
            <p:ph type="body" idx="1"/>
          </p:nvPr>
        </p:nvSpPr>
        <p:spPr/>
        <p:txBody>
          <a:bodyPr/>
          <a:lstStyle/>
          <a:p>
            <a:r>
              <a:rPr lang="en-GB" altLang="en-US"/>
              <a:t>Hierarchical structure</a:t>
            </a:r>
          </a:p>
          <a:p>
            <a:r>
              <a:rPr lang="en-GB" altLang="en-US"/>
              <a:t>Machines can have the same names …. but within different domains</a:t>
            </a:r>
          </a:p>
          <a:p>
            <a:pPr lvl="1"/>
            <a:r>
              <a:rPr kumimoji="0" lang="en-US" altLang="en-US" b="1">
                <a:latin typeface="Arial Narrow" panose="020B0606020202030204" pitchFamily="34" charset="0"/>
              </a:rPr>
              <a:t>server1.nwtraders.msft</a:t>
            </a:r>
          </a:p>
          <a:p>
            <a:pPr lvl="1"/>
            <a:r>
              <a:rPr kumimoji="0" lang="en-US" altLang="en-US" b="1">
                <a:latin typeface="Arial Narrow" panose="020B0606020202030204" pitchFamily="34" charset="0"/>
              </a:rPr>
              <a:t>server1.training.nwtraders.msft</a:t>
            </a:r>
            <a:endParaRPr kumimoji="0" lang="en-GB" altLang="en-US" b="1">
              <a:latin typeface="Arial Narrow" panose="020B0606020202030204" pitchFamily="34" charset="0"/>
            </a:endParaRPr>
          </a:p>
        </p:txBody>
      </p:sp>
    </p:spTree>
    <p:extLst>
      <p:ext uri="{BB962C8B-B14F-4D97-AF65-F5344CB8AC3E}">
        <p14:creationId xmlns:p14="http://schemas.microsoft.com/office/powerpoint/2010/main" val="21469547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2"/>
          <p:cNvSpPr>
            <a:spLocks noGrp="1" noChangeArrowheads="1"/>
          </p:cNvSpPr>
          <p:nvPr>
            <p:ph type="title"/>
          </p:nvPr>
        </p:nvSpPr>
        <p:spPr/>
        <p:txBody>
          <a:bodyPr/>
          <a:lstStyle/>
          <a:p>
            <a:r>
              <a:rPr lang="en-GB" altLang="en-US"/>
              <a:t>DNS Naming</a:t>
            </a:r>
          </a:p>
        </p:txBody>
      </p:sp>
      <p:sp>
        <p:nvSpPr>
          <p:cNvPr id="14340" name="Rectangle 4"/>
          <p:cNvSpPr>
            <a:spLocks noChangeArrowheads="1"/>
          </p:cNvSpPr>
          <p:nvPr/>
        </p:nvSpPr>
        <p:spPr bwMode="auto">
          <a:xfrm>
            <a:off x="2662238" y="1576385"/>
            <a:ext cx="6629400" cy="43211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marL="347663" indent="-347663">
              <a:defRPr b="1">
                <a:solidFill>
                  <a:schemeClr val="tx1"/>
                </a:solidFill>
                <a:latin typeface="Helvetica" panose="020B0604020202020204" pitchFamily="34" charset="0"/>
              </a:defRPr>
            </a:lvl1pPr>
            <a:lvl2pPr marL="52070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eaLnBrk="1" hangingPunct="1">
              <a:lnSpc>
                <a:spcPct val="90000"/>
              </a:lnSpc>
              <a:spcBef>
                <a:spcPct val="10000"/>
              </a:spcBef>
            </a:pPr>
            <a:r>
              <a:rPr lang="en-US" altLang="en-US" sz="2400">
                <a:latin typeface="Arial Narrow" panose="020B0606020202030204" pitchFamily="34" charset="0"/>
              </a:rPr>
              <a:t>The following characters are valid for DNS names:</a:t>
            </a:r>
          </a:p>
          <a:p>
            <a:pPr algn="l" eaLnBrk="1" hangingPunct="1">
              <a:lnSpc>
                <a:spcPct val="90000"/>
              </a:lnSpc>
              <a:spcBef>
                <a:spcPct val="10000"/>
              </a:spcBef>
            </a:pPr>
            <a:endParaRPr lang="en-US" altLang="en-US" sz="2400">
              <a:latin typeface="Arial Narrow" panose="020B0606020202030204" pitchFamily="34" charset="0"/>
            </a:endParaRPr>
          </a:p>
          <a:p>
            <a:pPr algn="l">
              <a:lnSpc>
                <a:spcPct val="90000"/>
              </a:lnSpc>
              <a:spcBef>
                <a:spcPct val="40000"/>
              </a:spcBef>
              <a:buClr>
                <a:srgbClr val="8DACD0"/>
              </a:buClr>
              <a:buSzPct val="70000"/>
              <a:buFont typeface="Wingdings" panose="05000000000000000000" pitchFamily="2" charset="2"/>
              <a:buBlip>
                <a:blip r:embed="rId3"/>
              </a:buBlip>
            </a:pPr>
            <a:r>
              <a:rPr lang="en-US" altLang="en-US" sz="2400" b="0">
                <a:latin typeface="Arial Narrow" panose="020B0606020202030204" pitchFamily="34" charset="0"/>
              </a:rPr>
              <a:t>A-Z</a:t>
            </a:r>
          </a:p>
          <a:p>
            <a:pPr algn="l">
              <a:lnSpc>
                <a:spcPct val="90000"/>
              </a:lnSpc>
              <a:spcBef>
                <a:spcPct val="40000"/>
              </a:spcBef>
              <a:buClr>
                <a:srgbClr val="8DACD0"/>
              </a:buClr>
              <a:buSzPct val="70000"/>
              <a:buFont typeface="Wingdings" panose="05000000000000000000" pitchFamily="2" charset="2"/>
              <a:buBlip>
                <a:blip r:embed="rId3"/>
              </a:buBlip>
            </a:pPr>
            <a:r>
              <a:rPr lang="en-US" altLang="en-US" sz="2400" b="0">
                <a:latin typeface="Arial Narrow" panose="020B0606020202030204" pitchFamily="34" charset="0"/>
              </a:rPr>
              <a:t>a-z </a:t>
            </a:r>
          </a:p>
          <a:p>
            <a:pPr algn="l">
              <a:lnSpc>
                <a:spcPct val="90000"/>
              </a:lnSpc>
              <a:spcBef>
                <a:spcPct val="40000"/>
              </a:spcBef>
              <a:buClr>
                <a:srgbClr val="8DACD0"/>
              </a:buClr>
              <a:buSzPct val="70000"/>
              <a:buFont typeface="Wingdings" panose="05000000000000000000" pitchFamily="2" charset="2"/>
              <a:buBlip>
                <a:blip r:embed="rId3"/>
              </a:buBlip>
            </a:pPr>
            <a:r>
              <a:rPr lang="en-US" altLang="en-US" sz="2400" b="0">
                <a:latin typeface="Arial Narrow" panose="020B0606020202030204" pitchFamily="34" charset="0"/>
              </a:rPr>
              <a:t>0-9 </a:t>
            </a:r>
            <a:endParaRPr lang="en-US" altLang="en-US" sz="2400">
              <a:latin typeface="Arial Narrow" panose="020B0606020202030204" pitchFamily="34" charset="0"/>
            </a:endParaRPr>
          </a:p>
          <a:p>
            <a:pPr algn="l">
              <a:lnSpc>
                <a:spcPct val="90000"/>
              </a:lnSpc>
              <a:spcBef>
                <a:spcPct val="40000"/>
              </a:spcBef>
              <a:buClr>
                <a:srgbClr val="8DACD0"/>
              </a:buClr>
              <a:buSzPct val="70000"/>
              <a:buFont typeface="Wingdings" panose="05000000000000000000" pitchFamily="2" charset="2"/>
              <a:buBlip>
                <a:blip r:embed="rId3"/>
              </a:buBlip>
            </a:pPr>
            <a:r>
              <a:rPr lang="en-US" altLang="en-US" sz="2400" b="0">
                <a:latin typeface="Arial Narrow" panose="020B0606020202030204" pitchFamily="34" charset="0"/>
              </a:rPr>
              <a:t>Hyphen (-) </a:t>
            </a:r>
          </a:p>
          <a:p>
            <a:pPr algn="l">
              <a:lnSpc>
                <a:spcPct val="90000"/>
              </a:lnSpc>
              <a:spcBef>
                <a:spcPct val="40000"/>
              </a:spcBef>
              <a:buClr>
                <a:srgbClr val="8DACD0"/>
              </a:buClr>
              <a:buSzPct val="70000"/>
              <a:buFont typeface="Wingdings" panose="05000000000000000000" pitchFamily="2" charset="2"/>
              <a:buNone/>
            </a:pPr>
            <a:endParaRPr lang="en-US" altLang="en-US" sz="2400" b="0">
              <a:latin typeface="Arial Narrow" panose="020B0606020202030204" pitchFamily="34" charset="0"/>
            </a:endParaRPr>
          </a:p>
          <a:p>
            <a:pPr algn="l">
              <a:lnSpc>
                <a:spcPct val="90000"/>
              </a:lnSpc>
              <a:spcBef>
                <a:spcPct val="40000"/>
              </a:spcBef>
              <a:buClr>
                <a:srgbClr val="8DACD0"/>
              </a:buClr>
              <a:buSzPct val="70000"/>
              <a:buFont typeface="Wingdings" panose="05000000000000000000" pitchFamily="2" charset="2"/>
              <a:buNone/>
            </a:pPr>
            <a:r>
              <a:rPr lang="en-US" altLang="en-US" sz="2400" b="0">
                <a:latin typeface="Arial Narrow" panose="020B0606020202030204" pitchFamily="34" charset="0"/>
              </a:rPr>
              <a:t>The underscore (_) is a reserved character</a:t>
            </a:r>
            <a:endParaRPr lang="en-US" altLang="en-US" sz="2400" b="0">
              <a:latin typeface="Arial" panose="020B0604020202020204" pitchFamily="34" charset="0"/>
            </a:endParaRPr>
          </a:p>
          <a:p>
            <a:pPr lvl="1" algn="l">
              <a:buFontTx/>
              <a:buChar char="•"/>
            </a:pPr>
            <a:endParaRPr lang="en-US" altLang="en-US" sz="2400" b="0">
              <a:latin typeface="Arial" panose="020B0604020202020204" pitchFamily="34" charset="0"/>
            </a:endParaRPr>
          </a:p>
          <a:p>
            <a:pPr lvl="1" algn="l" eaLnBrk="1" hangingPunct="1"/>
            <a:endParaRPr lang="en-US" altLang="en-US" b="0">
              <a:latin typeface="Arial" panose="020B0604020202020204" pitchFamily="34" charset="0"/>
            </a:endParaRPr>
          </a:p>
        </p:txBody>
      </p:sp>
    </p:spTree>
    <p:extLst>
      <p:ext uri="{BB962C8B-B14F-4D97-AF65-F5344CB8AC3E}">
        <p14:creationId xmlns:p14="http://schemas.microsoft.com/office/powerpoint/2010/main" val="6216865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t>NOSE</a:t>
            </a:r>
          </a:p>
        </p:txBody>
      </p:sp>
      <p:sp>
        <p:nvSpPr>
          <p:cNvPr id="15363" name="Rectangle 2"/>
          <p:cNvSpPr>
            <a:spLocks noGrp="1" noChangeArrowheads="1"/>
          </p:cNvSpPr>
          <p:nvPr>
            <p:ph type="title"/>
          </p:nvPr>
        </p:nvSpPr>
        <p:spPr/>
        <p:txBody>
          <a:bodyPr/>
          <a:lstStyle/>
          <a:p>
            <a:r>
              <a:rPr lang="en-GB" altLang="en-US"/>
              <a:t>Components of DNS</a:t>
            </a:r>
          </a:p>
        </p:txBody>
      </p:sp>
      <p:sp>
        <p:nvSpPr>
          <p:cNvPr id="15364" name="Rectangle 5"/>
          <p:cNvSpPr>
            <a:spLocks noChangeArrowheads="1"/>
          </p:cNvSpPr>
          <p:nvPr/>
        </p:nvSpPr>
        <p:spPr bwMode="auto">
          <a:xfrm>
            <a:off x="6543675" y="1231901"/>
            <a:ext cx="3117850" cy="5457825"/>
          </a:xfrm>
          <a:prstGeom prst="rect">
            <a:avLst/>
          </a:prstGeom>
          <a:solidFill>
            <a:schemeClr val="accent2">
              <a:alpha val="79999"/>
            </a:schemeClr>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bIns="228600" anchor="b"/>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DNS Servers on the Internet</a:t>
            </a:r>
          </a:p>
        </p:txBody>
      </p:sp>
      <p:sp>
        <p:nvSpPr>
          <p:cNvPr id="15365" name="Rectangle 6"/>
          <p:cNvSpPr>
            <a:spLocks noChangeArrowheads="1"/>
          </p:cNvSpPr>
          <p:nvPr/>
        </p:nvSpPr>
        <p:spPr bwMode="auto">
          <a:xfrm>
            <a:off x="3697288" y="1231901"/>
            <a:ext cx="2794000" cy="5457825"/>
          </a:xfrm>
          <a:prstGeom prst="rect">
            <a:avLst/>
          </a:prstGeom>
          <a:solidFill>
            <a:srgbClr val="ADE2A1">
              <a:alpha val="79999"/>
            </a:srgbClr>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bIns="228600" anchor="b"/>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a:r>
              <a:rPr lang="en-US" altLang="en-US">
                <a:latin typeface="Arial Narrow" panose="020B0606020202030204" pitchFamily="34" charset="0"/>
              </a:rPr>
              <a:t>DNS Servers</a:t>
            </a:r>
          </a:p>
          <a:p>
            <a:pPr algn="l">
              <a:buFont typeface="Wingdings" panose="05000000000000000000" pitchFamily="2" charset="2"/>
              <a:buChar char="à"/>
            </a:pPr>
            <a:r>
              <a:rPr lang="en-US" altLang="en-US">
                <a:latin typeface="Arial Narrow" panose="020B0606020202030204" pitchFamily="34" charset="0"/>
                <a:sym typeface="Wingdings" panose="05000000000000000000" pitchFamily="2" charset="2"/>
              </a:rPr>
              <a:t>Hosts domain</a:t>
            </a:r>
          </a:p>
          <a:p>
            <a:pPr algn="l">
              <a:buFont typeface="Wingdings" panose="05000000000000000000" pitchFamily="2" charset="2"/>
              <a:buChar char="à"/>
            </a:pPr>
            <a:r>
              <a:rPr lang="en-US" altLang="en-US">
                <a:latin typeface="Arial Narrow" panose="020B0606020202030204" pitchFamily="34" charset="0"/>
              </a:rPr>
              <a:t>Resolves name Resolution </a:t>
            </a:r>
          </a:p>
          <a:p>
            <a:pPr algn="l">
              <a:buFont typeface="Wingdings" panose="05000000000000000000" pitchFamily="2" charset="2"/>
              <a:buNone/>
            </a:pPr>
            <a:r>
              <a:rPr lang="en-US" altLang="en-US">
                <a:latin typeface="Arial Narrow" panose="020B0606020202030204" pitchFamily="34" charset="0"/>
              </a:rPr>
              <a:t>requests from clients</a:t>
            </a:r>
          </a:p>
        </p:txBody>
      </p:sp>
      <p:sp>
        <p:nvSpPr>
          <p:cNvPr id="15366" name="Rectangle 7"/>
          <p:cNvSpPr>
            <a:spLocks noChangeArrowheads="1"/>
          </p:cNvSpPr>
          <p:nvPr/>
        </p:nvSpPr>
        <p:spPr bwMode="auto">
          <a:xfrm>
            <a:off x="1725614" y="1231901"/>
            <a:ext cx="1931987" cy="5457825"/>
          </a:xfrm>
          <a:prstGeom prst="rect">
            <a:avLst/>
          </a:prstGeom>
          <a:solidFill>
            <a:schemeClr val="accent2">
              <a:alpha val="79999"/>
            </a:schemeClr>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bIns="228600" anchor="b"/>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DNS Clients</a:t>
            </a:r>
          </a:p>
        </p:txBody>
      </p:sp>
      <p:sp>
        <p:nvSpPr>
          <p:cNvPr id="15367" name="Line 8"/>
          <p:cNvSpPr>
            <a:spLocks noChangeShapeType="1"/>
          </p:cNvSpPr>
          <p:nvPr/>
        </p:nvSpPr>
        <p:spPr bwMode="auto">
          <a:xfrm>
            <a:off x="4841875" y="2706688"/>
            <a:ext cx="1974850" cy="615950"/>
          </a:xfrm>
          <a:prstGeom prst="line">
            <a:avLst/>
          </a:prstGeom>
          <a:noFill/>
          <a:ln w="57150">
            <a:solidFill>
              <a:srgbClr val="333333"/>
            </a:solidFill>
            <a:prstDash val="sysDot"/>
            <a:round/>
            <a:headEnd/>
            <a:tailEnd/>
          </a:ln>
          <a:extLst>
            <a:ext uri="{909E8E84-426E-40DD-AFC4-6F175D3DCCD1}">
              <a14:hiddenFill xmlns:a14="http://schemas.microsoft.com/office/drawing/2010/main">
                <a:noFill/>
              </a14:hiddenFill>
            </a:ext>
          </a:extLst>
        </p:spPr>
        <p:txBody>
          <a:bodyPr anchor="ctr"/>
          <a:lstStyle/>
          <a:p>
            <a:endParaRPr lang="en-GB"/>
          </a:p>
        </p:txBody>
      </p:sp>
      <p:pic>
        <p:nvPicPr>
          <p:cNvPr id="15368" name="Picture 9" descr="Site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66901" y="1879601"/>
            <a:ext cx="3140075" cy="105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10" descr="Server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25975" y="1370014"/>
            <a:ext cx="914400"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11" descr="Computer_DesktopComputerSansKeyboard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30413" y="2305051"/>
            <a:ext cx="703262" cy="93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1" name="Picture 12" descr="Server0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08251" y="1352551"/>
            <a:ext cx="803275" cy="102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13" descr="Site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1339" y="3968750"/>
            <a:ext cx="3133725" cy="104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3" name="Picture 14" descr="Server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25975" y="4279900"/>
            <a:ext cx="914400"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4" name="Picture 15" descr="Computer_DesktopComputerSansKeyboard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30413" y="3698876"/>
            <a:ext cx="703262" cy="93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5" name="Picture 16" descr="LaptopComputer0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17788" y="4394200"/>
            <a:ext cx="774700" cy="928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6" name="Line 17"/>
          <p:cNvSpPr>
            <a:spLocks noChangeShapeType="1"/>
          </p:cNvSpPr>
          <p:nvPr/>
        </p:nvSpPr>
        <p:spPr bwMode="auto">
          <a:xfrm flipH="1">
            <a:off x="4854575" y="3644901"/>
            <a:ext cx="1936750" cy="531813"/>
          </a:xfrm>
          <a:prstGeom prst="line">
            <a:avLst/>
          </a:prstGeom>
          <a:noFill/>
          <a:ln w="57150">
            <a:solidFill>
              <a:srgbClr val="333333"/>
            </a:solidFill>
            <a:prstDash val="sysDot"/>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15377" name="Line 18"/>
          <p:cNvSpPr>
            <a:spLocks noChangeShapeType="1"/>
          </p:cNvSpPr>
          <p:nvPr/>
        </p:nvSpPr>
        <p:spPr bwMode="auto">
          <a:xfrm>
            <a:off x="3181350" y="2932114"/>
            <a:ext cx="0" cy="1038225"/>
          </a:xfrm>
          <a:prstGeom prst="line">
            <a:avLst/>
          </a:prstGeom>
          <a:noFill/>
          <a:ln w="57150">
            <a:solidFill>
              <a:srgbClr val="333333"/>
            </a:solidFill>
            <a:prstDash val="sysDot"/>
            <a:round/>
            <a:headEnd/>
            <a:tailEnd/>
          </a:ln>
          <a:extLst>
            <a:ext uri="{909E8E84-426E-40DD-AFC4-6F175D3DCCD1}">
              <a14:hiddenFill xmlns:a14="http://schemas.microsoft.com/office/drawing/2010/main">
                <a:noFill/>
              </a14:hiddenFill>
            </a:ext>
          </a:extLst>
        </p:spPr>
        <p:txBody>
          <a:bodyPr anchor="ctr"/>
          <a:lstStyle/>
          <a:p>
            <a:endParaRPr lang="en-GB"/>
          </a:p>
        </p:txBody>
      </p:sp>
      <p:pic>
        <p:nvPicPr>
          <p:cNvPr id="15378" name="Picture 19" descr="Internet0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77038" y="2551114"/>
            <a:ext cx="1973262"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9" name="Picture 20" descr="Server0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27926" y="1873251"/>
            <a:ext cx="803275" cy="102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21" name="AutoShape 21"/>
          <p:cNvSpPr>
            <a:spLocks noChangeArrowheads="1"/>
          </p:cNvSpPr>
          <p:nvPr/>
        </p:nvSpPr>
        <p:spPr bwMode="auto">
          <a:xfrm>
            <a:off x="7942263" y="1758951"/>
            <a:ext cx="850900" cy="373063"/>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Root “.”</a:t>
            </a:r>
          </a:p>
        </p:txBody>
      </p:sp>
      <p:pic>
        <p:nvPicPr>
          <p:cNvPr id="15381" name="Picture 22" descr="Server0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24864" y="2816226"/>
            <a:ext cx="803275" cy="102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23" name="AutoShape 23"/>
          <p:cNvSpPr>
            <a:spLocks noChangeArrowheads="1"/>
          </p:cNvSpPr>
          <p:nvPr/>
        </p:nvSpPr>
        <p:spPr bwMode="auto">
          <a:xfrm>
            <a:off x="8770938" y="2628900"/>
            <a:ext cx="666750" cy="39370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.com</a:t>
            </a:r>
          </a:p>
        </p:txBody>
      </p:sp>
      <p:pic>
        <p:nvPicPr>
          <p:cNvPr id="15383" name="Picture 24" descr="Server0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18426" y="4229101"/>
            <a:ext cx="803275" cy="102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25" name="AutoShape 25"/>
          <p:cNvSpPr>
            <a:spLocks noChangeArrowheads="1"/>
          </p:cNvSpPr>
          <p:nvPr/>
        </p:nvSpPr>
        <p:spPr bwMode="auto">
          <a:xfrm>
            <a:off x="8278814" y="4578350"/>
            <a:ext cx="619125" cy="35560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.edu</a:t>
            </a:r>
          </a:p>
        </p:txBody>
      </p:sp>
      <p:sp>
        <p:nvSpPr>
          <p:cNvPr id="15385" name="Text Box 26"/>
          <p:cNvSpPr txBox="1">
            <a:spLocks noChangeArrowheads="1"/>
          </p:cNvSpPr>
          <p:nvPr/>
        </p:nvSpPr>
        <p:spPr bwMode="auto">
          <a:xfrm>
            <a:off x="3533775" y="1185864"/>
            <a:ext cx="47069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sz="2000">
              <a:latin typeface="Arial Narrow" panose="020B0606020202030204" pitchFamily="34" charset="0"/>
            </a:endParaRPr>
          </a:p>
        </p:txBody>
      </p:sp>
      <p:pic>
        <p:nvPicPr>
          <p:cNvPr id="15386" name="Picture 27" descr="Database0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187950" y="2119313"/>
            <a:ext cx="654050"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87" name="Picture 28" descr="Database0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154613" y="4897439"/>
            <a:ext cx="654050"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88" name="Picture 29" descr="Database0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187950" y="2151064"/>
            <a:ext cx="654050"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89" name="Picture 30" descr="Document_Writing0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14951" y="4259263"/>
            <a:ext cx="504825"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31" name="AutoShape 31"/>
          <p:cNvSpPr>
            <a:spLocks noChangeArrowheads="1"/>
          </p:cNvSpPr>
          <p:nvPr/>
        </p:nvSpPr>
        <p:spPr bwMode="auto">
          <a:xfrm>
            <a:off x="5667375" y="4892675"/>
            <a:ext cx="1098550" cy="528638"/>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Resource</a:t>
            </a:r>
          </a:p>
          <a:p>
            <a:pPr>
              <a:defRPr/>
            </a:pPr>
            <a:r>
              <a:rPr lang="en-US">
                <a:latin typeface="Arial Narrow" pitchFamily="34" charset="0"/>
              </a:rPr>
              <a:t>Record</a:t>
            </a:r>
          </a:p>
        </p:txBody>
      </p:sp>
      <p:pic>
        <p:nvPicPr>
          <p:cNvPr id="15391" name="Picture 32" descr="Document_Writing0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10189" y="1439863"/>
            <a:ext cx="504825"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33" name="AutoShape 33"/>
          <p:cNvSpPr>
            <a:spLocks noChangeArrowheads="1"/>
          </p:cNvSpPr>
          <p:nvPr/>
        </p:nvSpPr>
        <p:spPr bwMode="auto">
          <a:xfrm>
            <a:off x="5691188" y="1963739"/>
            <a:ext cx="1098550" cy="528637"/>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Resource</a:t>
            </a:r>
          </a:p>
          <a:p>
            <a:pPr>
              <a:defRPr/>
            </a:pPr>
            <a:r>
              <a:rPr lang="en-US">
                <a:latin typeface="Arial Narrow" pitchFamily="34" charset="0"/>
              </a:rPr>
              <a:t>Record</a:t>
            </a:r>
          </a:p>
        </p:txBody>
      </p:sp>
      <p:sp>
        <p:nvSpPr>
          <p:cNvPr id="15393" name="Text Box 34"/>
          <p:cNvSpPr txBox="1">
            <a:spLocks noChangeArrowheads="1"/>
          </p:cNvSpPr>
          <p:nvPr/>
        </p:nvSpPr>
        <p:spPr bwMode="auto">
          <a:xfrm>
            <a:off x="5392738" y="879476"/>
            <a:ext cx="25336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DNS database entries</a:t>
            </a:r>
          </a:p>
        </p:txBody>
      </p:sp>
      <p:sp>
        <p:nvSpPr>
          <p:cNvPr id="15394" name="Line 35"/>
          <p:cNvSpPr>
            <a:spLocks noChangeShapeType="1"/>
          </p:cNvSpPr>
          <p:nvPr/>
        </p:nvSpPr>
        <p:spPr bwMode="auto">
          <a:xfrm flipH="1">
            <a:off x="6249988" y="1222376"/>
            <a:ext cx="138112" cy="671513"/>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Tree>
    <p:extLst>
      <p:ext uri="{BB962C8B-B14F-4D97-AF65-F5344CB8AC3E}">
        <p14:creationId xmlns:p14="http://schemas.microsoft.com/office/powerpoint/2010/main" val="11964161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Grp="1" noChangeArrowheads="1"/>
          </p:cNvSpPr>
          <p:nvPr>
            <p:ph type="title"/>
          </p:nvPr>
        </p:nvSpPr>
        <p:spPr/>
        <p:txBody>
          <a:bodyPr/>
          <a:lstStyle/>
          <a:p>
            <a:r>
              <a:rPr lang="en-GB" altLang="en-US"/>
              <a:t>DNS Query</a:t>
            </a:r>
          </a:p>
        </p:txBody>
      </p:sp>
      <p:sp>
        <p:nvSpPr>
          <p:cNvPr id="16388" name="Rectangle 4"/>
          <p:cNvSpPr>
            <a:spLocks noChangeArrowheads="1"/>
          </p:cNvSpPr>
          <p:nvPr/>
        </p:nvSpPr>
        <p:spPr bwMode="auto">
          <a:xfrm>
            <a:off x="2546351" y="2516189"/>
            <a:ext cx="7026275" cy="299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342900" indent="-342900">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a:lnSpc>
                <a:spcPct val="70000"/>
              </a:lnSpc>
              <a:spcBef>
                <a:spcPct val="25000"/>
              </a:spcBef>
              <a:buClr>
                <a:schemeClr val="folHlink"/>
              </a:buClr>
              <a:buSzPct val="90000"/>
              <a:buFont typeface="Wingdings 2" panose="05020102010507070707" pitchFamily="18" charset="2"/>
              <a:buChar char="¢"/>
            </a:pPr>
            <a:r>
              <a:rPr kumimoji="1" lang="en-US" altLang="en-US" sz="2000" b="0"/>
              <a:t>DNS clients and DNS servers both initiate queries for name resolution</a:t>
            </a:r>
          </a:p>
          <a:p>
            <a:pPr algn="l">
              <a:lnSpc>
                <a:spcPct val="70000"/>
              </a:lnSpc>
              <a:spcBef>
                <a:spcPct val="25000"/>
              </a:spcBef>
              <a:buClr>
                <a:schemeClr val="folHlink"/>
              </a:buClr>
              <a:buSzPct val="90000"/>
              <a:buFont typeface="Wingdings 2" panose="05020102010507070707" pitchFamily="18" charset="2"/>
              <a:buChar char="¢"/>
            </a:pPr>
            <a:r>
              <a:rPr kumimoji="1" lang="en-US" altLang="en-US" sz="2000" b="0"/>
              <a:t>An authoritative DNS server for the namespace (i.e. responsible for the domain) of the query will either:</a:t>
            </a:r>
          </a:p>
          <a:p>
            <a:pPr lvl="1" algn="l">
              <a:lnSpc>
                <a:spcPct val="80000"/>
              </a:lnSpc>
              <a:spcBef>
                <a:spcPct val="25000"/>
              </a:spcBef>
              <a:buClr>
                <a:schemeClr val="accent2"/>
              </a:buClr>
              <a:buSzPct val="90000"/>
              <a:buFont typeface="Wingdings 2" panose="05020102010507070707" pitchFamily="18" charset="2"/>
              <a:buChar char="C"/>
            </a:pPr>
            <a:r>
              <a:rPr kumimoji="1" lang="en-US" altLang="en-US" sz="1700" b="0"/>
              <a:t>Check the cache, check the zone, and return the requested IP address</a:t>
            </a:r>
          </a:p>
          <a:p>
            <a:pPr lvl="1" algn="l">
              <a:lnSpc>
                <a:spcPct val="80000"/>
              </a:lnSpc>
              <a:spcBef>
                <a:spcPct val="25000"/>
              </a:spcBef>
              <a:buClr>
                <a:schemeClr val="accent2"/>
              </a:buClr>
              <a:buSzPct val="90000"/>
              <a:buFont typeface="Wingdings 2" panose="05020102010507070707" pitchFamily="18" charset="2"/>
              <a:buChar char="C"/>
            </a:pPr>
            <a:r>
              <a:rPr kumimoji="1" lang="en-US" altLang="en-US" sz="1700" b="0"/>
              <a:t>Return an authoritative, “No”</a:t>
            </a:r>
          </a:p>
          <a:p>
            <a:pPr algn="l">
              <a:lnSpc>
                <a:spcPct val="70000"/>
              </a:lnSpc>
              <a:spcBef>
                <a:spcPct val="25000"/>
              </a:spcBef>
              <a:buClr>
                <a:schemeClr val="folHlink"/>
              </a:buClr>
              <a:buSzPct val="90000"/>
              <a:buFont typeface="Wingdings 2" panose="05020102010507070707" pitchFamily="18" charset="2"/>
              <a:buChar char="¢"/>
            </a:pPr>
            <a:r>
              <a:rPr kumimoji="1" lang="en-US" altLang="en-US" sz="2000" b="0"/>
              <a:t>A non-authoritative DNS server for the namespace (i.e. some other DNS server is responsible for the domain that the host is on) of the query will either:</a:t>
            </a:r>
          </a:p>
          <a:p>
            <a:pPr lvl="1" algn="l">
              <a:lnSpc>
                <a:spcPct val="80000"/>
              </a:lnSpc>
              <a:spcBef>
                <a:spcPct val="25000"/>
              </a:spcBef>
              <a:buClr>
                <a:schemeClr val="accent2"/>
              </a:buClr>
              <a:buSzPct val="90000"/>
              <a:buFont typeface="Wingdings 2" panose="05020102010507070707" pitchFamily="18" charset="2"/>
              <a:buChar char="C"/>
            </a:pPr>
            <a:r>
              <a:rPr kumimoji="1" lang="en-US" altLang="en-US" sz="1700" b="0"/>
              <a:t>Forward the unresolvable query to a specific query server called a Forwarder</a:t>
            </a:r>
          </a:p>
          <a:p>
            <a:pPr lvl="1" algn="l">
              <a:lnSpc>
                <a:spcPct val="80000"/>
              </a:lnSpc>
              <a:spcBef>
                <a:spcPct val="25000"/>
              </a:spcBef>
              <a:buClr>
                <a:schemeClr val="accent2"/>
              </a:buClr>
              <a:buSzPct val="90000"/>
              <a:buFont typeface="Wingdings 2" panose="05020102010507070707" pitchFamily="18" charset="2"/>
              <a:buChar char="C"/>
            </a:pPr>
            <a:r>
              <a:rPr kumimoji="1" lang="en-US" altLang="en-US" sz="1700" b="0"/>
              <a:t>Use root hints to locate an answer for the query</a:t>
            </a:r>
          </a:p>
        </p:txBody>
      </p:sp>
      <p:sp>
        <p:nvSpPr>
          <p:cNvPr id="461829" name="AutoShape 5"/>
          <p:cNvSpPr>
            <a:spLocks noChangeArrowheads="1"/>
          </p:cNvSpPr>
          <p:nvPr/>
        </p:nvSpPr>
        <p:spPr bwMode="auto">
          <a:xfrm>
            <a:off x="2093913" y="1420814"/>
            <a:ext cx="7777162" cy="854075"/>
          </a:xfrm>
          <a:prstGeom prst="roundRect">
            <a:avLst>
              <a:gd name="adj" fmla="val 16667"/>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lgn="l" eaLnBrk="1" hangingPunct="1">
              <a:defRPr/>
            </a:pPr>
            <a:r>
              <a:rPr lang="en-US" sz="2200">
                <a:latin typeface="Arial Narrow" pitchFamily="34" charset="0"/>
              </a:rPr>
              <a:t>A </a:t>
            </a:r>
            <a:r>
              <a:rPr lang="en-US" sz="2200" i="1">
                <a:latin typeface="Arial Narrow" pitchFamily="34" charset="0"/>
              </a:rPr>
              <a:t>query</a:t>
            </a:r>
            <a:r>
              <a:rPr lang="en-US" sz="2200">
                <a:latin typeface="Arial Narrow" pitchFamily="34" charset="0"/>
              </a:rPr>
              <a:t> is a request for name resolution to a DNS server. There are two types of queries: recursive and iterative</a:t>
            </a:r>
          </a:p>
        </p:txBody>
      </p:sp>
    </p:spTree>
    <p:extLst>
      <p:ext uri="{BB962C8B-B14F-4D97-AF65-F5344CB8AC3E}">
        <p14:creationId xmlns:p14="http://schemas.microsoft.com/office/powerpoint/2010/main" val="18372522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2"/>
          <p:cNvSpPr>
            <a:spLocks noGrp="1" noChangeArrowheads="1"/>
          </p:cNvSpPr>
          <p:nvPr>
            <p:ph type="title"/>
          </p:nvPr>
        </p:nvSpPr>
        <p:spPr/>
        <p:txBody>
          <a:bodyPr/>
          <a:lstStyle/>
          <a:p>
            <a:r>
              <a:rPr lang="en-GB" altLang="en-US"/>
              <a:t>Root Hints</a:t>
            </a:r>
          </a:p>
        </p:txBody>
      </p:sp>
      <p:sp>
        <p:nvSpPr>
          <p:cNvPr id="463876" name="AutoShape 4"/>
          <p:cNvSpPr>
            <a:spLocks noChangeArrowheads="1"/>
          </p:cNvSpPr>
          <p:nvPr/>
        </p:nvSpPr>
        <p:spPr bwMode="auto">
          <a:xfrm>
            <a:off x="2143126" y="1331914"/>
            <a:ext cx="7789863" cy="898525"/>
          </a:xfrm>
          <a:prstGeom prst="roundRect">
            <a:avLst>
              <a:gd name="adj" fmla="val 16667"/>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lgn="l" eaLnBrk="1" hangingPunct="1">
              <a:lnSpc>
                <a:spcPct val="85000"/>
              </a:lnSpc>
              <a:buSzPct val="70000"/>
              <a:defRPr/>
            </a:pPr>
            <a:r>
              <a:rPr lang="en-US" sz="2200" i="1">
                <a:latin typeface="Arial Narrow" pitchFamily="34" charset="0"/>
              </a:rPr>
              <a:t>Root hints</a:t>
            </a:r>
            <a:r>
              <a:rPr lang="en-US" sz="2200">
                <a:latin typeface="Arial Narrow" pitchFamily="34" charset="0"/>
              </a:rPr>
              <a:t> are DNS resource records stored on a DNS server that list the IP addresses for the DNS root servers that InterNIC maintains on the Internet</a:t>
            </a:r>
          </a:p>
        </p:txBody>
      </p:sp>
      <p:sp>
        <p:nvSpPr>
          <p:cNvPr id="463877" name="AutoShape 5"/>
          <p:cNvSpPr>
            <a:spLocks noChangeArrowheads="1"/>
          </p:cNvSpPr>
          <p:nvPr/>
        </p:nvSpPr>
        <p:spPr bwMode="auto">
          <a:xfrm>
            <a:off x="7978775" y="5591176"/>
            <a:ext cx="1384300" cy="517525"/>
          </a:xfrm>
          <a:prstGeom prst="roundRect">
            <a:avLst>
              <a:gd name="adj" fmla="val 4167"/>
            </a:avLst>
          </a:prstGeom>
          <a:gradFill rotWithShape="1">
            <a:gsLst>
              <a:gs pos="0">
                <a:srgbClr val="8DACD0"/>
              </a:gs>
              <a:gs pos="100000">
                <a:srgbClr val="DEE7F1"/>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a:defRPr/>
            </a:pPr>
            <a:r>
              <a:rPr lang="en-US" sz="2200">
                <a:latin typeface="Arial Narrow" pitchFamily="34" charset="0"/>
              </a:rPr>
              <a:t>microsoft</a:t>
            </a:r>
          </a:p>
        </p:txBody>
      </p:sp>
      <p:sp>
        <p:nvSpPr>
          <p:cNvPr id="17414" name="Line 6"/>
          <p:cNvSpPr>
            <a:spLocks noChangeShapeType="1"/>
          </p:cNvSpPr>
          <p:nvPr/>
        </p:nvSpPr>
        <p:spPr bwMode="auto">
          <a:xfrm>
            <a:off x="8670925" y="4959350"/>
            <a:ext cx="0" cy="630238"/>
          </a:xfrm>
          <a:prstGeom prst="line">
            <a:avLst/>
          </a:prstGeom>
          <a:noFill/>
          <a:ln w="5715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7415" name="Line 7"/>
          <p:cNvSpPr>
            <a:spLocks noChangeShapeType="1"/>
          </p:cNvSpPr>
          <p:nvPr/>
        </p:nvSpPr>
        <p:spPr bwMode="auto">
          <a:xfrm flipV="1">
            <a:off x="5710238" y="3711575"/>
            <a:ext cx="1079500" cy="425450"/>
          </a:xfrm>
          <a:prstGeom prst="line">
            <a:avLst/>
          </a:prstGeom>
          <a:noFill/>
          <a:ln w="5715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463880" name="Oval 8"/>
          <p:cNvSpPr>
            <a:spLocks noChangeArrowheads="1"/>
          </p:cNvSpPr>
          <p:nvPr/>
        </p:nvSpPr>
        <p:spPr bwMode="auto">
          <a:xfrm>
            <a:off x="2451101" y="3973513"/>
            <a:ext cx="2784475" cy="1668462"/>
          </a:xfrm>
          <a:prstGeom prst="ellipse">
            <a:avLst/>
          </a:prstGeom>
          <a:gradFill rotWithShape="1">
            <a:gsLst>
              <a:gs pos="0">
                <a:srgbClr val="F0F1FF"/>
              </a:gs>
              <a:gs pos="100000">
                <a:srgbClr val="B3C8DF"/>
              </a:gs>
            </a:gsLst>
            <a:path path="shape">
              <a:fillToRect l="50000" t="50000" r="50000" b="50000"/>
            </a:path>
          </a:gradFill>
          <a:ln w="9525">
            <a:solidFill>
              <a:srgbClr val="333333"/>
            </a:solidFill>
            <a:round/>
            <a:headEnd/>
            <a:tailEnd/>
          </a:ln>
          <a:effectLst>
            <a:outerShdw dist="35921" dir="2700000" algn="ctr" rotWithShape="0">
              <a:srgbClr val="ADADAD"/>
            </a:outerShdw>
          </a:effectLst>
        </p:spPr>
        <p:txBody>
          <a:bodyPr wrap="none" anchor="ctr"/>
          <a:lstStyle/>
          <a:p>
            <a:pPr>
              <a:defRPr/>
            </a:pPr>
            <a:endParaRPr lang="en-GB"/>
          </a:p>
        </p:txBody>
      </p:sp>
      <p:grpSp>
        <p:nvGrpSpPr>
          <p:cNvPr id="17417" name="Group 9"/>
          <p:cNvGrpSpPr>
            <a:grpSpLocks/>
          </p:cNvGrpSpPr>
          <p:nvPr/>
        </p:nvGrpSpPr>
        <p:grpSpPr bwMode="auto">
          <a:xfrm>
            <a:off x="2541589" y="3189288"/>
            <a:ext cx="1385887" cy="1403350"/>
            <a:chOff x="2938" y="2114"/>
            <a:chExt cx="1189" cy="1204"/>
          </a:xfrm>
        </p:grpSpPr>
        <p:pic>
          <p:nvPicPr>
            <p:cNvPr id="17435" name="Picture 10" descr="Server01"/>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3361" y="2114"/>
              <a:ext cx="734" cy="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6" name="Picture 11" descr="Server01"/>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2938" y="2342"/>
              <a:ext cx="734" cy="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7" name="Picture 12" descr="Server01"/>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3393" y="2455"/>
              <a:ext cx="734" cy="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63885" name="AutoShape 13"/>
          <p:cNvSpPr>
            <a:spLocks noChangeArrowheads="1"/>
          </p:cNvSpPr>
          <p:nvPr/>
        </p:nvSpPr>
        <p:spPr bwMode="auto">
          <a:xfrm>
            <a:off x="2728913" y="2719388"/>
            <a:ext cx="1327150" cy="60325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lnSpc>
                <a:spcPct val="85000"/>
              </a:lnSpc>
              <a:defRPr/>
            </a:pPr>
            <a:r>
              <a:rPr lang="en-US">
                <a:latin typeface="Arial Narrow" pitchFamily="34" charset="0"/>
              </a:rPr>
              <a:t>Cluster of</a:t>
            </a:r>
          </a:p>
          <a:p>
            <a:pPr>
              <a:lnSpc>
                <a:spcPct val="85000"/>
              </a:lnSpc>
              <a:defRPr/>
            </a:pPr>
            <a:r>
              <a:rPr lang="en-US">
                <a:latin typeface="Arial Narrow" pitchFamily="34" charset="0"/>
              </a:rPr>
              <a:t>DNS Servers</a:t>
            </a:r>
          </a:p>
        </p:txBody>
      </p:sp>
      <p:sp>
        <p:nvSpPr>
          <p:cNvPr id="463886" name="AutoShape 14"/>
          <p:cNvSpPr>
            <a:spLocks noChangeArrowheads="1"/>
          </p:cNvSpPr>
          <p:nvPr/>
        </p:nvSpPr>
        <p:spPr bwMode="auto">
          <a:xfrm>
            <a:off x="4816475" y="3552825"/>
            <a:ext cx="1123950" cy="29845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lnSpc>
                <a:spcPct val="85000"/>
              </a:lnSpc>
              <a:defRPr/>
            </a:pPr>
            <a:r>
              <a:rPr lang="en-US">
                <a:latin typeface="Arial Narrow" pitchFamily="34" charset="0"/>
              </a:rPr>
              <a:t>Root Hints</a:t>
            </a:r>
          </a:p>
        </p:txBody>
      </p:sp>
      <p:sp>
        <p:nvSpPr>
          <p:cNvPr id="17420" name="Line 15"/>
          <p:cNvSpPr>
            <a:spLocks noChangeShapeType="1"/>
          </p:cNvSpPr>
          <p:nvPr/>
        </p:nvSpPr>
        <p:spPr bwMode="auto">
          <a:xfrm flipV="1">
            <a:off x="3995739" y="5153025"/>
            <a:ext cx="822325" cy="412750"/>
          </a:xfrm>
          <a:prstGeom prst="line">
            <a:avLst/>
          </a:prstGeom>
          <a:noFill/>
          <a:ln w="5715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pic>
        <p:nvPicPr>
          <p:cNvPr id="17421" name="Picture 16" descr="Computer_DesktopComputerSansKeyboard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2951" y="5032376"/>
            <a:ext cx="963613" cy="117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22" name="Line 17"/>
          <p:cNvSpPr>
            <a:spLocks noChangeShapeType="1"/>
          </p:cNvSpPr>
          <p:nvPr/>
        </p:nvSpPr>
        <p:spPr bwMode="auto">
          <a:xfrm flipH="1" flipV="1">
            <a:off x="3998913" y="3711575"/>
            <a:ext cx="1079500" cy="425450"/>
          </a:xfrm>
          <a:prstGeom prst="line">
            <a:avLst/>
          </a:prstGeom>
          <a:noFill/>
          <a:ln w="5715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pic>
        <p:nvPicPr>
          <p:cNvPr id="17423" name="Picture 18" descr="Server01"/>
          <p:cNvPicPr>
            <a:picLocks noChangeAspect="1" noChangeArrowheads="1"/>
          </p:cNvPicPr>
          <p:nvPr/>
        </p:nvPicPr>
        <p:blipFill>
          <a:blip r:embed="rId5">
            <a:grayscl/>
            <a:extLst>
              <a:ext uri="{28A0092B-C50C-407E-A947-70E740481C1C}">
                <a14:useLocalDpi xmlns:a14="http://schemas.microsoft.com/office/drawing/2010/main" val="0"/>
              </a:ext>
            </a:extLst>
          </a:blip>
          <a:srcRect/>
          <a:stretch>
            <a:fillRect/>
          </a:stretch>
        </p:blipFill>
        <p:spPr bwMode="auto">
          <a:xfrm>
            <a:off x="4757739" y="4040188"/>
            <a:ext cx="1165225" cy="137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3891" name="AutoShape 19"/>
          <p:cNvSpPr>
            <a:spLocks noChangeArrowheads="1"/>
          </p:cNvSpPr>
          <p:nvPr/>
        </p:nvSpPr>
        <p:spPr bwMode="auto">
          <a:xfrm>
            <a:off x="5514975" y="5002213"/>
            <a:ext cx="1187450" cy="33655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lnSpc>
                <a:spcPct val="85000"/>
              </a:lnSpc>
              <a:defRPr/>
            </a:pPr>
            <a:r>
              <a:rPr lang="en-US">
                <a:latin typeface="Arial Narrow" pitchFamily="34" charset="0"/>
              </a:rPr>
              <a:t>DNS Server</a:t>
            </a:r>
          </a:p>
        </p:txBody>
      </p:sp>
      <p:pic>
        <p:nvPicPr>
          <p:cNvPr id="17425" name="Picture 20" descr="Internet0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847014" y="2619376"/>
            <a:ext cx="1647825" cy="164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426" name="Group 21"/>
          <p:cNvGrpSpPr>
            <a:grpSpLocks/>
          </p:cNvGrpSpPr>
          <p:nvPr/>
        </p:nvGrpSpPr>
        <p:grpSpPr bwMode="auto">
          <a:xfrm>
            <a:off x="6856414" y="3189288"/>
            <a:ext cx="1385887" cy="1403350"/>
            <a:chOff x="2938" y="2114"/>
            <a:chExt cx="1189" cy="1204"/>
          </a:xfrm>
        </p:grpSpPr>
        <p:pic>
          <p:nvPicPr>
            <p:cNvPr id="17432" name="Picture 22" descr="Server01"/>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3361" y="2114"/>
              <a:ext cx="734" cy="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3" name="Picture 23" descr="Server01"/>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2938" y="2342"/>
              <a:ext cx="734" cy="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4" name="Picture 24" descr="Server01"/>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3393" y="2455"/>
              <a:ext cx="734" cy="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63897" name="AutoShape 25"/>
          <p:cNvSpPr>
            <a:spLocks noChangeArrowheads="1"/>
          </p:cNvSpPr>
          <p:nvPr/>
        </p:nvSpPr>
        <p:spPr bwMode="auto">
          <a:xfrm>
            <a:off x="6232526" y="2719388"/>
            <a:ext cx="1558925" cy="60325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lnSpc>
                <a:spcPct val="85000"/>
              </a:lnSpc>
              <a:defRPr/>
            </a:pPr>
            <a:r>
              <a:rPr lang="en-US">
                <a:latin typeface="Arial Narrow" pitchFamily="34" charset="0"/>
              </a:rPr>
              <a:t>Cluster of </a:t>
            </a:r>
          </a:p>
          <a:p>
            <a:pPr>
              <a:lnSpc>
                <a:spcPct val="85000"/>
              </a:lnSpc>
              <a:defRPr/>
            </a:pPr>
            <a:r>
              <a:rPr lang="en-US">
                <a:latin typeface="Arial Narrow" pitchFamily="34" charset="0"/>
              </a:rPr>
              <a:t>Root (.) Servers</a:t>
            </a:r>
          </a:p>
        </p:txBody>
      </p:sp>
      <p:sp>
        <p:nvSpPr>
          <p:cNvPr id="463898" name="AutoShape 26"/>
          <p:cNvSpPr>
            <a:spLocks noChangeArrowheads="1"/>
          </p:cNvSpPr>
          <p:nvPr/>
        </p:nvSpPr>
        <p:spPr bwMode="auto">
          <a:xfrm>
            <a:off x="8226425" y="4713288"/>
            <a:ext cx="889000" cy="438150"/>
          </a:xfrm>
          <a:prstGeom prst="roundRect">
            <a:avLst>
              <a:gd name="adj" fmla="val 4167"/>
            </a:avLst>
          </a:prstGeom>
          <a:gradFill rotWithShape="1">
            <a:gsLst>
              <a:gs pos="0">
                <a:srgbClr val="8DACD0"/>
              </a:gs>
              <a:gs pos="100000">
                <a:srgbClr val="DEE7F1"/>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a:defRPr/>
            </a:pPr>
            <a:r>
              <a:rPr lang="en-US" sz="2200">
                <a:latin typeface="Arial Narrow" pitchFamily="34" charset="0"/>
              </a:rPr>
              <a:t>com</a:t>
            </a:r>
          </a:p>
        </p:txBody>
      </p:sp>
      <p:sp>
        <p:nvSpPr>
          <p:cNvPr id="17429" name="Line 27"/>
          <p:cNvSpPr>
            <a:spLocks noChangeShapeType="1"/>
          </p:cNvSpPr>
          <p:nvPr/>
        </p:nvSpPr>
        <p:spPr bwMode="auto">
          <a:xfrm>
            <a:off x="8670925" y="4252913"/>
            <a:ext cx="0" cy="476250"/>
          </a:xfrm>
          <a:prstGeom prst="line">
            <a:avLst/>
          </a:prstGeom>
          <a:noFill/>
          <a:ln w="5715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463900" name="AutoShape 28"/>
          <p:cNvSpPr>
            <a:spLocks noChangeArrowheads="1"/>
          </p:cNvSpPr>
          <p:nvPr/>
        </p:nvSpPr>
        <p:spPr bwMode="auto">
          <a:xfrm>
            <a:off x="4316413" y="5775326"/>
            <a:ext cx="1276350" cy="333375"/>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lnSpc>
                <a:spcPct val="85000"/>
              </a:lnSpc>
              <a:defRPr/>
            </a:pPr>
            <a:r>
              <a:rPr lang="en-US">
                <a:latin typeface="Arial Narrow" pitchFamily="34" charset="0"/>
              </a:rPr>
              <a:t>Computer1</a:t>
            </a:r>
          </a:p>
        </p:txBody>
      </p:sp>
      <p:sp>
        <p:nvSpPr>
          <p:cNvPr id="17431" name="Text Box 29"/>
          <p:cNvSpPr txBox="1">
            <a:spLocks noChangeArrowheads="1"/>
          </p:cNvSpPr>
          <p:nvPr/>
        </p:nvSpPr>
        <p:spPr bwMode="auto">
          <a:xfrm>
            <a:off x="4713288" y="6257925"/>
            <a:ext cx="48141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%SystemRoot%\System32\Dns\Cache.dns</a:t>
            </a:r>
          </a:p>
        </p:txBody>
      </p:sp>
    </p:spTree>
    <p:extLst>
      <p:ext uri="{BB962C8B-B14F-4D97-AF65-F5344CB8AC3E}">
        <p14:creationId xmlns:p14="http://schemas.microsoft.com/office/powerpoint/2010/main" val="31737518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p:cNvSpPr>
            <a:spLocks noGrp="1" noChangeArrowheads="1"/>
          </p:cNvSpPr>
          <p:nvPr>
            <p:ph type="title"/>
          </p:nvPr>
        </p:nvSpPr>
        <p:spPr>
          <a:xfrm>
            <a:off x="628295" y="121446"/>
            <a:ext cx="8596668" cy="1320800"/>
          </a:xfrm>
        </p:spPr>
        <p:txBody>
          <a:bodyPr/>
          <a:lstStyle/>
          <a:p>
            <a:r>
              <a:rPr lang="en-GB" altLang="en-US" dirty="0"/>
              <a:t>Iterative Query</a:t>
            </a:r>
          </a:p>
        </p:txBody>
      </p:sp>
      <p:sp>
        <p:nvSpPr>
          <p:cNvPr id="479236" name="AutoShape 4"/>
          <p:cNvSpPr>
            <a:spLocks noChangeArrowheads="1"/>
          </p:cNvSpPr>
          <p:nvPr/>
        </p:nvSpPr>
        <p:spPr bwMode="auto">
          <a:xfrm>
            <a:off x="2033588" y="774700"/>
            <a:ext cx="8013700" cy="1601788"/>
          </a:xfrm>
          <a:prstGeom prst="roundRect">
            <a:avLst>
              <a:gd name="adj" fmla="val 16667"/>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lgn="l" eaLnBrk="1" hangingPunct="1">
              <a:lnSpc>
                <a:spcPct val="85000"/>
              </a:lnSpc>
              <a:defRPr/>
            </a:pPr>
            <a:r>
              <a:rPr lang="en-US" sz="2000">
                <a:latin typeface="Arial Narrow" pitchFamily="34" charset="0"/>
              </a:rPr>
              <a:t>An </a:t>
            </a:r>
            <a:r>
              <a:rPr lang="en-US" sz="2000" i="1">
                <a:latin typeface="Arial Narrow" pitchFamily="34" charset="0"/>
              </a:rPr>
              <a:t>iterative</a:t>
            </a:r>
            <a:r>
              <a:rPr lang="en-US" sz="2000">
                <a:latin typeface="Arial Narrow" pitchFamily="34" charset="0"/>
              </a:rPr>
              <a:t> query is a query made to a DNS server in which the DNS client requests the best answer that the DNS server can provide without seeking further help from other DNS servers. The result of an iterative query is often a referral to another DNS server lower in the DNS tree.</a:t>
            </a:r>
          </a:p>
          <a:p>
            <a:pPr algn="l" eaLnBrk="1" hangingPunct="1">
              <a:lnSpc>
                <a:spcPct val="85000"/>
              </a:lnSpc>
              <a:defRPr/>
            </a:pPr>
            <a:r>
              <a:rPr lang="en-US" sz="2000">
                <a:solidFill>
                  <a:srgbClr val="FF3300"/>
                </a:solidFill>
                <a:latin typeface="Arial Narrow" pitchFamily="34" charset="0"/>
              </a:rPr>
              <a:t>Typically, an </a:t>
            </a:r>
            <a:r>
              <a:rPr lang="en-US" sz="2000" u="sng">
                <a:solidFill>
                  <a:srgbClr val="FF3300"/>
                </a:solidFill>
                <a:latin typeface="Arial Narrow" pitchFamily="34" charset="0"/>
              </a:rPr>
              <a:t>iterative</a:t>
            </a:r>
            <a:r>
              <a:rPr lang="en-US" sz="2000">
                <a:solidFill>
                  <a:srgbClr val="FF3300"/>
                </a:solidFill>
                <a:latin typeface="Arial Narrow" pitchFamily="34" charset="0"/>
              </a:rPr>
              <a:t> query is made by a DNS server to another DNS server when a DNS client makes a </a:t>
            </a:r>
            <a:r>
              <a:rPr lang="en-US" sz="2000" u="sng">
                <a:solidFill>
                  <a:srgbClr val="FF3300"/>
                </a:solidFill>
                <a:latin typeface="Arial Narrow" pitchFamily="34" charset="0"/>
              </a:rPr>
              <a:t>recursive</a:t>
            </a:r>
            <a:r>
              <a:rPr lang="en-US" sz="2000">
                <a:solidFill>
                  <a:srgbClr val="FF3300"/>
                </a:solidFill>
                <a:latin typeface="Arial Narrow" pitchFamily="34" charset="0"/>
              </a:rPr>
              <a:t> query.</a:t>
            </a:r>
            <a:r>
              <a:rPr lang="en-US" sz="2000">
                <a:latin typeface="Arial Narrow" pitchFamily="34" charset="0"/>
              </a:rPr>
              <a:t> </a:t>
            </a:r>
          </a:p>
        </p:txBody>
      </p:sp>
      <p:sp>
        <p:nvSpPr>
          <p:cNvPr id="18437" name="Oval 5"/>
          <p:cNvSpPr>
            <a:spLocks noChangeArrowheads="1"/>
          </p:cNvSpPr>
          <p:nvPr/>
        </p:nvSpPr>
        <p:spPr bwMode="auto">
          <a:xfrm>
            <a:off x="2579689" y="3059113"/>
            <a:ext cx="2522537" cy="2978150"/>
          </a:xfrm>
          <a:prstGeom prst="ellipse">
            <a:avLst/>
          </a:prstGeom>
          <a:gradFill rotWithShape="1">
            <a:gsLst>
              <a:gs pos="0">
                <a:srgbClr val="F0F1FF"/>
              </a:gs>
              <a:gs pos="100000">
                <a:srgbClr val="B3C8DF"/>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pic>
        <p:nvPicPr>
          <p:cNvPr id="18438" name="Picture 6"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1925" y="5508625"/>
            <a:ext cx="782638"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9" name="Picture 7" descr="Server01"/>
          <p:cNvPicPr>
            <a:picLocks noChangeAspect="1" noChangeArrowheads="1"/>
          </p:cNvPicPr>
          <p:nvPr/>
        </p:nvPicPr>
        <p:blipFill>
          <a:blip r:embed="rId4">
            <a:grayscl/>
            <a:extLst>
              <a:ext uri="{28A0092B-C50C-407E-A947-70E740481C1C}">
                <a14:useLocalDpi xmlns:a14="http://schemas.microsoft.com/office/drawing/2010/main" val="0"/>
              </a:ext>
            </a:extLst>
          </a:blip>
          <a:srcRect/>
          <a:stretch>
            <a:fillRect/>
          </a:stretch>
        </p:blipFill>
        <p:spPr bwMode="auto">
          <a:xfrm>
            <a:off x="3709988" y="2876550"/>
            <a:ext cx="912812"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9240" name="AutoShape 8"/>
          <p:cNvSpPr>
            <a:spLocks noChangeArrowheads="1"/>
          </p:cNvSpPr>
          <p:nvPr/>
        </p:nvSpPr>
        <p:spPr bwMode="auto">
          <a:xfrm>
            <a:off x="3516313" y="5807076"/>
            <a:ext cx="1276350" cy="333375"/>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lnSpc>
                <a:spcPct val="85000"/>
              </a:lnSpc>
              <a:defRPr/>
            </a:pPr>
            <a:r>
              <a:rPr lang="en-US">
                <a:latin typeface="Arial Narrow" pitchFamily="34" charset="0"/>
              </a:rPr>
              <a:t>Computer1</a:t>
            </a:r>
          </a:p>
        </p:txBody>
      </p:sp>
      <p:sp>
        <p:nvSpPr>
          <p:cNvPr id="479241" name="AutoShape 9"/>
          <p:cNvSpPr>
            <a:spLocks noChangeArrowheads="1"/>
          </p:cNvSpPr>
          <p:nvPr/>
        </p:nvSpPr>
        <p:spPr bwMode="auto">
          <a:xfrm>
            <a:off x="2460626" y="3081338"/>
            <a:ext cx="1196975" cy="56515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Local </a:t>
            </a:r>
          </a:p>
          <a:p>
            <a:pPr>
              <a:defRPr/>
            </a:pPr>
            <a:r>
              <a:rPr lang="en-US">
                <a:latin typeface="Arial Narrow" pitchFamily="34" charset="0"/>
              </a:rPr>
              <a:t>DNS Server</a:t>
            </a:r>
          </a:p>
        </p:txBody>
      </p:sp>
      <p:sp>
        <p:nvSpPr>
          <p:cNvPr id="479242" name="AutoShape 10"/>
          <p:cNvSpPr>
            <a:spLocks noChangeArrowheads="1"/>
          </p:cNvSpPr>
          <p:nvPr/>
        </p:nvSpPr>
        <p:spPr bwMode="auto">
          <a:xfrm>
            <a:off x="8102600" y="5851526"/>
            <a:ext cx="1428750" cy="333375"/>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nwtraders.com</a:t>
            </a:r>
          </a:p>
        </p:txBody>
      </p:sp>
      <p:pic>
        <p:nvPicPr>
          <p:cNvPr id="18443" name="Picture 11" descr="Internet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26351" y="3186113"/>
            <a:ext cx="1909763"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4" name="Picture 12" descr="Server01"/>
          <p:cNvPicPr>
            <a:picLocks noChangeAspect="1" noChangeArrowheads="1"/>
          </p:cNvPicPr>
          <p:nvPr/>
        </p:nvPicPr>
        <p:blipFill>
          <a:blip r:embed="rId6">
            <a:grayscl/>
            <a:extLst>
              <a:ext uri="{28A0092B-C50C-407E-A947-70E740481C1C}">
                <a14:useLocalDpi xmlns:a14="http://schemas.microsoft.com/office/drawing/2010/main" val="0"/>
              </a:ext>
            </a:extLst>
          </a:blip>
          <a:srcRect/>
          <a:stretch>
            <a:fillRect/>
          </a:stretch>
        </p:blipFill>
        <p:spPr bwMode="auto">
          <a:xfrm>
            <a:off x="7219950" y="2762251"/>
            <a:ext cx="884238" cy="103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5" name="Picture 13" descr="Server01"/>
          <p:cNvPicPr>
            <a:picLocks noChangeAspect="1" noChangeArrowheads="1"/>
          </p:cNvPicPr>
          <p:nvPr/>
        </p:nvPicPr>
        <p:blipFill>
          <a:blip r:embed="rId6">
            <a:grayscl/>
            <a:extLst>
              <a:ext uri="{28A0092B-C50C-407E-A947-70E740481C1C}">
                <a14:useLocalDpi xmlns:a14="http://schemas.microsoft.com/office/drawing/2010/main" val="0"/>
              </a:ext>
            </a:extLst>
          </a:blip>
          <a:srcRect/>
          <a:stretch>
            <a:fillRect/>
          </a:stretch>
        </p:blipFill>
        <p:spPr bwMode="auto">
          <a:xfrm>
            <a:off x="7475539" y="3922713"/>
            <a:ext cx="884237" cy="103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6" name="Picture 14" descr="Server01"/>
          <p:cNvPicPr>
            <a:picLocks noChangeAspect="1" noChangeArrowheads="1"/>
          </p:cNvPicPr>
          <p:nvPr/>
        </p:nvPicPr>
        <p:blipFill>
          <a:blip r:embed="rId6">
            <a:grayscl/>
            <a:extLst>
              <a:ext uri="{28A0092B-C50C-407E-A947-70E740481C1C}">
                <a14:useLocalDpi xmlns:a14="http://schemas.microsoft.com/office/drawing/2010/main" val="0"/>
              </a:ext>
            </a:extLst>
          </a:blip>
          <a:srcRect/>
          <a:stretch>
            <a:fillRect/>
          </a:stretch>
        </p:blipFill>
        <p:spPr bwMode="auto">
          <a:xfrm>
            <a:off x="8494714" y="4840288"/>
            <a:ext cx="884237" cy="103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9247" name="AutoShape 15"/>
          <p:cNvSpPr>
            <a:spLocks noChangeArrowheads="1"/>
          </p:cNvSpPr>
          <p:nvPr/>
        </p:nvSpPr>
        <p:spPr bwMode="auto">
          <a:xfrm>
            <a:off x="7948613" y="3046414"/>
            <a:ext cx="1276350" cy="333375"/>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Root Hint (.)</a:t>
            </a:r>
          </a:p>
        </p:txBody>
      </p:sp>
      <p:sp>
        <p:nvSpPr>
          <p:cNvPr id="479248" name="AutoShape 16"/>
          <p:cNvSpPr>
            <a:spLocks noChangeArrowheads="1"/>
          </p:cNvSpPr>
          <p:nvPr/>
        </p:nvSpPr>
        <p:spPr bwMode="auto">
          <a:xfrm>
            <a:off x="8191500" y="3937001"/>
            <a:ext cx="552450" cy="333375"/>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.com</a:t>
            </a:r>
          </a:p>
        </p:txBody>
      </p:sp>
      <p:sp>
        <p:nvSpPr>
          <p:cNvPr id="18449" name="Line 17"/>
          <p:cNvSpPr>
            <a:spLocks noChangeShapeType="1"/>
          </p:cNvSpPr>
          <p:nvPr/>
        </p:nvSpPr>
        <p:spPr bwMode="auto">
          <a:xfrm flipV="1">
            <a:off x="3186114" y="3922714"/>
            <a:ext cx="644525" cy="1608137"/>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8450" name="Line 18"/>
          <p:cNvSpPr>
            <a:spLocks noChangeShapeType="1"/>
          </p:cNvSpPr>
          <p:nvPr/>
        </p:nvSpPr>
        <p:spPr bwMode="auto">
          <a:xfrm flipH="1">
            <a:off x="3348039" y="4022725"/>
            <a:ext cx="617537" cy="1536700"/>
          </a:xfrm>
          <a:prstGeom prst="line">
            <a:avLst/>
          </a:prstGeom>
          <a:noFill/>
          <a:ln w="50800" cap="rnd">
            <a:solidFill>
              <a:srgbClr val="CC0000"/>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8451" name="Rectangle 19"/>
          <p:cNvSpPr>
            <a:spLocks noChangeArrowheads="1"/>
          </p:cNvSpPr>
          <p:nvPr/>
        </p:nvSpPr>
        <p:spPr bwMode="auto">
          <a:xfrm>
            <a:off x="3135313" y="4735513"/>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18452" name="Rectangle 20"/>
          <p:cNvSpPr>
            <a:spLocks noChangeArrowheads="1"/>
          </p:cNvSpPr>
          <p:nvPr/>
        </p:nvSpPr>
        <p:spPr bwMode="auto">
          <a:xfrm rot="17556324">
            <a:off x="2139950" y="4235450"/>
            <a:ext cx="2109788"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nSpc>
                <a:spcPct val="85000"/>
              </a:lnSpc>
            </a:pPr>
            <a:r>
              <a:rPr lang="en-US" altLang="en-US" b="0">
                <a:latin typeface="Arial Narrow" panose="020B0606020202030204" pitchFamily="34" charset="0"/>
              </a:rPr>
              <a:t>Recursive query for </a:t>
            </a:r>
          </a:p>
          <a:p>
            <a:pPr>
              <a:lnSpc>
                <a:spcPct val="85000"/>
              </a:lnSpc>
            </a:pPr>
            <a:r>
              <a:rPr lang="en-US" altLang="en-US" b="0">
                <a:latin typeface="Arial Narrow" panose="020B0606020202030204" pitchFamily="34" charset="0"/>
              </a:rPr>
              <a:t>mail1.nwtraders.com</a:t>
            </a:r>
          </a:p>
        </p:txBody>
      </p:sp>
      <p:sp>
        <p:nvSpPr>
          <p:cNvPr id="18453" name="Rectangle 21"/>
          <p:cNvSpPr>
            <a:spLocks noChangeArrowheads="1"/>
          </p:cNvSpPr>
          <p:nvPr/>
        </p:nvSpPr>
        <p:spPr bwMode="auto">
          <a:xfrm rot="17599021">
            <a:off x="3013076" y="4740276"/>
            <a:ext cx="1654175"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172.16.64.11</a:t>
            </a:r>
          </a:p>
        </p:txBody>
      </p:sp>
      <p:sp>
        <p:nvSpPr>
          <p:cNvPr id="18454" name="Line 22"/>
          <p:cNvSpPr>
            <a:spLocks noChangeShapeType="1"/>
          </p:cNvSpPr>
          <p:nvPr/>
        </p:nvSpPr>
        <p:spPr bwMode="auto">
          <a:xfrm>
            <a:off x="4875214" y="3033714"/>
            <a:ext cx="2206625" cy="1587"/>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8455" name="Line 23"/>
          <p:cNvSpPr>
            <a:spLocks noChangeShapeType="1"/>
          </p:cNvSpPr>
          <p:nvPr/>
        </p:nvSpPr>
        <p:spPr bwMode="auto">
          <a:xfrm>
            <a:off x="4910138" y="3651250"/>
            <a:ext cx="2379662" cy="501650"/>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8456" name="Line 24"/>
          <p:cNvSpPr>
            <a:spLocks noChangeShapeType="1"/>
          </p:cNvSpPr>
          <p:nvPr/>
        </p:nvSpPr>
        <p:spPr bwMode="auto">
          <a:xfrm>
            <a:off x="4498975" y="4171950"/>
            <a:ext cx="3956050" cy="1409700"/>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8457" name="Rectangle 25"/>
          <p:cNvSpPr>
            <a:spLocks noChangeArrowheads="1"/>
          </p:cNvSpPr>
          <p:nvPr/>
        </p:nvSpPr>
        <p:spPr bwMode="auto">
          <a:xfrm>
            <a:off x="5149851" y="2681288"/>
            <a:ext cx="1611313"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Iterative Query</a:t>
            </a:r>
          </a:p>
        </p:txBody>
      </p:sp>
      <p:sp>
        <p:nvSpPr>
          <p:cNvPr id="18458" name="Rectangle 26"/>
          <p:cNvSpPr>
            <a:spLocks noChangeArrowheads="1"/>
          </p:cNvSpPr>
          <p:nvPr/>
        </p:nvSpPr>
        <p:spPr bwMode="auto">
          <a:xfrm rot="1192288">
            <a:off x="6134101" y="4638676"/>
            <a:ext cx="1611313" cy="44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Iterative Query</a:t>
            </a:r>
          </a:p>
        </p:txBody>
      </p:sp>
      <p:sp>
        <p:nvSpPr>
          <p:cNvPr id="18459" name="Rectangle 27"/>
          <p:cNvSpPr>
            <a:spLocks noChangeArrowheads="1"/>
          </p:cNvSpPr>
          <p:nvPr/>
        </p:nvSpPr>
        <p:spPr bwMode="auto">
          <a:xfrm rot="690929">
            <a:off x="5407025" y="3540126"/>
            <a:ext cx="1443038" cy="41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Iterative Query</a:t>
            </a:r>
          </a:p>
        </p:txBody>
      </p:sp>
      <p:sp>
        <p:nvSpPr>
          <p:cNvPr id="18460" name="Text Box 28"/>
          <p:cNvSpPr txBox="1">
            <a:spLocks noChangeArrowheads="1"/>
          </p:cNvSpPr>
          <p:nvPr/>
        </p:nvSpPr>
        <p:spPr bwMode="auto">
          <a:xfrm>
            <a:off x="5419726" y="3133726"/>
            <a:ext cx="9556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Ask .com</a:t>
            </a:r>
          </a:p>
        </p:txBody>
      </p:sp>
      <p:sp>
        <p:nvSpPr>
          <p:cNvPr id="18461" name="Line 29"/>
          <p:cNvSpPr>
            <a:spLocks noChangeShapeType="1"/>
          </p:cNvSpPr>
          <p:nvPr/>
        </p:nvSpPr>
        <p:spPr bwMode="auto">
          <a:xfrm flipH="1" flipV="1">
            <a:off x="4862513" y="3178175"/>
            <a:ext cx="2197100" cy="1588"/>
          </a:xfrm>
          <a:prstGeom prst="line">
            <a:avLst/>
          </a:prstGeom>
          <a:noFill/>
          <a:ln w="50800" cap="rnd">
            <a:solidFill>
              <a:srgbClr val="CC0000"/>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8462" name="Line 30"/>
          <p:cNvSpPr>
            <a:spLocks noChangeShapeType="1"/>
          </p:cNvSpPr>
          <p:nvPr/>
        </p:nvSpPr>
        <p:spPr bwMode="auto">
          <a:xfrm flipH="1" flipV="1">
            <a:off x="4430714" y="4259263"/>
            <a:ext cx="3933825" cy="1416050"/>
          </a:xfrm>
          <a:prstGeom prst="line">
            <a:avLst/>
          </a:prstGeom>
          <a:noFill/>
          <a:ln w="50800" cap="rnd">
            <a:solidFill>
              <a:srgbClr val="CC0000"/>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8463" name="Line 31"/>
          <p:cNvSpPr>
            <a:spLocks noChangeShapeType="1"/>
          </p:cNvSpPr>
          <p:nvPr/>
        </p:nvSpPr>
        <p:spPr bwMode="auto">
          <a:xfrm flipH="1" flipV="1">
            <a:off x="4838700" y="3763964"/>
            <a:ext cx="2406650" cy="528637"/>
          </a:xfrm>
          <a:prstGeom prst="line">
            <a:avLst/>
          </a:prstGeom>
          <a:noFill/>
          <a:ln w="50800" cap="rnd">
            <a:solidFill>
              <a:srgbClr val="CC0000"/>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8464" name="Text Box 32"/>
          <p:cNvSpPr txBox="1">
            <a:spLocks noChangeArrowheads="1"/>
          </p:cNvSpPr>
          <p:nvPr/>
        </p:nvSpPr>
        <p:spPr bwMode="auto">
          <a:xfrm rot="775546">
            <a:off x="5218114" y="3995738"/>
            <a:ext cx="177958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Ask nwtraders.com</a:t>
            </a:r>
          </a:p>
        </p:txBody>
      </p:sp>
      <p:sp>
        <p:nvSpPr>
          <p:cNvPr id="18465" name="Text Box 33"/>
          <p:cNvSpPr txBox="1">
            <a:spLocks noChangeArrowheads="1"/>
          </p:cNvSpPr>
          <p:nvPr/>
        </p:nvSpPr>
        <p:spPr bwMode="auto">
          <a:xfrm rot="1132119">
            <a:off x="5700713" y="5078413"/>
            <a:ext cx="21272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Authoritative Response</a:t>
            </a:r>
          </a:p>
        </p:txBody>
      </p:sp>
      <p:sp>
        <p:nvSpPr>
          <p:cNvPr id="479266" name="Text Box 34"/>
          <p:cNvSpPr txBox="1">
            <a:spLocks noChangeArrowheads="1"/>
          </p:cNvSpPr>
          <p:nvPr/>
        </p:nvSpPr>
        <p:spPr bwMode="auto">
          <a:xfrm>
            <a:off x="7762875" y="5502275"/>
            <a:ext cx="298450" cy="376238"/>
          </a:xfrm>
          <a:prstGeom prst="rect">
            <a:avLst/>
          </a:prstGeom>
          <a:gradFill rotWithShape="1">
            <a:gsLst>
              <a:gs pos="0">
                <a:schemeClr val="folHlink"/>
              </a:gs>
              <a:gs pos="50000">
                <a:srgbClr val="F0F0F0"/>
              </a:gs>
              <a:gs pos="100000">
                <a:schemeClr val="folHlink"/>
              </a:gs>
            </a:gsLst>
            <a:lin ang="5400000" scaled="1"/>
          </a:gradFill>
          <a:ln w="9525" algn="ctr">
            <a:solidFill>
              <a:schemeClr val="tx1"/>
            </a:solidFill>
            <a:miter lim="800000"/>
            <a:headEnd/>
            <a:tailEnd/>
          </a:ln>
          <a:effectLst>
            <a:outerShdw dist="35921" dir="2700000" algn="ctr" rotWithShape="0">
              <a:schemeClr val="tx1">
                <a:alpha val="50000"/>
              </a:schemeClr>
            </a:outerShdw>
          </a:effectLst>
        </p:spPr>
        <p:txBody>
          <a:bodyPr wrap="none" anchor="ctr"/>
          <a:lstStyle/>
          <a:p>
            <a:pPr>
              <a:defRPr/>
            </a:pPr>
            <a:r>
              <a:rPr lang="en-US" sz="2400">
                <a:solidFill>
                  <a:srgbClr val="990033"/>
                </a:solidFill>
                <a:latin typeface="Arial Narrow" pitchFamily="34" charset="0"/>
              </a:rPr>
              <a:t>3</a:t>
            </a:r>
          </a:p>
        </p:txBody>
      </p:sp>
      <p:sp>
        <p:nvSpPr>
          <p:cNvPr id="479267" name="Text Box 35"/>
          <p:cNvSpPr txBox="1">
            <a:spLocks noChangeArrowheads="1"/>
          </p:cNvSpPr>
          <p:nvPr/>
        </p:nvSpPr>
        <p:spPr bwMode="auto">
          <a:xfrm>
            <a:off x="6967538" y="4229100"/>
            <a:ext cx="298450" cy="376238"/>
          </a:xfrm>
          <a:prstGeom prst="rect">
            <a:avLst/>
          </a:prstGeom>
          <a:gradFill rotWithShape="1">
            <a:gsLst>
              <a:gs pos="0">
                <a:schemeClr val="folHlink"/>
              </a:gs>
              <a:gs pos="50000">
                <a:srgbClr val="F0F0F0"/>
              </a:gs>
              <a:gs pos="100000">
                <a:schemeClr val="folHlink"/>
              </a:gs>
            </a:gsLst>
            <a:lin ang="5400000" scaled="1"/>
          </a:gradFill>
          <a:ln w="9525" algn="ctr">
            <a:solidFill>
              <a:schemeClr val="tx1"/>
            </a:solidFill>
            <a:miter lim="800000"/>
            <a:headEnd/>
            <a:tailEnd/>
          </a:ln>
          <a:effectLst>
            <a:outerShdw dist="35921" dir="2700000" algn="ctr" rotWithShape="0">
              <a:schemeClr val="tx1">
                <a:alpha val="50000"/>
              </a:schemeClr>
            </a:outerShdw>
          </a:effectLst>
        </p:spPr>
        <p:txBody>
          <a:bodyPr wrap="none" anchor="ctr"/>
          <a:lstStyle/>
          <a:p>
            <a:pPr>
              <a:defRPr/>
            </a:pPr>
            <a:r>
              <a:rPr lang="en-US" sz="2400">
                <a:solidFill>
                  <a:srgbClr val="990033"/>
                </a:solidFill>
                <a:latin typeface="Arial Narrow" pitchFamily="34" charset="0"/>
              </a:rPr>
              <a:t>2</a:t>
            </a:r>
          </a:p>
        </p:txBody>
      </p:sp>
      <p:sp>
        <p:nvSpPr>
          <p:cNvPr id="479268" name="Text Box 36"/>
          <p:cNvSpPr txBox="1">
            <a:spLocks noChangeArrowheads="1"/>
          </p:cNvSpPr>
          <p:nvPr/>
        </p:nvSpPr>
        <p:spPr bwMode="auto">
          <a:xfrm>
            <a:off x="6580188" y="3119439"/>
            <a:ext cx="298450" cy="376237"/>
          </a:xfrm>
          <a:prstGeom prst="rect">
            <a:avLst/>
          </a:prstGeom>
          <a:gradFill rotWithShape="1">
            <a:gsLst>
              <a:gs pos="0">
                <a:schemeClr val="folHlink"/>
              </a:gs>
              <a:gs pos="50000">
                <a:srgbClr val="F0F0F0"/>
              </a:gs>
              <a:gs pos="100000">
                <a:schemeClr val="folHlink"/>
              </a:gs>
            </a:gsLst>
            <a:lin ang="5400000" scaled="1"/>
          </a:gradFill>
          <a:ln w="9525" algn="ctr">
            <a:solidFill>
              <a:schemeClr val="tx1"/>
            </a:solidFill>
            <a:miter lim="800000"/>
            <a:headEnd/>
            <a:tailEnd/>
          </a:ln>
          <a:effectLst>
            <a:outerShdw dist="35921" dir="2700000" algn="ctr" rotWithShape="0">
              <a:schemeClr val="tx1">
                <a:alpha val="50000"/>
              </a:schemeClr>
            </a:outerShdw>
          </a:effectLst>
        </p:spPr>
        <p:txBody>
          <a:bodyPr wrap="none" anchor="ctr"/>
          <a:lstStyle/>
          <a:p>
            <a:pPr>
              <a:defRPr/>
            </a:pPr>
            <a:r>
              <a:rPr lang="en-US" sz="2400">
                <a:solidFill>
                  <a:srgbClr val="990033"/>
                </a:solidFill>
                <a:latin typeface="Arial Narrow" pitchFamily="34" charset="0"/>
              </a:rPr>
              <a:t>1</a:t>
            </a:r>
          </a:p>
        </p:txBody>
      </p:sp>
      <p:sp>
        <p:nvSpPr>
          <p:cNvPr id="18469" name="Text Box 37"/>
          <p:cNvSpPr txBox="1">
            <a:spLocks noChangeArrowheads="1"/>
          </p:cNvSpPr>
          <p:nvPr/>
        </p:nvSpPr>
        <p:spPr bwMode="auto">
          <a:xfrm>
            <a:off x="4835525" y="5303838"/>
            <a:ext cx="11747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Referrals</a:t>
            </a:r>
          </a:p>
        </p:txBody>
      </p:sp>
      <p:sp>
        <p:nvSpPr>
          <p:cNvPr id="18470" name="Line 38"/>
          <p:cNvSpPr>
            <a:spLocks noChangeShapeType="1"/>
          </p:cNvSpPr>
          <p:nvPr/>
        </p:nvSpPr>
        <p:spPr bwMode="auto">
          <a:xfrm flipV="1">
            <a:off x="5400676" y="4262439"/>
            <a:ext cx="366713" cy="97313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8471" name="Line 39"/>
          <p:cNvSpPr>
            <a:spLocks noChangeShapeType="1"/>
          </p:cNvSpPr>
          <p:nvPr/>
        </p:nvSpPr>
        <p:spPr bwMode="auto">
          <a:xfrm flipV="1">
            <a:off x="5422900" y="3516313"/>
            <a:ext cx="336550" cy="173355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Tree>
    <p:extLst>
      <p:ext uri="{BB962C8B-B14F-4D97-AF65-F5344CB8AC3E}">
        <p14:creationId xmlns:p14="http://schemas.microsoft.com/office/powerpoint/2010/main" val="12604570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2"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t>NOSE</a:t>
            </a:r>
          </a:p>
        </p:txBody>
      </p:sp>
      <p:grpSp>
        <p:nvGrpSpPr>
          <p:cNvPr id="1033" name="Group 9"/>
          <p:cNvGrpSpPr>
            <a:grpSpLocks/>
          </p:cNvGrpSpPr>
          <p:nvPr/>
        </p:nvGrpSpPr>
        <p:grpSpPr bwMode="auto">
          <a:xfrm>
            <a:off x="2903539" y="1449389"/>
            <a:ext cx="6065837" cy="3671887"/>
            <a:chOff x="969" y="1003"/>
            <a:chExt cx="3821" cy="2313"/>
          </a:xfrm>
        </p:grpSpPr>
        <p:graphicFrame>
          <p:nvGraphicFramePr>
            <p:cNvPr id="1031" name="Object 4"/>
            <p:cNvGraphicFramePr>
              <a:graphicFrameLocks noChangeAspect="1"/>
            </p:cNvGraphicFramePr>
            <p:nvPr/>
          </p:nvGraphicFramePr>
          <p:xfrm>
            <a:off x="969" y="1003"/>
            <a:ext cx="3821" cy="2313"/>
          </p:xfrm>
          <a:graphic>
            <a:graphicData uri="http://schemas.openxmlformats.org/presentationml/2006/ole">
              <mc:AlternateContent xmlns:mc="http://schemas.openxmlformats.org/markup-compatibility/2006">
                <mc:Choice xmlns:v="urn:schemas-microsoft-com:vml" Requires="v">
                  <p:oleObj spid="_x0000_s1038" name="Bitmap Image" r:id="rId4" imgW="6066046" imgH="3672381" progId="Paint.Picture">
                    <p:embed/>
                  </p:oleObj>
                </mc:Choice>
                <mc:Fallback>
                  <p:oleObj name="Bitmap Image" r:id="rId4" imgW="6066046" imgH="3672381" progId="Paint.Picture">
                    <p:embed/>
                    <p:pic>
                      <p:nvPicPr>
                        <p:cNvPr id="1031"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9" y="1003"/>
                          <a:ext cx="3821" cy="2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50" name="AutoShape 8"/>
            <p:cNvSpPr>
              <a:spLocks noChangeArrowheads="1"/>
            </p:cNvSpPr>
            <p:nvPr/>
          </p:nvSpPr>
          <p:spPr bwMode="auto">
            <a:xfrm rot="-7642069">
              <a:off x="3668" y="2300"/>
              <a:ext cx="286" cy="115"/>
            </a:xfrm>
            <a:prstGeom prst="notchedRightArrow">
              <a:avLst>
                <a:gd name="adj1" fmla="val 50000"/>
                <a:gd name="adj2" fmla="val 62174"/>
              </a:avLst>
            </a:prstGeom>
            <a:solidFill>
              <a:srgbClr val="FF3300"/>
            </a:solidFill>
            <a:ln w="9525">
              <a:solidFill>
                <a:srgbClr val="FF3300"/>
              </a:solidFill>
              <a:miter lim="800000"/>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grpSp>
      <p:grpSp>
        <p:nvGrpSpPr>
          <p:cNvPr id="3" name="Group 14"/>
          <p:cNvGrpSpPr>
            <a:grpSpLocks/>
          </p:cNvGrpSpPr>
          <p:nvPr/>
        </p:nvGrpSpPr>
        <p:grpSpPr bwMode="auto">
          <a:xfrm>
            <a:off x="2914651" y="1444626"/>
            <a:ext cx="6043613" cy="3681413"/>
            <a:chOff x="976" y="1000"/>
            <a:chExt cx="3807" cy="2319"/>
          </a:xfrm>
        </p:grpSpPr>
        <p:graphicFrame>
          <p:nvGraphicFramePr>
            <p:cNvPr id="1030" name="Object 5"/>
            <p:cNvGraphicFramePr>
              <a:graphicFrameLocks noChangeAspect="1"/>
            </p:cNvGraphicFramePr>
            <p:nvPr/>
          </p:nvGraphicFramePr>
          <p:xfrm>
            <a:off x="976" y="1000"/>
            <a:ext cx="3807" cy="2319"/>
          </p:xfrm>
          <a:graphic>
            <a:graphicData uri="http://schemas.openxmlformats.org/presentationml/2006/ole">
              <mc:AlternateContent xmlns:mc="http://schemas.openxmlformats.org/markup-compatibility/2006">
                <mc:Choice xmlns:v="urn:schemas-microsoft-com:vml" Requires="v">
                  <p:oleObj spid="_x0000_s1039" name="Bitmap Image" r:id="rId6" imgW="6043184" imgH="3680779" progId="Paint.Picture">
                    <p:embed/>
                  </p:oleObj>
                </mc:Choice>
                <mc:Fallback>
                  <p:oleObj name="Bitmap Image" r:id="rId6" imgW="6043184" imgH="3680779" progId="Paint.Picture">
                    <p:embed/>
                    <p:pic>
                      <p:nvPicPr>
                        <p:cNvPr id="1030"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6" y="1000"/>
                          <a:ext cx="3807" cy="2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48" name="AutoShape 10"/>
            <p:cNvSpPr>
              <a:spLocks noChangeArrowheads="1"/>
            </p:cNvSpPr>
            <p:nvPr/>
          </p:nvSpPr>
          <p:spPr bwMode="auto">
            <a:xfrm rot="-7996850">
              <a:off x="3097" y="1622"/>
              <a:ext cx="589" cy="152"/>
            </a:xfrm>
            <a:prstGeom prst="notchedRightArrow">
              <a:avLst>
                <a:gd name="adj1" fmla="val 50000"/>
                <a:gd name="adj2" fmla="val 96875"/>
              </a:avLst>
            </a:prstGeom>
            <a:solidFill>
              <a:srgbClr val="FF3300"/>
            </a:solidFill>
            <a:ln w="9525">
              <a:solidFill>
                <a:srgbClr val="FF3300"/>
              </a:solidFill>
              <a:miter lim="800000"/>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1049" name="AutoShape 11"/>
            <p:cNvSpPr>
              <a:spLocks noChangeArrowheads="1"/>
            </p:cNvSpPr>
            <p:nvPr/>
          </p:nvSpPr>
          <p:spPr bwMode="auto">
            <a:xfrm rot="2709840">
              <a:off x="3253" y="1594"/>
              <a:ext cx="589" cy="152"/>
            </a:xfrm>
            <a:prstGeom prst="notchedRightArrow">
              <a:avLst>
                <a:gd name="adj1" fmla="val 50000"/>
                <a:gd name="adj2" fmla="val 96875"/>
              </a:avLst>
            </a:prstGeom>
            <a:solidFill>
              <a:schemeClr val="folHlink"/>
            </a:solidFill>
            <a:ln w="9525">
              <a:solidFill>
                <a:schemeClr val="folHlink"/>
              </a:solidFill>
              <a:miter lim="800000"/>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grpSp>
      <p:grpSp>
        <p:nvGrpSpPr>
          <p:cNvPr id="4" name="Group 17"/>
          <p:cNvGrpSpPr>
            <a:grpSpLocks/>
          </p:cNvGrpSpPr>
          <p:nvPr/>
        </p:nvGrpSpPr>
        <p:grpSpPr bwMode="auto">
          <a:xfrm>
            <a:off x="2922589" y="1471614"/>
            <a:ext cx="6027737" cy="3627437"/>
            <a:chOff x="981" y="1017"/>
            <a:chExt cx="3797" cy="2285"/>
          </a:xfrm>
        </p:grpSpPr>
        <p:graphicFrame>
          <p:nvGraphicFramePr>
            <p:cNvPr id="1029" name="Object 6"/>
            <p:cNvGraphicFramePr>
              <a:graphicFrameLocks noChangeAspect="1"/>
            </p:cNvGraphicFramePr>
            <p:nvPr/>
          </p:nvGraphicFramePr>
          <p:xfrm>
            <a:off x="981" y="1017"/>
            <a:ext cx="3797" cy="2285"/>
          </p:xfrm>
          <a:graphic>
            <a:graphicData uri="http://schemas.openxmlformats.org/presentationml/2006/ole">
              <mc:AlternateContent xmlns:mc="http://schemas.openxmlformats.org/markup-compatibility/2006">
                <mc:Choice xmlns:v="urn:schemas-microsoft-com:vml" Requires="v">
                  <p:oleObj spid="_x0000_s1040" name="Bitmap Image" r:id="rId8" imgW="6027942" imgH="3626667" progId="Paint.Picture">
                    <p:embed/>
                  </p:oleObj>
                </mc:Choice>
                <mc:Fallback>
                  <p:oleObj name="Bitmap Image" r:id="rId8" imgW="6027942" imgH="3626667" progId="Paint.Picture">
                    <p:embed/>
                    <p:pic>
                      <p:nvPicPr>
                        <p:cNvPr id="1029" name="Object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81" y="1017"/>
                          <a:ext cx="3797" cy="22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46" name="AutoShape 15"/>
            <p:cNvSpPr>
              <a:spLocks noChangeArrowheads="1"/>
            </p:cNvSpPr>
            <p:nvPr/>
          </p:nvSpPr>
          <p:spPr bwMode="auto">
            <a:xfrm rot="-9610443">
              <a:off x="2276" y="2001"/>
              <a:ext cx="1213" cy="152"/>
            </a:xfrm>
            <a:prstGeom prst="notchedRightArrow">
              <a:avLst>
                <a:gd name="adj1" fmla="val 50000"/>
                <a:gd name="adj2" fmla="val 199507"/>
              </a:avLst>
            </a:prstGeom>
            <a:solidFill>
              <a:srgbClr val="FF3300"/>
            </a:solidFill>
            <a:ln w="9525">
              <a:solidFill>
                <a:srgbClr val="FF3300"/>
              </a:solidFill>
              <a:miter lim="800000"/>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1047" name="AutoShape 16"/>
            <p:cNvSpPr>
              <a:spLocks noChangeArrowheads="1"/>
            </p:cNvSpPr>
            <p:nvPr/>
          </p:nvSpPr>
          <p:spPr bwMode="auto">
            <a:xfrm rot="1128854">
              <a:off x="2280" y="1898"/>
              <a:ext cx="1298" cy="152"/>
            </a:xfrm>
            <a:prstGeom prst="notchedRightArrow">
              <a:avLst>
                <a:gd name="adj1" fmla="val 50000"/>
                <a:gd name="adj2" fmla="val 213487"/>
              </a:avLst>
            </a:prstGeom>
            <a:solidFill>
              <a:schemeClr val="folHlink"/>
            </a:solidFill>
            <a:ln w="9525">
              <a:solidFill>
                <a:schemeClr val="folHlink"/>
              </a:solidFill>
              <a:miter lim="800000"/>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grpSp>
      <p:sp>
        <p:nvSpPr>
          <p:cNvPr id="1036" name="Rectangle 2"/>
          <p:cNvSpPr>
            <a:spLocks noGrp="1" noChangeArrowheads="1"/>
          </p:cNvSpPr>
          <p:nvPr>
            <p:ph type="title"/>
          </p:nvPr>
        </p:nvSpPr>
        <p:spPr/>
        <p:txBody>
          <a:bodyPr/>
          <a:lstStyle/>
          <a:p>
            <a:r>
              <a:rPr lang="en-GB" altLang="en-US"/>
              <a:t>Forward Lookup Query</a:t>
            </a:r>
          </a:p>
        </p:txBody>
      </p:sp>
      <p:grpSp>
        <p:nvGrpSpPr>
          <p:cNvPr id="5" name="Group 21"/>
          <p:cNvGrpSpPr>
            <a:grpSpLocks/>
          </p:cNvGrpSpPr>
          <p:nvPr/>
        </p:nvGrpSpPr>
        <p:grpSpPr bwMode="auto">
          <a:xfrm>
            <a:off x="2908300" y="1463676"/>
            <a:ext cx="6057900" cy="3643313"/>
            <a:chOff x="972" y="1012"/>
            <a:chExt cx="3816" cy="2295"/>
          </a:xfrm>
        </p:grpSpPr>
        <p:graphicFrame>
          <p:nvGraphicFramePr>
            <p:cNvPr id="1028" name="Object 7"/>
            <p:cNvGraphicFramePr>
              <a:graphicFrameLocks noChangeAspect="1"/>
            </p:cNvGraphicFramePr>
            <p:nvPr/>
          </p:nvGraphicFramePr>
          <p:xfrm>
            <a:off x="972" y="1012"/>
            <a:ext cx="3816" cy="2295"/>
          </p:xfrm>
          <a:graphic>
            <a:graphicData uri="http://schemas.openxmlformats.org/presentationml/2006/ole">
              <mc:AlternateContent xmlns:mc="http://schemas.openxmlformats.org/markup-compatibility/2006">
                <mc:Choice xmlns:v="urn:schemas-microsoft-com:vml" Requires="v">
                  <p:oleObj spid="_x0000_s1041" name="Bitmap Image" r:id="rId10" imgW="6058425" imgH="3642676" progId="Paint.Picture">
                    <p:embed/>
                  </p:oleObj>
                </mc:Choice>
                <mc:Fallback>
                  <p:oleObj name="Bitmap Image" r:id="rId10" imgW="6058425" imgH="3642676" progId="Paint.Picture">
                    <p:embed/>
                    <p:pic>
                      <p:nvPicPr>
                        <p:cNvPr id="1028" name="Object 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72" y="1012"/>
                          <a:ext cx="3816" cy="2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44" name="AutoShape 18"/>
            <p:cNvSpPr>
              <a:spLocks noChangeArrowheads="1"/>
            </p:cNvSpPr>
            <p:nvPr/>
          </p:nvSpPr>
          <p:spPr bwMode="auto">
            <a:xfrm rot="10713397">
              <a:off x="2076" y="2233"/>
              <a:ext cx="1431" cy="152"/>
            </a:xfrm>
            <a:prstGeom prst="notchedRightArrow">
              <a:avLst>
                <a:gd name="adj1" fmla="val 50000"/>
                <a:gd name="adj2" fmla="val 235362"/>
              </a:avLst>
            </a:prstGeom>
            <a:solidFill>
              <a:srgbClr val="FF3300"/>
            </a:solidFill>
            <a:ln w="9525">
              <a:solidFill>
                <a:srgbClr val="FF3300"/>
              </a:solidFill>
              <a:miter lim="800000"/>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1045" name="AutoShape 19"/>
            <p:cNvSpPr>
              <a:spLocks noChangeArrowheads="1"/>
            </p:cNvSpPr>
            <p:nvPr/>
          </p:nvSpPr>
          <p:spPr bwMode="auto">
            <a:xfrm rot="-54119">
              <a:off x="2109" y="2115"/>
              <a:ext cx="1423" cy="152"/>
            </a:xfrm>
            <a:prstGeom prst="notchedRightArrow">
              <a:avLst>
                <a:gd name="adj1" fmla="val 50000"/>
                <a:gd name="adj2" fmla="val 234046"/>
              </a:avLst>
            </a:prstGeom>
            <a:solidFill>
              <a:schemeClr val="folHlink"/>
            </a:solidFill>
            <a:ln w="9525">
              <a:solidFill>
                <a:schemeClr val="folHlink"/>
              </a:solidFill>
              <a:miter lim="800000"/>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grpSp>
      <p:grpSp>
        <p:nvGrpSpPr>
          <p:cNvPr id="6" name="Group 28"/>
          <p:cNvGrpSpPr>
            <a:grpSpLocks/>
          </p:cNvGrpSpPr>
          <p:nvPr/>
        </p:nvGrpSpPr>
        <p:grpSpPr bwMode="auto">
          <a:xfrm>
            <a:off x="2909888" y="1489076"/>
            <a:ext cx="6057900" cy="3643313"/>
            <a:chOff x="973" y="1028"/>
            <a:chExt cx="3816" cy="2295"/>
          </a:xfrm>
        </p:grpSpPr>
        <p:graphicFrame>
          <p:nvGraphicFramePr>
            <p:cNvPr id="1027" name="Object 26"/>
            <p:cNvGraphicFramePr>
              <a:graphicFrameLocks noChangeAspect="1"/>
            </p:cNvGraphicFramePr>
            <p:nvPr/>
          </p:nvGraphicFramePr>
          <p:xfrm>
            <a:off x="973" y="1028"/>
            <a:ext cx="3816" cy="2295"/>
          </p:xfrm>
          <a:graphic>
            <a:graphicData uri="http://schemas.openxmlformats.org/presentationml/2006/ole">
              <mc:AlternateContent xmlns:mc="http://schemas.openxmlformats.org/markup-compatibility/2006">
                <mc:Choice xmlns:v="urn:schemas-microsoft-com:vml" Requires="v">
                  <p:oleObj spid="_x0000_s1042" name="Bitmap Image" r:id="rId12" imgW="6058425" imgH="3642676" progId="Paint.Picture">
                    <p:embed/>
                  </p:oleObj>
                </mc:Choice>
                <mc:Fallback>
                  <p:oleObj name="Bitmap Image" r:id="rId12" imgW="6058425" imgH="3642676" progId="Paint.Picture">
                    <p:embed/>
                    <p:pic>
                      <p:nvPicPr>
                        <p:cNvPr id="1027" name="Object 2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73" y="1028"/>
                          <a:ext cx="3816" cy="2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43" name="AutoShape 22"/>
            <p:cNvSpPr>
              <a:spLocks noChangeArrowheads="1"/>
            </p:cNvSpPr>
            <p:nvPr/>
          </p:nvSpPr>
          <p:spPr bwMode="auto">
            <a:xfrm rot="2709840">
              <a:off x="3627" y="2291"/>
              <a:ext cx="360" cy="152"/>
            </a:xfrm>
            <a:prstGeom prst="notchedRightArrow">
              <a:avLst>
                <a:gd name="adj1" fmla="val 50000"/>
                <a:gd name="adj2" fmla="val 59211"/>
              </a:avLst>
            </a:prstGeom>
            <a:solidFill>
              <a:schemeClr val="folHlink"/>
            </a:solidFill>
            <a:ln w="9525">
              <a:solidFill>
                <a:schemeClr val="folHlink"/>
              </a:solidFill>
              <a:miter lim="800000"/>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grpSp>
      <p:grpSp>
        <p:nvGrpSpPr>
          <p:cNvPr id="7" name="Group 27"/>
          <p:cNvGrpSpPr>
            <a:grpSpLocks/>
          </p:cNvGrpSpPr>
          <p:nvPr/>
        </p:nvGrpSpPr>
        <p:grpSpPr bwMode="auto">
          <a:xfrm>
            <a:off x="2944813" y="1492251"/>
            <a:ext cx="6057900" cy="3643313"/>
            <a:chOff x="971" y="1016"/>
            <a:chExt cx="3816" cy="2295"/>
          </a:xfrm>
        </p:grpSpPr>
        <p:graphicFrame>
          <p:nvGraphicFramePr>
            <p:cNvPr id="1026" name="Object 20"/>
            <p:cNvGraphicFramePr>
              <a:graphicFrameLocks noChangeAspect="1"/>
            </p:cNvGraphicFramePr>
            <p:nvPr/>
          </p:nvGraphicFramePr>
          <p:xfrm>
            <a:off x="971" y="1016"/>
            <a:ext cx="3816" cy="2295"/>
          </p:xfrm>
          <a:graphic>
            <a:graphicData uri="http://schemas.openxmlformats.org/presentationml/2006/ole">
              <mc:AlternateContent xmlns:mc="http://schemas.openxmlformats.org/markup-compatibility/2006">
                <mc:Choice xmlns:v="urn:schemas-microsoft-com:vml" Requires="v">
                  <p:oleObj spid="_x0000_s1043" name="Bitmap Image" r:id="rId13" imgW="6058425" imgH="3642676" progId="Paint.Picture">
                    <p:embed/>
                  </p:oleObj>
                </mc:Choice>
                <mc:Fallback>
                  <p:oleObj name="Bitmap Image" r:id="rId13" imgW="6058425" imgH="3642676" progId="Paint.Picture">
                    <p:embed/>
                    <p:pic>
                      <p:nvPicPr>
                        <p:cNvPr id="1026" name="Object 2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71" y="1016"/>
                          <a:ext cx="3816" cy="2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41" name="AutoShape 23"/>
            <p:cNvSpPr>
              <a:spLocks noChangeArrowheads="1"/>
            </p:cNvSpPr>
            <p:nvPr/>
          </p:nvSpPr>
          <p:spPr bwMode="auto">
            <a:xfrm rot="10015861">
              <a:off x="2844" y="2518"/>
              <a:ext cx="788" cy="152"/>
            </a:xfrm>
            <a:prstGeom prst="notchedRightArrow">
              <a:avLst>
                <a:gd name="adj1" fmla="val 50000"/>
                <a:gd name="adj2" fmla="val 129605"/>
              </a:avLst>
            </a:prstGeom>
            <a:solidFill>
              <a:srgbClr val="FF3300"/>
            </a:solidFill>
            <a:ln w="9525">
              <a:solidFill>
                <a:srgbClr val="FF3300"/>
              </a:solidFill>
              <a:miter lim="800000"/>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1042" name="AutoShape 24"/>
            <p:cNvSpPr>
              <a:spLocks noChangeArrowheads="1"/>
            </p:cNvSpPr>
            <p:nvPr/>
          </p:nvSpPr>
          <p:spPr bwMode="auto">
            <a:xfrm rot="-735959">
              <a:off x="2871" y="2650"/>
              <a:ext cx="871" cy="152"/>
            </a:xfrm>
            <a:prstGeom prst="notchedRightArrow">
              <a:avLst>
                <a:gd name="adj1" fmla="val 50000"/>
                <a:gd name="adj2" fmla="val 143257"/>
              </a:avLst>
            </a:prstGeom>
            <a:solidFill>
              <a:schemeClr val="folHlink"/>
            </a:solidFill>
            <a:ln w="9525">
              <a:solidFill>
                <a:schemeClr val="folHlink"/>
              </a:solidFill>
              <a:miter lim="800000"/>
              <a:headEnd/>
              <a:tailEnd/>
            </a:ln>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grpSp>
      <p:sp>
        <p:nvSpPr>
          <p:cNvPr id="1040" name="Text Box 29"/>
          <p:cNvSpPr txBox="1">
            <a:spLocks noChangeArrowheads="1"/>
          </p:cNvSpPr>
          <p:nvPr/>
        </p:nvSpPr>
        <p:spPr bwMode="auto">
          <a:xfrm>
            <a:off x="2409826" y="5426076"/>
            <a:ext cx="7096125" cy="9255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a:r>
              <a:rPr lang="en-GB" altLang="en-US" u="sng"/>
              <a:t>Recursion</a:t>
            </a:r>
            <a:r>
              <a:rPr lang="en-GB" altLang="en-US"/>
              <a:t> is a DNS function in which one DNS server issues several iterative DNS queries to other DNS servers while responding to a recursive query that a DNS client issues</a:t>
            </a:r>
          </a:p>
        </p:txBody>
      </p:sp>
    </p:spTree>
    <p:extLst>
      <p:ext uri="{BB962C8B-B14F-4D97-AF65-F5344CB8AC3E}">
        <p14:creationId xmlns:p14="http://schemas.microsoft.com/office/powerpoint/2010/main" val="3965372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2"/>
          <p:cNvSpPr>
            <a:spLocks noGrp="1" noChangeArrowheads="1"/>
          </p:cNvSpPr>
          <p:nvPr>
            <p:ph type="title"/>
          </p:nvPr>
        </p:nvSpPr>
        <p:spPr>
          <a:xfrm>
            <a:off x="696558" y="368300"/>
            <a:ext cx="8596668" cy="1320800"/>
          </a:xfrm>
        </p:spPr>
        <p:txBody>
          <a:bodyPr/>
          <a:lstStyle/>
          <a:p>
            <a:r>
              <a:rPr lang="en-GB" altLang="en-US" dirty="0"/>
              <a:t>Recursive Query</a:t>
            </a:r>
          </a:p>
        </p:txBody>
      </p:sp>
      <p:sp>
        <p:nvSpPr>
          <p:cNvPr id="462852" name="Oval 4"/>
          <p:cNvSpPr>
            <a:spLocks noChangeArrowheads="1"/>
          </p:cNvSpPr>
          <p:nvPr/>
        </p:nvSpPr>
        <p:spPr bwMode="auto">
          <a:xfrm>
            <a:off x="7205663" y="4195764"/>
            <a:ext cx="2220912" cy="1239837"/>
          </a:xfrm>
          <a:prstGeom prst="ellipse">
            <a:avLst/>
          </a:prstGeom>
          <a:gradFill rotWithShape="1">
            <a:gsLst>
              <a:gs pos="0">
                <a:srgbClr val="FFFFFF"/>
              </a:gs>
              <a:gs pos="100000">
                <a:srgbClr val="EEEFD7"/>
              </a:gs>
            </a:gsLst>
            <a:path path="shape">
              <a:fillToRect l="50000" t="50000" r="50000" b="50000"/>
            </a:path>
          </a:gradFill>
          <a:ln w="9525">
            <a:noFill/>
            <a:round/>
            <a:headEnd/>
            <a:tailEnd/>
          </a:ln>
          <a:effectLst>
            <a:outerShdw dist="35921" dir="2700000" algn="ctr" rotWithShape="0">
              <a:srgbClr val="ADADAD"/>
            </a:outerShdw>
          </a:effectLst>
        </p:spPr>
        <p:txBody>
          <a:bodyPr wrap="none" anchor="ctr"/>
          <a:lstStyle/>
          <a:p>
            <a:pPr>
              <a:defRPr/>
            </a:pPr>
            <a:endParaRPr lang="en-GB"/>
          </a:p>
        </p:txBody>
      </p:sp>
      <p:grpSp>
        <p:nvGrpSpPr>
          <p:cNvPr id="19461" name="Group 5"/>
          <p:cNvGrpSpPr>
            <a:grpSpLocks/>
          </p:cNvGrpSpPr>
          <p:nvPr/>
        </p:nvGrpSpPr>
        <p:grpSpPr bwMode="auto">
          <a:xfrm>
            <a:off x="2439988" y="3667125"/>
            <a:ext cx="2220912" cy="2281238"/>
            <a:chOff x="577" y="2448"/>
            <a:chExt cx="1399" cy="1437"/>
          </a:xfrm>
        </p:grpSpPr>
        <p:sp>
          <p:nvSpPr>
            <p:cNvPr id="462854" name="AutoShape 6"/>
            <p:cNvSpPr>
              <a:spLocks noChangeArrowheads="1"/>
            </p:cNvSpPr>
            <p:nvPr/>
          </p:nvSpPr>
          <p:spPr bwMode="auto">
            <a:xfrm>
              <a:off x="863" y="3645"/>
              <a:ext cx="768" cy="240"/>
            </a:xfrm>
            <a:prstGeom prst="roundRect">
              <a:avLst>
                <a:gd name="adj" fmla="val 4167"/>
              </a:avLst>
            </a:prstGeom>
            <a:solidFill>
              <a:schemeClr val="bg1"/>
            </a:solidFill>
            <a:ln w="9525">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Computer1</a:t>
              </a:r>
            </a:p>
          </p:txBody>
        </p:sp>
        <p:sp>
          <p:nvSpPr>
            <p:cNvPr id="462855" name="Oval 7"/>
            <p:cNvSpPr>
              <a:spLocks noChangeArrowheads="1"/>
            </p:cNvSpPr>
            <p:nvPr/>
          </p:nvSpPr>
          <p:spPr bwMode="auto">
            <a:xfrm>
              <a:off x="577" y="2799"/>
              <a:ext cx="1399" cy="781"/>
            </a:xfrm>
            <a:prstGeom prst="ellipse">
              <a:avLst/>
            </a:prstGeom>
            <a:gradFill rotWithShape="1">
              <a:gsLst>
                <a:gs pos="0">
                  <a:srgbClr val="FFFFFF"/>
                </a:gs>
                <a:gs pos="100000">
                  <a:srgbClr val="EEEFD7"/>
                </a:gs>
              </a:gsLst>
              <a:path path="shape">
                <a:fillToRect l="50000" t="50000" r="50000" b="50000"/>
              </a:path>
            </a:gradFill>
            <a:ln w="9525">
              <a:noFill/>
              <a:round/>
              <a:headEnd/>
              <a:tailEnd/>
            </a:ln>
            <a:effectLst>
              <a:outerShdw dist="35921" dir="2700000" algn="ctr" rotWithShape="0">
                <a:srgbClr val="ADADAD"/>
              </a:outerShdw>
            </a:effectLst>
          </p:spPr>
          <p:txBody>
            <a:bodyPr wrap="none" anchor="ctr"/>
            <a:lstStyle/>
            <a:p>
              <a:pPr>
                <a:defRPr/>
              </a:pPr>
              <a:endParaRPr lang="en-GB"/>
            </a:p>
          </p:txBody>
        </p:sp>
        <p:pic>
          <p:nvPicPr>
            <p:cNvPr id="19477" name="Picture 8" descr="Computer_DesktopComputerSansKeyboard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2" y="2448"/>
              <a:ext cx="849" cy="1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9462" name="Group 9"/>
          <p:cNvGrpSpPr>
            <a:grpSpLocks/>
          </p:cNvGrpSpPr>
          <p:nvPr/>
        </p:nvGrpSpPr>
        <p:grpSpPr bwMode="auto">
          <a:xfrm>
            <a:off x="4354514" y="3705226"/>
            <a:ext cx="3233737" cy="1082675"/>
            <a:chOff x="1783" y="2334"/>
            <a:chExt cx="2037" cy="682"/>
          </a:xfrm>
        </p:grpSpPr>
        <p:sp>
          <p:nvSpPr>
            <p:cNvPr id="19473" name="Rectangle 10"/>
            <p:cNvSpPr>
              <a:spLocks noChangeArrowheads="1"/>
            </p:cNvSpPr>
            <p:nvPr/>
          </p:nvSpPr>
          <p:spPr bwMode="auto">
            <a:xfrm>
              <a:off x="2075" y="2404"/>
              <a:ext cx="1452"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Recursive query for </a:t>
              </a:r>
            </a:p>
            <a:p>
              <a:r>
                <a:rPr lang="en-US" altLang="en-US">
                  <a:latin typeface="Arial Narrow" panose="020B0606020202030204" pitchFamily="34" charset="0"/>
                </a:rPr>
                <a:t>mail1.nwtraders.com</a:t>
              </a:r>
            </a:p>
          </p:txBody>
        </p:sp>
        <p:sp>
          <p:nvSpPr>
            <p:cNvPr id="19474" name="Arc 11"/>
            <p:cNvSpPr>
              <a:spLocks/>
            </p:cNvSpPr>
            <p:nvPr/>
          </p:nvSpPr>
          <p:spPr bwMode="auto">
            <a:xfrm>
              <a:off x="1783" y="2334"/>
              <a:ext cx="2037" cy="682"/>
            </a:xfrm>
            <a:custGeom>
              <a:avLst/>
              <a:gdLst>
                <a:gd name="T0" fmla="*/ 0 w 33710"/>
                <a:gd name="T1" fmla="*/ 8 h 21600"/>
                <a:gd name="T2" fmla="*/ 123 w 33710"/>
                <a:gd name="T3" fmla="*/ 8 h 21600"/>
                <a:gd name="T4" fmla="*/ 61 w 33710"/>
                <a:gd name="T5" fmla="*/ 22 h 21600"/>
                <a:gd name="T6" fmla="*/ 0 60000 65536"/>
                <a:gd name="T7" fmla="*/ 0 60000 65536"/>
                <a:gd name="T8" fmla="*/ 0 60000 65536"/>
                <a:gd name="T9" fmla="*/ 0 w 33710"/>
                <a:gd name="T10" fmla="*/ 0 h 21600"/>
                <a:gd name="T11" fmla="*/ 33710 w 33710"/>
                <a:gd name="T12" fmla="*/ 21600 h 21600"/>
              </a:gdLst>
              <a:ahLst/>
              <a:cxnLst>
                <a:cxn ang="T6">
                  <a:pos x="T0" y="T1"/>
                </a:cxn>
                <a:cxn ang="T7">
                  <a:pos x="T2" y="T3"/>
                </a:cxn>
                <a:cxn ang="T8">
                  <a:pos x="T4" y="T5"/>
                </a:cxn>
              </a:cxnLst>
              <a:rect l="T9" t="T10" r="T11" b="T12"/>
              <a:pathLst>
                <a:path w="33710" h="21600" fill="none" extrusionOk="0">
                  <a:moveTo>
                    <a:pt x="-1" y="8060"/>
                  </a:moveTo>
                  <a:cubicBezTo>
                    <a:pt x="4099" y="2964"/>
                    <a:pt x="10288" y="-1"/>
                    <a:pt x="16830" y="0"/>
                  </a:cubicBezTo>
                  <a:cubicBezTo>
                    <a:pt x="23399" y="0"/>
                    <a:pt x="29611" y="2989"/>
                    <a:pt x="33709" y="8123"/>
                  </a:cubicBezTo>
                </a:path>
                <a:path w="33710" h="21600" stroke="0" extrusionOk="0">
                  <a:moveTo>
                    <a:pt x="-1" y="8060"/>
                  </a:moveTo>
                  <a:cubicBezTo>
                    <a:pt x="4099" y="2964"/>
                    <a:pt x="10288" y="-1"/>
                    <a:pt x="16830" y="0"/>
                  </a:cubicBezTo>
                  <a:cubicBezTo>
                    <a:pt x="23399" y="0"/>
                    <a:pt x="29611" y="2989"/>
                    <a:pt x="33709" y="8123"/>
                  </a:cubicBezTo>
                  <a:lnTo>
                    <a:pt x="16830" y="21600"/>
                  </a:lnTo>
                  <a:close/>
                </a:path>
              </a:pathLst>
            </a:custGeom>
            <a:noFill/>
            <a:ln w="57150">
              <a:solidFill>
                <a:srgbClr val="CC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grpSp>
      <p:grpSp>
        <p:nvGrpSpPr>
          <p:cNvPr id="19463" name="Group 12"/>
          <p:cNvGrpSpPr>
            <a:grpSpLocks/>
          </p:cNvGrpSpPr>
          <p:nvPr/>
        </p:nvGrpSpPr>
        <p:grpSpPr bwMode="auto">
          <a:xfrm>
            <a:off x="4330701" y="4335464"/>
            <a:ext cx="3279775" cy="1082675"/>
            <a:chOff x="1768" y="2731"/>
            <a:chExt cx="2066" cy="682"/>
          </a:xfrm>
        </p:grpSpPr>
        <p:sp>
          <p:nvSpPr>
            <p:cNvPr id="19471" name="Text Box 13"/>
            <p:cNvSpPr txBox="1">
              <a:spLocks noChangeArrowheads="1"/>
            </p:cNvSpPr>
            <p:nvPr/>
          </p:nvSpPr>
          <p:spPr bwMode="auto">
            <a:xfrm>
              <a:off x="2397" y="3124"/>
              <a:ext cx="809"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172.16.64.11</a:t>
              </a:r>
            </a:p>
          </p:txBody>
        </p:sp>
        <p:sp>
          <p:nvSpPr>
            <p:cNvPr id="19472" name="Arc 14"/>
            <p:cNvSpPr>
              <a:spLocks/>
            </p:cNvSpPr>
            <p:nvPr/>
          </p:nvSpPr>
          <p:spPr bwMode="auto">
            <a:xfrm flipH="1" flipV="1">
              <a:off x="1768" y="2731"/>
              <a:ext cx="2066" cy="682"/>
            </a:xfrm>
            <a:custGeom>
              <a:avLst/>
              <a:gdLst>
                <a:gd name="T0" fmla="*/ 0 w 34186"/>
                <a:gd name="T1" fmla="*/ 8 h 21600"/>
                <a:gd name="T2" fmla="*/ 125 w 34186"/>
                <a:gd name="T3" fmla="*/ 9 h 21600"/>
                <a:gd name="T4" fmla="*/ 61 w 34186"/>
                <a:gd name="T5" fmla="*/ 22 h 21600"/>
                <a:gd name="T6" fmla="*/ 0 60000 65536"/>
                <a:gd name="T7" fmla="*/ 0 60000 65536"/>
                <a:gd name="T8" fmla="*/ 0 60000 65536"/>
                <a:gd name="T9" fmla="*/ 0 w 34186"/>
                <a:gd name="T10" fmla="*/ 0 h 21600"/>
                <a:gd name="T11" fmla="*/ 34186 w 34186"/>
                <a:gd name="T12" fmla="*/ 21600 h 21600"/>
              </a:gdLst>
              <a:ahLst/>
              <a:cxnLst>
                <a:cxn ang="T6">
                  <a:pos x="T0" y="T1"/>
                </a:cxn>
                <a:cxn ang="T7">
                  <a:pos x="T2" y="T3"/>
                </a:cxn>
                <a:cxn ang="T8">
                  <a:pos x="T4" y="T5"/>
                </a:cxn>
              </a:cxnLst>
              <a:rect l="T9" t="T10" r="T11" b="T12"/>
              <a:pathLst>
                <a:path w="34186" h="21600" fill="none" extrusionOk="0">
                  <a:moveTo>
                    <a:pt x="-1" y="8060"/>
                  </a:moveTo>
                  <a:cubicBezTo>
                    <a:pt x="4099" y="2964"/>
                    <a:pt x="10288" y="-1"/>
                    <a:pt x="16830" y="0"/>
                  </a:cubicBezTo>
                  <a:cubicBezTo>
                    <a:pt x="23673" y="0"/>
                    <a:pt x="30112" y="3243"/>
                    <a:pt x="34186" y="8741"/>
                  </a:cubicBezTo>
                </a:path>
                <a:path w="34186" h="21600" stroke="0" extrusionOk="0">
                  <a:moveTo>
                    <a:pt x="-1" y="8060"/>
                  </a:moveTo>
                  <a:cubicBezTo>
                    <a:pt x="4099" y="2964"/>
                    <a:pt x="10288" y="-1"/>
                    <a:pt x="16830" y="0"/>
                  </a:cubicBezTo>
                  <a:cubicBezTo>
                    <a:pt x="23673" y="0"/>
                    <a:pt x="30112" y="3243"/>
                    <a:pt x="34186" y="8741"/>
                  </a:cubicBezTo>
                  <a:lnTo>
                    <a:pt x="16830" y="21600"/>
                  </a:lnTo>
                  <a:close/>
                </a:path>
              </a:pathLst>
            </a:custGeom>
            <a:noFill/>
            <a:ln w="57150" cap="rnd">
              <a:solidFill>
                <a:srgbClr val="CC0000"/>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grpSp>
      <p:sp>
        <p:nvSpPr>
          <p:cNvPr id="462863" name="AutoShape 15"/>
          <p:cNvSpPr>
            <a:spLocks noChangeArrowheads="1"/>
          </p:cNvSpPr>
          <p:nvPr/>
        </p:nvSpPr>
        <p:spPr bwMode="auto">
          <a:xfrm>
            <a:off x="2233614" y="1114425"/>
            <a:ext cx="7716837" cy="1123950"/>
          </a:xfrm>
          <a:prstGeom prst="roundRect">
            <a:avLst>
              <a:gd name="adj" fmla="val 16667"/>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lgn="l" eaLnBrk="1" hangingPunct="1">
              <a:lnSpc>
                <a:spcPct val="85000"/>
              </a:lnSpc>
              <a:defRPr/>
            </a:pPr>
            <a:r>
              <a:rPr lang="en-US" sz="2100">
                <a:latin typeface="Arial Narrow" pitchFamily="34" charset="0"/>
              </a:rPr>
              <a:t>A </a:t>
            </a:r>
            <a:r>
              <a:rPr lang="en-US" sz="2100" i="1">
                <a:latin typeface="Arial Narrow" pitchFamily="34" charset="0"/>
              </a:rPr>
              <a:t>recursive query</a:t>
            </a:r>
            <a:r>
              <a:rPr lang="en-US" sz="2100">
                <a:latin typeface="Arial Narrow" pitchFamily="34" charset="0"/>
              </a:rPr>
              <a:t> is a query made to a DNS server, in which the DNS client asks the DNS server to provide a complete answer to the query </a:t>
            </a:r>
          </a:p>
          <a:p>
            <a:pPr algn="l" eaLnBrk="1" hangingPunct="1">
              <a:lnSpc>
                <a:spcPct val="85000"/>
              </a:lnSpc>
              <a:buFont typeface="Wingdings" pitchFamily="2" charset="2"/>
              <a:buChar char="à"/>
              <a:defRPr/>
            </a:pPr>
            <a:r>
              <a:rPr lang="en-US" sz="2100">
                <a:latin typeface="Arial Narrow" pitchFamily="34" charset="0"/>
                <a:sym typeface="Wingdings" pitchFamily="2" charset="2"/>
              </a:rPr>
              <a:t>Cannot be redirected to another DNS server</a:t>
            </a:r>
          </a:p>
          <a:p>
            <a:pPr algn="l" eaLnBrk="1" hangingPunct="1">
              <a:lnSpc>
                <a:spcPct val="85000"/>
              </a:lnSpc>
              <a:buFont typeface="Wingdings" pitchFamily="2" charset="2"/>
              <a:buChar char="à"/>
              <a:defRPr/>
            </a:pPr>
            <a:r>
              <a:rPr lang="en-US" sz="2100">
                <a:latin typeface="Arial Narrow" pitchFamily="34" charset="0"/>
              </a:rPr>
              <a:t>Can only return IP address or domain not found</a:t>
            </a:r>
          </a:p>
        </p:txBody>
      </p:sp>
      <p:sp>
        <p:nvSpPr>
          <p:cNvPr id="19465" name="Oval 16"/>
          <p:cNvSpPr>
            <a:spLocks noChangeArrowheads="1"/>
          </p:cNvSpPr>
          <p:nvPr/>
        </p:nvSpPr>
        <p:spPr bwMode="auto">
          <a:xfrm>
            <a:off x="7272339" y="3409950"/>
            <a:ext cx="2319337" cy="2178050"/>
          </a:xfrm>
          <a:prstGeom prst="ellipse">
            <a:avLst/>
          </a:prstGeom>
          <a:solidFill>
            <a:srgbClr val="CC0000">
              <a:alpha val="25098"/>
            </a:srgbClr>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462865" name="AutoShape 17"/>
          <p:cNvSpPr>
            <a:spLocks noChangeArrowheads="1"/>
          </p:cNvSpPr>
          <p:nvPr/>
        </p:nvSpPr>
        <p:spPr bwMode="auto">
          <a:xfrm>
            <a:off x="3952876" y="2774951"/>
            <a:ext cx="4035425" cy="650875"/>
          </a:xfrm>
          <a:prstGeom prst="roundRect">
            <a:avLst>
              <a:gd name="adj" fmla="val 6829"/>
            </a:avLst>
          </a:prstGeom>
          <a:gradFill rotWithShape="1">
            <a:gsLst>
              <a:gs pos="0">
                <a:srgbClr val="ADE2A1"/>
              </a:gs>
              <a:gs pos="100000">
                <a:srgbClr val="E8F6E4"/>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DNS server checks the forward lookup zone and cache for an answer to the query</a:t>
            </a:r>
          </a:p>
        </p:txBody>
      </p:sp>
      <p:pic>
        <p:nvPicPr>
          <p:cNvPr id="19467" name="Picture 18" descr="Server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80326" y="3617913"/>
            <a:ext cx="1338263" cy="169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8" name="Picture 19" descr="Database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93113" y="4545014"/>
            <a:ext cx="1014412"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9" name="Text Box 20"/>
          <p:cNvSpPr txBox="1">
            <a:spLocks noChangeArrowheads="1"/>
          </p:cNvSpPr>
          <p:nvPr/>
        </p:nvSpPr>
        <p:spPr bwMode="auto">
          <a:xfrm>
            <a:off x="8369301" y="4902201"/>
            <a:ext cx="10191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Database</a:t>
            </a:r>
          </a:p>
        </p:txBody>
      </p:sp>
      <p:sp>
        <p:nvSpPr>
          <p:cNvPr id="462869" name="AutoShape 21"/>
          <p:cNvSpPr>
            <a:spLocks noChangeArrowheads="1"/>
          </p:cNvSpPr>
          <p:nvPr/>
        </p:nvSpPr>
        <p:spPr bwMode="auto">
          <a:xfrm>
            <a:off x="7391401" y="5538788"/>
            <a:ext cx="1901825" cy="381000"/>
          </a:xfrm>
          <a:prstGeom prst="roundRect">
            <a:avLst>
              <a:gd name="adj" fmla="val 4167"/>
            </a:avLst>
          </a:prstGeom>
          <a:solidFill>
            <a:schemeClr val="accent1"/>
          </a:solidFill>
          <a:ln w="9525">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Local DNS Server</a:t>
            </a:r>
          </a:p>
        </p:txBody>
      </p:sp>
    </p:spTree>
    <p:extLst>
      <p:ext uri="{BB962C8B-B14F-4D97-AF65-F5344CB8AC3E}">
        <p14:creationId xmlns:p14="http://schemas.microsoft.com/office/powerpoint/2010/main" val="40617352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p:cNvSpPr>
            <a:spLocks noGrp="1" noChangeArrowheads="1"/>
          </p:cNvSpPr>
          <p:nvPr>
            <p:ph type="title"/>
          </p:nvPr>
        </p:nvSpPr>
        <p:spPr/>
        <p:txBody>
          <a:bodyPr/>
          <a:lstStyle/>
          <a:p>
            <a:r>
              <a:rPr lang="en-GB" altLang="en-US"/>
              <a:t>Recursive Query (Cont)</a:t>
            </a:r>
          </a:p>
        </p:txBody>
      </p:sp>
      <p:sp>
        <p:nvSpPr>
          <p:cNvPr id="20484" name="Rectangle 3"/>
          <p:cNvSpPr>
            <a:spLocks noGrp="1" noChangeArrowheads="1"/>
          </p:cNvSpPr>
          <p:nvPr>
            <p:ph type="body" idx="1"/>
          </p:nvPr>
        </p:nvSpPr>
        <p:spPr/>
        <p:txBody>
          <a:bodyPr/>
          <a:lstStyle/>
          <a:p>
            <a:r>
              <a:rPr lang="en-GB" altLang="en-US"/>
              <a:t>DNS Server</a:t>
            </a:r>
          </a:p>
          <a:p>
            <a:pPr lvl="1"/>
            <a:r>
              <a:rPr lang="en-GB" altLang="en-US"/>
              <a:t>Searches cache for matching record containing required IP address</a:t>
            </a:r>
          </a:p>
          <a:p>
            <a:pPr lvl="1"/>
            <a:r>
              <a:rPr lang="en-GB" altLang="en-US"/>
              <a:t>If not in cache, locates the authoritative DNS server for zone (which maybe itself)</a:t>
            </a:r>
          </a:p>
          <a:p>
            <a:pPr lvl="1"/>
            <a:r>
              <a:rPr lang="en-GB" altLang="en-US"/>
              <a:t>If found, the </a:t>
            </a:r>
            <a:r>
              <a:rPr lang="en-GB" altLang="en-US" b="1"/>
              <a:t>authoritative</a:t>
            </a:r>
            <a:r>
              <a:rPr lang="en-GB" altLang="en-US"/>
              <a:t> server searches DNS Zone database for record</a:t>
            </a:r>
          </a:p>
          <a:p>
            <a:pPr lvl="1"/>
            <a:r>
              <a:rPr lang="en-GB" altLang="en-US"/>
              <a:t>If not found, local DNS server uses Root Hints to get IP address of DNS root server</a:t>
            </a:r>
          </a:p>
          <a:p>
            <a:pPr lvl="2"/>
            <a:r>
              <a:rPr lang="en-GB" altLang="en-US"/>
              <a:t>Recursion: local DNS server works its way down DNS servers in the FQDN to find matching name</a:t>
            </a:r>
          </a:p>
          <a:p>
            <a:pPr lvl="1"/>
            <a:r>
              <a:rPr lang="en-GB" altLang="en-US"/>
              <a:t>If record not found, return record was not found</a:t>
            </a:r>
          </a:p>
        </p:txBody>
      </p:sp>
    </p:spTree>
    <p:extLst>
      <p:ext uri="{BB962C8B-B14F-4D97-AF65-F5344CB8AC3E}">
        <p14:creationId xmlns:p14="http://schemas.microsoft.com/office/powerpoint/2010/main" val="12528762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
          <p:cNvSpPr>
            <a:spLocks noGrp="1" noChangeArrowheads="1"/>
          </p:cNvSpPr>
          <p:nvPr>
            <p:ph type="title"/>
          </p:nvPr>
        </p:nvSpPr>
        <p:spPr/>
        <p:txBody>
          <a:bodyPr/>
          <a:lstStyle/>
          <a:p>
            <a:r>
              <a:rPr lang="en-GB" altLang="en-US"/>
              <a:t>Authorative DNS Servers</a:t>
            </a:r>
            <a:endParaRPr lang="en-US" altLang="en-US"/>
          </a:p>
        </p:txBody>
      </p:sp>
      <p:sp>
        <p:nvSpPr>
          <p:cNvPr id="21508" name="Rectangle 3"/>
          <p:cNvSpPr>
            <a:spLocks noGrp="1" noChangeArrowheads="1"/>
          </p:cNvSpPr>
          <p:nvPr>
            <p:ph type="body" idx="1"/>
          </p:nvPr>
        </p:nvSpPr>
        <p:spPr/>
        <p:txBody>
          <a:bodyPr/>
          <a:lstStyle/>
          <a:p>
            <a:r>
              <a:rPr lang="en-GB" altLang="en-US"/>
              <a:t>The DNS servers reported back to the client by the parent domain</a:t>
            </a:r>
          </a:p>
          <a:p>
            <a:pPr lvl="1"/>
            <a:r>
              <a:rPr lang="en-GB" altLang="en-US"/>
              <a:t>.com domain provides a list of DNS servers for the Microsoft domain (i.e. microsoft.com.)</a:t>
            </a:r>
          </a:p>
          <a:p>
            <a:r>
              <a:rPr lang="en-GB" altLang="en-US"/>
              <a:t>Can have more than one authorative DNS server for a domain</a:t>
            </a:r>
          </a:p>
          <a:p>
            <a:pPr lvl="1"/>
            <a:r>
              <a:rPr lang="en-GB" altLang="en-US"/>
              <a:t>The client/server picks one from the list</a:t>
            </a:r>
          </a:p>
          <a:p>
            <a:r>
              <a:rPr lang="en-GB" altLang="en-US"/>
              <a:t>Recorded in the parent domain DNS Servers database as NS records</a:t>
            </a:r>
            <a:endParaRPr lang="en-US" altLang="en-US"/>
          </a:p>
        </p:txBody>
      </p:sp>
    </p:spTree>
    <p:extLst>
      <p:ext uri="{BB962C8B-B14F-4D97-AF65-F5344CB8AC3E}">
        <p14:creationId xmlns:p14="http://schemas.microsoft.com/office/powerpoint/2010/main" val="27436121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t>NOSE</a:t>
            </a:r>
          </a:p>
        </p:txBody>
      </p:sp>
      <p:sp>
        <p:nvSpPr>
          <p:cNvPr id="22531" name="Rectangle 2"/>
          <p:cNvSpPr>
            <a:spLocks noGrp="1" noChangeArrowheads="1"/>
          </p:cNvSpPr>
          <p:nvPr>
            <p:ph type="title"/>
          </p:nvPr>
        </p:nvSpPr>
        <p:spPr/>
        <p:txBody>
          <a:bodyPr/>
          <a:lstStyle/>
          <a:p>
            <a:r>
              <a:rPr lang="en-GB" altLang="en-US"/>
              <a:t>DNS Caching</a:t>
            </a:r>
          </a:p>
        </p:txBody>
      </p:sp>
      <p:sp>
        <p:nvSpPr>
          <p:cNvPr id="484356" name="AutoShape 4"/>
          <p:cNvSpPr>
            <a:spLocks noChangeArrowheads="1"/>
          </p:cNvSpPr>
          <p:nvPr/>
        </p:nvSpPr>
        <p:spPr bwMode="auto">
          <a:xfrm>
            <a:off x="2471738" y="5487988"/>
            <a:ext cx="7099300" cy="1060450"/>
          </a:xfrm>
          <a:prstGeom prst="roundRect">
            <a:avLst>
              <a:gd name="adj" fmla="val 4167"/>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lgn="l" eaLnBrk="1" hangingPunct="1">
              <a:defRPr/>
            </a:pPr>
            <a:r>
              <a:rPr lang="en-US" i="1">
                <a:latin typeface="Arial Narrow" pitchFamily="34" charset="0"/>
              </a:rPr>
              <a:t>Caching</a:t>
            </a:r>
            <a:r>
              <a:rPr lang="en-US">
                <a:latin typeface="Arial Narrow" pitchFamily="34" charset="0"/>
              </a:rPr>
              <a:t> is the process of temporarily storing recently accessed information in a special memory subsystem for quicker access</a:t>
            </a:r>
          </a:p>
          <a:p>
            <a:pPr algn="l" eaLnBrk="1" hangingPunct="1">
              <a:defRPr/>
            </a:pPr>
            <a:r>
              <a:rPr lang="en-US">
                <a:latin typeface="Arial Narrow" pitchFamily="34" charset="0"/>
              </a:rPr>
              <a:t>Server caches answers to all queries (including top-level, second-level, etc) for a given time (TTL)</a:t>
            </a:r>
          </a:p>
        </p:txBody>
      </p:sp>
      <p:sp>
        <p:nvSpPr>
          <p:cNvPr id="484357" name="Oval 5"/>
          <p:cNvSpPr>
            <a:spLocks noChangeArrowheads="1"/>
          </p:cNvSpPr>
          <p:nvPr/>
        </p:nvSpPr>
        <p:spPr bwMode="auto">
          <a:xfrm>
            <a:off x="3249614" y="3144838"/>
            <a:ext cx="2617787" cy="1587500"/>
          </a:xfrm>
          <a:prstGeom prst="ellipse">
            <a:avLst/>
          </a:prstGeom>
          <a:gradFill rotWithShape="1">
            <a:gsLst>
              <a:gs pos="0">
                <a:srgbClr val="F0F1FF"/>
              </a:gs>
              <a:gs pos="100000">
                <a:srgbClr val="B3C8DF"/>
              </a:gs>
            </a:gsLst>
            <a:path path="shape">
              <a:fillToRect l="50000" t="50000" r="50000" b="50000"/>
            </a:path>
          </a:gradFill>
          <a:ln w="9525" algn="ctr">
            <a:noFill/>
            <a:round/>
            <a:headEnd/>
            <a:tailEnd/>
          </a:ln>
          <a:effectLst>
            <a:outerShdw dist="35921" dir="2700000" algn="ctr" rotWithShape="0">
              <a:srgbClr val="ADADAD"/>
            </a:outerShdw>
          </a:effectLst>
        </p:spPr>
        <p:txBody>
          <a:bodyPr wrap="none" anchor="ctr"/>
          <a:lstStyle/>
          <a:p>
            <a:pPr>
              <a:defRPr/>
            </a:pPr>
            <a:endParaRPr lang="en-GB" sz="1600">
              <a:latin typeface="Arial" charset="0"/>
            </a:endParaRPr>
          </a:p>
        </p:txBody>
      </p:sp>
      <p:sp>
        <p:nvSpPr>
          <p:cNvPr id="484358" name="AutoShape 6"/>
          <p:cNvSpPr>
            <a:spLocks noChangeArrowheads="1"/>
          </p:cNvSpPr>
          <p:nvPr/>
        </p:nvSpPr>
        <p:spPr bwMode="auto">
          <a:xfrm>
            <a:off x="2859088" y="2568575"/>
            <a:ext cx="1562100" cy="635000"/>
          </a:xfrm>
          <a:prstGeom prst="roundRect">
            <a:avLst>
              <a:gd name="adj" fmla="val 6329"/>
            </a:avLst>
          </a:prstGeom>
          <a:gradFill rotWithShape="1">
            <a:gsLst>
              <a:gs pos="0">
                <a:srgbClr val="ADE2A1"/>
              </a:gs>
              <a:gs pos="100000">
                <a:srgbClr val="E8F6E4"/>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Where’s Client A?</a:t>
            </a:r>
          </a:p>
        </p:txBody>
      </p:sp>
      <p:sp>
        <p:nvSpPr>
          <p:cNvPr id="484359" name="Oval 7"/>
          <p:cNvSpPr>
            <a:spLocks noChangeArrowheads="1"/>
          </p:cNvSpPr>
          <p:nvPr/>
        </p:nvSpPr>
        <p:spPr bwMode="auto">
          <a:xfrm>
            <a:off x="7153275" y="4252913"/>
            <a:ext cx="2101850" cy="1149350"/>
          </a:xfrm>
          <a:prstGeom prst="ellipse">
            <a:avLst/>
          </a:prstGeom>
          <a:gradFill rotWithShape="1">
            <a:gsLst>
              <a:gs pos="0">
                <a:srgbClr val="F0F1FF"/>
              </a:gs>
              <a:gs pos="100000">
                <a:srgbClr val="B3C8DF"/>
              </a:gs>
            </a:gsLst>
            <a:path path="shape">
              <a:fillToRect l="50000" t="50000" r="50000" b="50000"/>
            </a:path>
          </a:gradFill>
          <a:ln w="9525" algn="ctr">
            <a:noFill/>
            <a:round/>
            <a:headEnd/>
            <a:tailEnd/>
          </a:ln>
          <a:effectLst>
            <a:outerShdw dist="35921" dir="2700000" algn="ctr" rotWithShape="0">
              <a:srgbClr val="ADADAD"/>
            </a:outerShdw>
          </a:effectLst>
        </p:spPr>
        <p:txBody>
          <a:bodyPr wrap="none" anchor="ctr"/>
          <a:lstStyle/>
          <a:p>
            <a:pPr>
              <a:defRPr/>
            </a:pPr>
            <a:endParaRPr lang="en-GB" sz="1600">
              <a:latin typeface="Arial" charset="0"/>
            </a:endParaRPr>
          </a:p>
        </p:txBody>
      </p:sp>
      <p:pic>
        <p:nvPicPr>
          <p:cNvPr id="22536" name="Picture 8" descr="Internet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89850" y="1349376"/>
            <a:ext cx="1531938" cy="152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7" name="Arc 9"/>
          <p:cNvSpPr>
            <a:spLocks/>
          </p:cNvSpPr>
          <p:nvPr/>
        </p:nvSpPr>
        <p:spPr bwMode="auto">
          <a:xfrm>
            <a:off x="7119939" y="3813175"/>
            <a:ext cx="1284287" cy="947738"/>
          </a:xfrm>
          <a:custGeom>
            <a:avLst/>
            <a:gdLst>
              <a:gd name="T0" fmla="*/ 105981708 w 15563"/>
              <a:gd name="T1" fmla="*/ 36000266 h 19332"/>
              <a:gd name="T2" fmla="*/ 65606085 w 15563"/>
              <a:gd name="T3" fmla="*/ 46462197 h 19332"/>
              <a:gd name="T4" fmla="*/ 0 w 15563"/>
              <a:gd name="T5" fmla="*/ 0 h 19332"/>
              <a:gd name="T6" fmla="*/ 0 60000 65536"/>
              <a:gd name="T7" fmla="*/ 0 60000 65536"/>
              <a:gd name="T8" fmla="*/ 0 60000 65536"/>
              <a:gd name="T9" fmla="*/ 0 w 15563"/>
              <a:gd name="T10" fmla="*/ 0 h 19332"/>
              <a:gd name="T11" fmla="*/ 15563 w 15563"/>
              <a:gd name="T12" fmla="*/ 19332 h 19332"/>
            </a:gdLst>
            <a:ahLst/>
            <a:cxnLst>
              <a:cxn ang="T6">
                <a:pos x="T0" y="T1"/>
              </a:cxn>
              <a:cxn ang="T7">
                <a:pos x="T2" y="T3"/>
              </a:cxn>
              <a:cxn ang="T8">
                <a:pos x="T4" y="T5"/>
              </a:cxn>
            </a:cxnLst>
            <a:rect l="T9" t="T10" r="T11" b="T12"/>
            <a:pathLst>
              <a:path w="15563" h="19332" fill="none" extrusionOk="0">
                <a:moveTo>
                  <a:pt x="15562" y="14978"/>
                </a:moveTo>
                <a:cubicBezTo>
                  <a:pt x="13849" y="16758"/>
                  <a:pt x="11844" y="18230"/>
                  <a:pt x="9634" y="19332"/>
                </a:cubicBezTo>
              </a:path>
              <a:path w="15563" h="19332" stroke="0" extrusionOk="0">
                <a:moveTo>
                  <a:pt x="15562" y="14978"/>
                </a:moveTo>
                <a:cubicBezTo>
                  <a:pt x="13849" y="16758"/>
                  <a:pt x="11844" y="18230"/>
                  <a:pt x="9634" y="19332"/>
                </a:cubicBezTo>
                <a:lnTo>
                  <a:pt x="0" y="0"/>
                </a:lnTo>
                <a:close/>
              </a:path>
            </a:pathLst>
          </a:custGeom>
          <a:noFill/>
          <a:ln w="50800">
            <a:solidFill>
              <a:srgbClr val="CC0000"/>
            </a:solidFill>
            <a:round/>
            <a:headEnd/>
            <a:tailEnd type="triangle" w="med" len="med"/>
          </a:ln>
          <a:extLst>
            <a:ext uri="{909E8E84-426E-40DD-AFC4-6F175D3DCCD1}">
              <a14:hiddenFill xmlns:a14="http://schemas.microsoft.com/office/drawing/2010/main">
                <a:solidFill>
                  <a:srgbClr val="FFFFFF"/>
                </a:solidFill>
              </a14:hiddenFill>
            </a:ext>
          </a:extLst>
        </p:spPr>
        <p:txBody>
          <a:bodyPr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pic>
        <p:nvPicPr>
          <p:cNvPr id="22538" name="Picture 10" descr="Server01"/>
          <p:cNvPicPr>
            <a:picLocks noChangeAspect="1" noChangeArrowheads="1"/>
          </p:cNvPicPr>
          <p:nvPr/>
        </p:nvPicPr>
        <p:blipFill>
          <a:blip r:embed="rId4">
            <a:grayscl/>
            <a:extLst>
              <a:ext uri="{28A0092B-C50C-407E-A947-70E740481C1C}">
                <a14:useLocalDpi xmlns:a14="http://schemas.microsoft.com/office/drawing/2010/main" val="0"/>
              </a:ext>
            </a:extLst>
          </a:blip>
          <a:srcRect/>
          <a:stretch>
            <a:fillRect/>
          </a:stretch>
        </p:blipFill>
        <p:spPr bwMode="auto">
          <a:xfrm>
            <a:off x="7038975" y="1916113"/>
            <a:ext cx="884238" cy="103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9" name="Picture 11" descr="Server01"/>
          <p:cNvPicPr>
            <a:picLocks noChangeAspect="1" noChangeArrowheads="1"/>
          </p:cNvPicPr>
          <p:nvPr/>
        </p:nvPicPr>
        <p:blipFill>
          <a:blip r:embed="rId4">
            <a:grayscl/>
            <a:extLst>
              <a:ext uri="{28A0092B-C50C-407E-A947-70E740481C1C}">
                <a14:useLocalDpi xmlns:a14="http://schemas.microsoft.com/office/drawing/2010/main" val="0"/>
              </a:ext>
            </a:extLst>
          </a:blip>
          <a:srcRect/>
          <a:stretch>
            <a:fillRect/>
          </a:stretch>
        </p:blipFill>
        <p:spPr bwMode="auto">
          <a:xfrm>
            <a:off x="8483600" y="2635251"/>
            <a:ext cx="884238" cy="103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0" name="Picture 12" descr="Server01"/>
          <p:cNvPicPr>
            <a:picLocks noChangeAspect="1" noChangeArrowheads="1"/>
          </p:cNvPicPr>
          <p:nvPr/>
        </p:nvPicPr>
        <p:blipFill>
          <a:blip r:embed="rId4">
            <a:grayscl/>
            <a:extLst>
              <a:ext uri="{28A0092B-C50C-407E-A947-70E740481C1C}">
                <a14:useLocalDpi xmlns:a14="http://schemas.microsoft.com/office/drawing/2010/main" val="0"/>
              </a:ext>
            </a:extLst>
          </a:blip>
          <a:srcRect/>
          <a:stretch>
            <a:fillRect/>
          </a:stretch>
        </p:blipFill>
        <p:spPr bwMode="auto">
          <a:xfrm>
            <a:off x="8412164" y="4208463"/>
            <a:ext cx="884237" cy="103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1" name="Picture 13" descr="Server01"/>
          <p:cNvPicPr>
            <a:picLocks noChangeAspect="1" noChangeArrowheads="1"/>
          </p:cNvPicPr>
          <p:nvPr/>
        </p:nvPicPr>
        <p:blipFill>
          <a:blip r:embed="rId4">
            <a:grayscl/>
            <a:extLst>
              <a:ext uri="{28A0092B-C50C-407E-A947-70E740481C1C}">
                <a14:useLocalDpi xmlns:a14="http://schemas.microsoft.com/office/drawing/2010/main" val="0"/>
              </a:ext>
            </a:extLst>
          </a:blip>
          <a:srcRect/>
          <a:stretch>
            <a:fillRect/>
          </a:stretch>
        </p:blipFill>
        <p:spPr bwMode="auto">
          <a:xfrm>
            <a:off x="5035550" y="2632076"/>
            <a:ext cx="884238" cy="103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2" name="Picture 14" descr="Computer_DesktopComputerSansKeyboard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7400" y="4460875"/>
            <a:ext cx="782638"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3" name="Picture 15" descr="Computer_DesktopComputerSansKeyboard0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08451" y="4422776"/>
            <a:ext cx="760413"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4" name="Picture 16" descr="Computer_DesktopComputerSansKeyboard0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28963" y="3616326"/>
            <a:ext cx="760412"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4369" name="AutoShape 17"/>
          <p:cNvSpPr>
            <a:spLocks noChangeArrowheads="1"/>
          </p:cNvSpPr>
          <p:nvPr/>
        </p:nvSpPr>
        <p:spPr bwMode="auto">
          <a:xfrm>
            <a:off x="2584450" y="4503739"/>
            <a:ext cx="812800" cy="282575"/>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Client1</a:t>
            </a:r>
          </a:p>
        </p:txBody>
      </p:sp>
      <p:sp>
        <p:nvSpPr>
          <p:cNvPr id="484370" name="AutoShape 18"/>
          <p:cNvSpPr>
            <a:spLocks noChangeArrowheads="1"/>
          </p:cNvSpPr>
          <p:nvPr/>
        </p:nvSpPr>
        <p:spPr bwMode="auto">
          <a:xfrm>
            <a:off x="3228975" y="5005389"/>
            <a:ext cx="812800" cy="282575"/>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Client2</a:t>
            </a:r>
          </a:p>
        </p:txBody>
      </p:sp>
      <p:sp>
        <p:nvSpPr>
          <p:cNvPr id="484371" name="AutoShape 19"/>
          <p:cNvSpPr>
            <a:spLocks noChangeArrowheads="1"/>
          </p:cNvSpPr>
          <p:nvPr/>
        </p:nvSpPr>
        <p:spPr bwMode="auto">
          <a:xfrm>
            <a:off x="6757988" y="4127501"/>
            <a:ext cx="812800" cy="282575"/>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ClientA</a:t>
            </a:r>
          </a:p>
        </p:txBody>
      </p:sp>
      <p:sp>
        <p:nvSpPr>
          <p:cNvPr id="22548" name="Arc 20"/>
          <p:cNvSpPr>
            <a:spLocks/>
          </p:cNvSpPr>
          <p:nvPr/>
        </p:nvSpPr>
        <p:spPr bwMode="auto">
          <a:xfrm>
            <a:off x="6057901" y="2909888"/>
            <a:ext cx="1133475" cy="882650"/>
          </a:xfrm>
          <a:custGeom>
            <a:avLst/>
            <a:gdLst>
              <a:gd name="T0" fmla="*/ 0 w 15285"/>
              <a:gd name="T1" fmla="*/ 9938761 h 21600"/>
              <a:gd name="T2" fmla="*/ 84054028 w 15285"/>
              <a:gd name="T3" fmla="*/ 6661 h 21600"/>
              <a:gd name="T4" fmla="*/ 81876362 w 15285"/>
              <a:gd name="T5" fmla="*/ 36068100 h 21600"/>
              <a:gd name="T6" fmla="*/ 0 60000 65536"/>
              <a:gd name="T7" fmla="*/ 0 60000 65536"/>
              <a:gd name="T8" fmla="*/ 0 60000 65536"/>
              <a:gd name="T9" fmla="*/ 0 w 15285"/>
              <a:gd name="T10" fmla="*/ 0 h 21600"/>
              <a:gd name="T11" fmla="*/ 15285 w 15285"/>
              <a:gd name="T12" fmla="*/ 21600 h 21600"/>
            </a:gdLst>
            <a:ahLst/>
            <a:cxnLst>
              <a:cxn ang="T6">
                <a:pos x="T0" y="T1"/>
              </a:cxn>
              <a:cxn ang="T7">
                <a:pos x="T2" y="T3"/>
              </a:cxn>
              <a:cxn ang="T8">
                <a:pos x="T4" y="T5"/>
              </a:cxn>
            </a:cxnLst>
            <a:rect l="T9" t="T10" r="T11" b="T12"/>
            <a:pathLst>
              <a:path w="15285" h="21600" fill="none" extrusionOk="0">
                <a:moveTo>
                  <a:pt x="-1" y="5951"/>
                </a:moveTo>
                <a:cubicBezTo>
                  <a:pt x="4015" y="2130"/>
                  <a:pt x="9346" y="-1"/>
                  <a:pt x="14889" y="0"/>
                </a:cubicBezTo>
                <a:cubicBezTo>
                  <a:pt x="15021" y="0"/>
                  <a:pt x="15153" y="1"/>
                  <a:pt x="15285" y="3"/>
                </a:cubicBezTo>
              </a:path>
              <a:path w="15285" h="21600" stroke="0" extrusionOk="0">
                <a:moveTo>
                  <a:pt x="-1" y="5951"/>
                </a:moveTo>
                <a:cubicBezTo>
                  <a:pt x="4015" y="2130"/>
                  <a:pt x="9346" y="-1"/>
                  <a:pt x="14889" y="0"/>
                </a:cubicBezTo>
                <a:cubicBezTo>
                  <a:pt x="15021" y="0"/>
                  <a:pt x="15153" y="1"/>
                  <a:pt x="15285" y="3"/>
                </a:cubicBezTo>
                <a:lnTo>
                  <a:pt x="14889" y="21600"/>
                </a:lnTo>
                <a:close/>
              </a:path>
            </a:pathLst>
          </a:custGeom>
          <a:noFill/>
          <a:ln w="50800">
            <a:solidFill>
              <a:srgbClr val="CC0000"/>
            </a:solidFill>
            <a:round/>
            <a:headEnd type="triangle" w="med" len="med"/>
            <a:tailEnd/>
          </a:ln>
          <a:extLst>
            <a:ext uri="{909E8E84-426E-40DD-AFC4-6F175D3DCCD1}">
              <a14:hiddenFill xmlns:a14="http://schemas.microsoft.com/office/drawing/2010/main">
                <a:solidFill>
                  <a:srgbClr val="FFFFFF"/>
                </a:solidFill>
              </a14:hiddenFill>
            </a:ext>
          </a:extLst>
        </p:spPr>
        <p:txBody>
          <a:bodyPr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22549" name="Arc 21"/>
          <p:cNvSpPr>
            <a:spLocks/>
          </p:cNvSpPr>
          <p:nvPr/>
        </p:nvSpPr>
        <p:spPr bwMode="auto">
          <a:xfrm>
            <a:off x="7145338" y="3697289"/>
            <a:ext cx="1782762" cy="479425"/>
          </a:xfrm>
          <a:custGeom>
            <a:avLst/>
            <a:gdLst>
              <a:gd name="T0" fmla="*/ 146411876 w 21600"/>
              <a:gd name="T1" fmla="*/ 0 h 9780"/>
              <a:gd name="T2" fmla="*/ 137658353 w 21600"/>
              <a:gd name="T3" fmla="*/ 23501871 h 9780"/>
              <a:gd name="T4" fmla="*/ 0 w 21600"/>
              <a:gd name="T5" fmla="*/ 5168966 h 9780"/>
              <a:gd name="T6" fmla="*/ 0 60000 65536"/>
              <a:gd name="T7" fmla="*/ 0 60000 65536"/>
              <a:gd name="T8" fmla="*/ 0 60000 65536"/>
              <a:gd name="T9" fmla="*/ 0 w 21600"/>
              <a:gd name="T10" fmla="*/ 0 h 9780"/>
              <a:gd name="T11" fmla="*/ 21600 w 21600"/>
              <a:gd name="T12" fmla="*/ 9780 h 9780"/>
            </a:gdLst>
            <a:ahLst/>
            <a:cxnLst>
              <a:cxn ang="T6">
                <a:pos x="T0" y="T1"/>
              </a:cxn>
              <a:cxn ang="T7">
                <a:pos x="T2" y="T3"/>
              </a:cxn>
              <a:cxn ang="T8">
                <a:pos x="T4" y="T5"/>
              </a:cxn>
            </a:cxnLst>
            <a:rect l="T9" t="T10" r="T11" b="T12"/>
            <a:pathLst>
              <a:path w="21600" h="9780" fill="none" extrusionOk="0">
                <a:moveTo>
                  <a:pt x="21492" y="0"/>
                </a:moveTo>
                <a:cubicBezTo>
                  <a:pt x="21564" y="714"/>
                  <a:pt x="21600" y="1432"/>
                  <a:pt x="21600" y="2151"/>
                </a:cubicBezTo>
                <a:cubicBezTo>
                  <a:pt x="21600" y="4757"/>
                  <a:pt x="21128" y="7341"/>
                  <a:pt x="20207" y="9779"/>
                </a:cubicBezTo>
              </a:path>
              <a:path w="21600" h="9780" stroke="0" extrusionOk="0">
                <a:moveTo>
                  <a:pt x="21492" y="0"/>
                </a:moveTo>
                <a:cubicBezTo>
                  <a:pt x="21564" y="714"/>
                  <a:pt x="21600" y="1432"/>
                  <a:pt x="21600" y="2151"/>
                </a:cubicBezTo>
                <a:cubicBezTo>
                  <a:pt x="21600" y="4757"/>
                  <a:pt x="21128" y="7341"/>
                  <a:pt x="20207" y="9779"/>
                </a:cubicBezTo>
                <a:lnTo>
                  <a:pt x="0" y="2151"/>
                </a:lnTo>
                <a:close/>
              </a:path>
            </a:pathLst>
          </a:custGeom>
          <a:noFill/>
          <a:ln w="50800">
            <a:solidFill>
              <a:srgbClr val="CC0000"/>
            </a:solidFill>
            <a:round/>
            <a:headEnd/>
            <a:tailEnd type="triangle" w="med" len="med"/>
          </a:ln>
          <a:extLst>
            <a:ext uri="{909E8E84-426E-40DD-AFC4-6F175D3DCCD1}">
              <a14:hiddenFill xmlns:a14="http://schemas.microsoft.com/office/drawing/2010/main">
                <a:solidFill>
                  <a:srgbClr val="FFFFFF"/>
                </a:solidFill>
              </a14:hiddenFill>
            </a:ext>
          </a:extLst>
        </p:spPr>
        <p:txBody>
          <a:bodyPr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22550" name="Arc 22"/>
          <p:cNvSpPr>
            <a:spLocks/>
          </p:cNvSpPr>
          <p:nvPr/>
        </p:nvSpPr>
        <p:spPr bwMode="auto">
          <a:xfrm>
            <a:off x="7119938" y="2819401"/>
            <a:ext cx="1331912" cy="982663"/>
          </a:xfrm>
          <a:custGeom>
            <a:avLst/>
            <a:gdLst>
              <a:gd name="T0" fmla="*/ 54166327 w 16140"/>
              <a:gd name="T1" fmla="*/ 0 h 20082"/>
              <a:gd name="T2" fmla="*/ 109912628 w 16140"/>
              <a:gd name="T3" fmla="*/ 13712705 h 20082"/>
              <a:gd name="T4" fmla="*/ 0 w 16140"/>
              <a:gd name="T5" fmla="*/ 48084177 h 20082"/>
              <a:gd name="T6" fmla="*/ 0 60000 65536"/>
              <a:gd name="T7" fmla="*/ 0 60000 65536"/>
              <a:gd name="T8" fmla="*/ 0 60000 65536"/>
              <a:gd name="T9" fmla="*/ 0 w 16140"/>
              <a:gd name="T10" fmla="*/ 0 h 20082"/>
              <a:gd name="T11" fmla="*/ 16140 w 16140"/>
              <a:gd name="T12" fmla="*/ 20082 h 20082"/>
            </a:gdLst>
            <a:ahLst/>
            <a:cxnLst>
              <a:cxn ang="T6">
                <a:pos x="T0" y="T1"/>
              </a:cxn>
              <a:cxn ang="T7">
                <a:pos x="T2" y="T3"/>
              </a:cxn>
              <a:cxn ang="T8">
                <a:pos x="T4" y="T5"/>
              </a:cxn>
            </a:cxnLst>
            <a:rect l="T9" t="T10" r="T11" b="T12"/>
            <a:pathLst>
              <a:path w="16140" h="20082" fill="none" extrusionOk="0">
                <a:moveTo>
                  <a:pt x="7954" y="-1"/>
                </a:moveTo>
                <a:cubicBezTo>
                  <a:pt x="11092" y="1243"/>
                  <a:pt x="13896" y="3204"/>
                  <a:pt x="16139" y="5727"/>
                </a:cubicBezTo>
              </a:path>
              <a:path w="16140" h="20082" stroke="0" extrusionOk="0">
                <a:moveTo>
                  <a:pt x="7954" y="-1"/>
                </a:moveTo>
                <a:cubicBezTo>
                  <a:pt x="11092" y="1243"/>
                  <a:pt x="13896" y="3204"/>
                  <a:pt x="16139" y="5727"/>
                </a:cubicBezTo>
                <a:lnTo>
                  <a:pt x="0" y="20082"/>
                </a:lnTo>
                <a:close/>
              </a:path>
            </a:pathLst>
          </a:custGeom>
          <a:noFill/>
          <a:ln w="50800">
            <a:solidFill>
              <a:srgbClr val="CC0000"/>
            </a:solidFill>
            <a:round/>
            <a:headEnd/>
            <a:tailEnd type="triangle" w="med" len="med"/>
          </a:ln>
          <a:extLst>
            <a:ext uri="{909E8E84-426E-40DD-AFC4-6F175D3DCCD1}">
              <a14:hiddenFill xmlns:a14="http://schemas.microsoft.com/office/drawing/2010/main">
                <a:solidFill>
                  <a:srgbClr val="FFFFFF"/>
                </a:solidFill>
              </a14:hiddenFill>
            </a:ext>
          </a:extLst>
        </p:spPr>
        <p:txBody>
          <a:bodyPr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22551" name="Arc 23"/>
          <p:cNvSpPr>
            <a:spLocks/>
          </p:cNvSpPr>
          <p:nvPr/>
        </p:nvSpPr>
        <p:spPr bwMode="auto">
          <a:xfrm>
            <a:off x="5999163" y="2746375"/>
            <a:ext cx="1122362" cy="1055688"/>
          </a:xfrm>
          <a:custGeom>
            <a:avLst/>
            <a:gdLst>
              <a:gd name="T0" fmla="*/ 0 w 13606"/>
              <a:gd name="T1" fmla="*/ 11447326 h 21543"/>
              <a:gd name="T2" fmla="*/ 81893818 w 13606"/>
              <a:gd name="T3" fmla="*/ 0 h 21543"/>
              <a:gd name="T4" fmla="*/ 92583908 w 13606"/>
              <a:gd name="T5" fmla="*/ 51732687 h 21543"/>
              <a:gd name="T6" fmla="*/ 0 60000 65536"/>
              <a:gd name="T7" fmla="*/ 0 60000 65536"/>
              <a:gd name="T8" fmla="*/ 0 60000 65536"/>
              <a:gd name="T9" fmla="*/ 0 w 13606"/>
              <a:gd name="T10" fmla="*/ 0 h 21543"/>
              <a:gd name="T11" fmla="*/ 13606 w 13606"/>
              <a:gd name="T12" fmla="*/ 21543 h 21543"/>
            </a:gdLst>
            <a:ahLst/>
            <a:cxnLst>
              <a:cxn ang="T6">
                <a:pos x="T0" y="T1"/>
              </a:cxn>
              <a:cxn ang="T7">
                <a:pos x="T2" y="T3"/>
              </a:cxn>
              <a:cxn ang="T8">
                <a:pos x="T4" y="T5"/>
              </a:cxn>
            </a:cxnLst>
            <a:rect l="T9" t="T10" r="T11" b="T12"/>
            <a:pathLst>
              <a:path w="13606" h="21543" fill="none" extrusionOk="0">
                <a:moveTo>
                  <a:pt x="-1" y="4766"/>
                </a:moveTo>
                <a:cubicBezTo>
                  <a:pt x="3430" y="1985"/>
                  <a:pt x="7630" y="321"/>
                  <a:pt x="12035" y="0"/>
                </a:cubicBezTo>
              </a:path>
              <a:path w="13606" h="21543" stroke="0" extrusionOk="0">
                <a:moveTo>
                  <a:pt x="-1" y="4766"/>
                </a:moveTo>
                <a:cubicBezTo>
                  <a:pt x="3430" y="1985"/>
                  <a:pt x="7630" y="321"/>
                  <a:pt x="12035" y="0"/>
                </a:cubicBezTo>
                <a:lnTo>
                  <a:pt x="13606" y="21543"/>
                </a:lnTo>
                <a:close/>
              </a:path>
            </a:pathLst>
          </a:custGeom>
          <a:noFill/>
          <a:ln w="50800">
            <a:solidFill>
              <a:srgbClr val="CC0000"/>
            </a:solidFill>
            <a:round/>
            <a:headEnd/>
            <a:tailEnd type="triangle" w="med" len="med"/>
          </a:ln>
          <a:extLst>
            <a:ext uri="{909E8E84-426E-40DD-AFC4-6F175D3DCCD1}">
              <a14:hiddenFill xmlns:a14="http://schemas.microsoft.com/office/drawing/2010/main">
                <a:solidFill>
                  <a:srgbClr val="FFFFFF"/>
                </a:solidFill>
              </a14:hiddenFill>
            </a:ext>
          </a:extLst>
        </p:spPr>
        <p:txBody>
          <a:bodyPr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22552" name="Arc 24"/>
          <p:cNvSpPr>
            <a:spLocks/>
          </p:cNvSpPr>
          <p:nvPr/>
        </p:nvSpPr>
        <p:spPr bwMode="auto">
          <a:xfrm>
            <a:off x="7161214" y="2954338"/>
            <a:ext cx="1247775" cy="838200"/>
          </a:xfrm>
          <a:custGeom>
            <a:avLst/>
            <a:gdLst>
              <a:gd name="T0" fmla="*/ 36916042 w 16830"/>
              <a:gd name="T1" fmla="*/ 0 h 20529"/>
              <a:gd name="T2" fmla="*/ 92509944 w 16830"/>
              <a:gd name="T3" fmla="*/ 11652977 h 20529"/>
              <a:gd name="T4" fmla="*/ 0 w 16830"/>
              <a:gd name="T5" fmla="*/ 34223741 h 20529"/>
              <a:gd name="T6" fmla="*/ 0 60000 65536"/>
              <a:gd name="T7" fmla="*/ 0 60000 65536"/>
              <a:gd name="T8" fmla="*/ 0 60000 65536"/>
              <a:gd name="T9" fmla="*/ 0 w 16830"/>
              <a:gd name="T10" fmla="*/ 0 h 20529"/>
              <a:gd name="T11" fmla="*/ 16830 w 16830"/>
              <a:gd name="T12" fmla="*/ 20529 h 20529"/>
            </a:gdLst>
            <a:ahLst/>
            <a:cxnLst>
              <a:cxn ang="T6">
                <a:pos x="T0" y="T1"/>
              </a:cxn>
              <a:cxn ang="T7">
                <a:pos x="T2" y="T3"/>
              </a:cxn>
              <a:cxn ang="T8">
                <a:pos x="T4" y="T5"/>
              </a:cxn>
            </a:cxnLst>
            <a:rect l="T9" t="T10" r="T11" b="T12"/>
            <a:pathLst>
              <a:path w="16830" h="20529" fill="none" extrusionOk="0">
                <a:moveTo>
                  <a:pt x="6716" y="-1"/>
                </a:moveTo>
                <a:cubicBezTo>
                  <a:pt x="10693" y="1300"/>
                  <a:pt x="14207" y="3729"/>
                  <a:pt x="16830" y="6989"/>
                </a:cubicBezTo>
              </a:path>
              <a:path w="16830" h="20529" stroke="0" extrusionOk="0">
                <a:moveTo>
                  <a:pt x="6716" y="-1"/>
                </a:moveTo>
                <a:cubicBezTo>
                  <a:pt x="10693" y="1300"/>
                  <a:pt x="14207" y="3729"/>
                  <a:pt x="16830" y="6989"/>
                </a:cubicBezTo>
                <a:lnTo>
                  <a:pt x="0" y="20529"/>
                </a:lnTo>
                <a:close/>
              </a:path>
            </a:pathLst>
          </a:custGeom>
          <a:noFill/>
          <a:ln w="50800">
            <a:solidFill>
              <a:srgbClr val="CC0000"/>
            </a:solidFill>
            <a:round/>
            <a:headEnd type="triangle" w="med" len="med"/>
            <a:tailEnd/>
          </a:ln>
          <a:extLst>
            <a:ext uri="{909E8E84-426E-40DD-AFC4-6F175D3DCCD1}">
              <a14:hiddenFill xmlns:a14="http://schemas.microsoft.com/office/drawing/2010/main">
                <a:solidFill>
                  <a:srgbClr val="FFFFFF"/>
                </a:solidFill>
              </a14:hiddenFill>
            </a:ext>
          </a:extLst>
        </p:spPr>
        <p:txBody>
          <a:bodyPr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22553" name="Arc 25"/>
          <p:cNvSpPr>
            <a:spLocks/>
          </p:cNvSpPr>
          <p:nvPr/>
        </p:nvSpPr>
        <p:spPr bwMode="auto">
          <a:xfrm>
            <a:off x="7172325" y="3627438"/>
            <a:ext cx="1601788" cy="620712"/>
          </a:xfrm>
          <a:custGeom>
            <a:avLst/>
            <a:gdLst>
              <a:gd name="T0" fmla="*/ 116270375 w 21600"/>
              <a:gd name="T1" fmla="*/ 0 h 15183"/>
              <a:gd name="T2" fmla="*/ 102984215 w 21600"/>
              <a:gd name="T3" fmla="*/ 25375976 h 15183"/>
              <a:gd name="T4" fmla="*/ 0 w 21600"/>
              <a:gd name="T5" fmla="*/ 7387344 h 15183"/>
              <a:gd name="T6" fmla="*/ 0 60000 65536"/>
              <a:gd name="T7" fmla="*/ 0 60000 65536"/>
              <a:gd name="T8" fmla="*/ 0 60000 65536"/>
              <a:gd name="T9" fmla="*/ 0 w 21600"/>
              <a:gd name="T10" fmla="*/ 0 h 15183"/>
              <a:gd name="T11" fmla="*/ 21600 w 21600"/>
              <a:gd name="T12" fmla="*/ 15183 h 15183"/>
            </a:gdLst>
            <a:ahLst/>
            <a:cxnLst>
              <a:cxn ang="T6">
                <a:pos x="T0" y="T1"/>
              </a:cxn>
              <a:cxn ang="T7">
                <a:pos x="T2" y="T3"/>
              </a:cxn>
              <a:cxn ang="T8">
                <a:pos x="T4" y="T5"/>
              </a:cxn>
            </a:cxnLst>
            <a:rect l="T9" t="T10" r="T11" b="T12"/>
            <a:pathLst>
              <a:path w="21600" h="15183" fill="none" extrusionOk="0">
                <a:moveTo>
                  <a:pt x="21142" y="0"/>
                </a:moveTo>
                <a:cubicBezTo>
                  <a:pt x="21446" y="1453"/>
                  <a:pt x="21600" y="2934"/>
                  <a:pt x="21600" y="4420"/>
                </a:cubicBezTo>
                <a:cubicBezTo>
                  <a:pt x="21600" y="8197"/>
                  <a:pt x="20609" y="11908"/>
                  <a:pt x="18727" y="15183"/>
                </a:cubicBezTo>
              </a:path>
              <a:path w="21600" h="15183" stroke="0" extrusionOk="0">
                <a:moveTo>
                  <a:pt x="21142" y="0"/>
                </a:moveTo>
                <a:cubicBezTo>
                  <a:pt x="21446" y="1453"/>
                  <a:pt x="21600" y="2934"/>
                  <a:pt x="21600" y="4420"/>
                </a:cubicBezTo>
                <a:cubicBezTo>
                  <a:pt x="21600" y="8197"/>
                  <a:pt x="20609" y="11908"/>
                  <a:pt x="18727" y="15183"/>
                </a:cubicBezTo>
                <a:lnTo>
                  <a:pt x="0" y="4420"/>
                </a:lnTo>
                <a:close/>
              </a:path>
            </a:pathLst>
          </a:custGeom>
          <a:noFill/>
          <a:ln w="50800">
            <a:solidFill>
              <a:srgbClr val="CC0000"/>
            </a:solidFill>
            <a:round/>
            <a:headEnd type="triangle" w="med" len="med"/>
            <a:tailEnd/>
          </a:ln>
          <a:extLst>
            <a:ext uri="{909E8E84-426E-40DD-AFC4-6F175D3DCCD1}">
              <a14:hiddenFill xmlns:a14="http://schemas.microsoft.com/office/drawing/2010/main">
                <a:solidFill>
                  <a:srgbClr val="FFFFFF"/>
                </a:solidFill>
              </a14:hiddenFill>
            </a:ext>
          </a:extLst>
        </p:spPr>
        <p:txBody>
          <a:bodyPr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22554" name="Arc 26"/>
          <p:cNvSpPr>
            <a:spLocks/>
          </p:cNvSpPr>
          <p:nvPr/>
        </p:nvSpPr>
        <p:spPr bwMode="auto">
          <a:xfrm>
            <a:off x="7172325" y="3794126"/>
            <a:ext cx="1189038" cy="773113"/>
          </a:xfrm>
          <a:custGeom>
            <a:avLst/>
            <a:gdLst>
              <a:gd name="T0" fmla="*/ 88142869 w 16040"/>
              <a:gd name="T1" fmla="*/ 24174621 h 18912"/>
              <a:gd name="T2" fmla="*/ 57342326 w 16040"/>
              <a:gd name="T3" fmla="*/ 31604466 h 18912"/>
              <a:gd name="T4" fmla="*/ 0 w 16040"/>
              <a:gd name="T5" fmla="*/ 0 h 18912"/>
              <a:gd name="T6" fmla="*/ 0 60000 65536"/>
              <a:gd name="T7" fmla="*/ 0 60000 65536"/>
              <a:gd name="T8" fmla="*/ 0 60000 65536"/>
              <a:gd name="T9" fmla="*/ 0 w 16040"/>
              <a:gd name="T10" fmla="*/ 0 h 18912"/>
              <a:gd name="T11" fmla="*/ 16040 w 16040"/>
              <a:gd name="T12" fmla="*/ 18912 h 18912"/>
            </a:gdLst>
            <a:ahLst/>
            <a:cxnLst>
              <a:cxn ang="T6">
                <a:pos x="T0" y="T1"/>
              </a:cxn>
              <a:cxn ang="T7">
                <a:pos x="T2" y="T3"/>
              </a:cxn>
              <a:cxn ang="T8">
                <a:pos x="T4" y="T5"/>
              </a:cxn>
            </a:cxnLst>
            <a:rect l="T9" t="T10" r="T11" b="T12"/>
            <a:pathLst>
              <a:path w="16040" h="18912" fill="none" extrusionOk="0">
                <a:moveTo>
                  <a:pt x="16040" y="14466"/>
                </a:moveTo>
                <a:cubicBezTo>
                  <a:pt x="14431" y="16249"/>
                  <a:pt x="12537" y="17752"/>
                  <a:pt x="10435" y="18912"/>
                </a:cubicBezTo>
              </a:path>
              <a:path w="16040" h="18912" stroke="0" extrusionOk="0">
                <a:moveTo>
                  <a:pt x="16040" y="14466"/>
                </a:moveTo>
                <a:cubicBezTo>
                  <a:pt x="14431" y="16249"/>
                  <a:pt x="12537" y="17752"/>
                  <a:pt x="10435" y="18912"/>
                </a:cubicBezTo>
                <a:lnTo>
                  <a:pt x="0" y="0"/>
                </a:lnTo>
                <a:close/>
              </a:path>
            </a:pathLst>
          </a:custGeom>
          <a:noFill/>
          <a:ln w="50800">
            <a:solidFill>
              <a:srgbClr val="CC0000"/>
            </a:solidFill>
            <a:round/>
            <a:headEnd type="triangle" w="med" len="med"/>
            <a:tailEnd/>
          </a:ln>
          <a:extLst>
            <a:ext uri="{909E8E84-426E-40DD-AFC4-6F175D3DCCD1}">
              <a14:hiddenFill xmlns:a14="http://schemas.microsoft.com/office/drawing/2010/main">
                <a:solidFill>
                  <a:srgbClr val="FFFFFF"/>
                </a:solidFill>
              </a14:hiddenFill>
            </a:ext>
          </a:extLst>
        </p:spPr>
        <p:txBody>
          <a:bodyPr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484379" name="AutoShape 27"/>
          <p:cNvSpPr>
            <a:spLocks noChangeArrowheads="1"/>
          </p:cNvSpPr>
          <p:nvPr/>
        </p:nvSpPr>
        <p:spPr bwMode="auto">
          <a:xfrm>
            <a:off x="2859088" y="2568575"/>
            <a:ext cx="1562100" cy="635000"/>
          </a:xfrm>
          <a:prstGeom prst="roundRect">
            <a:avLst>
              <a:gd name="adj" fmla="val 6329"/>
            </a:avLst>
          </a:prstGeom>
          <a:gradFill rotWithShape="1">
            <a:gsLst>
              <a:gs pos="0">
                <a:srgbClr val="ADE2A1"/>
              </a:gs>
              <a:gs pos="100000">
                <a:srgbClr val="E8F6E4"/>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ClientA is at 192.168.8.44</a:t>
            </a:r>
          </a:p>
        </p:txBody>
      </p:sp>
      <p:sp>
        <p:nvSpPr>
          <p:cNvPr id="484380" name="AutoShape 28"/>
          <p:cNvSpPr>
            <a:spLocks noChangeArrowheads="1"/>
          </p:cNvSpPr>
          <p:nvPr/>
        </p:nvSpPr>
        <p:spPr bwMode="auto">
          <a:xfrm>
            <a:off x="5046663" y="4719638"/>
            <a:ext cx="1562100" cy="635000"/>
          </a:xfrm>
          <a:prstGeom prst="roundRect">
            <a:avLst>
              <a:gd name="adj" fmla="val 6329"/>
            </a:avLst>
          </a:prstGeom>
          <a:gradFill rotWithShape="1">
            <a:gsLst>
              <a:gs pos="0">
                <a:srgbClr val="ADE2A1"/>
              </a:gs>
              <a:gs pos="100000">
                <a:srgbClr val="E8F6E4"/>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Where’s Client A?</a:t>
            </a:r>
          </a:p>
        </p:txBody>
      </p:sp>
      <p:sp>
        <p:nvSpPr>
          <p:cNvPr id="484381" name="AutoShape 29"/>
          <p:cNvSpPr>
            <a:spLocks noChangeArrowheads="1"/>
          </p:cNvSpPr>
          <p:nvPr/>
        </p:nvSpPr>
        <p:spPr bwMode="auto">
          <a:xfrm>
            <a:off x="5046663" y="4718050"/>
            <a:ext cx="1562100" cy="635000"/>
          </a:xfrm>
          <a:prstGeom prst="roundRect">
            <a:avLst>
              <a:gd name="adj" fmla="val 6329"/>
            </a:avLst>
          </a:prstGeom>
          <a:gradFill rotWithShape="1">
            <a:gsLst>
              <a:gs pos="0">
                <a:srgbClr val="ADE2A1"/>
              </a:gs>
              <a:gs pos="100000">
                <a:srgbClr val="E8F6E4"/>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ClientA is at 192.168.8.44</a:t>
            </a:r>
          </a:p>
        </p:txBody>
      </p:sp>
      <p:sp>
        <p:nvSpPr>
          <p:cNvPr id="22558" name="Line 30"/>
          <p:cNvSpPr>
            <a:spLocks noChangeShapeType="1"/>
          </p:cNvSpPr>
          <p:nvPr/>
        </p:nvSpPr>
        <p:spPr bwMode="auto">
          <a:xfrm flipV="1">
            <a:off x="3946525" y="3338514"/>
            <a:ext cx="971550" cy="477837"/>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sp>
        <p:nvSpPr>
          <p:cNvPr id="22559" name="Line 31"/>
          <p:cNvSpPr>
            <a:spLocks noChangeShapeType="1"/>
          </p:cNvSpPr>
          <p:nvPr/>
        </p:nvSpPr>
        <p:spPr bwMode="auto">
          <a:xfrm flipH="1">
            <a:off x="3957639" y="3502026"/>
            <a:ext cx="998537" cy="493713"/>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sp>
        <p:nvSpPr>
          <p:cNvPr id="22560" name="Line 32"/>
          <p:cNvSpPr>
            <a:spLocks noChangeShapeType="1"/>
          </p:cNvSpPr>
          <p:nvPr/>
        </p:nvSpPr>
        <p:spPr bwMode="auto">
          <a:xfrm flipH="1">
            <a:off x="4802189" y="3760789"/>
            <a:ext cx="490537" cy="638175"/>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sp>
        <p:nvSpPr>
          <p:cNvPr id="22561" name="Line 33"/>
          <p:cNvSpPr>
            <a:spLocks noChangeShapeType="1"/>
          </p:cNvSpPr>
          <p:nvPr/>
        </p:nvSpPr>
        <p:spPr bwMode="auto">
          <a:xfrm flipV="1">
            <a:off x="4573589" y="3629026"/>
            <a:ext cx="593725" cy="739775"/>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graphicFrame>
        <p:nvGraphicFramePr>
          <p:cNvPr id="484407" name="Group 55"/>
          <p:cNvGraphicFramePr>
            <a:graphicFrameLocks noGrp="1"/>
          </p:cNvGraphicFramePr>
          <p:nvPr/>
        </p:nvGraphicFramePr>
        <p:xfrm>
          <a:off x="1809751" y="1127126"/>
          <a:ext cx="5116513" cy="1158941"/>
        </p:xfrm>
        <a:graphic>
          <a:graphicData uri="http://schemas.openxmlformats.org/drawingml/2006/table">
            <a:tbl>
              <a:tblPr/>
              <a:tblGrid>
                <a:gridCol w="2255838">
                  <a:extLst>
                    <a:ext uri="{9D8B030D-6E8A-4147-A177-3AD203B41FA5}">
                      <a16:colId xmlns:a16="http://schemas.microsoft.com/office/drawing/2014/main" xmlns="" val="20000"/>
                    </a:ext>
                  </a:extLst>
                </a:gridCol>
                <a:gridCol w="1498600">
                  <a:extLst>
                    <a:ext uri="{9D8B030D-6E8A-4147-A177-3AD203B41FA5}">
                      <a16:colId xmlns:a16="http://schemas.microsoft.com/office/drawing/2014/main" xmlns="" val="20001"/>
                    </a:ext>
                  </a:extLst>
                </a:gridCol>
                <a:gridCol w="1362075">
                  <a:extLst>
                    <a:ext uri="{9D8B030D-6E8A-4147-A177-3AD203B41FA5}">
                      <a16:colId xmlns:a16="http://schemas.microsoft.com/office/drawing/2014/main" xmlns="" val="20002"/>
                    </a:ext>
                  </a:extLst>
                </a:gridCol>
              </a:tblGrid>
              <a:tr h="404702">
                <a:tc gridSpan="3">
                  <a:txBody>
                    <a:bodyPr/>
                    <a:lstStyle/>
                    <a:p>
                      <a:pPr marL="0" marR="0" lvl="0" indent="0" algn="ctr" defTabSz="914400" rtl="0" eaLnBrk="0" fontAlgn="base" latinLnBrk="0" hangingPunct="0">
                        <a:lnSpc>
                          <a:spcPct val="100000"/>
                        </a:lnSpc>
                        <a:spcBef>
                          <a:spcPct val="20000"/>
                        </a:spcBef>
                        <a:spcAft>
                          <a:spcPct val="0"/>
                        </a:spcAft>
                        <a:buClr>
                          <a:schemeClr val="folHlink"/>
                        </a:buClr>
                        <a:buSzPct val="90000"/>
                        <a:buFont typeface="Wingdings 2" pitchFamily="18" charset="2"/>
                        <a:buNone/>
                        <a:tabLst/>
                      </a:pPr>
                      <a:r>
                        <a:rPr kumimoji="1" lang="en-US" sz="1600" b="0" i="0" u="none" strike="noStrike" cap="none" normalizeH="0" baseline="0">
                          <a:ln>
                            <a:noFill/>
                          </a:ln>
                          <a:solidFill>
                            <a:schemeClr val="tx1"/>
                          </a:solidFill>
                          <a:effectLst/>
                          <a:latin typeface="Helvetica" pitchFamily="34" charset="0"/>
                        </a:rPr>
                        <a:t>Caching Table</a:t>
                      </a:r>
                    </a:p>
                  </a:txBody>
                  <a:tcPr marT="45707" marB="45707"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rgbClr val="B3C8DF"/>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00"/>
                  </a:ext>
                </a:extLst>
              </a:tr>
              <a:tr h="418985">
                <a:tc>
                  <a:txBody>
                    <a:bodyPr/>
                    <a:lstStyle/>
                    <a:p>
                      <a:pPr marL="0" marR="0" lvl="0" indent="0" algn="ctr" defTabSz="914400" rtl="0" eaLnBrk="0" fontAlgn="base" latinLnBrk="0" hangingPunct="0">
                        <a:lnSpc>
                          <a:spcPct val="100000"/>
                        </a:lnSpc>
                        <a:spcBef>
                          <a:spcPct val="20000"/>
                        </a:spcBef>
                        <a:spcAft>
                          <a:spcPct val="0"/>
                        </a:spcAft>
                        <a:buClr>
                          <a:schemeClr val="folHlink"/>
                        </a:buClr>
                        <a:buSzPct val="90000"/>
                        <a:buFont typeface="Wingdings 2" pitchFamily="18" charset="2"/>
                        <a:buNone/>
                        <a:tabLst/>
                      </a:pPr>
                      <a:r>
                        <a:rPr kumimoji="1" lang="en-US" sz="1600" b="0" i="0" u="none" strike="noStrike" cap="none" normalizeH="0" baseline="0">
                          <a:ln>
                            <a:noFill/>
                          </a:ln>
                          <a:solidFill>
                            <a:schemeClr val="tx1"/>
                          </a:solidFill>
                          <a:effectLst/>
                          <a:latin typeface="Helvetica" pitchFamily="34" charset="0"/>
                        </a:rPr>
                        <a:t>Host Name</a:t>
                      </a:r>
                    </a:p>
                  </a:txBody>
                  <a:tcPr marT="45707" marB="45707"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gradFill rotWithShape="0">
                      <a:gsLst>
                        <a:gs pos="0">
                          <a:srgbClr val="EEEFD7"/>
                        </a:gs>
                        <a:gs pos="100000">
                          <a:srgbClr val="D5D69C"/>
                        </a:gs>
                      </a:gsLst>
                      <a:lin ang="0" scaled="1"/>
                    </a:gradFill>
                  </a:tcPr>
                </a:tc>
                <a:tc>
                  <a:txBody>
                    <a:bodyPr/>
                    <a:lstStyle/>
                    <a:p>
                      <a:pPr marL="177800" marR="0" lvl="0" indent="-177800" algn="ctr"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1600" b="0" i="0" u="none" strike="noStrike" cap="none" normalizeH="0" baseline="0">
                          <a:ln>
                            <a:noFill/>
                          </a:ln>
                          <a:solidFill>
                            <a:schemeClr val="tx1"/>
                          </a:solidFill>
                          <a:effectLst/>
                          <a:latin typeface="Helvetica" pitchFamily="34" charset="0"/>
                        </a:rPr>
                        <a:t>IP Address</a:t>
                      </a:r>
                    </a:p>
                  </a:txBody>
                  <a:tcPr marT="45707" marB="45707"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gradFill rotWithShape="0">
                      <a:gsLst>
                        <a:gs pos="0">
                          <a:srgbClr val="EEEFD7"/>
                        </a:gs>
                        <a:gs pos="100000">
                          <a:srgbClr val="D5D69C"/>
                        </a:gs>
                      </a:gsLst>
                      <a:lin ang="0" scaled="1"/>
                    </a:gradFill>
                  </a:tcPr>
                </a:tc>
                <a:tc>
                  <a:txBody>
                    <a:bodyPr/>
                    <a:lstStyle/>
                    <a:p>
                      <a:pPr marL="177800" marR="0" lvl="0" indent="-177800" algn="ctr"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1600" b="0" i="0" u="none" strike="noStrike" cap="none" normalizeH="0" baseline="0">
                          <a:ln>
                            <a:noFill/>
                          </a:ln>
                          <a:solidFill>
                            <a:schemeClr val="tx1"/>
                          </a:solidFill>
                          <a:effectLst/>
                          <a:latin typeface="Helvetica" pitchFamily="34" charset="0"/>
                        </a:rPr>
                        <a:t>TTL</a:t>
                      </a:r>
                    </a:p>
                  </a:txBody>
                  <a:tcPr marT="45707" marB="45707"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gradFill rotWithShape="0">
                      <a:gsLst>
                        <a:gs pos="0">
                          <a:srgbClr val="EEEFD7"/>
                        </a:gs>
                        <a:gs pos="100000">
                          <a:srgbClr val="D5D69C"/>
                        </a:gs>
                      </a:gsLst>
                      <a:lin ang="0" scaled="1"/>
                    </a:gradFill>
                  </a:tcPr>
                </a:tc>
                <a:extLst>
                  <a:ext uri="{0D108BD9-81ED-4DB2-BD59-A6C34878D82A}">
                    <a16:rowId xmlns:a16="http://schemas.microsoft.com/office/drawing/2014/main" xmlns="" val="10001"/>
                  </a:ext>
                </a:extLst>
              </a:tr>
              <a:tr h="335188">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sz="1600" b="1" i="0" u="none" strike="noStrike" cap="none" normalizeH="0" baseline="0">
                          <a:ln>
                            <a:noFill/>
                          </a:ln>
                          <a:solidFill>
                            <a:schemeClr val="tx1"/>
                          </a:solidFill>
                          <a:effectLst/>
                          <a:latin typeface="Helvetica" pitchFamily="34" charset="0"/>
                        </a:rPr>
                        <a:t>clientA.contoso.msft.</a:t>
                      </a:r>
                    </a:p>
                  </a:txBody>
                  <a:tcPr marT="45707" marB="45707"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1"/>
                    </a:solidFill>
                  </a:tcPr>
                </a:tc>
                <a:tc>
                  <a:txBody>
                    <a:bodyPr/>
                    <a:lstStyle/>
                    <a:p>
                      <a:pPr marL="177800" marR="0" lvl="0" indent="-177800" algn="ctr"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1600" b="1" i="0" u="none" strike="noStrike" cap="none" normalizeH="0" baseline="0">
                          <a:ln>
                            <a:noFill/>
                          </a:ln>
                          <a:solidFill>
                            <a:schemeClr val="tx1"/>
                          </a:solidFill>
                          <a:effectLst/>
                          <a:latin typeface="Helvetica" pitchFamily="34" charset="0"/>
                        </a:rPr>
                        <a:t>192.168.8.44</a:t>
                      </a:r>
                    </a:p>
                  </a:txBody>
                  <a:tcPr marT="45707" marB="45707"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1"/>
                    </a:solidFill>
                  </a:tcPr>
                </a:tc>
                <a:tc>
                  <a:txBody>
                    <a:bodyPr/>
                    <a:lstStyle/>
                    <a:p>
                      <a:pPr marL="177800" marR="0" lvl="0" indent="-177800" algn="ctr"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1600" b="1" i="0" u="none" strike="noStrike" cap="none" normalizeH="0" baseline="0">
                          <a:ln>
                            <a:noFill/>
                          </a:ln>
                          <a:solidFill>
                            <a:schemeClr val="tx1"/>
                          </a:solidFill>
                          <a:effectLst/>
                          <a:latin typeface="Helvetica" pitchFamily="34" charset="0"/>
                        </a:rPr>
                        <a:t>28 seconds</a:t>
                      </a:r>
                    </a:p>
                  </a:txBody>
                  <a:tcPr marT="45707" marB="45707"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2035461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2"/>
          <p:cNvSpPr>
            <a:spLocks noGrp="1" noChangeArrowheads="1"/>
          </p:cNvSpPr>
          <p:nvPr>
            <p:ph type="title"/>
          </p:nvPr>
        </p:nvSpPr>
        <p:spPr/>
        <p:txBody>
          <a:bodyPr/>
          <a:lstStyle/>
          <a:p>
            <a:r>
              <a:rPr lang="en-GB" altLang="en-US"/>
              <a:t>Caching (Cont)</a:t>
            </a:r>
          </a:p>
        </p:txBody>
      </p:sp>
      <p:sp>
        <p:nvSpPr>
          <p:cNvPr id="23556" name="Rectangle 3"/>
          <p:cNvSpPr>
            <a:spLocks noGrp="1" noChangeArrowheads="1"/>
          </p:cNvSpPr>
          <p:nvPr>
            <p:ph type="body" idx="1"/>
          </p:nvPr>
        </p:nvSpPr>
        <p:spPr/>
        <p:txBody>
          <a:bodyPr>
            <a:normAutofit lnSpcReduction="10000"/>
          </a:bodyPr>
          <a:lstStyle/>
          <a:p>
            <a:r>
              <a:rPr lang="en-GB" altLang="en-US" dirty="0"/>
              <a:t>Cache </a:t>
            </a:r>
            <a:r>
              <a:rPr lang="en-GB" altLang="en-US" dirty="0">
                <a:sym typeface="Wingdings" panose="05000000000000000000" pitchFamily="2" charset="2"/>
              </a:rPr>
              <a:t> store map of name to IP address</a:t>
            </a:r>
          </a:p>
          <a:p>
            <a:r>
              <a:rPr lang="en-GB" altLang="en-US" dirty="0">
                <a:sym typeface="Wingdings" panose="05000000000000000000" pitchFamily="2" charset="2"/>
              </a:rPr>
              <a:t>Negative cache  remember failed requests, prevent unnecessary requests being sent</a:t>
            </a:r>
          </a:p>
          <a:p>
            <a:r>
              <a:rPr lang="en-GB" altLang="en-US" dirty="0">
                <a:sym typeface="Wingdings" panose="05000000000000000000" pitchFamily="2" charset="2"/>
              </a:rPr>
              <a:t>Caching-only server</a:t>
            </a:r>
          </a:p>
          <a:p>
            <a:pPr lvl="1"/>
            <a:r>
              <a:rPr lang="en-GB" altLang="en-US" dirty="0">
                <a:sym typeface="Wingdings" panose="05000000000000000000" pitchFamily="2" charset="2"/>
              </a:rPr>
              <a:t>Not authoritative for domain</a:t>
            </a:r>
          </a:p>
          <a:p>
            <a:pPr lvl="1"/>
            <a:r>
              <a:rPr lang="en-GB" altLang="en-US" dirty="0">
                <a:sym typeface="Wingdings" panose="05000000000000000000" pitchFamily="2" charset="2"/>
              </a:rPr>
              <a:t>Make requests, cache responses and return results</a:t>
            </a:r>
          </a:p>
          <a:p>
            <a:pPr lvl="1"/>
            <a:r>
              <a:rPr lang="en-GB" altLang="en-US" b="1" u="sng" dirty="0">
                <a:sym typeface="Wingdings" panose="05000000000000000000" pitchFamily="2" charset="2"/>
              </a:rPr>
              <a:t>Do not</a:t>
            </a:r>
            <a:r>
              <a:rPr lang="en-GB" altLang="en-US" dirty="0">
                <a:sym typeface="Wingdings" panose="05000000000000000000" pitchFamily="2" charset="2"/>
              </a:rPr>
              <a:t> have primary or secondary zone databases</a:t>
            </a:r>
          </a:p>
          <a:p>
            <a:pPr lvl="1"/>
            <a:r>
              <a:rPr lang="en-GB" altLang="en-US" dirty="0">
                <a:sym typeface="Wingdings" panose="05000000000000000000" pitchFamily="2" charset="2"/>
              </a:rPr>
              <a:t>Initial Windows </a:t>
            </a:r>
            <a:r>
              <a:rPr lang="en-GB" altLang="en-US" dirty="0" smtClean="0">
                <a:sym typeface="Wingdings" panose="05000000000000000000" pitchFamily="2" charset="2"/>
              </a:rPr>
              <a:t>2012 </a:t>
            </a:r>
            <a:r>
              <a:rPr lang="en-GB" altLang="en-US" dirty="0">
                <a:sym typeface="Wingdings" panose="05000000000000000000" pitchFamily="2" charset="2"/>
              </a:rPr>
              <a:t>configuration</a:t>
            </a:r>
          </a:p>
          <a:p>
            <a:r>
              <a:rPr lang="en-GB" altLang="en-US" dirty="0"/>
              <a:t>DNS client-side resolver caching</a:t>
            </a:r>
          </a:p>
          <a:p>
            <a:pPr lvl="1"/>
            <a:r>
              <a:rPr lang="en-GB" altLang="en-US" dirty="0"/>
              <a:t>Clients store results of DNS responses</a:t>
            </a:r>
          </a:p>
          <a:p>
            <a:pPr lvl="1"/>
            <a:r>
              <a:rPr lang="en-GB" altLang="en-US" dirty="0"/>
              <a:t>Only make requests to DNS server if match not found in client cache</a:t>
            </a:r>
          </a:p>
        </p:txBody>
      </p:sp>
    </p:spTree>
    <p:extLst>
      <p:ext uri="{BB962C8B-B14F-4D97-AF65-F5344CB8AC3E}">
        <p14:creationId xmlns:p14="http://schemas.microsoft.com/office/powerpoint/2010/main" val="16149298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Line 40"/>
          <p:cNvSpPr>
            <a:spLocks noChangeShapeType="1"/>
          </p:cNvSpPr>
          <p:nvPr/>
        </p:nvSpPr>
        <p:spPr bwMode="auto">
          <a:xfrm flipH="1">
            <a:off x="6796088" y="1570038"/>
            <a:ext cx="74612" cy="3003550"/>
          </a:xfrm>
          <a:prstGeom prst="line">
            <a:avLst/>
          </a:prstGeom>
          <a:noFill/>
          <a:ln w="76200">
            <a:solidFill>
              <a:schemeClr val="accent2"/>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4580" name="Rectangle 2"/>
          <p:cNvSpPr>
            <a:spLocks noGrp="1" noChangeArrowheads="1"/>
          </p:cNvSpPr>
          <p:nvPr>
            <p:ph type="title"/>
          </p:nvPr>
        </p:nvSpPr>
        <p:spPr/>
        <p:txBody>
          <a:bodyPr/>
          <a:lstStyle/>
          <a:p>
            <a:r>
              <a:rPr lang="en-GB" altLang="en-US"/>
              <a:t>Forwarders</a:t>
            </a:r>
          </a:p>
        </p:txBody>
      </p:sp>
      <p:sp>
        <p:nvSpPr>
          <p:cNvPr id="24581" name="Oval 5"/>
          <p:cNvSpPr>
            <a:spLocks noChangeArrowheads="1"/>
          </p:cNvSpPr>
          <p:nvPr/>
        </p:nvSpPr>
        <p:spPr bwMode="auto">
          <a:xfrm>
            <a:off x="2617789" y="2319338"/>
            <a:ext cx="3233737" cy="3149600"/>
          </a:xfrm>
          <a:prstGeom prst="ellipse">
            <a:avLst/>
          </a:prstGeom>
          <a:gradFill rotWithShape="1">
            <a:gsLst>
              <a:gs pos="0">
                <a:srgbClr val="F0F1FF"/>
              </a:gs>
              <a:gs pos="100000">
                <a:srgbClr val="B3C8DF"/>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480262" name="AutoShape 6"/>
          <p:cNvSpPr>
            <a:spLocks noChangeArrowheads="1"/>
          </p:cNvSpPr>
          <p:nvPr/>
        </p:nvSpPr>
        <p:spPr bwMode="auto">
          <a:xfrm>
            <a:off x="6092825" y="5073651"/>
            <a:ext cx="1276350" cy="333375"/>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lnSpc>
                <a:spcPct val="85000"/>
              </a:lnSpc>
              <a:defRPr/>
            </a:pPr>
            <a:r>
              <a:rPr lang="en-US">
                <a:latin typeface="Arial Narrow" pitchFamily="34" charset="0"/>
              </a:rPr>
              <a:t>Computer1</a:t>
            </a:r>
          </a:p>
        </p:txBody>
      </p:sp>
      <p:sp>
        <p:nvSpPr>
          <p:cNvPr id="480263" name="AutoShape 7"/>
          <p:cNvSpPr>
            <a:spLocks noChangeArrowheads="1"/>
          </p:cNvSpPr>
          <p:nvPr/>
        </p:nvSpPr>
        <p:spPr bwMode="auto">
          <a:xfrm>
            <a:off x="8154988" y="4716464"/>
            <a:ext cx="1428750" cy="333375"/>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nwtraders.com</a:t>
            </a:r>
          </a:p>
        </p:txBody>
      </p:sp>
      <p:pic>
        <p:nvPicPr>
          <p:cNvPr id="24584" name="Picture 8" descr="Internet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78738" y="2051050"/>
            <a:ext cx="1909762"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5" name="Picture 9" descr="Server01"/>
          <p:cNvPicPr>
            <a:picLocks noChangeAspect="1" noChangeArrowheads="1"/>
          </p:cNvPicPr>
          <p:nvPr/>
        </p:nvPicPr>
        <p:blipFill>
          <a:blip r:embed="rId4">
            <a:grayscl/>
            <a:extLst>
              <a:ext uri="{28A0092B-C50C-407E-A947-70E740481C1C}">
                <a14:useLocalDpi xmlns:a14="http://schemas.microsoft.com/office/drawing/2010/main" val="0"/>
              </a:ext>
            </a:extLst>
          </a:blip>
          <a:srcRect/>
          <a:stretch>
            <a:fillRect/>
          </a:stretch>
        </p:blipFill>
        <p:spPr bwMode="auto">
          <a:xfrm>
            <a:off x="7373939" y="1627188"/>
            <a:ext cx="884237" cy="103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6" name="Picture 10" descr="Server01"/>
          <p:cNvPicPr>
            <a:picLocks noChangeAspect="1" noChangeArrowheads="1"/>
          </p:cNvPicPr>
          <p:nvPr/>
        </p:nvPicPr>
        <p:blipFill>
          <a:blip r:embed="rId4">
            <a:grayscl/>
            <a:extLst>
              <a:ext uri="{28A0092B-C50C-407E-A947-70E740481C1C}">
                <a14:useLocalDpi xmlns:a14="http://schemas.microsoft.com/office/drawing/2010/main" val="0"/>
              </a:ext>
            </a:extLst>
          </a:blip>
          <a:srcRect/>
          <a:stretch>
            <a:fillRect/>
          </a:stretch>
        </p:blipFill>
        <p:spPr bwMode="auto">
          <a:xfrm>
            <a:off x="7527925" y="2787651"/>
            <a:ext cx="884238" cy="103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7" name="Picture 11" descr="Server01"/>
          <p:cNvPicPr>
            <a:picLocks noChangeAspect="1" noChangeArrowheads="1"/>
          </p:cNvPicPr>
          <p:nvPr/>
        </p:nvPicPr>
        <p:blipFill>
          <a:blip r:embed="rId4">
            <a:grayscl/>
            <a:extLst>
              <a:ext uri="{28A0092B-C50C-407E-A947-70E740481C1C}">
                <a14:useLocalDpi xmlns:a14="http://schemas.microsoft.com/office/drawing/2010/main" val="0"/>
              </a:ext>
            </a:extLst>
          </a:blip>
          <a:srcRect/>
          <a:stretch>
            <a:fillRect/>
          </a:stretch>
        </p:blipFill>
        <p:spPr bwMode="auto">
          <a:xfrm>
            <a:off x="8547100" y="3705226"/>
            <a:ext cx="884238" cy="103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0268" name="AutoShape 12"/>
          <p:cNvSpPr>
            <a:spLocks noChangeArrowheads="1"/>
          </p:cNvSpPr>
          <p:nvPr/>
        </p:nvSpPr>
        <p:spPr bwMode="auto">
          <a:xfrm>
            <a:off x="8102600" y="1911351"/>
            <a:ext cx="1276350" cy="333375"/>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Root Hint (.)</a:t>
            </a:r>
          </a:p>
        </p:txBody>
      </p:sp>
      <p:sp>
        <p:nvSpPr>
          <p:cNvPr id="480269" name="AutoShape 13"/>
          <p:cNvSpPr>
            <a:spLocks noChangeArrowheads="1"/>
          </p:cNvSpPr>
          <p:nvPr/>
        </p:nvSpPr>
        <p:spPr bwMode="auto">
          <a:xfrm>
            <a:off x="8243888" y="2801939"/>
            <a:ext cx="552450" cy="333375"/>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.com</a:t>
            </a:r>
          </a:p>
        </p:txBody>
      </p:sp>
      <p:sp>
        <p:nvSpPr>
          <p:cNvPr id="24590" name="Line 14"/>
          <p:cNvSpPr>
            <a:spLocks noChangeShapeType="1"/>
          </p:cNvSpPr>
          <p:nvPr/>
        </p:nvSpPr>
        <p:spPr bwMode="auto">
          <a:xfrm>
            <a:off x="4927601" y="1898650"/>
            <a:ext cx="2206625" cy="1588"/>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4591" name="Line 15"/>
          <p:cNvSpPr>
            <a:spLocks noChangeShapeType="1"/>
          </p:cNvSpPr>
          <p:nvPr/>
        </p:nvSpPr>
        <p:spPr bwMode="auto">
          <a:xfrm>
            <a:off x="4962526" y="2516188"/>
            <a:ext cx="2379663" cy="501650"/>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4592" name="Line 16"/>
          <p:cNvSpPr>
            <a:spLocks noChangeShapeType="1"/>
          </p:cNvSpPr>
          <p:nvPr/>
        </p:nvSpPr>
        <p:spPr bwMode="auto">
          <a:xfrm>
            <a:off x="4551363" y="3036888"/>
            <a:ext cx="3956050" cy="1409700"/>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4593" name="Rectangle 17"/>
          <p:cNvSpPr>
            <a:spLocks noChangeArrowheads="1"/>
          </p:cNvSpPr>
          <p:nvPr/>
        </p:nvSpPr>
        <p:spPr bwMode="auto">
          <a:xfrm>
            <a:off x="5202238" y="1546225"/>
            <a:ext cx="1611312"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Iterative Query</a:t>
            </a:r>
          </a:p>
        </p:txBody>
      </p:sp>
      <p:sp>
        <p:nvSpPr>
          <p:cNvPr id="24594" name="Rectangle 18"/>
          <p:cNvSpPr>
            <a:spLocks noChangeArrowheads="1"/>
          </p:cNvSpPr>
          <p:nvPr/>
        </p:nvSpPr>
        <p:spPr bwMode="auto">
          <a:xfrm rot="1192288">
            <a:off x="6186488" y="3503613"/>
            <a:ext cx="1611312" cy="44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Iterative Query</a:t>
            </a:r>
          </a:p>
        </p:txBody>
      </p:sp>
      <p:sp>
        <p:nvSpPr>
          <p:cNvPr id="24595" name="Rectangle 19"/>
          <p:cNvSpPr>
            <a:spLocks noChangeArrowheads="1"/>
          </p:cNvSpPr>
          <p:nvPr/>
        </p:nvSpPr>
        <p:spPr bwMode="auto">
          <a:xfrm rot="690929">
            <a:off x="5459414" y="2405063"/>
            <a:ext cx="1443037"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Iterative Query</a:t>
            </a:r>
          </a:p>
        </p:txBody>
      </p:sp>
      <p:sp>
        <p:nvSpPr>
          <p:cNvPr id="24596" name="Text Box 20"/>
          <p:cNvSpPr txBox="1">
            <a:spLocks noChangeArrowheads="1"/>
          </p:cNvSpPr>
          <p:nvPr/>
        </p:nvSpPr>
        <p:spPr bwMode="auto">
          <a:xfrm>
            <a:off x="5472114" y="1998663"/>
            <a:ext cx="95567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Ask .com</a:t>
            </a:r>
          </a:p>
        </p:txBody>
      </p:sp>
      <p:sp>
        <p:nvSpPr>
          <p:cNvPr id="24597" name="Line 21"/>
          <p:cNvSpPr>
            <a:spLocks noChangeShapeType="1"/>
          </p:cNvSpPr>
          <p:nvPr/>
        </p:nvSpPr>
        <p:spPr bwMode="auto">
          <a:xfrm flipH="1" flipV="1">
            <a:off x="4914900" y="2043114"/>
            <a:ext cx="2197100" cy="1587"/>
          </a:xfrm>
          <a:prstGeom prst="line">
            <a:avLst/>
          </a:prstGeom>
          <a:noFill/>
          <a:ln w="50800" cap="rnd">
            <a:solidFill>
              <a:srgbClr val="CC0000"/>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4598" name="Line 22"/>
          <p:cNvSpPr>
            <a:spLocks noChangeShapeType="1"/>
          </p:cNvSpPr>
          <p:nvPr/>
        </p:nvSpPr>
        <p:spPr bwMode="auto">
          <a:xfrm flipH="1" flipV="1">
            <a:off x="4483101" y="3124200"/>
            <a:ext cx="3933825" cy="1416050"/>
          </a:xfrm>
          <a:prstGeom prst="line">
            <a:avLst/>
          </a:prstGeom>
          <a:noFill/>
          <a:ln w="50800" cap="rnd">
            <a:solidFill>
              <a:srgbClr val="CC0000"/>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4599" name="Line 23"/>
          <p:cNvSpPr>
            <a:spLocks noChangeShapeType="1"/>
          </p:cNvSpPr>
          <p:nvPr/>
        </p:nvSpPr>
        <p:spPr bwMode="auto">
          <a:xfrm flipH="1" flipV="1">
            <a:off x="4891088" y="2628900"/>
            <a:ext cx="2406650" cy="528638"/>
          </a:xfrm>
          <a:prstGeom prst="line">
            <a:avLst/>
          </a:prstGeom>
          <a:noFill/>
          <a:ln w="50800" cap="rnd">
            <a:solidFill>
              <a:srgbClr val="CC0000"/>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4600" name="Text Box 24"/>
          <p:cNvSpPr txBox="1">
            <a:spLocks noChangeArrowheads="1"/>
          </p:cNvSpPr>
          <p:nvPr/>
        </p:nvSpPr>
        <p:spPr bwMode="auto">
          <a:xfrm rot="775546">
            <a:off x="5270500" y="2860676"/>
            <a:ext cx="177958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Ask nwtraders.com</a:t>
            </a:r>
          </a:p>
        </p:txBody>
      </p:sp>
      <p:sp>
        <p:nvSpPr>
          <p:cNvPr id="24601" name="Text Box 25"/>
          <p:cNvSpPr txBox="1">
            <a:spLocks noChangeArrowheads="1"/>
          </p:cNvSpPr>
          <p:nvPr/>
        </p:nvSpPr>
        <p:spPr bwMode="auto">
          <a:xfrm rot="1132119">
            <a:off x="5753100" y="3943351"/>
            <a:ext cx="21272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Authoritative Response</a:t>
            </a:r>
          </a:p>
        </p:txBody>
      </p:sp>
      <p:sp>
        <p:nvSpPr>
          <p:cNvPr id="480282" name="AutoShape 26"/>
          <p:cNvSpPr>
            <a:spLocks noChangeArrowheads="1"/>
          </p:cNvSpPr>
          <p:nvPr/>
        </p:nvSpPr>
        <p:spPr bwMode="auto">
          <a:xfrm>
            <a:off x="2259014" y="4967288"/>
            <a:ext cx="1196975" cy="56515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Local </a:t>
            </a:r>
          </a:p>
          <a:p>
            <a:pPr>
              <a:defRPr/>
            </a:pPr>
            <a:r>
              <a:rPr lang="en-US">
                <a:latin typeface="Arial Narrow" pitchFamily="34" charset="0"/>
              </a:rPr>
              <a:t>DNS Server</a:t>
            </a:r>
          </a:p>
        </p:txBody>
      </p:sp>
      <p:pic>
        <p:nvPicPr>
          <p:cNvPr id="24603" name="Picture 27" descr="Computer_DesktopComputerSansKeyboard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78439" y="4530725"/>
            <a:ext cx="782637"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04" name="Picture 28" descr="Server01"/>
          <p:cNvPicPr>
            <a:picLocks noChangeAspect="1" noChangeArrowheads="1"/>
          </p:cNvPicPr>
          <p:nvPr/>
        </p:nvPicPr>
        <p:blipFill>
          <a:blip r:embed="rId6">
            <a:grayscl/>
            <a:extLst>
              <a:ext uri="{28A0092B-C50C-407E-A947-70E740481C1C}">
                <a14:useLocalDpi xmlns:a14="http://schemas.microsoft.com/office/drawing/2010/main" val="0"/>
              </a:ext>
            </a:extLst>
          </a:blip>
          <a:srcRect/>
          <a:stretch>
            <a:fillRect/>
          </a:stretch>
        </p:blipFill>
        <p:spPr bwMode="auto">
          <a:xfrm>
            <a:off x="3762376" y="1741488"/>
            <a:ext cx="912813"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0285" name="AutoShape 29"/>
          <p:cNvSpPr>
            <a:spLocks noChangeArrowheads="1"/>
          </p:cNvSpPr>
          <p:nvPr/>
        </p:nvSpPr>
        <p:spPr bwMode="auto">
          <a:xfrm>
            <a:off x="2590801" y="1817689"/>
            <a:ext cx="1095375" cy="384175"/>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defRPr/>
            </a:pPr>
            <a:r>
              <a:rPr lang="en-US">
                <a:latin typeface="Arial Narrow" pitchFamily="34" charset="0"/>
              </a:rPr>
              <a:t>Forwarder</a:t>
            </a:r>
          </a:p>
        </p:txBody>
      </p:sp>
      <p:pic>
        <p:nvPicPr>
          <p:cNvPr id="24606" name="Picture 30" descr="Server01"/>
          <p:cNvPicPr>
            <a:picLocks noChangeAspect="1" noChangeArrowheads="1"/>
          </p:cNvPicPr>
          <p:nvPr/>
        </p:nvPicPr>
        <p:blipFill>
          <a:blip r:embed="rId7">
            <a:grayscl/>
            <a:extLst>
              <a:ext uri="{28A0092B-C50C-407E-A947-70E740481C1C}">
                <a14:useLocalDpi xmlns:a14="http://schemas.microsoft.com/office/drawing/2010/main" val="0"/>
              </a:ext>
            </a:extLst>
          </a:blip>
          <a:srcRect/>
          <a:stretch>
            <a:fillRect/>
          </a:stretch>
        </p:blipFill>
        <p:spPr bwMode="auto">
          <a:xfrm>
            <a:off x="2443163" y="3913189"/>
            <a:ext cx="958850" cy="112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07" name="Line 31"/>
          <p:cNvSpPr>
            <a:spLocks noChangeShapeType="1"/>
          </p:cNvSpPr>
          <p:nvPr/>
        </p:nvSpPr>
        <p:spPr bwMode="auto">
          <a:xfrm flipH="1" flipV="1">
            <a:off x="3505201" y="4244976"/>
            <a:ext cx="1681163" cy="569913"/>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4608" name="Line 32"/>
          <p:cNvSpPr>
            <a:spLocks noChangeShapeType="1"/>
          </p:cNvSpPr>
          <p:nvPr/>
        </p:nvSpPr>
        <p:spPr bwMode="auto">
          <a:xfrm>
            <a:off x="3690938" y="4151313"/>
            <a:ext cx="1522412" cy="533400"/>
          </a:xfrm>
          <a:prstGeom prst="line">
            <a:avLst/>
          </a:prstGeom>
          <a:noFill/>
          <a:ln w="50800" cap="rnd">
            <a:solidFill>
              <a:srgbClr val="CC0000"/>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4609" name="Rectangle 33"/>
          <p:cNvSpPr>
            <a:spLocks noChangeArrowheads="1"/>
          </p:cNvSpPr>
          <p:nvPr/>
        </p:nvSpPr>
        <p:spPr bwMode="auto">
          <a:xfrm>
            <a:off x="2900363" y="3768725"/>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24610" name="Rectangle 34"/>
          <p:cNvSpPr>
            <a:spLocks noChangeArrowheads="1"/>
          </p:cNvSpPr>
          <p:nvPr/>
        </p:nvSpPr>
        <p:spPr bwMode="auto">
          <a:xfrm rot="1024122">
            <a:off x="3295650" y="4498975"/>
            <a:ext cx="2109788"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Recursive query for </a:t>
            </a:r>
          </a:p>
          <a:p>
            <a:r>
              <a:rPr lang="en-US" altLang="en-US" b="0">
                <a:latin typeface="Arial Narrow" panose="020B0606020202030204" pitchFamily="34" charset="0"/>
              </a:rPr>
              <a:t>mail1.nwtraders.com</a:t>
            </a:r>
          </a:p>
        </p:txBody>
      </p:sp>
      <p:sp>
        <p:nvSpPr>
          <p:cNvPr id="24611" name="Rectangle 35"/>
          <p:cNvSpPr>
            <a:spLocks noChangeArrowheads="1"/>
          </p:cNvSpPr>
          <p:nvPr/>
        </p:nvSpPr>
        <p:spPr bwMode="auto">
          <a:xfrm rot="1033310">
            <a:off x="3754439" y="3998913"/>
            <a:ext cx="1654175"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172.16.64.11</a:t>
            </a:r>
          </a:p>
        </p:txBody>
      </p:sp>
      <p:sp>
        <p:nvSpPr>
          <p:cNvPr id="24612" name="Line 36"/>
          <p:cNvSpPr>
            <a:spLocks noChangeShapeType="1"/>
          </p:cNvSpPr>
          <p:nvPr/>
        </p:nvSpPr>
        <p:spPr bwMode="auto">
          <a:xfrm flipV="1">
            <a:off x="2957514" y="2643188"/>
            <a:ext cx="776287" cy="1168400"/>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4613" name="Line 37"/>
          <p:cNvSpPr>
            <a:spLocks noChangeShapeType="1"/>
          </p:cNvSpPr>
          <p:nvPr/>
        </p:nvSpPr>
        <p:spPr bwMode="auto">
          <a:xfrm flipH="1">
            <a:off x="3148013" y="2778126"/>
            <a:ext cx="709612" cy="1063625"/>
          </a:xfrm>
          <a:prstGeom prst="line">
            <a:avLst/>
          </a:prstGeom>
          <a:noFill/>
          <a:ln w="50800" cap="rnd">
            <a:solidFill>
              <a:srgbClr val="CC0000"/>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4614" name="Text Box 38"/>
          <p:cNvSpPr txBox="1">
            <a:spLocks noChangeArrowheads="1"/>
          </p:cNvSpPr>
          <p:nvPr/>
        </p:nvSpPr>
        <p:spPr bwMode="auto">
          <a:xfrm rot="18034437">
            <a:off x="3078163" y="3233738"/>
            <a:ext cx="128428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172.16.64.11</a:t>
            </a:r>
          </a:p>
        </p:txBody>
      </p:sp>
      <p:sp>
        <p:nvSpPr>
          <p:cNvPr id="24615" name="Text Box 39"/>
          <p:cNvSpPr txBox="1">
            <a:spLocks noChangeArrowheads="1"/>
          </p:cNvSpPr>
          <p:nvPr/>
        </p:nvSpPr>
        <p:spPr bwMode="auto">
          <a:xfrm rot="18276063">
            <a:off x="2334419" y="2953544"/>
            <a:ext cx="1581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latin typeface="Arial Narrow" panose="020B0606020202030204" pitchFamily="34" charset="0"/>
              </a:rPr>
              <a:t>Recursive Query</a:t>
            </a:r>
          </a:p>
        </p:txBody>
      </p:sp>
      <p:sp>
        <p:nvSpPr>
          <p:cNvPr id="24616" name="Text Box 41"/>
          <p:cNvSpPr txBox="1">
            <a:spLocks noChangeArrowheads="1"/>
          </p:cNvSpPr>
          <p:nvPr/>
        </p:nvSpPr>
        <p:spPr bwMode="auto">
          <a:xfrm>
            <a:off x="6477000" y="4554538"/>
            <a:ext cx="7239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solidFill>
                  <a:schemeClr val="accent2"/>
                </a:solidFill>
              </a:rPr>
              <a:t>WAN</a:t>
            </a:r>
          </a:p>
        </p:txBody>
      </p:sp>
    </p:spTree>
    <p:extLst>
      <p:ext uri="{BB962C8B-B14F-4D97-AF65-F5344CB8AC3E}">
        <p14:creationId xmlns:p14="http://schemas.microsoft.com/office/powerpoint/2010/main" val="41920914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p:txBody>
          <a:bodyPr/>
          <a:lstStyle/>
          <a:p>
            <a:r>
              <a:rPr lang="en-US" altLang="en-US"/>
              <a:t>Conditional Forwarding</a:t>
            </a:r>
          </a:p>
        </p:txBody>
      </p:sp>
      <p:sp>
        <p:nvSpPr>
          <p:cNvPr id="25604" name="Rectangle 3"/>
          <p:cNvSpPr>
            <a:spLocks noGrp="1" noChangeArrowheads="1"/>
          </p:cNvSpPr>
          <p:nvPr>
            <p:ph type="body" idx="1"/>
          </p:nvPr>
        </p:nvSpPr>
        <p:spPr/>
        <p:txBody>
          <a:bodyPr/>
          <a:lstStyle/>
          <a:p>
            <a:r>
              <a:rPr lang="en-US" altLang="en-US"/>
              <a:t>Can set a DNS domain when configuring forwarding</a:t>
            </a:r>
          </a:p>
          <a:p>
            <a:endParaRPr lang="en-US" altLang="en-US"/>
          </a:p>
          <a:p>
            <a:endParaRPr lang="en-US" altLang="en-US"/>
          </a:p>
          <a:p>
            <a:r>
              <a:rPr lang="en-US" altLang="en-US"/>
              <a:t>“If you ever need to need to resolve a name for abcdef domain, then don’t go to the Internet – ask this server (forwarder)”</a:t>
            </a:r>
          </a:p>
          <a:p>
            <a:r>
              <a:rPr lang="en-US" altLang="en-US"/>
              <a:t>This is split-brain tool </a:t>
            </a:r>
            <a:r>
              <a:rPr lang="en-US" altLang="en-US">
                <a:sym typeface="Wingdings" panose="05000000000000000000" pitchFamily="2" charset="2"/>
              </a:rPr>
              <a:t> you can define your own domain for your local network using this process  may even override an existing domain e.g. microsoft.com, for your local network</a:t>
            </a:r>
          </a:p>
        </p:txBody>
      </p:sp>
    </p:spTree>
    <p:extLst>
      <p:ext uri="{BB962C8B-B14F-4D97-AF65-F5344CB8AC3E}">
        <p14:creationId xmlns:p14="http://schemas.microsoft.com/office/powerpoint/2010/main" val="38358392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t>NOSE</a:t>
            </a:r>
          </a:p>
        </p:txBody>
      </p:sp>
      <p:sp>
        <p:nvSpPr>
          <p:cNvPr id="26627" name="Rectangle 2"/>
          <p:cNvSpPr>
            <a:spLocks noGrp="1" noChangeArrowheads="1"/>
          </p:cNvSpPr>
          <p:nvPr>
            <p:ph type="title"/>
          </p:nvPr>
        </p:nvSpPr>
        <p:spPr/>
        <p:txBody>
          <a:bodyPr/>
          <a:lstStyle/>
          <a:p>
            <a:r>
              <a:rPr lang="en-GB" altLang="en-US"/>
              <a:t>DNS Data</a:t>
            </a:r>
          </a:p>
        </p:txBody>
      </p:sp>
      <p:sp>
        <p:nvSpPr>
          <p:cNvPr id="486404" name="Oval 4"/>
          <p:cNvSpPr>
            <a:spLocks noChangeArrowheads="1"/>
          </p:cNvSpPr>
          <p:nvPr/>
        </p:nvSpPr>
        <p:spPr bwMode="auto">
          <a:xfrm>
            <a:off x="3094038" y="2905126"/>
            <a:ext cx="4056062" cy="1922463"/>
          </a:xfrm>
          <a:prstGeom prst="ellipse">
            <a:avLst/>
          </a:prstGeom>
          <a:gradFill rotWithShape="1">
            <a:gsLst>
              <a:gs pos="0">
                <a:srgbClr val="FFFFFF"/>
              </a:gs>
              <a:gs pos="100000">
                <a:srgbClr val="EEEFD7"/>
              </a:gs>
            </a:gsLst>
            <a:path path="shape">
              <a:fillToRect l="50000" t="50000" r="50000" b="50000"/>
            </a:path>
          </a:gradFill>
          <a:ln w="9525" algn="ctr">
            <a:solidFill>
              <a:srgbClr val="333333"/>
            </a:solidFill>
            <a:round/>
            <a:headEnd/>
            <a:tailEnd/>
          </a:ln>
          <a:effectLst>
            <a:outerShdw dist="35921" dir="2700000" algn="ctr" rotWithShape="0">
              <a:srgbClr val="ADADAD"/>
            </a:outerShdw>
          </a:effectLst>
        </p:spPr>
        <p:txBody>
          <a:bodyPr wrap="none" anchor="ctr"/>
          <a:lstStyle/>
          <a:p>
            <a:pPr>
              <a:defRPr/>
            </a:pPr>
            <a:endParaRPr lang="en-GB" sz="1600">
              <a:latin typeface="Arial" charset="0"/>
            </a:endParaRPr>
          </a:p>
        </p:txBody>
      </p:sp>
      <p:sp>
        <p:nvSpPr>
          <p:cNvPr id="26629" name="Freeform 5"/>
          <p:cNvSpPr>
            <a:spLocks/>
          </p:cNvSpPr>
          <p:nvPr/>
        </p:nvSpPr>
        <p:spPr bwMode="auto">
          <a:xfrm>
            <a:off x="4705350" y="1638300"/>
            <a:ext cx="1720850" cy="1951038"/>
          </a:xfrm>
          <a:custGeom>
            <a:avLst/>
            <a:gdLst>
              <a:gd name="T0" fmla="*/ 0 w 1084"/>
              <a:gd name="T1" fmla="*/ 1708151 h 1229"/>
              <a:gd name="T2" fmla="*/ 1627188 w 1084"/>
              <a:gd name="T3" fmla="*/ 0 h 1229"/>
              <a:gd name="T4" fmla="*/ 1720850 w 1084"/>
              <a:gd name="T5" fmla="*/ 1951038 h 1229"/>
              <a:gd name="T6" fmla="*/ 0 w 1084"/>
              <a:gd name="T7" fmla="*/ 1708151 h 1229"/>
              <a:gd name="T8" fmla="*/ 0 60000 65536"/>
              <a:gd name="T9" fmla="*/ 0 60000 65536"/>
              <a:gd name="T10" fmla="*/ 0 60000 65536"/>
              <a:gd name="T11" fmla="*/ 0 60000 65536"/>
              <a:gd name="T12" fmla="*/ 0 w 1084"/>
              <a:gd name="T13" fmla="*/ 0 h 1229"/>
              <a:gd name="T14" fmla="*/ 1084 w 1084"/>
              <a:gd name="T15" fmla="*/ 1229 h 1229"/>
            </a:gdLst>
            <a:ahLst/>
            <a:cxnLst>
              <a:cxn ang="T8">
                <a:pos x="T0" y="T1"/>
              </a:cxn>
              <a:cxn ang="T9">
                <a:pos x="T2" y="T3"/>
              </a:cxn>
              <a:cxn ang="T10">
                <a:pos x="T4" y="T5"/>
              </a:cxn>
              <a:cxn ang="T11">
                <a:pos x="T6" y="T7"/>
              </a:cxn>
            </a:cxnLst>
            <a:rect l="T12" t="T13" r="T14" b="T15"/>
            <a:pathLst>
              <a:path w="1084" h="1229">
                <a:moveTo>
                  <a:pt x="0" y="1076"/>
                </a:moveTo>
                <a:lnTo>
                  <a:pt x="1025" y="0"/>
                </a:lnTo>
                <a:lnTo>
                  <a:pt x="1084" y="1229"/>
                </a:lnTo>
                <a:lnTo>
                  <a:pt x="0" y="1076"/>
                </a:lnTo>
                <a:close/>
              </a:path>
            </a:pathLst>
          </a:custGeom>
          <a:solidFill>
            <a:schemeClr val="accent2">
              <a:alpha val="50195"/>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pic>
        <p:nvPicPr>
          <p:cNvPr id="26630" name="Picture 6"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4988" y="1546226"/>
            <a:ext cx="1293812" cy="152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1" name="Picture 7" descr="Database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10026" y="2536826"/>
            <a:ext cx="1165225" cy="94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6408" name="AutoShape 8"/>
          <p:cNvSpPr>
            <a:spLocks noChangeArrowheads="1"/>
          </p:cNvSpPr>
          <p:nvPr/>
        </p:nvSpPr>
        <p:spPr bwMode="auto">
          <a:xfrm>
            <a:off x="2466976" y="1568451"/>
            <a:ext cx="1304925" cy="320675"/>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DNS Server</a:t>
            </a:r>
          </a:p>
        </p:txBody>
      </p:sp>
      <p:sp>
        <p:nvSpPr>
          <p:cNvPr id="486409" name="Text Box 9"/>
          <p:cNvSpPr txBox="1">
            <a:spLocks noChangeArrowheads="1"/>
          </p:cNvSpPr>
          <p:nvPr/>
        </p:nvSpPr>
        <p:spPr bwMode="auto">
          <a:xfrm>
            <a:off x="3303588" y="2998789"/>
            <a:ext cx="2730500" cy="650875"/>
          </a:xfrm>
          <a:prstGeom prst="rect">
            <a:avLst/>
          </a:prstGeom>
          <a:solidFill>
            <a:schemeClr val="accent1">
              <a:alpha val="50000"/>
            </a:schemeClr>
          </a:solidFill>
          <a:ln w="9525" algn="ctr">
            <a:solidFill>
              <a:schemeClr val="bg2"/>
            </a:solidFill>
            <a:miter lim="800000"/>
            <a:headEnd/>
            <a:tailEnd/>
          </a:ln>
          <a:effectLst/>
        </p:spPr>
        <p:txBody>
          <a:bodyPr>
            <a:spAutoFit/>
          </a:bodyPr>
          <a:lstStyle/>
          <a:p>
            <a:pPr>
              <a:defRPr/>
            </a:pPr>
            <a:r>
              <a:rPr lang="en-US">
                <a:effectLst>
                  <a:outerShdw blurRad="38100" dist="38100" dir="2700000" algn="tl">
                    <a:srgbClr val="000000"/>
                  </a:outerShdw>
                </a:effectLst>
                <a:latin typeface="Arial Narrow" pitchFamily="34" charset="0"/>
              </a:rPr>
              <a:t>Zone File: </a:t>
            </a:r>
          </a:p>
          <a:p>
            <a:pPr>
              <a:defRPr/>
            </a:pPr>
            <a:r>
              <a:rPr lang="en-US">
                <a:effectLst>
                  <a:outerShdw blurRad="38100" dist="38100" dir="2700000" algn="tl">
                    <a:srgbClr val="000000"/>
                  </a:outerShdw>
                </a:effectLst>
                <a:latin typeface="Arial Narrow" pitchFamily="34" charset="0"/>
              </a:rPr>
              <a:t>Training.nwtraders.msft.dns</a:t>
            </a:r>
          </a:p>
        </p:txBody>
      </p:sp>
      <p:pic>
        <p:nvPicPr>
          <p:cNvPr id="26634" name="Picture 10" descr="Computer_DesktopComputerSansKeyboard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19388" y="3654426"/>
            <a:ext cx="919162" cy="112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6411" name="AutoShape 11"/>
          <p:cNvSpPr>
            <a:spLocks noChangeArrowheads="1"/>
          </p:cNvSpPr>
          <p:nvPr/>
        </p:nvSpPr>
        <p:spPr bwMode="auto">
          <a:xfrm>
            <a:off x="2741613" y="4638675"/>
            <a:ext cx="1511300" cy="31115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DNS ClientA</a:t>
            </a:r>
          </a:p>
        </p:txBody>
      </p:sp>
      <p:graphicFrame>
        <p:nvGraphicFramePr>
          <p:cNvPr id="486412" name="Group 12"/>
          <p:cNvGraphicFramePr>
            <a:graphicFrameLocks noGrp="1"/>
          </p:cNvGraphicFramePr>
          <p:nvPr/>
        </p:nvGraphicFramePr>
        <p:xfrm>
          <a:off x="6342063" y="1601788"/>
          <a:ext cx="3035300" cy="1979770"/>
        </p:xfrm>
        <a:graphic>
          <a:graphicData uri="http://schemas.openxmlformats.org/drawingml/2006/table">
            <a:tbl>
              <a:tblPr/>
              <a:tblGrid>
                <a:gridCol w="1611312">
                  <a:extLst>
                    <a:ext uri="{9D8B030D-6E8A-4147-A177-3AD203B41FA5}">
                      <a16:colId xmlns:a16="http://schemas.microsoft.com/office/drawing/2014/main" xmlns="" val="20000"/>
                    </a:ext>
                  </a:extLst>
                </a:gridCol>
                <a:gridCol w="1423988">
                  <a:extLst>
                    <a:ext uri="{9D8B030D-6E8A-4147-A177-3AD203B41FA5}">
                      <a16:colId xmlns:a16="http://schemas.microsoft.com/office/drawing/2014/main" xmlns="" val="20001"/>
                    </a:ext>
                  </a:extLst>
                </a:gridCol>
              </a:tblGrid>
              <a:tr h="579027">
                <a:tc gridSpan="2">
                  <a:txBody>
                    <a:bodyPr/>
                    <a:lstStyle/>
                    <a:p>
                      <a:pPr marL="0" marR="0" lvl="0" indent="0" algn="ctr" defTabSz="914400" rtl="0" eaLnBrk="0" fontAlgn="base" latinLnBrk="0" hangingPunct="0">
                        <a:lnSpc>
                          <a:spcPct val="100000"/>
                        </a:lnSpc>
                        <a:spcBef>
                          <a:spcPct val="0"/>
                        </a:spcBef>
                        <a:spcAft>
                          <a:spcPct val="0"/>
                        </a:spcAft>
                        <a:buClr>
                          <a:schemeClr val="folHlink"/>
                        </a:buClr>
                        <a:buSzPct val="90000"/>
                        <a:buFont typeface="Wingdings 2" pitchFamily="18" charset="2"/>
                        <a:buNone/>
                        <a:tabLst/>
                      </a:pPr>
                      <a:r>
                        <a:rPr kumimoji="1" lang="en-US" sz="1600" b="1" i="0" u="none" strike="noStrike" cap="none" normalizeH="0" baseline="0">
                          <a:ln>
                            <a:noFill/>
                          </a:ln>
                          <a:solidFill>
                            <a:schemeClr val="tx1"/>
                          </a:solidFill>
                          <a:effectLst/>
                          <a:latin typeface="Helvetica" pitchFamily="34" charset="0"/>
                        </a:rPr>
                        <a:t>Resource records for the zone</a:t>
                      </a:r>
                      <a:r>
                        <a:rPr kumimoji="1" lang="en-US" sz="1600" b="0" i="0" u="none" strike="noStrike" cap="none" normalizeH="0" baseline="0">
                          <a:ln>
                            <a:noFill/>
                          </a:ln>
                          <a:solidFill>
                            <a:schemeClr val="tx1"/>
                          </a:solidFill>
                          <a:effectLst/>
                          <a:latin typeface="Helvetica" pitchFamily="34" charset="0"/>
                        </a:rPr>
                        <a:t> training.nwtraders.msft</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2"/>
                    </a:solidFill>
                  </a:tcPr>
                </a:tc>
                <a:tc hMerge="1">
                  <a:txBody>
                    <a:bodyPr/>
                    <a:lstStyle/>
                    <a:p>
                      <a:endParaRPr lang="en-GB"/>
                    </a:p>
                  </a:txBody>
                  <a:tcPr/>
                </a:tc>
                <a:extLst>
                  <a:ext uri="{0D108BD9-81ED-4DB2-BD59-A6C34878D82A}">
                    <a16:rowId xmlns:a16="http://schemas.microsoft.com/office/drawing/2014/main" xmlns="" val="10000"/>
                  </a:ext>
                </a:extLst>
              </a:tr>
              <a:tr h="335226">
                <a:tc>
                  <a:txBody>
                    <a:bodyPr/>
                    <a:lstStyle/>
                    <a:p>
                      <a:pPr marL="0" marR="0" lvl="0" indent="0" algn="ctr" defTabSz="914400" rtl="0" eaLnBrk="0" fontAlgn="base" latinLnBrk="0" hangingPunct="0">
                        <a:lnSpc>
                          <a:spcPct val="100000"/>
                        </a:lnSpc>
                        <a:spcBef>
                          <a:spcPct val="20000"/>
                        </a:spcBef>
                        <a:spcAft>
                          <a:spcPct val="0"/>
                        </a:spcAft>
                        <a:buClr>
                          <a:schemeClr val="folHlink"/>
                        </a:buClr>
                        <a:buSzPct val="90000"/>
                        <a:buFont typeface="Wingdings 2" pitchFamily="18" charset="2"/>
                        <a:buNone/>
                        <a:tabLst/>
                      </a:pPr>
                      <a:r>
                        <a:rPr kumimoji="1" lang="en-US" sz="1600" b="0" i="0" u="none" strike="noStrike" cap="none" normalizeH="0" baseline="0">
                          <a:ln>
                            <a:noFill/>
                          </a:ln>
                          <a:solidFill>
                            <a:schemeClr val="tx1"/>
                          </a:solidFill>
                          <a:effectLst/>
                          <a:latin typeface="Helvetica" pitchFamily="34" charset="0"/>
                        </a:rPr>
                        <a:t>Host name</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gradFill rotWithShape="0">
                      <a:gsLst>
                        <a:gs pos="0">
                          <a:srgbClr val="EEEFD7"/>
                        </a:gs>
                        <a:gs pos="100000">
                          <a:srgbClr val="D5D69C"/>
                        </a:gs>
                      </a:gsLst>
                      <a:lin ang="0" scaled="1"/>
                    </a:gradFill>
                  </a:tcPr>
                </a:tc>
                <a:tc>
                  <a:txBody>
                    <a:bodyPr/>
                    <a:lstStyle/>
                    <a:p>
                      <a:pPr marL="177800" marR="0" lvl="0" indent="-177800" algn="ctr"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1600" b="0" i="0" u="none" strike="noStrike" cap="none" normalizeH="0" baseline="0">
                          <a:ln>
                            <a:noFill/>
                          </a:ln>
                          <a:solidFill>
                            <a:schemeClr val="tx1"/>
                          </a:solidFill>
                          <a:effectLst/>
                          <a:latin typeface="Helvetica" pitchFamily="34" charset="0"/>
                        </a:rPr>
                        <a:t>IP address</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gradFill rotWithShape="0">
                      <a:gsLst>
                        <a:gs pos="0">
                          <a:srgbClr val="EEEFD7"/>
                        </a:gs>
                        <a:gs pos="100000">
                          <a:srgbClr val="D5D69C"/>
                        </a:gs>
                      </a:gsLst>
                      <a:lin ang="0" scaled="1"/>
                    </a:gradFill>
                  </a:tcPr>
                </a:tc>
                <a:extLst>
                  <a:ext uri="{0D108BD9-81ED-4DB2-BD59-A6C34878D82A}">
                    <a16:rowId xmlns:a16="http://schemas.microsoft.com/office/drawing/2014/main" xmlns="" val="10001"/>
                  </a:ext>
                </a:extLst>
              </a:tr>
              <a:tr h="365066">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sz="1600" b="1" i="0" u="none" strike="noStrike" cap="none" normalizeH="0" baseline="0">
                          <a:ln>
                            <a:noFill/>
                          </a:ln>
                          <a:solidFill>
                            <a:schemeClr val="tx1"/>
                          </a:solidFill>
                          <a:effectLst/>
                          <a:latin typeface="Helvetica" pitchFamily="34" charset="0"/>
                        </a:rPr>
                        <a:t>DNS ClientA</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1"/>
                    </a:solidFill>
                  </a:tcPr>
                </a:tc>
                <a:tc>
                  <a:txBody>
                    <a:bodyPr/>
                    <a:lstStyle/>
                    <a:p>
                      <a:pPr marL="177800" marR="0" lvl="0" indent="-177800" algn="ctr"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1600" b="1" i="0" u="none" strike="noStrike" cap="none" normalizeH="0" baseline="0">
                          <a:ln>
                            <a:noFill/>
                          </a:ln>
                          <a:solidFill>
                            <a:schemeClr val="tx1"/>
                          </a:solidFill>
                          <a:effectLst/>
                          <a:latin typeface="Helvetica" pitchFamily="34" charset="0"/>
                        </a:rPr>
                        <a:t>192.168.2.45</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xmlns="" val="10002"/>
                  </a:ext>
                </a:extLst>
              </a:tr>
              <a:tr h="365066">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sz="1600" b="1" i="0" u="none" strike="noStrike" cap="none" normalizeH="0" baseline="0">
                          <a:ln>
                            <a:noFill/>
                          </a:ln>
                          <a:solidFill>
                            <a:schemeClr val="tx1"/>
                          </a:solidFill>
                          <a:effectLst/>
                          <a:latin typeface="Helvetica" pitchFamily="34" charset="0"/>
                        </a:rPr>
                        <a:t>DNS ClientB</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1"/>
                    </a:solidFill>
                  </a:tcPr>
                </a:tc>
                <a:tc>
                  <a:txBody>
                    <a:bodyPr/>
                    <a:lstStyle/>
                    <a:p>
                      <a:pPr marL="177800" marR="0" lvl="0" indent="-177800" algn="ctr"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1600" b="1" i="0" u="none" strike="noStrike" cap="none" normalizeH="0" baseline="0">
                          <a:ln>
                            <a:noFill/>
                          </a:ln>
                          <a:solidFill>
                            <a:schemeClr val="tx1"/>
                          </a:solidFill>
                          <a:effectLst/>
                          <a:latin typeface="Helvetica" pitchFamily="34" charset="0"/>
                        </a:rPr>
                        <a:t>192.168.2.46</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xmlns="" val="10003"/>
                  </a:ext>
                </a:extLst>
              </a:tr>
              <a:tr h="335226">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sz="1600" b="1" i="0" u="none" strike="noStrike" cap="none" normalizeH="0" baseline="0">
                          <a:ln>
                            <a:noFill/>
                          </a:ln>
                          <a:solidFill>
                            <a:schemeClr val="tx1"/>
                          </a:solidFill>
                          <a:effectLst/>
                          <a:latin typeface="Helvetica" pitchFamily="34" charset="0"/>
                        </a:rPr>
                        <a:t>DNS ClientC</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1"/>
                    </a:solidFill>
                  </a:tcPr>
                </a:tc>
                <a:tc>
                  <a:txBody>
                    <a:bodyPr/>
                    <a:lstStyle/>
                    <a:p>
                      <a:pPr marL="177800" marR="0" lvl="0" indent="-177800" algn="ctr"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1600" b="1" i="0" u="none" strike="noStrike" cap="none" normalizeH="0" baseline="0">
                          <a:ln>
                            <a:noFill/>
                          </a:ln>
                          <a:solidFill>
                            <a:schemeClr val="tx1"/>
                          </a:solidFill>
                          <a:effectLst/>
                          <a:latin typeface="Helvetica" pitchFamily="34" charset="0"/>
                        </a:rPr>
                        <a:t>192.168.2.47</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xmlns="" val="10004"/>
                  </a:ext>
                </a:extLst>
              </a:tr>
            </a:tbl>
          </a:graphicData>
        </a:graphic>
      </p:graphicFrame>
      <p:pic>
        <p:nvPicPr>
          <p:cNvPr id="26655" name="Picture 33" descr="Computer_DesktopComputerSansKeyboard0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65650" y="3890964"/>
            <a:ext cx="933450" cy="113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6434" name="AutoShape 34"/>
          <p:cNvSpPr>
            <a:spLocks noChangeArrowheads="1"/>
          </p:cNvSpPr>
          <p:nvPr/>
        </p:nvSpPr>
        <p:spPr bwMode="auto">
          <a:xfrm>
            <a:off x="4613275" y="4727575"/>
            <a:ext cx="1511300" cy="31115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DNS ClientB</a:t>
            </a:r>
          </a:p>
        </p:txBody>
      </p:sp>
      <p:pic>
        <p:nvPicPr>
          <p:cNvPr id="26657" name="Picture 35" descr="Computer_DesktopComputerSansKeyboard0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26176" y="3730625"/>
            <a:ext cx="942975" cy="1150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6436" name="AutoShape 36"/>
          <p:cNvSpPr>
            <a:spLocks noChangeArrowheads="1"/>
          </p:cNvSpPr>
          <p:nvPr/>
        </p:nvSpPr>
        <p:spPr bwMode="auto">
          <a:xfrm>
            <a:off x="6786564" y="4487863"/>
            <a:ext cx="1539875" cy="31115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DNS ClientC</a:t>
            </a:r>
          </a:p>
        </p:txBody>
      </p:sp>
      <p:sp>
        <p:nvSpPr>
          <p:cNvPr id="26659" name="Text Box 37"/>
          <p:cNvSpPr txBox="1">
            <a:spLocks noChangeArrowheads="1"/>
          </p:cNvSpPr>
          <p:nvPr/>
        </p:nvSpPr>
        <p:spPr bwMode="auto">
          <a:xfrm>
            <a:off x="3681413" y="1081088"/>
            <a:ext cx="45085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sz="2400">
                <a:latin typeface="Arial Narrow" panose="020B0606020202030204" pitchFamily="34" charset="0"/>
              </a:rPr>
              <a:t>Namespace: training.nwtraders.msft</a:t>
            </a:r>
          </a:p>
        </p:txBody>
      </p:sp>
      <p:sp>
        <p:nvSpPr>
          <p:cNvPr id="486438" name="AutoShape 38"/>
          <p:cNvSpPr>
            <a:spLocks noChangeArrowheads="1"/>
          </p:cNvSpPr>
          <p:nvPr/>
        </p:nvSpPr>
        <p:spPr bwMode="auto">
          <a:xfrm>
            <a:off x="2076451" y="5146675"/>
            <a:ext cx="7858125" cy="598488"/>
          </a:xfrm>
          <a:prstGeom prst="roundRect">
            <a:avLst>
              <a:gd name="adj" fmla="val 25468"/>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lgn="l" eaLnBrk="1" hangingPunct="1">
              <a:lnSpc>
                <a:spcPct val="85000"/>
              </a:lnSpc>
              <a:defRPr/>
            </a:pPr>
            <a:r>
              <a:rPr lang="en-US">
                <a:latin typeface="Arial Narrow" pitchFamily="34" charset="0"/>
              </a:rPr>
              <a:t>A </a:t>
            </a:r>
            <a:r>
              <a:rPr lang="en-US" i="1">
                <a:latin typeface="Arial Narrow" pitchFamily="34" charset="0"/>
              </a:rPr>
              <a:t>resource record (RR)</a:t>
            </a:r>
            <a:r>
              <a:rPr lang="en-US">
                <a:latin typeface="Arial Narrow" pitchFamily="34" charset="0"/>
              </a:rPr>
              <a:t> is a standard DNS database structure containing information used to process DNS queries  </a:t>
            </a:r>
            <a:r>
              <a:rPr lang="en-US">
                <a:latin typeface="Arial Narrow" pitchFamily="34" charset="0"/>
                <a:sym typeface="Wingdings" pitchFamily="2" charset="2"/>
              </a:rPr>
              <a:t> name to IP address mappings</a:t>
            </a:r>
            <a:endParaRPr lang="en-US">
              <a:latin typeface="Arial Narrow" pitchFamily="34" charset="0"/>
            </a:endParaRPr>
          </a:p>
        </p:txBody>
      </p:sp>
      <p:sp>
        <p:nvSpPr>
          <p:cNvPr id="486439" name="AutoShape 39"/>
          <p:cNvSpPr>
            <a:spLocks noChangeArrowheads="1"/>
          </p:cNvSpPr>
          <p:nvPr/>
        </p:nvSpPr>
        <p:spPr bwMode="auto">
          <a:xfrm>
            <a:off x="2076451" y="5810251"/>
            <a:ext cx="7859713" cy="574675"/>
          </a:xfrm>
          <a:prstGeom prst="roundRect">
            <a:avLst>
              <a:gd name="adj" fmla="val 25468"/>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lgn="l" eaLnBrk="1" hangingPunct="1">
              <a:lnSpc>
                <a:spcPct val="85000"/>
              </a:lnSpc>
              <a:defRPr/>
            </a:pPr>
            <a:r>
              <a:rPr lang="en-US">
                <a:latin typeface="Arial Narrow" pitchFamily="34" charset="0"/>
              </a:rPr>
              <a:t>A </a:t>
            </a:r>
            <a:r>
              <a:rPr lang="en-US" i="1">
                <a:latin typeface="Arial Narrow" pitchFamily="34" charset="0"/>
              </a:rPr>
              <a:t>zone</a:t>
            </a:r>
            <a:r>
              <a:rPr lang="en-US">
                <a:latin typeface="Arial Narrow" pitchFamily="34" charset="0"/>
              </a:rPr>
              <a:t> is a range of IP addresses that this DNS server will be concerned about</a:t>
            </a:r>
          </a:p>
        </p:txBody>
      </p:sp>
    </p:spTree>
    <p:extLst>
      <p:ext uri="{BB962C8B-B14F-4D97-AF65-F5344CB8AC3E}">
        <p14:creationId xmlns:p14="http://schemas.microsoft.com/office/powerpoint/2010/main" val="36813505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p:txBody>
          <a:bodyPr/>
          <a:lstStyle/>
          <a:p>
            <a:r>
              <a:rPr lang="en-GB" altLang="en-US"/>
              <a:t>Resource Records &amp; Record Types</a:t>
            </a:r>
          </a:p>
        </p:txBody>
      </p:sp>
      <p:pic>
        <p:nvPicPr>
          <p:cNvPr id="27652" name="Picture 4" descr="zo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9750" y="1343025"/>
            <a:ext cx="5949950" cy="4408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87429" name="Group 5"/>
          <p:cNvGraphicFramePr>
            <a:graphicFrameLocks noGrp="1"/>
          </p:cNvGraphicFramePr>
          <p:nvPr/>
        </p:nvGraphicFramePr>
        <p:xfrm>
          <a:off x="2725738" y="3362326"/>
          <a:ext cx="6557962" cy="2622553"/>
        </p:xfrm>
        <a:graphic>
          <a:graphicData uri="http://schemas.openxmlformats.org/drawingml/2006/table">
            <a:tbl>
              <a:tblPr/>
              <a:tblGrid>
                <a:gridCol w="1695450">
                  <a:extLst>
                    <a:ext uri="{9D8B030D-6E8A-4147-A177-3AD203B41FA5}">
                      <a16:colId xmlns:a16="http://schemas.microsoft.com/office/drawing/2014/main" xmlns="" val="20000"/>
                    </a:ext>
                  </a:extLst>
                </a:gridCol>
                <a:gridCol w="4862512">
                  <a:extLst>
                    <a:ext uri="{9D8B030D-6E8A-4147-A177-3AD203B41FA5}">
                      <a16:colId xmlns:a16="http://schemas.microsoft.com/office/drawing/2014/main" xmlns="" val="20001"/>
                    </a:ext>
                  </a:extLst>
                </a:gridCol>
              </a:tblGrid>
              <a:tr h="320118">
                <a:tc>
                  <a:txBody>
                    <a:bodyPr/>
                    <a:lstStyle/>
                    <a:p>
                      <a:pPr marL="0" marR="0" lvl="0" indent="0" algn="ctr" defTabSz="914400" rtl="0" eaLnBrk="0" fontAlgn="base" latinLnBrk="0" hangingPunct="0">
                        <a:lnSpc>
                          <a:spcPct val="100000"/>
                        </a:lnSpc>
                        <a:spcBef>
                          <a:spcPct val="20000"/>
                        </a:spcBef>
                        <a:spcAft>
                          <a:spcPct val="0"/>
                        </a:spcAft>
                        <a:buClr>
                          <a:schemeClr val="folHlink"/>
                        </a:buClr>
                        <a:buSzPct val="90000"/>
                        <a:buFont typeface="Wingdings 2" pitchFamily="18" charset="2"/>
                        <a:buNone/>
                        <a:tabLst/>
                      </a:pPr>
                      <a:r>
                        <a:rPr kumimoji="1" lang="en-US" sz="1500" b="0" i="0" u="none" strike="noStrike" cap="none" normalizeH="0" baseline="0">
                          <a:ln>
                            <a:noFill/>
                          </a:ln>
                          <a:solidFill>
                            <a:schemeClr val="tx1"/>
                          </a:solidFill>
                          <a:effectLst/>
                          <a:latin typeface="Helvetica" pitchFamily="34" charset="0"/>
                        </a:rPr>
                        <a:t>Record type</a:t>
                      </a:r>
                    </a:p>
                  </a:txBody>
                  <a:tcPr marT="45731" marB="45731"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rgbClr val="B3C8DF"/>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sz="1500" b="0" i="0" u="none" strike="noStrike" cap="none" normalizeH="0" baseline="0">
                          <a:ln>
                            <a:noFill/>
                          </a:ln>
                          <a:solidFill>
                            <a:schemeClr val="tx1"/>
                          </a:solidFill>
                          <a:effectLst/>
                          <a:latin typeface="Helvetica" pitchFamily="34" charset="0"/>
                        </a:rPr>
                        <a:t>Description</a:t>
                      </a:r>
                    </a:p>
                  </a:txBody>
                  <a:tcPr marT="45731" marB="45731"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rgbClr val="B3C8DF"/>
                    </a:solidFill>
                  </a:tcPr>
                </a:tc>
                <a:extLst>
                  <a:ext uri="{0D108BD9-81ED-4DB2-BD59-A6C34878D82A}">
                    <a16:rowId xmlns:a16="http://schemas.microsoft.com/office/drawing/2014/main" xmlns="" val="10000"/>
                  </a:ext>
                </a:extLst>
              </a:tr>
              <a:tr h="32011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en-US" sz="1500" b="0" i="0" u="none" strike="noStrike" cap="none" normalizeH="0" baseline="0">
                          <a:ln>
                            <a:noFill/>
                          </a:ln>
                          <a:solidFill>
                            <a:schemeClr val="tx1"/>
                          </a:solidFill>
                          <a:effectLst/>
                          <a:latin typeface="Helvetica" pitchFamily="34" charset="0"/>
                        </a:rPr>
                        <a:t>A</a:t>
                      </a:r>
                    </a:p>
                  </a:txBody>
                  <a:tcPr marT="45731" marB="45731"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gradFill rotWithShape="0">
                      <a:gsLst>
                        <a:gs pos="0">
                          <a:srgbClr val="EEEFD7"/>
                        </a:gs>
                        <a:gs pos="100000">
                          <a:srgbClr val="D5D69C"/>
                        </a:gs>
                      </a:gsLst>
                      <a:lin ang="0" scaled="1"/>
                    </a:gradFill>
                  </a:tcPr>
                </a:tc>
                <a:tc>
                  <a:txBody>
                    <a:bodyPr/>
                    <a:lstStyle/>
                    <a:p>
                      <a:pPr marL="177800" marR="0" lvl="0" indent="-177800" algn="l"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1500" b="1" i="0" u="none" strike="noStrike" cap="none" normalizeH="0" baseline="0">
                          <a:ln>
                            <a:noFill/>
                          </a:ln>
                          <a:solidFill>
                            <a:schemeClr val="tx1"/>
                          </a:solidFill>
                          <a:effectLst/>
                          <a:latin typeface="Helvetica" pitchFamily="34" charset="0"/>
                        </a:rPr>
                        <a:t>Resolves a host name to an IP address</a:t>
                      </a:r>
                    </a:p>
                  </a:txBody>
                  <a:tcPr marT="45731" marB="45731"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xmlns="" val="10001"/>
                  </a:ext>
                </a:extLst>
              </a:tr>
              <a:tr h="3652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en-US" sz="1500" b="0" i="0" u="none" strike="noStrike" cap="none" normalizeH="0" baseline="0">
                          <a:ln>
                            <a:noFill/>
                          </a:ln>
                          <a:solidFill>
                            <a:schemeClr val="tx1"/>
                          </a:solidFill>
                          <a:effectLst/>
                          <a:latin typeface="Helvetica" pitchFamily="34" charset="0"/>
                        </a:rPr>
                        <a:t>PTR</a:t>
                      </a:r>
                    </a:p>
                  </a:txBody>
                  <a:tcPr marT="45731" marB="45731"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gradFill rotWithShape="0">
                      <a:gsLst>
                        <a:gs pos="0">
                          <a:srgbClr val="EEEFD7"/>
                        </a:gs>
                        <a:gs pos="100000">
                          <a:srgbClr val="D5D69C"/>
                        </a:gs>
                      </a:gsLst>
                      <a:lin ang="0" scaled="1"/>
                    </a:gradFill>
                  </a:tcPr>
                </a:tc>
                <a:tc>
                  <a:txBody>
                    <a:bodyPr/>
                    <a:lstStyle/>
                    <a:p>
                      <a:pPr marL="177800" marR="0" lvl="0" indent="-177800" algn="l"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1500" b="1" i="0" u="none" strike="noStrike" cap="none" normalizeH="0" baseline="0">
                          <a:ln>
                            <a:noFill/>
                          </a:ln>
                          <a:solidFill>
                            <a:schemeClr val="tx1"/>
                          </a:solidFill>
                          <a:effectLst/>
                          <a:latin typeface="Helvetica" pitchFamily="34" charset="0"/>
                        </a:rPr>
                        <a:t>Resolves an IP address to a host name</a:t>
                      </a:r>
                    </a:p>
                  </a:txBody>
                  <a:tcPr marT="45731" marB="45731"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xmlns="" val="10002"/>
                  </a:ext>
                </a:extLst>
              </a:tr>
              <a:tr h="320118">
                <a:tc>
                  <a:txBody>
                    <a:bodyPr/>
                    <a:lstStyle/>
                    <a:p>
                      <a:pPr marL="0" marR="0" lvl="0" indent="0" algn="l" defTabSz="914400" rtl="0" eaLnBrk="0" fontAlgn="base" latinLnBrk="0" hangingPunct="0">
                        <a:lnSpc>
                          <a:spcPct val="100000"/>
                        </a:lnSpc>
                        <a:spcBef>
                          <a:spcPct val="20000"/>
                        </a:spcBef>
                        <a:spcAft>
                          <a:spcPct val="0"/>
                        </a:spcAft>
                        <a:buClr>
                          <a:schemeClr val="folHlink"/>
                        </a:buClr>
                        <a:buSzPct val="90000"/>
                        <a:buFont typeface="Wingdings 2" pitchFamily="18" charset="2"/>
                        <a:buNone/>
                        <a:tabLst/>
                      </a:pPr>
                      <a:r>
                        <a:rPr kumimoji="1" lang="en-US" sz="1500" b="0" i="0" u="none" strike="noStrike" cap="none" normalizeH="0" baseline="0">
                          <a:ln>
                            <a:noFill/>
                          </a:ln>
                          <a:solidFill>
                            <a:schemeClr val="tx1"/>
                          </a:solidFill>
                          <a:effectLst/>
                          <a:latin typeface="Helvetica" pitchFamily="34" charset="0"/>
                        </a:rPr>
                        <a:t>SOA</a:t>
                      </a:r>
                    </a:p>
                  </a:txBody>
                  <a:tcPr marT="45731" marB="45731"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gradFill rotWithShape="0">
                      <a:gsLst>
                        <a:gs pos="0">
                          <a:srgbClr val="EEEFD7"/>
                        </a:gs>
                        <a:gs pos="100000">
                          <a:srgbClr val="D5D69C"/>
                        </a:gs>
                      </a:gsLst>
                      <a:lin ang="0" scaled="1"/>
                    </a:gradFill>
                  </a:tcPr>
                </a:tc>
                <a:tc>
                  <a:txBody>
                    <a:bodyPr/>
                    <a:lstStyle/>
                    <a:p>
                      <a:pPr marL="177800" marR="0" lvl="0" indent="-177800" algn="l"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1500" b="1" i="0" u="none" strike="noStrike" cap="none" normalizeH="0" baseline="0">
                          <a:ln>
                            <a:noFill/>
                          </a:ln>
                          <a:solidFill>
                            <a:schemeClr val="tx1"/>
                          </a:solidFill>
                          <a:effectLst/>
                          <a:latin typeface="Helvetica" pitchFamily="34" charset="0"/>
                        </a:rPr>
                        <a:t>The first record in any zone file </a:t>
                      </a:r>
                    </a:p>
                  </a:txBody>
                  <a:tcPr marT="45731" marB="45731"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xmlns="" val="10003"/>
                  </a:ext>
                </a:extLst>
              </a:tr>
              <a:tr h="32011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en-US" sz="1500" b="0" i="0" u="none" strike="noStrike" cap="none" normalizeH="0" baseline="0">
                          <a:ln>
                            <a:noFill/>
                          </a:ln>
                          <a:solidFill>
                            <a:schemeClr val="tx1"/>
                          </a:solidFill>
                          <a:effectLst/>
                          <a:latin typeface="Helvetica" pitchFamily="34" charset="0"/>
                        </a:rPr>
                        <a:t>SRV</a:t>
                      </a:r>
                    </a:p>
                  </a:txBody>
                  <a:tcPr marT="45731" marB="45731"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gradFill rotWithShape="0">
                      <a:gsLst>
                        <a:gs pos="0">
                          <a:srgbClr val="EEEFD7"/>
                        </a:gs>
                        <a:gs pos="100000">
                          <a:srgbClr val="D5D69C"/>
                        </a:gs>
                      </a:gsLst>
                      <a:lin ang="0" scaled="1"/>
                    </a:gradFill>
                  </a:tcPr>
                </a:tc>
                <a:tc>
                  <a:txBody>
                    <a:bodyPr/>
                    <a:lstStyle/>
                    <a:p>
                      <a:pPr marL="177800" marR="0" lvl="0" indent="-177800" algn="l"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1500" b="1" i="0" u="none" strike="noStrike" cap="none" normalizeH="0" baseline="0">
                          <a:ln>
                            <a:noFill/>
                          </a:ln>
                          <a:solidFill>
                            <a:schemeClr val="tx1"/>
                          </a:solidFill>
                          <a:effectLst/>
                          <a:latin typeface="Helvetica" pitchFamily="34" charset="0"/>
                        </a:rPr>
                        <a:t>Resolves names of servers providing services</a:t>
                      </a:r>
                    </a:p>
                  </a:txBody>
                  <a:tcPr marT="45731" marB="45731"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xmlns="" val="10004"/>
                  </a:ext>
                </a:extLst>
              </a:tr>
              <a:tr h="32011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en-US" sz="1500" b="0" i="0" u="none" strike="noStrike" cap="none" normalizeH="0" baseline="0">
                          <a:ln>
                            <a:noFill/>
                          </a:ln>
                          <a:solidFill>
                            <a:schemeClr val="tx1"/>
                          </a:solidFill>
                          <a:effectLst/>
                          <a:latin typeface="Helvetica" pitchFamily="34" charset="0"/>
                        </a:rPr>
                        <a:t>NS</a:t>
                      </a:r>
                    </a:p>
                  </a:txBody>
                  <a:tcPr marT="45731" marB="45731"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gradFill rotWithShape="0">
                      <a:gsLst>
                        <a:gs pos="0">
                          <a:srgbClr val="EEEFD7"/>
                        </a:gs>
                        <a:gs pos="100000">
                          <a:srgbClr val="D5D69C"/>
                        </a:gs>
                      </a:gsLst>
                      <a:lin ang="0" scaled="1"/>
                    </a:gradFill>
                  </a:tcPr>
                </a:tc>
                <a:tc>
                  <a:txBody>
                    <a:bodyPr/>
                    <a:lstStyle/>
                    <a:p>
                      <a:pPr marL="177800" marR="0" lvl="0" indent="-177800" algn="l"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1500" b="1" i="0" u="none" strike="noStrike" cap="none" normalizeH="0" baseline="0">
                          <a:ln>
                            <a:noFill/>
                          </a:ln>
                          <a:solidFill>
                            <a:schemeClr val="tx1"/>
                          </a:solidFill>
                          <a:effectLst/>
                          <a:latin typeface="Helvetica" pitchFamily="34" charset="0"/>
                        </a:rPr>
                        <a:t>Identifies the DNS server for each zone</a:t>
                      </a:r>
                    </a:p>
                  </a:txBody>
                  <a:tcPr marT="45731" marB="45731"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xmlns="" val="10005"/>
                  </a:ext>
                </a:extLst>
              </a:tr>
              <a:tr h="336632">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en-US" sz="1500" b="0" i="0" u="none" strike="noStrike" cap="none" normalizeH="0" baseline="0">
                          <a:ln>
                            <a:noFill/>
                          </a:ln>
                          <a:solidFill>
                            <a:schemeClr val="tx1"/>
                          </a:solidFill>
                          <a:effectLst/>
                          <a:latin typeface="Helvetica" pitchFamily="34" charset="0"/>
                        </a:rPr>
                        <a:t>MX</a:t>
                      </a:r>
                    </a:p>
                  </a:txBody>
                  <a:tcPr marT="45731" marB="45731"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gradFill rotWithShape="0">
                      <a:gsLst>
                        <a:gs pos="0">
                          <a:srgbClr val="EEEFD7"/>
                        </a:gs>
                        <a:gs pos="100000">
                          <a:srgbClr val="D5D69C"/>
                        </a:gs>
                      </a:gsLst>
                      <a:lin ang="0" scaled="1"/>
                    </a:gradFill>
                  </a:tcPr>
                </a:tc>
                <a:tc>
                  <a:txBody>
                    <a:bodyPr/>
                    <a:lstStyle/>
                    <a:p>
                      <a:pPr marL="177800" marR="0" lvl="0" indent="-177800" algn="l" defTabSz="914400" rtl="0" eaLnBrk="0" fontAlgn="base" latinLnBrk="0" hangingPunct="0">
                        <a:lnSpc>
                          <a:spcPct val="100000"/>
                        </a:lnSpc>
                        <a:spcBef>
                          <a:spcPct val="0"/>
                        </a:spcBef>
                        <a:spcAft>
                          <a:spcPct val="0"/>
                        </a:spcAft>
                        <a:buClrTx/>
                        <a:buSzTx/>
                        <a:buFontTx/>
                        <a:buNone/>
                        <a:tabLst/>
                      </a:pPr>
                      <a:r>
                        <a:rPr kumimoji="1" lang="en-US" sz="1500" b="1" i="0" u="none" strike="noStrike" cap="none" normalizeH="0" baseline="0">
                          <a:ln>
                            <a:noFill/>
                          </a:ln>
                          <a:solidFill>
                            <a:schemeClr val="tx1"/>
                          </a:solidFill>
                          <a:effectLst/>
                          <a:latin typeface="Helvetica" pitchFamily="34" charset="0"/>
                        </a:rPr>
                        <a:t>The mail server</a:t>
                      </a:r>
                    </a:p>
                  </a:txBody>
                  <a:tcPr marT="45731" marB="45731"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xmlns="" val="10006"/>
                  </a:ext>
                </a:extLst>
              </a:tr>
              <a:tr h="32011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en-US" sz="1500" b="0" i="0" u="none" strike="noStrike" cap="none" normalizeH="0" baseline="0">
                          <a:ln>
                            <a:noFill/>
                          </a:ln>
                          <a:solidFill>
                            <a:schemeClr val="tx1"/>
                          </a:solidFill>
                          <a:effectLst/>
                          <a:latin typeface="Helvetica" pitchFamily="34" charset="0"/>
                        </a:rPr>
                        <a:t>CNAME</a:t>
                      </a:r>
                    </a:p>
                  </a:txBody>
                  <a:tcPr marT="45731" marB="45731"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gradFill rotWithShape="0">
                      <a:gsLst>
                        <a:gs pos="0">
                          <a:srgbClr val="EEEFD7"/>
                        </a:gs>
                        <a:gs pos="100000">
                          <a:srgbClr val="D5D69C"/>
                        </a:gs>
                      </a:gsLst>
                      <a:lin ang="0" scaled="1"/>
                    </a:gradFill>
                  </a:tcPr>
                </a:tc>
                <a:tc>
                  <a:txBody>
                    <a:bodyPr/>
                    <a:lstStyle/>
                    <a:p>
                      <a:pPr marL="177800" marR="0" lvl="0" indent="-177800" algn="l"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1500" b="1" i="0" u="none" strike="noStrike" cap="none" normalizeH="0" baseline="0">
                          <a:ln>
                            <a:noFill/>
                          </a:ln>
                          <a:solidFill>
                            <a:schemeClr val="tx1"/>
                          </a:solidFill>
                          <a:effectLst/>
                          <a:latin typeface="Helvetica" pitchFamily="34" charset="0"/>
                        </a:rPr>
                        <a:t>Resolves from a host name to a host name</a:t>
                      </a:r>
                    </a:p>
                  </a:txBody>
                  <a:tcPr marT="45731" marB="45731"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xmlns="" val="10007"/>
                  </a:ext>
                </a:extLst>
              </a:tr>
            </a:tbl>
          </a:graphicData>
        </a:graphic>
      </p:graphicFrame>
      <p:sp>
        <p:nvSpPr>
          <p:cNvPr id="27682" name="Text Box 36"/>
          <p:cNvSpPr txBox="1">
            <a:spLocks noChangeArrowheads="1"/>
          </p:cNvSpPr>
          <p:nvPr/>
        </p:nvSpPr>
        <p:spPr bwMode="auto">
          <a:xfrm>
            <a:off x="1524001" y="4265614"/>
            <a:ext cx="1300163"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Start Of Authority (SOA)</a:t>
            </a:r>
            <a:endParaRPr lang="en-US" altLang="en-US"/>
          </a:p>
        </p:txBody>
      </p:sp>
      <p:sp>
        <p:nvSpPr>
          <p:cNvPr id="27683" name="Text Box 37"/>
          <p:cNvSpPr txBox="1">
            <a:spLocks noChangeArrowheads="1"/>
          </p:cNvSpPr>
          <p:nvPr/>
        </p:nvSpPr>
        <p:spPr bwMode="auto">
          <a:xfrm>
            <a:off x="8561388" y="3663951"/>
            <a:ext cx="1979612"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Forward Lookup</a:t>
            </a:r>
            <a:endParaRPr lang="en-US" altLang="en-US"/>
          </a:p>
        </p:txBody>
      </p:sp>
      <p:sp>
        <p:nvSpPr>
          <p:cNvPr id="27684" name="Text Box 38"/>
          <p:cNvSpPr txBox="1">
            <a:spLocks noChangeArrowheads="1"/>
          </p:cNvSpPr>
          <p:nvPr/>
        </p:nvSpPr>
        <p:spPr bwMode="auto">
          <a:xfrm>
            <a:off x="8607426" y="4006850"/>
            <a:ext cx="198002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Reverse Lookup</a:t>
            </a:r>
            <a:endParaRPr lang="en-US" altLang="en-US"/>
          </a:p>
        </p:txBody>
      </p:sp>
      <p:sp>
        <p:nvSpPr>
          <p:cNvPr id="27685" name="Text Box 39"/>
          <p:cNvSpPr txBox="1">
            <a:spLocks noChangeArrowheads="1"/>
          </p:cNvSpPr>
          <p:nvPr/>
        </p:nvSpPr>
        <p:spPr bwMode="auto">
          <a:xfrm>
            <a:off x="1524000" y="3160714"/>
            <a:ext cx="1081088"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A = host record</a:t>
            </a:r>
            <a:endParaRPr lang="en-US" altLang="en-US"/>
          </a:p>
        </p:txBody>
      </p:sp>
      <p:sp>
        <p:nvSpPr>
          <p:cNvPr id="27686" name="Text Box 41"/>
          <p:cNvSpPr txBox="1">
            <a:spLocks noChangeArrowheads="1"/>
          </p:cNvSpPr>
          <p:nvPr/>
        </p:nvSpPr>
        <p:spPr bwMode="auto">
          <a:xfrm>
            <a:off x="8224838" y="5062538"/>
            <a:ext cx="24431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An authorative DNS server for zone</a:t>
            </a:r>
            <a:endParaRPr lang="en-US" altLang="en-US"/>
          </a:p>
        </p:txBody>
      </p:sp>
      <p:sp>
        <p:nvSpPr>
          <p:cNvPr id="27687" name="Line 42"/>
          <p:cNvSpPr>
            <a:spLocks noChangeShapeType="1"/>
          </p:cNvSpPr>
          <p:nvPr/>
        </p:nvSpPr>
        <p:spPr bwMode="auto">
          <a:xfrm flipH="1">
            <a:off x="8093075" y="5299075"/>
            <a:ext cx="2286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7688" name="Text Box 43"/>
          <p:cNvSpPr txBox="1">
            <a:spLocks noChangeArrowheads="1"/>
          </p:cNvSpPr>
          <p:nvPr/>
        </p:nvSpPr>
        <p:spPr bwMode="auto">
          <a:xfrm>
            <a:off x="1601788" y="6310313"/>
            <a:ext cx="63246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Letters used in the ASCII zone file to identify record type</a:t>
            </a:r>
            <a:endParaRPr lang="en-US" altLang="en-US"/>
          </a:p>
        </p:txBody>
      </p:sp>
      <p:sp>
        <p:nvSpPr>
          <p:cNvPr id="27689" name="Line 44"/>
          <p:cNvSpPr>
            <a:spLocks noChangeShapeType="1"/>
          </p:cNvSpPr>
          <p:nvPr/>
        </p:nvSpPr>
        <p:spPr bwMode="auto">
          <a:xfrm flipV="1">
            <a:off x="3602038" y="6203950"/>
            <a:ext cx="11112" cy="185738"/>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Tree>
    <p:extLst>
      <p:ext uri="{BB962C8B-B14F-4D97-AF65-F5344CB8AC3E}">
        <p14:creationId xmlns:p14="http://schemas.microsoft.com/office/powerpoint/2010/main" val="3849792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p:txBody>
          <a:bodyPr/>
          <a:lstStyle/>
          <a:p>
            <a:r>
              <a:rPr lang="en-GB" altLang="en-US"/>
              <a:t>SOA Record</a:t>
            </a:r>
            <a:endParaRPr lang="en-US" altLang="en-US"/>
          </a:p>
        </p:txBody>
      </p:sp>
      <p:sp>
        <p:nvSpPr>
          <p:cNvPr id="28676" name="Rectangle 3"/>
          <p:cNvSpPr>
            <a:spLocks noGrp="1" noChangeArrowheads="1"/>
          </p:cNvSpPr>
          <p:nvPr>
            <p:ph type="body" idx="1"/>
          </p:nvPr>
        </p:nvSpPr>
        <p:spPr/>
        <p:txBody>
          <a:bodyPr/>
          <a:lstStyle/>
          <a:p>
            <a:r>
              <a:rPr lang="en-GB" altLang="en-US"/>
              <a:t>Start Of Authority (SOA)</a:t>
            </a:r>
          </a:p>
          <a:p>
            <a:r>
              <a:rPr lang="en-GB" altLang="en-US"/>
              <a:t>First record in zone file</a:t>
            </a:r>
          </a:p>
          <a:p>
            <a:r>
              <a:rPr lang="en-GB" altLang="en-US"/>
              <a:t>Identifies primary DNS server for zone</a:t>
            </a:r>
          </a:p>
          <a:p>
            <a:r>
              <a:rPr lang="en-GB" altLang="en-US"/>
              <a:t>Specifies info for replication</a:t>
            </a:r>
          </a:p>
          <a:p>
            <a:pPr lvl="1"/>
            <a:r>
              <a:rPr lang="en-GB" altLang="en-US"/>
              <a:t>Serial number – use it to identify version if you change this record</a:t>
            </a:r>
          </a:p>
          <a:p>
            <a:pPr lvl="1"/>
            <a:r>
              <a:rPr lang="en-GB" altLang="en-US"/>
              <a:t>Refresh interval</a:t>
            </a:r>
          </a:p>
          <a:p>
            <a:pPr lvl="1"/>
            <a:r>
              <a:rPr lang="en-GB" altLang="en-US"/>
              <a:t>Retry interval</a:t>
            </a:r>
          </a:p>
          <a:p>
            <a:pPr lvl="1"/>
            <a:r>
              <a:rPr lang="en-GB" altLang="en-US"/>
              <a:t>Expiry values for zone</a:t>
            </a:r>
            <a:endParaRPr lang="en-US" altLang="en-US"/>
          </a:p>
        </p:txBody>
      </p:sp>
    </p:spTree>
    <p:extLst>
      <p:ext uri="{BB962C8B-B14F-4D97-AF65-F5344CB8AC3E}">
        <p14:creationId xmlns:p14="http://schemas.microsoft.com/office/powerpoint/2010/main" val="6569937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2"/>
          <p:cNvSpPr>
            <a:spLocks noGrp="1" noChangeArrowheads="1"/>
          </p:cNvSpPr>
          <p:nvPr>
            <p:ph type="title"/>
          </p:nvPr>
        </p:nvSpPr>
        <p:spPr/>
        <p:txBody>
          <a:bodyPr/>
          <a:lstStyle/>
          <a:p>
            <a:r>
              <a:rPr lang="en-GB" altLang="en-US"/>
              <a:t>Zones</a:t>
            </a:r>
          </a:p>
        </p:txBody>
      </p:sp>
      <p:sp>
        <p:nvSpPr>
          <p:cNvPr id="29700" name="Rectangle 3"/>
          <p:cNvSpPr>
            <a:spLocks noGrp="1" noChangeArrowheads="1"/>
          </p:cNvSpPr>
          <p:nvPr>
            <p:ph type="body" idx="1"/>
          </p:nvPr>
        </p:nvSpPr>
        <p:spPr/>
        <p:txBody>
          <a:bodyPr/>
          <a:lstStyle/>
          <a:p>
            <a:r>
              <a:rPr lang="en-GB" altLang="en-US"/>
              <a:t>Zone file is the file on the DNS servers hard drive that contains all the information for a zone and the resource records contained therein</a:t>
            </a:r>
          </a:p>
          <a:p>
            <a:pPr lvl="1"/>
            <a:r>
              <a:rPr lang="en-GB" altLang="en-US"/>
              <a:t>Actually an ASCII file if not using Active Directory</a:t>
            </a:r>
          </a:p>
          <a:p>
            <a:r>
              <a:rPr lang="en-GB" altLang="en-US"/>
              <a:t>Each zone has its own zone file (when not using Active Directory)</a:t>
            </a:r>
          </a:p>
          <a:p>
            <a:r>
              <a:rPr lang="en-GB" altLang="en-US"/>
              <a:t>Before you can add resource records you must add them to a logical container called a zone</a:t>
            </a:r>
          </a:p>
        </p:txBody>
      </p:sp>
    </p:spTree>
    <p:extLst>
      <p:ext uri="{BB962C8B-B14F-4D97-AF65-F5344CB8AC3E}">
        <p14:creationId xmlns:p14="http://schemas.microsoft.com/office/powerpoint/2010/main" val="34415642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p:txBody>
          <a:bodyPr/>
          <a:lstStyle/>
          <a:p>
            <a:r>
              <a:rPr lang="en-GB" altLang="en-US"/>
              <a:t>Zones</a:t>
            </a:r>
          </a:p>
        </p:txBody>
      </p:sp>
      <p:grpSp>
        <p:nvGrpSpPr>
          <p:cNvPr id="30724" name="Group 4"/>
          <p:cNvGrpSpPr>
            <a:grpSpLocks/>
          </p:cNvGrpSpPr>
          <p:nvPr/>
        </p:nvGrpSpPr>
        <p:grpSpPr bwMode="auto">
          <a:xfrm>
            <a:off x="2249488" y="1384300"/>
            <a:ext cx="8051800" cy="4660900"/>
            <a:chOff x="367" y="872"/>
            <a:chExt cx="5072" cy="2936"/>
          </a:xfrm>
        </p:grpSpPr>
        <p:sp>
          <p:nvSpPr>
            <p:cNvPr id="30737" name="Oval 5"/>
            <p:cNvSpPr>
              <a:spLocks noChangeArrowheads="1"/>
            </p:cNvSpPr>
            <p:nvPr/>
          </p:nvSpPr>
          <p:spPr bwMode="auto">
            <a:xfrm rot="-3105645">
              <a:off x="3455" y="1384"/>
              <a:ext cx="1198" cy="2770"/>
            </a:xfrm>
            <a:prstGeom prst="ellipse">
              <a:avLst/>
            </a:prstGeom>
            <a:solidFill>
              <a:schemeClr val="accent2">
                <a:alpha val="70195"/>
              </a:schemeClr>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30738" name="Line 6"/>
            <p:cNvSpPr>
              <a:spLocks noChangeShapeType="1"/>
            </p:cNvSpPr>
            <p:nvPr/>
          </p:nvSpPr>
          <p:spPr bwMode="auto">
            <a:xfrm>
              <a:off x="2008" y="1506"/>
              <a:ext cx="973" cy="580"/>
            </a:xfrm>
            <a:prstGeom prst="line">
              <a:avLst/>
            </a:prstGeom>
            <a:noFill/>
            <a:ln w="28575">
              <a:solidFill>
                <a:srgbClr val="808080"/>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30739" name="Oval 7"/>
            <p:cNvSpPr>
              <a:spLocks noChangeArrowheads="1"/>
            </p:cNvSpPr>
            <p:nvPr/>
          </p:nvSpPr>
          <p:spPr bwMode="auto">
            <a:xfrm>
              <a:off x="1392" y="2805"/>
              <a:ext cx="1003" cy="1003"/>
            </a:xfrm>
            <a:prstGeom prst="ellipse">
              <a:avLst/>
            </a:prstGeom>
            <a:solidFill>
              <a:schemeClr val="accent2">
                <a:alpha val="70195"/>
              </a:schemeClr>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30740" name="Oval 8"/>
            <p:cNvSpPr>
              <a:spLocks noChangeArrowheads="1"/>
            </p:cNvSpPr>
            <p:nvPr/>
          </p:nvSpPr>
          <p:spPr bwMode="auto">
            <a:xfrm>
              <a:off x="2431" y="2805"/>
              <a:ext cx="1003" cy="1003"/>
            </a:xfrm>
            <a:prstGeom prst="ellipse">
              <a:avLst/>
            </a:prstGeom>
            <a:solidFill>
              <a:schemeClr val="accent2">
                <a:alpha val="70195"/>
              </a:schemeClr>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30741" name="Line 9"/>
            <p:cNvSpPr>
              <a:spLocks noChangeShapeType="1"/>
            </p:cNvSpPr>
            <p:nvPr/>
          </p:nvSpPr>
          <p:spPr bwMode="auto">
            <a:xfrm flipH="1">
              <a:off x="1111" y="1506"/>
              <a:ext cx="743" cy="441"/>
            </a:xfrm>
            <a:prstGeom prst="line">
              <a:avLst/>
            </a:prstGeom>
            <a:noFill/>
            <a:ln w="28575">
              <a:solidFill>
                <a:srgbClr val="808080"/>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30742" name="Line 10"/>
            <p:cNvSpPr>
              <a:spLocks noChangeShapeType="1"/>
            </p:cNvSpPr>
            <p:nvPr/>
          </p:nvSpPr>
          <p:spPr bwMode="auto">
            <a:xfrm>
              <a:off x="1915" y="1540"/>
              <a:ext cx="0" cy="350"/>
            </a:xfrm>
            <a:prstGeom prst="line">
              <a:avLst/>
            </a:prstGeom>
            <a:noFill/>
            <a:ln w="28575">
              <a:solidFill>
                <a:srgbClr val="808080"/>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494603" name="Oval 11"/>
            <p:cNvSpPr>
              <a:spLocks noChangeArrowheads="1"/>
            </p:cNvSpPr>
            <p:nvPr/>
          </p:nvSpPr>
          <p:spPr bwMode="auto">
            <a:xfrm>
              <a:off x="1456" y="872"/>
              <a:ext cx="917" cy="670"/>
            </a:xfrm>
            <a:prstGeom prst="ellipse">
              <a:avLst/>
            </a:prstGeom>
            <a:gradFill rotWithShape="1">
              <a:gsLst>
                <a:gs pos="0">
                  <a:srgbClr val="EEEFD7"/>
                </a:gs>
                <a:gs pos="100000">
                  <a:srgbClr val="D5D69C"/>
                </a:gs>
              </a:gsLst>
              <a:path path="shape">
                <a:fillToRect l="50000" t="50000" r="50000" b="50000"/>
              </a:path>
            </a:gradFill>
            <a:ln w="9525">
              <a:solidFill>
                <a:srgbClr val="808080"/>
              </a:solidFill>
              <a:round/>
              <a:headEnd/>
              <a:tailEnd/>
            </a:ln>
            <a:effectLst>
              <a:outerShdw dist="35921" dir="2700000" algn="ctr" rotWithShape="0">
                <a:srgbClr val="808080"/>
              </a:outerShdw>
            </a:effectLst>
          </p:spPr>
          <p:txBody>
            <a:bodyPr wrap="none" lIns="45720" rIns="45720" anchor="ctr"/>
            <a:lstStyle/>
            <a:p>
              <a:pPr>
                <a:defRPr/>
              </a:pPr>
              <a:r>
                <a:rPr lang="en-US" sz="2000">
                  <a:latin typeface="Arial Narrow" pitchFamily="34" charset="0"/>
                </a:rPr>
                <a:t>Nwtraders</a:t>
              </a:r>
            </a:p>
          </p:txBody>
        </p:sp>
        <p:sp>
          <p:nvSpPr>
            <p:cNvPr id="494604" name="Oval 12"/>
            <p:cNvSpPr>
              <a:spLocks noChangeArrowheads="1"/>
            </p:cNvSpPr>
            <p:nvPr/>
          </p:nvSpPr>
          <p:spPr bwMode="auto">
            <a:xfrm>
              <a:off x="1434" y="1896"/>
              <a:ext cx="917" cy="670"/>
            </a:xfrm>
            <a:prstGeom prst="ellipse">
              <a:avLst/>
            </a:prstGeom>
            <a:gradFill rotWithShape="1">
              <a:gsLst>
                <a:gs pos="0">
                  <a:srgbClr val="EEEFD7"/>
                </a:gs>
                <a:gs pos="100000">
                  <a:srgbClr val="D5D69C"/>
                </a:gs>
              </a:gsLst>
              <a:path path="shape">
                <a:fillToRect l="50000" t="50000" r="50000" b="50000"/>
              </a:path>
            </a:gradFill>
            <a:ln w="9525">
              <a:solidFill>
                <a:srgbClr val="808080"/>
              </a:solidFill>
              <a:round/>
              <a:headEnd/>
              <a:tailEnd/>
            </a:ln>
            <a:effectLst>
              <a:outerShdw dist="35921" dir="2700000" algn="ctr" rotWithShape="0">
                <a:srgbClr val="808080"/>
              </a:outerShdw>
            </a:effectLst>
          </p:spPr>
          <p:txBody>
            <a:bodyPr wrap="none" lIns="45720" rIns="45720" anchor="ctr"/>
            <a:lstStyle/>
            <a:p>
              <a:pPr>
                <a:defRPr/>
              </a:pPr>
              <a:r>
                <a:rPr lang="en-US" sz="2000">
                  <a:latin typeface="Arial Narrow" pitchFamily="34" charset="0"/>
                </a:rPr>
                <a:t>West</a:t>
              </a:r>
            </a:p>
          </p:txBody>
        </p:sp>
        <p:sp>
          <p:nvSpPr>
            <p:cNvPr id="494605" name="Oval 13"/>
            <p:cNvSpPr>
              <a:spLocks noChangeArrowheads="1"/>
            </p:cNvSpPr>
            <p:nvPr/>
          </p:nvSpPr>
          <p:spPr bwMode="auto">
            <a:xfrm>
              <a:off x="367" y="1887"/>
              <a:ext cx="917" cy="670"/>
            </a:xfrm>
            <a:prstGeom prst="ellipse">
              <a:avLst/>
            </a:prstGeom>
            <a:gradFill rotWithShape="1">
              <a:gsLst>
                <a:gs pos="0">
                  <a:srgbClr val="EEEFD7"/>
                </a:gs>
                <a:gs pos="100000">
                  <a:srgbClr val="D5D69C"/>
                </a:gs>
              </a:gsLst>
              <a:path path="shape">
                <a:fillToRect l="50000" t="50000" r="50000" b="50000"/>
              </a:path>
            </a:gradFill>
            <a:ln w="9525">
              <a:solidFill>
                <a:srgbClr val="808080"/>
              </a:solidFill>
              <a:round/>
              <a:headEnd/>
              <a:tailEnd/>
            </a:ln>
            <a:effectLst>
              <a:outerShdw dist="35921" dir="2700000" algn="ctr" rotWithShape="0">
                <a:srgbClr val="808080"/>
              </a:outerShdw>
            </a:effectLst>
          </p:spPr>
          <p:txBody>
            <a:bodyPr wrap="none" lIns="45720" rIns="45720" anchor="ctr"/>
            <a:lstStyle/>
            <a:p>
              <a:pPr>
                <a:defRPr/>
              </a:pPr>
              <a:r>
                <a:rPr lang="en-US" sz="2000">
                  <a:latin typeface="Arial Narrow" pitchFamily="34" charset="0"/>
                </a:rPr>
                <a:t>South</a:t>
              </a:r>
            </a:p>
          </p:txBody>
        </p:sp>
        <p:sp>
          <p:nvSpPr>
            <p:cNvPr id="30746" name="Line 14"/>
            <p:cNvSpPr>
              <a:spLocks noChangeShapeType="1"/>
            </p:cNvSpPr>
            <p:nvPr/>
          </p:nvSpPr>
          <p:spPr bwMode="auto">
            <a:xfrm flipH="1">
              <a:off x="2089" y="2469"/>
              <a:ext cx="1180" cy="639"/>
            </a:xfrm>
            <a:prstGeom prst="line">
              <a:avLst/>
            </a:prstGeom>
            <a:noFill/>
            <a:ln w="28575">
              <a:solidFill>
                <a:srgbClr val="808080"/>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30747" name="Line 15"/>
            <p:cNvSpPr>
              <a:spLocks noChangeShapeType="1"/>
            </p:cNvSpPr>
            <p:nvPr/>
          </p:nvSpPr>
          <p:spPr bwMode="auto">
            <a:xfrm flipH="1">
              <a:off x="3116" y="2520"/>
              <a:ext cx="230" cy="540"/>
            </a:xfrm>
            <a:prstGeom prst="line">
              <a:avLst/>
            </a:prstGeom>
            <a:noFill/>
            <a:ln w="28575">
              <a:solidFill>
                <a:srgbClr val="808080"/>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494608" name="Oval 16"/>
            <p:cNvSpPr>
              <a:spLocks noChangeArrowheads="1"/>
            </p:cNvSpPr>
            <p:nvPr/>
          </p:nvSpPr>
          <p:spPr bwMode="auto">
            <a:xfrm>
              <a:off x="2474" y="2955"/>
              <a:ext cx="917" cy="670"/>
            </a:xfrm>
            <a:prstGeom prst="ellipse">
              <a:avLst/>
            </a:prstGeom>
            <a:gradFill rotWithShape="1">
              <a:gsLst>
                <a:gs pos="0">
                  <a:srgbClr val="EEEFD7"/>
                </a:gs>
                <a:gs pos="100000">
                  <a:srgbClr val="D5D69C"/>
                </a:gs>
              </a:gsLst>
              <a:path path="shape">
                <a:fillToRect l="50000" t="50000" r="50000" b="50000"/>
              </a:path>
            </a:gradFill>
            <a:ln w="9525">
              <a:solidFill>
                <a:srgbClr val="808080"/>
              </a:solidFill>
              <a:round/>
              <a:headEnd/>
              <a:tailEnd/>
            </a:ln>
            <a:effectLst>
              <a:outerShdw dist="35921" dir="2700000" algn="ctr" rotWithShape="0">
                <a:srgbClr val="808080"/>
              </a:outerShdw>
            </a:effectLst>
          </p:spPr>
          <p:txBody>
            <a:bodyPr wrap="none" lIns="45720" rIns="45720" anchor="ctr"/>
            <a:lstStyle/>
            <a:p>
              <a:pPr>
                <a:defRPr/>
              </a:pPr>
              <a:r>
                <a:rPr lang="en-US" sz="2000">
                  <a:latin typeface="Arial Narrow" pitchFamily="34" charset="0"/>
                </a:rPr>
                <a:t>Support</a:t>
              </a:r>
            </a:p>
          </p:txBody>
        </p:sp>
        <p:sp>
          <p:nvSpPr>
            <p:cNvPr id="494609" name="Oval 17"/>
            <p:cNvSpPr>
              <a:spLocks noChangeArrowheads="1"/>
            </p:cNvSpPr>
            <p:nvPr/>
          </p:nvSpPr>
          <p:spPr bwMode="auto">
            <a:xfrm>
              <a:off x="1427" y="2955"/>
              <a:ext cx="917" cy="670"/>
            </a:xfrm>
            <a:prstGeom prst="ellipse">
              <a:avLst/>
            </a:prstGeom>
            <a:gradFill rotWithShape="1">
              <a:gsLst>
                <a:gs pos="0">
                  <a:srgbClr val="EEEFD7"/>
                </a:gs>
                <a:gs pos="100000">
                  <a:srgbClr val="D5D69C"/>
                </a:gs>
              </a:gsLst>
              <a:path path="shape">
                <a:fillToRect l="50000" t="50000" r="50000" b="50000"/>
              </a:path>
            </a:gradFill>
            <a:ln w="9525">
              <a:solidFill>
                <a:srgbClr val="808080"/>
              </a:solidFill>
              <a:round/>
              <a:headEnd/>
              <a:tailEnd/>
            </a:ln>
            <a:effectLst>
              <a:outerShdw dist="35921" dir="2700000" algn="ctr" rotWithShape="0">
                <a:srgbClr val="808080"/>
              </a:outerShdw>
            </a:effectLst>
          </p:spPr>
          <p:txBody>
            <a:bodyPr wrap="none" lIns="45720" rIns="45720" anchor="ctr"/>
            <a:lstStyle/>
            <a:p>
              <a:pPr>
                <a:defRPr/>
              </a:pPr>
              <a:r>
                <a:rPr lang="en-US" sz="2000">
                  <a:latin typeface="Arial Narrow" pitchFamily="34" charset="0"/>
                </a:rPr>
                <a:t>Sales</a:t>
              </a:r>
            </a:p>
          </p:txBody>
        </p:sp>
        <p:sp>
          <p:nvSpPr>
            <p:cNvPr id="30750" name="Line 18"/>
            <p:cNvSpPr>
              <a:spLocks noChangeShapeType="1"/>
            </p:cNvSpPr>
            <p:nvPr/>
          </p:nvSpPr>
          <p:spPr bwMode="auto">
            <a:xfrm>
              <a:off x="3489" y="2494"/>
              <a:ext cx="973" cy="580"/>
            </a:xfrm>
            <a:prstGeom prst="line">
              <a:avLst/>
            </a:prstGeom>
            <a:noFill/>
            <a:ln w="28575">
              <a:solidFill>
                <a:srgbClr val="808080"/>
              </a:solidFill>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494611" name="Oval 19"/>
            <p:cNvSpPr>
              <a:spLocks noChangeArrowheads="1"/>
            </p:cNvSpPr>
            <p:nvPr/>
          </p:nvSpPr>
          <p:spPr bwMode="auto">
            <a:xfrm>
              <a:off x="4181" y="2955"/>
              <a:ext cx="917" cy="670"/>
            </a:xfrm>
            <a:prstGeom prst="ellipse">
              <a:avLst/>
            </a:prstGeom>
            <a:gradFill rotWithShape="1">
              <a:gsLst>
                <a:gs pos="0">
                  <a:srgbClr val="EEEFD7"/>
                </a:gs>
                <a:gs pos="100000">
                  <a:srgbClr val="D5D69C"/>
                </a:gs>
              </a:gsLst>
              <a:path path="shape">
                <a:fillToRect l="50000" t="50000" r="50000" b="50000"/>
              </a:path>
            </a:gradFill>
            <a:ln w="9525">
              <a:solidFill>
                <a:srgbClr val="808080"/>
              </a:solidFill>
              <a:round/>
              <a:headEnd/>
              <a:tailEnd/>
            </a:ln>
            <a:effectLst>
              <a:outerShdw dist="35921" dir="2700000" algn="ctr" rotWithShape="0">
                <a:srgbClr val="808080"/>
              </a:outerShdw>
            </a:effectLst>
          </p:spPr>
          <p:txBody>
            <a:bodyPr wrap="none" lIns="45720" rIns="45720" anchor="ctr"/>
            <a:lstStyle/>
            <a:p>
              <a:pPr>
                <a:defRPr/>
              </a:pPr>
              <a:r>
                <a:rPr lang="en-US" sz="2000">
                  <a:latin typeface="Arial Narrow" pitchFamily="34" charset="0"/>
                </a:rPr>
                <a:t>Training</a:t>
              </a:r>
            </a:p>
          </p:txBody>
        </p:sp>
        <p:sp>
          <p:nvSpPr>
            <p:cNvPr id="494612" name="Oval 20"/>
            <p:cNvSpPr>
              <a:spLocks noChangeArrowheads="1"/>
            </p:cNvSpPr>
            <p:nvPr/>
          </p:nvSpPr>
          <p:spPr bwMode="auto">
            <a:xfrm>
              <a:off x="2950" y="1873"/>
              <a:ext cx="917" cy="670"/>
            </a:xfrm>
            <a:prstGeom prst="ellipse">
              <a:avLst/>
            </a:prstGeom>
            <a:gradFill rotWithShape="1">
              <a:gsLst>
                <a:gs pos="0">
                  <a:srgbClr val="EEEFD7"/>
                </a:gs>
                <a:gs pos="100000">
                  <a:srgbClr val="D5D69C"/>
                </a:gs>
              </a:gsLst>
              <a:path path="shape">
                <a:fillToRect l="50000" t="50000" r="50000" b="50000"/>
              </a:path>
            </a:gradFill>
            <a:ln w="9525">
              <a:solidFill>
                <a:srgbClr val="808080"/>
              </a:solidFill>
              <a:round/>
              <a:headEnd/>
              <a:tailEnd/>
            </a:ln>
            <a:effectLst>
              <a:outerShdw dist="35921" dir="2700000" algn="ctr" rotWithShape="0">
                <a:srgbClr val="808080"/>
              </a:outerShdw>
            </a:effectLst>
          </p:spPr>
          <p:txBody>
            <a:bodyPr wrap="none" lIns="45720" rIns="45720" anchor="ctr"/>
            <a:lstStyle/>
            <a:p>
              <a:pPr>
                <a:defRPr/>
              </a:pPr>
              <a:r>
                <a:rPr lang="en-US" sz="2000">
                  <a:latin typeface="Arial Narrow" pitchFamily="34" charset="0"/>
                </a:rPr>
                <a:t>North</a:t>
              </a:r>
            </a:p>
          </p:txBody>
        </p:sp>
      </p:grpSp>
      <p:sp>
        <p:nvSpPr>
          <p:cNvPr id="30725" name="Text Box 21"/>
          <p:cNvSpPr txBox="1">
            <a:spLocks noChangeArrowheads="1"/>
          </p:cNvSpPr>
          <p:nvPr/>
        </p:nvSpPr>
        <p:spPr bwMode="auto">
          <a:xfrm>
            <a:off x="6705600" y="6051551"/>
            <a:ext cx="8572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Zones</a:t>
            </a:r>
          </a:p>
        </p:txBody>
      </p:sp>
      <p:sp>
        <p:nvSpPr>
          <p:cNvPr id="30726" name="Line 22"/>
          <p:cNvSpPr>
            <a:spLocks noChangeShapeType="1"/>
          </p:cNvSpPr>
          <p:nvPr/>
        </p:nvSpPr>
        <p:spPr bwMode="auto">
          <a:xfrm flipH="1" flipV="1">
            <a:off x="5299075" y="5903914"/>
            <a:ext cx="1119188" cy="3206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30727" name="Line 23"/>
          <p:cNvSpPr>
            <a:spLocks noChangeShapeType="1"/>
          </p:cNvSpPr>
          <p:nvPr/>
        </p:nvSpPr>
        <p:spPr bwMode="auto">
          <a:xfrm flipH="1" flipV="1">
            <a:off x="6819900" y="5845176"/>
            <a:ext cx="204788" cy="1682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30728" name="Line 24"/>
          <p:cNvSpPr>
            <a:spLocks noChangeShapeType="1"/>
          </p:cNvSpPr>
          <p:nvPr/>
        </p:nvSpPr>
        <p:spPr bwMode="auto">
          <a:xfrm flipV="1">
            <a:off x="7288214" y="5354638"/>
            <a:ext cx="555625" cy="76041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30729" name="Text Box 25"/>
          <p:cNvSpPr txBox="1">
            <a:spLocks noChangeArrowheads="1"/>
          </p:cNvSpPr>
          <p:nvPr/>
        </p:nvSpPr>
        <p:spPr bwMode="auto">
          <a:xfrm>
            <a:off x="8132764" y="2644776"/>
            <a:ext cx="2435225" cy="146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a:r>
              <a:rPr lang="en-GB" altLang="en-US"/>
              <a:t>One zone multiple domains</a:t>
            </a:r>
          </a:p>
          <a:p>
            <a:pPr algn="l"/>
            <a:r>
              <a:rPr lang="en-GB" altLang="en-US">
                <a:sym typeface="Wingdings" panose="05000000000000000000" pitchFamily="2" charset="2"/>
              </a:rPr>
              <a:t>DNS Server can also manage multiple zones</a:t>
            </a:r>
            <a:endParaRPr lang="en-GB" altLang="en-US"/>
          </a:p>
        </p:txBody>
      </p:sp>
      <p:sp>
        <p:nvSpPr>
          <p:cNvPr id="30730" name="Line 26"/>
          <p:cNvSpPr>
            <a:spLocks noChangeShapeType="1"/>
          </p:cNvSpPr>
          <p:nvPr/>
        </p:nvSpPr>
        <p:spPr bwMode="auto">
          <a:xfrm flipH="1">
            <a:off x="7596188" y="3027364"/>
            <a:ext cx="569912" cy="53498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30731" name="Line 27"/>
          <p:cNvSpPr>
            <a:spLocks noChangeShapeType="1"/>
          </p:cNvSpPr>
          <p:nvPr/>
        </p:nvSpPr>
        <p:spPr bwMode="auto">
          <a:xfrm flipH="1">
            <a:off x="9109076" y="3927476"/>
            <a:ext cx="206375" cy="9366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30732" name="Rectangle 28"/>
          <p:cNvSpPr>
            <a:spLocks noGrp="1" noChangeArrowheads="1"/>
          </p:cNvSpPr>
          <p:nvPr>
            <p:ph type="body" idx="1"/>
          </p:nvPr>
        </p:nvSpPr>
        <p:spPr>
          <a:xfrm>
            <a:off x="5584825" y="920751"/>
            <a:ext cx="4330700" cy="1685925"/>
          </a:xfrm>
          <a:noFill/>
        </p:spPr>
        <p:txBody>
          <a:bodyPr/>
          <a:lstStyle/>
          <a:p>
            <a:r>
              <a:rPr lang="en-GB" altLang="en-US"/>
              <a:t>A DNS Server is authoritative for a zone if it hosts the resource records for the names and addresses that the clients request in the zone file.</a:t>
            </a:r>
          </a:p>
        </p:txBody>
      </p:sp>
      <p:sp>
        <p:nvSpPr>
          <p:cNvPr id="30733" name="Text Box 29"/>
          <p:cNvSpPr txBox="1">
            <a:spLocks noChangeArrowheads="1"/>
          </p:cNvSpPr>
          <p:nvPr/>
        </p:nvSpPr>
        <p:spPr bwMode="auto">
          <a:xfrm>
            <a:off x="1951038" y="1706563"/>
            <a:ext cx="11493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Domains</a:t>
            </a:r>
          </a:p>
        </p:txBody>
      </p:sp>
      <p:sp>
        <p:nvSpPr>
          <p:cNvPr id="30734" name="Line 30"/>
          <p:cNvSpPr>
            <a:spLocks noChangeShapeType="1"/>
          </p:cNvSpPr>
          <p:nvPr/>
        </p:nvSpPr>
        <p:spPr bwMode="auto">
          <a:xfrm>
            <a:off x="2606675" y="2201864"/>
            <a:ext cx="190500" cy="8413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30735" name="Line 31"/>
          <p:cNvSpPr>
            <a:spLocks noChangeShapeType="1"/>
          </p:cNvSpPr>
          <p:nvPr/>
        </p:nvSpPr>
        <p:spPr bwMode="auto">
          <a:xfrm flipV="1">
            <a:off x="3221038" y="1814514"/>
            <a:ext cx="730250" cy="6508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30736" name="Text Box 32"/>
          <p:cNvSpPr txBox="1">
            <a:spLocks noChangeArrowheads="1"/>
          </p:cNvSpPr>
          <p:nvPr/>
        </p:nvSpPr>
        <p:spPr bwMode="auto">
          <a:xfrm>
            <a:off x="1741489" y="4708525"/>
            <a:ext cx="2103437"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Each Active Directory domain needs its own zone (use the same name for DNS domain)</a:t>
            </a:r>
            <a:endParaRPr lang="en-US" altLang="en-US"/>
          </a:p>
        </p:txBody>
      </p:sp>
    </p:spTree>
    <p:extLst>
      <p:ext uri="{BB962C8B-B14F-4D97-AF65-F5344CB8AC3E}">
        <p14:creationId xmlns:p14="http://schemas.microsoft.com/office/powerpoint/2010/main" val="31455648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t>NOSE</a:t>
            </a:r>
          </a:p>
        </p:txBody>
      </p:sp>
      <p:sp>
        <p:nvSpPr>
          <p:cNvPr id="31747" name="Rectangle 2"/>
          <p:cNvSpPr>
            <a:spLocks noGrp="1" noChangeArrowheads="1"/>
          </p:cNvSpPr>
          <p:nvPr>
            <p:ph type="title"/>
          </p:nvPr>
        </p:nvSpPr>
        <p:spPr/>
        <p:txBody>
          <a:bodyPr/>
          <a:lstStyle/>
          <a:p>
            <a:endParaRPr lang="en-GB" altLang="en-US"/>
          </a:p>
        </p:txBody>
      </p:sp>
      <p:graphicFrame>
        <p:nvGraphicFramePr>
          <p:cNvPr id="495620" name="Group 4"/>
          <p:cNvGraphicFramePr>
            <a:graphicFrameLocks noGrp="1"/>
          </p:cNvGraphicFramePr>
          <p:nvPr/>
        </p:nvGraphicFramePr>
        <p:xfrm>
          <a:off x="2579689" y="1341439"/>
          <a:ext cx="6892925" cy="4705349"/>
        </p:xfrm>
        <a:graphic>
          <a:graphicData uri="http://schemas.openxmlformats.org/drawingml/2006/table">
            <a:tbl>
              <a:tblPr/>
              <a:tblGrid>
                <a:gridCol w="2065337">
                  <a:extLst>
                    <a:ext uri="{9D8B030D-6E8A-4147-A177-3AD203B41FA5}">
                      <a16:colId xmlns:a16="http://schemas.microsoft.com/office/drawing/2014/main" xmlns="" val="20000"/>
                    </a:ext>
                  </a:extLst>
                </a:gridCol>
                <a:gridCol w="4827588">
                  <a:extLst>
                    <a:ext uri="{9D8B030D-6E8A-4147-A177-3AD203B41FA5}">
                      <a16:colId xmlns:a16="http://schemas.microsoft.com/office/drawing/2014/main" xmlns="" val="20001"/>
                    </a:ext>
                  </a:extLst>
                </a:gridCol>
              </a:tblGrid>
              <a:tr h="528638">
                <a:tc>
                  <a:txBody>
                    <a:bodyPr/>
                    <a:lstStyle/>
                    <a:p>
                      <a:pPr marL="0" marR="0" lvl="0" indent="0" algn="ctr" defTabSz="914400" rtl="0" eaLnBrk="0" fontAlgn="base" latinLnBrk="0" hangingPunct="0">
                        <a:lnSpc>
                          <a:spcPct val="100000"/>
                        </a:lnSpc>
                        <a:spcBef>
                          <a:spcPct val="20000"/>
                        </a:spcBef>
                        <a:spcAft>
                          <a:spcPct val="0"/>
                        </a:spcAft>
                        <a:buClr>
                          <a:schemeClr val="folHlink"/>
                        </a:buClr>
                        <a:buSzPct val="90000"/>
                        <a:buFont typeface="Wingdings 2" pitchFamily="18" charset="2"/>
                        <a:buNone/>
                        <a:tabLst/>
                      </a:pPr>
                      <a:r>
                        <a:rPr kumimoji="1" lang="en-US" sz="2000" b="0" i="0" u="none" strike="noStrike" cap="none" normalizeH="0" baseline="0">
                          <a:ln>
                            <a:noFill/>
                          </a:ln>
                          <a:solidFill>
                            <a:schemeClr val="tx1"/>
                          </a:solidFill>
                          <a:effectLst/>
                          <a:latin typeface="Helvetica" pitchFamily="34" charset="0"/>
                        </a:rPr>
                        <a:t>Zones</a:t>
                      </a:r>
                    </a:p>
                  </a:txBody>
                  <a:tcPr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rgbClr val="B3C8DF"/>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sz="2000" b="0" i="0" u="none" strike="noStrike" cap="none" normalizeH="0" baseline="0">
                          <a:ln>
                            <a:noFill/>
                          </a:ln>
                          <a:solidFill>
                            <a:schemeClr val="tx1"/>
                          </a:solidFill>
                          <a:effectLst/>
                          <a:latin typeface="Helvetica" pitchFamily="34" charset="0"/>
                        </a:rPr>
                        <a:t>Description</a:t>
                      </a:r>
                    </a:p>
                  </a:txBody>
                  <a:tcPr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rgbClr val="B3C8DF"/>
                    </a:solidFill>
                  </a:tcPr>
                </a:tc>
                <a:extLst>
                  <a:ext uri="{0D108BD9-81ED-4DB2-BD59-A6C34878D82A}">
                    <a16:rowId xmlns:a16="http://schemas.microsoft.com/office/drawing/2014/main" xmlns="" val="10000"/>
                  </a:ext>
                </a:extLst>
              </a:tr>
              <a:tr h="1392237">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en-US" sz="2000" b="0" i="0" u="none" strike="noStrike" cap="none" normalizeH="0" baseline="0">
                          <a:ln>
                            <a:noFill/>
                          </a:ln>
                          <a:solidFill>
                            <a:schemeClr val="tx1"/>
                          </a:solidFill>
                          <a:effectLst/>
                          <a:latin typeface="Helvetica" pitchFamily="34" charset="0"/>
                        </a:rPr>
                        <a:t>Primary DNS</a:t>
                      </a:r>
                    </a:p>
                  </a:txBody>
                  <a:tcPr anchor="b"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gradFill rotWithShape="0">
                      <a:gsLst>
                        <a:gs pos="0">
                          <a:srgbClr val="EEEFD7"/>
                        </a:gs>
                        <a:gs pos="100000">
                          <a:srgbClr val="D5D69C"/>
                        </a:gs>
                      </a:gsLst>
                      <a:lin ang="0" scaled="1"/>
                    </a:gradFill>
                  </a:tcPr>
                </a:tc>
                <a:tc>
                  <a:txBody>
                    <a:bodyPr/>
                    <a:lstStyle/>
                    <a:p>
                      <a:pPr marL="0" marR="0" lvl="0" indent="0" algn="l"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2000" b="1" i="0" u="none" strike="noStrike" cap="none" normalizeH="0" baseline="0">
                          <a:ln>
                            <a:noFill/>
                          </a:ln>
                          <a:solidFill>
                            <a:schemeClr val="tx1"/>
                          </a:solidFill>
                          <a:effectLst/>
                          <a:latin typeface="Helvetica" pitchFamily="34" charset="0"/>
                        </a:rPr>
                        <a:t>Read/write copy of a DNS database</a:t>
                      </a:r>
                    </a:p>
                    <a:p>
                      <a:pPr marL="0" marR="0" lvl="0" indent="0" algn="l"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2000" b="1" i="0" u="none" strike="noStrike" cap="none" normalizeH="0" baseline="0">
                          <a:ln>
                            <a:noFill/>
                          </a:ln>
                          <a:solidFill>
                            <a:schemeClr val="tx1"/>
                          </a:solidFill>
                          <a:effectLst/>
                          <a:latin typeface="Helvetica" pitchFamily="34" charset="0"/>
                        </a:rPr>
                        <a:t>Authoritative copy or Zone database</a:t>
                      </a:r>
                    </a:p>
                    <a:p>
                      <a:pPr marL="0" marR="0" lvl="0" indent="0" algn="l"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2000" b="1" i="0" u="none" strike="noStrike" cap="none" normalizeH="0" baseline="0">
                          <a:ln>
                            <a:noFill/>
                          </a:ln>
                          <a:solidFill>
                            <a:schemeClr val="tx1"/>
                          </a:solidFill>
                          <a:effectLst/>
                          <a:latin typeface="Helvetica" pitchFamily="34" charset="0"/>
                        </a:rPr>
                        <a:t>Records created and managed here</a:t>
                      </a:r>
                    </a:p>
                  </a:txBody>
                  <a:tcPr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1"/>
                  </a:ext>
                </a:extLst>
              </a:tr>
              <a:tr h="1392237">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en-US" sz="2000" b="0" i="0" u="none" strike="noStrike" cap="none" normalizeH="0" baseline="0">
                          <a:ln>
                            <a:noFill/>
                          </a:ln>
                          <a:solidFill>
                            <a:schemeClr val="tx1"/>
                          </a:solidFill>
                          <a:effectLst/>
                          <a:latin typeface="Helvetica" pitchFamily="34" charset="0"/>
                        </a:rPr>
                        <a:t>Secondary DNS</a:t>
                      </a:r>
                    </a:p>
                  </a:txBody>
                  <a:tcPr anchor="b"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gradFill rotWithShape="0">
                      <a:gsLst>
                        <a:gs pos="0">
                          <a:srgbClr val="EEEFD7"/>
                        </a:gs>
                        <a:gs pos="100000">
                          <a:srgbClr val="D5D69C"/>
                        </a:gs>
                      </a:gsLst>
                      <a:lin ang="0" scaled="1"/>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en-US" sz="2000" b="1" i="0" u="none" strike="noStrike" cap="none" normalizeH="0" baseline="0">
                          <a:ln>
                            <a:noFill/>
                          </a:ln>
                          <a:solidFill>
                            <a:schemeClr val="tx1"/>
                          </a:solidFill>
                          <a:effectLst/>
                          <a:latin typeface="Helvetica" pitchFamily="34" charset="0"/>
                        </a:rPr>
                        <a:t>Read-only copy of a DNS database</a:t>
                      </a:r>
                    </a:p>
                    <a:p>
                      <a:pPr marL="0" marR="0" lvl="0" indent="0" algn="l" defTabSz="914400" rtl="0" eaLnBrk="0" fontAlgn="base" latinLnBrk="0" hangingPunct="0">
                        <a:lnSpc>
                          <a:spcPct val="100000"/>
                        </a:lnSpc>
                        <a:spcBef>
                          <a:spcPct val="0"/>
                        </a:spcBef>
                        <a:spcAft>
                          <a:spcPct val="0"/>
                        </a:spcAft>
                        <a:buClrTx/>
                        <a:buSzTx/>
                        <a:buFontTx/>
                        <a:buNone/>
                        <a:tabLst/>
                      </a:pPr>
                      <a:r>
                        <a:rPr kumimoji="1" lang="en-US" sz="2000" b="1" i="0" u="none" strike="noStrike" cap="none" normalizeH="0" baseline="0">
                          <a:ln>
                            <a:noFill/>
                          </a:ln>
                          <a:solidFill>
                            <a:schemeClr val="tx1"/>
                          </a:solidFill>
                          <a:effectLst/>
                          <a:latin typeface="Helvetica" pitchFamily="34" charset="0"/>
                        </a:rPr>
                        <a:t>Backup server </a:t>
                      </a:r>
                      <a:r>
                        <a:rPr kumimoji="1" lang="en-US" sz="2000" b="1" i="0" u="none" strike="noStrike" cap="none" normalizeH="0" baseline="0">
                          <a:ln>
                            <a:noFill/>
                          </a:ln>
                          <a:solidFill>
                            <a:schemeClr val="tx1"/>
                          </a:solidFill>
                          <a:effectLst/>
                          <a:latin typeface="Helvetica" pitchFamily="34" charset="0"/>
                          <a:sym typeface="Wingdings" pitchFamily="2" charset="2"/>
                        </a:rPr>
                        <a:t> fault tolerance</a:t>
                      </a:r>
                    </a:p>
                    <a:p>
                      <a:pPr marL="0" marR="0" lvl="0" indent="0" algn="l" defTabSz="914400" rtl="0" eaLnBrk="0" fontAlgn="base" latinLnBrk="0" hangingPunct="0">
                        <a:lnSpc>
                          <a:spcPct val="100000"/>
                        </a:lnSpc>
                        <a:spcBef>
                          <a:spcPct val="0"/>
                        </a:spcBef>
                        <a:spcAft>
                          <a:spcPct val="0"/>
                        </a:spcAft>
                        <a:buClrTx/>
                        <a:buSzTx/>
                        <a:buFontTx/>
                        <a:buNone/>
                        <a:tabLst/>
                      </a:pPr>
                      <a:r>
                        <a:rPr kumimoji="1" lang="en-US" sz="2000" b="1" i="0" u="none" strike="noStrike" cap="none" normalizeH="0" baseline="0">
                          <a:ln>
                            <a:noFill/>
                          </a:ln>
                          <a:solidFill>
                            <a:schemeClr val="tx1"/>
                          </a:solidFill>
                          <a:effectLst/>
                          <a:latin typeface="Helvetica" pitchFamily="34" charset="0"/>
                          <a:sym typeface="Wingdings" pitchFamily="2" charset="2"/>
                        </a:rPr>
                        <a:t>Can’t edit records</a:t>
                      </a:r>
                      <a:endParaRPr kumimoji="1" lang="en-US" sz="2000" b="1" i="0" u="none" strike="noStrike" cap="none" normalizeH="0" baseline="0">
                        <a:ln>
                          <a:noFill/>
                        </a:ln>
                        <a:solidFill>
                          <a:schemeClr val="tx1"/>
                        </a:solidFill>
                        <a:effectLst/>
                        <a:latin typeface="Helvetica" pitchFamily="34" charset="0"/>
                      </a:endParaRPr>
                    </a:p>
                  </a:txBody>
                  <a:tcPr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2"/>
                  </a:ext>
                </a:extLst>
              </a:tr>
              <a:tr h="1392237">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en-US" sz="2000" b="0" i="0" u="none" strike="noStrike" cap="none" normalizeH="0" baseline="0">
                          <a:ln>
                            <a:noFill/>
                          </a:ln>
                          <a:solidFill>
                            <a:schemeClr val="tx1"/>
                          </a:solidFill>
                          <a:effectLst/>
                          <a:latin typeface="Helvetica" pitchFamily="34" charset="0"/>
                        </a:rPr>
                        <a:t>Stub</a:t>
                      </a:r>
                    </a:p>
                  </a:txBody>
                  <a:tcPr anchor="b"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gradFill rotWithShape="0">
                      <a:gsLst>
                        <a:gs pos="0">
                          <a:srgbClr val="EEEFD7"/>
                        </a:gs>
                        <a:gs pos="100000">
                          <a:srgbClr val="D5D69C"/>
                        </a:gs>
                      </a:gsLst>
                      <a:lin ang="0" scaled="1"/>
                    </a:gradFill>
                  </a:tcPr>
                </a:tc>
                <a:tc>
                  <a:txBody>
                    <a:bodyPr/>
                    <a:lstStyle/>
                    <a:p>
                      <a:pPr marL="0" marR="0" lvl="0" indent="0" algn="l"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2000" b="1" i="0" u="none" strike="noStrike" cap="none" normalizeH="0" baseline="0">
                          <a:ln>
                            <a:noFill/>
                          </a:ln>
                          <a:solidFill>
                            <a:schemeClr val="tx1"/>
                          </a:solidFill>
                          <a:effectLst/>
                          <a:latin typeface="Helvetica" pitchFamily="34" charset="0"/>
                        </a:rPr>
                        <a:t>Copy of a zone containing limited records</a:t>
                      </a:r>
                    </a:p>
                    <a:p>
                      <a:pPr marL="0" marR="0" lvl="0" indent="0" algn="l"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2000" b="1" i="0" u="none" strike="noStrike" cap="none" normalizeH="0" baseline="0">
                          <a:ln>
                            <a:noFill/>
                          </a:ln>
                          <a:solidFill>
                            <a:schemeClr val="tx1"/>
                          </a:solidFill>
                          <a:effectLst/>
                          <a:latin typeface="Helvetica" pitchFamily="34" charset="0"/>
                        </a:rPr>
                        <a:t>Just identifies primary authoritative DNS server</a:t>
                      </a:r>
                    </a:p>
                  </a:txBody>
                  <a:tcPr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3"/>
                  </a:ext>
                </a:extLst>
              </a:tr>
            </a:tbl>
          </a:graphicData>
        </a:graphic>
      </p:graphicFrame>
      <p:grpSp>
        <p:nvGrpSpPr>
          <p:cNvPr id="31765" name="Group 21"/>
          <p:cNvGrpSpPr>
            <a:grpSpLocks/>
          </p:cNvGrpSpPr>
          <p:nvPr/>
        </p:nvGrpSpPr>
        <p:grpSpPr bwMode="auto">
          <a:xfrm>
            <a:off x="2733675" y="1946275"/>
            <a:ext cx="1176338" cy="992188"/>
            <a:chOff x="786" y="1172"/>
            <a:chExt cx="945" cy="797"/>
          </a:xfrm>
        </p:grpSpPr>
        <p:pic>
          <p:nvPicPr>
            <p:cNvPr id="31776" name="Picture 22"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6" y="1172"/>
              <a:ext cx="678" cy="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77" name="Picture 23" descr="Database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2" y="1612"/>
              <a:ext cx="429" cy="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1766" name="Text Box 24"/>
          <p:cNvSpPr txBox="1">
            <a:spLocks noChangeArrowheads="1"/>
          </p:cNvSpPr>
          <p:nvPr/>
        </p:nvSpPr>
        <p:spPr bwMode="auto">
          <a:xfrm>
            <a:off x="3581401" y="2154238"/>
            <a:ext cx="10144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sz="1600" b="0">
                <a:latin typeface="Arial Narrow" panose="020B0606020202030204" pitchFamily="34" charset="0"/>
              </a:rPr>
              <a:t>Read/Write</a:t>
            </a:r>
          </a:p>
        </p:txBody>
      </p:sp>
      <p:grpSp>
        <p:nvGrpSpPr>
          <p:cNvPr id="31767" name="Group 25"/>
          <p:cNvGrpSpPr>
            <a:grpSpLocks/>
          </p:cNvGrpSpPr>
          <p:nvPr/>
        </p:nvGrpSpPr>
        <p:grpSpPr bwMode="auto">
          <a:xfrm>
            <a:off x="2733675" y="3332164"/>
            <a:ext cx="1176338" cy="992187"/>
            <a:chOff x="786" y="1172"/>
            <a:chExt cx="945" cy="797"/>
          </a:xfrm>
        </p:grpSpPr>
        <p:pic>
          <p:nvPicPr>
            <p:cNvPr id="31774" name="Picture 26"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6" y="1172"/>
              <a:ext cx="678" cy="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75" name="Picture 27" descr="Database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2" y="1612"/>
              <a:ext cx="429" cy="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1768" name="Text Box 28"/>
          <p:cNvSpPr txBox="1">
            <a:spLocks noChangeArrowheads="1"/>
          </p:cNvSpPr>
          <p:nvPr/>
        </p:nvSpPr>
        <p:spPr bwMode="auto">
          <a:xfrm>
            <a:off x="3598864" y="3540125"/>
            <a:ext cx="979487"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sz="1600" b="0">
                <a:latin typeface="Arial Narrow" panose="020B0606020202030204" pitchFamily="34" charset="0"/>
              </a:rPr>
              <a:t>Read-Only</a:t>
            </a:r>
          </a:p>
        </p:txBody>
      </p:sp>
      <p:grpSp>
        <p:nvGrpSpPr>
          <p:cNvPr id="31769" name="Group 29"/>
          <p:cNvGrpSpPr>
            <a:grpSpLocks/>
          </p:cNvGrpSpPr>
          <p:nvPr/>
        </p:nvGrpSpPr>
        <p:grpSpPr bwMode="auto">
          <a:xfrm>
            <a:off x="2733675" y="4702175"/>
            <a:ext cx="1176338" cy="992188"/>
            <a:chOff x="786" y="1172"/>
            <a:chExt cx="945" cy="797"/>
          </a:xfrm>
        </p:grpSpPr>
        <p:pic>
          <p:nvPicPr>
            <p:cNvPr id="31772" name="Picture 30"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6" y="1172"/>
              <a:ext cx="678" cy="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73" name="Picture 31" descr="Database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2" y="1612"/>
              <a:ext cx="429" cy="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1770" name="Text Box 32"/>
          <p:cNvSpPr txBox="1">
            <a:spLocks noChangeArrowheads="1"/>
          </p:cNvSpPr>
          <p:nvPr/>
        </p:nvSpPr>
        <p:spPr bwMode="auto">
          <a:xfrm>
            <a:off x="3843339" y="4846638"/>
            <a:ext cx="757237"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sz="1600" b="0">
                <a:latin typeface="Arial Narrow" panose="020B0606020202030204" pitchFamily="34" charset="0"/>
              </a:rPr>
              <a:t>Copy of</a:t>
            </a:r>
          </a:p>
          <a:p>
            <a:r>
              <a:rPr lang="en-US" altLang="en-US" sz="1600" b="0">
                <a:latin typeface="Arial Narrow" panose="020B0606020202030204" pitchFamily="34" charset="0"/>
              </a:rPr>
              <a:t>limited</a:t>
            </a:r>
          </a:p>
          <a:p>
            <a:r>
              <a:rPr lang="en-US" altLang="en-US" sz="1600" b="0">
                <a:latin typeface="Arial Narrow" panose="020B0606020202030204" pitchFamily="34" charset="0"/>
              </a:rPr>
              <a:t>records</a:t>
            </a:r>
          </a:p>
        </p:txBody>
      </p:sp>
      <p:sp>
        <p:nvSpPr>
          <p:cNvPr id="31771" name="Text Box 33"/>
          <p:cNvSpPr txBox="1">
            <a:spLocks noChangeArrowheads="1"/>
          </p:cNvSpPr>
          <p:nvPr/>
        </p:nvSpPr>
        <p:spPr bwMode="auto">
          <a:xfrm>
            <a:off x="3613150" y="6088063"/>
            <a:ext cx="472437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Caching only server does not have zones</a:t>
            </a:r>
          </a:p>
        </p:txBody>
      </p:sp>
    </p:spTree>
    <p:extLst>
      <p:ext uri="{BB962C8B-B14F-4D97-AF65-F5344CB8AC3E}">
        <p14:creationId xmlns:p14="http://schemas.microsoft.com/office/powerpoint/2010/main" val="14092431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2"/>
          <p:cNvSpPr>
            <a:spLocks noGrp="1" noChangeArrowheads="1"/>
          </p:cNvSpPr>
          <p:nvPr>
            <p:ph type="title"/>
          </p:nvPr>
        </p:nvSpPr>
        <p:spPr/>
        <p:txBody>
          <a:bodyPr/>
          <a:lstStyle/>
          <a:p>
            <a:r>
              <a:rPr lang="en-GB" altLang="en-US"/>
              <a:t>Zone Types</a:t>
            </a:r>
            <a:endParaRPr lang="en-US" altLang="en-US"/>
          </a:p>
        </p:txBody>
      </p:sp>
      <p:sp>
        <p:nvSpPr>
          <p:cNvPr id="32772" name="Rectangle 3"/>
          <p:cNvSpPr>
            <a:spLocks noGrp="1" noChangeArrowheads="1"/>
          </p:cNvSpPr>
          <p:nvPr>
            <p:ph type="body" idx="1"/>
          </p:nvPr>
        </p:nvSpPr>
        <p:spPr/>
        <p:txBody>
          <a:bodyPr/>
          <a:lstStyle/>
          <a:p>
            <a:r>
              <a:rPr lang="en-GB" altLang="en-US"/>
              <a:t>Zones come in two types</a:t>
            </a:r>
          </a:p>
          <a:p>
            <a:pPr lvl="1"/>
            <a:r>
              <a:rPr lang="en-GB" altLang="en-US"/>
              <a:t>Forward Look Up Zone</a:t>
            </a:r>
          </a:p>
          <a:p>
            <a:pPr lvl="1"/>
            <a:r>
              <a:rPr lang="en-GB" altLang="en-US"/>
              <a:t>Reverse Look Up Zone</a:t>
            </a:r>
            <a:endParaRPr lang="en-US" altLang="en-US"/>
          </a:p>
        </p:txBody>
      </p:sp>
    </p:spTree>
    <p:extLst>
      <p:ext uri="{BB962C8B-B14F-4D97-AF65-F5344CB8AC3E}">
        <p14:creationId xmlns:p14="http://schemas.microsoft.com/office/powerpoint/2010/main" val="39805278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t>NOSE</a:t>
            </a:r>
          </a:p>
        </p:txBody>
      </p:sp>
      <p:sp>
        <p:nvSpPr>
          <p:cNvPr id="33795" name="Rectangle 2"/>
          <p:cNvSpPr>
            <a:spLocks noGrp="1" noChangeArrowheads="1"/>
          </p:cNvSpPr>
          <p:nvPr>
            <p:ph type="title"/>
          </p:nvPr>
        </p:nvSpPr>
        <p:spPr/>
        <p:txBody>
          <a:bodyPr/>
          <a:lstStyle/>
          <a:p>
            <a:r>
              <a:rPr lang="en-GB" altLang="en-US"/>
              <a:t>Forward &amp; Reverse Lookup</a:t>
            </a:r>
          </a:p>
        </p:txBody>
      </p:sp>
      <p:sp>
        <p:nvSpPr>
          <p:cNvPr id="33796" name="Text Box 4"/>
          <p:cNvSpPr txBox="1">
            <a:spLocks noChangeArrowheads="1"/>
          </p:cNvSpPr>
          <p:nvPr/>
        </p:nvSpPr>
        <p:spPr bwMode="auto">
          <a:xfrm>
            <a:off x="3794125" y="1177925"/>
            <a:ext cx="4578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sz="2400">
                <a:latin typeface="Arial Narrow" panose="020B0606020202030204" pitchFamily="34" charset="0"/>
              </a:rPr>
              <a:t>Namespace: training.nwtraders.msft.</a:t>
            </a:r>
          </a:p>
        </p:txBody>
      </p:sp>
      <p:sp>
        <p:nvSpPr>
          <p:cNvPr id="496645" name="Oval 5"/>
          <p:cNvSpPr>
            <a:spLocks noChangeArrowheads="1"/>
          </p:cNvSpPr>
          <p:nvPr/>
        </p:nvSpPr>
        <p:spPr bwMode="auto">
          <a:xfrm>
            <a:off x="2981326" y="3376614"/>
            <a:ext cx="4056063" cy="2325687"/>
          </a:xfrm>
          <a:prstGeom prst="ellipse">
            <a:avLst/>
          </a:prstGeom>
          <a:gradFill rotWithShape="1">
            <a:gsLst>
              <a:gs pos="0">
                <a:srgbClr val="FFFFFF"/>
              </a:gs>
              <a:gs pos="100000">
                <a:srgbClr val="EEEFD7"/>
              </a:gs>
            </a:gsLst>
            <a:path path="shape">
              <a:fillToRect l="50000" t="50000" r="50000" b="50000"/>
            </a:path>
          </a:gradFill>
          <a:ln w="9525" algn="ctr">
            <a:solidFill>
              <a:srgbClr val="333333"/>
            </a:solidFill>
            <a:round/>
            <a:headEnd/>
            <a:tailEnd/>
          </a:ln>
          <a:effectLst>
            <a:outerShdw dist="35921" dir="2700000" algn="ctr" rotWithShape="0">
              <a:srgbClr val="ADADAD"/>
            </a:outerShdw>
          </a:effectLst>
        </p:spPr>
        <p:txBody>
          <a:bodyPr wrap="none" anchor="ctr"/>
          <a:lstStyle/>
          <a:p>
            <a:pPr>
              <a:defRPr/>
            </a:pPr>
            <a:endParaRPr lang="en-GB" sz="1600">
              <a:latin typeface="Arial" charset="0"/>
            </a:endParaRPr>
          </a:p>
        </p:txBody>
      </p:sp>
      <p:sp>
        <p:nvSpPr>
          <p:cNvPr id="496646" name="AutoShape 6"/>
          <p:cNvSpPr>
            <a:spLocks noChangeArrowheads="1"/>
          </p:cNvSpPr>
          <p:nvPr/>
        </p:nvSpPr>
        <p:spPr bwMode="auto">
          <a:xfrm>
            <a:off x="2508250" y="5784850"/>
            <a:ext cx="1511300" cy="31115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DNS Client1</a:t>
            </a:r>
          </a:p>
        </p:txBody>
      </p:sp>
      <p:pic>
        <p:nvPicPr>
          <p:cNvPr id="33799" name="Picture 7"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21325" y="4899026"/>
            <a:ext cx="850900"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6648" name="AutoShape 8"/>
          <p:cNvSpPr>
            <a:spLocks noChangeArrowheads="1"/>
          </p:cNvSpPr>
          <p:nvPr/>
        </p:nvSpPr>
        <p:spPr bwMode="auto">
          <a:xfrm>
            <a:off x="5613400" y="5943600"/>
            <a:ext cx="1511300" cy="31115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DNS Client2</a:t>
            </a:r>
          </a:p>
        </p:txBody>
      </p:sp>
      <p:pic>
        <p:nvPicPr>
          <p:cNvPr id="33801" name="Picture 9"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300" y="4256089"/>
            <a:ext cx="850900"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6650" name="AutoShape 10"/>
          <p:cNvSpPr>
            <a:spLocks noChangeArrowheads="1"/>
          </p:cNvSpPr>
          <p:nvPr/>
        </p:nvSpPr>
        <p:spPr bwMode="auto">
          <a:xfrm>
            <a:off x="7089776" y="5248275"/>
            <a:ext cx="1539875" cy="31115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anchor="ctr"/>
          <a:lstStyle/>
          <a:p>
            <a:pPr>
              <a:defRPr/>
            </a:pPr>
            <a:r>
              <a:rPr lang="en-US">
                <a:latin typeface="Arial Narrow" pitchFamily="34" charset="0"/>
              </a:rPr>
              <a:t>DNS Client3</a:t>
            </a:r>
          </a:p>
        </p:txBody>
      </p:sp>
      <p:sp>
        <p:nvSpPr>
          <p:cNvPr id="496651" name="AutoShape 11"/>
          <p:cNvSpPr>
            <a:spLocks noChangeArrowheads="1"/>
          </p:cNvSpPr>
          <p:nvPr/>
        </p:nvSpPr>
        <p:spPr bwMode="auto">
          <a:xfrm>
            <a:off x="2514600" y="2071688"/>
            <a:ext cx="2197100" cy="595312"/>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lnSpc>
                <a:spcPct val="85000"/>
              </a:lnSpc>
              <a:defRPr/>
            </a:pPr>
            <a:r>
              <a:rPr lang="en-US">
                <a:latin typeface="Arial Narrow" pitchFamily="34" charset="0"/>
              </a:rPr>
              <a:t>DNS Server Authorized</a:t>
            </a:r>
          </a:p>
          <a:p>
            <a:pPr>
              <a:lnSpc>
                <a:spcPct val="85000"/>
              </a:lnSpc>
              <a:defRPr/>
            </a:pPr>
            <a:r>
              <a:rPr lang="en-US">
                <a:latin typeface="Arial Narrow" pitchFamily="34" charset="0"/>
              </a:rPr>
              <a:t>for training</a:t>
            </a:r>
          </a:p>
        </p:txBody>
      </p:sp>
      <p:sp>
        <p:nvSpPr>
          <p:cNvPr id="33804" name="Freeform 12"/>
          <p:cNvSpPr>
            <a:spLocks/>
          </p:cNvSpPr>
          <p:nvPr/>
        </p:nvSpPr>
        <p:spPr bwMode="auto">
          <a:xfrm>
            <a:off x="4632326" y="1662113"/>
            <a:ext cx="792163" cy="2151062"/>
          </a:xfrm>
          <a:custGeom>
            <a:avLst/>
            <a:gdLst>
              <a:gd name="T0" fmla="*/ 0 w 499"/>
              <a:gd name="T1" fmla="*/ 1828317 h 1253"/>
              <a:gd name="T2" fmla="*/ 615950 w 499"/>
              <a:gd name="T3" fmla="*/ 0 h 1253"/>
              <a:gd name="T4" fmla="*/ 792163 w 499"/>
              <a:gd name="T5" fmla="*/ 2151062 h 1253"/>
              <a:gd name="T6" fmla="*/ 0 w 499"/>
              <a:gd name="T7" fmla="*/ 1828317 h 1253"/>
              <a:gd name="T8" fmla="*/ 0 60000 65536"/>
              <a:gd name="T9" fmla="*/ 0 60000 65536"/>
              <a:gd name="T10" fmla="*/ 0 60000 65536"/>
              <a:gd name="T11" fmla="*/ 0 60000 65536"/>
              <a:gd name="T12" fmla="*/ 0 w 499"/>
              <a:gd name="T13" fmla="*/ 0 h 1253"/>
              <a:gd name="T14" fmla="*/ 499 w 499"/>
              <a:gd name="T15" fmla="*/ 1253 h 1253"/>
            </a:gdLst>
            <a:ahLst/>
            <a:cxnLst>
              <a:cxn ang="T8">
                <a:pos x="T0" y="T1"/>
              </a:cxn>
              <a:cxn ang="T9">
                <a:pos x="T2" y="T3"/>
              </a:cxn>
              <a:cxn ang="T10">
                <a:pos x="T4" y="T5"/>
              </a:cxn>
              <a:cxn ang="T11">
                <a:pos x="T6" y="T7"/>
              </a:cxn>
            </a:cxnLst>
            <a:rect l="T12" t="T13" r="T14" b="T15"/>
            <a:pathLst>
              <a:path w="499" h="1253">
                <a:moveTo>
                  <a:pt x="0" y="1065"/>
                </a:moveTo>
                <a:lnTo>
                  <a:pt x="388" y="0"/>
                </a:lnTo>
                <a:lnTo>
                  <a:pt x="499" y="1253"/>
                </a:lnTo>
                <a:lnTo>
                  <a:pt x="0" y="1065"/>
                </a:lnTo>
                <a:close/>
              </a:path>
            </a:pathLst>
          </a:custGeom>
          <a:solidFill>
            <a:schemeClr val="accent2">
              <a:alpha val="50195"/>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graphicFrame>
        <p:nvGraphicFramePr>
          <p:cNvPr id="496700" name="Group 60"/>
          <p:cNvGraphicFramePr>
            <a:graphicFrameLocks noGrp="1"/>
          </p:cNvGraphicFramePr>
          <p:nvPr/>
        </p:nvGraphicFramePr>
        <p:xfrm>
          <a:off x="5157788" y="1685926"/>
          <a:ext cx="5486400" cy="2138543"/>
        </p:xfrm>
        <a:graphic>
          <a:graphicData uri="http://schemas.openxmlformats.org/drawingml/2006/table">
            <a:tbl>
              <a:tblPr/>
              <a:tblGrid>
                <a:gridCol w="993775">
                  <a:extLst>
                    <a:ext uri="{9D8B030D-6E8A-4147-A177-3AD203B41FA5}">
                      <a16:colId xmlns:a16="http://schemas.microsoft.com/office/drawing/2014/main" xmlns="" val="20000"/>
                    </a:ext>
                  </a:extLst>
                </a:gridCol>
                <a:gridCol w="1317625">
                  <a:extLst>
                    <a:ext uri="{9D8B030D-6E8A-4147-A177-3AD203B41FA5}">
                      <a16:colId xmlns:a16="http://schemas.microsoft.com/office/drawing/2014/main" xmlns="" val="20001"/>
                    </a:ext>
                  </a:extLst>
                </a:gridCol>
                <a:gridCol w="1565275">
                  <a:extLst>
                    <a:ext uri="{9D8B030D-6E8A-4147-A177-3AD203B41FA5}">
                      <a16:colId xmlns:a16="http://schemas.microsoft.com/office/drawing/2014/main" xmlns="" val="20002"/>
                    </a:ext>
                  </a:extLst>
                </a:gridCol>
                <a:gridCol w="1609725">
                  <a:extLst>
                    <a:ext uri="{9D8B030D-6E8A-4147-A177-3AD203B41FA5}">
                      <a16:colId xmlns:a16="http://schemas.microsoft.com/office/drawing/2014/main" xmlns="" val="20003"/>
                    </a:ext>
                  </a:extLst>
                </a:gridCol>
              </a:tblGrid>
              <a:tr h="335230">
                <a:tc rowSpan="3">
                  <a:txBody>
                    <a:bodyPr/>
                    <a:lstStyle/>
                    <a:p>
                      <a:pPr marL="0" marR="0" lvl="0" indent="0" algn="ctr" defTabSz="914400" rtl="0" eaLnBrk="0" fontAlgn="base" latinLnBrk="0" hangingPunct="0">
                        <a:lnSpc>
                          <a:spcPct val="100000"/>
                        </a:lnSpc>
                        <a:spcBef>
                          <a:spcPct val="20000"/>
                        </a:spcBef>
                        <a:spcAft>
                          <a:spcPct val="0"/>
                        </a:spcAft>
                        <a:buClr>
                          <a:schemeClr val="folHlink"/>
                        </a:buClr>
                        <a:buSzPct val="90000"/>
                        <a:buFont typeface="Wingdings 2" pitchFamily="18" charset="2"/>
                        <a:buNone/>
                        <a:tabLst/>
                      </a:pPr>
                      <a:r>
                        <a:rPr kumimoji="1" lang="en-US" sz="1600" b="0" i="0" u="none" strike="noStrike" cap="none" normalizeH="0" baseline="0">
                          <a:ln>
                            <a:noFill/>
                          </a:ln>
                          <a:solidFill>
                            <a:schemeClr val="tx1"/>
                          </a:solidFill>
                          <a:effectLst/>
                          <a:latin typeface="Helvetica" pitchFamily="34" charset="0"/>
                        </a:rPr>
                        <a:t>Forward zone</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2"/>
                    </a:solidFill>
                  </a:tcPr>
                </a:tc>
                <a:tc rowSpan="3">
                  <a:txBody>
                    <a:bodyPr/>
                    <a:lstStyle/>
                    <a:p>
                      <a:pPr marL="0" marR="0" lvl="0" indent="0" algn="ctr" defTabSz="914400" rtl="0" eaLnBrk="0" fontAlgn="base" latinLnBrk="0" hangingPunct="0">
                        <a:lnSpc>
                          <a:spcPct val="100000"/>
                        </a:lnSpc>
                        <a:spcBef>
                          <a:spcPct val="20000"/>
                        </a:spcBef>
                        <a:spcAft>
                          <a:spcPct val="0"/>
                        </a:spcAft>
                        <a:buClr>
                          <a:schemeClr val="folHlink"/>
                        </a:buClr>
                        <a:buSzPct val="90000"/>
                        <a:buFont typeface="Wingdings 2" pitchFamily="18" charset="2"/>
                        <a:buNone/>
                        <a:tabLst/>
                      </a:pPr>
                      <a:r>
                        <a:rPr kumimoji="1" lang="en-US" sz="1600" b="0" i="0" u="none" strike="noStrike" cap="none" normalizeH="0" baseline="0">
                          <a:ln>
                            <a:noFill/>
                          </a:ln>
                          <a:solidFill>
                            <a:schemeClr val="tx1"/>
                          </a:solidFill>
                          <a:effectLst/>
                          <a:latin typeface="Helvetica" pitchFamily="34" charset="0"/>
                        </a:rPr>
                        <a:t>Training</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en-US" sz="1600" b="1" i="0" u="none" strike="noStrike" cap="none" normalizeH="0" baseline="0">
                          <a:ln>
                            <a:noFill/>
                          </a:ln>
                          <a:solidFill>
                            <a:schemeClr val="tx1"/>
                          </a:solidFill>
                          <a:effectLst/>
                          <a:latin typeface="Helvetica" pitchFamily="34" charset="0"/>
                        </a:rPr>
                        <a:t>DNS Client1</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en-US" sz="1600" b="1" i="0" u="none" strike="noStrike" cap="none" normalizeH="0" baseline="0">
                          <a:ln>
                            <a:noFill/>
                          </a:ln>
                          <a:solidFill>
                            <a:schemeClr val="tx1"/>
                          </a:solidFill>
                          <a:effectLst/>
                          <a:latin typeface="Helvetica" pitchFamily="34" charset="0"/>
                        </a:rPr>
                        <a:t>192.168.2.45</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xmlns="" val="10000"/>
                  </a:ext>
                </a:extLst>
              </a:tr>
              <a:tr h="347611">
                <a:tc vMerge="1">
                  <a:txBody>
                    <a:bodyPr/>
                    <a:lstStyle/>
                    <a:p>
                      <a:endParaRPr lang="en-GB"/>
                    </a:p>
                  </a:txBody>
                  <a:tcPr/>
                </a:tc>
                <a:tc vMerge="1">
                  <a:txBody>
                    <a:bodyPr/>
                    <a:lstStyle/>
                    <a:p>
                      <a:endParaRPr lang="en-GB"/>
                    </a:p>
                  </a:txBody>
                  <a:tcPr/>
                </a:tc>
                <a:tc>
                  <a:txBody>
                    <a:bodyPr/>
                    <a:lstStyle/>
                    <a:p>
                      <a:pPr marL="177800" marR="0" lvl="0" indent="-177800" algn="l"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1600" b="1" i="0" u="none" strike="noStrike" cap="none" normalizeH="0" baseline="0">
                          <a:ln>
                            <a:noFill/>
                          </a:ln>
                          <a:solidFill>
                            <a:schemeClr val="tx1"/>
                          </a:solidFill>
                          <a:effectLst/>
                          <a:latin typeface="Helvetica" pitchFamily="34" charset="0"/>
                        </a:rPr>
                        <a:t>DNS Client2</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2"/>
                    </a:solidFill>
                  </a:tcPr>
                </a:tc>
                <a:tc>
                  <a:txBody>
                    <a:bodyPr/>
                    <a:lstStyle/>
                    <a:p>
                      <a:pPr marL="177800" marR="0" lvl="0" indent="-177800" algn="l" defTabSz="914400" rtl="0" eaLnBrk="0" fontAlgn="base" latinLnBrk="0" hangingPunct="0">
                        <a:lnSpc>
                          <a:spcPct val="100000"/>
                        </a:lnSpc>
                        <a:spcBef>
                          <a:spcPct val="0"/>
                        </a:spcBef>
                        <a:spcAft>
                          <a:spcPct val="0"/>
                        </a:spcAft>
                        <a:buClrTx/>
                        <a:buSzTx/>
                        <a:buFontTx/>
                        <a:buNone/>
                        <a:tabLst/>
                      </a:pPr>
                      <a:r>
                        <a:rPr kumimoji="1" lang="en-US" sz="1600" b="1" i="0" u="none" strike="noStrike" cap="none" normalizeH="0" baseline="0">
                          <a:ln>
                            <a:noFill/>
                          </a:ln>
                          <a:solidFill>
                            <a:schemeClr val="tx1"/>
                          </a:solidFill>
                          <a:effectLst/>
                          <a:latin typeface="Helvetica" pitchFamily="34" charset="0"/>
                        </a:rPr>
                        <a:t>192.168.2.46</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xmlns="" val="10001"/>
                  </a:ext>
                </a:extLst>
              </a:tr>
              <a:tr h="388880">
                <a:tc vMerge="1">
                  <a:txBody>
                    <a:bodyPr/>
                    <a:lstStyle/>
                    <a:p>
                      <a:endParaRPr lang="en-GB"/>
                    </a:p>
                  </a:txBody>
                  <a:tcPr/>
                </a:tc>
                <a:tc vMerge="1">
                  <a:txBody>
                    <a:bodyPr/>
                    <a:lstStyle/>
                    <a:p>
                      <a:endParaRPr lang="en-GB"/>
                    </a:p>
                  </a:txBody>
                  <a:tcPr/>
                </a:tc>
                <a:tc>
                  <a:txBody>
                    <a:bodyPr/>
                    <a:lstStyle/>
                    <a:p>
                      <a:pPr marL="177800" marR="0" lvl="0" indent="-177800" algn="l"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1600" b="1" i="0" u="none" strike="noStrike" cap="none" normalizeH="0" baseline="0">
                          <a:ln>
                            <a:noFill/>
                          </a:ln>
                          <a:solidFill>
                            <a:schemeClr val="tx1"/>
                          </a:solidFill>
                          <a:effectLst/>
                          <a:latin typeface="Helvetica" pitchFamily="34" charset="0"/>
                        </a:rPr>
                        <a:t>DNS Client3</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2"/>
                    </a:solidFill>
                  </a:tcPr>
                </a:tc>
                <a:tc>
                  <a:txBody>
                    <a:bodyPr/>
                    <a:lstStyle/>
                    <a:p>
                      <a:pPr marL="177800" marR="0" lvl="0" indent="-177800" algn="l" defTabSz="914400" rtl="0" eaLnBrk="0" fontAlgn="base" latinLnBrk="0" hangingPunct="0">
                        <a:lnSpc>
                          <a:spcPct val="100000"/>
                        </a:lnSpc>
                        <a:spcBef>
                          <a:spcPct val="0"/>
                        </a:spcBef>
                        <a:spcAft>
                          <a:spcPct val="0"/>
                        </a:spcAft>
                        <a:buClrTx/>
                        <a:buSzTx/>
                        <a:buFontTx/>
                        <a:buNone/>
                        <a:tabLst/>
                      </a:pPr>
                      <a:r>
                        <a:rPr kumimoji="1" lang="en-US" sz="1600" b="1" i="0" u="none" strike="noStrike" cap="none" normalizeH="0" baseline="0">
                          <a:ln>
                            <a:noFill/>
                          </a:ln>
                          <a:solidFill>
                            <a:schemeClr val="tx1"/>
                          </a:solidFill>
                          <a:effectLst/>
                          <a:latin typeface="Helvetica" pitchFamily="34" charset="0"/>
                        </a:rPr>
                        <a:t>192.168.2.47</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xmlns="" val="10002"/>
                  </a:ext>
                </a:extLst>
              </a:tr>
              <a:tr h="365071">
                <a:tc rowSpan="3">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1" lang="en-US" sz="1600" b="0" i="0" u="none" strike="noStrike" cap="none" normalizeH="0" baseline="0">
                        <a:ln>
                          <a:noFill/>
                        </a:ln>
                        <a:solidFill>
                          <a:schemeClr val="tx1"/>
                        </a:solidFill>
                        <a:effectLst/>
                        <a:latin typeface="Helvetica"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1" lang="en-US" sz="1600" b="0" i="0" u="none" strike="noStrike" cap="none" normalizeH="0" baseline="0">
                          <a:ln>
                            <a:noFill/>
                          </a:ln>
                          <a:solidFill>
                            <a:schemeClr val="tx1"/>
                          </a:solidFill>
                          <a:effectLst/>
                          <a:latin typeface="Helvetica" pitchFamily="34" charset="0"/>
                        </a:rPr>
                        <a:t>Reverse zone</a:t>
                      </a:r>
                    </a:p>
                    <a:p>
                      <a:pPr marL="0" marR="0" lvl="0" indent="0" algn="ctr" defTabSz="914400" rtl="0" eaLnBrk="0" fontAlgn="base" latinLnBrk="0" hangingPunct="0">
                        <a:lnSpc>
                          <a:spcPct val="100000"/>
                        </a:lnSpc>
                        <a:spcBef>
                          <a:spcPct val="0"/>
                        </a:spcBef>
                        <a:spcAft>
                          <a:spcPct val="0"/>
                        </a:spcAft>
                        <a:buClrTx/>
                        <a:buSzTx/>
                        <a:buFontTx/>
                        <a:buNone/>
                        <a:tabLst/>
                      </a:pPr>
                      <a:r>
                        <a:rPr kumimoji="1" lang="en-US" sz="1600" b="0" i="0" u="none" strike="noStrike" cap="none" normalizeH="0" baseline="0">
                          <a:ln>
                            <a:noFill/>
                          </a:ln>
                          <a:solidFill>
                            <a:schemeClr val="tx1"/>
                          </a:solidFill>
                          <a:effectLst/>
                          <a:latin typeface="Helvetica" pitchFamily="34" charset="0"/>
                        </a:rPr>
                        <a:t> </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rgbClr val="ADE2A1"/>
                    </a:solidFill>
                  </a:tcPr>
                </a:tc>
                <a:tc rowSpan="3">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sz="1600" b="0" i="0" u="none" strike="noStrike" cap="none" normalizeH="0" baseline="0">
                          <a:ln>
                            <a:noFill/>
                          </a:ln>
                          <a:solidFill>
                            <a:schemeClr val="tx1"/>
                          </a:solidFill>
                          <a:effectLst/>
                          <a:latin typeface="Helvetica" pitchFamily="34" charset="0"/>
                        </a:rPr>
                        <a:t>1.168.192.in-addr.arpa</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rgbClr val="ADE2A1"/>
                    </a:solidFill>
                  </a:tcPr>
                </a:tc>
                <a:tc>
                  <a:txBody>
                    <a:bodyPr/>
                    <a:lstStyle/>
                    <a:p>
                      <a:pPr marL="177800" marR="0" lvl="0" indent="-177800" algn="l" defTabSz="914400" rtl="0" eaLnBrk="0" fontAlgn="base" latinLnBrk="0" hangingPunct="0">
                        <a:lnSpc>
                          <a:spcPct val="100000"/>
                        </a:lnSpc>
                        <a:spcBef>
                          <a:spcPct val="0"/>
                        </a:spcBef>
                        <a:spcAft>
                          <a:spcPct val="0"/>
                        </a:spcAft>
                        <a:buClrTx/>
                        <a:buSzTx/>
                        <a:buFontTx/>
                        <a:buNone/>
                        <a:tabLst/>
                      </a:pPr>
                      <a:r>
                        <a:rPr kumimoji="1" lang="en-US" sz="1600" b="1" i="0" u="none" strike="noStrike" cap="none" normalizeH="0" baseline="0">
                          <a:ln>
                            <a:noFill/>
                          </a:ln>
                          <a:solidFill>
                            <a:schemeClr val="tx1"/>
                          </a:solidFill>
                          <a:effectLst/>
                          <a:latin typeface="Helvetica" pitchFamily="34" charset="0"/>
                        </a:rPr>
                        <a:t>192.168.2.45</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rgbClr val="ADE2A1"/>
                    </a:solidFill>
                  </a:tcPr>
                </a:tc>
                <a:tc>
                  <a:txBody>
                    <a:bodyPr/>
                    <a:lstStyle/>
                    <a:p>
                      <a:pPr marL="177800" marR="0" lvl="0" indent="-177800" algn="l"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1600" b="1" i="0" u="none" strike="noStrike" cap="none" normalizeH="0" baseline="0">
                          <a:ln>
                            <a:noFill/>
                          </a:ln>
                          <a:solidFill>
                            <a:schemeClr val="tx1"/>
                          </a:solidFill>
                          <a:effectLst/>
                          <a:latin typeface="Helvetica" pitchFamily="34" charset="0"/>
                        </a:rPr>
                        <a:t>DNS Client1</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rgbClr val="ADE2A1"/>
                    </a:solidFill>
                  </a:tcPr>
                </a:tc>
                <a:extLst>
                  <a:ext uri="{0D108BD9-81ED-4DB2-BD59-A6C34878D82A}">
                    <a16:rowId xmlns:a16="http://schemas.microsoft.com/office/drawing/2014/main" xmlns="" val="10003"/>
                  </a:ext>
                </a:extLst>
              </a:tr>
              <a:tr h="365071">
                <a:tc vMerge="1">
                  <a:txBody>
                    <a:bodyPr/>
                    <a:lstStyle/>
                    <a:p>
                      <a:endParaRPr lang="en-GB"/>
                    </a:p>
                  </a:txBody>
                  <a:tcPr/>
                </a:tc>
                <a:tc vMerge="1">
                  <a:txBody>
                    <a:bodyPr/>
                    <a:lstStyle/>
                    <a:p>
                      <a:endParaRPr lang="en-GB"/>
                    </a:p>
                  </a:txBody>
                  <a:tcPr/>
                </a:tc>
                <a:tc>
                  <a:txBody>
                    <a:bodyPr/>
                    <a:lstStyle/>
                    <a:p>
                      <a:pPr marL="177800" marR="0" lvl="0" indent="-177800" algn="l" defTabSz="914400" rtl="0" eaLnBrk="0" fontAlgn="base" latinLnBrk="0" hangingPunct="0">
                        <a:lnSpc>
                          <a:spcPct val="100000"/>
                        </a:lnSpc>
                        <a:spcBef>
                          <a:spcPct val="0"/>
                        </a:spcBef>
                        <a:spcAft>
                          <a:spcPct val="0"/>
                        </a:spcAft>
                        <a:buClrTx/>
                        <a:buSzTx/>
                        <a:buFontTx/>
                        <a:buNone/>
                        <a:tabLst/>
                      </a:pPr>
                      <a:r>
                        <a:rPr kumimoji="1" lang="en-US" sz="1600" b="1" i="0" u="none" strike="noStrike" cap="none" normalizeH="0" baseline="0">
                          <a:ln>
                            <a:noFill/>
                          </a:ln>
                          <a:solidFill>
                            <a:schemeClr val="tx1"/>
                          </a:solidFill>
                          <a:effectLst/>
                          <a:latin typeface="Helvetica" pitchFamily="34" charset="0"/>
                        </a:rPr>
                        <a:t>192.168.2.46</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rgbClr val="ADE2A1"/>
                    </a:solidFill>
                  </a:tcPr>
                </a:tc>
                <a:tc>
                  <a:txBody>
                    <a:bodyPr/>
                    <a:lstStyle/>
                    <a:p>
                      <a:pPr marL="177800" marR="0" lvl="0" indent="-177800" algn="l"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1600" b="1" i="0" u="none" strike="noStrike" cap="none" normalizeH="0" baseline="0">
                          <a:ln>
                            <a:noFill/>
                          </a:ln>
                          <a:solidFill>
                            <a:schemeClr val="tx1"/>
                          </a:solidFill>
                          <a:effectLst/>
                          <a:latin typeface="Helvetica" pitchFamily="34" charset="0"/>
                        </a:rPr>
                        <a:t>DNS Client2</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rgbClr val="ADE2A1"/>
                    </a:solidFill>
                  </a:tcPr>
                </a:tc>
                <a:extLst>
                  <a:ext uri="{0D108BD9-81ED-4DB2-BD59-A6C34878D82A}">
                    <a16:rowId xmlns:a16="http://schemas.microsoft.com/office/drawing/2014/main" xmlns="" val="10004"/>
                  </a:ext>
                </a:extLst>
              </a:tr>
              <a:tr h="336500">
                <a:tc vMerge="1">
                  <a:txBody>
                    <a:bodyPr/>
                    <a:lstStyle/>
                    <a:p>
                      <a:endParaRPr lang="en-GB"/>
                    </a:p>
                  </a:txBody>
                  <a:tcPr/>
                </a:tc>
                <a:tc vMerge="1">
                  <a:txBody>
                    <a:bodyPr/>
                    <a:lstStyle/>
                    <a:p>
                      <a:endParaRPr lang="en-GB"/>
                    </a:p>
                  </a:txBody>
                  <a:tcPr/>
                </a:tc>
                <a:tc>
                  <a:txBody>
                    <a:bodyPr/>
                    <a:lstStyle/>
                    <a:p>
                      <a:pPr marL="177800" marR="0" lvl="0" indent="-177800" algn="l" defTabSz="914400" rtl="0" eaLnBrk="0" fontAlgn="base" latinLnBrk="0" hangingPunct="0">
                        <a:lnSpc>
                          <a:spcPct val="100000"/>
                        </a:lnSpc>
                        <a:spcBef>
                          <a:spcPct val="0"/>
                        </a:spcBef>
                        <a:spcAft>
                          <a:spcPct val="0"/>
                        </a:spcAft>
                        <a:buClrTx/>
                        <a:buSzTx/>
                        <a:buFontTx/>
                        <a:buNone/>
                        <a:tabLst/>
                      </a:pPr>
                      <a:r>
                        <a:rPr kumimoji="1" lang="en-US" sz="1600" b="1" i="0" u="none" strike="noStrike" cap="none" normalizeH="0" baseline="0">
                          <a:ln>
                            <a:noFill/>
                          </a:ln>
                          <a:solidFill>
                            <a:schemeClr val="tx1"/>
                          </a:solidFill>
                          <a:effectLst/>
                          <a:latin typeface="Helvetica" pitchFamily="34" charset="0"/>
                        </a:rPr>
                        <a:t>192.168.2.47</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rgbClr val="ADE2A1"/>
                    </a:solidFill>
                  </a:tcPr>
                </a:tc>
                <a:tc>
                  <a:txBody>
                    <a:bodyPr/>
                    <a:lstStyle/>
                    <a:p>
                      <a:pPr marL="177800" marR="0" lvl="0" indent="-177800" algn="l" defTabSz="914400" rtl="0" eaLnBrk="0" fontAlgn="base" latinLnBrk="0" hangingPunct="0">
                        <a:lnSpc>
                          <a:spcPct val="100000"/>
                        </a:lnSpc>
                        <a:spcBef>
                          <a:spcPct val="0"/>
                        </a:spcBef>
                        <a:spcAft>
                          <a:spcPct val="0"/>
                        </a:spcAft>
                        <a:buClr>
                          <a:schemeClr val="accent2"/>
                        </a:buClr>
                        <a:buSzPct val="90000"/>
                        <a:buFont typeface="Wingdings" pitchFamily="2" charset="2"/>
                        <a:buNone/>
                        <a:tabLst/>
                      </a:pPr>
                      <a:r>
                        <a:rPr kumimoji="1" lang="en-US" sz="1600" b="1" i="0" u="none" strike="noStrike" cap="none" normalizeH="0" baseline="0">
                          <a:ln>
                            <a:noFill/>
                          </a:ln>
                          <a:solidFill>
                            <a:schemeClr val="tx1"/>
                          </a:solidFill>
                          <a:effectLst/>
                          <a:latin typeface="Helvetica" pitchFamily="34" charset="0"/>
                        </a:rPr>
                        <a:t>DNS Client3</a:t>
                      </a:r>
                    </a:p>
                  </a:txBody>
                  <a:tcPr marT="45713" marB="4571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rgbClr val="ADE2A1"/>
                    </a:solidFill>
                  </a:tcPr>
                </a:tc>
                <a:extLst>
                  <a:ext uri="{0D108BD9-81ED-4DB2-BD59-A6C34878D82A}">
                    <a16:rowId xmlns:a16="http://schemas.microsoft.com/office/drawing/2014/main" xmlns="" val="10005"/>
                  </a:ext>
                </a:extLst>
              </a:tr>
            </a:tbl>
          </a:graphicData>
        </a:graphic>
      </p:graphicFrame>
      <p:grpSp>
        <p:nvGrpSpPr>
          <p:cNvPr id="33834" name="Group 45"/>
          <p:cNvGrpSpPr>
            <a:grpSpLocks/>
          </p:cNvGrpSpPr>
          <p:nvPr/>
        </p:nvGrpSpPr>
        <p:grpSpPr bwMode="auto">
          <a:xfrm>
            <a:off x="3409951" y="2611438"/>
            <a:ext cx="1477963" cy="1377950"/>
            <a:chOff x="1205" y="1577"/>
            <a:chExt cx="1088" cy="1014"/>
          </a:xfrm>
        </p:grpSpPr>
        <p:pic>
          <p:nvPicPr>
            <p:cNvPr id="33843" name="Picture 46" descr="Server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5" y="1577"/>
              <a:ext cx="815" cy="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44" name="Picture 47" descr="Database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21" y="2128"/>
              <a:ext cx="572" cy="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3835" name="Arc 48"/>
          <p:cNvSpPr>
            <a:spLocks/>
          </p:cNvSpPr>
          <p:nvPr/>
        </p:nvSpPr>
        <p:spPr bwMode="auto">
          <a:xfrm>
            <a:off x="2671763" y="3316288"/>
            <a:ext cx="1752600" cy="1930400"/>
          </a:xfrm>
          <a:custGeom>
            <a:avLst/>
            <a:gdLst>
              <a:gd name="T0" fmla="*/ 70377798 w 43200"/>
              <a:gd name="T1" fmla="*/ 33830709 h 41810"/>
              <a:gd name="T2" fmla="*/ 23006122 w 43200"/>
              <a:gd name="T3" fmla="*/ 0 h 41810"/>
              <a:gd name="T4" fmla="*/ 35551001 w 43200"/>
              <a:gd name="T5" fmla="*/ 43082451 h 41810"/>
              <a:gd name="T6" fmla="*/ 0 60000 65536"/>
              <a:gd name="T7" fmla="*/ 0 60000 65536"/>
              <a:gd name="T8" fmla="*/ 0 60000 65536"/>
              <a:gd name="T9" fmla="*/ 0 w 43200"/>
              <a:gd name="T10" fmla="*/ 0 h 41810"/>
              <a:gd name="T11" fmla="*/ 43200 w 43200"/>
              <a:gd name="T12" fmla="*/ 41810 h 41810"/>
            </a:gdLst>
            <a:ahLst/>
            <a:cxnLst>
              <a:cxn ang="T6">
                <a:pos x="T0" y="T1"/>
              </a:cxn>
              <a:cxn ang="T7">
                <a:pos x="T2" y="T3"/>
              </a:cxn>
              <a:cxn ang="T8">
                <a:pos x="T4" y="T5"/>
              </a:cxn>
            </a:cxnLst>
            <a:rect l="T9" t="T10" r="T11" b="T12"/>
            <a:pathLst>
              <a:path w="43200" h="41810" fill="none" extrusionOk="0">
                <a:moveTo>
                  <a:pt x="42759" y="15870"/>
                </a:moveTo>
                <a:cubicBezTo>
                  <a:pt x="43052" y="17298"/>
                  <a:pt x="43200" y="18752"/>
                  <a:pt x="43200" y="20210"/>
                </a:cubicBezTo>
                <a:cubicBezTo>
                  <a:pt x="43200" y="32139"/>
                  <a:pt x="33529" y="41810"/>
                  <a:pt x="21600" y="41810"/>
                </a:cubicBezTo>
                <a:cubicBezTo>
                  <a:pt x="9670" y="41810"/>
                  <a:pt x="0" y="32139"/>
                  <a:pt x="0" y="20210"/>
                </a:cubicBezTo>
                <a:cubicBezTo>
                  <a:pt x="-1" y="11220"/>
                  <a:pt x="5567" y="3171"/>
                  <a:pt x="13977" y="-1"/>
                </a:cubicBezTo>
              </a:path>
              <a:path w="43200" h="41810" stroke="0" extrusionOk="0">
                <a:moveTo>
                  <a:pt x="42759" y="15870"/>
                </a:moveTo>
                <a:cubicBezTo>
                  <a:pt x="43052" y="17298"/>
                  <a:pt x="43200" y="18752"/>
                  <a:pt x="43200" y="20210"/>
                </a:cubicBezTo>
                <a:cubicBezTo>
                  <a:pt x="43200" y="32139"/>
                  <a:pt x="33529" y="41810"/>
                  <a:pt x="21600" y="41810"/>
                </a:cubicBezTo>
                <a:cubicBezTo>
                  <a:pt x="9670" y="41810"/>
                  <a:pt x="0" y="32139"/>
                  <a:pt x="0" y="20210"/>
                </a:cubicBezTo>
                <a:cubicBezTo>
                  <a:pt x="-1" y="11220"/>
                  <a:pt x="5567" y="3171"/>
                  <a:pt x="13977" y="-1"/>
                </a:cubicBezTo>
                <a:lnTo>
                  <a:pt x="21600" y="20210"/>
                </a:lnTo>
                <a:close/>
              </a:path>
            </a:pathLst>
          </a:custGeom>
          <a:noFill/>
          <a:ln w="50800">
            <a:solidFill>
              <a:srgbClr val="CC0000"/>
            </a:solidFill>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496689" name="AutoShape 49"/>
          <p:cNvSpPr>
            <a:spLocks noChangeArrowheads="1"/>
          </p:cNvSpPr>
          <p:nvPr/>
        </p:nvSpPr>
        <p:spPr bwMode="auto">
          <a:xfrm>
            <a:off x="2068513" y="4006850"/>
            <a:ext cx="1879600" cy="376238"/>
          </a:xfrm>
          <a:prstGeom prst="roundRect">
            <a:avLst>
              <a:gd name="adj" fmla="val 16667"/>
            </a:avLst>
          </a:prstGeom>
          <a:gradFill rotWithShape="1">
            <a:gsLst>
              <a:gs pos="0">
                <a:srgbClr val="ADE2A1"/>
              </a:gs>
              <a:gs pos="100000">
                <a:srgbClr val="E8F6E4"/>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a:lnSpc>
                <a:spcPct val="85000"/>
              </a:lnSpc>
              <a:defRPr/>
            </a:pPr>
            <a:r>
              <a:rPr lang="en-US">
                <a:latin typeface="Arial Narrow" pitchFamily="34" charset="0"/>
              </a:rPr>
              <a:t>DNS Client2 = ?</a:t>
            </a:r>
          </a:p>
        </p:txBody>
      </p:sp>
      <p:pic>
        <p:nvPicPr>
          <p:cNvPr id="33837" name="Picture 50" descr="Computer_DesktopComputerSansKeyboard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9713" y="4725989"/>
            <a:ext cx="850900"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6691" name="AutoShape 51"/>
          <p:cNvSpPr>
            <a:spLocks noChangeArrowheads="1"/>
          </p:cNvSpPr>
          <p:nvPr/>
        </p:nvSpPr>
        <p:spPr bwMode="auto">
          <a:xfrm>
            <a:off x="3613150" y="4627564"/>
            <a:ext cx="1663700" cy="376237"/>
          </a:xfrm>
          <a:prstGeom prst="roundRect">
            <a:avLst>
              <a:gd name="adj" fmla="val 16667"/>
            </a:avLst>
          </a:prstGeom>
          <a:gradFill rotWithShape="1">
            <a:gsLst>
              <a:gs pos="0">
                <a:srgbClr val="ADE2A1"/>
              </a:gs>
              <a:gs pos="100000">
                <a:srgbClr val="E8F6E4"/>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a:lnSpc>
                <a:spcPct val="85000"/>
              </a:lnSpc>
              <a:defRPr/>
            </a:pPr>
            <a:r>
              <a:rPr lang="en-US">
                <a:latin typeface="Arial Narrow" pitchFamily="34" charset="0"/>
              </a:rPr>
              <a:t>192.168.2.46 = ?</a:t>
            </a:r>
          </a:p>
        </p:txBody>
      </p:sp>
      <p:sp>
        <p:nvSpPr>
          <p:cNvPr id="33839" name="Text Box 61"/>
          <p:cNvSpPr txBox="1">
            <a:spLocks noChangeArrowheads="1"/>
          </p:cNvSpPr>
          <p:nvPr/>
        </p:nvSpPr>
        <p:spPr bwMode="auto">
          <a:xfrm>
            <a:off x="7651751" y="739776"/>
            <a:ext cx="256381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Forward lookup name</a:t>
            </a:r>
            <a:endParaRPr lang="en-US" altLang="en-US"/>
          </a:p>
        </p:txBody>
      </p:sp>
      <p:sp>
        <p:nvSpPr>
          <p:cNvPr id="33840" name="Text Box 62"/>
          <p:cNvSpPr txBox="1">
            <a:spLocks noChangeArrowheads="1"/>
          </p:cNvSpPr>
          <p:nvPr/>
        </p:nvSpPr>
        <p:spPr bwMode="auto">
          <a:xfrm>
            <a:off x="7702551" y="4179889"/>
            <a:ext cx="280076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GB" altLang="en-US"/>
              <a:t>Reverse lookup “name”</a:t>
            </a:r>
          </a:p>
          <a:p>
            <a:r>
              <a:rPr lang="en-GB" altLang="en-US"/>
              <a:t>-- includes in-addr.arpa</a:t>
            </a:r>
            <a:endParaRPr lang="en-US" altLang="en-US"/>
          </a:p>
        </p:txBody>
      </p:sp>
      <p:sp>
        <p:nvSpPr>
          <p:cNvPr id="33841" name="Line 63"/>
          <p:cNvSpPr>
            <a:spLocks noChangeShapeType="1"/>
          </p:cNvSpPr>
          <p:nvPr/>
        </p:nvSpPr>
        <p:spPr bwMode="auto">
          <a:xfrm flipH="1" flipV="1">
            <a:off x="7156450" y="3636963"/>
            <a:ext cx="1214438" cy="60325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33842" name="Line 64"/>
          <p:cNvSpPr>
            <a:spLocks noChangeShapeType="1"/>
          </p:cNvSpPr>
          <p:nvPr/>
        </p:nvSpPr>
        <p:spPr bwMode="auto">
          <a:xfrm flipH="1">
            <a:off x="7092951" y="1195388"/>
            <a:ext cx="2036763" cy="685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Tree>
    <p:extLst>
      <p:ext uri="{BB962C8B-B14F-4D97-AF65-F5344CB8AC3E}">
        <p14:creationId xmlns:p14="http://schemas.microsoft.com/office/powerpoint/2010/main" val="42491681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496700"/>
                                        </p:tgtEl>
                                        <p:attrNameLst>
                                          <p:attrName>style.visibility</p:attrName>
                                        </p:attrNameLst>
                                      </p:cBhvr>
                                      <p:to>
                                        <p:strVal val="visible"/>
                                      </p:to>
                                    </p:set>
                                    <p:animEffect transition="in" filter="dissolve">
                                      <p:cBhvr>
                                        <p:cTn id="7" dur="500"/>
                                        <p:tgtEl>
                                          <p:spTgt spid="4967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t>NOSE</a:t>
            </a:r>
          </a:p>
        </p:txBody>
      </p:sp>
      <p:sp>
        <p:nvSpPr>
          <p:cNvPr id="34819" name="Rectangle 2"/>
          <p:cNvSpPr>
            <a:spLocks noGrp="1" noChangeArrowheads="1"/>
          </p:cNvSpPr>
          <p:nvPr>
            <p:ph type="title"/>
          </p:nvPr>
        </p:nvSpPr>
        <p:spPr/>
        <p:txBody>
          <a:bodyPr/>
          <a:lstStyle/>
          <a:p>
            <a:r>
              <a:rPr lang="en-GB" altLang="en-US"/>
              <a:t>How DNS Zone Transfers Work</a:t>
            </a:r>
          </a:p>
        </p:txBody>
      </p:sp>
      <p:sp>
        <p:nvSpPr>
          <p:cNvPr id="502788" name="Oval 4"/>
          <p:cNvSpPr>
            <a:spLocks noChangeArrowheads="1"/>
          </p:cNvSpPr>
          <p:nvPr/>
        </p:nvSpPr>
        <p:spPr bwMode="auto">
          <a:xfrm>
            <a:off x="2220914" y="4391025"/>
            <a:ext cx="2079625" cy="825500"/>
          </a:xfrm>
          <a:prstGeom prst="ellipse">
            <a:avLst/>
          </a:prstGeom>
          <a:gradFill rotWithShape="1">
            <a:gsLst>
              <a:gs pos="0">
                <a:srgbClr val="FFFFFF"/>
              </a:gs>
              <a:gs pos="100000">
                <a:srgbClr val="EEEFD7"/>
              </a:gs>
            </a:gsLst>
            <a:path path="shape">
              <a:fillToRect l="50000" t="50000" r="50000" b="50000"/>
            </a:path>
          </a:gradFill>
          <a:ln w="9525">
            <a:noFill/>
            <a:round/>
            <a:headEnd/>
            <a:tailEnd/>
          </a:ln>
          <a:effectLst>
            <a:outerShdw dist="35921" dir="2700000" algn="ctr" rotWithShape="0">
              <a:srgbClr val="ADADAD"/>
            </a:outerShdw>
          </a:effectLst>
        </p:spPr>
        <p:txBody>
          <a:bodyPr wrap="none" anchor="ctr"/>
          <a:lstStyle/>
          <a:p>
            <a:pPr>
              <a:defRPr/>
            </a:pPr>
            <a:endParaRPr lang="en-GB"/>
          </a:p>
        </p:txBody>
      </p:sp>
      <p:pic>
        <p:nvPicPr>
          <p:cNvPr id="34821" name="Picture 5"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1100" y="3279776"/>
            <a:ext cx="1555750" cy="182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2" name="Text Box 6"/>
          <p:cNvSpPr txBox="1">
            <a:spLocks noChangeArrowheads="1"/>
          </p:cNvSpPr>
          <p:nvPr/>
        </p:nvSpPr>
        <p:spPr bwMode="auto">
          <a:xfrm>
            <a:off x="2438401" y="5200651"/>
            <a:ext cx="178276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Secondary Server</a:t>
            </a:r>
          </a:p>
        </p:txBody>
      </p:sp>
      <p:sp>
        <p:nvSpPr>
          <p:cNvPr id="34823" name="Text Box 7"/>
          <p:cNvSpPr txBox="1">
            <a:spLocks noChangeArrowheads="1"/>
          </p:cNvSpPr>
          <p:nvPr/>
        </p:nvSpPr>
        <p:spPr bwMode="auto">
          <a:xfrm>
            <a:off x="8220076" y="5237163"/>
            <a:ext cx="14271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a:latin typeface="Arial Narrow" panose="020B0606020202030204" pitchFamily="34" charset="0"/>
              </a:rPr>
              <a:t>Primary and</a:t>
            </a:r>
          </a:p>
          <a:p>
            <a:r>
              <a:rPr lang="en-US" altLang="en-US">
                <a:latin typeface="Arial Narrow" panose="020B0606020202030204" pitchFamily="34" charset="0"/>
              </a:rPr>
              <a:t>Master Server</a:t>
            </a:r>
          </a:p>
        </p:txBody>
      </p:sp>
      <p:sp>
        <p:nvSpPr>
          <p:cNvPr id="34824" name="Text Box 8"/>
          <p:cNvSpPr txBox="1">
            <a:spLocks noChangeArrowheads="1"/>
          </p:cNvSpPr>
          <p:nvPr/>
        </p:nvSpPr>
        <p:spPr bwMode="auto">
          <a:xfrm>
            <a:off x="5029201" y="2989263"/>
            <a:ext cx="20923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a:r>
              <a:rPr lang="en-US" altLang="en-US">
                <a:latin typeface="Arial Narrow" panose="020B0606020202030204" pitchFamily="34" charset="0"/>
              </a:rPr>
              <a:t>SOA query for a zone</a:t>
            </a:r>
          </a:p>
        </p:txBody>
      </p:sp>
      <p:sp>
        <p:nvSpPr>
          <p:cNvPr id="34825" name="Text Box 9"/>
          <p:cNvSpPr txBox="1">
            <a:spLocks noChangeArrowheads="1"/>
          </p:cNvSpPr>
          <p:nvPr/>
        </p:nvSpPr>
        <p:spPr bwMode="auto">
          <a:xfrm>
            <a:off x="5027614" y="3559176"/>
            <a:ext cx="20732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a:r>
              <a:rPr lang="en-US" altLang="en-US">
                <a:latin typeface="Arial Narrow" panose="020B0606020202030204" pitchFamily="34" charset="0"/>
              </a:rPr>
              <a:t>SOA query answered</a:t>
            </a:r>
          </a:p>
        </p:txBody>
      </p:sp>
      <p:sp>
        <p:nvSpPr>
          <p:cNvPr id="34826" name="Text Box 10"/>
          <p:cNvSpPr txBox="1">
            <a:spLocks noChangeArrowheads="1"/>
          </p:cNvSpPr>
          <p:nvPr/>
        </p:nvSpPr>
        <p:spPr bwMode="auto">
          <a:xfrm>
            <a:off x="5005388" y="4125913"/>
            <a:ext cx="2914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a:r>
              <a:rPr lang="en-US" altLang="en-US">
                <a:latin typeface="Arial Narrow" panose="020B0606020202030204" pitchFamily="34" charset="0"/>
              </a:rPr>
              <a:t>IXFR or AXFR query for a zone</a:t>
            </a:r>
          </a:p>
        </p:txBody>
      </p:sp>
      <p:sp>
        <p:nvSpPr>
          <p:cNvPr id="34827" name="Text Box 11"/>
          <p:cNvSpPr txBox="1">
            <a:spLocks noChangeArrowheads="1"/>
          </p:cNvSpPr>
          <p:nvPr/>
        </p:nvSpPr>
        <p:spPr bwMode="auto">
          <a:xfrm>
            <a:off x="5016500" y="4616451"/>
            <a:ext cx="2895600" cy="7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nSpc>
                <a:spcPct val="125000"/>
              </a:lnSpc>
            </a:pPr>
            <a:r>
              <a:rPr lang="en-US" altLang="en-US">
                <a:latin typeface="Arial Narrow" panose="020B0606020202030204" pitchFamily="34" charset="0"/>
              </a:rPr>
              <a:t>IXFR or AXFR query answered</a:t>
            </a:r>
          </a:p>
          <a:p>
            <a:pPr>
              <a:lnSpc>
                <a:spcPct val="125000"/>
              </a:lnSpc>
            </a:pPr>
            <a:r>
              <a:rPr lang="en-US" altLang="en-US">
                <a:latin typeface="Arial Narrow" panose="020B0606020202030204" pitchFamily="34" charset="0"/>
              </a:rPr>
              <a:t>(zone transfer)</a:t>
            </a:r>
          </a:p>
        </p:txBody>
      </p:sp>
      <p:sp>
        <p:nvSpPr>
          <p:cNvPr id="502796" name="AutoShape 12"/>
          <p:cNvSpPr>
            <a:spLocks noChangeArrowheads="1"/>
          </p:cNvSpPr>
          <p:nvPr/>
        </p:nvSpPr>
        <p:spPr bwMode="auto">
          <a:xfrm>
            <a:off x="2187576" y="1511301"/>
            <a:ext cx="7720013" cy="847725"/>
          </a:xfrm>
          <a:prstGeom prst="roundRect">
            <a:avLst>
              <a:gd name="adj" fmla="val 25468"/>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lgn="l" eaLnBrk="1" hangingPunct="1">
              <a:defRPr/>
            </a:pPr>
            <a:r>
              <a:rPr lang="en-US" sz="2200">
                <a:latin typeface="Arial Narrow" pitchFamily="34" charset="0"/>
              </a:rPr>
              <a:t>A </a:t>
            </a:r>
            <a:r>
              <a:rPr lang="en-US" sz="2200" i="1">
                <a:latin typeface="Arial Narrow" pitchFamily="34" charset="0"/>
              </a:rPr>
              <a:t>DNS zone transfer</a:t>
            </a:r>
            <a:r>
              <a:rPr lang="en-US" sz="2200">
                <a:latin typeface="Arial Narrow" pitchFamily="34" charset="0"/>
              </a:rPr>
              <a:t> is the synchronization of primary DNS zone data between secondary DNS servers</a:t>
            </a:r>
          </a:p>
        </p:txBody>
      </p:sp>
      <p:sp>
        <p:nvSpPr>
          <p:cNvPr id="502797" name="Oval 13"/>
          <p:cNvSpPr>
            <a:spLocks noChangeArrowheads="1"/>
          </p:cNvSpPr>
          <p:nvPr/>
        </p:nvSpPr>
        <p:spPr bwMode="auto">
          <a:xfrm>
            <a:off x="7835901" y="4391025"/>
            <a:ext cx="2079625" cy="825500"/>
          </a:xfrm>
          <a:prstGeom prst="ellipse">
            <a:avLst/>
          </a:prstGeom>
          <a:gradFill rotWithShape="1">
            <a:gsLst>
              <a:gs pos="0">
                <a:srgbClr val="FFFFFF"/>
              </a:gs>
              <a:gs pos="100000">
                <a:srgbClr val="EEEFD7"/>
              </a:gs>
            </a:gsLst>
            <a:path path="shape">
              <a:fillToRect l="50000" t="50000" r="50000" b="50000"/>
            </a:path>
          </a:gradFill>
          <a:ln w="9525">
            <a:noFill/>
            <a:round/>
            <a:headEnd/>
            <a:tailEnd/>
          </a:ln>
          <a:effectLst>
            <a:outerShdw dist="35921" dir="2700000" algn="ctr" rotWithShape="0">
              <a:srgbClr val="ADADAD"/>
            </a:outerShdw>
          </a:effectLst>
        </p:spPr>
        <p:txBody>
          <a:bodyPr wrap="none" anchor="ctr"/>
          <a:lstStyle/>
          <a:p>
            <a:pPr>
              <a:defRPr/>
            </a:pPr>
            <a:endParaRPr lang="en-GB"/>
          </a:p>
        </p:txBody>
      </p:sp>
      <p:pic>
        <p:nvPicPr>
          <p:cNvPr id="34830" name="Picture 14"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1488" y="3279776"/>
            <a:ext cx="1555750" cy="182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31" name="Line 15"/>
          <p:cNvSpPr>
            <a:spLocks noChangeShapeType="1"/>
          </p:cNvSpPr>
          <p:nvPr/>
        </p:nvSpPr>
        <p:spPr bwMode="auto">
          <a:xfrm>
            <a:off x="4356100" y="3355975"/>
            <a:ext cx="3409950" cy="0"/>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sp>
        <p:nvSpPr>
          <p:cNvPr id="34832" name="Line 16"/>
          <p:cNvSpPr>
            <a:spLocks noChangeShapeType="1"/>
          </p:cNvSpPr>
          <p:nvPr/>
        </p:nvSpPr>
        <p:spPr bwMode="auto">
          <a:xfrm flipH="1">
            <a:off x="4356100" y="3913188"/>
            <a:ext cx="3409950" cy="0"/>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sp>
        <p:nvSpPr>
          <p:cNvPr id="34833" name="Line 17"/>
          <p:cNvSpPr>
            <a:spLocks noChangeShapeType="1"/>
          </p:cNvSpPr>
          <p:nvPr/>
        </p:nvSpPr>
        <p:spPr bwMode="auto">
          <a:xfrm>
            <a:off x="4356100" y="4471988"/>
            <a:ext cx="3409950" cy="0"/>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sp>
        <p:nvSpPr>
          <p:cNvPr id="34834" name="Line 18"/>
          <p:cNvSpPr>
            <a:spLocks noChangeShapeType="1"/>
          </p:cNvSpPr>
          <p:nvPr/>
        </p:nvSpPr>
        <p:spPr bwMode="auto">
          <a:xfrm flipH="1">
            <a:off x="4356100" y="5030788"/>
            <a:ext cx="3409950" cy="0"/>
          </a:xfrm>
          <a:prstGeom prst="line">
            <a:avLst/>
          </a:prstGeom>
          <a:noFill/>
          <a:ln w="50800">
            <a:solidFill>
              <a:srgbClr val="CC0000"/>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GB"/>
          </a:p>
        </p:txBody>
      </p:sp>
      <p:sp>
        <p:nvSpPr>
          <p:cNvPr id="502803" name="AutoShape 19"/>
          <p:cNvSpPr>
            <a:spLocks noChangeArrowheads="1"/>
          </p:cNvSpPr>
          <p:nvPr/>
        </p:nvSpPr>
        <p:spPr bwMode="auto">
          <a:xfrm>
            <a:off x="4676775" y="3032125"/>
            <a:ext cx="338138" cy="393700"/>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defRPr/>
            </a:pPr>
            <a:r>
              <a:rPr lang="en-US" sz="2400">
                <a:solidFill>
                  <a:srgbClr val="990033"/>
                </a:solidFill>
                <a:latin typeface="Arial Narrow" pitchFamily="34" charset="0"/>
              </a:rPr>
              <a:t>1</a:t>
            </a:r>
          </a:p>
        </p:txBody>
      </p:sp>
      <p:sp>
        <p:nvSpPr>
          <p:cNvPr id="502804" name="AutoShape 20"/>
          <p:cNvSpPr>
            <a:spLocks noChangeArrowheads="1"/>
          </p:cNvSpPr>
          <p:nvPr/>
        </p:nvSpPr>
        <p:spPr bwMode="auto">
          <a:xfrm>
            <a:off x="4676775" y="3597275"/>
            <a:ext cx="338138" cy="393700"/>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defRPr/>
            </a:pPr>
            <a:r>
              <a:rPr lang="en-US" sz="2400">
                <a:solidFill>
                  <a:srgbClr val="990033"/>
                </a:solidFill>
                <a:latin typeface="Arial Narrow" pitchFamily="34" charset="0"/>
              </a:rPr>
              <a:t>2</a:t>
            </a:r>
          </a:p>
        </p:txBody>
      </p:sp>
      <p:sp>
        <p:nvSpPr>
          <p:cNvPr id="502805" name="AutoShape 21"/>
          <p:cNvSpPr>
            <a:spLocks noChangeArrowheads="1"/>
          </p:cNvSpPr>
          <p:nvPr/>
        </p:nvSpPr>
        <p:spPr bwMode="auto">
          <a:xfrm>
            <a:off x="4676775" y="4164013"/>
            <a:ext cx="338138" cy="393700"/>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defRPr/>
            </a:pPr>
            <a:r>
              <a:rPr lang="en-US" sz="2400">
                <a:solidFill>
                  <a:srgbClr val="990033"/>
                </a:solidFill>
                <a:latin typeface="Arial Narrow" pitchFamily="34" charset="0"/>
              </a:rPr>
              <a:t>3</a:t>
            </a:r>
          </a:p>
        </p:txBody>
      </p:sp>
      <p:sp>
        <p:nvSpPr>
          <p:cNvPr id="502806" name="AutoShape 22"/>
          <p:cNvSpPr>
            <a:spLocks noChangeArrowheads="1"/>
          </p:cNvSpPr>
          <p:nvPr/>
        </p:nvSpPr>
        <p:spPr bwMode="auto">
          <a:xfrm>
            <a:off x="4676775" y="4730750"/>
            <a:ext cx="338138" cy="393700"/>
          </a:xfrm>
          <a:prstGeom prst="roundRect">
            <a:avLst>
              <a:gd name="adj" fmla="val 0"/>
            </a:avLst>
          </a:prstGeom>
          <a:gradFill rotWithShape="1">
            <a:gsLst>
              <a:gs pos="0">
                <a:schemeClr val="folHlink"/>
              </a:gs>
              <a:gs pos="50000">
                <a:srgbClr val="F0F0F0"/>
              </a:gs>
              <a:gs pos="100000">
                <a:schemeClr val="folHlink"/>
              </a:gs>
            </a:gsLst>
            <a:lin ang="5400000" scaled="1"/>
          </a:gradFill>
          <a:ln w="9525">
            <a:solidFill>
              <a:schemeClr val="tx1"/>
            </a:solidFill>
            <a:round/>
            <a:headEnd/>
            <a:tailEnd/>
          </a:ln>
          <a:effectLst>
            <a:outerShdw dist="35921" dir="2700000" algn="ctr" rotWithShape="0">
              <a:schemeClr val="tx1">
                <a:alpha val="50000"/>
              </a:schemeClr>
            </a:outerShdw>
          </a:effectLst>
        </p:spPr>
        <p:txBody>
          <a:bodyPr wrap="none" anchor="ctr"/>
          <a:lstStyle/>
          <a:p>
            <a:pPr>
              <a:defRPr/>
            </a:pPr>
            <a:r>
              <a:rPr lang="en-US" sz="2400">
                <a:solidFill>
                  <a:srgbClr val="990033"/>
                </a:solidFill>
                <a:latin typeface="Arial Narrow" pitchFamily="34" charset="0"/>
              </a:rPr>
              <a:t>4</a:t>
            </a:r>
          </a:p>
        </p:txBody>
      </p:sp>
      <p:sp>
        <p:nvSpPr>
          <p:cNvPr id="34839" name="Text Box 23"/>
          <p:cNvSpPr txBox="1">
            <a:spLocks noChangeArrowheads="1"/>
          </p:cNvSpPr>
          <p:nvPr/>
        </p:nvSpPr>
        <p:spPr bwMode="auto">
          <a:xfrm>
            <a:off x="2271714" y="6062663"/>
            <a:ext cx="752157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pPr algn="l"/>
            <a:r>
              <a:rPr lang="en-GB" altLang="en-US"/>
              <a:t>Sends query to get its Start Of Authority (SOA) resource record</a:t>
            </a:r>
            <a:endParaRPr lang="en-US" altLang="en-US"/>
          </a:p>
        </p:txBody>
      </p:sp>
    </p:spTree>
    <p:extLst>
      <p:ext uri="{BB962C8B-B14F-4D97-AF65-F5344CB8AC3E}">
        <p14:creationId xmlns:p14="http://schemas.microsoft.com/office/powerpoint/2010/main" val="13412080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p:txBody>
          <a:bodyPr/>
          <a:lstStyle/>
          <a:p>
            <a:endParaRPr lang="en-US" altLang="en-US"/>
          </a:p>
        </p:txBody>
      </p:sp>
      <p:sp>
        <p:nvSpPr>
          <p:cNvPr id="35844" name="Rectangle 3"/>
          <p:cNvSpPr>
            <a:spLocks noGrp="1" noChangeArrowheads="1"/>
          </p:cNvSpPr>
          <p:nvPr>
            <p:ph type="body" idx="1"/>
          </p:nvPr>
        </p:nvSpPr>
        <p:spPr/>
        <p:txBody>
          <a:bodyPr/>
          <a:lstStyle/>
          <a:p>
            <a:r>
              <a:rPr lang="en-GB" altLang="en-US"/>
              <a:t>A primary DNS server stores the master copy of the zone data</a:t>
            </a:r>
          </a:p>
          <a:p>
            <a:pPr lvl="1"/>
            <a:r>
              <a:rPr lang="en-GB" altLang="en-US"/>
              <a:t>Controls changes to the zone data</a:t>
            </a:r>
          </a:p>
          <a:p>
            <a:r>
              <a:rPr lang="en-GB" altLang="en-US"/>
              <a:t>A master server transfers zone changes to other DNS servers</a:t>
            </a:r>
          </a:p>
          <a:p>
            <a:pPr lvl="1"/>
            <a:r>
              <a:rPr lang="en-GB" altLang="en-US"/>
              <a:t>May also be the primary DNS server</a:t>
            </a:r>
          </a:p>
          <a:p>
            <a:r>
              <a:rPr lang="en-GB" altLang="en-US"/>
              <a:t>Secondary server maintains a copy of the DNS zone data</a:t>
            </a:r>
          </a:p>
          <a:p>
            <a:r>
              <a:rPr lang="en-GB" altLang="en-US"/>
              <a:t>AXFR </a:t>
            </a:r>
            <a:r>
              <a:rPr lang="en-GB" altLang="en-US">
                <a:sym typeface="Wingdings" panose="05000000000000000000" pitchFamily="2" charset="2"/>
              </a:rPr>
              <a:t> Entire zone transfer</a:t>
            </a:r>
          </a:p>
          <a:p>
            <a:r>
              <a:rPr lang="en-GB" altLang="en-US">
                <a:sym typeface="Wingdings" panose="05000000000000000000" pitchFamily="2" charset="2"/>
              </a:rPr>
              <a:t>IXFR  Incremental zone transfer </a:t>
            </a:r>
          </a:p>
          <a:p>
            <a:pPr lvl="1"/>
            <a:r>
              <a:rPr lang="en-GB" altLang="en-US">
                <a:sym typeface="Wingdings" panose="05000000000000000000" pitchFamily="2" charset="2"/>
              </a:rPr>
              <a:t>keep track of changes since last update</a:t>
            </a:r>
          </a:p>
          <a:p>
            <a:pPr lvl="1"/>
            <a:r>
              <a:rPr lang="en-GB" altLang="en-US">
                <a:sym typeface="Wingdings" panose="05000000000000000000" pitchFamily="2" charset="2"/>
              </a:rPr>
              <a:t>transfer just the incremental resource record changes</a:t>
            </a:r>
            <a:endParaRPr lang="en-US" altLang="en-US"/>
          </a:p>
        </p:txBody>
      </p:sp>
    </p:spTree>
    <p:extLst>
      <p:ext uri="{BB962C8B-B14F-4D97-AF65-F5344CB8AC3E}">
        <p14:creationId xmlns:p14="http://schemas.microsoft.com/office/powerpoint/2010/main" val="937609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t>NOSE</a:t>
            </a:r>
          </a:p>
        </p:txBody>
      </p:sp>
      <p:sp>
        <p:nvSpPr>
          <p:cNvPr id="36867" name="Rectangle 2"/>
          <p:cNvSpPr>
            <a:spLocks noGrp="1" noChangeArrowheads="1"/>
          </p:cNvSpPr>
          <p:nvPr>
            <p:ph type="title"/>
          </p:nvPr>
        </p:nvSpPr>
        <p:spPr/>
        <p:txBody>
          <a:bodyPr/>
          <a:lstStyle/>
          <a:p>
            <a:r>
              <a:rPr lang="en-US" altLang="en-US" sz="2800"/>
              <a:t>What Is an Active Directory-Integrated DNS Zone?</a:t>
            </a:r>
          </a:p>
        </p:txBody>
      </p:sp>
      <p:graphicFrame>
        <p:nvGraphicFramePr>
          <p:cNvPr id="514067" name="Group 19"/>
          <p:cNvGraphicFramePr>
            <a:graphicFrameLocks noGrp="1"/>
          </p:cNvGraphicFramePr>
          <p:nvPr/>
        </p:nvGraphicFramePr>
        <p:xfrm>
          <a:off x="2797175" y="1317625"/>
          <a:ext cx="6902450" cy="4402338"/>
        </p:xfrm>
        <a:graphic>
          <a:graphicData uri="http://schemas.openxmlformats.org/drawingml/2006/table">
            <a:tbl>
              <a:tblPr/>
              <a:tblGrid>
                <a:gridCol w="2098675">
                  <a:extLst>
                    <a:ext uri="{9D8B030D-6E8A-4147-A177-3AD203B41FA5}">
                      <a16:colId xmlns:a16="http://schemas.microsoft.com/office/drawing/2014/main" xmlns="" val="20000"/>
                    </a:ext>
                  </a:extLst>
                </a:gridCol>
                <a:gridCol w="4803775">
                  <a:extLst>
                    <a:ext uri="{9D8B030D-6E8A-4147-A177-3AD203B41FA5}">
                      <a16:colId xmlns:a16="http://schemas.microsoft.com/office/drawing/2014/main" xmlns="" val="20001"/>
                    </a:ext>
                  </a:extLst>
                </a:gridCol>
              </a:tblGrid>
              <a:tr h="533362">
                <a:tc>
                  <a:txBody>
                    <a:bodyPr/>
                    <a:lstStyle/>
                    <a:p>
                      <a:pPr marL="0" marR="0" lvl="0" indent="0" algn="ctr" defTabSz="914400" rtl="0" eaLnBrk="0" fontAlgn="base" latinLnBrk="0" hangingPunct="0">
                        <a:lnSpc>
                          <a:spcPct val="100000"/>
                        </a:lnSpc>
                        <a:spcBef>
                          <a:spcPct val="20000"/>
                        </a:spcBef>
                        <a:spcAft>
                          <a:spcPct val="0"/>
                        </a:spcAft>
                        <a:buClr>
                          <a:schemeClr val="folHlink"/>
                        </a:buClr>
                        <a:buSzPct val="90000"/>
                        <a:buFont typeface="Wingdings 2" pitchFamily="18" charset="2"/>
                        <a:buNone/>
                        <a:tabLst/>
                      </a:pPr>
                      <a:r>
                        <a:rPr kumimoji="1" lang="en-US" sz="2000" b="0" i="0" u="none" strike="noStrike" cap="none" normalizeH="0" baseline="0">
                          <a:ln>
                            <a:noFill/>
                          </a:ln>
                          <a:solidFill>
                            <a:schemeClr val="tx1"/>
                          </a:solidFill>
                          <a:effectLst/>
                          <a:latin typeface="Helvetica" pitchFamily="34" charset="0"/>
                        </a:rPr>
                        <a:t>DNS zone type</a:t>
                      </a:r>
                    </a:p>
                  </a:txBody>
                  <a:tcPr marT="45717" marB="45717"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rgbClr val="B3C8DF"/>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sz="2000" b="0" i="0" u="none" strike="noStrike" cap="none" normalizeH="0" baseline="0">
                          <a:ln>
                            <a:noFill/>
                          </a:ln>
                          <a:solidFill>
                            <a:schemeClr val="tx1"/>
                          </a:solidFill>
                          <a:effectLst/>
                          <a:latin typeface="Helvetica" pitchFamily="34" charset="0"/>
                        </a:rPr>
                        <a:t>Benefit</a:t>
                      </a:r>
                    </a:p>
                  </a:txBody>
                  <a:tcPr marT="45717" marB="45717"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rgbClr val="B3C8DF"/>
                    </a:solidFill>
                  </a:tcPr>
                </a:tc>
                <a:extLst>
                  <a:ext uri="{0D108BD9-81ED-4DB2-BD59-A6C34878D82A}">
                    <a16:rowId xmlns:a16="http://schemas.microsoft.com/office/drawing/2014/main" xmlns="" val="10000"/>
                  </a:ext>
                </a:extLst>
              </a:tr>
              <a:tr h="1019102">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en-US" sz="1800" b="0" i="0" u="none" strike="noStrike" cap="none" normalizeH="0" baseline="0">
                          <a:ln>
                            <a:noFill/>
                          </a:ln>
                          <a:solidFill>
                            <a:schemeClr val="tx1"/>
                          </a:solidFill>
                          <a:effectLst/>
                          <a:latin typeface="Helvetica" pitchFamily="34" charset="0"/>
                        </a:rPr>
                        <a:t>Non Active Directory-integrated zone</a:t>
                      </a:r>
                    </a:p>
                  </a:txBody>
                  <a:tcPr marT="45717" marB="45717" anchor="b"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gradFill rotWithShape="0">
                      <a:gsLst>
                        <a:gs pos="0">
                          <a:srgbClr val="EEEFD7"/>
                        </a:gs>
                        <a:gs pos="100000">
                          <a:srgbClr val="D5D69C"/>
                        </a:gs>
                      </a:gsLst>
                      <a:lin ang="0" scaled="1"/>
                    </a:gradFill>
                  </a:tcPr>
                </a:tc>
                <a:tc>
                  <a:txBody>
                    <a:bodyPr/>
                    <a:lstStyle/>
                    <a:p>
                      <a:pPr marL="225425" marR="0" lvl="0" indent="-225425" algn="l" defTabSz="914400" rtl="0" eaLnBrk="0" fontAlgn="base" latinLnBrk="0" hangingPunct="0">
                        <a:lnSpc>
                          <a:spcPct val="100000"/>
                        </a:lnSpc>
                        <a:spcBef>
                          <a:spcPct val="35000"/>
                        </a:spcBef>
                        <a:spcAft>
                          <a:spcPct val="0"/>
                        </a:spcAft>
                        <a:buClrTx/>
                        <a:buSzPct val="90000"/>
                        <a:buFontTx/>
                        <a:buBlip>
                          <a:blip r:embed="rId3"/>
                        </a:buBlip>
                        <a:tabLst/>
                      </a:pPr>
                      <a:r>
                        <a:rPr kumimoji="1" lang="en-US" sz="2000" b="1" i="0" u="none" strike="noStrike" cap="none" normalizeH="0" baseline="0">
                          <a:ln>
                            <a:noFill/>
                          </a:ln>
                          <a:solidFill>
                            <a:schemeClr val="tx1"/>
                          </a:solidFill>
                          <a:effectLst/>
                          <a:latin typeface="Helvetica" pitchFamily="34" charset="0"/>
                        </a:rPr>
                        <a:t>Does not require Active Directory</a:t>
                      </a:r>
                    </a:p>
                  </a:txBody>
                  <a:tcPr marT="45717" marB="45717"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1"/>
                  </a:ext>
                </a:extLst>
              </a:tr>
              <a:tr h="284967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en-US" sz="1800" b="0" i="0" u="none" strike="noStrike" cap="none" normalizeH="0" baseline="0">
                          <a:ln>
                            <a:noFill/>
                          </a:ln>
                          <a:solidFill>
                            <a:schemeClr val="tx1"/>
                          </a:solidFill>
                          <a:effectLst/>
                          <a:latin typeface="Helvetica" pitchFamily="34" charset="0"/>
                        </a:rPr>
                        <a:t>Active Directory-integrated zone</a:t>
                      </a:r>
                    </a:p>
                    <a:p>
                      <a:pPr marL="0" marR="0" lvl="0" indent="0" algn="l" defTabSz="914400" rtl="0" eaLnBrk="0" fontAlgn="base" latinLnBrk="0" hangingPunct="0">
                        <a:lnSpc>
                          <a:spcPct val="100000"/>
                        </a:lnSpc>
                        <a:spcBef>
                          <a:spcPct val="0"/>
                        </a:spcBef>
                        <a:spcAft>
                          <a:spcPct val="0"/>
                        </a:spcAft>
                        <a:buClrTx/>
                        <a:buSzTx/>
                        <a:buFontTx/>
                        <a:buNone/>
                        <a:tabLst/>
                      </a:pPr>
                      <a:endParaRPr kumimoji="1" lang="en-US" sz="1800" b="0" i="0" u="none" strike="noStrike" cap="none" normalizeH="0" baseline="0">
                        <a:ln>
                          <a:noFill/>
                        </a:ln>
                        <a:solidFill>
                          <a:schemeClr val="tx1"/>
                        </a:solidFill>
                        <a:effectLst/>
                        <a:latin typeface="Helvetica"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1" lang="en-US" sz="1800" b="0" i="0" u="none" strike="noStrike" cap="none" normalizeH="0" baseline="0">
                        <a:ln>
                          <a:noFill/>
                        </a:ln>
                        <a:solidFill>
                          <a:schemeClr val="tx1"/>
                        </a:solidFill>
                        <a:effectLst/>
                        <a:latin typeface="Helvetica"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1" lang="en-US" sz="1800" b="0" i="0" u="none" strike="noStrike" cap="none" normalizeH="0" baseline="0">
                        <a:ln>
                          <a:noFill/>
                        </a:ln>
                        <a:solidFill>
                          <a:schemeClr val="tx1"/>
                        </a:solidFill>
                        <a:effectLst/>
                        <a:latin typeface="Helvetica"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1" lang="en-US" sz="1800" b="0" i="0" u="none" strike="noStrike" cap="none" normalizeH="0" baseline="0">
                        <a:ln>
                          <a:noFill/>
                        </a:ln>
                        <a:solidFill>
                          <a:schemeClr val="tx1"/>
                        </a:solidFill>
                        <a:effectLst/>
                        <a:latin typeface="Helvetica"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1" lang="en-US" sz="1800" b="0" i="0" u="none" strike="noStrike" cap="none" normalizeH="0" baseline="0">
                        <a:ln>
                          <a:noFill/>
                        </a:ln>
                        <a:solidFill>
                          <a:schemeClr val="tx1"/>
                        </a:solidFill>
                        <a:effectLst/>
                        <a:latin typeface="Helvetica"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1" lang="en-US" sz="1800" b="0" i="0" u="none" strike="noStrike" cap="none" normalizeH="0" baseline="0">
                        <a:ln>
                          <a:noFill/>
                        </a:ln>
                        <a:solidFill>
                          <a:schemeClr val="tx1"/>
                        </a:solidFill>
                        <a:effectLst/>
                        <a:latin typeface="Helvetica" pitchFamily="34" charset="0"/>
                      </a:endParaRPr>
                    </a:p>
                  </a:txBody>
                  <a:tcPr marT="45717" marB="45717" anchor="b"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gradFill rotWithShape="0">
                      <a:gsLst>
                        <a:gs pos="0">
                          <a:srgbClr val="EEEFD7"/>
                        </a:gs>
                        <a:gs pos="100000">
                          <a:srgbClr val="D5D69C"/>
                        </a:gs>
                      </a:gsLst>
                      <a:lin ang="0" scaled="1"/>
                    </a:gradFill>
                  </a:tcPr>
                </a:tc>
                <a:tc>
                  <a:txBody>
                    <a:bodyPr/>
                    <a:lstStyle/>
                    <a:p>
                      <a:pPr marL="225425" marR="0" lvl="0" indent="-225425" algn="l" defTabSz="914400" rtl="0" eaLnBrk="0" fontAlgn="base" latinLnBrk="0" hangingPunct="0">
                        <a:lnSpc>
                          <a:spcPct val="100000"/>
                        </a:lnSpc>
                        <a:spcBef>
                          <a:spcPct val="35000"/>
                        </a:spcBef>
                        <a:spcAft>
                          <a:spcPct val="0"/>
                        </a:spcAft>
                        <a:buClrTx/>
                        <a:buSzPct val="90000"/>
                        <a:buFontTx/>
                        <a:buBlip>
                          <a:blip r:embed="rId3"/>
                        </a:buBlip>
                        <a:tabLst/>
                      </a:pPr>
                      <a:r>
                        <a:rPr kumimoji="1" lang="en-US" sz="2000" b="1" i="0" u="none" strike="noStrike" cap="none" normalizeH="0" baseline="0">
                          <a:ln>
                            <a:noFill/>
                          </a:ln>
                          <a:solidFill>
                            <a:schemeClr val="tx1"/>
                          </a:solidFill>
                          <a:effectLst/>
                          <a:latin typeface="Helvetica" pitchFamily="34" charset="0"/>
                        </a:rPr>
                        <a:t>Stores DNS zone data in Active Directory and is thus more secure</a:t>
                      </a:r>
                    </a:p>
                    <a:p>
                      <a:pPr marL="225425" marR="0" lvl="0" indent="-225425" algn="l" defTabSz="914400" rtl="0" eaLnBrk="0" fontAlgn="base" latinLnBrk="0" hangingPunct="0">
                        <a:lnSpc>
                          <a:spcPct val="100000"/>
                        </a:lnSpc>
                        <a:spcBef>
                          <a:spcPct val="35000"/>
                        </a:spcBef>
                        <a:spcAft>
                          <a:spcPct val="0"/>
                        </a:spcAft>
                        <a:buClrTx/>
                        <a:buSzPct val="90000"/>
                        <a:buFontTx/>
                        <a:buBlip>
                          <a:blip r:embed="rId3"/>
                        </a:buBlip>
                        <a:tabLst/>
                      </a:pPr>
                      <a:r>
                        <a:rPr kumimoji="1" lang="en-US" sz="2000" b="1" i="0" u="none" strike="noStrike" cap="none" normalizeH="0" baseline="0">
                          <a:ln>
                            <a:noFill/>
                          </a:ln>
                          <a:solidFill>
                            <a:schemeClr val="tx1"/>
                          </a:solidFill>
                          <a:effectLst/>
                          <a:latin typeface="Helvetica" pitchFamily="34" charset="0"/>
                        </a:rPr>
                        <a:t>Uses Active Directory replication instead of zone transfers</a:t>
                      </a:r>
                    </a:p>
                    <a:p>
                      <a:pPr marL="225425" marR="0" lvl="0" indent="-225425" algn="l" defTabSz="914400" rtl="0" eaLnBrk="0" fontAlgn="base" latinLnBrk="0" hangingPunct="0">
                        <a:lnSpc>
                          <a:spcPct val="100000"/>
                        </a:lnSpc>
                        <a:spcBef>
                          <a:spcPct val="35000"/>
                        </a:spcBef>
                        <a:spcAft>
                          <a:spcPct val="0"/>
                        </a:spcAft>
                        <a:buClrTx/>
                        <a:buSzPct val="90000"/>
                        <a:buFontTx/>
                        <a:buBlip>
                          <a:blip r:embed="rId3"/>
                        </a:buBlip>
                        <a:tabLst/>
                      </a:pPr>
                      <a:r>
                        <a:rPr kumimoji="1" lang="en-US" sz="2000" b="1" i="0" u="none" strike="noStrike" cap="none" normalizeH="0" baseline="0">
                          <a:ln>
                            <a:noFill/>
                          </a:ln>
                          <a:solidFill>
                            <a:schemeClr val="tx1"/>
                          </a:solidFill>
                          <a:effectLst/>
                          <a:latin typeface="Helvetica" pitchFamily="34" charset="0"/>
                        </a:rPr>
                        <a:t>Allows only secure dynamic updates</a:t>
                      </a:r>
                    </a:p>
                    <a:p>
                      <a:pPr marL="225425" marR="0" lvl="0" indent="-225425" algn="l" defTabSz="914400" rtl="0" eaLnBrk="0" fontAlgn="base" latinLnBrk="0" hangingPunct="0">
                        <a:lnSpc>
                          <a:spcPct val="100000"/>
                        </a:lnSpc>
                        <a:spcBef>
                          <a:spcPct val="35000"/>
                        </a:spcBef>
                        <a:spcAft>
                          <a:spcPct val="0"/>
                        </a:spcAft>
                        <a:buClrTx/>
                        <a:buSzPct val="90000"/>
                        <a:buFontTx/>
                        <a:buBlip>
                          <a:blip r:embed="rId3"/>
                        </a:buBlip>
                        <a:tabLst/>
                      </a:pPr>
                      <a:r>
                        <a:rPr kumimoji="1" lang="en-US" sz="2000" b="1" i="0" u="none" strike="noStrike" cap="none" normalizeH="0" baseline="0">
                          <a:ln>
                            <a:noFill/>
                          </a:ln>
                          <a:solidFill>
                            <a:schemeClr val="tx1"/>
                          </a:solidFill>
                          <a:effectLst/>
                          <a:latin typeface="Helvetica" pitchFamily="34" charset="0"/>
                        </a:rPr>
                        <a:t>Uses multi-master instead of single master structure</a:t>
                      </a:r>
                    </a:p>
                  </a:txBody>
                  <a:tcPr marT="45717" marB="45717"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2"/>
                  </a:ext>
                </a:extLst>
              </a:tr>
            </a:tbl>
          </a:graphicData>
        </a:graphic>
      </p:graphicFrame>
      <p:sp>
        <p:nvSpPr>
          <p:cNvPr id="514066" name="AutoShape 18"/>
          <p:cNvSpPr>
            <a:spLocks noChangeArrowheads="1"/>
          </p:cNvSpPr>
          <p:nvPr/>
        </p:nvSpPr>
        <p:spPr bwMode="auto">
          <a:xfrm>
            <a:off x="2320926" y="5743576"/>
            <a:ext cx="7807325" cy="703263"/>
          </a:xfrm>
          <a:prstGeom prst="roundRect">
            <a:avLst>
              <a:gd name="adj" fmla="val 22574"/>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lgn="l" eaLnBrk="1" hangingPunct="1">
              <a:lnSpc>
                <a:spcPct val="85000"/>
              </a:lnSpc>
              <a:defRPr/>
            </a:pPr>
            <a:r>
              <a:rPr lang="en-US" sz="2200">
                <a:latin typeface="Arial Narrow" pitchFamily="34" charset="0"/>
              </a:rPr>
              <a:t>An </a:t>
            </a:r>
            <a:r>
              <a:rPr lang="en-US" sz="2200" i="1">
                <a:latin typeface="Arial Narrow" pitchFamily="34" charset="0"/>
              </a:rPr>
              <a:t>Active Directory-integrated DNS zone</a:t>
            </a:r>
            <a:r>
              <a:rPr lang="en-US" sz="2200">
                <a:latin typeface="Arial Narrow" pitchFamily="34" charset="0"/>
              </a:rPr>
              <a:t> is a DNS zone stored in Active Directory </a:t>
            </a:r>
          </a:p>
        </p:txBody>
      </p:sp>
    </p:spTree>
    <p:extLst>
      <p:ext uri="{BB962C8B-B14F-4D97-AF65-F5344CB8AC3E}">
        <p14:creationId xmlns:p14="http://schemas.microsoft.com/office/powerpoint/2010/main" val="25702821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r>
              <a:rPr lang="en-US" altLang="en-US" b="0"/>
              <a:t>NOSE</a:t>
            </a:r>
          </a:p>
        </p:txBody>
      </p:sp>
      <p:sp>
        <p:nvSpPr>
          <p:cNvPr id="37891" name="Rectangle 2"/>
          <p:cNvSpPr>
            <a:spLocks noGrp="1" noChangeArrowheads="1"/>
          </p:cNvSpPr>
          <p:nvPr>
            <p:ph type="title"/>
          </p:nvPr>
        </p:nvSpPr>
        <p:spPr/>
        <p:txBody>
          <a:bodyPr/>
          <a:lstStyle/>
          <a:p>
            <a:r>
              <a:rPr lang="en-US" altLang="en-US" sz="2800"/>
              <a:t>How Preferred and Alternate DNS Servers Work</a:t>
            </a:r>
            <a:br>
              <a:rPr lang="en-US" altLang="en-US" sz="2800"/>
            </a:br>
            <a:r>
              <a:rPr lang="en-US" altLang="en-US" sz="2800"/>
              <a:t>(Client Settings)</a:t>
            </a:r>
          </a:p>
        </p:txBody>
      </p:sp>
      <p:sp>
        <p:nvSpPr>
          <p:cNvPr id="37892" name="Rectangle 3"/>
          <p:cNvSpPr>
            <a:spLocks noGrp="1" noChangeArrowheads="1"/>
          </p:cNvSpPr>
          <p:nvPr>
            <p:ph type="body" idx="1"/>
          </p:nvPr>
        </p:nvSpPr>
        <p:spPr/>
        <p:txBody>
          <a:bodyPr/>
          <a:lstStyle/>
          <a:p>
            <a:endParaRPr lang="en-US" altLang="en-US"/>
          </a:p>
        </p:txBody>
      </p:sp>
      <p:pic>
        <p:nvPicPr>
          <p:cNvPr id="3789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6451" y="1246189"/>
            <a:ext cx="4022725" cy="445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4" name="Freeform 5"/>
          <p:cNvSpPr>
            <a:spLocks/>
          </p:cNvSpPr>
          <p:nvPr/>
        </p:nvSpPr>
        <p:spPr bwMode="auto">
          <a:xfrm>
            <a:off x="5611814" y="2541589"/>
            <a:ext cx="1157287" cy="3697287"/>
          </a:xfrm>
          <a:custGeom>
            <a:avLst/>
            <a:gdLst>
              <a:gd name="T0" fmla="*/ 0 w 729"/>
              <a:gd name="T1" fmla="*/ 2554287 h 2329"/>
              <a:gd name="T2" fmla="*/ 779462 w 729"/>
              <a:gd name="T3" fmla="*/ 0 h 2329"/>
              <a:gd name="T4" fmla="*/ 1157287 w 729"/>
              <a:gd name="T5" fmla="*/ 147637 h 2329"/>
              <a:gd name="T6" fmla="*/ 847725 w 729"/>
              <a:gd name="T7" fmla="*/ 3697287 h 2329"/>
              <a:gd name="T8" fmla="*/ 0 w 729"/>
              <a:gd name="T9" fmla="*/ 2554287 h 2329"/>
              <a:gd name="T10" fmla="*/ 0 60000 65536"/>
              <a:gd name="T11" fmla="*/ 0 60000 65536"/>
              <a:gd name="T12" fmla="*/ 0 60000 65536"/>
              <a:gd name="T13" fmla="*/ 0 60000 65536"/>
              <a:gd name="T14" fmla="*/ 0 60000 65536"/>
              <a:gd name="T15" fmla="*/ 0 w 729"/>
              <a:gd name="T16" fmla="*/ 0 h 2329"/>
              <a:gd name="T17" fmla="*/ 729 w 729"/>
              <a:gd name="T18" fmla="*/ 2329 h 2329"/>
            </a:gdLst>
            <a:ahLst/>
            <a:cxnLst>
              <a:cxn ang="T10">
                <a:pos x="T0" y="T1"/>
              </a:cxn>
              <a:cxn ang="T11">
                <a:pos x="T2" y="T3"/>
              </a:cxn>
              <a:cxn ang="T12">
                <a:pos x="T4" y="T5"/>
              </a:cxn>
              <a:cxn ang="T13">
                <a:pos x="T6" y="T7"/>
              </a:cxn>
              <a:cxn ang="T14">
                <a:pos x="T8" y="T9"/>
              </a:cxn>
            </a:cxnLst>
            <a:rect l="T15" t="T16" r="T17" b="T18"/>
            <a:pathLst>
              <a:path w="729" h="2329">
                <a:moveTo>
                  <a:pt x="0" y="1609"/>
                </a:moveTo>
                <a:lnTo>
                  <a:pt x="491" y="0"/>
                </a:lnTo>
                <a:lnTo>
                  <a:pt x="729" y="93"/>
                </a:lnTo>
                <a:lnTo>
                  <a:pt x="534" y="2329"/>
                </a:lnTo>
                <a:lnTo>
                  <a:pt x="0" y="1609"/>
                </a:lnTo>
                <a:close/>
              </a:path>
            </a:pathLst>
          </a:custGeom>
          <a:solidFill>
            <a:srgbClr val="FF0000">
              <a:alpha val="50195"/>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pic>
        <p:nvPicPr>
          <p:cNvPr id="37895"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4913" y="1944689"/>
            <a:ext cx="3752850" cy="446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7896" name="Group 7"/>
          <p:cNvGrpSpPr>
            <a:grpSpLocks/>
          </p:cNvGrpSpPr>
          <p:nvPr/>
        </p:nvGrpSpPr>
        <p:grpSpPr bwMode="auto">
          <a:xfrm>
            <a:off x="2174876" y="2643188"/>
            <a:ext cx="3306763" cy="1803400"/>
            <a:chOff x="410" y="1665"/>
            <a:chExt cx="2083" cy="1136"/>
          </a:xfrm>
        </p:grpSpPr>
        <p:sp>
          <p:nvSpPr>
            <p:cNvPr id="37908" name="Rectangle 8"/>
            <p:cNvSpPr>
              <a:spLocks noChangeArrowheads="1"/>
            </p:cNvSpPr>
            <p:nvPr/>
          </p:nvSpPr>
          <p:spPr bwMode="auto">
            <a:xfrm>
              <a:off x="503" y="2634"/>
              <a:ext cx="1990" cy="167"/>
            </a:xfrm>
            <a:prstGeom prst="rect">
              <a:avLst/>
            </a:prstGeom>
            <a:noFill/>
            <a:ln w="38100" algn="ctr">
              <a:solidFill>
                <a:srgbClr val="CC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37909" name="Line 9"/>
            <p:cNvSpPr>
              <a:spLocks noChangeShapeType="1"/>
            </p:cNvSpPr>
            <p:nvPr/>
          </p:nvSpPr>
          <p:spPr bwMode="auto">
            <a:xfrm flipV="1">
              <a:off x="661" y="2287"/>
              <a:ext cx="0" cy="339"/>
            </a:xfrm>
            <a:prstGeom prst="line">
              <a:avLst/>
            </a:prstGeom>
            <a:noFill/>
            <a:ln w="38100">
              <a:solidFill>
                <a:srgbClr val="CC0000"/>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516106" name="AutoShape 10"/>
            <p:cNvSpPr>
              <a:spLocks noChangeArrowheads="1"/>
            </p:cNvSpPr>
            <p:nvPr/>
          </p:nvSpPr>
          <p:spPr bwMode="auto">
            <a:xfrm>
              <a:off x="410" y="1665"/>
              <a:ext cx="1200" cy="680"/>
            </a:xfrm>
            <a:prstGeom prst="roundRect">
              <a:avLst>
                <a:gd name="adj" fmla="val 10296"/>
              </a:avLst>
            </a:prstGeom>
            <a:gradFill rotWithShape="1">
              <a:gsLst>
                <a:gs pos="0">
                  <a:srgbClr val="ADE2A1"/>
                </a:gs>
                <a:gs pos="100000">
                  <a:srgbClr val="E8F6E4"/>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marL="228600" indent="-228600">
                <a:lnSpc>
                  <a:spcPct val="85000"/>
                </a:lnSpc>
                <a:defRPr/>
              </a:pPr>
              <a:r>
                <a:rPr lang="en-US">
                  <a:latin typeface="Arial Narrow" pitchFamily="34" charset="0"/>
                  <a:cs typeface="Arial" charset="0"/>
                </a:rPr>
                <a:t>1. 	The preferred DNS server is the one that the client tries first</a:t>
              </a:r>
              <a:endParaRPr lang="en-US">
                <a:latin typeface="Arial Narrow" pitchFamily="34" charset="0"/>
              </a:endParaRPr>
            </a:p>
          </p:txBody>
        </p:sp>
      </p:grpSp>
      <p:grpSp>
        <p:nvGrpSpPr>
          <p:cNvPr id="37897" name="Group 11"/>
          <p:cNvGrpSpPr>
            <a:grpSpLocks/>
          </p:cNvGrpSpPr>
          <p:nvPr/>
        </p:nvGrpSpPr>
        <p:grpSpPr bwMode="auto">
          <a:xfrm>
            <a:off x="2174876" y="4451351"/>
            <a:ext cx="3306763" cy="1484313"/>
            <a:chOff x="410" y="2804"/>
            <a:chExt cx="2083" cy="935"/>
          </a:xfrm>
        </p:grpSpPr>
        <p:sp>
          <p:nvSpPr>
            <p:cNvPr id="37905" name="Rectangle 12"/>
            <p:cNvSpPr>
              <a:spLocks noChangeArrowheads="1"/>
            </p:cNvSpPr>
            <p:nvPr/>
          </p:nvSpPr>
          <p:spPr bwMode="auto">
            <a:xfrm>
              <a:off x="503" y="2804"/>
              <a:ext cx="1990" cy="167"/>
            </a:xfrm>
            <a:prstGeom prst="rect">
              <a:avLst/>
            </a:prstGeom>
            <a:noFill/>
            <a:ln w="38100" algn="ctr">
              <a:solidFill>
                <a:srgbClr val="CC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sp>
          <p:nvSpPr>
            <p:cNvPr id="37906" name="Line 13"/>
            <p:cNvSpPr>
              <a:spLocks noChangeShapeType="1"/>
            </p:cNvSpPr>
            <p:nvPr/>
          </p:nvSpPr>
          <p:spPr bwMode="auto">
            <a:xfrm flipV="1">
              <a:off x="661" y="2965"/>
              <a:ext cx="0" cy="339"/>
            </a:xfrm>
            <a:prstGeom prst="line">
              <a:avLst/>
            </a:prstGeom>
            <a:noFill/>
            <a:ln w="38100">
              <a:solidFill>
                <a:srgbClr val="CC0000"/>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516110" name="AutoShape 14"/>
            <p:cNvSpPr>
              <a:spLocks noChangeArrowheads="1"/>
            </p:cNvSpPr>
            <p:nvPr/>
          </p:nvSpPr>
          <p:spPr bwMode="auto">
            <a:xfrm>
              <a:off x="410" y="3153"/>
              <a:ext cx="1641" cy="586"/>
            </a:xfrm>
            <a:prstGeom prst="roundRect">
              <a:avLst>
                <a:gd name="adj" fmla="val 10296"/>
              </a:avLst>
            </a:prstGeom>
            <a:gradFill rotWithShape="1">
              <a:gsLst>
                <a:gs pos="0">
                  <a:srgbClr val="ADE2A1"/>
                </a:gs>
                <a:gs pos="100000">
                  <a:srgbClr val="E8F6E4"/>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marL="228600" indent="-228600">
                <a:lnSpc>
                  <a:spcPct val="85000"/>
                </a:lnSpc>
                <a:defRPr/>
              </a:pPr>
              <a:r>
                <a:rPr lang="en-US">
                  <a:latin typeface="Arial Narrow" pitchFamily="34" charset="0"/>
                  <a:cs typeface="Arial" charset="0"/>
                </a:rPr>
                <a:t>2. </a:t>
              </a:r>
              <a:r>
                <a:rPr lang="en-US">
                  <a:latin typeface="Arial Narrow" pitchFamily="34" charset="0"/>
                </a:rPr>
                <a:t>If the preferred server fails, the client tries the alternate DNS server</a:t>
              </a:r>
            </a:p>
          </p:txBody>
        </p:sp>
      </p:grpSp>
      <p:sp>
        <p:nvSpPr>
          <p:cNvPr id="37898" name="Rectangle 15"/>
          <p:cNvSpPr>
            <a:spLocks noChangeArrowheads="1"/>
          </p:cNvSpPr>
          <p:nvPr/>
        </p:nvSpPr>
        <p:spPr bwMode="auto">
          <a:xfrm>
            <a:off x="6410325" y="2460626"/>
            <a:ext cx="3132138" cy="842963"/>
          </a:xfrm>
          <a:prstGeom prst="rect">
            <a:avLst/>
          </a:prstGeom>
          <a:noFill/>
          <a:ln w="38100" algn="ctr">
            <a:solidFill>
              <a:srgbClr val="CC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tx1"/>
                </a:solidFill>
                <a:latin typeface="Helvetica" panose="020B0604020202020204" pitchFamily="34" charset="0"/>
              </a:defRPr>
            </a:lvl1pPr>
            <a:lvl2pPr marL="742950" indent="-285750">
              <a:defRPr b="1">
                <a:solidFill>
                  <a:schemeClr val="tx1"/>
                </a:solidFill>
                <a:latin typeface="Helvetica" panose="020B0604020202020204" pitchFamily="34" charset="0"/>
              </a:defRPr>
            </a:lvl2pPr>
            <a:lvl3pPr marL="1143000" indent="-228600">
              <a:defRPr b="1">
                <a:solidFill>
                  <a:schemeClr val="tx1"/>
                </a:solidFill>
                <a:latin typeface="Helvetica" panose="020B0604020202020204" pitchFamily="34" charset="0"/>
              </a:defRPr>
            </a:lvl3pPr>
            <a:lvl4pPr marL="1600200" indent="-228600">
              <a:defRPr b="1">
                <a:solidFill>
                  <a:schemeClr val="tx1"/>
                </a:solidFill>
                <a:latin typeface="Helvetica" panose="020B0604020202020204" pitchFamily="34" charset="0"/>
              </a:defRPr>
            </a:lvl4pPr>
            <a:lvl5pPr marL="2057400" indent="-228600">
              <a:defRPr b="1">
                <a:solidFill>
                  <a:schemeClr val="tx1"/>
                </a:solidFill>
                <a:latin typeface="Helvetica" panose="020B0604020202020204" pitchFamily="34" charset="0"/>
              </a:defRPr>
            </a:lvl5pPr>
            <a:lvl6pPr marL="2514600" indent="-228600" algn="ctr" eaLnBrk="0" fontAlgn="base" hangingPunct="0">
              <a:spcBef>
                <a:spcPct val="0"/>
              </a:spcBef>
              <a:spcAft>
                <a:spcPct val="0"/>
              </a:spcAft>
              <a:defRPr b="1">
                <a:solidFill>
                  <a:schemeClr val="tx1"/>
                </a:solidFill>
                <a:latin typeface="Helvetica" panose="020B0604020202020204" pitchFamily="34" charset="0"/>
              </a:defRPr>
            </a:lvl6pPr>
            <a:lvl7pPr marL="2971800" indent="-228600" algn="ctr" eaLnBrk="0" fontAlgn="base" hangingPunct="0">
              <a:spcBef>
                <a:spcPct val="0"/>
              </a:spcBef>
              <a:spcAft>
                <a:spcPct val="0"/>
              </a:spcAft>
              <a:defRPr b="1">
                <a:solidFill>
                  <a:schemeClr val="tx1"/>
                </a:solidFill>
                <a:latin typeface="Helvetica" panose="020B0604020202020204" pitchFamily="34" charset="0"/>
              </a:defRPr>
            </a:lvl7pPr>
            <a:lvl8pPr marL="3429000" indent="-228600" algn="ctr" eaLnBrk="0" fontAlgn="base" hangingPunct="0">
              <a:spcBef>
                <a:spcPct val="0"/>
              </a:spcBef>
              <a:spcAft>
                <a:spcPct val="0"/>
              </a:spcAft>
              <a:defRPr b="1">
                <a:solidFill>
                  <a:schemeClr val="tx1"/>
                </a:solidFill>
                <a:latin typeface="Helvetica" panose="020B0604020202020204" pitchFamily="34" charset="0"/>
              </a:defRPr>
            </a:lvl8pPr>
            <a:lvl9pPr marL="3886200" indent="-228600" algn="ctr" eaLnBrk="0" fontAlgn="base" hangingPunct="0">
              <a:spcBef>
                <a:spcPct val="0"/>
              </a:spcBef>
              <a:spcAft>
                <a:spcPct val="0"/>
              </a:spcAft>
              <a:defRPr b="1">
                <a:solidFill>
                  <a:schemeClr val="tx1"/>
                </a:solidFill>
                <a:latin typeface="Helvetica" panose="020B0604020202020204" pitchFamily="34" charset="0"/>
              </a:defRPr>
            </a:lvl9pPr>
          </a:lstStyle>
          <a:p>
            <a:endParaRPr lang="en-GB" altLang="en-US"/>
          </a:p>
        </p:txBody>
      </p:sp>
      <p:grpSp>
        <p:nvGrpSpPr>
          <p:cNvPr id="37899" name="Group 16"/>
          <p:cNvGrpSpPr>
            <a:grpSpLocks/>
          </p:cNvGrpSpPr>
          <p:nvPr/>
        </p:nvGrpSpPr>
        <p:grpSpPr bwMode="auto">
          <a:xfrm>
            <a:off x="6372225" y="1266825"/>
            <a:ext cx="3494088" cy="1181100"/>
            <a:chOff x="3054" y="798"/>
            <a:chExt cx="2201" cy="744"/>
          </a:xfrm>
        </p:grpSpPr>
        <p:sp>
          <p:nvSpPr>
            <p:cNvPr id="37903" name="Line 17"/>
            <p:cNvSpPr>
              <a:spLocks noChangeShapeType="1"/>
            </p:cNvSpPr>
            <p:nvPr/>
          </p:nvSpPr>
          <p:spPr bwMode="auto">
            <a:xfrm flipV="1">
              <a:off x="3202" y="1000"/>
              <a:ext cx="0" cy="542"/>
            </a:xfrm>
            <a:prstGeom prst="line">
              <a:avLst/>
            </a:prstGeom>
            <a:noFill/>
            <a:ln w="38100">
              <a:solidFill>
                <a:srgbClr val="CC0000"/>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516114" name="AutoShape 18"/>
            <p:cNvSpPr>
              <a:spLocks noChangeArrowheads="1"/>
            </p:cNvSpPr>
            <p:nvPr/>
          </p:nvSpPr>
          <p:spPr bwMode="auto">
            <a:xfrm>
              <a:off x="3054" y="798"/>
              <a:ext cx="2201" cy="365"/>
            </a:xfrm>
            <a:prstGeom prst="roundRect">
              <a:avLst>
                <a:gd name="adj" fmla="val 10296"/>
              </a:avLst>
            </a:prstGeom>
            <a:gradFill rotWithShape="1">
              <a:gsLst>
                <a:gs pos="0">
                  <a:srgbClr val="ADE2A1"/>
                </a:gs>
                <a:gs pos="100000">
                  <a:srgbClr val="E8F6E4"/>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marL="228600" indent="-228600">
                <a:lnSpc>
                  <a:spcPct val="85000"/>
                </a:lnSpc>
                <a:defRPr/>
              </a:pPr>
              <a:r>
                <a:rPr lang="en-US">
                  <a:latin typeface="Arial Narrow" pitchFamily="34" charset="0"/>
                  <a:cs typeface="Arial" charset="0"/>
                </a:rPr>
                <a:t>3. </a:t>
              </a:r>
              <a:r>
                <a:rPr lang="en-US">
                  <a:latin typeface="Arial Narrow" pitchFamily="34" charset="0"/>
                </a:rPr>
                <a:t>Optionally, you can enter a whole list of alternate DNS servers</a:t>
              </a:r>
            </a:p>
          </p:txBody>
        </p:sp>
      </p:grpSp>
      <p:grpSp>
        <p:nvGrpSpPr>
          <p:cNvPr id="37900" name="Group 19"/>
          <p:cNvGrpSpPr>
            <a:grpSpLocks/>
          </p:cNvGrpSpPr>
          <p:nvPr/>
        </p:nvGrpSpPr>
        <p:grpSpPr bwMode="auto">
          <a:xfrm>
            <a:off x="6599239" y="3295650"/>
            <a:ext cx="3209925" cy="2286000"/>
            <a:chOff x="3197" y="2076"/>
            <a:chExt cx="2022" cy="1273"/>
          </a:xfrm>
        </p:grpSpPr>
        <p:sp>
          <p:nvSpPr>
            <p:cNvPr id="37901" name="Line 20"/>
            <p:cNvSpPr>
              <a:spLocks noChangeShapeType="1"/>
            </p:cNvSpPr>
            <p:nvPr/>
          </p:nvSpPr>
          <p:spPr bwMode="auto">
            <a:xfrm flipV="1">
              <a:off x="3490" y="2076"/>
              <a:ext cx="0" cy="542"/>
            </a:xfrm>
            <a:prstGeom prst="line">
              <a:avLst/>
            </a:prstGeom>
            <a:noFill/>
            <a:ln w="38100">
              <a:solidFill>
                <a:srgbClr val="CC0000"/>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516117" name="AutoShape 21"/>
            <p:cNvSpPr>
              <a:spLocks noChangeArrowheads="1"/>
            </p:cNvSpPr>
            <p:nvPr/>
          </p:nvSpPr>
          <p:spPr bwMode="auto">
            <a:xfrm>
              <a:off x="3197" y="2382"/>
              <a:ext cx="2022" cy="967"/>
            </a:xfrm>
            <a:prstGeom prst="roundRect">
              <a:avLst>
                <a:gd name="adj" fmla="val 10296"/>
              </a:avLst>
            </a:prstGeom>
            <a:gradFill rotWithShape="1">
              <a:gsLst>
                <a:gs pos="0">
                  <a:srgbClr val="ADE2A1"/>
                </a:gs>
                <a:gs pos="100000">
                  <a:srgbClr val="E8F6E4"/>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marL="228600" indent="-228600">
                <a:lnSpc>
                  <a:spcPct val="85000"/>
                </a:lnSpc>
                <a:defRPr/>
              </a:pPr>
              <a:r>
                <a:rPr lang="en-US">
                  <a:latin typeface="Arial Narrow" pitchFamily="34" charset="0"/>
                  <a:cs typeface="Arial" charset="0"/>
                </a:rPr>
                <a:t>4. </a:t>
              </a:r>
              <a:r>
                <a:rPr lang="en-US">
                  <a:latin typeface="Arial Narrow" pitchFamily="34" charset="0"/>
                </a:rPr>
                <a:t>The preferred and alternate DNS servers specified on the Properties page automatically appear at the top of this list, and preferred and alternate servers are queried in the order they are listed</a:t>
              </a:r>
            </a:p>
          </p:txBody>
        </p:sp>
      </p:grpSp>
    </p:spTree>
    <p:extLst>
      <p:ext uri="{BB962C8B-B14F-4D97-AF65-F5344CB8AC3E}">
        <p14:creationId xmlns:p14="http://schemas.microsoft.com/office/powerpoint/2010/main" val="39267920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2"/>
          <p:cNvSpPr>
            <a:spLocks noGrp="1" noChangeArrowheads="1"/>
          </p:cNvSpPr>
          <p:nvPr>
            <p:ph type="title"/>
          </p:nvPr>
        </p:nvSpPr>
        <p:spPr/>
        <p:txBody>
          <a:bodyPr/>
          <a:lstStyle/>
          <a:p>
            <a:r>
              <a:rPr lang="en-US" altLang="en-US"/>
              <a:t>What Is Delegation of a DNS Zone?</a:t>
            </a:r>
          </a:p>
        </p:txBody>
      </p:sp>
      <p:sp>
        <p:nvSpPr>
          <p:cNvPr id="535556" name="AutoShape 4"/>
          <p:cNvSpPr>
            <a:spLocks noChangeArrowheads="1"/>
          </p:cNvSpPr>
          <p:nvPr/>
        </p:nvSpPr>
        <p:spPr bwMode="auto">
          <a:xfrm>
            <a:off x="2587626" y="1822451"/>
            <a:ext cx="3140075" cy="1598613"/>
          </a:xfrm>
          <a:prstGeom prst="roundRect">
            <a:avLst>
              <a:gd name="adj" fmla="val 8639"/>
            </a:avLst>
          </a:prstGeom>
          <a:gradFill rotWithShape="1">
            <a:gsLst>
              <a:gs pos="0">
                <a:srgbClr val="ADE2A1"/>
              </a:gs>
              <a:gs pos="100000">
                <a:srgbClr val="E8F6E4"/>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a:lnSpc>
                <a:spcPct val="85000"/>
              </a:lnSpc>
              <a:defRPr/>
            </a:pPr>
            <a:r>
              <a:rPr lang="en-US">
                <a:latin typeface="Arial Narrow" pitchFamily="34" charset="0"/>
                <a:cs typeface="Arial" charset="0"/>
              </a:rPr>
              <a:t>The administrator, at the nwtraders.com level of the namespace, delegates authority for training.nwtraders.com and offloads administration of DNS for that part of the namespace</a:t>
            </a:r>
            <a:endParaRPr lang="en-US">
              <a:latin typeface="Arial Narrow" pitchFamily="34" charset="0"/>
            </a:endParaRPr>
          </a:p>
        </p:txBody>
      </p:sp>
      <p:pic>
        <p:nvPicPr>
          <p:cNvPr id="38917" name="Picture 5"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3689" y="1695450"/>
            <a:ext cx="1000125"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5558" name="AutoShape 6"/>
          <p:cNvSpPr>
            <a:spLocks noChangeArrowheads="1"/>
          </p:cNvSpPr>
          <p:nvPr/>
        </p:nvSpPr>
        <p:spPr bwMode="auto">
          <a:xfrm>
            <a:off x="7337426" y="1744664"/>
            <a:ext cx="1173163" cy="339725"/>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lnSpc>
                <a:spcPct val="85000"/>
              </a:lnSpc>
              <a:defRPr/>
            </a:pPr>
            <a:r>
              <a:rPr lang="en-US">
                <a:latin typeface="Arial Narrow" pitchFamily="34" charset="0"/>
              </a:rPr>
              <a:t>DNS server</a:t>
            </a:r>
          </a:p>
        </p:txBody>
      </p:sp>
      <p:pic>
        <p:nvPicPr>
          <p:cNvPr id="38919" name="Picture 7" descr="Serve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4389" y="3757613"/>
            <a:ext cx="1000125"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5560" name="AutoShape 8"/>
          <p:cNvSpPr>
            <a:spLocks noChangeArrowheads="1"/>
          </p:cNvSpPr>
          <p:nvPr/>
        </p:nvSpPr>
        <p:spPr bwMode="auto">
          <a:xfrm>
            <a:off x="7831138" y="3721101"/>
            <a:ext cx="1173162" cy="339725"/>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lnSpc>
                <a:spcPct val="85000"/>
              </a:lnSpc>
              <a:defRPr/>
            </a:pPr>
            <a:r>
              <a:rPr lang="en-US">
                <a:latin typeface="Arial Narrow" pitchFamily="34" charset="0"/>
              </a:rPr>
              <a:t>DNS server</a:t>
            </a:r>
          </a:p>
        </p:txBody>
      </p:sp>
      <p:pic>
        <p:nvPicPr>
          <p:cNvPr id="38921" name="Picture 9" descr="Database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53364" y="4329113"/>
            <a:ext cx="681037"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2" name="Picture 10" descr="Database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12025" y="2492376"/>
            <a:ext cx="681038"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23" name="Line 11"/>
          <p:cNvSpPr>
            <a:spLocks noChangeShapeType="1"/>
          </p:cNvSpPr>
          <p:nvPr/>
        </p:nvSpPr>
        <p:spPr bwMode="auto">
          <a:xfrm flipH="1">
            <a:off x="6838950" y="3365500"/>
            <a:ext cx="7938" cy="1417638"/>
          </a:xfrm>
          <a:prstGeom prst="line">
            <a:avLst/>
          </a:prstGeom>
          <a:noFill/>
          <a:ln w="38100">
            <a:solidFill>
              <a:schemeClr val="bg2"/>
            </a:solidFill>
            <a:prstDash val="dash"/>
            <a:round/>
            <a:headEnd/>
            <a:tailEnd/>
          </a:ln>
          <a:extLst>
            <a:ext uri="{909E8E84-426E-40DD-AFC4-6F175D3DCCD1}">
              <a14:hiddenFill xmlns:a14="http://schemas.microsoft.com/office/drawing/2010/main">
                <a:noFill/>
              </a14:hiddenFill>
            </a:ext>
          </a:extLst>
        </p:spPr>
        <p:txBody>
          <a:bodyPr anchor="ctr"/>
          <a:lstStyle/>
          <a:p>
            <a:endParaRPr lang="en-GB"/>
          </a:p>
        </p:txBody>
      </p:sp>
      <p:sp>
        <p:nvSpPr>
          <p:cNvPr id="535564" name="AutoShape 12"/>
          <p:cNvSpPr>
            <a:spLocks noChangeArrowheads="1"/>
          </p:cNvSpPr>
          <p:nvPr/>
        </p:nvSpPr>
        <p:spPr bwMode="auto">
          <a:xfrm>
            <a:off x="6503989" y="4852988"/>
            <a:ext cx="2320925" cy="36830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lnSpc>
                <a:spcPct val="85000"/>
              </a:lnSpc>
              <a:defRPr/>
            </a:pPr>
            <a:r>
              <a:rPr lang="en-US">
                <a:latin typeface="Arial Narrow" pitchFamily="34" charset="0"/>
              </a:rPr>
              <a:t>training.nwtraders.msft</a:t>
            </a:r>
          </a:p>
        </p:txBody>
      </p:sp>
      <p:sp>
        <p:nvSpPr>
          <p:cNvPr id="535565" name="AutoShape 13"/>
          <p:cNvSpPr>
            <a:spLocks noChangeArrowheads="1"/>
          </p:cNvSpPr>
          <p:nvPr/>
        </p:nvSpPr>
        <p:spPr bwMode="auto">
          <a:xfrm>
            <a:off x="2162176" y="5470526"/>
            <a:ext cx="7820025" cy="682625"/>
          </a:xfrm>
          <a:prstGeom prst="roundRect">
            <a:avLst>
              <a:gd name="adj" fmla="val 25116"/>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nchor="ctr"/>
          <a:lstStyle/>
          <a:p>
            <a:pPr algn="l" eaLnBrk="1" hangingPunct="1">
              <a:lnSpc>
                <a:spcPct val="85000"/>
              </a:lnSpc>
              <a:defRPr/>
            </a:pPr>
            <a:r>
              <a:rPr lang="en-US" i="1">
                <a:latin typeface="Arial Narrow" pitchFamily="34" charset="0"/>
              </a:rPr>
              <a:t>Delegation </a:t>
            </a:r>
            <a:r>
              <a:rPr lang="en-US">
                <a:latin typeface="Arial Narrow" pitchFamily="34" charset="0"/>
              </a:rPr>
              <a:t>is the process of assigning authority over child domains in your DNS namespace to another entity by adding records in the DNS database </a:t>
            </a:r>
          </a:p>
        </p:txBody>
      </p:sp>
      <p:sp>
        <p:nvSpPr>
          <p:cNvPr id="535566" name="AutoShape 14"/>
          <p:cNvSpPr>
            <a:spLocks noChangeArrowheads="1"/>
          </p:cNvSpPr>
          <p:nvPr/>
        </p:nvSpPr>
        <p:spPr bwMode="auto">
          <a:xfrm>
            <a:off x="6373814" y="2998788"/>
            <a:ext cx="2320925" cy="368300"/>
          </a:xfrm>
          <a:prstGeom prst="roundRect">
            <a:avLst>
              <a:gd name="adj" fmla="val 4167"/>
            </a:avLst>
          </a:prstGeom>
          <a:solidFill>
            <a:schemeClr val="bg1"/>
          </a:solidFill>
          <a:ln w="9525" algn="ctr">
            <a:solidFill>
              <a:srgbClr val="4D4D4D"/>
            </a:solidFill>
            <a:round/>
            <a:headEnd/>
            <a:tailEnd/>
          </a:ln>
          <a:effectLst>
            <a:outerShdw dist="35921" dir="2700000" algn="ctr" rotWithShape="0">
              <a:srgbClr val="AFAFAF"/>
            </a:outerShdw>
          </a:effectLst>
        </p:spPr>
        <p:txBody>
          <a:bodyPr wrap="none" anchor="ctr"/>
          <a:lstStyle/>
          <a:p>
            <a:pPr>
              <a:lnSpc>
                <a:spcPct val="85000"/>
              </a:lnSpc>
              <a:defRPr/>
            </a:pPr>
            <a:r>
              <a:rPr lang="en-US">
                <a:solidFill>
                  <a:srgbClr val="C0C0C0"/>
                </a:solidFill>
                <a:latin typeface="Arial Narrow" pitchFamily="34" charset="0"/>
              </a:rPr>
              <a:t>training</a:t>
            </a:r>
            <a:r>
              <a:rPr lang="en-US">
                <a:latin typeface="Arial Narrow" pitchFamily="34" charset="0"/>
              </a:rPr>
              <a:t>.nwtraders.msft</a:t>
            </a:r>
          </a:p>
        </p:txBody>
      </p:sp>
      <p:sp>
        <p:nvSpPr>
          <p:cNvPr id="535567" name="AutoShape 15"/>
          <p:cNvSpPr>
            <a:spLocks noChangeArrowheads="1"/>
          </p:cNvSpPr>
          <p:nvPr/>
        </p:nvSpPr>
        <p:spPr bwMode="auto">
          <a:xfrm>
            <a:off x="2587626" y="3638551"/>
            <a:ext cx="3140075" cy="1598613"/>
          </a:xfrm>
          <a:prstGeom prst="roundRect">
            <a:avLst>
              <a:gd name="adj" fmla="val 8639"/>
            </a:avLst>
          </a:prstGeom>
          <a:gradFill rotWithShape="1">
            <a:gsLst>
              <a:gs pos="0">
                <a:srgbClr val="ADE2A1"/>
              </a:gs>
              <a:gs pos="100000">
                <a:srgbClr val="E8F6E4"/>
              </a:gs>
            </a:gsLst>
            <a:lin ang="2700000" scaled="1"/>
          </a:gradFill>
          <a:ln w="9525" algn="ctr">
            <a:solidFill>
              <a:srgbClr val="4D4D4D"/>
            </a:solidFill>
            <a:round/>
            <a:headEnd/>
            <a:tailEnd/>
          </a:ln>
          <a:effectLst>
            <a:outerShdw dist="35921" dir="2700000" algn="ctr" rotWithShape="0">
              <a:srgbClr val="AFAFAF"/>
            </a:outerShdw>
          </a:effectLst>
        </p:spPr>
        <p:txBody>
          <a:bodyPr anchor="ctr"/>
          <a:lstStyle/>
          <a:p>
            <a:pPr>
              <a:lnSpc>
                <a:spcPct val="85000"/>
              </a:lnSpc>
              <a:defRPr/>
            </a:pPr>
            <a:r>
              <a:rPr lang="en-US">
                <a:latin typeface="Arial Narrow" pitchFamily="34" charset="0"/>
              </a:rPr>
              <a:t>Training.nwtraders.com now has its own administrator and DNS server to resolve queries in that part of the namespace/organization</a:t>
            </a:r>
          </a:p>
        </p:txBody>
      </p:sp>
    </p:spTree>
    <p:extLst>
      <p:ext uri="{BB962C8B-B14F-4D97-AF65-F5344CB8AC3E}">
        <p14:creationId xmlns:p14="http://schemas.microsoft.com/office/powerpoint/2010/main" val="3084018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Active Directory</a:t>
            </a:r>
          </a:p>
        </p:txBody>
      </p:sp>
      <p:sp>
        <p:nvSpPr>
          <p:cNvPr id="3" name="Content Placeholder 2"/>
          <p:cNvSpPr>
            <a:spLocks noGrp="1"/>
          </p:cNvSpPr>
          <p:nvPr>
            <p:ph idx="1"/>
          </p:nvPr>
        </p:nvSpPr>
        <p:spPr/>
        <p:txBody>
          <a:bodyPr/>
          <a:lstStyle/>
          <a:p>
            <a:r>
              <a:rPr lang="en-GB" dirty="0"/>
              <a:t>Active Directory allows us to manage users, computers, security principles and a range of other domain-related processes.</a:t>
            </a:r>
          </a:p>
          <a:p>
            <a:pPr lvl="1"/>
            <a:r>
              <a:rPr lang="en-GB" dirty="0"/>
              <a:t>We use it when we log in to computers.  Why?</a:t>
            </a:r>
          </a:p>
          <a:p>
            <a:r>
              <a:rPr lang="en-GB" dirty="0"/>
              <a:t>Again, a technology which makes life easier for the network administrator.</a:t>
            </a:r>
          </a:p>
          <a:p>
            <a:pPr lvl="1"/>
            <a:r>
              <a:rPr lang="en-GB" dirty="0"/>
              <a:t>Manage everything from a central point.</a:t>
            </a:r>
          </a:p>
          <a:p>
            <a:pPr lvl="1"/>
            <a:r>
              <a:rPr lang="en-GB" dirty="0"/>
              <a:t>Helps us keep things tidy – AD stores groups of things called “Organisational Units”.</a:t>
            </a:r>
          </a:p>
          <a:p>
            <a:r>
              <a:rPr lang="en-GB" dirty="0"/>
              <a:t>Managed at a domain or subdomain level – when you set up AD, you specify a fully qualified domain name as </a:t>
            </a:r>
            <a:r>
              <a:rPr lang="en-GB"/>
              <a:t>the management level.</a:t>
            </a:r>
            <a:endParaRPr lang="en-GB" dirty="0"/>
          </a:p>
        </p:txBody>
      </p:sp>
    </p:spTree>
    <p:extLst>
      <p:ext uri="{BB962C8B-B14F-4D97-AF65-F5344CB8AC3E}">
        <p14:creationId xmlns:p14="http://schemas.microsoft.com/office/powerpoint/2010/main" val="99204655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1483</TotalTime>
  <Words>2368</Words>
  <Application>Microsoft Office PowerPoint</Application>
  <PresentationFormat>Widescreen</PresentationFormat>
  <Paragraphs>478</Paragraphs>
  <Slides>38</Slides>
  <Notes>31</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38</vt:i4>
      </vt:variant>
    </vt:vector>
  </HeadingPairs>
  <TitlesOfParts>
    <vt:vector size="49" baseType="lpstr">
      <vt:lpstr>Arial</vt:lpstr>
      <vt:lpstr>Arial Narrow</vt:lpstr>
      <vt:lpstr>Calibri</vt:lpstr>
      <vt:lpstr>Helvetica</vt:lpstr>
      <vt:lpstr>Times New Roman</vt:lpstr>
      <vt:lpstr>Trebuchet MS</vt:lpstr>
      <vt:lpstr>Wingdings</vt:lpstr>
      <vt:lpstr>Wingdings 2</vt:lpstr>
      <vt:lpstr>Wingdings 3</vt:lpstr>
      <vt:lpstr>Facet</vt:lpstr>
      <vt:lpstr>Bitmap Image</vt:lpstr>
      <vt:lpstr>DNS</vt:lpstr>
      <vt:lpstr>Introduction</vt:lpstr>
      <vt:lpstr>How Name Resolution Works</vt:lpstr>
      <vt:lpstr>NetBIOS and DNS</vt:lpstr>
      <vt:lpstr>PowerPoint Presentation</vt:lpstr>
      <vt:lpstr>DNS</vt:lpstr>
      <vt:lpstr>Domain Namespace</vt:lpstr>
      <vt:lpstr>PowerPoint Presentation</vt:lpstr>
      <vt:lpstr>Domain Namespace</vt:lpstr>
      <vt:lpstr>Domain Names</vt:lpstr>
      <vt:lpstr>Domain Names</vt:lpstr>
      <vt:lpstr>DNS Naming</vt:lpstr>
      <vt:lpstr>Components of DNS</vt:lpstr>
      <vt:lpstr>DNS Query</vt:lpstr>
      <vt:lpstr>Root Hints</vt:lpstr>
      <vt:lpstr>Iterative Query</vt:lpstr>
      <vt:lpstr>Forward Lookup Query</vt:lpstr>
      <vt:lpstr>Recursive Query</vt:lpstr>
      <vt:lpstr>Recursive Query (Cont)</vt:lpstr>
      <vt:lpstr>Authorative DNS Servers</vt:lpstr>
      <vt:lpstr>DNS Caching</vt:lpstr>
      <vt:lpstr>Caching (Cont)</vt:lpstr>
      <vt:lpstr>Forwarders</vt:lpstr>
      <vt:lpstr>Conditional Forwarding</vt:lpstr>
      <vt:lpstr>DNS Data</vt:lpstr>
      <vt:lpstr>Resource Records &amp; Record Types</vt:lpstr>
      <vt:lpstr>SOA Record</vt:lpstr>
      <vt:lpstr>Zones</vt:lpstr>
      <vt:lpstr>Zones</vt:lpstr>
      <vt:lpstr>PowerPoint Presentation</vt:lpstr>
      <vt:lpstr>Zone Types</vt:lpstr>
      <vt:lpstr>Forward &amp; Reverse Lookup</vt:lpstr>
      <vt:lpstr>How DNS Zone Transfers Work</vt:lpstr>
      <vt:lpstr>PowerPoint Presentation</vt:lpstr>
      <vt:lpstr>What Is an Active Directory-Integrated DNS Zone?</vt:lpstr>
      <vt:lpstr>How Preferred and Alternate DNS Servers Work (Client Settings)</vt:lpstr>
      <vt:lpstr>What Is Delegation of a DNS Zone?</vt:lpstr>
      <vt:lpstr>Active Directory</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DNS</dc:title>
  <dc:creator>Tim Bashford</dc:creator>
  <cp:lastModifiedBy>Tim Bashford</cp:lastModifiedBy>
  <cp:revision>5</cp:revision>
  <dcterms:created xsi:type="dcterms:W3CDTF">2017-02-27T14:14:21Z</dcterms:created>
  <dcterms:modified xsi:type="dcterms:W3CDTF">2017-03-07T13:51:35Z</dcterms:modified>
</cp:coreProperties>
</file>