
<file path=[Content_Types].xml><?xml version="1.0" encoding="utf-8"?>
<Types xmlns="http://schemas.openxmlformats.org/package/2006/content-types">
  <Default Extension="svg" ContentType="image/svg+xml"/>
  <Default Extension="wmf" ContentType="image/x-wmf"/>
  <Default Extension="png" ContentType="image/png"/>
  <Default Extension="jpg" ContentType="image/jpeg"/>
  <Default Extension="jpeg" ContentType="image/jpeg"/>
  <Default Extension="xml" ContentType="application/xml"/>
  <Default Extension="rels" ContentType="application/vnd.openxmlformats-package.relationships+xml"/>
  <Default Extension="bin" ContentType="application/vnd.openxmlformats-officedocument.oleObject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.xml" ContentType="application/vnd.openxmlformats-officedocument.presentationml.notesSlide+xml"/>
  <Override PartName="/ppt/slides/slide18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17.xml" ContentType="application/vnd.openxmlformats-officedocument.presentationml.slide+xml"/>
  <Override PartName="/ppt/slides/slide16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12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9.xml" ContentType="application/vnd.openxmlformats-officedocument.presentationml.slide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7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notesSlides/notesSlide17.xml" ContentType="application/vnd.openxmlformats-officedocument.presentationml.notesSlide+xml"/>
  <Override PartName="/docProps/app.xml" ContentType="application/vnd.openxmlformats-officedocument.extended-properties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Masters/slideMaster1.xml" ContentType="application/vnd.openxmlformats-officedocument.presentationml.slideMaster+xml"/>
  <Override PartName="/ppt/diagrams/quickStyle1.xml" ContentType="application/vnd.openxmlformats-officedocument.drawingml.diagramQuickStyle+xml"/>
  <Override PartName="/ppt/slides/slide5.xml" ContentType="application/vnd.openxmlformats-officedocument.presentationml.slide+xml"/>
  <Override PartName="/ppt/diagrams/layout1.xml" ContentType="application/vnd.openxmlformats-officedocument.drawingml.diagramLayout+xml"/>
  <Override PartName="/ppt/theme/theme1.xml" ContentType="application/vnd.openxmlformats-officedocument.theme+xml"/>
  <Override PartName="/ppt/diagrams/colors1.xml" ContentType="application/vnd.openxmlformats-officedocument.drawingml.diagramColors+xml"/>
  <Override PartName="/ppt/notesSlides/notesSlide19.xml" ContentType="application/vnd.openxmlformats-officedocument.presentationml.notesSlide+xml"/>
  <Override PartName="/ppt/tableStyles.xml" ContentType="application/vnd.openxmlformats-officedocument.presentationml.tableStyles+xml"/>
  <Override PartName="/ppt/presentation.xml" ContentType="application/vnd.openxmlformats-officedocument.presentationml.presentation.main+xml"/>
  <Override PartName="/docProps/core.xml" ContentType="application/vnd.openxmlformats-package.core-properties+xml"/>
  <Override PartName="/ppt/slides/slide4.xml" ContentType="application/vnd.openxmlformats-officedocument.presentationml.slide+xml"/>
  <Override PartName="/ppt/diagrams/data1.xml" ContentType="application/vnd.openxmlformats-officedocument.drawingml.diagramData+xml"/>
  <Override PartName="/ppt/slides/slide19.xml" ContentType="application/vnd.openxmlformats-officedocument.presentationml.slide+xml"/>
  <Override PartName="/ppt/viewProps.xml" ContentType="application/vnd.openxmlformats-officedocument.presentationml.viewProps+xml"/>
  <Override PartName="/ppt/diagrams/drawing1.xml" ContentType="application/vnd.openxmlformats-officedocument.drawingml.diagramDrawing+xml"/>
</Types>
</file>

<file path=_rels/.rels><?xml version="1.0" encoding="UTF-8" standalone="yes"?><Relationships xmlns="http://schemas.openxmlformats.org/package/2006/relationships"><Relationship Id="rId3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aveSubsetFonts="1">
  <p:sldMasterIdLst>
    <p:sldMasterId id="2147483648" r:id="rId1"/>
  </p:sldMasterIdLst>
  <p:notesMasterIdLst>
    <p:notesMasterId r:id="rId2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</p:sldIdLst>
  <p:sldSz cx="9144000" cy="6858000" type="screen4x3"/>
  <p:notesSz cx="6746875" cy="9913938"/>
  <p:defaultTextStyle>
    <a:lvl1pPr marL="0" indent="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1pPr>
    <a:lvl2pPr marL="457200" indent="4572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2pPr>
    <a:lvl3pPr marL="914400" indent="9144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3pPr>
    <a:lvl4pPr marL="1371600" indent="13716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4pPr>
    <a:lvl5pPr marL="1828800" indent="18288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5pPr>
    <a:lvl6pPr>
      <a:defRPr lang="en-US" sz="1800"/>
    </a:lvl6pPr>
    <a:lvl7pPr>
      <a:defRPr lang="en-US" sz="1800"/>
    </a:lvl7pPr>
    <a:lvl8pPr>
      <a:defRPr lang="en-US" sz="1800"/>
    </a:lvl8pPr>
    <a:lvl9pPr>
      <a:defRPr lang="en-US" sz="1800"/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>
              <a:solidFill>
                <a:schemeClr val="lt1"/>
              </a:solidFill>
            </a:ln>
          </a:left>
          <a:right>
            <a:ln w="12700">
              <a:solidFill>
                <a:schemeClr val="lt1"/>
              </a:solidFill>
            </a:ln>
          </a:right>
          <a:top>
            <a:ln w="12700">
              <a:solidFill>
                <a:schemeClr val="lt1"/>
              </a:solidFill>
            </a:ln>
          </a:top>
          <a:bottom>
            <a:ln w="12700">
              <a:solidFill>
                <a:schemeClr val="lt1"/>
              </a:solidFill>
            </a:ln>
          </a:bottom>
          <a:insideH>
            <a:ln w="12700">
              <a:solidFill>
                <a:schemeClr val="lt1"/>
              </a:solidFill>
            </a:ln>
          </a:insideH>
          <a:insideV>
            <a:ln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seCell>
      <a:tcStyle>
        <a:tcBdr/>
      </a:tcStyle>
    </a:seCell>
    <a:swCell>
      <a:tcStyle>
        <a:tcBdr/>
      </a:tcStyle>
    </a:swCell>
    <a:firstRow>
      <a:tcTxStyle b="on">
        <a:fontRef idx="minor">
          <a:prstClr val="black"/>
        </a:fontRef>
        <a:schemeClr val="lt1"/>
      </a:tcTxStyle>
      <a:tcStyle>
        <a:tcBdr>
          <a:bottom>
            <a:ln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>
      <p:cViewPr varScale="1">
        <p:scale>
          <a:sx n="104" d="100"/>
          <a:sy n="104" d="100"/>
        </p:scale>
        <p:origin x="-1236" y="-90"/>
      </p:cViewPr>
      <p:guideLst>
        <p:guide pos="2160" orient="horz"/>
        <p:guide pos="2880"/>
      </p:guideLst>
    </p:cSldViewPr>
  </p:slideViewPr>
  <p:gridSpacing cx="72008" cy="72008"/>
</p:viewPr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theme" Target="theme/theme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notesMaster" Target="notesMasters/notesMaster1.xml"/><Relationship Id="rId24" Type="http://schemas.openxmlformats.org/officeDocument/2006/relationships/presProps" Target="presProps.xml" /><Relationship Id="rId25" Type="http://schemas.openxmlformats.org/officeDocument/2006/relationships/tableStyles" Target="tableStyles.xml" /><Relationship Id="rId26" Type="http://schemas.openxmlformats.org/officeDocument/2006/relationships/viewProps" Target="viewProps.xml" /></Relationships>
</file>

<file path=ppt/diagrams/_rels/data1.xml.rels><?xml version="1.0" encoding="UTF-8" standalone="yes"?>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image" Target="../media/image6.png"/><Relationship Id="rId3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diagrams/_rels/drawing1.xml.rels><?xml version="1.0" encoding="UTF-8" standalone="yes"?>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image" Target="../media/media1.svg"/><Relationship Id="rId3" Type="http://schemas.openxmlformats.org/officeDocument/2006/relationships/image" Target="../media/image6.png"/><Relationship Id="rId4" Type="http://schemas.openxmlformats.org/officeDocument/2006/relationships/image" Target="../media/media2.svg"/><Relationship Id="rId5" Type="http://schemas.openxmlformats.org/officeDocument/2006/relationships/image" Target="../media/image7.png"/><Relationship Id="rId6" Type="http://schemas.openxmlformats.org/officeDocument/2006/relationships/image" Target="../media/media3.svg"/><Relationship Id="rId7" Type="http://schemas.openxmlformats.org/officeDocument/2006/relationships/image" Target="../media/image8.png"/><Relationship Id="rId8" Type="http://schemas.openxmlformats.org/officeDocument/2006/relationships/image" Target="../media/media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hueDir="cw" meth="repeat">
      <a:schemeClr val="accent1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1">
    <dgm:fillClrLst hueDir="cw" meth="repeat">
      <a:schemeClr val="bg1"/>
    </dgm:fillClrLst>
    <dgm:linClrLst hueDir="cw" meth="repeat">
      <a:schemeClr val="lt1">
        <a:alpha val="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alignNode1">
    <dgm:fillClrLst hueDir="cw" meth="span">
      <a:schemeClr val="accent2"/>
      <a:schemeClr val="accent3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span"/>
    <dgm:txEffectClrLst hueDir="cw" meth="span"/>
  </dgm:styleLbl>
  <dgm:styleLbl name="lnNode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vennNode1">
    <dgm:fillClrLst hueDir="cw" meth="span">
      <a:schemeClr val="accent2">
        <a:alpha val="50000"/>
      </a:schemeClr>
      <a:schemeClr val="accent3">
        <a:alpha val="5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2">
    <dgm:fillClrLst hueDir="cw" meth="span"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3">
    <dgm:fillClrLst hueDir="cw" meth="span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node4">
    <dgm:fillClrLst hueDir="cw" meth="span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fgImgPlace1">
    <dgm:fillClrLst hueDir="cw" meth="span">
      <a:schemeClr val="accent2">
        <a:tint val="50000"/>
      </a:schemeClr>
      <a:schemeClr val="accent3">
        <a:tint val="5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alignImgPlace1">
    <dgm:fillClrLst hueDir="cw" meth="span">
      <a:schemeClr val="accent2">
        <a:tint val="50000"/>
      </a:schemeClr>
      <a:schemeClr val="accent3">
        <a:tint val="2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bgImgPlace1">
    <dgm:fillClrLst hueDir="cw" meth="span">
      <a:schemeClr val="accent2">
        <a:tint val="50000"/>
      </a:schemeClr>
      <a:schemeClr val="accent3">
        <a:tint val="2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sibTrans2D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fgSibTrans2D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bgSibTrans2D1">
    <dgm:fillClrLst hueDir="cw" meth="span">
      <a:schemeClr val="accent2"/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sibTrans1D1">
    <dgm:fillClrLst hueDir="cw" meth="span"/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callout">
    <dgm:fillClrLst hueDir="cw" meth="repeat">
      <a:schemeClr val="accent2"/>
    </dgm:fillClrLst>
    <dgm:linClrLst hueDir="cw" meth="repeat">
      <a:schemeClr val="accent2">
        <a:tint val="50000"/>
      </a:schemeClr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asst0">
    <dgm:fillClrLst hueDir="cw" meth="repeat">
      <a:schemeClr val="accent2"/>
    </dgm:fillClrLst>
    <dgm:linClrLst hueDir="cw" meth="repeat">
      <a:schemeClr val="lt1">
        <a:shade val="80000"/>
      </a:schemeClr>
    </dgm:linClrLst>
    <dgm:effectClrLst hueDir="cw" meth="span"/>
    <dgm:txLinClrLst hueDir="cw" meth="span"/>
    <dgm:txFillClrLst hueDir="cw" meth="span"/>
    <dgm:txEffectClrLst hueDir="cw" meth="span"/>
  </dgm:styleLbl>
  <dgm:styleLbl name="asst1">
    <dgm:fillClrLst hueDir="cw" meth="repeat">
      <a:schemeClr val="accent3"/>
    </dgm:fillClrLst>
    <dgm:linClrLst hueDir="cw" meth="repeat">
      <a:schemeClr val="lt1">
        <a:shade val="80000"/>
      </a:schemeClr>
    </dgm:linClrLst>
    <dgm:effectClrLst hueDir="cw" meth="span"/>
    <dgm:txLinClrLst hueDir="cw" meth="span"/>
    <dgm:txFillClrLst hueDir="cw" meth="span"/>
    <dgm:txEffectClrLst hueDir="cw" meth="span"/>
  </dgm:styleLbl>
  <dgm:styleLbl name="asst2">
    <dgm:fillClrLst hueDir="cw" meth="span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sst3">
    <dgm:fillClrLst hueDir="cw" meth="span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asst4">
    <dgm:fillClrLst hueDir="cw" meth="span">
      <a:schemeClr val="accent6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1">
    <dgm:fillClrLst hueDir="cw" meth="repeat">
      <a:schemeClr val="accent2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parChTrans2D2">
    <dgm:fillClrLst hueDir="cw" meth="repeat">
      <a:schemeClr val="accent3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3">
    <dgm:fillClrLst hueDir="cw" meth="repeat">
      <a:schemeClr val="accent4"/>
    </dgm:fillClrLst>
    <dgm:linClrLst hueDir="cw" meth="repeat">
      <a:schemeClr val="lt1"/>
    </dgm:linClrLst>
    <dgm:effectClrLst hueDir="cw" meth="span"/>
    <dgm:txLinClrLst hueDir="cw" meth="span"/>
    <dgm:txFillClrLst hueDir="cw" meth="span"/>
    <dgm:txEffectClrLst hueDir="cw" meth="span"/>
  </dgm:styleLbl>
  <dgm:styleLbl name="parChTrans2D4">
    <dgm:fillClrLst hueDir="cw" meth="repeat">
      <a:schemeClr val="accent5"/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parChTrans1D1">
    <dgm:fillClrLst hueDir="cw" meth="repeat">
      <a:schemeClr val="accent2"/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2">
    <dgm:fillClrLst hueDir="cw" meth="repeat">
      <a:schemeClr val="accent2">
        <a:tint val="90000"/>
      </a:schemeClr>
    </dgm:fillClrLst>
    <dgm:linClrLst hueDir="cw" meth="repeat">
      <a:schemeClr val="accent3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3">
    <dgm:fillClrLst hueDir="cw" meth="repeat">
      <a:schemeClr val="accent2">
        <a:tint val="70000"/>
      </a:schemeClr>
    </dgm:fillClrLst>
    <dgm:linClrLst hueDir="cw" meth="repeat">
      <a:schemeClr val="accent4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parChTrans1D4">
    <dgm:fillClrLst hueDir="cw" meth="repeat">
      <a:schemeClr val="accent2">
        <a:tint val="50000"/>
      </a:schemeClr>
    </dgm:fillClrLst>
    <dgm:linClrLst hueDir="cw" meth="repeat">
      <a:schemeClr val="accent5"/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  <dgm:styleLbl name="fg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conFg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align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trAlignAcc1">
    <dgm:fillClrLst hueDir="cw" meth="repeat">
      <a:schemeClr val="lt1">
        <a:alpha val="40000"/>
      </a:schemeClr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Acc1">
    <dgm:fillClrLst hueDir="cw" meth="repeat">
      <a:schemeClr val="lt1">
        <a:alpha val="90000"/>
      </a:schemeClr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FgAcc1">
    <dgm:fillClrLst hueDir="cw" meth="repeat">
      <a:schemeClr val="lt1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AlignAcc1">
    <dgm:fillClrLst hueDir="cw" meth="repeat">
      <a:schemeClr val="lt1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solidBgAcc1">
    <dgm:fillClrLst hueDir="cw" meth="repeat">
      <a:schemeClr val="lt1"/>
    </dgm:fillClrLst>
    <dgm:linClrLst hueDir="cw" meth="span">
      <a:schemeClr val="accent2"/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FollowNode1">
    <dgm:fillClrLst hueDir="cw" meth="span">
      <a:schemeClr val="accent2">
        <a:tint val="40000"/>
        <a:alpha val="90000"/>
      </a:schemeClr>
      <a:schemeClr val="accent3">
        <a:tint val="40000"/>
        <a:alpha val="90000"/>
      </a:schemeClr>
    </dgm:fillClrLst>
    <dgm:linClrLst hueDir="cw" meth="span">
      <a:schemeClr val="accent2">
        <a:tint val="40000"/>
        <a:alpha val="90000"/>
      </a:schemeClr>
      <a:schemeClr val="accent3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alignAccFollowNode1">
    <dgm:fillClrLst hueDir="cw" meth="span">
      <a:schemeClr val="accent2">
        <a:tint val="40000"/>
        <a:alpha val="90000"/>
      </a:schemeClr>
      <a:schemeClr val="accent3">
        <a:tint val="40000"/>
        <a:alpha val="90000"/>
      </a:schemeClr>
    </dgm:fillClrLst>
    <dgm:linClrLst hueDir="cw" meth="span">
      <a:schemeClr val="accent2">
        <a:tint val="40000"/>
        <a:alpha val="90000"/>
      </a:schemeClr>
      <a:schemeClr val="accent3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AccFollowNode1">
    <dgm:fillClrLst hueDir="cw" meth="span">
      <a:schemeClr val="accent2">
        <a:tint val="40000"/>
        <a:alpha val="90000"/>
      </a:schemeClr>
      <a:schemeClr val="accent3">
        <a:tint val="40000"/>
        <a:alpha val="90000"/>
      </a:schemeClr>
    </dgm:fillClrLst>
    <dgm:linClrLst hueDir="cw" meth="span">
      <a:schemeClr val="accent2">
        <a:tint val="40000"/>
        <a:alpha val="90000"/>
      </a:schemeClr>
      <a:schemeClr val="accent3">
        <a:tint val="40000"/>
        <a:alpha val="90000"/>
      </a:schemeClr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0">
    <dgm:fillClrLst hueDir="cw" meth="repeat">
      <a:schemeClr val="lt1">
        <a:alpha val="90000"/>
      </a:schemeClr>
    </dgm:fillClrLst>
    <dgm:linClrLst hueDir="cw" meth="span">
      <a:schemeClr val="accent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2">
    <dgm:fillClrLst hueDir="cw" meth="repeat">
      <a:schemeClr val="lt1">
        <a:alpha val="90000"/>
      </a:schemeClr>
    </dgm:fillClrLst>
    <dgm:linClrLst hueDir="cw" meth="span">
      <a:schemeClr val="accent3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3">
    <dgm:fillClrLst hueDir="cw" meth="repeat">
      <a:schemeClr val="lt1">
        <a:alpha val="90000"/>
      </a:schemeClr>
    </dgm:fillClrLst>
    <dgm:linClrLst hueDir="cw" meth="span">
      <a:schemeClr val="accent4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fgAcc4">
    <dgm:fillClrLst hueDir="cw" meth="repeat">
      <a:schemeClr val="lt1">
        <a:alpha val="90000"/>
      </a:schemeClr>
    </dgm:fillClrLst>
    <dgm:linClrLst hueDir="cw" meth="span">
      <a:schemeClr val="accent5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bgShp">
    <dgm:fillClrLst hueDir="cw" meth="span">
      <a:schemeClr val="accent2"/>
      <a:schemeClr val="accent3"/>
    </dgm:fillClrLst>
    <dgm:linClrLst hueDir="cw" meth="repeat">
      <a:schemeClr val="lt1">
        <a:alpha val="0"/>
      </a:schemeClr>
    </dgm:linClrLst>
    <dgm:effectClrLst hueDir="cw" meth="span"/>
    <dgm:txLinClrLst hueDir="cw" meth="span"/>
    <dgm:txFillClrLst hueDir="cw" meth="span"/>
    <dgm:txEffectClrLst hueDir="cw" meth="span"/>
  </dgm:styleLbl>
  <dgm:styleLbl name="dkBgShp">
    <dgm:fillClrLst hueDir="cw" meth="repeat">
      <a:schemeClr val="accent2">
        <a:shade val="90000"/>
      </a:schemeClr>
    </dgm:fillClrLst>
    <dgm:linClrLst hueDir="cw" meth="repeat">
      <a:schemeClr val="dk1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trBgShp">
    <dgm:fillClrLst hueDir="cw" meth="repeat">
      <a:schemeClr val="accent2">
        <a:tint val="50000"/>
        <a:alpha val="40000"/>
      </a:schemeClr>
    </dgm:fillClrLst>
    <dgm:linClrLst hueDir="cw" meth="repeat">
      <a:schemeClr val="accent2"/>
    </dgm:linClrLst>
    <dgm:effectClrLst hueDir="cw" meth="span"/>
    <dgm:txLinClrLst hueDir="cw" meth="span"/>
    <dgm:txFillClrLst hueDir="cw" meth="repeat">
      <a:schemeClr val="lt1"/>
    </dgm:txFillClrLst>
    <dgm:txEffectClrLst hueDir="cw" meth="span"/>
  </dgm:styleLbl>
  <dgm:styleLbl name="fgShp">
    <dgm:fillClrLst hueDir="cw" meth="repeat">
      <a:schemeClr val="accent2">
        <a:tint val="40000"/>
      </a:schemeClr>
    </dgm:fillClrLst>
    <dgm:linClrLst hueDir="cw" meth="repeat">
      <a:schemeClr val="lt1"/>
    </dgm:linClrLst>
    <dgm:effectClrLst hueDir="cw" meth="span"/>
    <dgm:txLinClrLst hueDir="cw" meth="span"/>
    <dgm:txFillClrLst hueDir="cw" meth="repeat">
      <a:schemeClr val="dk1"/>
    </dgm:txFillClrLst>
    <dgm:txEffectClrLst hueDir="cw" meth="span"/>
  </dgm:styleLbl>
  <dgm:styleLbl name="revTx">
    <dgm:fillClrLst hueDir="cw" meth="repeat">
      <a:schemeClr val="lt1">
        <a:alpha val="0"/>
      </a:schemeClr>
    </dgm:fillClrLst>
    <dgm:linClrLst hueDir="cw" meth="repeat">
      <a:schemeClr val="dk1">
        <a:alpha val="0"/>
      </a:schemeClr>
    </dgm:linClrLst>
    <dgm:effectClrLst hueDir="cw" meth="span"/>
    <dgm:txLinClrLst hueDir="cw" meth="span"/>
    <dgm:txFillClrLst hueDir="cw" meth="repeat">
      <a:schemeClr val="tx1"/>
    </dgm:txFillClrLst>
    <dgm:txEffectClrLst hueDir="cw" meth="span"/>
  </dgm:styleLbl>
</dgm:colorsDef>
</file>

<file path=ppt/diagrams/data1.xml><?xml version="1.0" encoding="utf-8"?>
<dgm:dataModel xmlns:dgm="http://schemas.openxmlformats.org/drawingml/2006/diagram" xmlns:a="http://schemas.openxmlformats.org/drawingml/2006/main" xmlns:r="http://schemas.openxmlformats.org/officeDocument/2006/relationships">
  <dgm:ptLst>
    <dgm:pt modelId="{B2F64152-B23B-42C0-AA7A-4E79310FCA4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2" csCatId="colorful" phldr="1"/>
      <dgm:spPr bwMode="auto"/>
      <dgm:t>
        <a:bodyPr/>
        <a:lstStyle/>
        <a:p>
          <a:pPr>
            <a:defRPr/>
          </a:pPr>
          <a:endParaRPr lang="en-US"/>
        </a:p>
      </dgm:t>
    </dgm:pt>
    <dgm:pt modelId="{796064AA-A363-4B5D-8844-EEBDF2B112D1}" type="node">
      <dgm:prSet custT="1"/>
      <dgm:spPr bwMode="auto"/>
      <dgm:t>
        <a:bodyPr/>
        <a:lstStyle/>
        <a:p>
          <a:pPr>
            <a:lnSpc>
              <a:spcPct val="100000"/>
            </a:lnSpc>
            <a:defRPr/>
          </a:pPr>
          <a:r>
            <a:rPr lang="en-GB" sz="1600"/>
            <a:t>Greater impact – employees can see links to motivation and engagement</a:t>
          </a:r>
          <a:endParaRPr lang="en-US" sz="1600"/>
        </a:p>
      </dgm:t>
    </dgm:pt>
    <dgm:pt modelId="{E2A72057-08BF-474A-84CE-0BE644DD81FB}" type="parTrans" cxnId="{0DB3EA3B-755C-4119-BFA6-44FB2DE2C0A5}">
      <dgm:prSet/>
      <dgm:spPr bwMode="auto"/>
      <dgm:t>
        <a:bodyPr/>
        <a:lstStyle/>
        <a:p>
          <a:pPr>
            <a:defRPr/>
          </a:pPr>
          <a:endParaRPr lang="en-US" sz="2800"/>
        </a:p>
      </dgm:t>
    </dgm:pt>
    <dgm:pt modelId="{5E88A36D-DB3C-48F3-8DEF-9F9E50701C75}" type="sibTrans" cxnId="{0DB3EA3B-755C-4119-BFA6-44FB2DE2C0A5}">
      <dgm:prSet/>
      <dgm:spPr bwMode="auto"/>
      <dgm:t>
        <a:bodyPr/>
        <a:lstStyle/>
        <a:p>
          <a:pPr>
            <a:lnSpc>
              <a:spcPct val="100000"/>
            </a:lnSpc>
            <a:defRPr/>
          </a:pPr>
          <a:endParaRPr lang="en-US" sz="2800"/>
        </a:p>
      </dgm:t>
    </dgm:pt>
    <dgm:pt modelId="{D23C0B90-2A4B-4CE3-915A-DBC0763F0F5F}" type="node">
      <dgm:prSet custT="1"/>
      <dgm:spPr bwMode="auto"/>
      <dgm:t>
        <a:bodyPr/>
        <a:lstStyle/>
        <a:p>
          <a:pPr>
            <a:lnSpc>
              <a:spcPct val="100000"/>
            </a:lnSpc>
            <a:defRPr/>
          </a:pPr>
          <a:r>
            <a:rPr lang="en-GB" sz="1600"/>
            <a:t>Enhances cost effectiveness – many employees value the reward package</a:t>
          </a:r>
          <a:endParaRPr lang="en-US" sz="1600"/>
        </a:p>
      </dgm:t>
    </dgm:pt>
    <dgm:pt modelId="{946B8A1D-11C7-491B-AC85-9E5EE09A1B63}" type="parTrans" cxnId="{9DC3A78D-F552-45CA-B085-65A188C35550}">
      <dgm:prSet/>
      <dgm:spPr bwMode="auto"/>
      <dgm:t>
        <a:bodyPr/>
        <a:lstStyle/>
        <a:p>
          <a:pPr>
            <a:defRPr/>
          </a:pPr>
          <a:endParaRPr lang="en-US" sz="2800"/>
        </a:p>
      </dgm:t>
    </dgm:pt>
    <dgm:pt modelId="{34CF4281-C50A-40E2-9855-BA1B444643E6}" type="sibTrans" cxnId="{9DC3A78D-F552-45CA-B085-65A188C35550}">
      <dgm:prSet/>
      <dgm:spPr bwMode="auto"/>
      <dgm:t>
        <a:bodyPr/>
        <a:lstStyle/>
        <a:p>
          <a:pPr>
            <a:lnSpc>
              <a:spcPct val="100000"/>
            </a:lnSpc>
            <a:defRPr/>
          </a:pPr>
          <a:endParaRPr lang="en-US" sz="2800"/>
        </a:p>
      </dgm:t>
    </dgm:pt>
    <dgm:pt modelId="{465FA3C5-49A8-40CD-B34A-A2EFF16E2EF8}" type="node">
      <dgm:prSet custT="1"/>
      <dgm:spPr bwMode="auto"/>
      <dgm:t>
        <a:bodyPr/>
        <a:lstStyle/>
        <a:p>
          <a:pPr>
            <a:lnSpc>
              <a:spcPct val="100000"/>
            </a:lnSpc>
            <a:defRPr/>
          </a:pPr>
          <a:r>
            <a:rPr lang="en-GB" sz="1600"/>
            <a:t>Winning the war for talent – can be differentiator in recruiting and retaining</a:t>
          </a:r>
          <a:endParaRPr lang="en-US" sz="1600"/>
        </a:p>
      </dgm:t>
    </dgm:pt>
    <dgm:pt modelId="{E2F7E3BF-8D0B-4176-AFD1-C299E6B066E0}" type="parTrans" cxnId="{D86BF2B9-FE38-4B97-9106-BEE6DEAD9694}">
      <dgm:prSet/>
      <dgm:spPr bwMode="auto"/>
      <dgm:t>
        <a:bodyPr/>
        <a:lstStyle/>
        <a:p>
          <a:pPr>
            <a:defRPr/>
          </a:pPr>
          <a:endParaRPr lang="en-US" sz="2800"/>
        </a:p>
      </dgm:t>
    </dgm:pt>
    <dgm:pt modelId="{BBD2CDEF-5BD5-4FF4-A4BD-6A0B9F6827AE}" type="sibTrans" cxnId="{D86BF2B9-FE38-4B97-9106-BEE6DEAD9694}">
      <dgm:prSet/>
      <dgm:spPr bwMode="auto"/>
      <dgm:t>
        <a:bodyPr/>
        <a:lstStyle/>
        <a:p>
          <a:pPr>
            <a:lnSpc>
              <a:spcPct val="100000"/>
            </a:lnSpc>
            <a:defRPr/>
          </a:pPr>
          <a:endParaRPr lang="en-US" sz="2800"/>
        </a:p>
      </dgm:t>
    </dgm:pt>
    <dgm:pt modelId="{EAB88794-E048-4ACE-AA37-6650154A8D02}" type="node">
      <dgm:prSet custT="1"/>
      <dgm:spPr bwMode="auto"/>
      <dgm:t>
        <a:bodyPr/>
        <a:lstStyle/>
        <a:p>
          <a:pPr>
            <a:lnSpc>
              <a:spcPct val="100000"/>
            </a:lnSpc>
            <a:defRPr/>
          </a:pPr>
          <a:r>
            <a:rPr lang="en-GB" sz="1600"/>
            <a:t>Enhance reputation - organisation viewed as employer of choice</a:t>
          </a:r>
          <a:endParaRPr lang="en-US" sz="1600"/>
        </a:p>
      </dgm:t>
    </dgm:pt>
    <dgm:pt modelId="{8515255E-12E6-4752-81DA-9B1746171D56}" type="parTrans" cxnId="{2FE3072A-513C-4704-9C33-6502E7AE2D5E}">
      <dgm:prSet/>
      <dgm:spPr bwMode="auto"/>
      <dgm:t>
        <a:bodyPr/>
        <a:lstStyle/>
        <a:p>
          <a:pPr>
            <a:defRPr/>
          </a:pPr>
          <a:endParaRPr lang="en-US" sz="2800"/>
        </a:p>
      </dgm:t>
    </dgm:pt>
    <dgm:pt modelId="{1F0DBFC8-B008-4146-905B-8BE48E0CD6C0}" type="sibTrans" cxnId="{2FE3072A-513C-4704-9C33-6502E7AE2D5E}">
      <dgm:prSet/>
      <dgm:spPr bwMode="auto"/>
      <dgm:t>
        <a:bodyPr/>
        <a:lstStyle/>
        <a:p>
          <a:pPr>
            <a:defRPr/>
          </a:pPr>
          <a:endParaRPr lang="en-US" sz="2800"/>
        </a:p>
      </dgm:t>
    </dgm:pt>
    <dgm:pt modelId="{65152920-357C-410B-92FB-04D60F3334CE}" type="pres">
      <dgm:prSet presAssocID="{B2F64152-B23B-42C0-AA7A-4E79310FCA43}" presName="root" presStyleCnt="0">
        <dgm:presLayoutVars>
          <dgm:dir val="norm"/>
          <dgm:resizeHandles val="exact"/>
        </dgm:presLayoutVars>
      </dgm:prSet>
      <dgm:spPr bwMode="auto"/>
    </dgm:pt>
    <dgm:pt modelId="{D70C8D80-1FC5-4C6D-9A7B-EDE0B45E529E}" type="pres">
      <dgm:prSet presAssocID="{B2F64152-B23B-42C0-AA7A-4E79310FCA43}" presName="container" presStyleCnt="0">
        <dgm:presLayoutVars>
          <dgm:dir val="norm"/>
          <dgm:resizeHandles val="exact"/>
        </dgm:presLayoutVars>
      </dgm:prSet>
      <dgm:spPr bwMode="auto"/>
    </dgm:pt>
    <dgm:pt modelId="{475BE14B-46E9-4AB7-AF04-28BBD116812A}" type="pres">
      <dgm:prSet presAssocID="{796064AA-A363-4B5D-8844-EEBDF2B112D1}" presName="compNode" presStyleCnt="0"/>
      <dgm:spPr bwMode="auto"/>
    </dgm:pt>
    <dgm:pt modelId="{EC95D262-BE1B-47C3-8A3E-4B25D14F2B96}" type="pres">
      <dgm:prSet presAssocID="{796064AA-A363-4B5D-8844-EEBDF2B112D1}" presName="iconBgRect" presStyleLbl="bgShp" presStyleIdx="0" presStyleCnt="4"/>
      <dgm:spPr bwMode="auto"/>
    </dgm:pt>
    <dgm:pt modelId="{C5E0DDED-B35A-4738-86B5-C5272A4772FA}" type="pres">
      <dgm:prSet presAssocID="{796064AA-A363-4B5D-8844-EEBDF2B112D1}" presName="iconRect" presStyleLbl="node1" presStyleIdx="0" presStyleCnt="4"/>
      <dgm:spPr bwMode="auto">
        <a:blipFill>
          <a:blip r:embed="rId1"/>
          <a:stretch/>
        </a:blipFill>
        <a:ln>
          <a:noFill/>
        </a:ln>
      </dgm:spPr>
    </dgm:pt>
    <dgm:pt modelId="{06ADB750-3F07-46DF-8F92-CD6E611D4354}" type="pres">
      <dgm:prSet presAssocID="{796064AA-A363-4B5D-8844-EEBDF2B112D1}" presName="spaceRect" presStyleCnt="0"/>
      <dgm:spPr bwMode="auto"/>
    </dgm:pt>
    <dgm:pt modelId="{7432418A-9F56-441F-84B8-3CFA329ABDE6}" type="pres">
      <dgm:prSet presAssocID="{796064AA-A363-4B5D-8844-EEBDF2B112D1}" presName="textRect" presStyleLbl="revTx" presStyleIdx="0" presStyleCnt="4">
        <dgm:presLayoutVars>
          <dgm:chMax val="1"/>
          <dgm:chPref val="1"/>
        </dgm:presLayoutVars>
      </dgm:prSet>
      <dgm:spPr bwMode="auto"/>
    </dgm:pt>
    <dgm:pt modelId="{A1312AE5-59E9-4751-924C-D0F823A00340}" type="pres">
      <dgm:prSet presAssocID="{5E88A36D-DB3C-48F3-8DEF-9F9E50701C75}" presName="sibTrans" presStyleLbl="sibTrans2D1" presStyleIdx="0" presStyleCnt="0"/>
      <dgm:spPr bwMode="auto"/>
    </dgm:pt>
    <dgm:pt modelId="{04D7DDF2-D25F-4DA0-AE58-D4B3AEA6F3C4}" type="pres">
      <dgm:prSet presAssocID="{D23C0B90-2A4B-4CE3-915A-DBC0763F0F5F}" presName="compNode" presStyleCnt="0"/>
      <dgm:spPr bwMode="auto"/>
    </dgm:pt>
    <dgm:pt modelId="{13305DEE-D7BC-4447-9518-8904FC8DFB70}" type="pres">
      <dgm:prSet presAssocID="{D23C0B90-2A4B-4CE3-915A-DBC0763F0F5F}" presName="iconBgRect" presStyleLbl="bgShp" presStyleIdx="1" presStyleCnt="4"/>
      <dgm:spPr bwMode="auto"/>
    </dgm:pt>
    <dgm:pt modelId="{D4AA87BF-EA34-4516-BA29-DB09A7EE1493}" type="pres">
      <dgm:prSet presAssocID="{D23C0B90-2A4B-4CE3-915A-DBC0763F0F5F}" presName="iconRect" presStyleLbl="node1" presStyleIdx="1" presStyleCnt="4"/>
      <dgm:spPr bwMode="auto">
        <a:blipFill>
          <a:blip r:embed="rId2"/>
          <a:stretch/>
        </a:blipFill>
        <a:ln>
          <a:noFill/>
        </a:ln>
      </dgm:spPr>
    </dgm:pt>
    <dgm:pt modelId="{D2DB9A1C-236C-4286-83C1-09F7AD98E2EF}" type="pres">
      <dgm:prSet presAssocID="{D23C0B90-2A4B-4CE3-915A-DBC0763F0F5F}" presName="spaceRect" presStyleCnt="0"/>
      <dgm:spPr bwMode="auto"/>
    </dgm:pt>
    <dgm:pt modelId="{BFAE18B2-F004-4D94-897B-E381A91A92C6}" type="pres">
      <dgm:prSet presAssocID="{D23C0B90-2A4B-4CE3-915A-DBC0763F0F5F}" presName="textRect" presStyleLbl="revTx" presStyleIdx="1" presStyleCnt="4">
        <dgm:presLayoutVars>
          <dgm:chMax val="1"/>
          <dgm:chPref val="1"/>
        </dgm:presLayoutVars>
      </dgm:prSet>
      <dgm:spPr bwMode="auto"/>
    </dgm:pt>
    <dgm:pt modelId="{B0A9EE5B-677D-4596-A21F-7AD179093CC2}" type="pres">
      <dgm:prSet presAssocID="{34CF4281-C50A-40E2-9855-BA1B444643E6}" presName="sibTrans" presStyleLbl="sibTrans2D1" presStyleIdx="0" presStyleCnt="0"/>
      <dgm:spPr bwMode="auto"/>
    </dgm:pt>
    <dgm:pt modelId="{51626EEA-22BE-457E-BCE5-6C9A565C1172}" type="pres">
      <dgm:prSet presAssocID="{465FA3C5-49A8-40CD-B34A-A2EFF16E2EF8}" presName="compNode" presStyleCnt="0"/>
      <dgm:spPr bwMode="auto"/>
    </dgm:pt>
    <dgm:pt modelId="{9626318B-7C87-447C-89D7-EBA9AA5230D0}" type="pres">
      <dgm:prSet presAssocID="{465FA3C5-49A8-40CD-B34A-A2EFF16E2EF8}" presName="iconBgRect" presStyleLbl="bgShp" presStyleIdx="2" presStyleCnt="4"/>
      <dgm:spPr bwMode="auto"/>
    </dgm:pt>
    <dgm:pt modelId="{98E10BAE-2DE4-4513-9879-248A479B4AB5}" type="pres">
      <dgm:prSet presAssocID="{465FA3C5-49A8-40CD-B34A-A2EFF16E2EF8}" presName="iconRect" presStyleLbl="node1" presStyleIdx="2" presStyleCnt="4"/>
      <dgm:spPr bwMode="auto">
        <a:blipFill>
          <a:blip r:embed="rId3"/>
          <a:stretch/>
        </a:blipFill>
        <a:ln>
          <a:noFill/>
        </a:ln>
      </dgm:spPr>
    </dgm:pt>
    <dgm:pt modelId="{BED22400-7F8A-4E6F-8C1A-F786451ED6C6}" type="pres">
      <dgm:prSet presAssocID="{465FA3C5-49A8-40CD-B34A-A2EFF16E2EF8}" presName="spaceRect" presStyleCnt="0"/>
      <dgm:spPr bwMode="auto"/>
    </dgm:pt>
    <dgm:pt modelId="{5B5AACC7-2A34-445D-9789-3618DFB6AB9F}" type="pres">
      <dgm:prSet presAssocID="{465FA3C5-49A8-40CD-B34A-A2EFF16E2EF8}" presName="textRect" presStyleLbl="revTx" presStyleIdx="2" presStyleCnt="4">
        <dgm:presLayoutVars>
          <dgm:chMax val="1"/>
          <dgm:chPref val="1"/>
        </dgm:presLayoutVars>
      </dgm:prSet>
      <dgm:spPr bwMode="auto"/>
    </dgm:pt>
    <dgm:pt modelId="{576AF7DE-93A2-4075-916E-71A8317BA314}" type="pres">
      <dgm:prSet presAssocID="{BBD2CDEF-5BD5-4FF4-A4BD-6A0B9F6827AE}" presName="sibTrans" presStyleLbl="sibTrans2D1" presStyleIdx="0" presStyleCnt="0"/>
      <dgm:spPr bwMode="auto"/>
    </dgm:pt>
    <dgm:pt modelId="{BE6E8CAC-6FD7-49AF-95FD-760CB169EB32}" type="pres">
      <dgm:prSet presAssocID="{EAB88794-E048-4ACE-AA37-6650154A8D02}" presName="compNode" presStyleCnt="0"/>
      <dgm:spPr bwMode="auto"/>
    </dgm:pt>
    <dgm:pt modelId="{646ED818-958C-40EA-859A-6900A14EEB22}" type="pres">
      <dgm:prSet presAssocID="{EAB88794-E048-4ACE-AA37-6650154A8D02}" presName="iconBgRect" presStyleLbl="bgShp" presStyleIdx="3" presStyleCnt="4"/>
      <dgm:spPr bwMode="auto"/>
    </dgm:pt>
    <dgm:pt modelId="{76D7F19F-5CF9-4CC9-A589-33A59EF59477}" type="pres">
      <dgm:prSet presAssocID="{EAB88794-E048-4ACE-AA37-6650154A8D02}" presName="iconRect" presStyleLbl="node1" presStyleIdx="3" presStyleCnt="4"/>
      <dgm:spPr bwMode="auto">
        <a:blipFill>
          <a:blip r:embed="rId4"/>
          <a:stretch/>
        </a:blipFill>
        <a:ln>
          <a:noFill/>
        </a:ln>
      </dgm:spPr>
    </dgm:pt>
    <dgm:pt modelId="{D6294174-C1EE-4E5E-81A8-CDECB24FC879}" type="pres">
      <dgm:prSet presAssocID="{EAB88794-E048-4ACE-AA37-6650154A8D02}" presName="spaceRect" presStyleCnt="0"/>
      <dgm:spPr bwMode="auto"/>
    </dgm:pt>
    <dgm:pt modelId="{F011953B-5E01-4478-9A61-69EAF0E4E840}" type="pres">
      <dgm:prSet presAssocID="{EAB88794-E048-4ACE-AA37-6650154A8D02}" presName="textRect" presStyleLbl="revTx" presStyleIdx="3" presStyleCnt="4">
        <dgm:presLayoutVars>
          <dgm:chMax val="1"/>
          <dgm:chPref val="1"/>
        </dgm:presLayoutVars>
      </dgm:prSet>
      <dgm:spPr bwMode="auto"/>
    </dgm:pt>
  </dgm:ptLst>
  <dgm:cxnLst>
    <dgm:cxn modelId="{2FE3072A-513C-4704-9C33-6502E7AE2D5E}" type="parOf" srcId="{B2F64152-B23B-42C0-AA7A-4E79310FCA43}" destId="{EAB88794-E048-4ACE-AA37-6650154A8D02}" srcOrd="3" destOrd="0" parTransId="{8515255E-12E6-4752-81DA-9B1746171D56}" sibTransId="{1F0DBFC8-B008-4146-905B-8BE48E0CD6C0}"/>
    <dgm:cxn modelId="{25257735-5DDF-449C-B5C8-803E55E273F5}" type="presOf" srcId="{5E88A36D-DB3C-48F3-8DEF-9F9E50701C75}" destId="{A1312AE5-59E9-4751-924C-D0F823A00340}" srcOrd="0" destOrd="0" presId="urn:microsoft.com/office/officeart/2018/2/layout/IconCircleList"/>
    <dgm:cxn modelId="{0DB3EA3B-755C-4119-BFA6-44FB2DE2C0A5}" type="parOf" srcId="{B2F64152-B23B-42C0-AA7A-4E79310FCA43}" destId="{796064AA-A363-4B5D-8844-EEBDF2B112D1}" srcOrd="0" destOrd="0" parTransId="{E2A72057-08BF-474A-84CE-0BE644DD81FB}" sibTransId="{5E88A36D-DB3C-48F3-8DEF-9F9E50701C75}"/>
    <dgm:cxn modelId="{D8D23B58-09C6-4669-879F-3F3F45671433}" type="presOf" srcId="{EAB88794-E048-4ACE-AA37-6650154A8D02}" destId="{F011953B-5E01-4478-9A61-69EAF0E4E840}" srcOrd="0" destOrd="0" presId="urn:microsoft.com/office/officeart/2018/2/layout/IconCircleList"/>
    <dgm:cxn modelId="{843EBB84-C4E8-4730-8994-0C160AD95D57}" type="presOf" srcId="{465FA3C5-49A8-40CD-B34A-A2EFF16E2EF8}" destId="{5B5AACC7-2A34-445D-9789-3618DFB6AB9F}" srcOrd="0" destOrd="0" presId="urn:microsoft.com/office/officeart/2018/2/layout/IconCircleList"/>
    <dgm:cxn modelId="{9DC3A78D-F552-45CA-B085-65A188C35550}" type="parOf" srcId="{B2F64152-B23B-42C0-AA7A-4E79310FCA43}" destId="{D23C0B90-2A4B-4CE3-915A-DBC0763F0F5F}" srcOrd="1" destOrd="0" parTransId="{946B8A1D-11C7-491B-AC85-9E5EE09A1B63}" sibTransId="{34CF4281-C50A-40E2-9855-BA1B444643E6}"/>
    <dgm:cxn modelId="{E6D9668E-7AE7-40A1-A3B7-13EB477C5577}" type="presOf" srcId="{34CF4281-C50A-40E2-9855-BA1B444643E6}" destId="{B0A9EE5B-677D-4596-A21F-7AD179093CC2}" srcOrd="0" destOrd="0" presId="urn:microsoft.com/office/officeart/2018/2/layout/IconCircleList"/>
    <dgm:cxn modelId="{E2C8DAAF-CA2C-4068-ADCD-1120FB759C8C}" type="presOf" srcId="{BBD2CDEF-5BD5-4FF4-A4BD-6A0B9F6827AE}" destId="{576AF7DE-93A2-4075-916E-71A8317BA314}" srcOrd="0" destOrd="0" presId="urn:microsoft.com/office/officeart/2018/2/layout/IconCircleList"/>
    <dgm:cxn modelId="{EED514B1-D96E-4409-8F8B-81FF14A02FA8}" type="presOf" srcId="{B2F64152-B23B-42C0-AA7A-4E79310FCA43}" destId="{65152920-357C-410B-92FB-04D60F3334CE}" srcOrd="0" destOrd="0" presId="urn:microsoft.com/office/officeart/2018/2/layout/IconCircleList"/>
    <dgm:cxn modelId="{D86BF2B9-FE38-4B97-9106-BEE6DEAD9694}" type="parOf" srcId="{B2F64152-B23B-42C0-AA7A-4E79310FCA43}" destId="{465FA3C5-49A8-40CD-B34A-A2EFF16E2EF8}" srcOrd="2" destOrd="0" parTransId="{E2F7E3BF-8D0B-4176-AFD1-C299E6B066E0}" sibTransId="{BBD2CDEF-5BD5-4FF4-A4BD-6A0B9F6827AE}"/>
    <dgm:cxn modelId="{40E3B1D4-A73E-4256-86C8-A352DD4D3012}" type="presOf" srcId="{D23C0B90-2A4B-4CE3-915A-DBC0763F0F5F}" destId="{BFAE18B2-F004-4D94-897B-E381A91A92C6}" srcOrd="0" destOrd="0" presId="urn:microsoft.com/office/officeart/2018/2/layout/IconCircleList"/>
    <dgm:cxn modelId="{816CACE4-B9C5-4667-9B00-77BE3B2013F1}" type="presOf" srcId="{796064AA-A363-4B5D-8844-EEBDF2B112D1}" destId="{7432418A-9F56-441F-84B8-3CFA329ABDE6}" srcOrd="0" destOrd="0" presId="urn:microsoft.com/office/officeart/2018/2/layout/IconCircleList"/>
    <dgm:cxn modelId="{4EABA6BD-4C7F-4F29-9034-202C7E9DDCDB}" type="presParOf" srcId="{65152920-357C-410B-92FB-04D60F3334CE}" destId="{D70C8D80-1FC5-4C6D-9A7B-EDE0B45E529E}" srcOrd="0" destOrd="0" presId="urn:microsoft.com/office/officeart/2018/2/layout/IconCircleList"/>
    <dgm:cxn modelId="{EFC6638C-115F-43AE-91C9-AE8355389E1A}" type="presParOf" srcId="{D70C8D80-1FC5-4C6D-9A7B-EDE0B45E529E}" destId="{475BE14B-46E9-4AB7-AF04-28BBD116812A}" srcOrd="0" destOrd="0" presId="urn:microsoft.com/office/officeart/2018/2/layout/IconCircleList"/>
    <dgm:cxn modelId="{F3A24396-7EDF-4B6F-820B-3EC05E9C796B}" type="presParOf" srcId="{475BE14B-46E9-4AB7-AF04-28BBD116812A}" destId="{EC95D262-BE1B-47C3-8A3E-4B25D14F2B96}" srcOrd="0" destOrd="0" presId="urn:microsoft.com/office/officeart/2018/2/layout/IconCircleList"/>
    <dgm:cxn modelId="{C2DA71E9-20CC-4DFF-BC64-89C9925B8987}" type="presParOf" srcId="{475BE14B-46E9-4AB7-AF04-28BBD116812A}" destId="{C5E0DDED-B35A-4738-86B5-C5272A4772FA}" srcOrd="1" destOrd="0" presId="urn:microsoft.com/office/officeart/2018/2/layout/IconCircleList"/>
    <dgm:cxn modelId="{C50B2C34-9443-44E1-B6C9-DE6E2638A347}" type="presParOf" srcId="{475BE14B-46E9-4AB7-AF04-28BBD116812A}" destId="{06ADB750-3F07-46DF-8F92-CD6E611D4354}" srcOrd="2" destOrd="0" presId="urn:microsoft.com/office/officeart/2018/2/layout/IconCircleList"/>
    <dgm:cxn modelId="{1388ACD0-070A-4057-AD12-E322D6355D26}" type="presParOf" srcId="{475BE14B-46E9-4AB7-AF04-28BBD116812A}" destId="{7432418A-9F56-441F-84B8-3CFA329ABDE6}" srcOrd="3" destOrd="0" presId="urn:microsoft.com/office/officeart/2018/2/layout/IconCircleList"/>
    <dgm:cxn modelId="{609A205E-3C01-48FB-B2DE-68E6163AD133}" type="presParOf" srcId="{D70C8D80-1FC5-4C6D-9A7B-EDE0B45E529E}" destId="{A1312AE5-59E9-4751-924C-D0F823A00340}" srcOrd="1" destOrd="0" presId="urn:microsoft.com/office/officeart/2018/2/layout/IconCircleList"/>
    <dgm:cxn modelId="{CA068F61-EB36-4185-8043-2903A98701BF}" type="presParOf" srcId="{D70C8D80-1FC5-4C6D-9A7B-EDE0B45E529E}" destId="{04D7DDF2-D25F-4DA0-AE58-D4B3AEA6F3C4}" srcOrd="2" destOrd="0" presId="urn:microsoft.com/office/officeart/2018/2/layout/IconCircleList"/>
    <dgm:cxn modelId="{FE250137-15EF-4C96-811D-6B4EACB0E18C}" type="presParOf" srcId="{04D7DDF2-D25F-4DA0-AE58-D4B3AEA6F3C4}" destId="{13305DEE-D7BC-4447-9518-8904FC8DFB70}" srcOrd="0" destOrd="0" presId="urn:microsoft.com/office/officeart/2018/2/layout/IconCircleList"/>
    <dgm:cxn modelId="{F1CFB03C-DBD6-4091-A54E-CE9CD722B44B}" type="presParOf" srcId="{04D7DDF2-D25F-4DA0-AE58-D4B3AEA6F3C4}" destId="{D4AA87BF-EA34-4516-BA29-DB09A7EE1493}" srcOrd="1" destOrd="0" presId="urn:microsoft.com/office/officeart/2018/2/layout/IconCircleList"/>
    <dgm:cxn modelId="{5307B88B-C1A3-4273-9119-00356F805B75}" type="presParOf" srcId="{04D7DDF2-D25F-4DA0-AE58-D4B3AEA6F3C4}" destId="{D2DB9A1C-236C-4286-83C1-09F7AD98E2EF}" srcOrd="2" destOrd="0" presId="urn:microsoft.com/office/officeart/2018/2/layout/IconCircleList"/>
    <dgm:cxn modelId="{A074C092-49F9-4434-8B36-407BC3383C64}" type="presParOf" srcId="{04D7DDF2-D25F-4DA0-AE58-D4B3AEA6F3C4}" destId="{BFAE18B2-F004-4D94-897B-E381A91A92C6}" srcOrd="3" destOrd="0" presId="urn:microsoft.com/office/officeart/2018/2/layout/IconCircleList"/>
    <dgm:cxn modelId="{4D36E690-F921-4A9B-ABB4-8AE5860FB905}" type="presParOf" srcId="{D70C8D80-1FC5-4C6D-9A7B-EDE0B45E529E}" destId="{B0A9EE5B-677D-4596-A21F-7AD179093CC2}" srcOrd="3" destOrd="0" presId="urn:microsoft.com/office/officeart/2018/2/layout/IconCircleList"/>
    <dgm:cxn modelId="{7D06FEC3-C0AF-4490-9301-B1FE1F592E9C}" type="presParOf" srcId="{D70C8D80-1FC5-4C6D-9A7B-EDE0B45E529E}" destId="{51626EEA-22BE-457E-BCE5-6C9A565C1172}" srcOrd="4" destOrd="0" presId="urn:microsoft.com/office/officeart/2018/2/layout/IconCircleList"/>
    <dgm:cxn modelId="{A6D4A139-5BEB-4035-BCFB-A4EB3D337323}" type="presParOf" srcId="{51626EEA-22BE-457E-BCE5-6C9A565C1172}" destId="{9626318B-7C87-447C-89D7-EBA9AA5230D0}" srcOrd="0" destOrd="0" presId="urn:microsoft.com/office/officeart/2018/2/layout/IconCircleList"/>
    <dgm:cxn modelId="{72FA0018-136C-4B22-B33F-A8463642A9C6}" type="presParOf" srcId="{51626EEA-22BE-457E-BCE5-6C9A565C1172}" destId="{98E10BAE-2DE4-4513-9879-248A479B4AB5}" srcOrd="1" destOrd="0" presId="urn:microsoft.com/office/officeart/2018/2/layout/IconCircleList"/>
    <dgm:cxn modelId="{65063DF2-7ECB-4924-92E0-75CD67E87C8E}" type="presParOf" srcId="{51626EEA-22BE-457E-BCE5-6C9A565C1172}" destId="{BED22400-7F8A-4E6F-8C1A-F786451ED6C6}" srcOrd="2" destOrd="0" presId="urn:microsoft.com/office/officeart/2018/2/layout/IconCircleList"/>
    <dgm:cxn modelId="{E3011D4C-A4F7-4179-97DD-1F5E21016374}" type="presParOf" srcId="{51626EEA-22BE-457E-BCE5-6C9A565C1172}" destId="{5B5AACC7-2A34-445D-9789-3618DFB6AB9F}" srcOrd="3" destOrd="0" presId="urn:microsoft.com/office/officeart/2018/2/layout/IconCircleList"/>
    <dgm:cxn modelId="{979512B3-2C6F-4048-9773-DC9EFC370EFD}" type="presParOf" srcId="{D70C8D80-1FC5-4C6D-9A7B-EDE0B45E529E}" destId="{576AF7DE-93A2-4075-916E-71A8317BA314}" srcOrd="5" destOrd="0" presId="urn:microsoft.com/office/officeart/2018/2/layout/IconCircleList"/>
    <dgm:cxn modelId="{97D0A18B-F37A-47DA-A544-99BDB20AFBF4}" type="presParOf" srcId="{D70C8D80-1FC5-4C6D-9A7B-EDE0B45E529E}" destId="{BE6E8CAC-6FD7-49AF-95FD-760CB169EB32}" srcOrd="6" destOrd="0" presId="urn:microsoft.com/office/officeart/2018/2/layout/IconCircleList"/>
    <dgm:cxn modelId="{7B515984-BAA1-476A-B1E8-A70ADA86B453}" type="presParOf" srcId="{BE6E8CAC-6FD7-49AF-95FD-760CB169EB32}" destId="{646ED818-958C-40EA-859A-6900A14EEB22}" srcOrd="0" destOrd="0" presId="urn:microsoft.com/office/officeart/2018/2/layout/IconCircleList"/>
    <dgm:cxn modelId="{01C25CDE-D5E8-4C9B-A028-1CC07435557D}" type="presParOf" srcId="{BE6E8CAC-6FD7-49AF-95FD-760CB169EB32}" destId="{76D7F19F-5CF9-4CC9-A589-33A59EF59477}" srcOrd="1" destOrd="0" presId="urn:microsoft.com/office/officeart/2018/2/layout/IconCircleList"/>
    <dgm:cxn modelId="{2083B066-B694-46AC-89E6-36F3A3FAA7D0}" type="presParOf" srcId="{BE6E8CAC-6FD7-49AF-95FD-760CB169EB32}" destId="{D6294174-C1EE-4E5E-81A8-CDECB24FC879}" srcOrd="2" destOrd="0" presId="urn:microsoft.com/office/officeart/2018/2/layout/IconCircleList"/>
    <dgm:cxn modelId="{62B5C3B4-16A1-4459-9D93-CAE70C0CC800}" type="presParOf" srcId="{BE6E8CAC-6FD7-49AF-95FD-760CB169EB32}" destId="{F011953B-5E01-4478-9A61-69EAF0E4E84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rawing1.xml><?xml version="1.0" encoding="utf-8"?>
<dsp:drawing xmlns:dsp="http://schemas.microsoft.com/office/drawing/2008/diagram" xmlns:dgm="http://schemas.openxmlformats.org/drawingml/2006/diagram" xmlns:a="http://schemas.openxmlformats.org/drawingml/2006/main" xmlns:r="http://schemas.openxmlformats.org/officeDocument/2006/relationships">
  <dsp:spTree>
    <dsp:nvGrpSpPr>
      <dsp:cNvPr id="1482056208" name=""/>
      <dsp:cNvGrpSpPr/>
    </dsp:nvGrpSpPr>
    <dsp:grpSpPr bwMode="auto">
      <a:xfrm>
        <a:off x="0" y="0"/>
        <a:ext cx="8093121" cy="4620767"/>
        <a:chOff x="0" y="0"/>
        <a:chExt cx="8093121" cy="4620767"/>
      </a:xfrm>
    </dsp:grpSpPr>
    <dsp:sp modelId="{EC95D262-BE1B-47C3-8A3E-4B25D14F2B96}">
      <dsp:nvSpPr>
        <dsp:cNvPr id="709921152" name=""/>
        <dsp:cNvSpPr/>
      </dsp:nvSpPr>
      <dsp:spPr bwMode="auto">
        <a:xfrm>
          <a:off x="193790" y="897499"/>
          <a:ext cx="1020117" cy="102011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rgbClr val="000000"/>
        </a:lnRef>
        <a:fillRef idx="1">
          <a:srgbClr val="000000"/>
        </a:fillRef>
        <a:effectRef idx="0">
          <a:srgbClr val="000000"/>
        </a:effectRef>
        <a:fontRef idx="minor"/>
      </dsp:style>
    </dsp:sp>
    <dsp:sp modelId="{C5E0DDED-B35A-4738-86B5-C5272A4772FA}">
      <dsp:nvSpPr>
        <dsp:cNvPr id="1057995755" name=""/>
        <dsp:cNvSpPr/>
      </dsp:nvSpPr>
      <dsp:spPr bwMode="auto">
        <a:xfrm>
          <a:off x="408015" y="1111725"/>
          <a:ext cx="591667" cy="591667"/>
        </a:xfrm>
        <a:prstGeom prst="rect">
          <a:avLst/>
        </a:prstGeom>
        <a:blipFill>
          <a:blip r:embed="rId1"/>
          <a:stretch/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7432418A-9F56-441F-84B8-3CFA329ABDE6}">
      <dsp:nvSpPr>
        <dsp:cNvPr id="1846913495" name=""/>
        <dsp:cNvSpPr/>
      </dsp:nvSpPr>
      <dsp:spPr bwMode="auto">
        <a:xfrm>
          <a:off x="1432506" y="897499"/>
          <a:ext cx="2404564" cy="1020117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="horz" wrap="square" lIns="0" tIns="0" rIns="0" bIns="0" numCol="1" spcCol="1269" anchor="ctr" anchorCtr="0">
          <a:noAutofit/>
        </a:bodyPr>
        <a:lstStyle/>
        <a:p>
          <a:pPr marL="0" lvl="0" indent="0" algn="l" defTabSz="711199">
            <a:lnSpc>
              <a:spcPct val="100000"/>
            </a:lnSpc>
            <a:spcBef>
              <a:spcPts val="0"/>
            </a:spcBef>
            <a:spcAft>
              <a:spcPts val="0"/>
            </a:spcAft>
            <a:buNone/>
            <a:defRPr/>
          </a:pPr>
          <a:r>
            <a:rPr lang="en-GB" sz="1600"/>
            <a:t>Greater impact – employees can see links to motivation and engagement</a:t>
          </a:r>
          <a:endParaRPr lang="en-US" sz="1600"/>
        </a:p>
      </dsp:txBody>
      <dsp:txXfrm>
        <a:off x="1432506" y="897499"/>
        <a:ext cx="2404564" cy="1020117"/>
      </dsp:txXfrm>
    </dsp:sp>
    <dsp:sp modelId="{13305DEE-D7BC-4447-9518-8904FC8DFB70}">
      <dsp:nvSpPr>
        <dsp:cNvPr id="980936503" name=""/>
        <dsp:cNvSpPr/>
      </dsp:nvSpPr>
      <dsp:spPr bwMode="auto">
        <a:xfrm>
          <a:off x="4256048" y="897499"/>
          <a:ext cx="1020117" cy="1020117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>
          <a:noFill/>
        </a:ln>
        <a:effectLst/>
      </dsp:spPr>
      <dsp:style>
        <a:lnRef idx="0">
          <a:srgbClr val="000000"/>
        </a:lnRef>
        <a:fillRef idx="1">
          <a:srgbClr val="000000"/>
        </a:fillRef>
        <a:effectRef idx="0">
          <a:srgbClr val="000000"/>
        </a:effectRef>
        <a:fontRef idx="minor"/>
      </dsp:style>
    </dsp:sp>
    <dsp:sp modelId="{D4AA87BF-EA34-4516-BA29-DB09A7EE1493}">
      <dsp:nvSpPr>
        <dsp:cNvPr id="845708053" name=""/>
        <dsp:cNvSpPr/>
      </dsp:nvSpPr>
      <dsp:spPr bwMode="auto">
        <a:xfrm>
          <a:off x="4470273" y="1111725"/>
          <a:ext cx="591667" cy="591667"/>
        </a:xfrm>
        <a:prstGeom prst="rect">
          <a:avLst/>
        </a:prstGeom>
        <a:blipFill>
          <a:blip r:embed="rId3"/>
          <a:stretch/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BFAE18B2-F004-4D94-897B-E381A91A92C6}">
      <dsp:nvSpPr>
        <dsp:cNvPr id="288412287" name=""/>
        <dsp:cNvSpPr/>
      </dsp:nvSpPr>
      <dsp:spPr bwMode="auto">
        <a:xfrm>
          <a:off x="5494763" y="897499"/>
          <a:ext cx="2404564" cy="1020117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="horz" wrap="square" lIns="0" tIns="0" rIns="0" bIns="0" numCol="1" spcCol="1269" anchor="ctr" anchorCtr="0">
          <a:noAutofit/>
        </a:bodyPr>
        <a:lstStyle/>
        <a:p>
          <a:pPr marL="0" lvl="0" indent="0" algn="l" defTabSz="711199">
            <a:lnSpc>
              <a:spcPct val="100000"/>
            </a:lnSpc>
            <a:spcBef>
              <a:spcPts val="0"/>
            </a:spcBef>
            <a:spcAft>
              <a:spcPts val="0"/>
            </a:spcAft>
            <a:buNone/>
            <a:defRPr/>
          </a:pPr>
          <a:r>
            <a:rPr lang="en-GB" sz="1600"/>
            <a:t>Enhances cost effectiveness – many employees value the reward package</a:t>
          </a:r>
          <a:endParaRPr lang="en-US" sz="1600"/>
        </a:p>
      </dsp:txBody>
      <dsp:txXfrm>
        <a:off x="5494763" y="897499"/>
        <a:ext cx="2404564" cy="1020117"/>
      </dsp:txXfrm>
    </dsp:sp>
    <dsp:sp modelId="{9626318B-7C87-447C-89D7-EBA9AA5230D0}">
      <dsp:nvSpPr>
        <dsp:cNvPr id="389543286" name=""/>
        <dsp:cNvSpPr/>
      </dsp:nvSpPr>
      <dsp:spPr bwMode="auto">
        <a:xfrm>
          <a:off x="193790" y="2703148"/>
          <a:ext cx="1020117" cy="1020117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>
          <a:noFill/>
        </a:ln>
        <a:effectLst/>
      </dsp:spPr>
      <dsp:style>
        <a:lnRef idx="0">
          <a:srgbClr val="000000"/>
        </a:lnRef>
        <a:fillRef idx="1">
          <a:srgbClr val="000000"/>
        </a:fillRef>
        <a:effectRef idx="0">
          <a:srgbClr val="000000"/>
        </a:effectRef>
        <a:fontRef idx="minor"/>
      </dsp:style>
    </dsp:sp>
    <dsp:sp modelId="{98E10BAE-2DE4-4513-9879-248A479B4AB5}">
      <dsp:nvSpPr>
        <dsp:cNvPr id="2103371438" name=""/>
        <dsp:cNvSpPr/>
      </dsp:nvSpPr>
      <dsp:spPr bwMode="auto">
        <a:xfrm>
          <a:off x="408015" y="2917373"/>
          <a:ext cx="591667" cy="591667"/>
        </a:xfrm>
        <a:prstGeom prst="rect">
          <a:avLst/>
        </a:prstGeom>
        <a:blipFill>
          <a:blip r:embed="rId5"/>
          <a:stretch/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5B5AACC7-2A34-445D-9789-3618DFB6AB9F}">
      <dsp:nvSpPr>
        <dsp:cNvPr id="387009175" name=""/>
        <dsp:cNvSpPr/>
      </dsp:nvSpPr>
      <dsp:spPr bwMode="auto">
        <a:xfrm>
          <a:off x="1432506" y="2703148"/>
          <a:ext cx="2404564" cy="1020117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="horz" wrap="square" lIns="0" tIns="0" rIns="0" bIns="0" numCol="1" spcCol="1269" anchor="ctr" anchorCtr="0">
          <a:noAutofit/>
        </a:bodyPr>
        <a:lstStyle/>
        <a:p>
          <a:pPr marL="0" lvl="0" indent="0" algn="l" defTabSz="711199">
            <a:lnSpc>
              <a:spcPct val="100000"/>
            </a:lnSpc>
            <a:spcBef>
              <a:spcPts val="0"/>
            </a:spcBef>
            <a:spcAft>
              <a:spcPts val="0"/>
            </a:spcAft>
            <a:buNone/>
            <a:defRPr/>
          </a:pPr>
          <a:r>
            <a:rPr lang="en-GB" sz="1600"/>
            <a:t>Winning the war for talent – can be differentiator in recruiting and retaining</a:t>
          </a:r>
          <a:endParaRPr lang="en-US" sz="1600"/>
        </a:p>
      </dsp:txBody>
      <dsp:txXfrm>
        <a:off x="1432506" y="2703148"/>
        <a:ext cx="2404564" cy="1020117"/>
      </dsp:txXfrm>
    </dsp:sp>
    <dsp:sp modelId="{646ED818-958C-40EA-859A-6900A14EEB22}">
      <dsp:nvSpPr>
        <dsp:cNvPr id="1144316214" name=""/>
        <dsp:cNvSpPr/>
      </dsp:nvSpPr>
      <dsp:spPr bwMode="auto">
        <a:xfrm>
          <a:off x="4256048" y="2703148"/>
          <a:ext cx="1020117" cy="1020117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rgbClr val="000000"/>
        </a:lnRef>
        <a:fillRef idx="1">
          <a:srgbClr val="000000"/>
        </a:fillRef>
        <a:effectRef idx="0">
          <a:srgbClr val="000000"/>
        </a:effectRef>
        <a:fontRef idx="minor"/>
      </dsp:style>
    </dsp:sp>
    <dsp:sp modelId="{76D7F19F-5CF9-4CC9-A589-33A59EF59477}">
      <dsp:nvSpPr>
        <dsp:cNvPr id="1100807710" name=""/>
        <dsp:cNvSpPr/>
      </dsp:nvSpPr>
      <dsp:spPr bwMode="auto">
        <a:xfrm>
          <a:off x="4470273" y="2917373"/>
          <a:ext cx="591667" cy="591667"/>
        </a:xfrm>
        <a:prstGeom prst="rect">
          <a:avLst/>
        </a:prstGeom>
        <a:blipFill>
          <a:blip r:embed="rId7"/>
          <a:stretch/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rgbClr val="000000"/>
        </a:lnRef>
        <a:fillRef idx="1">
          <a:srgbClr val="000000"/>
        </a:fillRef>
        <a:effectRef idx="0">
          <a:srgbClr val="000000"/>
        </a:effectRef>
        <a:fontRef idx="minor">
          <a:schemeClr val="lt1"/>
        </a:fontRef>
      </dsp:style>
    </dsp:sp>
    <dsp:sp modelId="{F011953B-5E01-4478-9A61-69EAF0E4E840}">
      <dsp:nvSpPr>
        <dsp:cNvPr id="1618604067" name=""/>
        <dsp:cNvSpPr/>
      </dsp:nvSpPr>
      <dsp:spPr bwMode="auto">
        <a:xfrm>
          <a:off x="5494763" y="2703148"/>
          <a:ext cx="2404564" cy="1020117"/>
        </a:xfrm>
        <a:prstGeom prst="rect">
          <a:avLst/>
        </a:prstGeom>
        <a:noFill/>
        <a:ln>
          <a:noFill/>
        </a:ln>
        <a:effectLst/>
      </dsp:spPr>
      <dsp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minor"/>
      </dsp:style>
      <dsp:txBody>
        <a:bodyPr spcFirstLastPara="0" vert="horz" wrap="square" lIns="0" tIns="0" rIns="0" bIns="0" numCol="1" spcCol="1269" anchor="ctr" anchorCtr="0">
          <a:noAutofit/>
        </a:bodyPr>
        <a:lstStyle/>
        <a:p>
          <a:pPr marL="0" lvl="0" indent="0" algn="l" defTabSz="711199">
            <a:lnSpc>
              <a:spcPct val="100000"/>
            </a:lnSpc>
            <a:spcBef>
              <a:spcPts val="0"/>
            </a:spcBef>
            <a:spcAft>
              <a:spcPts val="0"/>
            </a:spcAft>
            <a:buNone/>
            <a:defRPr/>
          </a:pPr>
          <a:r>
            <a:rPr lang="en-GB" sz="1600"/>
            <a:t>Enhance reputation - organisation viewed as employer of choice</a:t>
          </a:r>
          <a:endParaRPr lang="en-US" sz="1600"/>
        </a:p>
      </dsp:txBody>
      <dsp:txXfrm>
        <a:off x="5494763" y="2703148"/>
        <a:ext cx="2404564" cy="10201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xmlns:r="http://schemas.openxmlformats.org/officeDocument/2006/relationships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 val="norm"/>
      <dgm:resizeHandles val="exact"/>
    </dgm:varLst>
    <dgm:alg type="sp"/>
    <dgm:shape rot="0.000000" type="none" r:blip="" blipPhldr="0" lkTxEntry="0" zOrderOff="0" hideGeom="0">
      <dgm:adjLst/>
    </dgm:shape>
    <dgm:presOf/>
    <dgm:choose name="Name0">
      <dgm:if name="Name1" axis="ch" ptType="node" func="cnt" arg="none" op="lte" val="3">
        <dgm:constrLst>
          <dgm:constr type="w" for="ch" forName="container" ptType="all" refPtType="all" refType="w" refFor="self" op="none" fact="1.000000" val="0"/>
          <dgm:constr type="h" for="ch" forName="container" ptType="all" refPtType="all" refType="h" refFor="self" op="none" fact="0.400000" val="0"/>
        </dgm:constrLst>
      </dgm:if>
      <dgm:else name="Name2">
        <dgm:constrLst>
          <dgm:constr type="w" for="ch" forName="container" ptType="all" refPtType="all" refType="w" refFor="self" op="none" fact="1.000000" val="0"/>
          <dgm:constr type="h" for="ch" forName="container" ptType="all" refPtType="all" refType="h" refFor="self" op="none" fact="1.000000" val="0"/>
        </dgm:constrLst>
      </dgm:else>
    </dgm:choose>
    <dgm:ruleLst>
      <dgm:rule type="h" for="ch" forName="container" ptType="all" val="INF" fact="NaN" max="NaN"/>
    </dgm:ruleLst>
    <dgm:layoutNode name="container">
      <dgm:varLst>
        <dgm:dir val="norm"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rot="0.000000" type="none" r:blip="" blipPhldr="0" lkTxEntry="0" zOrderOff="0" hideGeom="0">
        <dgm:adjLst/>
      </dgm:shape>
      <dgm:presOf/>
      <dgm:constrLst>
        <dgm:constr type="w" for="ch" forName="compNode" ptType="all" refPtType="all" refType="w" refFor="self" op="none" fact="1.000000" val="0"/>
        <dgm:constr type="h" for="ch" forName="compNode" ptType="all" refPtType="all" refType="w" refFor="self" op="none" fact="0.280000" val="0"/>
        <dgm:constr type="w" for="ch" forName="sibTrans" ptType="all" refPtType="all" refType="w" refFor="ch" refForName="compNode" op="none" fact="0.115000" val="0"/>
        <dgm:constr type="sp" for="self" ptType="all" refPtType="all" refType="h" refFor="self" op="equ" fact="0.170000" val="0"/>
        <dgm:constr type="primFontSz" for="des" ptType="node" refPtType="all" refType="none" refFor="self" op="equ" fact="1.000000" val="24"/>
        <dgm:constr type="h" for="des" forName="compNode" ptType="all" refPtType="all" refType="none" refFor="self" op="equ" fact="1.000000" val="0"/>
        <dgm:constr type="h" for="des" forName="iconBgRect" ptType="all" refPtType="all" refType="none" refFor="self" op="equ" fact="1.000000" val="0"/>
      </dgm:constrLst>
      <dgm:ruleLst>
        <dgm:rule type="w" for="ch" forName="compNode" ptType="all" val="60" fact="NaN" max="NaN"/>
      </dgm:ruleLst>
      <dgm:forEach name="Name6" axis="ch" ptType="node">
        <dgm:layoutNode name="compNode">
          <dgm:alg type="composite"/>
          <dgm:shape rot="0.000000" type="none" r:blip="" blipPhldr="0" lkTxEntry="0" zOrderOff="0" hideGeom="0">
            <dgm:adjLst/>
          </dgm:shape>
          <dgm:presOf axis="self"/>
          <dgm:constrLst>
            <dgm:constr type="w" for="ch" forName="iconBgRect" ptType="all" refPtType="all" refType="w" refFor="self" op="none" fact="0.280000" val="0"/>
            <dgm:constr type="h" for="ch" forName="iconBgRect" ptType="all" refPtType="all" refType="w" refFor="ch" refForName="iconBgRect" op="none" fact="1.000000" val="0"/>
            <dgm:constr type="t" for="ch" forName="iconBgRect" ptType="all" refPtType="all" refType="none" refFor="self" op="none" fact="1.000000" val="0"/>
            <dgm:constr type="l" for="ch" forName="iconBgRect" ptType="all" refPtType="all" refType="none" refFor="self" op="none" fact="1.000000" val="0"/>
            <dgm:constr type="w" for="ch" forName="iconRect" ptType="all" refPtType="all" refType="w" refFor="ch" refForName="iconBgRect" op="none" fact="0.580000" val="0"/>
            <dgm:constr type="h" for="ch" forName="iconRect" ptType="all" refPtType="all" refType="w" refFor="ch" refForName="iconRect" op="none" fact="1.000000" val="0"/>
            <dgm:constr type="ctrX" for="ch" forName="iconRect" ptType="all" refPtType="all" refType="ctrX" refFor="ch" refForName="iconBgRect" op="none" fact="1.000000" val="0"/>
            <dgm:constr type="ctrY" for="ch" forName="iconRect" ptType="all" refPtType="all" refType="ctrY" refFor="ch" refForName="iconBgRect" op="none" fact="1.000000" val="0"/>
            <dgm:constr type="w" for="ch" forName="spaceRect" ptType="all" refPtType="all" refType="w" refFor="self" op="none" fact="0.060000" val="0"/>
            <dgm:constr type="h" for="ch" forName="spaceRect" ptType="all" refPtType="all" refType="h" refFor="ch" refForName="iconBgRect" op="none" fact="1.000000" val="0"/>
            <dgm:constr type="t" for="ch" forName="spaceRect" ptType="all" refPtType="all" refType="t" refFor="ch" refForName="iconBgRect" op="none" fact="1.000000" val="0"/>
            <dgm:constr type="l" for="ch" forName="spaceRect" ptType="all" refPtType="all" refType="r" refFor="ch" refForName="iconBgRect" op="none" fact="1.000000" val="0"/>
            <dgm:constr type="h" for="ch" forName="textRect" ptType="all" refPtType="all" refType="h" refFor="ch" refForName="iconBgRect" op="none" fact="1.000000" val="0"/>
            <dgm:constr type="t" for="ch" forName="textRect" ptType="all" refPtType="all" refType="t" refFor="ch" refForName="iconBgRect" op="none" fact="1.000000" val="0"/>
            <dgm:constr type="l" for="ch" forName="textRect" ptType="all" refPtType="all" refType="r" refFor="ch" refForName="spaceRect" op="none" fact="1.000000" val="0"/>
          </dgm:constrLst>
          <dgm:ruleLst/>
          <dgm:layoutNode name="iconBgRect" styleLbl="bgShp">
            <dgm:alg type="sp"/>
            <dgm:shape rot="0.000000" type="ellipse" r:blip="" blipPhldr="0" lkTxEntry="0" zOrderOff="0" hideGeom="0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rot="0.000000" type="rect" r:blip="" blipPhldr="1" lkTxEntry="0" zOrderOff="0" hideGeom="0">
              <dgm:adjLst/>
            </dgm:shape>
            <dgm:presOf/>
            <dgm:constrLst/>
            <dgm:ruleLst/>
          </dgm:layoutNode>
          <dgm:layoutNode name="spaceRect">
            <dgm:alg type="sp"/>
            <dgm:shape rot="0.000000" type="none" r:blip="" blipPhldr="0" lkTxEntry="0" zOrderOff="0" hideGeom="0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rot="0.000000" type="rect" r:blip="" blipPhldr="0" lkTxEntry="0" zOrderOff="0" hideGeom="0">
              <dgm:adjLst/>
            </dgm:shape>
            <dgm:presOf axis="self" ptType="node"/>
            <dgm:constrLst>
              <dgm:constr type="lMarg" for="self" ptType="all" refPtType="all" refType="none" refFor="self" op="none" fact="1.000000" val="0"/>
              <dgm:constr type="rMarg" for="self" ptType="all" refPtType="all" refType="none" refFor="self" op="none" fact="1.000000" val="0"/>
              <dgm:constr type="tMarg" for="self" ptType="all" refPtType="all" refType="none" refFor="self" op="none" fact="1.000000" val="0"/>
              <dgm:constr type="bMarg" for="self" ptType="all" refPtType="all" refType="none" refFor="self" op="none" fact="1.000000" val="0"/>
            </dgm:constrLst>
            <dgm:ruleLst>
              <dgm:rule type="primFontSz" for="self" ptType="all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rot="0.000000" type="rect" r:blip="" blipPhldr="0" lkTxEntry="0" zOrderOff="0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ImgPlac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1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callout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sst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  <dgm:styleLbl name="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con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tr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1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F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solidBgAcc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0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2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3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Acc4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dk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trB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fgShp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2">
        <a:srgbClr val="000000"/>
      </a:lnRef>
      <a:fillRef idx="1">
        <a:srgbClr val="000000"/>
      </a:fillRef>
      <a:effectRef idx="0">
        <a:srgbClr val="000000"/>
      </a:effectRef>
      <a:fontRef idx="minor"/>
    </dgm:style>
  </dgm:styleLbl>
  <dgm:styleLbl name="revTx">
    <dgm:scene3d>
      <a:camera prst="orthographicFront"/>
      <a:lightRig rig="threePt" dir="t"/>
    </dgm:scene3d>
    <dgm:sp3d/>
    <dgm:txPr>
      <a:bodyPr/>
      <a:p>
        <a:pPr>
          <a:defRPr/>
        </a:pPr>
        <a:endParaRPr/>
      </a:p>
    </dgm:txPr>
    <dgm:style>
      <a:lnRef idx="0">
        <a:srgbClr val="000000"/>
      </a:lnRef>
      <a:fillRef idx="0">
        <a:srgbClr val="000000"/>
      </a:fillRef>
      <a:effectRef idx="0">
        <a:srgbClr val="000000"/>
      </a:effectRef>
      <a:fontRef idx="minor"/>
    </dgm:style>
  </dgm:styleLbl>
</dgm:styleDef>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 name="">
    <p:bg>
      <p:bgPr shadeToTitle="0">
        <a:solidFill>
          <a:schemeClr val="lt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ShapeType="1" noGrp="1"/>
          </p:cNvSpPr>
          <p:nvPr>
            <p:ph type="hdr" idx="0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5123" name="Rectangle 3"/>
          <p:cNvSpPr>
            <a:spLocks noChangeShapeType="1" noGrp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5124" name="Rectangle 4"/>
          <p:cNvSpPr>
            <a:spLocks noChangeShapeType="1" noGrp="1"/>
          </p:cNvSpPr>
          <p:nvPr>
            <p:ph type="sldImg" idx="2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  <a:noFill/>
          <a:ln w="9524">
            <a:solidFill>
              <a:srgbClr val="000000"/>
            </a:solidFill>
            <a:round/>
            <a:headEnd/>
            <a:tailEnd/>
          </a:ln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5125" name="Rectangle 5"/>
          <p:cNvSpPr>
            <a:spLocks noChangeShapeType="1" noGrp="1"/>
          </p:cNvSpPr>
          <p:nvPr>
            <p:ph type="body" idx="3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Click to edit Master text styles</a:t>
            </a:r>
            <a:endParaRPr/>
          </a:p>
          <a:p>
            <a:pPr marL="457200" lvl="1" indent="0">
              <a:spcBef>
                <a:spcPts val="0"/>
              </a:spcBef>
              <a:buNone/>
              <a:defRPr/>
            </a:pPr>
            <a:r>
              <a:rPr lang="en-GB"/>
              <a:t>Second level</a:t>
            </a:r>
            <a:endParaRPr/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/>
              <a:t>Third level</a:t>
            </a:r>
            <a:endParaRPr/>
          </a:p>
          <a:p>
            <a:pPr marL="1371600" lvl="3" indent="0">
              <a:spcBef>
                <a:spcPts val="0"/>
              </a:spcBef>
              <a:buNone/>
              <a:defRPr/>
            </a:pPr>
            <a:r>
              <a:rPr lang="en-GB"/>
              <a:t>Fourth level</a:t>
            </a:r>
            <a:endParaRPr/>
          </a:p>
          <a:p>
            <a:pPr marL="1828800" lvl="4" indent="0">
              <a:spcBef>
                <a:spcPts val="0"/>
              </a:spcBef>
              <a:buNone/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5126" name="Rectangle 6"/>
          <p:cNvSpPr>
            <a:spLocks noChangeShapeType="1" noGrp="1"/>
          </p:cNvSpPr>
          <p:nvPr>
            <p:ph type="ftr" idx="4"/>
          </p:nvPr>
        </p:nvSpPr>
        <p:spPr bwMode="auto">
          <a:xfrm>
            <a:off x="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>
              <a:defRPr/>
            </a:pPr>
            <a:endParaRPr sz="1400"/>
          </a:p>
        </p:txBody>
      </p:sp>
      <p:sp>
        <p:nvSpPr>
          <p:cNvPr id="5127" name="Rectangle 7"/>
          <p:cNvSpPr>
            <a:spLocks noChangeShapeType="1" noGrp="1"/>
          </p:cNvSpPr>
          <p:nvPr>
            <p:ph type="sldNum" idx="5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 ?>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 ?>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 ?>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 ?>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 ?>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 ?>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 ?>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 ?>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 ?>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 ?>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 ?>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 ?>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 ?>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 ?>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 ?>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 ?>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 ?>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E1F12FC-226F-8FEB-BA86-637618A0E94F}" type="slidenum">
              <a:rPr/>
              <a:t/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135563063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779973327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251371299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4859363-5FB8-763E-6028-4BCD34E71356}" type="slidenum">
              <a:rPr/>
              <a:t/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B696FEC-B41F-B3DE-C294-1D8235F88E48}" type="slidenum">
              <a:rPr/>
              <a:t/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CD21EB3-FEF7-E24A-500B-60AECD407F71}" type="slidenum">
              <a:rPr/>
              <a:t/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AD3FEC2-4259-7095-D451-D0713E883705}" type="slidenum">
              <a:rPr/>
              <a:t/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7E7D50C-429D-012B-9155-C335D3B25178}" type="slidenum">
              <a:rPr/>
              <a:t/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B8CFC51-B08F-5633-F8DE-05439FF797B6}" type="slidenum">
              <a:rPr/>
              <a:t/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E7D4362-05EE-C22C-4E98-86F8C6465F69}" type="slidenum">
              <a:rPr/>
              <a:t/>
            </a:fld>
            <a:endParaRPr/>
          </a:p>
        </p:txBody>
      </p:sp>
    </p:spTree>
  </p:cSld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00726644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848186880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22631777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1743842-1763-45D7-22C7-D3A2D35BB614}" type="slidenum">
              <a:rPr/>
              <a:t/>
            </a:fld>
            <a:endParaRPr/>
          </a:p>
        </p:txBody>
      </p:sp>
    </p:spTree>
  </p:cSld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71731831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1318526237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793378917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5437CE2-64B4-6845-1789-D5ED7B1F2C7B}" type="slidenum">
              <a:rPr/>
              <a:t/>
            </a:fld>
            <a:endParaRPr/>
          </a:p>
        </p:txBody>
      </p:sp>
    </p:spTree>
  </p:cSld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95690223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2051053581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343329155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A172C7A-AE93-C296-B641-FBA6E0E6B821}" type="slidenum">
              <a:rPr/>
              <a:t/>
            </a:fld>
            <a:endParaRPr/>
          </a:p>
        </p:txBody>
      </p:sp>
    </p:spTree>
  </p:cSld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88563494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1612174408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234845427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F3B292E-6510-EF7C-495F-CEDA913F863D}" type="slidenum">
              <a:rPr/>
              <a:t/>
            </a:fld>
            <a:endParaRPr/>
          </a:p>
        </p:txBody>
      </p:sp>
    </p:spTree>
  </p:cSld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77111746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1036394211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882412496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CA1F9A7-E1C9-3592-8B9B-FABC3D8B3321}" type="slidenum">
              <a:rPr/>
              <a:t/>
            </a:fld>
            <a:endParaRPr/>
          </a:p>
        </p:txBody>
      </p:sp>
    </p:spTree>
  </p:cSld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4CE6F99-13EC-DD1A-B8E4-C1DDA523AF6A}" type="slidenum">
              <a:rPr/>
              <a:t/>
            </a:fld>
            <a:endParaRPr/>
          </a:p>
        </p:txBody>
      </p:sp>
    </p:spTree>
  </p:cSld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517F6CC-84B6-23E9-1F26-34BA7FD4BC3B}" type="slidenum">
              <a:rPr/>
              <a:t/>
            </a:fld>
            <a:endParaRPr/>
          </a:p>
        </p:txBody>
      </p:sp>
    </p:spTree>
  </p:cSld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7C2372D-0988-08FF-EF2E-FF8FF73B9D37}" type="slidenum">
              <a:rPr/>
              <a:t/>
            </a:fld>
            <a:endParaRPr/>
          </a:p>
        </p:txBody>
      </p:sp>
    </p:spTree>
  </p:cSld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8063440-035E-6A0A-7B84-08A82E11663B}" type="slidenum">
              <a:rPr/>
              <a:t/>
            </a:fld>
            <a:endParaRPr/>
          </a:p>
        </p:txBody>
      </p:sp>
    </p:spTree>
  </p:cSld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45059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45060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96895981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1036380501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357232750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B6A0FA6-2B30-1C36-F14F-BC80392A04BF}" type="slidenum">
              <a:rPr/>
              <a:t/>
            </a:fld>
            <a:endParaRPr/>
          </a:p>
        </p:txBody>
      </p:sp>
    </p:spTree>
  </p:cSld>
</p:notes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title" userDrawn="1">
  <p:cSld name="Title and Object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Shape 1026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Shape 1027"/>
          <p:cNvSpPr>
            <a:spLocks noChangeShapeType="1" noGrp="1"/>
          </p:cNvSpPr>
          <p:nvPr>
            <p:ph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Shape 1028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endParaRPr lang="en-US" sz="1000"/>
          </a:p>
        </p:txBody>
      </p:sp>
      <p:sp>
        <p:nvSpPr>
          <p:cNvPr id="1007" name="Shape 1007"/>
          <p:cNvSpPr>
            <a:spLocks noChangeShapeType="1" noGrp="1"/>
          </p:cNvSpPr>
          <p:nvPr>
            <p:ph type="ftr"/>
          </p:nvPr>
        </p:nvSpPr>
        <p:spPr bwMode="auto">
          <a:prstGeom prst="rect">
            <a:avLst/>
          </a:prstGeom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1029" name="Shape 1029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&lt;#&gt;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1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2051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2052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2053" name="Footer Placeholder 4"/>
          <p:cNvSpPr>
            <a:spLocks noChangeShapeType="1" noGrp="1"/>
          </p:cNvSpPr>
          <p:nvPr>
            <p:ph type="ftr" idx="3"/>
          </p:nvPr>
        </p:nvSpPr>
        <p:spPr bwMode="auto">
          <a:xfrm>
            <a:off x="4140200" y="6381750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2054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2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3075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3076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3077" name="Footer Placeholder 4"/>
          <p:cNvSpPr>
            <a:spLocks noChangeShapeType="1" noGrp="1"/>
          </p:cNvSpPr>
          <p:nvPr>
            <p:ph type="ftr" idx="3"/>
          </p:nvPr>
        </p:nvSpPr>
        <p:spPr bwMode="auto">
          <a:xfrm>
            <a:off x="3132137" y="6461125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3078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3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098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4099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1.xml"/><Relationship Id="rId6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preserve="0">
  <p:cSld name="">
    <p:bg>
      <p:bgPr shadeToTitle="0">
        <a:blipFill>
          <a:blip r:embed="rId6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1029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txStyles>
    <p:titleStyle>
      <a:lvl1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1pPr>
      <a:lvl2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2pPr>
      <a:lvl3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3pPr>
      <a:lvl4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4pPr>
      <a:lvl5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titleStyle>
    <p:bodyStyle>
      <a:lvl1pPr marL="342900" indent="0" algn="l" defTabSz="914400">
        <a:lnSpc>
          <a:spcPct val="100000"/>
        </a:lnSpc>
        <a:spcBef>
          <a:spcPts val="0"/>
        </a:spcBef>
        <a:spcAft>
          <a:spcPts val="0"/>
        </a:spcAft>
        <a:buFont typeface="Arial"/>
        <a:buChar char="•"/>
        <a:defRPr lang="en-US" sz="3200" b="0" i="0">
          <a:solidFill>
            <a:schemeClr val="dk1"/>
          </a:solidFill>
          <a:latin typeface="Myriad Pro"/>
        </a:defRPr>
      </a:lvl1pPr>
      <a:lvl2pPr marL="742950" indent="4572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800" b="0" i="0">
          <a:solidFill>
            <a:schemeClr val="dk1"/>
          </a:solidFill>
          <a:latin typeface="Myriad Pro"/>
        </a:defRPr>
      </a:lvl2pPr>
      <a:lvl3pPr marL="1143000" indent="914400" algn="l" defTabSz="914400">
        <a:lnSpc>
          <a:spcPct val="100000"/>
        </a:lnSpc>
        <a:spcBef>
          <a:spcPts val="0"/>
        </a:spcBef>
        <a:spcAft>
          <a:spcPts val="0"/>
        </a:spcAft>
        <a:buChar char="•"/>
        <a:defRPr lang="en-US" sz="2400" b="0" i="0">
          <a:solidFill>
            <a:schemeClr val="dk1"/>
          </a:solidFill>
          <a:latin typeface="Myriad Pro"/>
        </a:defRPr>
      </a:lvl3pPr>
      <a:lvl4pPr marL="1600200" indent="13716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000" b="0" i="0">
          <a:solidFill>
            <a:schemeClr val="dk1"/>
          </a:solidFill>
          <a:latin typeface="Myriad Pro"/>
        </a:defRPr>
      </a:lvl4pPr>
      <a:lvl5pPr marL="2057400" indent="1828800" algn="l" defTabSz="914400">
        <a:lnSpc>
          <a:spcPct val="100000"/>
        </a:lnSpc>
        <a:spcBef>
          <a:spcPts val="0"/>
        </a:spcBef>
        <a:spcAft>
          <a:spcPts val="0"/>
        </a:spcAft>
        <a:buChar char="»"/>
        <a:defRPr lang="en-US" sz="20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bodyStyle>
    <p:otherStyle>
      <a:lvl1pPr marL="0" indent="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1pPr>
      <a:lvl2pPr marL="457200" indent="4572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2pPr>
      <a:lvl3pPr marL="914400" indent="9144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3pPr>
      <a:lvl4pPr marL="1371600" indent="13716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4pPr>
      <a:lvl5pPr marL="1828800" indent="18288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/Relationships>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/Relationships>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microsoft.com/office/2007/relationships/diagramDrawing" Target="../diagrams/drawing1.xml" /><Relationship Id="rId4" Type="http://schemas.openxmlformats.org/officeDocument/2006/relationships/diagramData" Target="../diagrams/data1.xml" /><Relationship Id="rId5" Type="http://schemas.openxmlformats.org/officeDocument/2006/relationships/diagramColors" Target="../diagrams/colors1.xml" /><Relationship Id="rId6" Type="http://schemas.openxmlformats.org/officeDocument/2006/relationships/diagramLayout" Target="../diagrams/layout1.xml" /><Relationship Id="rId7" Type="http://schemas.openxmlformats.org/officeDocument/2006/relationships/diagramQuickStyle" Target="../diagrams/quickStyle1.xml" /></Relationships>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png"/></Relationships>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0.png"/></Relationships>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1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ChangeShapeType="1" noGrp="1"/>
          </p:cNvSpPr>
          <p:nvPr>
            <p:ph type="ctrTitle"/>
          </p:nvPr>
        </p:nvSpPr>
        <p:spPr bwMode="auto">
          <a:xfrm>
            <a:off x="827087" y="992187"/>
            <a:ext cx="7772400" cy="708025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/>
              <a:t>LCBB5012 </a:t>
            </a:r>
            <a:br>
              <a:rPr lang="en-GB" b="1"/>
            </a:br>
            <a:endParaRPr b="1"/>
          </a:p>
        </p:txBody>
      </p:sp>
      <p:sp>
        <p:nvSpPr>
          <p:cNvPr id="7171" name="Subtitle 4"/>
          <p:cNvSpPr>
            <a:spLocks noChangeShapeType="1" noGrp="1"/>
          </p:cNvSpPr>
          <p:nvPr>
            <p:ph type="subTitle"/>
          </p:nvPr>
        </p:nvSpPr>
        <p:spPr bwMode="auto">
          <a:xfrm>
            <a:off x="34925" y="2060575"/>
            <a:ext cx="9074150" cy="36718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algn="ctr">
              <a:buNone/>
              <a:defRPr/>
            </a:lvl1pPr>
            <a:lvl2pPr marL="457200" algn="ctr">
              <a:buNone/>
              <a:defRPr/>
            </a:lvl2pPr>
            <a:lvl3pPr marL="914400" algn="ctr">
              <a:buNone/>
              <a:defRPr/>
            </a:lvl3pPr>
            <a:lvl4pPr marL="1371600" algn="ctr">
              <a:buNone/>
              <a:defRPr/>
            </a:lvl4pPr>
            <a:lvl5pPr marL="1828800" algn="ctr">
              <a:buNone/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>
                <a:solidFill>
                  <a:srgbClr val="FFFF00"/>
                </a:solidFill>
              </a:rPr>
              <a:t>Principles of Human Resource Management</a:t>
            </a: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>
                <a:solidFill>
                  <a:srgbClr val="FFFF00"/>
                </a:solidFill>
              </a:rPr>
              <a:t>Week</a:t>
            </a:r>
            <a:r>
              <a:rPr lang="en-GB" b="1" i="0" u="none">
                <a:solidFill>
                  <a:srgbClr val="FFFF00"/>
                </a:solidFill>
              </a:rPr>
              <a:t> </a:t>
            </a:r>
            <a:r>
              <a:rPr lang="en-GB" b="1" i="0" u="none">
                <a:solidFill>
                  <a:srgbClr val="FFFF00"/>
                </a:solidFill>
              </a:rPr>
              <a:t>6</a:t>
            </a:r>
            <a:r>
              <a:rPr lang="en-GB" b="1" i="0" u="none">
                <a:solidFill>
                  <a:srgbClr val="FFFF00"/>
                </a:solidFill>
              </a:rPr>
              <a:t> </a:t>
            </a:r>
            <a:endParaRPr b="1" i="0" u="none"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>
                <a:solidFill>
                  <a:srgbClr val="FFFF00"/>
                </a:solidFill>
              </a:rPr>
              <a:t>Session 2</a:t>
            </a: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>
                <a:solidFill>
                  <a:srgbClr val="FFFF00"/>
                </a:solidFill>
              </a:rPr>
              <a:t>Reward</a:t>
            </a:r>
            <a:r>
              <a:rPr lang="en-GB" b="1" i="0" u="none">
                <a:solidFill>
                  <a:srgbClr val="FFFF00"/>
                </a:solidFill>
              </a:rPr>
              <a:t>s</a:t>
            </a:r>
            <a:r>
              <a:rPr lang="en-US" b="1" i="0" u="none">
                <a:solidFill>
                  <a:srgbClr val="FFFF00"/>
                </a:solidFill>
              </a:rPr>
              <a:t> and </a:t>
            </a:r>
            <a:r>
              <a:rPr lang="en-GB" b="1" i="0" u="none">
                <a:solidFill>
                  <a:srgbClr val="FFFF00"/>
                </a:solidFill>
              </a:rPr>
              <a:t>P</a:t>
            </a:r>
            <a:r>
              <a:rPr lang="en-US" b="1" i="0" u="none">
                <a:solidFill>
                  <a:srgbClr val="FFFF00"/>
                </a:solidFill>
              </a:rPr>
              <a:t>erformance Management </a:t>
            </a:r>
            <a:endParaRPr>
              <a:solidFill>
                <a:srgbClr val="FFFF00"/>
              </a:solidFill>
            </a:endParaRPr>
          </a:p>
        </p:txBody>
      </p:sp>
      <p:sp>
        <p:nvSpPr>
          <p:cNvPr id="7172" name="Date Placeholder 2"/>
          <p:cNvSpPr txBox="1">
            <a:spLocks noChangeShapeType="1" noGrp="1"/>
          </p:cNvSpPr>
          <p:nvPr>
            <p:ph type="dt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7173" name="Slide Number Placeholder 5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*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18649888" name="Text Placeholder 7"/>
          <p:cNvSpPr>
            <a:spLocks noChangeShapeType="1" noGrp="1"/>
          </p:cNvSpPr>
          <p:nvPr>
            <p:ph type="body"/>
          </p:nvPr>
        </p:nvSpPr>
        <p:spPr bwMode="auto">
          <a:xfrm>
            <a:off x="1144586" y="2205036"/>
            <a:ext cx="6797674" cy="3082924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09561" lvl="1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/>
          </a:p>
          <a:p>
            <a:pPr marL="0" lvl="0" indent="0">
              <a:lnSpc>
                <a:spcPct val="90000"/>
              </a:lnSpc>
              <a:spcBef>
                <a:spcPts val="849"/>
              </a:spcBef>
              <a:buNone/>
              <a:defRPr/>
            </a:pPr>
            <a:endParaRPr/>
          </a:p>
        </p:txBody>
      </p:sp>
      <p:sp>
        <p:nvSpPr>
          <p:cNvPr id="1236781443" name="Rectangle 1"/>
          <p:cNvSpPr>
            <a:spLocks noChangeShapeType="1" noGrp="1"/>
          </p:cNvSpPr>
          <p:nvPr/>
        </p:nvSpPr>
        <p:spPr bwMode="auto">
          <a:xfrm flipH="0" flipV="0">
            <a:off x="187148" y="908841"/>
            <a:ext cx="8712909" cy="4561386"/>
          </a:xfrm>
          <a:prstGeom prst="rect">
            <a:avLst/>
          </a:prstGeom>
          <a:noFill/>
        </p:spPr>
        <p:txBody>
          <a:bodyPr lIns="91440" tIns="45720" rIns="91440" bIns="45720">
            <a:spAutoFit/>
          </a:bodyPr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107000"/>
              </a:lnSpc>
              <a:spcBef>
                <a:spcPts val="0"/>
              </a:spcBef>
              <a:buNone/>
              <a:defRPr/>
            </a:pPr>
            <a:r>
              <a:rPr lang="en-GB" sz="2600">
                <a:ea typeface="Times New Roman"/>
              </a:rPr>
              <a:t>At the end of today’s sessions, you will:</a:t>
            </a:r>
            <a:endParaRPr sz="2600"/>
          </a:p>
          <a:p>
            <a:pPr marL="0" lvl="0" indent="0">
              <a:lnSpc>
                <a:spcPct val="107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en-GB" sz="2600" b="0" i="0" u="none">
                <a:ea typeface="Times New Roman"/>
              </a:rPr>
              <a:t> Comprehend the concept of performance management in organisations</a:t>
            </a:r>
            <a:endParaRPr sz="2600"/>
          </a:p>
          <a:p>
            <a:pPr marL="0" lvl="0" indent="0">
              <a:lnSpc>
                <a:spcPct val="107000"/>
              </a:lnSpc>
              <a:spcBef>
                <a:spcPts val="0"/>
              </a:spcBef>
              <a:buFont typeface="Wingdings"/>
              <a:buChar char="§"/>
              <a:defRPr/>
            </a:pPr>
            <a:endParaRPr sz="2600"/>
          </a:p>
          <a:p>
            <a:pPr marL="0" lvl="0" indent="0">
              <a:spcBef>
                <a:spcPts val="0"/>
              </a:spcBef>
              <a:buFont typeface="Wingdings"/>
              <a:buChar char="§"/>
              <a:defRPr/>
            </a:pPr>
            <a:r>
              <a:rPr lang="en-GB" sz="2600" b="0" i="0" u="none">
                <a:ea typeface="Times New Roman"/>
              </a:rPr>
              <a:t> Examine the types of rewards in improving performance   </a:t>
            </a:r>
            <a:endParaRPr sz="2600" b="0" i="0" u="none">
              <a:ea typeface="Times New Roman"/>
            </a:endParaRPr>
          </a:p>
          <a:p>
            <a:pPr marL="0" lvl="0" indent="0">
              <a:spcBef>
                <a:spcPts val="0"/>
              </a:spcBef>
              <a:buFont typeface="Wingdings"/>
              <a:buChar char="§"/>
              <a:defRPr/>
            </a:pPr>
            <a:endParaRPr sz="2600"/>
          </a:p>
          <a:p>
            <a:pPr marL="0" lvl="0" indent="0">
              <a:spcBef>
                <a:spcPts val="0"/>
              </a:spcBef>
              <a:buFont typeface="Wingdings"/>
              <a:buChar char="§"/>
              <a:defRPr/>
            </a:pPr>
            <a:r>
              <a:rPr lang="en-GB" sz="2600" b="0" i="0" u="none" strike="noStrike" cap="none" spc="0">
                <a:solidFill>
                  <a:schemeClr val="dk1"/>
                </a:solidFill>
                <a:latin typeface="Myriad Pro"/>
                <a:ea typeface="Times New Roman"/>
                <a:cs typeface="Myriad Pro"/>
              </a:rPr>
              <a:t> Appreciate the role played by performance management in achieving the overall organisational strategy</a:t>
            </a:r>
            <a:endParaRPr sz="2600"/>
          </a:p>
          <a:p>
            <a:pPr marL="0" lvl="0" indent="0">
              <a:spcBef>
                <a:spcPts val="0"/>
              </a:spcBef>
              <a:buNone/>
              <a:defRPr/>
            </a:pPr>
            <a:endParaRPr sz="2600"/>
          </a:p>
          <a:p>
            <a:pPr marL="0" lvl="0" indent="0">
              <a:spcBef>
                <a:spcPts val="0"/>
              </a:spcBef>
              <a:buNone/>
              <a:defRPr/>
            </a:pPr>
            <a:endParaRPr sz="2600"/>
          </a:p>
        </p:txBody>
      </p:sp>
      <p:sp>
        <p:nvSpPr>
          <p:cNvPr id="1279511370" name="Text Placeholder 2"/>
          <p:cNvSpPr>
            <a:spLocks noChangeShapeType="1" noGrp="1"/>
          </p:cNvSpPr>
          <p:nvPr>
            <p:ph type="body"/>
          </p:nvPr>
        </p:nvSpPr>
        <p:spPr bwMode="auto">
          <a:xfrm>
            <a:off x="320674" y="404811"/>
            <a:ext cx="8229600" cy="100806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800" b="1">
                <a:latin typeface="Arial MT Lt"/>
              </a:rPr>
              <a:t>Learning Outcomes</a:t>
            </a:r>
            <a:endParaRPr b="1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/>
              <a:t>Rewards and Performance Management</a:t>
            </a:r>
            <a:endParaRPr b="1"/>
          </a:p>
        </p:txBody>
      </p:sp>
      <p:sp>
        <p:nvSpPr>
          <p:cNvPr id="14339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1187450" y="1731962"/>
            <a:ext cx="6270625" cy="339407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lvl="0">
              <a:spcBef>
                <a:spcPts val="0"/>
              </a:spcBef>
              <a:defRPr/>
            </a:pPr>
            <a:r>
              <a:rPr lang="en-GB" sz="2000"/>
              <a:t> Reward constitutes a principal means by which employers attempt to generate and direct required effort and behaviours to be consistent with organisational objectives. </a:t>
            </a:r>
            <a:endParaRPr lang="en-GB" sz="2000"/>
          </a:p>
          <a:p>
            <a:pPr lvl="0">
              <a:spcBef>
                <a:spcPts val="0"/>
              </a:spcBef>
              <a:defRPr/>
            </a:pPr>
            <a:endParaRPr/>
          </a:p>
          <a:p>
            <a:pPr lvl="0">
              <a:spcBef>
                <a:spcPts val="0"/>
              </a:spcBef>
              <a:defRPr/>
            </a:pPr>
            <a:r>
              <a:rPr lang="en-GB" sz="2000"/>
              <a:t> It is important that employers are mindful of the signal transmitted by their reward strategy, systems and practices and ensure that the connection between reward and behaviour are effectively communicated.</a:t>
            </a:r>
            <a:endParaRPr lang="en-GB" sz="2000"/>
          </a:p>
          <a:p>
            <a:pPr marL="0" lvl="0" indent="0">
              <a:spcBef>
                <a:spcPts val="0"/>
              </a:spcBef>
              <a:buNone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362" name="Content Placeholder 1"/>
          <p:cNvSpPr>
            <a:spLocks noChangeShapeType="1" noGrp="1"/>
          </p:cNvSpPr>
          <p:nvPr>
            <p:ph type="obj"/>
          </p:nvPr>
        </p:nvSpPr>
        <p:spPr bwMode="auto">
          <a:xfrm>
            <a:off x="1485900" y="1596523"/>
            <a:ext cx="6172200" cy="339407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000"/>
              <a:t>Anything tangible or intangible that may be offered to employees.</a:t>
            </a:r>
            <a:endParaRPr lang="en-GB" sz="2000"/>
          </a:p>
          <a:p>
            <a:pPr marL="0" lvl="0" indent="0">
              <a:spcBef>
                <a:spcPts val="0"/>
              </a:spcBef>
              <a:buNone/>
              <a:defRPr/>
            </a:pP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000" b="1" i="0" u="none">
                <a:solidFill>
                  <a:srgbClr val="002060"/>
                </a:solidFill>
              </a:rPr>
              <a:t>Why reward management?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000"/>
              <a:t>To attract the best people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000"/>
              <a:t>To retain the best people 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000"/>
              <a:t>To develop people in the organisation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000"/>
              <a:t>To motivate people to give their best</a:t>
            </a:r>
            <a:endParaRPr/>
          </a:p>
        </p:txBody>
      </p:sp>
      <p:sp>
        <p:nvSpPr>
          <p:cNvPr id="15363" name="Title 2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/>
              <a:t>Reward Management </a:t>
            </a:r>
            <a:endParaRPr b="1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/>
              <a:t>Types of Rewards</a:t>
            </a:r>
            <a:endParaRPr b="1"/>
          </a:p>
        </p:txBody>
      </p:sp>
      <p:sp>
        <p:nvSpPr>
          <p:cNvPr id="16387" name="Content Placeholder 4"/>
          <p:cNvSpPr>
            <a:spLocks noChangeShapeType="1" noGrp="1"/>
          </p:cNvSpPr>
          <p:nvPr>
            <p:ph type="obj"/>
          </p:nvPr>
        </p:nvSpPr>
        <p:spPr bwMode="auto">
          <a:xfrm>
            <a:off x="900111" y="1614737"/>
            <a:ext cx="7786687" cy="33924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000"/>
              <a:t>Financial rewards such as pay or bonuses</a:t>
            </a:r>
            <a:endParaRPr lang="en-GB" sz="2000"/>
          </a:p>
          <a:p>
            <a:pPr marL="0" lvl="0" indent="0">
              <a:spcBef>
                <a:spcPts val="0"/>
              </a:spcBef>
              <a:buSzPct val="100000"/>
              <a:buFont typeface="Arial"/>
              <a:buNone/>
              <a:defRPr/>
            </a:pPr>
            <a:endParaRPr lang="en-GB" sz="20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000"/>
              <a:t>Non-financial rewards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000"/>
              <a:t>Examples of non-financial reward are as follows: </a:t>
            </a:r>
            <a:endParaRPr/>
          </a:p>
          <a:p>
            <a:pPr marL="742950" lvl="1" indent="-285750">
              <a:spcBef>
                <a:spcPts val="0"/>
              </a:spcBef>
              <a:buSzPct val="100000"/>
              <a:buChar char="–"/>
              <a:defRPr/>
            </a:pPr>
            <a:r>
              <a:rPr lang="en-GB" sz="2000" b="0" i="0" u="none"/>
              <a:t>recognition</a:t>
            </a:r>
            <a:endParaRPr/>
          </a:p>
          <a:p>
            <a:pPr marL="742950" lvl="1" indent="-285750">
              <a:spcBef>
                <a:spcPts val="0"/>
              </a:spcBef>
              <a:buSzPct val="100000"/>
              <a:buChar char="–"/>
              <a:defRPr/>
            </a:pPr>
            <a:r>
              <a:rPr lang="en-GB" sz="2000" b="0" i="0" u="none"/>
              <a:t>opportunities to develop skills and knowledge</a:t>
            </a:r>
            <a:endParaRPr/>
          </a:p>
          <a:p>
            <a:pPr marL="742950" lvl="1" indent="-285750">
              <a:spcBef>
                <a:spcPts val="0"/>
              </a:spcBef>
              <a:buSzPct val="100000"/>
              <a:buChar char="–"/>
              <a:defRPr/>
            </a:pPr>
            <a:r>
              <a:rPr lang="en-GB" sz="2000" b="0" i="0" u="none"/>
              <a:t>quality of working life, such as flexible working practices</a:t>
            </a:r>
            <a:endParaRPr/>
          </a:p>
          <a:p>
            <a:pPr marL="742950" lvl="1" indent="-285750">
              <a:spcBef>
                <a:spcPts val="0"/>
              </a:spcBef>
              <a:buNone/>
              <a:defRPr/>
            </a:pPr>
            <a:endParaRPr lang="en-US" sz="20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410" name="Content Placeholder 1"/>
          <p:cNvSpPr>
            <a:spLocks noChangeShapeType="1" noGrp="1"/>
          </p:cNvSpPr>
          <p:nvPr>
            <p:ph type="obj"/>
          </p:nvPr>
        </p:nvSpPr>
        <p:spPr bwMode="auto">
          <a:xfrm>
            <a:off x="1331912" y="1773237"/>
            <a:ext cx="6269037" cy="33924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Fulfilling needs  </a:t>
            </a:r>
            <a:endParaRPr sz="24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Equitable </a:t>
            </a:r>
            <a:endParaRPr sz="24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Complying to legal requirements</a:t>
            </a:r>
            <a:endParaRPr sz="24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Affordable</a:t>
            </a:r>
            <a:endParaRPr sz="24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Cost-effective</a:t>
            </a:r>
            <a:endParaRPr sz="2400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Linked to strategy</a:t>
            </a:r>
            <a:endParaRPr sz="2400"/>
          </a:p>
        </p:txBody>
      </p:sp>
      <p:sp>
        <p:nvSpPr>
          <p:cNvPr id="17411" name="Title 2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600" b="1"/>
              <a:t>Qualities of a Good Reward System</a:t>
            </a:r>
            <a:endParaRPr sz="3600" b="1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graphicFrame>
        <p:nvGraphicFramePr>
          <p:cNvPr id="18434" name="Content Placeholder 3"/>
          <p:cNvGraphicFramePr>
            <a:graphicFrameLocks xmlns:a="http://schemas.openxmlformats.org/drawingml/2006/main" noGrp="1"/>
          </p:cNvGraphicFramePr>
          <p:nvPr>
            <p:ph idx="4294967295"/>
          </p:nvPr>
        </p:nvGraphicFramePr>
        <p:xfrm>
          <a:off x="599323" y="1518755"/>
          <a:ext cx="7724228" cy="3698874"/>
        </p:xfrm>
        <a:graphic>
          <a:graphicData uri="http://schemas.openxmlformats.org/drawingml/2006/table">
            <a:tbl>
              <a:tblPr firstRow="1" firstCol="0" lastRow="0" lastCol="0" bandRow="1" bandCol="0">
                <a:tableStyleId>{5C22544A-7EE6-4342-B048-85BDC9FD1C3A}</a:tableStyleId>
              </a:tblPr>
              <a:tblGrid>
                <a:gridCol w="3855764"/>
                <a:gridCol w="3855764"/>
              </a:tblGrid>
              <a:tr h="307472"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Theory </a:t>
                      </a:r>
                      <a:endParaRPr/>
                    </a:p>
                  </a:txBody>
                  <a:tcPr marL="68580" marR="68580" marT="34291" marB="34291"/>
                </a:tc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Focus </a:t>
                      </a:r>
                      <a:endParaRPr/>
                    </a:p>
                  </a:txBody>
                  <a:tcPr marL="68580" marR="68580" marT="34291" marB="34291"/>
                </a:tc>
              </a:tr>
              <a:tr h="1440488"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 Agency Theory (Ross &amp; Mitnick)</a:t>
                      </a:r>
                      <a:endParaRPr/>
                    </a:p>
                  </a:txBody>
                  <a:tcPr marL="68580" marR="68580" marT="34291" marB="34291"/>
                </a:tc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 Posits that there is a conflict between the principal (employer) and the agent (employee). Pay is contingent to performance. Both employee and employee have an economic interest. Alignment of interest. </a:t>
                      </a:r>
                      <a:endParaRPr/>
                    </a:p>
                  </a:txBody>
                  <a:tcPr marL="68580" marR="68580" marT="34291" marB="34291"/>
                </a:tc>
              </a:tr>
              <a:tr h="495319"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 Reinforcement (Skinner)</a:t>
                      </a:r>
                      <a:endParaRPr/>
                    </a:p>
                  </a:txBody>
                  <a:tcPr marL="68580" marR="68580" marT="34291" marB="34291"/>
                </a:tc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Timely reward will reinforce performance </a:t>
                      </a:r>
                      <a:endParaRPr/>
                    </a:p>
                  </a:txBody>
                  <a:tcPr marL="68580" marR="68580" marT="34291" marB="34291"/>
                </a:tc>
              </a:tr>
              <a:tr h="1135424"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 Expectancy Theory (Vroom)</a:t>
                      </a:r>
                      <a:endParaRPr/>
                    </a:p>
                  </a:txBody>
                  <a:tcPr marL="68580" marR="68580" marT="34291" marB="34291"/>
                </a:tc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Reward is appreciated when it has a high value, when the task or target is achievable , when employees trust their principal to keep their end of the deal</a:t>
                      </a:r>
                      <a:endParaRPr/>
                    </a:p>
                  </a:txBody>
                  <a:tcPr marL="68580" marR="68580" marT="34291" marB="34291"/>
                </a:tc>
              </a:tr>
              <a:tr h="307472"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Goal-Setting Theory (Locke &amp; Latham)</a:t>
                      </a:r>
                      <a:endParaRPr/>
                    </a:p>
                  </a:txBody>
                  <a:tcPr marL="68580" marR="68580" marT="34291" marB="34291"/>
                </a:tc>
                <a:tc>
                  <a:txBody>
                    <a:bodyPr/>
                    <a:p>
                      <a:pPr>
                        <a:defRPr/>
                      </a:pPr>
                      <a:r>
                        <a:rPr lang="en-GB" sz="1400"/>
                        <a:t>SMART goals, timely feedback, MBO</a:t>
                      </a:r>
                      <a:endParaRPr/>
                    </a:p>
                  </a:txBody>
                  <a:tcPr marL="68580" marR="68580" marT="34291" marB="34291"/>
                </a:tc>
              </a:tr>
            </a:tbl>
          </a:graphicData>
        </a:graphic>
      </p:graphicFrame>
      <p:sp>
        <p:nvSpPr>
          <p:cNvPr id="18454" name="Title 2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/>
              <a:t>Reward Management: Theories</a:t>
            </a:r>
            <a:endParaRPr b="1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2531" name="Title 2"/>
          <p:cNvSpPr>
            <a:spLocks noChangeShapeType="1" noGrp="1"/>
          </p:cNvSpPr>
          <p:nvPr>
            <p:ph type="title"/>
          </p:nvPr>
        </p:nvSpPr>
        <p:spPr bwMode="auto">
          <a:xfrm>
            <a:off x="569117" y="311651"/>
            <a:ext cx="7991475" cy="85725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600" b="1"/>
              <a:t>Total Reward</a:t>
            </a:r>
            <a:endParaRPr sz="3600" b="1"/>
          </a:p>
        </p:txBody>
      </p:sp>
      <p:pic>
        <p:nvPicPr>
          <p:cNvPr id="1291370492" name="Slide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 flipH="0" flipV="0">
            <a:off x="0" y="1503947"/>
            <a:ext cx="9144000" cy="450664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30683837" name="Title 2"/>
          <p:cNvSpPr>
            <a:spLocks noChangeShapeType="1" noGrp="1"/>
          </p:cNvSpPr>
          <p:nvPr>
            <p:ph type="title"/>
          </p:nvPr>
        </p:nvSpPr>
        <p:spPr bwMode="auto">
          <a:xfrm>
            <a:off x="569116" y="311650"/>
            <a:ext cx="7991474" cy="85725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600" b="1"/>
              <a:t>Total Reward</a:t>
            </a:r>
            <a:endParaRPr sz="3600" b="1"/>
          </a:p>
        </p:txBody>
      </p:sp>
      <p:sp>
        <p:nvSpPr>
          <p:cNvPr id="1087386351" name="TextBox 15"/>
          <p:cNvSpPr txBox="1">
            <a:spLocks noChangeArrowheads="1"/>
          </p:cNvSpPr>
          <p:nvPr/>
        </p:nvSpPr>
        <p:spPr bwMode="auto">
          <a:xfrm flipH="0" flipV="0">
            <a:off x="192039" y="1168900"/>
            <a:ext cx="2885127" cy="118908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ts val="999"/>
              </a:spcBef>
              <a:buClr>
                <a:schemeClr val="accent1"/>
              </a:buClr>
              <a:buSzPct val="80000"/>
              <a:buFont typeface="Wingdings 3"/>
              <a:buChar char=""/>
              <a:defRPr>
                <a:solidFill>
                  <a:srgbClr val="404040"/>
                </a:solidFill>
                <a:latin typeface="Century Gothic"/>
              </a:defRPr>
            </a:lvl1pPr>
            <a:lvl2pPr marL="742950" indent="-285750">
              <a:spcBef>
                <a:spcPts val="999"/>
              </a:spcBef>
              <a:buClr>
                <a:schemeClr val="accent1"/>
              </a:buClr>
              <a:buSzPct val="80000"/>
              <a:buFont typeface="Wingdings 3"/>
              <a:buChar char=""/>
              <a:defRPr sz="1600">
                <a:solidFill>
                  <a:srgbClr val="404040"/>
                </a:solidFill>
                <a:latin typeface="Century Gothic"/>
              </a:defRPr>
            </a:lvl2pPr>
            <a:lvl3pPr marL="1143000" indent="-228600">
              <a:spcBef>
                <a:spcPts val="999"/>
              </a:spcBef>
              <a:buClr>
                <a:schemeClr val="accent1"/>
              </a:buClr>
              <a:buSzPct val="80000"/>
              <a:buFont typeface="Wingdings 3"/>
              <a:buChar char=""/>
              <a:defRPr sz="1400">
                <a:solidFill>
                  <a:srgbClr val="404040"/>
                </a:solidFill>
                <a:latin typeface="Century Gothic"/>
              </a:defRPr>
            </a:lvl3pPr>
            <a:lvl4pPr marL="1600200" indent="-228600">
              <a:spcBef>
                <a:spcPts val="999"/>
              </a:spcBef>
              <a:buClr>
                <a:schemeClr val="accent1"/>
              </a:buClr>
              <a:buSzPct val="80000"/>
              <a:buFont typeface="Wingdings 3"/>
              <a:buChar char=""/>
              <a:defRPr sz="1200">
                <a:solidFill>
                  <a:srgbClr val="404040"/>
                </a:solidFill>
                <a:latin typeface="Century Gothic"/>
              </a:defRPr>
            </a:lvl4pPr>
            <a:lvl5pPr marL="2057400" indent="-228600">
              <a:spcBef>
                <a:spcPts val="999"/>
              </a:spcBef>
              <a:buClr>
                <a:schemeClr val="accent1"/>
              </a:buClr>
              <a:buSzPct val="80000"/>
              <a:buFont typeface="Wingdings 3"/>
              <a:buChar char=""/>
              <a:defRPr sz="1200">
                <a:solidFill>
                  <a:srgbClr val="404040"/>
                </a:solidFill>
                <a:latin typeface="Century Gothic"/>
              </a:defRPr>
            </a:lvl5pPr>
            <a:lvl6pPr marL="2514599" indent="-228600">
              <a:spcBef>
                <a:spcPts val="999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/>
              <a:buChar char=""/>
              <a:defRPr sz="1200">
                <a:solidFill>
                  <a:srgbClr val="404040"/>
                </a:solidFill>
                <a:latin typeface="Century Gothic"/>
              </a:defRPr>
            </a:lvl6pPr>
            <a:lvl7pPr marL="2971800" indent="-228600">
              <a:spcBef>
                <a:spcPts val="999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/>
              <a:buChar char=""/>
              <a:defRPr sz="1200">
                <a:solidFill>
                  <a:srgbClr val="404040"/>
                </a:solidFill>
                <a:latin typeface="Century Gothic"/>
              </a:defRPr>
            </a:lvl7pPr>
            <a:lvl8pPr marL="3429000" indent="-228600">
              <a:spcBef>
                <a:spcPts val="999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/>
              <a:buChar char=""/>
              <a:defRPr sz="1200">
                <a:solidFill>
                  <a:srgbClr val="404040"/>
                </a:solidFill>
                <a:latin typeface="Century Gothic"/>
              </a:defRPr>
            </a:lvl8pPr>
            <a:lvl9pPr marL="3886200" indent="-228600">
              <a:spcBef>
                <a:spcPts val="999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/>
              <a:buChar char=""/>
              <a:defRPr sz="1200">
                <a:solidFill>
                  <a:srgbClr val="404040"/>
                </a:solidFill>
                <a:latin typeface="Century Gothic"/>
              </a:defRPr>
            </a:lvl9pPr>
          </a:lstStyle>
          <a:p>
            <a:pPr algn="ctr">
              <a:spcBef>
                <a:spcPts val="0"/>
              </a:spcBef>
              <a:buClrTx/>
              <a:buSzTx/>
              <a:buFontTx/>
              <a:buNone/>
              <a:defRPr/>
            </a:pPr>
            <a:r>
              <a:rPr lang="en-GB" sz="2400" b="1">
                <a:solidFill>
                  <a:srgbClr val="093E62"/>
                </a:solidFill>
                <a:latin typeface="Arial"/>
              </a:rPr>
              <a:t>Towers Perrin Model of</a:t>
            </a:r>
            <a:endParaRPr/>
          </a:p>
          <a:p>
            <a:pPr algn="ctr">
              <a:spcBef>
                <a:spcPts val="0"/>
              </a:spcBef>
              <a:buClrTx/>
              <a:buSzTx/>
              <a:buFontTx/>
              <a:buNone/>
              <a:defRPr/>
            </a:pPr>
            <a:r>
              <a:rPr lang="en-GB" sz="2400" b="1">
                <a:solidFill>
                  <a:srgbClr val="093E62"/>
                </a:solidFill>
                <a:latin typeface="Arial"/>
              </a:rPr>
              <a:t>Total Reward</a:t>
            </a:r>
            <a:endParaRPr/>
          </a:p>
        </p:txBody>
      </p:sp>
      <p:pic>
        <p:nvPicPr>
          <p:cNvPr id="518220562" name="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 flipH="0" flipV="0">
            <a:off x="2641973" y="1236578"/>
            <a:ext cx="6249736" cy="416334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01331740" name="Title 2"/>
          <p:cNvSpPr>
            <a:spLocks noChangeShapeType="1" noGrp="1"/>
          </p:cNvSpPr>
          <p:nvPr>
            <p:ph type="title"/>
          </p:nvPr>
        </p:nvSpPr>
        <p:spPr bwMode="auto">
          <a:xfrm>
            <a:off x="569116" y="311650"/>
            <a:ext cx="7991474" cy="85725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600" b="1"/>
              <a:t>Benefits of Total Reward</a:t>
            </a:r>
            <a:endParaRPr sz="3600" b="1"/>
          </a:p>
        </p:txBody>
      </p:sp>
      <p:graphicFrame>
        <p:nvGraphicFramePr>
          <p:cNvPr id="1156269398" name="Content Placeholder 2"/>
          <p:cNvGraphicFramePr>
            <a:graphicFrameLocks xmlns:a="http://schemas.openxmlformats.org/drawingml/2006/main" noGrp="1"/>
          </p:cNvGraphicFramePr>
          <p:nvPr>
            <p:ph idx="1"/>
          </p:nvPr>
        </p:nvGraphicFramePr>
        <p:xfrm>
          <a:off x="506144" y="1206645"/>
          <a:ext cx="8093121" cy="4620767"/>
          <a:chOff x="0" y="0"/>
          <a:chExt cx="8093121" cy="4620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6" r:qs="rId7" r:cs="rId5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59561708" name="Title 2"/>
          <p:cNvSpPr>
            <a:spLocks noChangeShapeType="1" noGrp="1"/>
          </p:cNvSpPr>
          <p:nvPr>
            <p:ph type="title"/>
          </p:nvPr>
        </p:nvSpPr>
        <p:spPr bwMode="auto">
          <a:xfrm>
            <a:off x="569116" y="311650"/>
            <a:ext cx="7991474" cy="85725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600" b="1"/>
              <a:t>Performance-Related Pay</a:t>
            </a:r>
            <a:endParaRPr sz="3600" b="1"/>
          </a:p>
        </p:txBody>
      </p:sp>
      <p:pic>
        <p:nvPicPr>
          <p:cNvPr id="1827146499" name="Slide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 flipH="0" flipV="0">
            <a:off x="0" y="1336842"/>
            <a:ext cx="9144000" cy="467375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10956678" name="Title 2"/>
          <p:cNvSpPr>
            <a:spLocks noChangeShapeType="1" noGrp="1"/>
          </p:cNvSpPr>
          <p:nvPr>
            <p:ph type="title"/>
          </p:nvPr>
        </p:nvSpPr>
        <p:spPr bwMode="auto">
          <a:xfrm flipH="0" flipV="0">
            <a:off x="569116" y="311650"/>
            <a:ext cx="8439567" cy="85725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600" b="1"/>
              <a:t>Benefits of Performance-Related Pay </a:t>
            </a:r>
            <a:endParaRPr sz="3600" b="1"/>
          </a:p>
        </p:txBody>
      </p:sp>
      <p:pic>
        <p:nvPicPr>
          <p:cNvPr id="2080888516" name="Slide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 flipH="0" flipV="0">
            <a:off x="0" y="1168900"/>
            <a:ext cx="9144000" cy="484169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08094514" name="Content Placeholder 1"/>
          <p:cNvSpPr>
            <a:spLocks noChangeShapeType="1" noGrp="1"/>
          </p:cNvSpPr>
          <p:nvPr>
            <p:ph type="obj"/>
          </p:nvPr>
        </p:nvSpPr>
        <p:spPr bwMode="auto">
          <a:xfrm>
            <a:off x="1430336" y="1594643"/>
            <a:ext cx="6269036" cy="366871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Undermines intrinsic interest in the job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Shifts motivation towards reward rather than a good job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May manipulate behaviour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May create tension among employee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May ignore reasons underlying work problems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sz="2400"/>
              <a:t>Discourages </a:t>
            </a:r>
            <a:r>
              <a:rPr lang="en-GB" sz="2400" i="1"/>
              <a:t>sensible </a:t>
            </a:r>
            <a:r>
              <a:rPr lang="en-GB" sz="2400"/>
              <a:t>risk-taking </a:t>
            </a:r>
            <a:endParaRPr/>
          </a:p>
        </p:txBody>
      </p:sp>
      <p:sp>
        <p:nvSpPr>
          <p:cNvPr id="1050462727" name="Title 2"/>
          <p:cNvSpPr>
            <a:spLocks noChangeShapeType="1" noGrp="1"/>
          </p:cNvSpPr>
          <p:nvPr>
            <p:ph type="title"/>
          </p:nvPr>
        </p:nvSpPr>
        <p:spPr bwMode="auto">
          <a:xfrm>
            <a:off x="576262" y="345072"/>
            <a:ext cx="7991474" cy="85725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800" b="1"/>
              <a:t>Dark Side of Performance-Related Pay or  Reward</a:t>
            </a:r>
            <a:endParaRPr b="1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600" b="1"/>
              <a:t>Embedding Performance </a:t>
            </a:r>
            <a:r>
              <a:rPr lang="en-GB" sz="3600" b="1"/>
              <a:t>Management </a:t>
            </a:r>
            <a:r>
              <a:rPr lang="en-GB" sz="3600" b="1"/>
              <a:t>into Organisational Strategy</a:t>
            </a:r>
            <a:endParaRPr sz="3600" b="1"/>
          </a:p>
        </p:txBody>
      </p:sp>
      <p:sp>
        <p:nvSpPr>
          <p:cNvPr id="24579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1271587" y="2351087"/>
            <a:ext cx="6269037" cy="25955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lvl="0">
              <a:spcBef>
                <a:spcPts val="0"/>
              </a:spcBef>
              <a:defRPr/>
            </a:pPr>
            <a:r>
              <a:rPr lang="en-GB" sz="2000"/>
              <a:t> Seeks to achieve competitive advantage through the strategic development of highly committed and capable workforce, using an integrated array of cultural, structural and people management techniques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1437481" y="616534"/>
            <a:ext cx="6269037" cy="385762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600" b="1"/>
              <a:t>A Clear and Co-ordinated Approach in Performance Management and Organisational Goals</a:t>
            </a:r>
            <a:endParaRPr sz="2600" b="1"/>
          </a:p>
        </p:txBody>
      </p:sp>
      <p:pic>
        <p:nvPicPr>
          <p:cNvPr id="26627" name="Content Placeholder 3"/>
          <p:cNvPicPr>
            <a:picLocks noChangeAspect="1" noGrp="1"/>
          </p:cNvPicPr>
          <p:nvPr>
            <p:ph type="obj"/>
          </p:nvPr>
        </p:nvPicPr>
        <p:blipFill>
          <a:blip r:embed="rId3"/>
          <a:srcRect l="0" t="0" r="0" b="0"/>
          <a:stretch/>
        </p:blipFill>
        <p:spPr bwMode="auto">
          <a:xfrm flipH="0" flipV="0">
            <a:off x="2457449" y="1403683"/>
            <a:ext cx="3895724" cy="2917656"/>
          </a:xfrm>
          <a:prstGeom prst="rect">
            <a:avLst/>
          </a:prstGeom>
          <a:noFill/>
        </p:spPr>
      </p:pic>
      <p:pic>
        <p:nvPicPr>
          <p:cNvPr id="26628" name="Picture 4"/>
          <p:cNvPicPr>
            <a:picLocks noChangeAspect="1" noGrp="1"/>
          </p:cNvPicPr>
          <p:nvPr/>
        </p:nvPicPr>
        <p:blipFill>
          <a:blip r:embed="rId4"/>
          <a:stretch/>
        </p:blipFill>
        <p:spPr bwMode="auto">
          <a:xfrm>
            <a:off x="2308225" y="1978025"/>
            <a:ext cx="1611312" cy="2593975"/>
          </a:xfrm>
          <a:prstGeom prst="rect">
            <a:avLst/>
          </a:prstGeom>
          <a:noFill/>
        </p:spPr>
      </p:pic>
      <p:sp>
        <p:nvSpPr>
          <p:cNvPr id="26629" name="Rectangle 5"/>
          <p:cNvSpPr>
            <a:spLocks noChangeShapeType="1" noGrp="1"/>
          </p:cNvSpPr>
          <p:nvPr/>
        </p:nvSpPr>
        <p:spPr bwMode="auto">
          <a:xfrm>
            <a:off x="3919536" y="5142497"/>
            <a:ext cx="5170829" cy="335639"/>
          </a:xfrm>
          <a:prstGeom prst="rect">
            <a:avLst/>
          </a:prstGeom>
          <a:noFill/>
        </p:spPr>
        <p:txBody>
          <a:bodyPr lIns="91440" tIns="45720" rIns="91440" bIns="45720">
            <a:spAutoFit/>
          </a:bodyPr>
          <a:lstStyle/>
          <a:p>
            <a:pPr lvl="0">
              <a:defRPr/>
            </a:pPr>
            <a:r>
              <a:rPr lang="en-GB" sz="1600"/>
              <a:t>Achieving a clear </a:t>
            </a:r>
            <a:r>
              <a:rPr lang="en-GB" sz="1600" i="1"/>
              <a:t>line of sight </a:t>
            </a:r>
            <a:r>
              <a:rPr lang="en-GB" sz="1600"/>
              <a:t>(CIPD, 2021)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600" b="1"/>
              <a:t>Performance Management and </a:t>
            </a:r>
            <a:br>
              <a:rPr lang="en-GB" sz="3600" b="1"/>
            </a:br>
            <a:r>
              <a:rPr lang="en-GB" sz="3600" b="1"/>
              <a:t>the Strategic</a:t>
            </a:r>
            <a:r>
              <a:rPr lang="en-GB" sz="3600" b="1"/>
              <a:t> Context</a:t>
            </a:r>
            <a:endParaRPr sz="3600" b="1"/>
          </a:p>
        </p:txBody>
      </p:sp>
      <p:sp>
        <p:nvSpPr>
          <p:cNvPr id="29699" name="Content Placeholder 2"/>
          <p:cNvSpPr>
            <a:spLocks noChangeShapeType="1" noGrp="1"/>
          </p:cNvSpPr>
          <p:nvPr>
            <p:ph type="obj"/>
          </p:nvPr>
        </p:nvSpPr>
        <p:spPr bwMode="auto">
          <a:xfrm flipH="0" flipV="0">
            <a:off x="851818" y="1732756"/>
            <a:ext cx="7638839" cy="33924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lvl="0">
              <a:lnSpc>
                <a:spcPct val="80000"/>
              </a:lnSpc>
              <a:spcBef>
                <a:spcPts val="0"/>
              </a:spcBef>
              <a:defRPr/>
            </a:pPr>
            <a:r>
              <a:rPr lang="en-GB" sz="2500"/>
              <a:t> Performance management should consider the context in which the organisation operates in. </a:t>
            </a:r>
            <a:endParaRPr lang="en-GB" sz="2500"/>
          </a:p>
          <a:p>
            <a:pPr lvl="0">
              <a:lnSpc>
                <a:spcPct val="80000"/>
              </a:lnSpc>
              <a:spcBef>
                <a:spcPts val="0"/>
              </a:spcBef>
              <a:defRPr/>
            </a:pPr>
            <a:endParaRPr/>
          </a:p>
          <a:p>
            <a:pPr lvl="0">
              <a:lnSpc>
                <a:spcPct val="80000"/>
              </a:lnSpc>
              <a:spcBef>
                <a:spcPts val="0"/>
              </a:spcBef>
              <a:defRPr/>
            </a:pPr>
            <a:r>
              <a:rPr lang="en-GB" sz="2500"/>
              <a:t>The context of the organisation is represented by both internal and external environment. </a:t>
            </a:r>
            <a:endParaRPr lang="en-GB" sz="2500"/>
          </a:p>
          <a:p>
            <a:pPr marL="342900" lvl="0" indent="0">
              <a:lnSpc>
                <a:spcPct val="80000"/>
              </a:lnSpc>
              <a:spcBef>
                <a:spcPts val="0"/>
              </a:spcBef>
              <a:buFont typeface="Arial"/>
              <a:buNone/>
              <a:defRPr/>
            </a:pPr>
            <a:endParaRPr lang="en-GB" sz="2500"/>
          </a:p>
          <a:p>
            <a:pPr lvl="0">
              <a:lnSpc>
                <a:spcPct val="80000"/>
              </a:lnSpc>
              <a:spcBef>
                <a:spcPts val="0"/>
              </a:spcBef>
              <a:defRPr/>
            </a:pPr>
            <a:r>
              <a:rPr lang="en-GB" sz="2500"/>
              <a:t> The external environment looks at opportunities for growth and potential threats.</a:t>
            </a:r>
            <a:endParaRPr lang="en-GB" sz="2500"/>
          </a:p>
          <a:p>
            <a:pPr marL="342900" lvl="0" indent="0">
              <a:lnSpc>
                <a:spcPct val="80000"/>
              </a:lnSpc>
              <a:spcBef>
                <a:spcPts val="0"/>
              </a:spcBef>
              <a:buFont typeface="Arial"/>
              <a:buNone/>
              <a:defRPr/>
            </a:pPr>
            <a:endParaRPr lang="en-GB" sz="2500"/>
          </a:p>
          <a:p>
            <a:pPr lvl="0">
              <a:lnSpc>
                <a:spcPct val="80000"/>
              </a:lnSpc>
              <a:spcBef>
                <a:spcPts val="0"/>
              </a:spcBef>
              <a:defRPr/>
            </a:pPr>
            <a:r>
              <a:rPr lang="en-GB" sz="2500"/>
              <a:t> The internal environment looks at an organisation’s strengths and weaknesses.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1986" name="Content Placeholder 1"/>
          <p:cNvSpPr>
            <a:spLocks noChangeShapeType="1" noGrp="1"/>
          </p:cNvSpPr>
          <p:nvPr>
            <p:ph type="obj"/>
          </p:nvPr>
        </p:nvSpPr>
        <p:spPr bwMode="auto">
          <a:xfrm>
            <a:off x="1485900" y="3806825"/>
            <a:ext cx="6172200" cy="28876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 </a:t>
            </a:r>
            <a:endParaRPr/>
          </a:p>
        </p:txBody>
      </p:sp>
      <p:sp>
        <p:nvSpPr>
          <p:cNvPr id="41987" name="Title 2"/>
          <p:cNvSpPr>
            <a:spLocks noChangeShapeType="1" noGrp="1"/>
          </p:cNvSpPr>
          <p:nvPr>
            <p:ph type="title"/>
          </p:nvPr>
        </p:nvSpPr>
        <p:spPr bwMode="auto">
          <a:xfrm flipH="0" flipV="0">
            <a:off x="1485900" y="2351086"/>
            <a:ext cx="6954626" cy="923924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lvl="0" algn="l">
              <a:spcBef>
                <a:spcPts val="0"/>
              </a:spcBef>
              <a:defRPr/>
            </a:pPr>
            <a:r>
              <a:rPr lang="en-GB" sz="3600" b="1" i="0" u="none"/>
              <a:t>What makes Performance Management Effective in a Global Context</a:t>
            </a:r>
            <a:br>
              <a:rPr lang="en-GB" sz="4000" b="1" i="0" u="none"/>
            </a:br>
            <a:br>
              <a:rPr lang="en-GB" sz="4000"/>
            </a:br>
            <a:r>
              <a:rPr lang="en-GB" sz="2400"/>
              <a:t>1) Strategic alignment - fits with global business plan</a:t>
            </a:r>
            <a:r>
              <a:rPr lang="en-GB" sz="2400"/>
              <a:t> or goal</a:t>
            </a:r>
            <a:br>
              <a:rPr lang="en-GB" sz="2400"/>
            </a:br>
            <a:r>
              <a:rPr lang="en-GB" sz="2400"/>
              <a:t>2) Valid - the extent to which performance management aims and measures what is truly important to the organisation</a:t>
            </a:r>
            <a:br>
              <a:rPr lang="en-GB" sz="2400"/>
            </a:br>
            <a:r>
              <a:rPr lang="en-GB" sz="2400"/>
              <a:t>3) Reliable - uniformly deployable and error free</a:t>
            </a:r>
            <a:br>
              <a:rPr lang="en-GB" sz="2400"/>
            </a:br>
            <a:r>
              <a:rPr lang="en-GB" sz="2400"/>
              <a:t>4) Acceptable – agreed by stakeholders; compliance with local labour or employment laws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4034" name="Title 2"/>
          <p:cNvSpPr>
            <a:spLocks noChangeShapeType="1" noGrp="1"/>
          </p:cNvSpPr>
          <p:nvPr>
            <p:ph type="title"/>
          </p:nvPr>
        </p:nvSpPr>
        <p:spPr bwMode="auto">
          <a:xfrm>
            <a:off x="1593850" y="2571750"/>
            <a:ext cx="6172200" cy="85725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4000" b="1" i="0" u="none"/>
              <a:t>Thank You.</a:t>
            </a:r>
            <a:br>
              <a:rPr lang="en-GB" sz="4000" b="1" i="0" u="none"/>
            </a:br>
            <a:br>
              <a:rPr lang="en-GB" sz="4000" b="1" i="0" u="none"/>
            </a:br>
            <a:r>
              <a:rPr lang="en-GB" sz="4000" b="1" i="0" u="none"/>
              <a:t>Any Questions?</a:t>
            </a:r>
            <a:endParaRPr lang="en-US" sz="40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0818090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6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References</a:t>
            </a:r>
            <a:endParaRPr/>
          </a:p>
        </p:txBody>
      </p:sp>
      <p:sp>
        <p:nvSpPr>
          <p:cNvPr id="324088750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Armstrong, M. (2020). Armstrong's Handbook of Human Resource Management Practice. </a:t>
            </a:r>
            <a:r>
              <a:rPr lang="en-GB" sz="2000">
                <a:solidFill>
                  <a:srgbClr val="000000"/>
                </a:solidFill>
              </a:rPr>
              <a:t>London: </a:t>
            </a:r>
            <a:r>
              <a:rPr lang="en-US" sz="2000">
                <a:solidFill>
                  <a:srgbClr val="000000"/>
                </a:solidFill>
              </a:rPr>
              <a:t>Kogan Page.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Boxall, P., &amp; Purcell, J. (2016). Strategy and Human Resource Management. </a:t>
            </a:r>
            <a:r>
              <a:rPr lang="en-GB" sz="2000">
                <a:solidFill>
                  <a:srgbClr val="000000"/>
                </a:solidFill>
              </a:rPr>
              <a:t>UK: </a:t>
            </a:r>
            <a:r>
              <a:rPr lang="en-US" sz="2000">
                <a:solidFill>
                  <a:srgbClr val="000000"/>
                </a:solidFill>
              </a:rPr>
              <a:t>Palgrave.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Dessler, G. (2017). Human Resource Management. </a:t>
            </a:r>
            <a:r>
              <a:rPr lang="en-GB" sz="2000">
                <a:solidFill>
                  <a:srgbClr val="000000"/>
                </a:solidFill>
              </a:rPr>
              <a:t>London: </a:t>
            </a:r>
            <a:r>
              <a:rPr lang="en-US" sz="2000">
                <a:solidFill>
                  <a:srgbClr val="000000"/>
                </a:solidFill>
              </a:rPr>
              <a:t>Pearson Education.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SHRM (2022). The Role of HR in Small Business. Society for Human Resource Management.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CIPD (2021). </a:t>
            </a:r>
            <a:r>
              <a:rPr lang="en-GB" sz="2000">
                <a:solidFill>
                  <a:srgbClr val="000000"/>
                </a:solidFill>
              </a:rPr>
              <a:t>Performance </a:t>
            </a:r>
            <a:r>
              <a:rPr lang="en-US" sz="2000">
                <a:solidFill>
                  <a:srgbClr val="000000"/>
                </a:solidFill>
              </a:rPr>
              <a:t>Management. Chartered Institute of Personnel and Development.</a:t>
            </a:r>
            <a:endParaRPr/>
          </a:p>
        </p:txBody>
      </p:sp>
      <p:sp>
        <p:nvSpPr>
          <p:cNvPr id="2144544820" name="Date Placeholder 3"/>
          <p:cNvSpPr txBox="1">
            <a:spLocks noChangeShapeType="1" noGrp="1"/>
          </p:cNvSpPr>
          <p:nvPr>
            <p:ph type="dt"/>
          </p:nvPr>
        </p:nvSpPr>
        <p:spPr bwMode="auto">
          <a:xfrm>
            <a:off x="250824" y="6524624"/>
            <a:ext cx="971550" cy="219073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253884A3-39A4-4A00-3B12-0419DFB7042B}" type="datetime1">
              <a:rPr lang="en-GB" sz="1000">
                <a:solidFill>
                  <a:srgbClr val="898989"/>
                </a:solidFill>
                <a:latin typeface="Myriad Pro"/>
              </a:rPr>
              <a:t/>
            </a:fld>
            <a:endParaRPr/>
          </a:p>
        </p:txBody>
      </p:sp>
      <p:sp>
        <p:nvSpPr>
          <p:cNvPr id="1183468899" name="Slide Number Placeholder 4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49" y="6381749"/>
            <a:ext cx="730249" cy="33972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9711F41A-50AE-BA9D-FB24-BD51516A4A7C}" type="slidenum">
              <a:rPr lang="en-GB" sz="1200">
                <a:solidFill>
                  <a:srgbClr val="898989"/>
                </a:solidFill>
                <a:ea typeface="Arial"/>
              </a:rPr>
              <a:t/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theme/_rels/theme1.xml.rels><?xml version="1.0" encoding="UTF-8" standalone="yes"?><Relationships xmlns="http://schemas.openxmlformats.org/package/2006/relationships"></Relationships>
</file>

<file path=ppt/theme/_rels/theme2.xml.rels><?xml version="1.0" encoding="UTF-8" standalone="yes"?><Relationships xmlns="http://schemas.openxmlformats.org/package/2006/relationships"></Relationships>
</file>

<file path=ppt/theme/theme1.xml><?xml version="1.0" encoding="utf-8"?>
<a:theme xmlns:a="http://schemas.openxmlformats.org/drawingml/2006/main" xmlns:r="http://schemas.openxmlformats.org/officeDocument/2006/relationships" xmlns:p="http://schemas.openxmlformats.org/presentationml/2006/main" name="20140311PresentationUWTSDTemplate">
  <a:themeElements>
    <a:clrScheme name="Default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0000FF"/>
      </a:hlink>
      <a:folHlink>
        <a:srgbClr val="800080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AAAAAA"/>
        </a:accent3>
        <a:accent4>
          <a:srgbClr val="DCDCDC"/>
        </a:accent4>
        <a:accent5>
          <a:srgbClr val="DBF1FA"/>
        </a:accent5>
        <a:accent6>
          <a:srgbClr val="4B9DCA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xmlns:r="http://schemas.openxmlformats.org/officeDocument/2006/relationships" xmlns:p="http://schemas.openxmlformats.org/presentationml/2006/main" name="Default">
  <a:themeElements>
    <a:clrScheme name="Default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CCCCFF"/>
      </a:hlink>
      <a:folHlink>
        <a:srgbClr val="B2B2B2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0</Words>
  <Application>ONLYOFFICE/8.2.0.143</Application>
  <PresentationFormat>On-screen Show (4:3)</PresentationFormat>
  <Paragraphs>0</Paragraphs>
  <Slides>19</Slides>
  <Notes>19</Notes>
  <HiddenSlides>0</HiddenSlides>
  <MMClips>2</MMClips>
  <ScaleCrop>0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Theme 1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0</LinksUpToDate>
  <SharedDoc>0</SharedDoc>
  <HyperlinksChanged>0</HyperlinksChanged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/>
  <cp:revision>71</cp:revision>
  <dcterms:created xsi:type="dcterms:W3CDTF">2002-10-07T19:43:00Z</dcterms:created>
  <dcterms:modified xsi:type="dcterms:W3CDTF">2026-03-19T05:09:03Z</dcterms:modified>
</cp:coreProperties>
</file>