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62" r:id="rId3"/>
    <p:sldId id="265" r:id="rId4"/>
    <p:sldId id="269" r:id="rId5"/>
    <p:sldId id="259" r:id="rId6"/>
    <p:sldId id="268" r:id="rId7"/>
    <p:sldId id="264" r:id="rId8"/>
    <p:sldId id="267" r:id="rId9"/>
    <p:sldId id="270"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993" autoAdjust="0"/>
    <p:restoredTop sz="94660"/>
  </p:normalViewPr>
  <p:slideViewPr>
    <p:cSldViewPr snapToGrid="0">
      <p:cViewPr>
        <p:scale>
          <a:sx n="140" d="100"/>
          <a:sy n="140" d="100"/>
        </p:scale>
        <p:origin x="-1686" y="-9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Charles Williams (International Centre)" userId="ba7ba280-601e-4d8a-9293-8398117798c9" providerId="ADAL" clId="{7A2C6E73-25FA-45BB-873A-4EDE781F2C7C}"/>
    <pc:docChg chg="custSel modSld">
      <pc:chgData name="David Charles Williams (International Centre)" userId="ba7ba280-601e-4d8a-9293-8398117798c9" providerId="ADAL" clId="{7A2C6E73-25FA-45BB-873A-4EDE781F2C7C}" dt="2023-02-28T17:39:50.493" v="393" actId="14734"/>
      <pc:docMkLst>
        <pc:docMk/>
      </pc:docMkLst>
      <pc:sldChg chg="modSp mod">
        <pc:chgData name="David Charles Williams (International Centre)" userId="ba7ba280-601e-4d8a-9293-8398117798c9" providerId="ADAL" clId="{7A2C6E73-25FA-45BB-873A-4EDE781F2C7C}" dt="2023-02-26T15:49:54.837" v="390" actId="255"/>
        <pc:sldMkLst>
          <pc:docMk/>
          <pc:sldMk cId="3093605800" sldId="265"/>
        </pc:sldMkLst>
        <pc:spChg chg="mod">
          <ac:chgData name="David Charles Williams (International Centre)" userId="ba7ba280-601e-4d8a-9293-8398117798c9" providerId="ADAL" clId="{7A2C6E73-25FA-45BB-873A-4EDE781F2C7C}" dt="2023-02-26T15:49:54.837" v="390" actId="255"/>
          <ac:spMkLst>
            <pc:docMk/>
            <pc:sldMk cId="3093605800" sldId="265"/>
            <ac:spMk id="3" creationId="{00000000-0000-0000-0000-000000000000}"/>
          </ac:spMkLst>
        </pc:spChg>
      </pc:sldChg>
      <pc:sldChg chg="modSp mod">
        <pc:chgData name="David Charles Williams (International Centre)" userId="ba7ba280-601e-4d8a-9293-8398117798c9" providerId="ADAL" clId="{7A2C6E73-25FA-45BB-873A-4EDE781F2C7C}" dt="2023-02-28T17:39:50.493" v="393" actId="14734"/>
        <pc:sldMkLst>
          <pc:docMk/>
          <pc:sldMk cId="2348919693" sldId="267"/>
        </pc:sldMkLst>
        <pc:graphicFrameChg chg="modGraphic">
          <ac:chgData name="David Charles Williams (International Centre)" userId="ba7ba280-601e-4d8a-9293-8398117798c9" providerId="ADAL" clId="{7A2C6E73-25FA-45BB-873A-4EDE781F2C7C}" dt="2023-02-28T17:39:50.493" v="393" actId="14734"/>
          <ac:graphicFrameMkLst>
            <pc:docMk/>
            <pc:sldMk cId="2348919693" sldId="267"/>
            <ac:graphicFrameMk id="4"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2B3A62-1BB0-47C4-8E72-4B66DD41F294}" type="datetimeFigureOut">
              <a:rPr lang="en-GB" smtClean="0"/>
              <a:t>28/02/2023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FA1E1A-B31C-4122-A5D9-AFEC795932DC}" type="slidenum">
              <a:rPr lang="en-GB" smtClean="0"/>
              <a:t>‹#›</a:t>
            </a:fld>
            <a:endParaRPr lang="en-GB"/>
          </a:p>
        </p:txBody>
      </p:sp>
    </p:spTree>
    <p:extLst>
      <p:ext uri="{BB962C8B-B14F-4D97-AF65-F5344CB8AC3E}">
        <p14:creationId xmlns:p14="http://schemas.microsoft.com/office/powerpoint/2010/main" val="3996405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D20446-8C1E-4A9F-89ED-EBC5FC072511}" type="slidenum">
              <a:rPr lang="en-GB" smtClean="0"/>
              <a:t>1</a:t>
            </a:fld>
            <a:endParaRPr lang="en-GB"/>
          </a:p>
        </p:txBody>
      </p:sp>
    </p:spTree>
    <p:extLst>
      <p:ext uri="{BB962C8B-B14F-4D97-AF65-F5344CB8AC3E}">
        <p14:creationId xmlns:p14="http://schemas.microsoft.com/office/powerpoint/2010/main" val="795489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4FA1E1A-B31C-4122-A5D9-AFEC795932DC}" type="slidenum">
              <a:rPr lang="en-GB" smtClean="0"/>
              <a:t>2</a:t>
            </a:fld>
            <a:endParaRPr lang="en-GB"/>
          </a:p>
        </p:txBody>
      </p:sp>
    </p:spTree>
    <p:extLst>
      <p:ext uri="{BB962C8B-B14F-4D97-AF65-F5344CB8AC3E}">
        <p14:creationId xmlns:p14="http://schemas.microsoft.com/office/powerpoint/2010/main" val="3725007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DD7E62E-2A3D-46E6-B32A-5FD82BC4E42A}" type="datetime1">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2258420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37B0A9-38F3-4FC3-8A68-0DB742A59D28}" type="datetime1">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2303125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9A8659-7D76-44EA-BFE8-4D36A9ECF971}" type="datetime1">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3994804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E3870C1-30F4-4F79-855F-5AC662274EC5}" type="datetime1">
              <a:rPr lang="en-GB" smtClean="0"/>
              <a:t>28/02/2023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2096957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3CBE8AD-DB1C-4588-9598-6D40417BA49A}" type="datetime1">
              <a:rPr lang="en-GB" smtClean="0"/>
              <a:t>28/02/2023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2267452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D83405-F73F-45AC-872A-30627F421079}" type="datetime1">
              <a:rPr lang="en-GB" smtClean="0"/>
              <a:t>28/02/2023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1265414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A23ECB-C306-4E43-98C5-1AC71F6BA2A9}" type="datetime1">
              <a:rPr lang="en-GB" smtClean="0"/>
              <a:t>28/02/2023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1909610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9DEA800-4361-4108-95F4-EDFCD32CC5C2}" type="datetime1">
              <a:rPr lang="en-GB" smtClean="0"/>
              <a:t>28/02/2023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4102746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0DDCB8-A8C9-440C-8FD3-E2BF929BCFC4}" type="datetime1">
              <a:rPr lang="en-GB" smtClean="0"/>
              <a:t>28/02/2023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2215701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AC25EF-53FB-4929-B701-0A0A02779FF6}" type="datetime1">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2286875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93EFD2-C8CB-4DF0-9099-148A6197523D}" type="datetime1">
              <a:rPr lang="en-GB" smtClean="0"/>
              <a:t>28/02/2023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CADAC2-72F1-4FEB-A9E2-035FFBA69299}" type="slidenum">
              <a:rPr lang="en-GB" smtClean="0"/>
              <a:t>‹#›</a:t>
            </a:fld>
            <a:endParaRPr lang="en-GB"/>
          </a:p>
        </p:txBody>
      </p:sp>
    </p:spTree>
    <p:extLst>
      <p:ext uri="{BB962C8B-B14F-4D97-AF65-F5344CB8AC3E}">
        <p14:creationId xmlns:p14="http://schemas.microsoft.com/office/powerpoint/2010/main" val="2665836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4FADCD-1431-4CAA-85D9-56E0C2FDFEFA}" type="datetime1">
              <a:rPr lang="en-GB" smtClean="0"/>
              <a:t>28/02/2023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CADAC2-72F1-4FEB-A9E2-035FFBA69299}" type="slidenum">
              <a:rPr lang="en-GB" smtClean="0"/>
              <a:t>‹#›</a:t>
            </a:fld>
            <a:endParaRPr lang="en-GB"/>
          </a:p>
        </p:txBody>
      </p:sp>
    </p:spTree>
    <p:extLst>
      <p:ext uri="{BB962C8B-B14F-4D97-AF65-F5344CB8AC3E}">
        <p14:creationId xmlns:p14="http://schemas.microsoft.com/office/powerpoint/2010/main" val="41787598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librarydevelopment.group.shef.ac.uk/referencing/harvard.html" TargetMode="External"/><Relationship Id="rId2" Type="http://schemas.openxmlformats.org/officeDocument/2006/relationships/hyperlink" Target="https://moodle.uwtsd.ac.uk/pluginfile.php/206211/mod_resource/content/1/Harvard-eng%20UWTSD.pdf" TargetMode="External"/><Relationship Id="rId1" Type="http://schemas.openxmlformats.org/officeDocument/2006/relationships/slideLayout" Target="../slideLayouts/slideLayout2.xml"/><Relationship Id="rId4" Type="http://schemas.openxmlformats.org/officeDocument/2006/relationships/hyperlink" Target="http://www.writing.utoronto.ca/advice/specific-types-of-writing/annotated-bibliograph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21381"/>
            <a:ext cx="9144000" cy="235354"/>
          </a:xfrm>
        </p:spPr>
        <p:txBody>
          <a:bodyPr>
            <a:normAutofit fontScale="90000"/>
          </a:bodyPr>
          <a:lstStyle/>
          <a:p>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endParaRPr lang="en-GB" dirty="0"/>
          </a:p>
        </p:txBody>
      </p:sp>
      <p:sp>
        <p:nvSpPr>
          <p:cNvPr id="3" name="Subtitle 2"/>
          <p:cNvSpPr>
            <a:spLocks noGrp="1"/>
          </p:cNvSpPr>
          <p:nvPr>
            <p:ph type="subTitle" idx="1"/>
          </p:nvPr>
        </p:nvSpPr>
        <p:spPr>
          <a:xfrm>
            <a:off x="1524000" y="2215978"/>
            <a:ext cx="9144000" cy="3041822"/>
          </a:xfrm>
        </p:spPr>
        <p:txBody>
          <a:bodyPr>
            <a:normAutofit/>
          </a:bodyPr>
          <a:lstStyle/>
          <a:p>
            <a:endParaRPr lang="en-GB" dirty="0"/>
          </a:p>
          <a:p>
            <a:r>
              <a:rPr lang="en-GB" sz="3600" b="1" dirty="0"/>
              <a:t>Referencing and bibliographies </a:t>
            </a:r>
          </a:p>
          <a:p>
            <a:r>
              <a:rPr lang="en-GB" dirty="0"/>
              <a:t>by David C. Williams </a:t>
            </a:r>
            <a:r>
              <a:rPr lang="en-GB" sz="2000" dirty="0"/>
              <a:t>MA (TEFL) RSA Dip. (TEFL)</a:t>
            </a:r>
          </a:p>
          <a:p>
            <a:r>
              <a:rPr lang="en-GB" dirty="0"/>
              <a:t>Lecturer English for Academic Purposes (EAP) </a:t>
            </a:r>
          </a:p>
          <a:p>
            <a:r>
              <a:rPr lang="en-GB" dirty="0"/>
              <a:t>UWTSD Swansea campus</a:t>
            </a:r>
          </a:p>
        </p:txBody>
      </p:sp>
      <p:sp>
        <p:nvSpPr>
          <p:cNvPr id="4" name="Slide Number Placeholder 3"/>
          <p:cNvSpPr>
            <a:spLocks noGrp="1"/>
          </p:cNvSpPr>
          <p:nvPr>
            <p:ph type="sldNum" sz="quarter" idx="12"/>
          </p:nvPr>
        </p:nvSpPr>
        <p:spPr/>
        <p:txBody>
          <a:bodyPr/>
          <a:lstStyle/>
          <a:p>
            <a:fld id="{49F81A9B-40D1-48DE-9F55-896B8958FC5F}" type="slidenum">
              <a:rPr lang="en-GB" smtClean="0"/>
              <a:t>1</a:t>
            </a:fld>
            <a:endParaRPr lang="en-GB"/>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419246" y="621381"/>
            <a:ext cx="3205403" cy="1405127"/>
          </a:xfrm>
          <a:prstGeom prst="rect">
            <a:avLst/>
          </a:prstGeom>
          <a:noFill/>
        </p:spPr>
      </p:pic>
    </p:spTree>
    <p:extLst>
      <p:ext uri="{BB962C8B-B14F-4D97-AF65-F5344CB8AC3E}">
        <p14:creationId xmlns:p14="http://schemas.microsoft.com/office/powerpoint/2010/main" val="3088739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Structure of presentation</a:t>
            </a:r>
          </a:p>
        </p:txBody>
      </p:sp>
      <p:sp>
        <p:nvSpPr>
          <p:cNvPr id="3" name="Content Placeholder 2"/>
          <p:cNvSpPr>
            <a:spLocks noGrp="1"/>
          </p:cNvSpPr>
          <p:nvPr>
            <p:ph idx="1"/>
          </p:nvPr>
        </p:nvSpPr>
        <p:spPr/>
        <p:txBody>
          <a:bodyPr>
            <a:normAutofit lnSpcReduction="10000"/>
          </a:bodyPr>
          <a:lstStyle/>
          <a:p>
            <a:r>
              <a:rPr lang="en-GB" dirty="0"/>
              <a:t>An introduction </a:t>
            </a:r>
          </a:p>
          <a:p>
            <a:pPr lvl="1"/>
            <a:r>
              <a:rPr lang="en-GB" dirty="0"/>
              <a:t>Important terms explained</a:t>
            </a:r>
          </a:p>
          <a:p>
            <a:pPr lvl="2"/>
            <a:r>
              <a:rPr lang="en-GB" dirty="0"/>
              <a:t>What is a reference?</a:t>
            </a:r>
          </a:p>
          <a:p>
            <a:pPr lvl="2"/>
            <a:r>
              <a:rPr lang="en-GB" dirty="0"/>
              <a:t>What is a citation?</a:t>
            </a:r>
          </a:p>
          <a:p>
            <a:pPr lvl="2"/>
            <a:r>
              <a:rPr lang="en-GB" dirty="0"/>
              <a:t>What is a bibliography?</a:t>
            </a:r>
          </a:p>
          <a:p>
            <a:pPr lvl="1"/>
            <a:r>
              <a:rPr lang="en-GB" dirty="0"/>
              <a:t>Why is academic referencing so important?</a:t>
            </a:r>
          </a:p>
          <a:p>
            <a:r>
              <a:rPr lang="en-GB" dirty="0"/>
              <a:t>An extract from a critique essay on music</a:t>
            </a:r>
          </a:p>
          <a:p>
            <a:pPr lvl="1"/>
            <a:r>
              <a:rPr lang="en-GB" dirty="0"/>
              <a:t>Shows main body and bibliography referencing connection</a:t>
            </a:r>
          </a:p>
          <a:p>
            <a:r>
              <a:rPr lang="en-GB" dirty="0"/>
              <a:t>Comparison of citations and bibliography entries</a:t>
            </a:r>
          </a:p>
          <a:p>
            <a:pPr lvl="1"/>
            <a:r>
              <a:rPr lang="en-GB" dirty="0"/>
              <a:t>Shows more short and long version referencing connections</a:t>
            </a:r>
          </a:p>
          <a:p>
            <a:r>
              <a:rPr lang="en-GB" dirty="0"/>
              <a:t>Useful websites</a:t>
            </a:r>
          </a:p>
        </p:txBody>
      </p:sp>
      <p:sp>
        <p:nvSpPr>
          <p:cNvPr id="4" name="Slide Number Placeholder 3"/>
          <p:cNvSpPr>
            <a:spLocks noGrp="1"/>
          </p:cNvSpPr>
          <p:nvPr>
            <p:ph type="sldNum" sz="quarter" idx="12"/>
          </p:nvPr>
        </p:nvSpPr>
        <p:spPr/>
        <p:txBody>
          <a:bodyPr/>
          <a:lstStyle/>
          <a:p>
            <a:fld id="{FBCADAC2-72F1-4FEB-A9E2-035FFBA69299}" type="slidenum">
              <a:rPr lang="en-GB" smtClean="0"/>
              <a:t>2</a:t>
            </a:fld>
            <a:endParaRPr lang="en-GB"/>
          </a:p>
        </p:txBody>
      </p:sp>
    </p:spTree>
    <p:extLst>
      <p:ext uri="{BB962C8B-B14F-4D97-AF65-F5344CB8AC3E}">
        <p14:creationId xmlns:p14="http://schemas.microsoft.com/office/powerpoint/2010/main" val="1377314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reference?</a:t>
            </a:r>
          </a:p>
        </p:txBody>
      </p:sp>
      <p:sp>
        <p:nvSpPr>
          <p:cNvPr id="3" name="Content Placeholder 2"/>
          <p:cNvSpPr>
            <a:spLocks noGrp="1"/>
          </p:cNvSpPr>
          <p:nvPr>
            <p:ph idx="1"/>
          </p:nvPr>
        </p:nvSpPr>
        <p:spPr/>
        <p:txBody>
          <a:bodyPr>
            <a:noAutofit/>
          </a:bodyPr>
          <a:lstStyle/>
          <a:p>
            <a:r>
              <a:rPr lang="en-GB" sz="1800" dirty="0"/>
              <a:t>There is some confusion between the words </a:t>
            </a:r>
            <a:r>
              <a:rPr lang="en-GB" sz="1800" b="1" i="1" dirty="0">
                <a:solidFill>
                  <a:srgbClr val="FF0000"/>
                </a:solidFill>
              </a:rPr>
              <a:t>reference, citation and bibliography.</a:t>
            </a:r>
          </a:p>
          <a:p>
            <a:r>
              <a:rPr lang="en-GB" sz="1800" dirty="0"/>
              <a:t>A </a:t>
            </a:r>
            <a:r>
              <a:rPr lang="en-GB" sz="1800" b="1" i="1" dirty="0">
                <a:solidFill>
                  <a:srgbClr val="FF0000"/>
                </a:solidFill>
              </a:rPr>
              <a:t>reference</a:t>
            </a:r>
            <a:r>
              <a:rPr lang="en-GB" sz="1800" dirty="0"/>
              <a:t> normally refers to language such as </a:t>
            </a:r>
            <a:r>
              <a:rPr lang="en-GB" sz="1800" i="1" dirty="0"/>
              <a:t>According to Sacks (2010), </a:t>
            </a:r>
            <a:r>
              <a:rPr lang="en-GB" sz="1800" dirty="0"/>
              <a:t>or </a:t>
            </a:r>
            <a:r>
              <a:rPr lang="en-GB" sz="1800" i="1" dirty="0"/>
              <a:t>Chomsky (1995) states that</a:t>
            </a:r>
            <a:r>
              <a:rPr lang="en-GB" sz="1800" dirty="0"/>
              <a:t>… </a:t>
            </a:r>
          </a:p>
          <a:p>
            <a:r>
              <a:rPr lang="en-GB" sz="1800" dirty="0"/>
              <a:t>In the above examples, </a:t>
            </a:r>
            <a:r>
              <a:rPr lang="en-GB" sz="1800" i="1" dirty="0"/>
              <a:t>Sacks</a:t>
            </a:r>
            <a:r>
              <a:rPr lang="en-GB" sz="1800" dirty="0"/>
              <a:t> and </a:t>
            </a:r>
            <a:r>
              <a:rPr lang="en-GB" sz="1800" i="1" dirty="0" err="1"/>
              <a:t>Chomksy</a:t>
            </a:r>
            <a:r>
              <a:rPr lang="en-GB" sz="1800" dirty="0"/>
              <a:t> are authors and (2010) and (1995) are the years of publication of their respective works. </a:t>
            </a:r>
            <a:r>
              <a:rPr lang="en-GB" sz="1800" b="1" dirty="0">
                <a:solidFill>
                  <a:srgbClr val="FF0000"/>
                </a:solidFill>
              </a:rPr>
              <a:t>This is the Harvard reference system which is used at UWTSD.</a:t>
            </a:r>
          </a:p>
          <a:p>
            <a:r>
              <a:rPr lang="en-GB" sz="1800" dirty="0"/>
              <a:t>These are short cut references to the original authors whose ideas you are explaining (hopefully via paraphrasing/summarising). In American English they are called </a:t>
            </a:r>
            <a:r>
              <a:rPr lang="en-GB" sz="1800" b="1" i="1" dirty="0">
                <a:solidFill>
                  <a:srgbClr val="FF0000"/>
                </a:solidFill>
              </a:rPr>
              <a:t>citations.</a:t>
            </a:r>
          </a:p>
          <a:p>
            <a:r>
              <a:rPr lang="en-GB" sz="1800" dirty="0"/>
              <a:t> A </a:t>
            </a:r>
            <a:r>
              <a:rPr lang="en-GB" sz="1800" b="1" i="1" dirty="0">
                <a:solidFill>
                  <a:srgbClr val="FF0000"/>
                </a:solidFill>
              </a:rPr>
              <a:t>bibliography</a:t>
            </a:r>
            <a:r>
              <a:rPr lang="en-GB" sz="1800" dirty="0"/>
              <a:t> is a list that contains not just the author name and year of publication but much more detailed information so that readers of your assignment can find these works and do research of their own.  In addition, a bibliography lists every source that has been used to create your essay/report, NOT JUST THE ONES CITED. </a:t>
            </a:r>
          </a:p>
          <a:p>
            <a:r>
              <a:rPr lang="en-GB" sz="1800" dirty="0"/>
              <a:t>A </a:t>
            </a:r>
            <a:r>
              <a:rPr lang="en-GB" sz="1800" b="1" i="1" dirty="0">
                <a:solidFill>
                  <a:srgbClr val="FF0000"/>
                </a:solidFill>
              </a:rPr>
              <a:t>reference list </a:t>
            </a:r>
            <a:r>
              <a:rPr lang="en-GB" sz="1800" dirty="0"/>
              <a:t>is the same as the bibliography but with one major difference. It only contains details of all the reference that ate cited in the essay/report. Therefore, it is a little bit smaller thana bibliography</a:t>
            </a:r>
          </a:p>
        </p:txBody>
      </p:sp>
      <p:sp>
        <p:nvSpPr>
          <p:cNvPr id="4" name="Slide Number Placeholder 3"/>
          <p:cNvSpPr>
            <a:spLocks noGrp="1"/>
          </p:cNvSpPr>
          <p:nvPr>
            <p:ph type="sldNum" sz="quarter" idx="12"/>
          </p:nvPr>
        </p:nvSpPr>
        <p:spPr/>
        <p:txBody>
          <a:bodyPr/>
          <a:lstStyle/>
          <a:p>
            <a:fld id="{FBCADAC2-72F1-4FEB-A9E2-035FFBA69299}" type="slidenum">
              <a:rPr lang="en-GB" smtClean="0"/>
              <a:t>3</a:t>
            </a:fld>
            <a:endParaRPr lang="en-GB"/>
          </a:p>
        </p:txBody>
      </p:sp>
    </p:spTree>
    <p:extLst>
      <p:ext uri="{BB962C8B-B14F-4D97-AF65-F5344CB8AC3E}">
        <p14:creationId xmlns:p14="http://schemas.microsoft.com/office/powerpoint/2010/main" val="3093605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we mean by the term </a:t>
            </a:r>
            <a:r>
              <a:rPr lang="en-GB" i="1" dirty="0"/>
              <a:t>works</a:t>
            </a:r>
            <a:r>
              <a:rPr lang="en-GB" dirty="0"/>
              <a:t>?</a:t>
            </a:r>
          </a:p>
        </p:txBody>
      </p:sp>
      <p:sp>
        <p:nvSpPr>
          <p:cNvPr id="3" name="Content Placeholder 2"/>
          <p:cNvSpPr>
            <a:spLocks noGrp="1"/>
          </p:cNvSpPr>
          <p:nvPr>
            <p:ph idx="1"/>
          </p:nvPr>
        </p:nvSpPr>
        <p:spPr/>
        <p:txBody>
          <a:bodyPr/>
          <a:lstStyle/>
          <a:p>
            <a:r>
              <a:rPr lang="en-GB" dirty="0"/>
              <a:t>In the above examples, </a:t>
            </a:r>
            <a:r>
              <a:rPr lang="en-GB" i="1" dirty="0"/>
              <a:t>Sacks</a:t>
            </a:r>
            <a:r>
              <a:rPr lang="en-GB" dirty="0"/>
              <a:t> and </a:t>
            </a:r>
            <a:r>
              <a:rPr lang="en-GB" i="1" dirty="0" err="1"/>
              <a:t>Chomksy</a:t>
            </a:r>
            <a:r>
              <a:rPr lang="en-GB" dirty="0"/>
              <a:t> are authors and (2010) and (1995) are the years of publication of their respective </a:t>
            </a:r>
            <a:r>
              <a:rPr lang="en-GB" b="1" i="1" u="sng" dirty="0">
                <a:solidFill>
                  <a:srgbClr val="FF0000"/>
                </a:solidFill>
              </a:rPr>
              <a:t>works.</a:t>
            </a:r>
          </a:p>
          <a:p>
            <a:r>
              <a:rPr lang="en-GB" i="1" dirty="0"/>
              <a:t>Works</a:t>
            </a:r>
            <a:r>
              <a:rPr lang="en-GB" dirty="0"/>
              <a:t> can mean any of the following:-</a:t>
            </a:r>
          </a:p>
          <a:p>
            <a:pPr lvl="1"/>
            <a:r>
              <a:rPr lang="en-GB" dirty="0"/>
              <a:t>A book</a:t>
            </a:r>
          </a:p>
          <a:p>
            <a:pPr lvl="1"/>
            <a:r>
              <a:rPr lang="en-GB" dirty="0"/>
              <a:t>A journal (or part of a journal)</a:t>
            </a:r>
          </a:p>
          <a:p>
            <a:pPr lvl="1"/>
            <a:r>
              <a:rPr lang="en-GB" dirty="0"/>
              <a:t>A website (or part of a website)</a:t>
            </a:r>
          </a:p>
          <a:p>
            <a:pPr lvl="1"/>
            <a:r>
              <a:rPr lang="en-GB" dirty="0"/>
              <a:t>A painting (or any art/scientific object)</a:t>
            </a:r>
          </a:p>
          <a:p>
            <a:pPr lvl="1"/>
            <a:r>
              <a:rPr lang="en-GB" dirty="0"/>
              <a:t>An email</a:t>
            </a:r>
          </a:p>
          <a:p>
            <a:pPr lvl="1"/>
            <a:r>
              <a:rPr lang="en-GB" dirty="0"/>
              <a:t>A lecture</a:t>
            </a:r>
          </a:p>
        </p:txBody>
      </p:sp>
      <p:sp>
        <p:nvSpPr>
          <p:cNvPr id="4" name="Slide Number Placeholder 3"/>
          <p:cNvSpPr>
            <a:spLocks noGrp="1"/>
          </p:cNvSpPr>
          <p:nvPr>
            <p:ph type="sldNum" sz="quarter" idx="12"/>
          </p:nvPr>
        </p:nvSpPr>
        <p:spPr/>
        <p:txBody>
          <a:bodyPr/>
          <a:lstStyle/>
          <a:p>
            <a:fld id="{FBCADAC2-72F1-4FEB-A9E2-035FFBA69299}" type="slidenum">
              <a:rPr lang="en-GB" smtClean="0"/>
              <a:t>4</a:t>
            </a:fld>
            <a:endParaRPr lang="en-GB"/>
          </a:p>
        </p:txBody>
      </p:sp>
    </p:spTree>
    <p:extLst>
      <p:ext uri="{BB962C8B-B14F-4D97-AF65-F5344CB8AC3E}">
        <p14:creationId xmlns:p14="http://schemas.microsoft.com/office/powerpoint/2010/main" val="2871938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bibliography?</a:t>
            </a:r>
          </a:p>
        </p:txBody>
      </p:sp>
      <p:sp>
        <p:nvSpPr>
          <p:cNvPr id="3" name="Content Placeholder 2"/>
          <p:cNvSpPr>
            <a:spLocks noGrp="1"/>
          </p:cNvSpPr>
          <p:nvPr>
            <p:ph idx="1"/>
          </p:nvPr>
        </p:nvSpPr>
        <p:spPr/>
        <p:txBody>
          <a:bodyPr>
            <a:normAutofit lnSpcReduction="10000"/>
          </a:bodyPr>
          <a:lstStyle/>
          <a:p>
            <a:r>
              <a:rPr lang="en-GB" dirty="0"/>
              <a:t>A bibliography is a list of full referencing information for…</a:t>
            </a:r>
          </a:p>
          <a:p>
            <a:pPr lvl="1"/>
            <a:r>
              <a:rPr lang="en-GB" dirty="0"/>
              <a:t>…every citation in the main body (short reference)</a:t>
            </a:r>
          </a:p>
          <a:p>
            <a:pPr lvl="1"/>
            <a:r>
              <a:rPr lang="en-GB" dirty="0"/>
              <a:t>…every work that has been read and has contributed to your assignment, even if those works are not cited in the main body</a:t>
            </a:r>
          </a:p>
          <a:p>
            <a:r>
              <a:rPr lang="en-GB" dirty="0"/>
              <a:t>What information is contained within a full bibliography reference?</a:t>
            </a:r>
          </a:p>
          <a:p>
            <a:pPr lvl="1"/>
            <a:r>
              <a:rPr lang="en-GB" dirty="0"/>
              <a:t>The family name of the author and the initials, e.g. </a:t>
            </a:r>
            <a:r>
              <a:rPr lang="en-GB" i="1" dirty="0">
                <a:effectLst/>
              </a:rPr>
              <a:t>Rees, R. </a:t>
            </a:r>
          </a:p>
          <a:p>
            <a:pPr lvl="1"/>
            <a:r>
              <a:rPr lang="en-GB" dirty="0"/>
              <a:t>The year of publication of this work, e.g. </a:t>
            </a:r>
            <a:r>
              <a:rPr lang="en-GB" dirty="0">
                <a:effectLst/>
              </a:rPr>
              <a:t>(2005)</a:t>
            </a:r>
          </a:p>
          <a:p>
            <a:pPr lvl="1"/>
            <a:r>
              <a:rPr lang="en-GB" dirty="0"/>
              <a:t>The title of the work, e.g. </a:t>
            </a:r>
            <a:r>
              <a:rPr lang="en-GB" i="1" dirty="0">
                <a:effectLst/>
              </a:rPr>
              <a:t>Heroic Science: Swansea and the Royal Institution of South Wales </a:t>
            </a:r>
            <a:r>
              <a:rPr lang="en-GB" dirty="0">
                <a:effectLst/>
              </a:rPr>
              <a:t>1835-1865. </a:t>
            </a:r>
          </a:p>
          <a:p>
            <a:pPr lvl="1"/>
            <a:r>
              <a:rPr lang="en-GB" dirty="0"/>
              <a:t>The place of publication, e.g. </a:t>
            </a:r>
            <a:r>
              <a:rPr lang="en-GB" i="1" dirty="0">
                <a:effectLst/>
              </a:rPr>
              <a:t>London. </a:t>
            </a:r>
          </a:p>
          <a:p>
            <a:pPr lvl="1"/>
            <a:r>
              <a:rPr lang="en-GB" dirty="0"/>
              <a:t>The name of the publisher, e.g. </a:t>
            </a:r>
            <a:r>
              <a:rPr lang="en-GB" i="1" dirty="0">
                <a:effectLst/>
              </a:rPr>
              <a:t>Heinemann.</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lvl="1"/>
            <a:endParaRPr lang="en-GB" dirty="0"/>
          </a:p>
          <a:p>
            <a:endParaRPr lang="en-GB" dirty="0"/>
          </a:p>
        </p:txBody>
      </p:sp>
      <p:sp>
        <p:nvSpPr>
          <p:cNvPr id="4" name="Slide Number Placeholder 3"/>
          <p:cNvSpPr>
            <a:spLocks noGrp="1"/>
          </p:cNvSpPr>
          <p:nvPr>
            <p:ph type="sldNum" sz="quarter" idx="12"/>
          </p:nvPr>
        </p:nvSpPr>
        <p:spPr/>
        <p:txBody>
          <a:bodyPr/>
          <a:lstStyle/>
          <a:p>
            <a:fld id="{FBCADAC2-72F1-4FEB-A9E2-035FFBA69299}" type="slidenum">
              <a:rPr lang="en-GB" smtClean="0"/>
              <a:t>5</a:t>
            </a:fld>
            <a:endParaRPr lang="en-GB"/>
          </a:p>
        </p:txBody>
      </p:sp>
    </p:spTree>
    <p:extLst>
      <p:ext uri="{BB962C8B-B14F-4D97-AF65-F5344CB8AC3E}">
        <p14:creationId xmlns:p14="http://schemas.microsoft.com/office/powerpoint/2010/main" val="249267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is academic referencing so important?</a:t>
            </a:r>
          </a:p>
        </p:txBody>
      </p:sp>
      <p:sp>
        <p:nvSpPr>
          <p:cNvPr id="3" name="Content Placeholder 2"/>
          <p:cNvSpPr>
            <a:spLocks noGrp="1"/>
          </p:cNvSpPr>
          <p:nvPr>
            <p:ph idx="1"/>
          </p:nvPr>
        </p:nvSpPr>
        <p:spPr/>
        <p:txBody>
          <a:bodyPr>
            <a:normAutofit/>
          </a:bodyPr>
          <a:lstStyle/>
          <a:p>
            <a:r>
              <a:rPr lang="en-GB" dirty="0"/>
              <a:t>We must credit the original author(s) of the ideas we are explaining about in our essays to avoid breaking intellectual copyright rules.</a:t>
            </a:r>
          </a:p>
          <a:p>
            <a:r>
              <a:rPr lang="en-GB" dirty="0"/>
              <a:t>Plagiarism can be avoided by writing original ideas in your own words (paraphrasing) but referencing is also crucially important.  </a:t>
            </a:r>
          </a:p>
          <a:p>
            <a:r>
              <a:rPr lang="en-GB" dirty="0"/>
              <a:t>Our bibliographies shows the reader (marker) of our essay how much research we have carried out.</a:t>
            </a:r>
          </a:p>
          <a:p>
            <a:pPr lvl="1"/>
            <a:r>
              <a:rPr lang="en-GB" dirty="0"/>
              <a:t>The greater the number of bibliography entries the stronger the research</a:t>
            </a:r>
          </a:p>
          <a:p>
            <a:pPr lvl="1"/>
            <a:r>
              <a:rPr lang="en-GB" dirty="0"/>
              <a:t>The smaller the bibliography the weaker the research </a:t>
            </a:r>
          </a:p>
        </p:txBody>
      </p:sp>
      <p:sp>
        <p:nvSpPr>
          <p:cNvPr id="4" name="Slide Number Placeholder 3"/>
          <p:cNvSpPr>
            <a:spLocks noGrp="1"/>
          </p:cNvSpPr>
          <p:nvPr>
            <p:ph type="sldNum" sz="quarter" idx="12"/>
          </p:nvPr>
        </p:nvSpPr>
        <p:spPr/>
        <p:txBody>
          <a:bodyPr/>
          <a:lstStyle/>
          <a:p>
            <a:fld id="{FBCADAC2-72F1-4FEB-A9E2-035FFBA69299}" type="slidenum">
              <a:rPr lang="en-GB" smtClean="0"/>
              <a:t>6</a:t>
            </a:fld>
            <a:endParaRPr lang="en-GB"/>
          </a:p>
        </p:txBody>
      </p:sp>
    </p:spTree>
    <p:extLst>
      <p:ext uri="{BB962C8B-B14F-4D97-AF65-F5344CB8AC3E}">
        <p14:creationId xmlns:p14="http://schemas.microsoft.com/office/powerpoint/2010/main" val="4004291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Extract from a critique essay on music </a:t>
            </a:r>
            <a:br>
              <a:rPr lang="en-GB" dirty="0"/>
            </a:br>
            <a:r>
              <a:rPr lang="en-GB" sz="2000" dirty="0"/>
              <a:t>- by David C. Williams (2012)  </a:t>
            </a:r>
          </a:p>
        </p:txBody>
      </p:sp>
      <p:sp>
        <p:nvSpPr>
          <p:cNvPr id="3" name="Content Placeholder 2"/>
          <p:cNvSpPr>
            <a:spLocks noGrp="1"/>
          </p:cNvSpPr>
          <p:nvPr>
            <p:ph idx="1"/>
          </p:nvPr>
        </p:nvSpPr>
        <p:spPr/>
        <p:txBody>
          <a:bodyPr>
            <a:normAutofit fontScale="55000" lnSpcReduction="20000"/>
          </a:bodyPr>
          <a:lstStyle/>
          <a:p>
            <a:r>
              <a:rPr lang="en-GB" dirty="0"/>
              <a:t> …………………………………………………………………………………………………………………………..…So far in this essay, the main focus has been on music as the soundtrack to our lives both at home, outside or in the workplace. However, there are many specific uses of music that have not yet been addressed. One of these is music therapy. In hospitals and care-homes, the length and breadth of the UK, music has been recognised for its therapeutic qualities. In its most basic form this takes the shape of hospital radio and hospital DJs often go on to become local radio DJs and continue to support the wider community. Nevertheless, in its more specific use, music therapy takes the form of music sessions for patients with mental disabilities. This can involve teaching the rudiments of playing a musical instrument </a:t>
            </a:r>
            <a:r>
              <a:rPr lang="en-GB" b="1" dirty="0"/>
              <a:t>(</a:t>
            </a:r>
            <a:r>
              <a:rPr lang="en-GB" b="1" dirty="0">
                <a:solidFill>
                  <a:srgbClr val="FF0000"/>
                </a:solidFill>
              </a:rPr>
              <a:t>Wigram, Pedersen and Blonde, 2002).</a:t>
            </a:r>
          </a:p>
          <a:p>
            <a:r>
              <a:rPr lang="en-GB" b="1" dirty="0">
                <a:solidFill>
                  <a:srgbClr val="FF0000"/>
                </a:solidFill>
              </a:rPr>
              <a:t>According to Sacks</a:t>
            </a:r>
            <a:r>
              <a:rPr lang="en-GB" dirty="0"/>
              <a:t>, there is evidence to suggest that there are more areas of the brain devoted to music than to language. He also goes on to explain that   patients whose condition restricts them for much emotional expression, such as those with severe vases of Parkinson’s disease or those that are Savants,  become animated and emotional when singing or listening to certain types of music. He goes on to point out that music appears to unlock certain parts of the brain momentarily. However, after finishing the singing of an operatic aria, for instance, the patient resumes their inscrutable expression </a:t>
            </a:r>
            <a:r>
              <a:rPr lang="en-GB" b="1" dirty="0">
                <a:solidFill>
                  <a:srgbClr val="FF0000"/>
                </a:solidFill>
              </a:rPr>
              <a:t>(Sacks, 2011). </a:t>
            </a:r>
          </a:p>
          <a:p>
            <a:r>
              <a:rPr lang="en-GB" dirty="0"/>
              <a:t>……………………………………………………………………………………………………………………………………………………………..………………………………………… </a:t>
            </a:r>
          </a:p>
          <a:p>
            <a:r>
              <a:rPr lang="en-GB" b="1" u="sng" dirty="0">
                <a:solidFill>
                  <a:srgbClr val="FF0000"/>
                </a:solidFill>
              </a:rPr>
              <a:t>Bibliography</a:t>
            </a:r>
          </a:p>
          <a:p>
            <a:r>
              <a:rPr lang="en-GB" b="1" dirty="0">
                <a:solidFill>
                  <a:srgbClr val="FF0000"/>
                </a:solidFill>
              </a:rPr>
              <a:t>-</a:t>
            </a:r>
          </a:p>
          <a:p>
            <a:r>
              <a:rPr lang="en-GB" b="1" dirty="0">
                <a:solidFill>
                  <a:srgbClr val="FF0000"/>
                </a:solidFill>
              </a:rPr>
              <a:t>-</a:t>
            </a:r>
          </a:p>
          <a:p>
            <a:r>
              <a:rPr lang="en-GB" b="1" dirty="0">
                <a:solidFill>
                  <a:srgbClr val="FF0000"/>
                </a:solidFill>
              </a:rPr>
              <a:t>- Sacks, O. (2011). </a:t>
            </a:r>
            <a:r>
              <a:rPr lang="en-GB" b="1" i="1" dirty="0">
                <a:solidFill>
                  <a:srgbClr val="FF0000"/>
                </a:solidFill>
              </a:rPr>
              <a:t>Musicophilia</a:t>
            </a:r>
            <a:r>
              <a:rPr lang="en-GB" b="1" dirty="0">
                <a:solidFill>
                  <a:srgbClr val="FF0000"/>
                </a:solidFill>
              </a:rPr>
              <a:t>. London. Picador.</a:t>
            </a:r>
          </a:p>
          <a:p>
            <a:r>
              <a:rPr lang="en-GB" b="1" dirty="0">
                <a:solidFill>
                  <a:srgbClr val="FF0000"/>
                </a:solidFill>
              </a:rPr>
              <a:t>-</a:t>
            </a:r>
          </a:p>
          <a:p>
            <a:r>
              <a:rPr lang="en-GB" b="1" dirty="0"/>
              <a:t>- </a:t>
            </a:r>
            <a:r>
              <a:rPr lang="en-GB" b="1" dirty="0">
                <a:solidFill>
                  <a:srgbClr val="FF0000"/>
                </a:solidFill>
              </a:rPr>
              <a:t>Wigram, T. Pedersen, I.N. and Blonde, L.O. (2002). </a:t>
            </a:r>
            <a:r>
              <a:rPr lang="en-GB" b="1" i="1" dirty="0">
                <a:solidFill>
                  <a:srgbClr val="FF0000"/>
                </a:solidFill>
              </a:rPr>
              <a:t>A comprehensive Guide to Music Therapy:</a:t>
            </a:r>
            <a:r>
              <a:rPr lang="en-GB" b="1" dirty="0">
                <a:solidFill>
                  <a:srgbClr val="FF0000"/>
                </a:solidFill>
              </a:rPr>
              <a:t> Theory, Clinical Practice, Research. London. Jessica Kingsley.  </a:t>
            </a:r>
          </a:p>
          <a:p>
            <a:endParaRPr lang="en-GB" dirty="0"/>
          </a:p>
        </p:txBody>
      </p:sp>
      <p:sp>
        <p:nvSpPr>
          <p:cNvPr id="4" name="Slide Number Placeholder 3"/>
          <p:cNvSpPr>
            <a:spLocks noGrp="1"/>
          </p:cNvSpPr>
          <p:nvPr>
            <p:ph type="sldNum" sz="quarter" idx="12"/>
          </p:nvPr>
        </p:nvSpPr>
        <p:spPr/>
        <p:txBody>
          <a:bodyPr/>
          <a:lstStyle/>
          <a:p>
            <a:fld id="{FBCADAC2-72F1-4FEB-A9E2-035FFBA69299}" type="slidenum">
              <a:rPr lang="en-GB" smtClean="0"/>
              <a:t>7</a:t>
            </a:fld>
            <a:endParaRPr lang="en-GB"/>
          </a:p>
        </p:txBody>
      </p:sp>
    </p:spTree>
    <p:extLst>
      <p:ext uri="{BB962C8B-B14F-4D97-AF65-F5344CB8AC3E}">
        <p14:creationId xmlns:p14="http://schemas.microsoft.com/office/powerpoint/2010/main" val="1995384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Comparison of main body references (citations) and the longer bibliography references </a:t>
            </a:r>
            <a:br>
              <a:rPr lang="en-GB" dirty="0"/>
            </a:br>
            <a:r>
              <a:rPr lang="en-GB" sz="2200" dirty="0"/>
              <a:t>- from a critique essay on Swansea by David C. Williams (2014)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37297558"/>
              </p:ext>
            </p:extLst>
          </p:nvPr>
        </p:nvGraphicFramePr>
        <p:xfrm>
          <a:off x="959667" y="2084174"/>
          <a:ext cx="10334409" cy="4308222"/>
        </p:xfrm>
        <a:graphic>
          <a:graphicData uri="http://schemas.openxmlformats.org/drawingml/2006/table">
            <a:tbl>
              <a:tblPr firstRow="1" firstCol="1" bandRow="1">
                <a:tableStyleId>{5C22544A-7EE6-4342-B048-85BDC9FD1C3A}</a:tableStyleId>
              </a:tblPr>
              <a:tblGrid>
                <a:gridCol w="5072643">
                  <a:extLst>
                    <a:ext uri="{9D8B030D-6E8A-4147-A177-3AD203B41FA5}">
                      <a16:colId xmlns:a16="http://schemas.microsoft.com/office/drawing/2014/main" val="20000"/>
                    </a:ext>
                  </a:extLst>
                </a:gridCol>
                <a:gridCol w="5261766">
                  <a:extLst>
                    <a:ext uri="{9D8B030D-6E8A-4147-A177-3AD203B41FA5}">
                      <a16:colId xmlns:a16="http://schemas.microsoft.com/office/drawing/2014/main" val="20001"/>
                    </a:ext>
                  </a:extLst>
                </a:gridCol>
              </a:tblGrid>
              <a:tr h="449936">
                <a:tc>
                  <a:txBody>
                    <a:bodyPr/>
                    <a:lstStyle/>
                    <a:p>
                      <a:pPr algn="just">
                        <a:spcBef>
                          <a:spcPts val="600"/>
                        </a:spcBef>
                        <a:spcAft>
                          <a:spcPts val="600"/>
                        </a:spcAft>
                      </a:pPr>
                      <a:r>
                        <a:rPr lang="en-GB" sz="1400" dirty="0">
                          <a:effectLst/>
                        </a:rPr>
                        <a:t>Short reference – short version as written in the main body of an assignment.</a:t>
                      </a:r>
                      <a:endParaRPr lang="en-GB" sz="1400" dirty="0">
                        <a:effectLst/>
                        <a:latin typeface="Calibri" panose="020F0502020204030204" pitchFamily="34" charset="0"/>
                        <a:ea typeface="Times New Roman" panose="02020603050405020304" pitchFamily="18" charset="0"/>
                      </a:endParaRPr>
                    </a:p>
                  </a:txBody>
                  <a:tcPr marL="24253" marR="24253" marT="0" marB="0"/>
                </a:tc>
                <a:tc>
                  <a:txBody>
                    <a:bodyPr/>
                    <a:lstStyle/>
                    <a:p>
                      <a:pPr algn="just">
                        <a:spcBef>
                          <a:spcPts val="600"/>
                        </a:spcBef>
                        <a:spcAft>
                          <a:spcPts val="600"/>
                        </a:spcAft>
                      </a:pPr>
                      <a:r>
                        <a:rPr lang="en-GB" sz="1400" dirty="0">
                          <a:effectLst/>
                        </a:rPr>
                        <a:t>Long reference – long version as written in the Bibliography of an assignment.</a:t>
                      </a:r>
                      <a:endParaRPr lang="en-GB" sz="1400" dirty="0">
                        <a:effectLst/>
                        <a:latin typeface="Calibri" panose="020F0502020204030204" pitchFamily="34" charset="0"/>
                        <a:ea typeface="Times New Roman" panose="02020603050405020304" pitchFamily="18" charset="0"/>
                      </a:endParaRPr>
                    </a:p>
                  </a:txBody>
                  <a:tcPr marL="24253" marR="24253" marT="0" marB="0"/>
                </a:tc>
                <a:extLst>
                  <a:ext uri="{0D108BD9-81ED-4DB2-BD59-A6C34878D82A}">
                    <a16:rowId xmlns:a16="http://schemas.microsoft.com/office/drawing/2014/main" val="10000"/>
                  </a:ext>
                </a:extLst>
              </a:tr>
              <a:tr h="345568">
                <a:tc>
                  <a:txBody>
                    <a:bodyPr/>
                    <a:lstStyle/>
                    <a:p>
                      <a:pPr algn="just">
                        <a:spcBef>
                          <a:spcPts val="600"/>
                        </a:spcBef>
                        <a:spcAft>
                          <a:spcPts val="600"/>
                        </a:spcAft>
                      </a:pPr>
                      <a:r>
                        <a:rPr lang="en-GB" sz="1400" dirty="0">
                          <a:effectLst/>
                        </a:rPr>
                        <a:t> </a:t>
                      </a:r>
                      <a:endParaRPr lang="en-GB" sz="1400" dirty="0">
                        <a:effectLst/>
                        <a:latin typeface="Calibri" panose="020F0502020204030204" pitchFamily="34" charset="0"/>
                        <a:ea typeface="Times New Roman" panose="02020603050405020304" pitchFamily="18" charset="0"/>
                      </a:endParaRPr>
                    </a:p>
                  </a:txBody>
                  <a:tcPr marL="24253" marR="24253" marT="0" marB="0"/>
                </a:tc>
                <a:tc>
                  <a:txBody>
                    <a:bodyPr/>
                    <a:lstStyle/>
                    <a:p>
                      <a:pPr algn="just">
                        <a:spcBef>
                          <a:spcPts val="600"/>
                        </a:spcBef>
                        <a:spcAft>
                          <a:spcPts val="600"/>
                        </a:spcAft>
                      </a:pPr>
                      <a:r>
                        <a:rPr lang="en-GB" sz="1400" dirty="0">
                          <a:effectLst/>
                        </a:rPr>
                        <a:t> </a:t>
                      </a:r>
                      <a:endParaRPr lang="en-GB" sz="1400" dirty="0">
                        <a:effectLst/>
                        <a:latin typeface="Calibri" panose="020F0502020204030204" pitchFamily="34" charset="0"/>
                        <a:ea typeface="Times New Roman" panose="02020603050405020304" pitchFamily="18" charset="0"/>
                      </a:endParaRPr>
                    </a:p>
                  </a:txBody>
                  <a:tcPr marL="24253" marR="24253" marT="0" marB="0"/>
                </a:tc>
                <a:extLst>
                  <a:ext uri="{0D108BD9-81ED-4DB2-BD59-A6C34878D82A}">
                    <a16:rowId xmlns:a16="http://schemas.microsoft.com/office/drawing/2014/main" val="10001"/>
                  </a:ext>
                </a:extLst>
              </a:tr>
              <a:tr h="486630">
                <a:tc>
                  <a:txBody>
                    <a:bodyPr/>
                    <a:lstStyle/>
                    <a:p>
                      <a:pPr algn="just">
                        <a:spcBef>
                          <a:spcPts val="600"/>
                        </a:spcBef>
                        <a:spcAft>
                          <a:spcPts val="600"/>
                        </a:spcAft>
                      </a:pPr>
                      <a:r>
                        <a:rPr lang="en-GB" sz="1400" dirty="0">
                          <a:effectLst/>
                        </a:rPr>
                        <a:t>According to Bragg, (1988), after showing acting promise…</a:t>
                      </a:r>
                      <a:endParaRPr lang="en-GB" sz="1400" dirty="0">
                        <a:effectLst/>
                        <a:latin typeface="Calibri" panose="020F0502020204030204" pitchFamily="34" charset="0"/>
                        <a:ea typeface="Times New Roman" panose="02020603050405020304" pitchFamily="18" charset="0"/>
                      </a:endParaRPr>
                    </a:p>
                  </a:txBody>
                  <a:tcPr marL="24253" marR="24253" marT="0" marB="0"/>
                </a:tc>
                <a:tc>
                  <a:txBody>
                    <a:bodyPr/>
                    <a:lstStyle/>
                    <a:p>
                      <a:pPr>
                        <a:spcAft>
                          <a:spcPts val="0"/>
                        </a:spcAft>
                      </a:pPr>
                      <a:r>
                        <a:rPr lang="en-GB" sz="1400" dirty="0">
                          <a:effectLst/>
                        </a:rPr>
                        <a:t>Bragg, M. (1988). Rich: The Life of Richard Burton. London. Hodder and Staunton.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4253" marR="24253" marT="0" marB="0"/>
                </a:tc>
                <a:extLst>
                  <a:ext uri="{0D108BD9-81ED-4DB2-BD59-A6C34878D82A}">
                    <a16:rowId xmlns:a16="http://schemas.microsoft.com/office/drawing/2014/main" val="10002"/>
                  </a:ext>
                </a:extLst>
              </a:tr>
              <a:tr h="224968">
                <a:tc rowSpan="2">
                  <a:txBody>
                    <a:bodyPr/>
                    <a:lstStyle/>
                    <a:p>
                      <a:pPr algn="just">
                        <a:spcAft>
                          <a:spcPts val="0"/>
                        </a:spcAft>
                      </a:pPr>
                      <a:r>
                        <a:rPr lang="en-GB" sz="1400" dirty="0">
                          <a:effectLst/>
                        </a:rPr>
                        <a:t>…many other innovations (Davies, 1962).</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a:effectLst/>
                        </a:rPr>
                        <a:t>Davies, M. (1962). The tennis rebel (autobiography). London. S. Paul</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4253" marR="24253" marT="0" marB="0"/>
                </a:tc>
                <a:tc>
                  <a:txBody>
                    <a:bodyPr/>
                    <a:lstStyle/>
                    <a:p>
                      <a:r>
                        <a:rPr lang="en-GB" sz="1400" kern="1200" dirty="0">
                          <a:solidFill>
                            <a:schemeClr val="dk1"/>
                          </a:solidFill>
                          <a:effectLst/>
                          <a:latin typeface="+mn-lt"/>
                          <a:ea typeface="+mn-ea"/>
                          <a:cs typeface="+mn-cs"/>
                        </a:rPr>
                        <a:t>Davies, M. (1962). The tennis rebel (autobiography). London. S. Paul</a:t>
                      </a:r>
                      <a:endParaRPr lang="en-GB" sz="1400" dirty="0"/>
                    </a:p>
                  </a:txBody>
                  <a:tcPr marL="24253" marR="24253" marT="0" marB="0"/>
                </a:tc>
                <a:extLst>
                  <a:ext uri="{0D108BD9-81ED-4DB2-BD59-A6C34878D82A}">
                    <a16:rowId xmlns:a16="http://schemas.microsoft.com/office/drawing/2014/main" val="10003"/>
                  </a:ext>
                </a:extLst>
              </a:tr>
              <a:tr h="230057">
                <a:tc vMerge="1">
                  <a:txBody>
                    <a:bodyPr/>
                    <a:lstStyle/>
                    <a:p>
                      <a:pPr>
                        <a:lnSpc>
                          <a:spcPct val="107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3895" marR="0" marT="0" marB="0"/>
                </a:tc>
                <a:extLst>
                  <a:ext uri="{0D108BD9-81ED-4DB2-BD59-A6C34878D82A}">
                    <a16:rowId xmlns:a16="http://schemas.microsoft.com/office/drawing/2014/main" val="10004"/>
                  </a:ext>
                </a:extLst>
              </a:tr>
              <a:tr h="449936">
                <a:tc>
                  <a:txBody>
                    <a:bodyPr/>
                    <a:lstStyle/>
                    <a:p>
                      <a:pPr algn="just">
                        <a:spcAft>
                          <a:spcPts val="0"/>
                        </a:spcAft>
                      </a:pPr>
                      <a:r>
                        <a:rPr lang="en-GB" sz="1400" kern="1200" dirty="0">
                          <a:effectLst/>
                        </a:rPr>
                        <a:t>…named after a famous copper barque. (</a:t>
                      </a:r>
                      <a:r>
                        <a:rPr lang="en-GB" sz="1400" dirty="0" err="1">
                          <a:effectLst/>
                        </a:rPr>
                        <a:t>Greenlaw</a:t>
                      </a:r>
                      <a:r>
                        <a:rPr lang="en-GB" sz="1400" dirty="0">
                          <a:effectLst/>
                        </a:rPr>
                        <a:t>, 1999).</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4253" marR="24253" marT="0" marB="0"/>
                </a:tc>
                <a:tc>
                  <a:txBody>
                    <a:bodyPr/>
                    <a:lstStyle/>
                    <a:p>
                      <a:pPr>
                        <a:spcAft>
                          <a:spcPts val="0"/>
                        </a:spcAft>
                      </a:pPr>
                      <a:r>
                        <a:rPr lang="en-GB" sz="1400" dirty="0">
                          <a:effectLst/>
                        </a:rPr>
                        <a:t>Greenlaw, J. (1999). The Swansea Copper Barques and Cape Horner’s. Joanna Greenlaw.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4253" marR="24253" marT="0" marB="0"/>
                </a:tc>
                <a:extLst>
                  <a:ext uri="{0D108BD9-81ED-4DB2-BD59-A6C34878D82A}">
                    <a16:rowId xmlns:a16="http://schemas.microsoft.com/office/drawing/2014/main" val="10005"/>
                  </a:ext>
                </a:extLst>
              </a:tr>
              <a:tr h="449936">
                <a:tc>
                  <a:txBody>
                    <a:bodyPr/>
                    <a:lstStyle/>
                    <a:p>
                      <a:pPr algn="just">
                        <a:spcBef>
                          <a:spcPts val="600"/>
                        </a:spcBef>
                        <a:spcAft>
                          <a:spcPts val="600"/>
                        </a:spcAft>
                      </a:pPr>
                      <a:r>
                        <a:rPr lang="en-GB" sz="1400" dirty="0">
                          <a:effectLst/>
                        </a:rPr>
                        <a:t>Gross (2002) also pointed out…</a:t>
                      </a:r>
                      <a:endParaRPr lang="en-GB" sz="1400" dirty="0">
                        <a:effectLst/>
                        <a:latin typeface="Calibri" panose="020F0502020204030204" pitchFamily="34" charset="0"/>
                        <a:ea typeface="Times New Roman" panose="02020603050405020304" pitchFamily="18" charset="0"/>
                      </a:endParaRPr>
                    </a:p>
                  </a:txBody>
                  <a:tcPr marL="24253" marR="24253" marT="0" marB="0"/>
                </a:tc>
                <a:tc>
                  <a:txBody>
                    <a:bodyPr/>
                    <a:lstStyle/>
                    <a:p>
                      <a:pPr>
                        <a:spcAft>
                          <a:spcPts val="0"/>
                        </a:spcAft>
                      </a:pPr>
                      <a:r>
                        <a:rPr lang="en-GB" sz="1400" dirty="0">
                          <a:effectLst/>
                        </a:rPr>
                        <a:t>Gross, J.H. (2002). Fuel Cell Technology in Volume I, Number 2 – July 2002 THE ISSUE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4253" marR="24253" marT="0" marB="0"/>
                </a:tc>
                <a:extLst>
                  <a:ext uri="{0D108BD9-81ED-4DB2-BD59-A6C34878D82A}">
                    <a16:rowId xmlns:a16="http://schemas.microsoft.com/office/drawing/2014/main" val="10006"/>
                  </a:ext>
                </a:extLst>
              </a:tr>
              <a:tr h="224968">
                <a:tc>
                  <a:txBody>
                    <a:bodyPr/>
                    <a:lstStyle/>
                    <a:p>
                      <a:pPr algn="just">
                        <a:spcBef>
                          <a:spcPts val="600"/>
                        </a:spcBef>
                        <a:spcAft>
                          <a:spcPts val="600"/>
                        </a:spcAft>
                      </a:pPr>
                      <a:r>
                        <a:rPr lang="en-GB" sz="1400" dirty="0">
                          <a:effectLst/>
                        </a:rPr>
                        <a:t>A famous painting by James Harris Senior…</a:t>
                      </a:r>
                      <a:endParaRPr lang="en-GB" sz="1400" dirty="0">
                        <a:effectLst/>
                        <a:latin typeface="Calibri" panose="020F0502020204030204" pitchFamily="34" charset="0"/>
                        <a:ea typeface="Times New Roman" panose="02020603050405020304" pitchFamily="18" charset="0"/>
                      </a:endParaRPr>
                    </a:p>
                  </a:txBody>
                  <a:tcPr marL="24253" marR="24253" marT="0" marB="0"/>
                </a:tc>
                <a:tc>
                  <a:txBody>
                    <a:bodyPr/>
                    <a:lstStyle/>
                    <a:p>
                      <a:pPr>
                        <a:spcAft>
                          <a:spcPts val="0"/>
                        </a:spcAft>
                      </a:pPr>
                      <a:r>
                        <a:rPr lang="en-GB" sz="1400" dirty="0">
                          <a:effectLst/>
                        </a:rPr>
                        <a:t>Harris, J. Snr. (c. 1850). Hafod copper works:  Afon Tawe.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4253" marR="24253" marT="0" marB="0"/>
                </a:tc>
                <a:extLst>
                  <a:ext uri="{0D108BD9-81ED-4DB2-BD59-A6C34878D82A}">
                    <a16:rowId xmlns:a16="http://schemas.microsoft.com/office/drawing/2014/main" val="10007"/>
                  </a:ext>
                </a:extLst>
              </a:tr>
              <a:tr h="449936">
                <a:tc>
                  <a:txBody>
                    <a:bodyPr/>
                    <a:lstStyle/>
                    <a:p>
                      <a:pPr algn="just">
                        <a:spcBef>
                          <a:spcPts val="600"/>
                        </a:spcBef>
                        <a:spcAft>
                          <a:spcPts val="600"/>
                        </a:spcAft>
                      </a:pPr>
                      <a:r>
                        <a:rPr lang="en-GB" sz="1400" dirty="0">
                          <a:effectLst/>
                        </a:rPr>
                        <a:t>Miskell (2011) traces the rise of significant Swansea movers and shakers…</a:t>
                      </a:r>
                      <a:endParaRPr lang="en-GB" sz="1400" dirty="0">
                        <a:effectLst/>
                        <a:latin typeface="Calibri" panose="020F0502020204030204" pitchFamily="34" charset="0"/>
                        <a:ea typeface="Times New Roman" panose="02020603050405020304" pitchFamily="18" charset="0"/>
                      </a:endParaRPr>
                    </a:p>
                  </a:txBody>
                  <a:tcPr marL="24253" marR="24253" marT="0" marB="0"/>
                </a:tc>
                <a:tc>
                  <a:txBody>
                    <a:bodyPr/>
                    <a:lstStyle/>
                    <a:p>
                      <a:pPr>
                        <a:spcAft>
                          <a:spcPts val="0"/>
                        </a:spcAft>
                      </a:pPr>
                      <a:r>
                        <a:rPr lang="en-GB" sz="1400" dirty="0">
                          <a:effectLst/>
                        </a:rPr>
                        <a:t>Miskell, L. (2011). </a:t>
                      </a:r>
                      <a:r>
                        <a:rPr lang="en-GB" sz="1400" kern="1800" dirty="0">
                          <a:effectLst/>
                        </a:rPr>
                        <a:t>Intelligent Town: an Urban History of Swansea, 1760-1855. Cardiff. University of Wales Press.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4253" marR="24253" marT="0" marB="0"/>
                </a:tc>
                <a:extLst>
                  <a:ext uri="{0D108BD9-81ED-4DB2-BD59-A6C34878D82A}">
                    <a16:rowId xmlns:a16="http://schemas.microsoft.com/office/drawing/2014/main" val="10008"/>
                  </a:ext>
                </a:extLst>
              </a:tr>
              <a:tr h="996287">
                <a:tc>
                  <a:txBody>
                    <a:bodyPr/>
                    <a:lstStyle/>
                    <a:p>
                      <a:pPr algn="just">
                        <a:spcBef>
                          <a:spcPts val="600"/>
                        </a:spcBef>
                        <a:spcAft>
                          <a:spcPts val="600"/>
                        </a:spcAft>
                      </a:pPr>
                      <a:r>
                        <a:rPr lang="en-GB" sz="1400" dirty="0">
                          <a:effectLst/>
                        </a:rPr>
                        <a:t>-According to Rees (2005), following experiments in… </a:t>
                      </a:r>
                    </a:p>
                    <a:p>
                      <a:pPr algn="just">
                        <a:spcBef>
                          <a:spcPts val="600"/>
                        </a:spcBef>
                        <a:spcAft>
                          <a:spcPts val="600"/>
                        </a:spcAft>
                      </a:pPr>
                      <a:r>
                        <a:rPr lang="en-GB" sz="1400" dirty="0">
                          <a:effectLst/>
                        </a:rPr>
                        <a:t>-Rees (2005) goes on to explain that, in 1848, Grove…</a:t>
                      </a:r>
                    </a:p>
                    <a:p>
                      <a:pPr algn="just">
                        <a:spcBef>
                          <a:spcPts val="600"/>
                        </a:spcBef>
                        <a:spcAft>
                          <a:spcPts val="600"/>
                        </a:spcAft>
                      </a:pPr>
                      <a:r>
                        <a:rPr lang="en-GB" sz="1400" dirty="0">
                          <a:effectLst/>
                        </a:rPr>
                        <a:t>-According to Rees (2005), the Llewelyn’s were another…</a:t>
                      </a:r>
                      <a:endParaRPr lang="en-GB" sz="1400" dirty="0">
                        <a:effectLst/>
                        <a:latin typeface="Calibri" panose="020F0502020204030204" pitchFamily="34" charset="0"/>
                        <a:ea typeface="Times New Roman" panose="02020603050405020304" pitchFamily="18" charset="0"/>
                      </a:endParaRPr>
                    </a:p>
                  </a:txBody>
                  <a:tcPr marL="24253" marR="24253" marT="0" marB="0"/>
                </a:tc>
                <a:tc>
                  <a:txBody>
                    <a:bodyPr/>
                    <a:lstStyle/>
                    <a:p>
                      <a:pPr>
                        <a:spcAft>
                          <a:spcPts val="0"/>
                        </a:spcAft>
                      </a:pPr>
                      <a:r>
                        <a:rPr lang="en-GB" sz="1400" dirty="0">
                          <a:effectLst/>
                        </a:rPr>
                        <a:t> </a:t>
                      </a:r>
                    </a:p>
                    <a:p>
                      <a:pPr>
                        <a:spcAft>
                          <a:spcPts val="0"/>
                        </a:spcAft>
                      </a:pPr>
                      <a:r>
                        <a:rPr lang="en-GB" sz="1400" dirty="0">
                          <a:effectLst/>
                        </a:rPr>
                        <a:t>Rees, R. (2005). Heroic Science: Swansea and the Royal Institution of South Wales 1835-1865. London. Heinemann.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4253" marR="24253" marT="0" marB="0"/>
                </a:tc>
                <a:extLst>
                  <a:ext uri="{0D108BD9-81ED-4DB2-BD59-A6C34878D82A}">
                    <a16:rowId xmlns:a16="http://schemas.microsoft.com/office/drawing/2014/main" val="10009"/>
                  </a:ext>
                </a:extLst>
              </a:tr>
            </a:tbl>
          </a:graphicData>
        </a:graphic>
      </p:graphicFrame>
      <p:sp>
        <p:nvSpPr>
          <p:cNvPr id="5" name="Slide Number Placeholder 4"/>
          <p:cNvSpPr>
            <a:spLocks noGrp="1"/>
          </p:cNvSpPr>
          <p:nvPr>
            <p:ph type="sldNum" sz="quarter" idx="12"/>
          </p:nvPr>
        </p:nvSpPr>
        <p:spPr/>
        <p:txBody>
          <a:bodyPr/>
          <a:lstStyle/>
          <a:p>
            <a:fld id="{FBCADAC2-72F1-4FEB-A9E2-035FFBA69299}" type="slidenum">
              <a:rPr lang="en-GB" smtClean="0"/>
              <a:t>8</a:t>
            </a:fld>
            <a:endParaRPr lang="en-GB"/>
          </a:p>
        </p:txBody>
      </p:sp>
    </p:spTree>
    <p:extLst>
      <p:ext uri="{BB962C8B-B14F-4D97-AF65-F5344CB8AC3E}">
        <p14:creationId xmlns:p14="http://schemas.microsoft.com/office/powerpoint/2010/main" val="2348919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Anatomy of a bibliography entry</a:t>
            </a:r>
          </a:p>
        </p:txBody>
      </p:sp>
      <p:sp>
        <p:nvSpPr>
          <p:cNvPr id="3" name="Content Placeholder 2"/>
          <p:cNvSpPr>
            <a:spLocks noGrp="1"/>
          </p:cNvSpPr>
          <p:nvPr>
            <p:ph idx="1"/>
          </p:nvPr>
        </p:nvSpPr>
        <p:spPr/>
        <p:txBody>
          <a:bodyPr/>
          <a:lstStyle/>
          <a:p>
            <a:r>
              <a:rPr lang="en-GB" dirty="0"/>
              <a:t>Bragg, M. (1988). Rich: The Life of Richard Burton. London. Hodder and Staunton.</a:t>
            </a:r>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t>Bragg = Family name of author</a:t>
            </a:r>
          </a:p>
          <a:p>
            <a:r>
              <a:rPr lang="en-GB" dirty="0"/>
              <a:t>M = Initial (First) letter of first name of author </a:t>
            </a:r>
            <a:r>
              <a:rPr lang="en-GB" sz="1400" dirty="0"/>
              <a:t>(</a:t>
            </a:r>
            <a:r>
              <a:rPr lang="en-GB" sz="1400" i="1" dirty="0"/>
              <a:t>It’s actually Melvyn</a:t>
            </a:r>
            <a:r>
              <a:rPr lang="en-GB" sz="1400" dirty="0"/>
              <a:t>)</a:t>
            </a:r>
          </a:p>
          <a:p>
            <a:r>
              <a:rPr lang="en-GB" dirty="0"/>
              <a:t>Rich: The Life of Richard Burton = Title of the work </a:t>
            </a:r>
            <a:r>
              <a:rPr lang="en-GB" sz="1400" i="1" dirty="0"/>
              <a:t>(It’s actually a book)</a:t>
            </a:r>
          </a:p>
          <a:p>
            <a:r>
              <a:rPr lang="en-GB" dirty="0"/>
              <a:t>London = The location of the publishing company</a:t>
            </a:r>
          </a:p>
          <a:p>
            <a:r>
              <a:rPr lang="en-GB" dirty="0"/>
              <a:t>Hodder and Staunton = The name of the publisher</a:t>
            </a:r>
          </a:p>
        </p:txBody>
      </p:sp>
      <p:sp>
        <p:nvSpPr>
          <p:cNvPr id="4" name="Slide Number Placeholder 3"/>
          <p:cNvSpPr>
            <a:spLocks noGrp="1"/>
          </p:cNvSpPr>
          <p:nvPr>
            <p:ph type="sldNum" sz="quarter" idx="12"/>
          </p:nvPr>
        </p:nvSpPr>
        <p:spPr/>
        <p:txBody>
          <a:bodyPr/>
          <a:lstStyle/>
          <a:p>
            <a:fld id="{FBCADAC2-72F1-4FEB-A9E2-035FFBA69299}" type="slidenum">
              <a:rPr lang="en-GB" smtClean="0"/>
              <a:t>9</a:t>
            </a:fld>
            <a:endParaRPr lang="en-GB"/>
          </a:p>
        </p:txBody>
      </p:sp>
    </p:spTree>
    <p:extLst>
      <p:ext uri="{BB962C8B-B14F-4D97-AF65-F5344CB8AC3E}">
        <p14:creationId xmlns:p14="http://schemas.microsoft.com/office/powerpoint/2010/main" val="2504619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websites for advice on referencing any type of work</a:t>
            </a:r>
          </a:p>
        </p:txBody>
      </p:sp>
      <p:sp>
        <p:nvSpPr>
          <p:cNvPr id="3" name="Content Placeholder 2"/>
          <p:cNvSpPr>
            <a:spLocks noGrp="1"/>
          </p:cNvSpPr>
          <p:nvPr>
            <p:ph idx="1"/>
          </p:nvPr>
        </p:nvSpPr>
        <p:spPr/>
        <p:txBody>
          <a:bodyPr/>
          <a:lstStyle/>
          <a:p>
            <a:pPr fontAlgn="base"/>
            <a:r>
              <a:rPr lang="en-GB" dirty="0">
                <a:hlinkClick r:id="rId2"/>
              </a:rPr>
              <a:t>https://moodle.uwtsd.ac.uk/pluginfile.php/206211/mod_resource/content/1/Harvard-eng%20UWTSD.pdf</a:t>
            </a:r>
            <a:endParaRPr lang="en-GB" dirty="0"/>
          </a:p>
          <a:p>
            <a:pPr fontAlgn="base"/>
            <a:r>
              <a:rPr lang="en-GB" dirty="0">
                <a:hlinkClick r:id="rId3"/>
              </a:rPr>
              <a:t>https://librarydevelopment.group.shef.ac.uk/referencing/harvard.html</a:t>
            </a:r>
            <a:endParaRPr lang="en-GB" dirty="0"/>
          </a:p>
          <a:p>
            <a:pPr fontAlgn="base"/>
            <a:r>
              <a:rPr lang="en-GB" u="sng" dirty="0">
                <a:hlinkClick r:id="rId4"/>
              </a:rPr>
              <a:t>http://www.writing.utoronto.ca/advice/specific-types-of-writing/annotated-bibliography</a:t>
            </a:r>
            <a:endParaRPr lang="en-GB" dirty="0"/>
          </a:p>
          <a:p>
            <a:pPr fontAlgn="base"/>
            <a:endParaRPr lang="en-GB" dirty="0"/>
          </a:p>
          <a:p>
            <a:endParaRPr lang="en-GB" dirty="0"/>
          </a:p>
          <a:p>
            <a:endParaRPr lang="en-GB" dirty="0"/>
          </a:p>
        </p:txBody>
      </p:sp>
      <p:sp>
        <p:nvSpPr>
          <p:cNvPr id="4" name="Slide Number Placeholder 3"/>
          <p:cNvSpPr>
            <a:spLocks noGrp="1"/>
          </p:cNvSpPr>
          <p:nvPr>
            <p:ph type="sldNum" sz="quarter" idx="12"/>
          </p:nvPr>
        </p:nvSpPr>
        <p:spPr/>
        <p:txBody>
          <a:bodyPr/>
          <a:lstStyle/>
          <a:p>
            <a:fld id="{FBCADAC2-72F1-4FEB-A9E2-035FFBA69299}" type="slidenum">
              <a:rPr lang="en-GB" smtClean="0"/>
              <a:t>10</a:t>
            </a:fld>
            <a:endParaRPr lang="en-GB"/>
          </a:p>
        </p:txBody>
      </p:sp>
    </p:spTree>
    <p:extLst>
      <p:ext uri="{BB962C8B-B14F-4D97-AF65-F5344CB8AC3E}">
        <p14:creationId xmlns:p14="http://schemas.microsoft.com/office/powerpoint/2010/main" val="25182894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TotalTime>
  <Words>1464</Words>
  <Application>Microsoft Office PowerPoint</Application>
  <PresentationFormat>Widescreen</PresentationFormat>
  <Paragraphs>108</Paragraphs>
  <Slides>10</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           </vt:lpstr>
      <vt:lpstr>Structure of presentation</vt:lpstr>
      <vt:lpstr>What is a reference?</vt:lpstr>
      <vt:lpstr>What do we mean by the term works?</vt:lpstr>
      <vt:lpstr>What is a bibliography?</vt:lpstr>
      <vt:lpstr>Why is academic referencing so important?</vt:lpstr>
      <vt:lpstr>Extract from a critique essay on music  - by David C. Williams (2012)  </vt:lpstr>
      <vt:lpstr>Comparison of main body references (citations) and the longer bibliography references  - from a critique essay on Swansea by David C. Williams (2014) </vt:lpstr>
      <vt:lpstr>Anatomy of a bibliography entry</vt:lpstr>
      <vt:lpstr>Useful websites for advice on referencing any type of work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David Charles Williams (International Centre)</dc:creator>
  <cp:lastModifiedBy>David Charles Williams (International Centre)</cp:lastModifiedBy>
  <cp:revision>43</cp:revision>
  <dcterms:created xsi:type="dcterms:W3CDTF">2021-06-10T14:30:13Z</dcterms:created>
  <dcterms:modified xsi:type="dcterms:W3CDTF">2023-02-28T17:39:50Z</dcterms:modified>
</cp:coreProperties>
</file>