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9" r:id="rId1"/>
  </p:sldMasterIdLst>
  <p:sldIdLst>
    <p:sldId id="256" r:id="rId2"/>
    <p:sldId id="257" r:id="rId3"/>
    <p:sldId id="258" r:id="rId4"/>
    <p:sldId id="259" r:id="rId5"/>
    <p:sldId id="260" r:id="rId6"/>
    <p:sldId id="262" r:id="rId7"/>
    <p:sldId id="263" r:id="rId8"/>
    <p:sldId id="261"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7E2AFA-F321-5AAA-1572-02CCDE824D1F}" v="158" dt="2022-10-13T12:21:09.816"/>
    <p1510:client id="{260FBE11-FC23-49FB-8677-58FCB4EE9625}" v="277" dt="2022-10-14T23:20:07.238"/>
    <p1510:client id="{285DA1B2-EB41-5D92-8657-02209A0D061E}" v="64" dt="2022-10-15T17:41:45.774"/>
    <p1510:client id="{30FA1FB0-7FD4-C7CA-2AA5-943047E522FA}" v="129" dt="2022-10-15T16:49:27.684"/>
    <p1510:client id="{665A7B65-3B06-A59F-F0AA-BB1BBF42F694}" v="144" dt="2022-10-06T09:35:10.049"/>
    <p1510:client id="{794DBB05-8E43-9414-022C-125B4D3F968C}" v="28" dt="2022-10-12T19:19:15.596"/>
    <p1510:client id="{9B1398D9-5A30-CBE9-2EAA-59122C92C915}" v="104" dt="2022-10-15T13:16:39.328"/>
    <p1510:client id="{C2D11C64-BD54-7597-F327-9DC450CC04D2}" v="15" dt="2022-10-13T10:01:43.756"/>
    <p1510:client id="{C3C5A58D-3E3A-DB64-F355-AE09964F857B}" v="62" dt="2022-10-16T16:48:21.684"/>
    <p1510:client id="{CB10ABC0-E99F-04F3-8062-A6C7CCA1B747}" v="3" dt="2022-10-13T12:20:34.030"/>
    <p1510:client id="{D50BBB0F-D1ED-A07C-3543-0C254440A9DC}" v="3" dt="2022-10-12T22:01:34.865"/>
    <p1510:client id="{F3DDD270-0709-4BBC-A2E4-8CF1267D9301}" v="370" dt="2022-10-03T17:46:22.617"/>
    <p1510:client id="{F8CA26F5-1405-5CD1-817B-8B12FEDA63C5}" v="226" dt="2022-10-15T11:01:23.2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E63A21-2D0B-4D9E-A6AF-943B5F294702}" type="doc">
      <dgm:prSet loTypeId="urn:microsoft.com/office/officeart/2005/8/layout/hProcess9" loCatId="process" qsTypeId="urn:microsoft.com/office/officeart/2005/8/quickstyle/simple1" qsCatId="simple" csTypeId="urn:microsoft.com/office/officeart/2005/8/colors/accent1_2" csCatId="accent1" phldr="1"/>
      <dgm:spPr/>
    </dgm:pt>
    <dgm:pt modelId="{4BC67762-E3D8-4098-930E-7855E9CC9056}">
      <dgm:prSet phldrT="[Text]" phldr="0"/>
      <dgm:spPr/>
      <dgm:t>
        <a:bodyPr/>
        <a:lstStyle/>
        <a:p>
          <a:r>
            <a:rPr lang="en-GB"/>
            <a:t>06/10/22, started </a:t>
          </a:r>
          <a:r>
            <a:rPr lang="en-GB">
              <a:latin typeface="Century Gothic" panose="020B0502020202020204"/>
            </a:rPr>
            <a:t>construsting</a:t>
          </a:r>
          <a:r>
            <a:rPr lang="en-GB"/>
            <a:t> report on ethical values</a:t>
          </a:r>
        </a:p>
      </dgm:t>
    </dgm:pt>
    <dgm:pt modelId="{AD7A7945-9E48-4263-BB71-2F8B62496FF3}" type="parTrans" cxnId="{E1275FB3-5EC7-4ABA-8496-20BE06953E63}">
      <dgm:prSet/>
      <dgm:spPr/>
    </dgm:pt>
    <dgm:pt modelId="{57928227-F9EF-4C64-A830-397F9268FA48}" type="sibTrans" cxnId="{E1275FB3-5EC7-4ABA-8496-20BE06953E63}">
      <dgm:prSet/>
      <dgm:spPr/>
    </dgm:pt>
    <dgm:pt modelId="{155FE545-251C-428E-BF5B-5D4208ECFC31}">
      <dgm:prSet phldr="0"/>
      <dgm:spPr/>
      <dgm:t>
        <a:bodyPr/>
        <a:lstStyle/>
        <a:p>
          <a:pPr rtl="0"/>
          <a:r>
            <a:rPr lang="en-GB"/>
            <a:t>15/09/22, detailed study of subject and started collecting data.</a:t>
          </a:r>
          <a:endParaRPr lang="en-US"/>
        </a:p>
      </dgm:t>
    </dgm:pt>
    <dgm:pt modelId="{3D5C159B-139B-426C-9722-5370F2EB029D}" type="parTrans" cxnId="{0E3A1D9B-37F9-4E2B-9577-3AF04E0E5711}">
      <dgm:prSet/>
      <dgm:spPr/>
    </dgm:pt>
    <dgm:pt modelId="{E4E263C9-F852-49CA-AF21-6E4B2A031DDF}" type="sibTrans" cxnId="{0E3A1D9B-37F9-4E2B-9577-3AF04E0E5711}">
      <dgm:prSet/>
      <dgm:spPr/>
    </dgm:pt>
    <dgm:pt modelId="{379AAE77-C74D-4D97-BC9D-F56393633CEF}">
      <dgm:prSet phldr="0"/>
      <dgm:spPr/>
      <dgm:t>
        <a:bodyPr/>
        <a:lstStyle/>
        <a:p>
          <a:r>
            <a:rPr lang="en-GB"/>
            <a:t>22/09/22, started working on power point presentation in group.</a:t>
          </a:r>
          <a:endParaRPr lang="en-US"/>
        </a:p>
      </dgm:t>
    </dgm:pt>
    <dgm:pt modelId="{E5C54301-225C-435B-9E8C-50401706AF15}" type="parTrans" cxnId="{6CB50EAA-4F83-4904-B212-BEC846ECCFBC}">
      <dgm:prSet/>
      <dgm:spPr/>
    </dgm:pt>
    <dgm:pt modelId="{9F74E7F8-1D86-4496-826C-90305C7934FA}" type="sibTrans" cxnId="{6CB50EAA-4F83-4904-B212-BEC846ECCFBC}">
      <dgm:prSet/>
      <dgm:spPr/>
    </dgm:pt>
    <dgm:pt modelId="{7F23F106-0FC1-453F-AE57-2DA170BC212F}">
      <dgm:prSet phldr="0"/>
      <dgm:spPr/>
      <dgm:t>
        <a:bodyPr/>
        <a:lstStyle/>
        <a:p>
          <a:r>
            <a:rPr lang="en-GB"/>
            <a:t>29/9/22, Started selecting the </a:t>
          </a:r>
          <a:r>
            <a:rPr lang="en-GB">
              <a:latin typeface="Century Gothic" panose="020B0502020202020204"/>
            </a:rPr>
            <a:t>questions</a:t>
          </a:r>
          <a:r>
            <a:rPr lang="en-GB"/>
            <a:t> on why we are doing this research.</a:t>
          </a:r>
          <a:endParaRPr lang="en-US"/>
        </a:p>
      </dgm:t>
    </dgm:pt>
    <dgm:pt modelId="{F4021580-92E1-47F0-9C62-3E827834C9C7}" type="parTrans" cxnId="{98D0BDFA-0BB0-4524-A64E-0DFABF2BD0B3}">
      <dgm:prSet/>
      <dgm:spPr/>
    </dgm:pt>
    <dgm:pt modelId="{84B50F60-042E-4251-B300-E27E69E2E648}" type="sibTrans" cxnId="{98D0BDFA-0BB0-4524-A64E-0DFABF2BD0B3}">
      <dgm:prSet/>
      <dgm:spPr/>
    </dgm:pt>
    <dgm:pt modelId="{D190D9C9-06AF-4BE3-9F26-038DE752C8B7}" type="pres">
      <dgm:prSet presAssocID="{1BE63A21-2D0B-4D9E-A6AF-943B5F294702}" presName="CompostProcess" presStyleCnt="0">
        <dgm:presLayoutVars>
          <dgm:dir/>
          <dgm:resizeHandles val="exact"/>
        </dgm:presLayoutVars>
      </dgm:prSet>
      <dgm:spPr/>
    </dgm:pt>
    <dgm:pt modelId="{E725CA33-2E33-4E50-A86F-82892D15A4DD}" type="pres">
      <dgm:prSet presAssocID="{1BE63A21-2D0B-4D9E-A6AF-943B5F294702}" presName="arrow" presStyleLbl="bgShp" presStyleIdx="0" presStyleCnt="1"/>
      <dgm:spPr/>
    </dgm:pt>
    <dgm:pt modelId="{F453FF66-D8A3-409B-BB72-C579A640FD1D}" type="pres">
      <dgm:prSet presAssocID="{1BE63A21-2D0B-4D9E-A6AF-943B5F294702}" presName="linearProcess" presStyleCnt="0"/>
      <dgm:spPr/>
    </dgm:pt>
    <dgm:pt modelId="{C19900CA-0FB6-498D-A258-4AC861CE2D57}" type="pres">
      <dgm:prSet presAssocID="{155FE545-251C-428E-BF5B-5D4208ECFC31}" presName="textNode" presStyleLbl="node1" presStyleIdx="0" presStyleCnt="4">
        <dgm:presLayoutVars>
          <dgm:bulletEnabled val="1"/>
        </dgm:presLayoutVars>
      </dgm:prSet>
      <dgm:spPr/>
    </dgm:pt>
    <dgm:pt modelId="{6CCFE05F-6B94-4050-87AE-6F485BFE61ED}" type="pres">
      <dgm:prSet presAssocID="{E4E263C9-F852-49CA-AF21-6E4B2A031DDF}" presName="sibTrans" presStyleCnt="0"/>
      <dgm:spPr/>
    </dgm:pt>
    <dgm:pt modelId="{CDA4AF95-74E6-48F7-8719-9FAB7AB39846}" type="pres">
      <dgm:prSet presAssocID="{379AAE77-C74D-4D97-BC9D-F56393633CEF}" presName="textNode" presStyleLbl="node1" presStyleIdx="1" presStyleCnt="4">
        <dgm:presLayoutVars>
          <dgm:bulletEnabled val="1"/>
        </dgm:presLayoutVars>
      </dgm:prSet>
      <dgm:spPr/>
    </dgm:pt>
    <dgm:pt modelId="{D687E369-C991-4957-84F0-9E5901934FAB}" type="pres">
      <dgm:prSet presAssocID="{9F74E7F8-1D86-4496-826C-90305C7934FA}" presName="sibTrans" presStyleCnt="0"/>
      <dgm:spPr/>
    </dgm:pt>
    <dgm:pt modelId="{6853DB9C-8AC0-451C-BA7C-19540B47679F}" type="pres">
      <dgm:prSet presAssocID="{7F23F106-0FC1-453F-AE57-2DA170BC212F}" presName="textNode" presStyleLbl="node1" presStyleIdx="2" presStyleCnt="4">
        <dgm:presLayoutVars>
          <dgm:bulletEnabled val="1"/>
        </dgm:presLayoutVars>
      </dgm:prSet>
      <dgm:spPr/>
    </dgm:pt>
    <dgm:pt modelId="{A3A193DD-8445-4CFB-B315-5D4C4FC8111A}" type="pres">
      <dgm:prSet presAssocID="{84B50F60-042E-4251-B300-E27E69E2E648}" presName="sibTrans" presStyleCnt="0"/>
      <dgm:spPr/>
    </dgm:pt>
    <dgm:pt modelId="{84C7F615-9739-42BE-AFA6-F1C3F975AEE6}" type="pres">
      <dgm:prSet presAssocID="{4BC67762-E3D8-4098-930E-7855E9CC9056}" presName="textNode" presStyleLbl="node1" presStyleIdx="3" presStyleCnt="4">
        <dgm:presLayoutVars>
          <dgm:bulletEnabled val="1"/>
        </dgm:presLayoutVars>
      </dgm:prSet>
      <dgm:spPr/>
    </dgm:pt>
  </dgm:ptLst>
  <dgm:cxnLst>
    <dgm:cxn modelId="{4CED3626-BEE3-400A-B471-47986989C07B}" type="presOf" srcId="{7F23F106-0FC1-453F-AE57-2DA170BC212F}" destId="{6853DB9C-8AC0-451C-BA7C-19540B47679F}" srcOrd="0" destOrd="0" presId="urn:microsoft.com/office/officeart/2005/8/layout/hProcess9"/>
    <dgm:cxn modelId="{E7C78C60-1675-4C66-ACAF-B55A2CBBD644}" type="presOf" srcId="{4BC67762-E3D8-4098-930E-7855E9CC9056}" destId="{84C7F615-9739-42BE-AFA6-F1C3F975AEE6}" srcOrd="0" destOrd="0" presId="urn:microsoft.com/office/officeart/2005/8/layout/hProcess9"/>
    <dgm:cxn modelId="{874DDF45-CD34-4547-B4A3-862AFBDA1370}" type="presOf" srcId="{1BE63A21-2D0B-4D9E-A6AF-943B5F294702}" destId="{D190D9C9-06AF-4BE3-9F26-038DE752C8B7}" srcOrd="0" destOrd="0" presId="urn:microsoft.com/office/officeart/2005/8/layout/hProcess9"/>
    <dgm:cxn modelId="{A4C65346-0883-469D-91AB-12B2B18A5167}" type="presOf" srcId="{379AAE77-C74D-4D97-BC9D-F56393633CEF}" destId="{CDA4AF95-74E6-48F7-8719-9FAB7AB39846}" srcOrd="0" destOrd="0" presId="urn:microsoft.com/office/officeart/2005/8/layout/hProcess9"/>
    <dgm:cxn modelId="{0E3A1D9B-37F9-4E2B-9577-3AF04E0E5711}" srcId="{1BE63A21-2D0B-4D9E-A6AF-943B5F294702}" destId="{155FE545-251C-428E-BF5B-5D4208ECFC31}" srcOrd="0" destOrd="0" parTransId="{3D5C159B-139B-426C-9722-5370F2EB029D}" sibTransId="{E4E263C9-F852-49CA-AF21-6E4B2A031DDF}"/>
    <dgm:cxn modelId="{6CB50EAA-4F83-4904-B212-BEC846ECCFBC}" srcId="{1BE63A21-2D0B-4D9E-A6AF-943B5F294702}" destId="{379AAE77-C74D-4D97-BC9D-F56393633CEF}" srcOrd="1" destOrd="0" parTransId="{E5C54301-225C-435B-9E8C-50401706AF15}" sibTransId="{9F74E7F8-1D86-4496-826C-90305C7934FA}"/>
    <dgm:cxn modelId="{E1275FB3-5EC7-4ABA-8496-20BE06953E63}" srcId="{1BE63A21-2D0B-4D9E-A6AF-943B5F294702}" destId="{4BC67762-E3D8-4098-930E-7855E9CC9056}" srcOrd="3" destOrd="0" parTransId="{AD7A7945-9E48-4263-BB71-2F8B62496FF3}" sibTransId="{57928227-F9EF-4C64-A830-397F9268FA48}"/>
    <dgm:cxn modelId="{55C384E6-222E-442D-AA3A-4B1ECA5FCEF7}" type="presOf" srcId="{155FE545-251C-428E-BF5B-5D4208ECFC31}" destId="{C19900CA-0FB6-498D-A258-4AC861CE2D57}" srcOrd="0" destOrd="0" presId="urn:microsoft.com/office/officeart/2005/8/layout/hProcess9"/>
    <dgm:cxn modelId="{98D0BDFA-0BB0-4524-A64E-0DFABF2BD0B3}" srcId="{1BE63A21-2D0B-4D9E-A6AF-943B5F294702}" destId="{7F23F106-0FC1-453F-AE57-2DA170BC212F}" srcOrd="2" destOrd="0" parTransId="{F4021580-92E1-47F0-9C62-3E827834C9C7}" sibTransId="{84B50F60-042E-4251-B300-E27E69E2E648}"/>
    <dgm:cxn modelId="{9F5FF3B3-C64C-4C37-9833-7F0EFF94C7EC}" type="presParOf" srcId="{D190D9C9-06AF-4BE3-9F26-038DE752C8B7}" destId="{E725CA33-2E33-4E50-A86F-82892D15A4DD}" srcOrd="0" destOrd="0" presId="urn:microsoft.com/office/officeart/2005/8/layout/hProcess9"/>
    <dgm:cxn modelId="{FC0C5B62-66A5-4A34-A5F8-9BA4A9FAA20B}" type="presParOf" srcId="{D190D9C9-06AF-4BE3-9F26-038DE752C8B7}" destId="{F453FF66-D8A3-409B-BB72-C579A640FD1D}" srcOrd="1" destOrd="0" presId="urn:microsoft.com/office/officeart/2005/8/layout/hProcess9"/>
    <dgm:cxn modelId="{DFDE3663-6259-46F4-80A7-B68BF6875712}" type="presParOf" srcId="{F453FF66-D8A3-409B-BB72-C579A640FD1D}" destId="{C19900CA-0FB6-498D-A258-4AC861CE2D57}" srcOrd="0" destOrd="0" presId="urn:microsoft.com/office/officeart/2005/8/layout/hProcess9"/>
    <dgm:cxn modelId="{7676EC80-E46D-43D1-9218-3B979644FE3E}" type="presParOf" srcId="{F453FF66-D8A3-409B-BB72-C579A640FD1D}" destId="{6CCFE05F-6B94-4050-87AE-6F485BFE61ED}" srcOrd="1" destOrd="0" presId="urn:microsoft.com/office/officeart/2005/8/layout/hProcess9"/>
    <dgm:cxn modelId="{92C82DCB-B3F6-43FF-8BC2-ECEB2D5F4BC1}" type="presParOf" srcId="{F453FF66-D8A3-409B-BB72-C579A640FD1D}" destId="{CDA4AF95-74E6-48F7-8719-9FAB7AB39846}" srcOrd="2" destOrd="0" presId="urn:microsoft.com/office/officeart/2005/8/layout/hProcess9"/>
    <dgm:cxn modelId="{7AF47F50-F8FC-4705-8FB7-0E912145B1BD}" type="presParOf" srcId="{F453FF66-D8A3-409B-BB72-C579A640FD1D}" destId="{D687E369-C991-4957-84F0-9E5901934FAB}" srcOrd="3" destOrd="0" presId="urn:microsoft.com/office/officeart/2005/8/layout/hProcess9"/>
    <dgm:cxn modelId="{56667712-1D0D-4803-9BD3-A175D5971AF2}" type="presParOf" srcId="{F453FF66-D8A3-409B-BB72-C579A640FD1D}" destId="{6853DB9C-8AC0-451C-BA7C-19540B47679F}" srcOrd="4" destOrd="0" presId="urn:microsoft.com/office/officeart/2005/8/layout/hProcess9"/>
    <dgm:cxn modelId="{ABAD0287-BD57-4F8B-ACF8-746DE3E06082}" type="presParOf" srcId="{F453FF66-D8A3-409B-BB72-C579A640FD1D}" destId="{A3A193DD-8445-4CFB-B315-5D4C4FC8111A}" srcOrd="5" destOrd="0" presId="urn:microsoft.com/office/officeart/2005/8/layout/hProcess9"/>
    <dgm:cxn modelId="{E1F6CAE8-A454-4F03-8065-FE7E597E8802}" type="presParOf" srcId="{F453FF66-D8A3-409B-BB72-C579A640FD1D}" destId="{84C7F615-9739-42BE-AFA6-F1C3F975AEE6}"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25CA33-2E33-4E50-A86F-82892D15A4DD}">
      <dsp:nvSpPr>
        <dsp:cNvPr id="0" name=""/>
        <dsp:cNvSpPr/>
      </dsp:nvSpPr>
      <dsp:spPr>
        <a:xfrm>
          <a:off x="643589" y="0"/>
          <a:ext cx="7294011" cy="344404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9900CA-0FB6-498D-A258-4AC861CE2D57}">
      <dsp:nvSpPr>
        <dsp:cNvPr id="0" name=""/>
        <dsp:cNvSpPr/>
      </dsp:nvSpPr>
      <dsp:spPr>
        <a:xfrm>
          <a:off x="4294" y="1033211"/>
          <a:ext cx="2065686" cy="137761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15/09/22, detailed study of subject and started collecting data.</a:t>
          </a:r>
          <a:endParaRPr lang="en-US" sz="1600" kern="1200"/>
        </a:p>
      </dsp:txBody>
      <dsp:txXfrm>
        <a:off x="71544" y="1100461"/>
        <a:ext cx="1931186" cy="1243116"/>
      </dsp:txXfrm>
    </dsp:sp>
    <dsp:sp modelId="{CDA4AF95-74E6-48F7-8719-9FAB7AB39846}">
      <dsp:nvSpPr>
        <dsp:cNvPr id="0" name=""/>
        <dsp:cNvSpPr/>
      </dsp:nvSpPr>
      <dsp:spPr>
        <a:xfrm>
          <a:off x="2173265" y="1033211"/>
          <a:ext cx="2065686" cy="137761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22/09/22, started working on power point presentation in group.</a:t>
          </a:r>
          <a:endParaRPr lang="en-US" sz="1600" kern="1200"/>
        </a:p>
      </dsp:txBody>
      <dsp:txXfrm>
        <a:off x="2240515" y="1100461"/>
        <a:ext cx="1931186" cy="1243116"/>
      </dsp:txXfrm>
    </dsp:sp>
    <dsp:sp modelId="{6853DB9C-8AC0-451C-BA7C-19540B47679F}">
      <dsp:nvSpPr>
        <dsp:cNvPr id="0" name=""/>
        <dsp:cNvSpPr/>
      </dsp:nvSpPr>
      <dsp:spPr>
        <a:xfrm>
          <a:off x="4342237" y="1033211"/>
          <a:ext cx="2065686" cy="137761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29/9/22, Started selecting the </a:t>
          </a:r>
          <a:r>
            <a:rPr lang="en-GB" sz="1600" kern="1200">
              <a:latin typeface="Century Gothic" panose="020B0502020202020204"/>
            </a:rPr>
            <a:t>questions</a:t>
          </a:r>
          <a:r>
            <a:rPr lang="en-GB" sz="1600" kern="1200"/>
            <a:t> on why we are doing this research.</a:t>
          </a:r>
          <a:endParaRPr lang="en-US" sz="1600" kern="1200"/>
        </a:p>
      </dsp:txBody>
      <dsp:txXfrm>
        <a:off x="4409487" y="1100461"/>
        <a:ext cx="1931186" cy="1243116"/>
      </dsp:txXfrm>
    </dsp:sp>
    <dsp:sp modelId="{84C7F615-9739-42BE-AFA6-F1C3F975AEE6}">
      <dsp:nvSpPr>
        <dsp:cNvPr id="0" name=""/>
        <dsp:cNvSpPr/>
      </dsp:nvSpPr>
      <dsp:spPr>
        <a:xfrm>
          <a:off x="6511208" y="1033211"/>
          <a:ext cx="2065686" cy="137761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06/10/22, started </a:t>
          </a:r>
          <a:r>
            <a:rPr lang="en-GB" sz="1600" kern="1200">
              <a:latin typeface="Century Gothic" panose="020B0502020202020204"/>
            </a:rPr>
            <a:t>construsting</a:t>
          </a:r>
          <a:r>
            <a:rPr lang="en-GB" sz="1600" kern="1200"/>
            <a:t> report on ethical values</a:t>
          </a:r>
        </a:p>
      </dsp:txBody>
      <dsp:txXfrm>
        <a:off x="6578458" y="1100461"/>
        <a:ext cx="1931186" cy="124311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10/16/2022</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24022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10/16/2022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78790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01710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10/16/2022</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85254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10/16/2022</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5429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10/16/2022</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1170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10/16/2022</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206210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56672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4075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95159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10/16/2022</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654029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888375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10/16/2022</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7565694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672115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10/16/2022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8756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10/16/2022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13576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10/16/2022</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128539340"/>
      </p:ext>
    </p:extLst>
  </p:cSld>
  <p:clrMap bg1="lt1" tx1="dk1" bg2="lt2" tx2="dk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45" r:id="rId6"/>
    <p:sldLayoutId id="2147483846" r:id="rId7"/>
    <p:sldLayoutId id="2147483847" r:id="rId8"/>
    <p:sldLayoutId id="2147483848" r:id="rId9"/>
    <p:sldLayoutId id="2147483849" r:id="rId10"/>
    <p:sldLayoutId id="2147483850" r:id="rId11"/>
    <p:sldLayoutId id="2147483851" r:id="rId12"/>
    <p:sldLayoutId id="2147483852" r:id="rId13"/>
    <p:sldLayoutId id="2147483853" r:id="rId14"/>
    <p:sldLayoutId id="2147483854" r:id="rId15"/>
    <p:sldLayoutId id="214748385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02804" y="516427"/>
            <a:ext cx="4975224" cy="3121999"/>
          </a:xfrm>
        </p:spPr>
        <p:txBody>
          <a:bodyPr>
            <a:normAutofit fontScale="90000"/>
          </a:bodyPr>
          <a:lstStyle/>
          <a:p>
            <a:pPr>
              <a:lnSpc>
                <a:spcPct val="90000"/>
              </a:lnSpc>
            </a:pPr>
            <a:r>
              <a:rPr lang="en-GB" sz="3400" b="1"/>
              <a:t>Which digital tool is most used by students at UWTSD to collaborate?            </a:t>
            </a:r>
            <a:br>
              <a:rPr lang="en-US" sz="3400"/>
            </a:br>
            <a:r>
              <a:rPr lang="en-GB" sz="2400" b="1">
                <a:latin typeface="Arial"/>
                <a:cs typeface="Arial"/>
              </a:rPr>
              <a:t>(LCHS4002 Digital Skills and Research)</a:t>
            </a:r>
            <a:br>
              <a:rPr lang="en-GB" sz="2400" b="1">
                <a:latin typeface="Arial"/>
                <a:cs typeface="Arial"/>
              </a:rPr>
            </a:br>
            <a:br>
              <a:rPr lang="en-GB" sz="2400" b="1">
                <a:latin typeface="Arial"/>
                <a:cs typeface="Arial"/>
              </a:rPr>
            </a:br>
            <a:r>
              <a:rPr lang="en-GB" sz="2400" b="1">
                <a:latin typeface="Arial"/>
                <a:cs typeface="Arial"/>
              </a:rPr>
              <a:t>Tutor: Zeno Leung</a:t>
            </a:r>
          </a:p>
        </p:txBody>
      </p:sp>
      <p:sp>
        <p:nvSpPr>
          <p:cNvPr id="3" name="Subtitle 2"/>
          <p:cNvSpPr>
            <a:spLocks noGrp="1"/>
          </p:cNvSpPr>
          <p:nvPr>
            <p:ph type="subTitle" idx="1"/>
          </p:nvPr>
        </p:nvSpPr>
        <p:spPr>
          <a:xfrm>
            <a:off x="1898690" y="4187762"/>
            <a:ext cx="3710018" cy="1825727"/>
          </a:xfrm>
        </p:spPr>
        <p:txBody>
          <a:bodyPr vert="horz" lIns="91440" tIns="45720" rIns="91440" bIns="45720" rtlCol="0">
            <a:normAutofit/>
          </a:bodyPr>
          <a:lstStyle/>
          <a:p>
            <a:pPr>
              <a:lnSpc>
                <a:spcPct val="90000"/>
              </a:lnSpc>
            </a:pPr>
            <a:r>
              <a:rPr lang="en-GB" sz="1600" b="1"/>
              <a:t>Fahima Akhtar </a:t>
            </a:r>
            <a:r>
              <a:rPr lang="en-GB" sz="1600" b="1">
                <a:ea typeface="+mn-lt"/>
                <a:cs typeface="+mn-lt"/>
              </a:rPr>
              <a:t>(2211611)</a:t>
            </a:r>
            <a:endParaRPr lang="en-GB" sz="1600" b="1"/>
          </a:p>
          <a:p>
            <a:pPr>
              <a:lnSpc>
                <a:spcPct val="90000"/>
              </a:lnSpc>
            </a:pPr>
            <a:r>
              <a:rPr lang="en-GB" sz="1600" b="1"/>
              <a:t>Nagina Koser   (</a:t>
            </a:r>
            <a:r>
              <a:rPr lang="en-GB" sz="1600" b="1">
                <a:ea typeface="+mn-lt"/>
                <a:cs typeface="+mn-lt"/>
              </a:rPr>
              <a:t>2207175)</a:t>
            </a:r>
          </a:p>
          <a:p>
            <a:pPr>
              <a:lnSpc>
                <a:spcPct val="90000"/>
              </a:lnSpc>
            </a:pPr>
            <a:r>
              <a:rPr lang="en-GB" sz="1600" b="1"/>
              <a:t>Sanam Akhtar  (2133981)</a:t>
            </a:r>
          </a:p>
        </p:txBody>
      </p:sp>
      <p:pic>
        <p:nvPicPr>
          <p:cNvPr id="21" name="Picture 3" descr="Wavy 3D art">
            <a:extLst>
              <a:ext uri="{FF2B5EF4-FFF2-40B4-BE49-F238E27FC236}">
                <a16:creationId xmlns:a16="http://schemas.microsoft.com/office/drawing/2014/main" id="{F355EB1A-0B87-7269-61DF-6DA17E29B44D}"/>
              </a:ext>
            </a:extLst>
          </p:cNvPr>
          <p:cNvPicPr>
            <a:picLocks noChangeAspect="1"/>
          </p:cNvPicPr>
          <p:nvPr/>
        </p:nvPicPr>
        <p:blipFill rotWithShape="1">
          <a:blip r:embed="rId2"/>
          <a:srcRect l="15661" r="15659" b="-1"/>
          <a:stretch/>
        </p:blipFill>
        <p:spPr>
          <a:xfrm>
            <a:off x="5420062" y="201"/>
            <a:ext cx="6915711" cy="6857799"/>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F3215-7C04-C66E-0CB3-A69B53A2056B}"/>
              </a:ext>
            </a:extLst>
          </p:cNvPr>
          <p:cNvSpPr>
            <a:spLocks noGrp="1"/>
          </p:cNvSpPr>
          <p:nvPr>
            <p:ph type="title"/>
          </p:nvPr>
        </p:nvSpPr>
        <p:spPr/>
        <p:txBody>
          <a:bodyPr/>
          <a:lstStyle/>
          <a:p>
            <a:r>
              <a:rPr lang="en-GB"/>
              <a:t>Introduction</a:t>
            </a:r>
          </a:p>
        </p:txBody>
      </p:sp>
      <p:sp>
        <p:nvSpPr>
          <p:cNvPr id="3" name="Content Placeholder 2">
            <a:extLst>
              <a:ext uri="{FF2B5EF4-FFF2-40B4-BE49-F238E27FC236}">
                <a16:creationId xmlns:a16="http://schemas.microsoft.com/office/drawing/2014/main" id="{0D03D98E-B2CE-2B7B-5525-2A98CD4ED327}"/>
              </a:ext>
            </a:extLst>
          </p:cNvPr>
          <p:cNvSpPr>
            <a:spLocks noGrp="1"/>
          </p:cNvSpPr>
          <p:nvPr>
            <p:ph idx="1"/>
          </p:nvPr>
        </p:nvSpPr>
        <p:spPr>
          <a:xfrm>
            <a:off x="2589212" y="1342846"/>
            <a:ext cx="8915400" cy="4568376"/>
          </a:xfrm>
        </p:spPr>
        <p:txBody>
          <a:bodyPr vert="horz" lIns="91440" tIns="45720" rIns="91440" bIns="45720" rtlCol="0" anchor="t">
            <a:normAutofit/>
          </a:bodyPr>
          <a:lstStyle/>
          <a:p>
            <a:pPr>
              <a:lnSpc>
                <a:spcPct val="150000"/>
              </a:lnSpc>
            </a:pPr>
            <a:r>
              <a:rPr lang="en-GB" sz="1100" dirty="0">
                <a:latin typeface="Arial"/>
                <a:ea typeface="+mn-lt"/>
                <a:cs typeface="+mn-lt"/>
              </a:rPr>
              <a:t>This study refers to considering advanced IT facilities and how they are accommodating for students at UWTSD. Our chosen topic is </a:t>
            </a:r>
            <a:r>
              <a:rPr lang="en-GB" sz="1100" dirty="0" err="1">
                <a:latin typeface="Arial"/>
                <a:ea typeface="+mn-lt"/>
                <a:cs typeface="+mn-lt"/>
              </a:rPr>
              <a:t>moodle</a:t>
            </a:r>
            <a:r>
              <a:rPr lang="en-GB" sz="1100" dirty="0">
                <a:latin typeface="Arial"/>
                <a:ea typeface="+mn-lt"/>
                <a:cs typeface="+mn-lt"/>
              </a:rPr>
              <a:t>. Alongside the rapidly expanding popularity of the web for a long time, there has been an expanding request for techniques and innovations for e-learning. E-learning is advanced learning in which the learning substance is accessible online and assesses the student's learning exercises. The reason for this ponders to have a broader outline of the innovation utilised and how students use virtual learning situations like </a:t>
            </a:r>
            <a:r>
              <a:rPr lang="en-GB" sz="1100" dirty="0" err="1">
                <a:latin typeface="Arial"/>
                <a:ea typeface="+mn-lt"/>
                <a:cs typeface="+mn-lt"/>
              </a:rPr>
              <a:t>moodle</a:t>
            </a:r>
            <a:r>
              <a:rPr lang="en-GB" sz="1100" dirty="0">
                <a:latin typeface="Arial"/>
                <a:ea typeface="+mn-lt"/>
                <a:cs typeface="+mn-lt"/>
              </a:rPr>
              <a:t> to connect with peers and tutors nearby, utilising the assets these vital devices give. At UWTSD </a:t>
            </a:r>
            <a:r>
              <a:rPr lang="en-GB" sz="1100" dirty="0" err="1">
                <a:latin typeface="Arial"/>
                <a:ea typeface="+mn-lt"/>
                <a:cs typeface="+mn-lt"/>
              </a:rPr>
              <a:t>moodle</a:t>
            </a:r>
            <a:r>
              <a:rPr lang="en-GB" sz="1100" dirty="0">
                <a:latin typeface="Arial"/>
                <a:ea typeface="+mn-lt"/>
                <a:cs typeface="+mn-lt"/>
              </a:rPr>
              <a:t> is the stage for both tutors and students to collaborate. Moodle enables instructors to supply reviewed assignments, lessons, and choices to share reports, tests, workshops, and chats and to offer a forum for learners in a way that's both simple and high-quality learning. The reason for conducting this inquiry is to check students' certainty in utilising computerised learning strategies and the troubles they are confronting in using online learning tools.</a:t>
            </a:r>
            <a:endParaRPr lang="en-GB" sz="1100">
              <a:latin typeface="Arial"/>
              <a:cs typeface="Arial"/>
            </a:endParaRPr>
          </a:p>
          <a:p>
            <a:pPr>
              <a:lnSpc>
                <a:spcPct val="150000"/>
              </a:lnSpc>
            </a:pPr>
            <a:r>
              <a:rPr lang="en-GB" sz="1100" dirty="0">
                <a:latin typeface="Arial"/>
                <a:ea typeface="+mn-lt"/>
                <a:cs typeface="+mn-lt"/>
              </a:rPr>
              <a:t>The chosen topic of this report is,</a:t>
            </a:r>
            <a:endParaRPr lang="en-GB" sz="1100">
              <a:latin typeface="Arial"/>
              <a:cs typeface="Arial"/>
            </a:endParaRPr>
          </a:p>
          <a:p>
            <a:pPr>
              <a:lnSpc>
                <a:spcPct val="150000"/>
              </a:lnSpc>
            </a:pPr>
            <a:r>
              <a:rPr lang="en-GB" sz="1100" dirty="0">
                <a:latin typeface="Arial"/>
                <a:ea typeface="+mn-lt"/>
                <a:cs typeface="+mn-lt"/>
              </a:rPr>
              <a:t>which digital tool is most used by students at UWTSD to collaborate?</a:t>
            </a:r>
          </a:p>
          <a:p>
            <a:pPr>
              <a:lnSpc>
                <a:spcPct val="150000"/>
              </a:lnSpc>
            </a:pPr>
            <a:endParaRPr lang="en-GB" sz="1100">
              <a:latin typeface="Arial Nova"/>
            </a:endParaRPr>
          </a:p>
          <a:p>
            <a:pPr>
              <a:lnSpc>
                <a:spcPct val="150000"/>
              </a:lnSpc>
            </a:pPr>
            <a:endParaRPr lang="en-GB" sz="1100">
              <a:latin typeface="Arial Nova"/>
            </a:endParaRPr>
          </a:p>
          <a:p>
            <a:pPr marL="0" indent="0">
              <a:lnSpc>
                <a:spcPct val="150000"/>
              </a:lnSpc>
              <a:buNone/>
            </a:pPr>
            <a:r>
              <a:rPr lang="en-GB" sz="1100" dirty="0">
                <a:latin typeface="Arial Nova"/>
              </a:rPr>
              <a:t>                                                                                                                                                                                        Sanam Akhtar</a:t>
            </a:r>
          </a:p>
        </p:txBody>
      </p:sp>
    </p:spTree>
    <p:extLst>
      <p:ext uri="{BB962C8B-B14F-4D97-AF65-F5344CB8AC3E}">
        <p14:creationId xmlns:p14="http://schemas.microsoft.com/office/powerpoint/2010/main" val="1062316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E93E8-673F-6D8E-9762-98E0FC1F20CF}"/>
              </a:ext>
            </a:extLst>
          </p:cNvPr>
          <p:cNvSpPr>
            <a:spLocks noGrp="1"/>
          </p:cNvSpPr>
          <p:nvPr>
            <p:ph type="title"/>
          </p:nvPr>
        </p:nvSpPr>
        <p:spPr/>
        <p:txBody>
          <a:bodyPr/>
          <a:lstStyle/>
          <a:p>
            <a:r>
              <a:rPr lang="en-GB"/>
              <a:t>Rationale</a:t>
            </a:r>
          </a:p>
        </p:txBody>
      </p:sp>
      <p:sp>
        <p:nvSpPr>
          <p:cNvPr id="3" name="Content Placeholder 2">
            <a:extLst>
              <a:ext uri="{FF2B5EF4-FFF2-40B4-BE49-F238E27FC236}">
                <a16:creationId xmlns:a16="http://schemas.microsoft.com/office/drawing/2014/main" id="{DD75FD88-E33C-30FB-0FA0-89BD4D9360DF}"/>
              </a:ext>
            </a:extLst>
          </p:cNvPr>
          <p:cNvSpPr>
            <a:spLocks noGrp="1"/>
          </p:cNvSpPr>
          <p:nvPr>
            <p:ph idx="1"/>
          </p:nvPr>
        </p:nvSpPr>
        <p:spPr>
          <a:xfrm>
            <a:off x="2589212" y="1591801"/>
            <a:ext cx="8915400" cy="4563836"/>
          </a:xfrm>
        </p:spPr>
        <p:txBody>
          <a:bodyPr vert="horz" lIns="91440" tIns="45720" rIns="91440" bIns="45720" rtlCol="0" anchor="t">
            <a:normAutofit/>
          </a:bodyPr>
          <a:lstStyle/>
          <a:p>
            <a:pPr>
              <a:lnSpc>
                <a:spcPct val="150000"/>
              </a:lnSpc>
            </a:pPr>
            <a:r>
              <a:rPr lang="en-GB" sz="1100" dirty="0">
                <a:latin typeface="Arial Nova"/>
                <a:ea typeface="+mn-lt"/>
                <a:cs typeface="+mn-lt"/>
              </a:rPr>
              <a:t>As there's an expanded demand for online learning strategies and technologies. At UWTSD moodle is the stage for both tutors and students to collaborate. According to Cole and Foster(2007), The significance of </a:t>
            </a:r>
            <a:r>
              <a:rPr lang="en-GB" sz="1100" dirty="0" err="1">
                <a:latin typeface="Arial Nova"/>
                <a:ea typeface="+mn-lt"/>
                <a:cs typeface="+mn-lt"/>
              </a:rPr>
              <a:t>moodle</a:t>
            </a:r>
            <a:r>
              <a:rPr lang="en-GB" sz="1100" dirty="0">
                <a:latin typeface="Arial Nova"/>
                <a:ea typeface="+mn-lt"/>
                <a:cs typeface="+mn-lt"/>
              </a:rPr>
              <a:t> is that it rates well, agrees with numerous reports, has a high review of acknowledgement within the community and several schools, institutes and universities, and contains a wide variety of academic courses accessible in numerous dialects.</a:t>
            </a:r>
            <a:endParaRPr lang="en-US"/>
          </a:p>
          <a:p>
            <a:pPr>
              <a:lnSpc>
                <a:spcPct val="150000"/>
              </a:lnSpc>
            </a:pPr>
            <a:r>
              <a:rPr lang="en-GB" sz="1100" dirty="0">
                <a:latin typeface="Arial Nova"/>
                <a:ea typeface="+mn-lt"/>
                <a:cs typeface="+mn-lt"/>
              </a:rPr>
              <a:t>According to Jovic(2021), As for the optimistic viewpoint of online classes, most students expressed that the utilisation of </a:t>
            </a:r>
            <a:r>
              <a:rPr lang="en-GB" sz="1100" dirty="0" err="1">
                <a:latin typeface="Arial Nova"/>
                <a:ea typeface="+mn-lt"/>
                <a:cs typeface="+mn-lt"/>
              </a:rPr>
              <a:t>moodle</a:t>
            </a:r>
            <a:r>
              <a:rPr lang="en-GB" sz="1100" dirty="0">
                <a:latin typeface="Arial Nova"/>
                <a:ea typeface="+mn-lt"/>
                <a:cs typeface="+mn-lt"/>
              </a:rPr>
              <a:t> was time-saving: it empowered them to take an interest in online learning anytime and anywhere. </a:t>
            </a:r>
            <a:r>
              <a:rPr lang="en-GB" sz="1100" dirty="0" err="1">
                <a:latin typeface="Arial Nova"/>
                <a:ea typeface="+mn-lt"/>
                <a:cs typeface="+mn-lt"/>
              </a:rPr>
              <a:t>Moodles</a:t>
            </a:r>
            <a:r>
              <a:rPr lang="en-GB" sz="1100" dirty="0">
                <a:latin typeface="Arial Nova"/>
                <a:ea typeface="+mn-lt"/>
                <a:cs typeface="+mn-lt"/>
              </a:rPr>
              <a:t> effective cost, adaptability and ease of utilisation helps VLE innovation inside the reach of those with limited specialised or budgetary assets.</a:t>
            </a:r>
          </a:p>
          <a:p>
            <a:pPr>
              <a:lnSpc>
                <a:spcPct val="150000"/>
              </a:lnSpc>
            </a:pPr>
            <a:r>
              <a:rPr lang="en-GB" sz="1100" dirty="0">
                <a:latin typeface="Arial Nova"/>
                <a:ea typeface="+mn-lt"/>
                <a:cs typeface="+mn-lt"/>
              </a:rPr>
              <a:t>On the other hand, it has a few restrictions as well. For new learners, it will require more effort from the instructor. As Chavan and Pavri(2004) say, </a:t>
            </a:r>
            <a:r>
              <a:rPr lang="en-GB" sz="1100" dirty="0" err="1">
                <a:latin typeface="Arial Nova"/>
                <a:ea typeface="+mn-lt"/>
                <a:cs typeface="+mn-lt"/>
              </a:rPr>
              <a:t>moodle</a:t>
            </a:r>
            <a:r>
              <a:rPr lang="en-GB" sz="1100" dirty="0">
                <a:latin typeface="Arial Nova"/>
                <a:ea typeface="+mn-lt"/>
                <a:cs typeface="+mn-lt"/>
              </a:rPr>
              <a:t> is for IT specialists., It is complex for ordinary clients, Over 66% of whom are instructors, analysts and administrators. Students returning to studies after a while require some course organisation to start with IT training before beginning education. Also, it adds some extra cost for learners at home as they need a good internet connection to make this system works.                                                                </a:t>
            </a:r>
          </a:p>
          <a:p>
            <a:pPr>
              <a:lnSpc>
                <a:spcPct val="150000"/>
              </a:lnSpc>
            </a:pPr>
            <a:endParaRPr lang="en-GB" sz="1100" dirty="0">
              <a:latin typeface="Arial Nova"/>
            </a:endParaRPr>
          </a:p>
          <a:p>
            <a:pPr>
              <a:lnSpc>
                <a:spcPct val="150000"/>
              </a:lnSpc>
            </a:pPr>
            <a:endParaRPr lang="en-GB" sz="1100" dirty="0">
              <a:latin typeface="Arial Nova"/>
            </a:endParaRPr>
          </a:p>
          <a:p>
            <a:pPr marL="0" indent="0">
              <a:lnSpc>
                <a:spcPct val="150000"/>
              </a:lnSpc>
              <a:buNone/>
            </a:pPr>
            <a:r>
              <a:rPr lang="en-GB" sz="1100" dirty="0">
                <a:latin typeface="Arial Nova"/>
              </a:rPr>
              <a:t>                                                                                                                                                                                            Sanam Akhtar</a:t>
            </a:r>
          </a:p>
        </p:txBody>
      </p:sp>
    </p:spTree>
    <p:extLst>
      <p:ext uri="{BB962C8B-B14F-4D97-AF65-F5344CB8AC3E}">
        <p14:creationId xmlns:p14="http://schemas.microsoft.com/office/powerpoint/2010/main" val="991985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9A3D8-9CD1-01FA-2B87-7282F9C49B1C}"/>
              </a:ext>
            </a:extLst>
          </p:cNvPr>
          <p:cNvSpPr>
            <a:spLocks noGrp="1"/>
          </p:cNvSpPr>
          <p:nvPr>
            <p:ph type="title"/>
          </p:nvPr>
        </p:nvSpPr>
        <p:spPr/>
        <p:txBody>
          <a:bodyPr/>
          <a:lstStyle/>
          <a:p>
            <a:r>
              <a:rPr lang="en-GB"/>
              <a:t>Proposed Method</a:t>
            </a:r>
          </a:p>
        </p:txBody>
      </p:sp>
      <p:sp>
        <p:nvSpPr>
          <p:cNvPr id="3" name="Content Placeholder 2">
            <a:extLst>
              <a:ext uri="{FF2B5EF4-FFF2-40B4-BE49-F238E27FC236}">
                <a16:creationId xmlns:a16="http://schemas.microsoft.com/office/drawing/2014/main" id="{526DD912-3D0E-6378-F592-12BE8863D601}"/>
              </a:ext>
            </a:extLst>
          </p:cNvPr>
          <p:cNvSpPr>
            <a:spLocks noGrp="1"/>
          </p:cNvSpPr>
          <p:nvPr>
            <p:ph idx="1"/>
          </p:nvPr>
        </p:nvSpPr>
        <p:spPr>
          <a:xfrm>
            <a:off x="2409918" y="1612738"/>
            <a:ext cx="8436719" cy="4970942"/>
          </a:xfrm>
        </p:spPr>
        <p:txBody>
          <a:bodyPr vert="horz" lIns="91440" tIns="45720" rIns="91440" bIns="45720" rtlCol="0" anchor="t">
            <a:noAutofit/>
          </a:bodyPr>
          <a:lstStyle/>
          <a:p>
            <a:pPr>
              <a:lnSpc>
                <a:spcPct val="150000"/>
              </a:lnSpc>
            </a:pPr>
            <a:r>
              <a:rPr lang="en-GB" sz="1100" dirty="0">
                <a:latin typeface="Arial Nova"/>
                <a:ea typeface="+mn-lt"/>
                <a:cs typeface="+mn-lt"/>
              </a:rPr>
              <a:t>We will give a hard copy to students so they can fill out their answers on it. </a:t>
            </a:r>
            <a:endParaRPr lang="en-GB" sz="1100">
              <a:latin typeface="Arial Nova"/>
              <a:cs typeface="Arial"/>
            </a:endParaRPr>
          </a:p>
          <a:p>
            <a:pPr>
              <a:lnSpc>
                <a:spcPct val="150000"/>
              </a:lnSpc>
            </a:pPr>
            <a:r>
              <a:rPr lang="en-GB" sz="1100" dirty="0">
                <a:latin typeface="Arial Nova"/>
                <a:ea typeface="+mn-lt"/>
                <a:cs typeface="+mn-lt"/>
              </a:rPr>
              <a:t>Using this method instead of having the student write what they think gives us a more precise result and accurate information on what digital tools students use the most. </a:t>
            </a:r>
            <a:endParaRPr lang="en-GB" sz="1100">
              <a:latin typeface="Arial Nova"/>
            </a:endParaRPr>
          </a:p>
          <a:p>
            <a:pPr>
              <a:lnSpc>
                <a:spcPct val="150000"/>
              </a:lnSpc>
            </a:pPr>
            <a:r>
              <a:rPr lang="en-GB" sz="1100" dirty="0">
                <a:latin typeface="Arial Nova"/>
                <a:ea typeface="+mn-lt"/>
                <a:cs typeface="+mn-lt"/>
              </a:rPr>
              <a:t>Using a graph to display the results is an excellent way to see which digital tool is most used and which is not so much. </a:t>
            </a:r>
            <a:endParaRPr lang="en-GB" sz="1100">
              <a:latin typeface="Arial Nova"/>
            </a:endParaRPr>
          </a:p>
          <a:p>
            <a:pPr>
              <a:lnSpc>
                <a:spcPct val="150000"/>
              </a:lnSpc>
            </a:pPr>
            <a:r>
              <a:rPr lang="en-GB" sz="1100" dirty="0">
                <a:latin typeface="Arial Nova"/>
                <a:ea typeface="+mn-lt"/>
                <a:cs typeface="+mn-lt"/>
              </a:rPr>
              <a:t>Questions what will be on the questionnaire </a:t>
            </a:r>
            <a:endParaRPr lang="en-GB" sz="1100">
              <a:latin typeface="Arial Nova"/>
            </a:endParaRPr>
          </a:p>
          <a:p>
            <a:pPr>
              <a:lnSpc>
                <a:spcPct val="150000"/>
              </a:lnSpc>
            </a:pPr>
            <a:r>
              <a:rPr lang="en-GB" sz="1100" dirty="0">
                <a:latin typeface="Arial Nova"/>
                <a:ea typeface="+mn-lt"/>
                <a:cs typeface="+mn-lt"/>
              </a:rPr>
              <a:t>Is Moodle effective in improving students' access and attentiveness towards learning? </a:t>
            </a:r>
            <a:endParaRPr lang="en-GB" sz="1100">
              <a:latin typeface="Arial Nova"/>
            </a:endParaRPr>
          </a:p>
          <a:p>
            <a:pPr>
              <a:lnSpc>
                <a:spcPct val="150000"/>
              </a:lnSpc>
            </a:pPr>
            <a:r>
              <a:rPr lang="en-GB" sz="1100" dirty="0">
                <a:latin typeface="Arial Nova"/>
                <a:ea typeface="+mn-lt"/>
                <a:cs typeface="+mn-lt"/>
              </a:rPr>
              <a:t>How practical Are knowledge and skills gained through Moodle? </a:t>
            </a:r>
            <a:endParaRPr lang="en-GB" sz="1100">
              <a:latin typeface="Arial Nova"/>
            </a:endParaRPr>
          </a:p>
          <a:p>
            <a:pPr>
              <a:lnSpc>
                <a:spcPct val="150000"/>
              </a:lnSpc>
            </a:pPr>
            <a:r>
              <a:rPr lang="en-GB" sz="1100" dirty="0">
                <a:latin typeface="Arial Nova"/>
                <a:ea typeface="+mn-lt"/>
                <a:cs typeface="+mn-lt"/>
              </a:rPr>
              <a:t>Is Moodle easy to use and easy to navigate? </a:t>
            </a:r>
            <a:endParaRPr lang="en-GB" sz="1100">
              <a:latin typeface="Arial Nova"/>
            </a:endParaRPr>
          </a:p>
          <a:p>
            <a:pPr>
              <a:lnSpc>
                <a:spcPct val="150000"/>
              </a:lnSpc>
            </a:pPr>
            <a:r>
              <a:rPr lang="en-GB" sz="1100" dirty="0">
                <a:latin typeface="Arial Nova"/>
                <a:ea typeface="+mn-lt"/>
                <a:cs typeface="+mn-lt"/>
              </a:rPr>
              <a:t>Do participants prefer to use Moodle over other platforms? </a:t>
            </a:r>
            <a:endParaRPr lang="en-GB" sz="1100">
              <a:latin typeface="Arial Nova"/>
            </a:endParaRPr>
          </a:p>
          <a:p>
            <a:pPr>
              <a:lnSpc>
                <a:spcPct val="150000"/>
              </a:lnSpc>
            </a:pPr>
            <a:r>
              <a:rPr lang="en-GB" sz="1100" dirty="0">
                <a:latin typeface="Arial Nova"/>
                <a:ea typeface="+mn-lt"/>
                <a:cs typeface="+mn-lt"/>
              </a:rPr>
              <a:t>How easy is it to access Moodle from different devices and locations?</a:t>
            </a:r>
            <a:endParaRPr lang="en-GB" sz="1100" dirty="0">
              <a:latin typeface="Arial Nova"/>
            </a:endParaRPr>
          </a:p>
          <a:p>
            <a:pPr>
              <a:lnSpc>
                <a:spcPct val="150000"/>
              </a:lnSpc>
            </a:pPr>
            <a:endParaRPr lang="en-GB" sz="1100" dirty="0">
              <a:latin typeface="Arial Nova"/>
            </a:endParaRPr>
          </a:p>
          <a:p>
            <a:pPr marL="0" indent="0">
              <a:lnSpc>
                <a:spcPct val="150000"/>
              </a:lnSpc>
              <a:buNone/>
            </a:pPr>
            <a:r>
              <a:rPr lang="en-GB" sz="1100" dirty="0">
                <a:latin typeface="Arial Nova"/>
                <a:cs typeface="Arial"/>
              </a:rPr>
              <a:t>            </a:t>
            </a:r>
          </a:p>
          <a:p>
            <a:pPr marL="0" indent="0">
              <a:lnSpc>
                <a:spcPct val="150000"/>
              </a:lnSpc>
              <a:buNone/>
            </a:pPr>
            <a:r>
              <a:rPr lang="en-GB" sz="1100" dirty="0">
                <a:latin typeface="Arial Nova"/>
                <a:cs typeface="Arial"/>
              </a:rPr>
              <a:t>                                                                                                                                                                          Fahima Akhtar</a:t>
            </a:r>
          </a:p>
          <a:p>
            <a:pPr marL="0" indent="0">
              <a:buNone/>
            </a:pPr>
            <a:endParaRPr lang="en-GB" sz="1100" dirty="0">
              <a:latin typeface="Century Gothic" panose="020B0502020202020204"/>
              <a:cs typeface="Arial"/>
            </a:endParaRPr>
          </a:p>
          <a:p>
            <a:pPr>
              <a:lnSpc>
                <a:spcPct val="150000"/>
              </a:lnSpc>
            </a:pPr>
            <a:endParaRPr lang="en-GB" sz="1100" dirty="0">
              <a:latin typeface="Arial Nova"/>
              <a:cs typeface="Arial"/>
            </a:endParaRPr>
          </a:p>
          <a:p>
            <a:pPr>
              <a:lnSpc>
                <a:spcPct val="150000"/>
              </a:lnSpc>
            </a:pPr>
            <a:endParaRPr lang="en-US" sz="1100" dirty="0">
              <a:latin typeface="Arial Nova"/>
            </a:endParaRPr>
          </a:p>
          <a:p>
            <a:pPr marL="0" indent="0">
              <a:lnSpc>
                <a:spcPct val="150000"/>
              </a:lnSpc>
              <a:buNone/>
            </a:pPr>
            <a:r>
              <a:rPr lang="en-US" sz="1100" dirty="0">
                <a:latin typeface="Arial Nova"/>
              </a:rPr>
              <a:t>                                                                                                                                                                                                                                                                                                                                                                                      </a:t>
            </a:r>
          </a:p>
          <a:p>
            <a:pPr marL="0" indent="0">
              <a:lnSpc>
                <a:spcPct val="150000"/>
              </a:lnSpc>
              <a:buNone/>
            </a:pPr>
            <a:r>
              <a:rPr lang="en-US" sz="1100" dirty="0">
                <a:latin typeface="Arial Nova"/>
              </a:rPr>
              <a:t>                                                                                                                                                                           Fahima Akthar    </a:t>
            </a:r>
            <a:endParaRPr lang="en-US" dirty="0"/>
          </a:p>
          <a:p>
            <a:endParaRPr lang="en-US" sz="1200" dirty="0"/>
          </a:p>
          <a:p>
            <a:endParaRPr lang="en-US" sz="1200" dirty="0"/>
          </a:p>
          <a:p>
            <a:endParaRPr lang="en-US" sz="1200" dirty="0"/>
          </a:p>
          <a:p>
            <a:endParaRPr lang="en-US" sz="1200" dirty="0"/>
          </a:p>
        </p:txBody>
      </p:sp>
      <p:sp>
        <p:nvSpPr>
          <p:cNvPr id="4" name="Rectangle 3">
            <a:extLst>
              <a:ext uri="{FF2B5EF4-FFF2-40B4-BE49-F238E27FC236}">
                <a16:creationId xmlns:a16="http://schemas.microsoft.com/office/drawing/2014/main" id="{3D173D45-B8CB-3BF9-1DA2-5A3D25D53D92}"/>
              </a:ext>
            </a:extLst>
          </p:cNvPr>
          <p:cNvSpPr/>
          <p:nvPr/>
        </p:nvSpPr>
        <p:spPr>
          <a:xfrm>
            <a:off x="10171578" y="9846608"/>
            <a:ext cx="1327896" cy="2073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06203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E2C73-7CBA-260C-F450-E17317FCC9B7}"/>
              </a:ext>
            </a:extLst>
          </p:cNvPr>
          <p:cNvSpPr>
            <a:spLocks noGrp="1"/>
          </p:cNvSpPr>
          <p:nvPr>
            <p:ph type="title"/>
          </p:nvPr>
        </p:nvSpPr>
        <p:spPr/>
        <p:txBody>
          <a:bodyPr/>
          <a:lstStyle/>
          <a:p>
            <a:r>
              <a:rPr lang="en-GB"/>
              <a:t>Ethical consideration</a:t>
            </a:r>
          </a:p>
        </p:txBody>
      </p:sp>
      <p:sp>
        <p:nvSpPr>
          <p:cNvPr id="3" name="Content Placeholder 2">
            <a:extLst>
              <a:ext uri="{FF2B5EF4-FFF2-40B4-BE49-F238E27FC236}">
                <a16:creationId xmlns:a16="http://schemas.microsoft.com/office/drawing/2014/main" id="{5CE00CBF-C732-C41E-94A8-7F40AE98F60E}"/>
              </a:ext>
            </a:extLst>
          </p:cNvPr>
          <p:cNvSpPr>
            <a:spLocks noGrp="1"/>
          </p:cNvSpPr>
          <p:nvPr>
            <p:ph idx="1"/>
          </p:nvPr>
        </p:nvSpPr>
        <p:spPr>
          <a:xfrm>
            <a:off x="2589212" y="1719179"/>
            <a:ext cx="8915400" cy="4192043"/>
          </a:xfrm>
        </p:spPr>
        <p:txBody>
          <a:bodyPr vert="horz" lIns="91440" tIns="45720" rIns="91440" bIns="45720" rtlCol="0" anchor="t">
            <a:normAutofit/>
          </a:bodyPr>
          <a:lstStyle/>
          <a:p>
            <a:pPr>
              <a:lnSpc>
                <a:spcPct val="150000"/>
              </a:lnSpc>
            </a:pPr>
            <a:r>
              <a:rPr lang="en-GB" sz="1100" dirty="0">
                <a:latin typeface="Arial Nova"/>
                <a:ea typeface="+mn-lt"/>
                <a:cs typeface="+mn-lt"/>
              </a:rPr>
              <a:t>In this research report  group G report ethical  considerations, and the presenter should address two vital issues. The primary is to be endorsed by the author, and the secondary is to take the participant's assent. Moreover, they ought to be mindful of ethical contemplations when investigating. The presenter in the group can outline the moral considerations readers ought to consider. The vital factors in ethical consideration are</a:t>
            </a:r>
            <a:endParaRPr lang="en-GB" sz="1100">
              <a:latin typeface="Arial Nova"/>
              <a:ea typeface="+mn-lt"/>
              <a:cs typeface="Arial"/>
            </a:endParaRPr>
          </a:p>
          <a:p>
            <a:pPr>
              <a:lnSpc>
                <a:spcPct val="150000"/>
              </a:lnSpc>
            </a:pPr>
            <a:r>
              <a:rPr lang="en-GB" sz="1100" dirty="0">
                <a:latin typeface="Arial Nova"/>
                <a:ea typeface="+mn-lt"/>
                <a:cs typeface="+mn-lt"/>
              </a:rPr>
              <a:t> data security</a:t>
            </a:r>
            <a:endParaRPr lang="en-GB" sz="1100">
              <a:latin typeface="Arial Nova"/>
              <a:ea typeface="+mn-lt"/>
              <a:cs typeface="Arial"/>
            </a:endParaRPr>
          </a:p>
          <a:p>
            <a:pPr>
              <a:lnSpc>
                <a:spcPct val="150000"/>
              </a:lnSpc>
            </a:pPr>
            <a:r>
              <a:rPr lang="en-GB" sz="1100" dirty="0">
                <a:latin typeface="Arial Nova"/>
                <a:ea typeface="+mn-lt"/>
                <a:cs typeface="+mn-lt"/>
              </a:rPr>
              <a:t> confidentiality</a:t>
            </a:r>
            <a:endParaRPr lang="en-GB" sz="1100">
              <a:latin typeface="Arial Nova"/>
              <a:ea typeface="+mn-lt"/>
              <a:cs typeface="Arial"/>
            </a:endParaRPr>
          </a:p>
          <a:p>
            <a:pPr>
              <a:lnSpc>
                <a:spcPct val="150000"/>
              </a:lnSpc>
            </a:pPr>
            <a:r>
              <a:rPr lang="en-GB" sz="1100" dirty="0">
                <a:latin typeface="Arial Nova"/>
                <a:ea typeface="+mn-lt"/>
                <a:cs typeface="+mn-lt"/>
              </a:rPr>
              <a:t>respect for others' privacy</a:t>
            </a:r>
            <a:endParaRPr lang="en-GB" sz="1100">
              <a:latin typeface="Arial Nova"/>
              <a:ea typeface="+mn-lt"/>
              <a:cs typeface="Arial"/>
            </a:endParaRPr>
          </a:p>
          <a:p>
            <a:pPr>
              <a:lnSpc>
                <a:spcPct val="150000"/>
              </a:lnSpc>
            </a:pPr>
            <a:r>
              <a:rPr lang="en-GB" sz="1100" dirty="0">
                <a:latin typeface="Arial Nova"/>
                <a:ea typeface="+mn-lt"/>
                <a:cs typeface="+mn-lt"/>
              </a:rPr>
              <a:t>taking participants' assent</a:t>
            </a:r>
            <a:endParaRPr lang="en-GB" sz="1100">
              <a:latin typeface="Arial Nova"/>
              <a:ea typeface="+mn-lt"/>
              <a:cs typeface="Arial"/>
            </a:endParaRPr>
          </a:p>
          <a:p>
            <a:pPr>
              <a:lnSpc>
                <a:spcPct val="150000"/>
              </a:lnSpc>
            </a:pPr>
            <a:r>
              <a:rPr lang="en-GB" sz="1100" dirty="0">
                <a:latin typeface="Arial Nova"/>
                <a:ea typeface="+mn-lt"/>
                <a:cs typeface="+mn-lt"/>
              </a:rPr>
              <a:t> keeping reports in a secure place.</a:t>
            </a:r>
            <a:endParaRPr lang="en-GB" sz="1100">
              <a:latin typeface="Arial Nova"/>
              <a:cs typeface="Arial"/>
            </a:endParaRPr>
          </a:p>
          <a:p>
            <a:pPr>
              <a:lnSpc>
                <a:spcPct val="150000"/>
              </a:lnSpc>
            </a:pPr>
            <a:r>
              <a:rPr lang="en-GB" sz="1100" dirty="0">
                <a:latin typeface="Arial Nova"/>
                <a:cs typeface="Arial"/>
              </a:rPr>
              <a:t>Potential for harm</a:t>
            </a:r>
          </a:p>
          <a:p>
            <a:pPr>
              <a:lnSpc>
                <a:spcPct val="150000"/>
              </a:lnSpc>
            </a:pPr>
            <a:endParaRPr lang="en-GB" sz="1100">
              <a:latin typeface="Arial"/>
              <a:cs typeface="Arial"/>
            </a:endParaRPr>
          </a:p>
          <a:p>
            <a:pPr marL="0" indent="0">
              <a:lnSpc>
                <a:spcPct val="150000"/>
              </a:lnSpc>
              <a:buNone/>
            </a:pPr>
            <a:r>
              <a:rPr lang="en-GB" sz="1100" dirty="0">
                <a:latin typeface="Arial"/>
                <a:cs typeface="Arial"/>
              </a:rPr>
              <a:t>                                                                                                                                                       Nagina Koser</a:t>
            </a:r>
            <a:endParaRPr lang="en-GB" dirty="0"/>
          </a:p>
        </p:txBody>
      </p:sp>
    </p:spTree>
    <p:extLst>
      <p:ext uri="{BB962C8B-B14F-4D97-AF65-F5344CB8AC3E}">
        <p14:creationId xmlns:p14="http://schemas.microsoft.com/office/powerpoint/2010/main" val="1672274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D9EA3-905B-03D4-EC0C-B09DE2BEEB7E}"/>
              </a:ext>
            </a:extLst>
          </p:cNvPr>
          <p:cNvSpPr>
            <a:spLocks noGrp="1"/>
          </p:cNvSpPr>
          <p:nvPr>
            <p:ph type="title"/>
          </p:nvPr>
        </p:nvSpPr>
        <p:spPr/>
        <p:txBody>
          <a:bodyPr/>
          <a:lstStyle/>
          <a:p>
            <a:r>
              <a:rPr lang="en-GB"/>
              <a:t>Research timeline</a:t>
            </a:r>
          </a:p>
        </p:txBody>
      </p:sp>
      <p:graphicFrame>
        <p:nvGraphicFramePr>
          <p:cNvPr id="4187" name="Diagram 4187">
            <a:extLst>
              <a:ext uri="{FF2B5EF4-FFF2-40B4-BE49-F238E27FC236}">
                <a16:creationId xmlns:a16="http://schemas.microsoft.com/office/drawing/2014/main" id="{5F81724C-71B2-35D9-E432-2107CB8A9ABE}"/>
              </a:ext>
            </a:extLst>
          </p:cNvPr>
          <p:cNvGraphicFramePr>
            <a:graphicFrameLocks noGrp="1"/>
          </p:cNvGraphicFramePr>
          <p:nvPr>
            <p:ph idx="1"/>
            <p:extLst>
              <p:ext uri="{D42A27DB-BD31-4B8C-83A1-F6EECF244321}">
                <p14:modId xmlns:p14="http://schemas.microsoft.com/office/powerpoint/2010/main" val="2788497429"/>
              </p:ext>
            </p:extLst>
          </p:nvPr>
        </p:nvGraphicFramePr>
        <p:xfrm>
          <a:off x="2589213" y="2133600"/>
          <a:ext cx="8581190" cy="344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7421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7CD96-FCB8-3F56-2D38-893A12C6666B}"/>
              </a:ext>
            </a:extLst>
          </p:cNvPr>
          <p:cNvSpPr>
            <a:spLocks noGrp="1"/>
          </p:cNvSpPr>
          <p:nvPr>
            <p:ph type="title"/>
          </p:nvPr>
        </p:nvSpPr>
        <p:spPr/>
        <p:txBody>
          <a:bodyPr/>
          <a:lstStyle/>
          <a:p>
            <a:r>
              <a:rPr lang="en-GB"/>
              <a:t>hypothesis</a:t>
            </a:r>
          </a:p>
        </p:txBody>
      </p:sp>
      <p:sp>
        <p:nvSpPr>
          <p:cNvPr id="3" name="Content Placeholder 2">
            <a:extLst>
              <a:ext uri="{FF2B5EF4-FFF2-40B4-BE49-F238E27FC236}">
                <a16:creationId xmlns:a16="http://schemas.microsoft.com/office/drawing/2014/main" id="{1FE08640-5E93-CAFC-A9FA-FB749DAB9457}"/>
              </a:ext>
            </a:extLst>
          </p:cNvPr>
          <p:cNvSpPr>
            <a:spLocks noGrp="1"/>
          </p:cNvSpPr>
          <p:nvPr>
            <p:ph idx="1"/>
          </p:nvPr>
        </p:nvSpPr>
        <p:spPr>
          <a:xfrm>
            <a:off x="2421124" y="2133600"/>
            <a:ext cx="8691282" cy="3777622"/>
          </a:xfrm>
        </p:spPr>
        <p:txBody>
          <a:bodyPr vert="horz" lIns="91440" tIns="45720" rIns="91440" bIns="45720" rtlCol="0" anchor="t">
            <a:normAutofit/>
          </a:bodyPr>
          <a:lstStyle/>
          <a:p>
            <a:pPr>
              <a:lnSpc>
                <a:spcPct val="150000"/>
              </a:lnSpc>
            </a:pPr>
            <a:r>
              <a:rPr lang="en-GB" sz="1100" dirty="0">
                <a:latin typeface="Arial Nova"/>
                <a:ea typeface="+mn-lt"/>
                <a:cs typeface="+mn-lt"/>
              </a:rPr>
              <a:t>We hypothesise that after completing our questionnaire, we will find that Moodle is the most used tool among UWTSD students. </a:t>
            </a:r>
            <a:endParaRPr lang="en-GB" sz="1100">
              <a:latin typeface="Arial Nova"/>
            </a:endParaRPr>
          </a:p>
          <a:p>
            <a:pPr>
              <a:lnSpc>
                <a:spcPct val="150000"/>
              </a:lnSpc>
            </a:pPr>
            <a:r>
              <a:rPr lang="en-GB" sz="1100" dirty="0">
                <a:latin typeface="Arial Nova"/>
                <a:ea typeface="+mn-lt"/>
                <a:cs typeface="+mn-lt"/>
              </a:rPr>
              <a:t>Moodle has had a massive increase in use with both students and teachers over the past few years. </a:t>
            </a:r>
            <a:endParaRPr lang="en-GB" sz="1100">
              <a:latin typeface="Arial Nova"/>
            </a:endParaRPr>
          </a:p>
          <a:p>
            <a:pPr>
              <a:lnSpc>
                <a:spcPct val="150000"/>
              </a:lnSpc>
            </a:pPr>
            <a:r>
              <a:rPr lang="en-GB" sz="1100" dirty="0">
                <a:latin typeface="Arial Nova"/>
                <a:ea typeface="+mn-lt"/>
                <a:cs typeface="+mn-lt"/>
              </a:rPr>
              <a:t>Another hypothesis is that Moodle is easy to access and navigate through, But on the other hand, it can be challenging for a person who is new to technology and adds up extra expenditures too.</a:t>
            </a:r>
            <a:endParaRPr lang="en-GB" sz="1100">
              <a:latin typeface="Arial Nova"/>
            </a:endParaRPr>
          </a:p>
          <a:p>
            <a:pPr>
              <a:lnSpc>
                <a:spcPct val="150000"/>
              </a:lnSpc>
            </a:pPr>
            <a:r>
              <a:rPr lang="en-GB" sz="1100" dirty="0">
                <a:latin typeface="Arial Nova"/>
                <a:ea typeface="+mn-lt"/>
                <a:cs typeface="+mn-lt"/>
              </a:rPr>
              <a:t>We can get more positive and negative points from this report and put them in sub-sections to help keep things organised.</a:t>
            </a:r>
            <a:endParaRPr lang="en-GB" sz="1100">
              <a:latin typeface="Arial Nova"/>
            </a:endParaRPr>
          </a:p>
          <a:p>
            <a:pPr marL="0" indent="0">
              <a:lnSpc>
                <a:spcPct val="150000"/>
              </a:lnSpc>
              <a:buNone/>
            </a:pPr>
            <a:endParaRPr lang="en-GB" sz="1100" dirty="0">
              <a:latin typeface="Arial Nova"/>
            </a:endParaRPr>
          </a:p>
          <a:p>
            <a:pPr marL="0" indent="0">
              <a:lnSpc>
                <a:spcPct val="150000"/>
              </a:lnSpc>
              <a:buNone/>
            </a:pPr>
            <a:endParaRPr lang="en-GB" sz="1100" dirty="0">
              <a:latin typeface="Arial Nova"/>
            </a:endParaRPr>
          </a:p>
          <a:p>
            <a:pPr marL="0" indent="0">
              <a:lnSpc>
                <a:spcPct val="150000"/>
              </a:lnSpc>
              <a:buNone/>
            </a:pPr>
            <a:endParaRPr lang="en-GB" sz="1100" dirty="0">
              <a:latin typeface="Arial Nova"/>
            </a:endParaRPr>
          </a:p>
          <a:p>
            <a:pPr marL="0" indent="0">
              <a:lnSpc>
                <a:spcPct val="150000"/>
              </a:lnSpc>
              <a:buNone/>
            </a:pPr>
            <a:endParaRPr lang="en-GB" sz="1100" dirty="0">
              <a:latin typeface="Arial Nova"/>
            </a:endParaRPr>
          </a:p>
          <a:p>
            <a:pPr marL="0" indent="0">
              <a:lnSpc>
                <a:spcPct val="150000"/>
              </a:lnSpc>
              <a:buNone/>
            </a:pPr>
            <a:r>
              <a:rPr lang="en-GB" sz="1100" dirty="0">
                <a:latin typeface="Arial Nova"/>
              </a:rPr>
              <a:t>                                                                                                                                                                                            Fahima Akhtar</a:t>
            </a:r>
          </a:p>
        </p:txBody>
      </p:sp>
    </p:spTree>
    <p:extLst>
      <p:ext uri="{BB962C8B-B14F-4D97-AF65-F5344CB8AC3E}">
        <p14:creationId xmlns:p14="http://schemas.microsoft.com/office/powerpoint/2010/main" val="3187918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D28DC-AEA0-DB23-A194-4D8B6690EC3E}"/>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7C73DDF6-D08F-66B8-1AFC-28890993EA13}"/>
              </a:ext>
            </a:extLst>
          </p:cNvPr>
          <p:cNvSpPr>
            <a:spLocks noGrp="1"/>
          </p:cNvSpPr>
          <p:nvPr>
            <p:ph idx="1"/>
          </p:nvPr>
        </p:nvSpPr>
        <p:spPr/>
        <p:txBody>
          <a:bodyPr vert="horz" lIns="91440" tIns="45720" rIns="91440" bIns="45720" rtlCol="0" anchor="t">
            <a:normAutofit/>
          </a:bodyPr>
          <a:lstStyle/>
          <a:p>
            <a:pPr>
              <a:lnSpc>
                <a:spcPct val="150000"/>
              </a:lnSpc>
            </a:pPr>
            <a:r>
              <a:rPr lang="en-GB" sz="1100" dirty="0">
                <a:latin typeface="Arial Nova"/>
                <a:ea typeface="+mn-lt"/>
                <a:cs typeface="+mn-lt"/>
              </a:rPr>
              <a:t>Connelly, L.M. (2014) 'Ethical considerations in research studies', </a:t>
            </a:r>
            <a:r>
              <a:rPr lang="en-GB" sz="1100" i="1" dirty="0">
                <a:latin typeface="Arial Nova"/>
                <a:ea typeface="+mn-lt"/>
                <a:cs typeface="+mn-lt"/>
              </a:rPr>
              <a:t>MedSurg Nursing</a:t>
            </a:r>
            <a:r>
              <a:rPr lang="en-GB" sz="1100" dirty="0">
                <a:latin typeface="Arial Nova"/>
                <a:ea typeface="+mn-lt"/>
                <a:cs typeface="+mn-lt"/>
              </a:rPr>
              <a:t>, 23(1), 54+, available: https://link.gale.com/apps/doc/A360608990/AONE?u=anon~fc7c5d28&amp;sid=googleScholar&amp;xid=f6a5ed90 [accessed 13 Oct 2022].</a:t>
            </a:r>
            <a:endParaRPr lang="en-US"/>
          </a:p>
          <a:p>
            <a:pPr>
              <a:lnSpc>
                <a:spcPct val="150000"/>
              </a:lnSpc>
            </a:pPr>
            <a:r>
              <a:rPr lang="en-GB" sz="1100" dirty="0">
                <a:latin typeface="Arial Nova"/>
                <a:ea typeface="+mn-lt"/>
                <a:cs typeface="+mn-lt"/>
              </a:rPr>
              <a:t>Cole, J. and Moodle, H.F.U., 2005. Teaching with the popular open source course management system. 2 ed. 2007: O'Reilly.</a:t>
            </a:r>
          </a:p>
          <a:p>
            <a:pPr>
              <a:lnSpc>
                <a:spcPct val="150000"/>
              </a:lnSpc>
            </a:pPr>
            <a:r>
              <a:rPr lang="en-GB" sz="1100" dirty="0">
                <a:latin typeface="Arial Nova"/>
                <a:ea typeface="+mn-lt"/>
                <a:cs typeface="+mn-lt"/>
              </a:rPr>
              <a:t>Chavan, A. and Pavri, S., 2004. Open-source learning management with </a:t>
            </a:r>
            <a:r>
              <a:rPr lang="en-GB" sz="1100" dirty="0" err="1">
                <a:latin typeface="Arial Nova"/>
                <a:ea typeface="+mn-lt"/>
                <a:cs typeface="+mn-lt"/>
              </a:rPr>
              <a:t>moodle</a:t>
            </a:r>
            <a:r>
              <a:rPr lang="en-GB" sz="1100" dirty="0">
                <a:latin typeface="Arial Nova"/>
                <a:ea typeface="+mn-lt"/>
                <a:cs typeface="+mn-lt"/>
              </a:rPr>
              <a:t>. </a:t>
            </a:r>
            <a:r>
              <a:rPr lang="en-GB" sz="1100" i="1" dirty="0">
                <a:latin typeface="Arial Nova"/>
                <a:ea typeface="+mn-lt"/>
                <a:cs typeface="+mn-lt"/>
              </a:rPr>
              <a:t>Linux Journal</a:t>
            </a:r>
            <a:r>
              <a:rPr lang="en-GB" sz="1100" dirty="0">
                <a:latin typeface="Arial Nova"/>
                <a:ea typeface="+mn-lt"/>
                <a:cs typeface="+mn-lt"/>
              </a:rPr>
              <a:t>, </a:t>
            </a:r>
            <a:r>
              <a:rPr lang="en-GB" sz="1100" i="1" dirty="0">
                <a:latin typeface="Arial Nova"/>
                <a:ea typeface="+mn-lt"/>
                <a:cs typeface="+mn-lt"/>
              </a:rPr>
              <a:t>2004</a:t>
            </a:r>
            <a:r>
              <a:rPr lang="en-GB" sz="1100" dirty="0">
                <a:latin typeface="Arial Nova"/>
                <a:ea typeface="+mn-lt"/>
                <a:cs typeface="+mn-lt"/>
              </a:rPr>
              <a:t>(128), p.2.</a:t>
            </a:r>
          </a:p>
          <a:p>
            <a:pPr>
              <a:lnSpc>
                <a:spcPct val="150000"/>
              </a:lnSpc>
            </a:pPr>
            <a:r>
              <a:rPr lang="en-GB" sz="1100" dirty="0">
                <a:latin typeface="Arial Nova"/>
                <a:ea typeface="+mn-lt"/>
                <a:cs typeface="+mn-lt"/>
              </a:rPr>
              <a:t>Jović, M., 2022. THE USE OF MOODLE IN AN ESP CONTEXT: ADVANTAGES AND LIMITATIONS. In </a:t>
            </a:r>
            <a:r>
              <a:rPr lang="en-GB" sz="1100" i="1" dirty="0">
                <a:latin typeface="Arial Nova"/>
                <a:ea typeface="+mn-lt"/>
                <a:cs typeface="+mn-lt"/>
              </a:rPr>
              <a:t>INTED2022 Proceedings</a:t>
            </a:r>
            <a:r>
              <a:rPr lang="en-GB" sz="1100" dirty="0">
                <a:latin typeface="Arial Nova"/>
                <a:ea typeface="+mn-lt"/>
                <a:cs typeface="+mn-lt"/>
              </a:rPr>
              <a:t> (pp. 9937-9943). IATED.</a:t>
            </a:r>
          </a:p>
          <a:p>
            <a:pPr>
              <a:lnSpc>
                <a:spcPct val="150000"/>
              </a:lnSpc>
            </a:pPr>
            <a:endParaRPr lang="en-GB" sz="1100" dirty="0">
              <a:latin typeface="Arial Nova"/>
            </a:endParaRPr>
          </a:p>
          <a:p>
            <a:pPr>
              <a:lnSpc>
                <a:spcPct val="150000"/>
              </a:lnSpc>
            </a:pPr>
            <a:endParaRPr lang="en-GB" sz="1100" dirty="0">
              <a:latin typeface="Arial Nova"/>
            </a:endParaRPr>
          </a:p>
          <a:p>
            <a:pPr>
              <a:lnSpc>
                <a:spcPct val="150000"/>
              </a:lnSpc>
            </a:pPr>
            <a:endParaRPr lang="en-GB" sz="1100" dirty="0">
              <a:latin typeface="Arial Nova"/>
            </a:endParaRPr>
          </a:p>
          <a:p>
            <a:pPr marL="0" indent="0">
              <a:lnSpc>
                <a:spcPct val="150000"/>
              </a:lnSpc>
              <a:buNone/>
            </a:pPr>
            <a:r>
              <a:rPr lang="en-GB" sz="1100" dirty="0">
                <a:latin typeface="Arial Nova"/>
              </a:rPr>
              <a:t>                                                                                                                                                                                                    Sanam Akhtar</a:t>
            </a:r>
          </a:p>
        </p:txBody>
      </p:sp>
    </p:spTree>
    <p:extLst>
      <p:ext uri="{BB962C8B-B14F-4D97-AF65-F5344CB8AC3E}">
        <p14:creationId xmlns:p14="http://schemas.microsoft.com/office/powerpoint/2010/main" val="225198481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Wisp</vt:lpstr>
      <vt:lpstr>Which digital tool is most used by students at UWTSD to collaborate?             (LCHS4002 Digital Skills and Research)  Tutor: Zeno Leung</vt:lpstr>
      <vt:lpstr>Introduction</vt:lpstr>
      <vt:lpstr>Rationale</vt:lpstr>
      <vt:lpstr>Proposed Method</vt:lpstr>
      <vt:lpstr>Ethical consideration</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451</cp:revision>
  <dcterms:created xsi:type="dcterms:W3CDTF">2022-10-03T17:06:23Z</dcterms:created>
  <dcterms:modified xsi:type="dcterms:W3CDTF">2022-10-16T17:06:45Z</dcterms:modified>
</cp:coreProperties>
</file>