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D0E10-DD9E-46F8-905B-8C51CA220A83}" v="506" dt="2026-02-15T19:04:14.3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8713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9986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4335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5399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9224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0999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2567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4809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dirty="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7990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6196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72717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a:t>
            </a:r>
          </a:p>
          <a:p>
            <a:pPr lvl="7"/>
            <a:r>
              <a:rPr lang="en-US" dirty="0"/>
              <a:t>Eight</a:t>
            </a:r>
          </a:p>
          <a:p>
            <a:pPr lvl="8"/>
            <a:r>
              <a:rPr lang="en-US" dirty="0"/>
              <a:t>nine</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8760945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200" dirty="0">
                <a:solidFill>
                  <a:srgbClr val="903163"/>
                </a:solidFill>
                <a:ea typeface="+mj-lt"/>
                <a:cs typeface="+mj-lt"/>
              </a:rPr>
              <a:t>Recruitment and Learning &amp; Development Strategy (individual presentation)</a:t>
            </a:r>
            <a:endParaRPr lang="en-US" sz="3200" dirty="0"/>
          </a:p>
        </p:txBody>
      </p:sp>
      <p:sp>
        <p:nvSpPr>
          <p:cNvPr id="3" name="Subtitle 2"/>
          <p:cNvSpPr>
            <a:spLocks noGrp="1"/>
          </p:cNvSpPr>
          <p:nvPr>
            <p:ph type="subTitle" idx="1"/>
          </p:nvPr>
        </p:nvSpPr>
        <p:spPr>
          <a:xfrm>
            <a:off x="581194" y="3428042"/>
            <a:ext cx="10731964" cy="4627783"/>
          </a:xfrm>
        </p:spPr>
        <p:txBody>
          <a:bodyPr>
            <a:normAutofit/>
          </a:bodyPr>
          <a:lstStyle/>
          <a:p>
            <a:r>
              <a:rPr lang="en-US" sz="2000" b="1" dirty="0">
                <a:solidFill>
                  <a:schemeClr val="bg1"/>
                </a:solidFill>
                <a:ea typeface="+mn-lt"/>
                <a:cs typeface="+mn-lt"/>
              </a:rPr>
              <a:t>Case Study: Johnstone’s Decorating Centre</a:t>
            </a:r>
            <a:br>
              <a:rPr lang="en-US" sz="2000" b="1" dirty="0">
                <a:ea typeface="+mn-lt"/>
                <a:cs typeface="+mn-lt"/>
              </a:rPr>
            </a:br>
            <a:r>
              <a:rPr lang="en-US" sz="2000" b="1" dirty="0">
                <a:solidFill>
                  <a:schemeClr val="bg1"/>
                </a:solidFill>
                <a:ea typeface="+mn-lt"/>
                <a:cs typeface="+mn-lt"/>
              </a:rPr>
              <a:t>Role: Sales Assistant with Driving</a:t>
            </a:r>
            <a:endParaRPr lang="en-US" sz="2000" dirty="0">
              <a:solidFill>
                <a:schemeClr val="bg1"/>
              </a:solidFill>
              <a:ea typeface="+mn-lt"/>
              <a:cs typeface="+mn-lt"/>
            </a:endParaRPr>
          </a:p>
          <a:p>
            <a:r>
              <a:rPr lang="en-US" sz="2000" dirty="0">
                <a:solidFill>
                  <a:schemeClr val="bg1"/>
                </a:solidFill>
                <a:ea typeface="+mn-lt"/>
                <a:cs typeface="+mn-lt"/>
              </a:rPr>
              <a:t>Name: Navid Khan</a:t>
            </a:r>
            <a:br>
              <a:rPr lang="en-US" sz="2000" dirty="0">
                <a:ea typeface="+mn-lt"/>
                <a:cs typeface="+mn-lt"/>
              </a:rPr>
            </a:br>
            <a:r>
              <a:rPr lang="en-US" sz="2000" dirty="0">
                <a:solidFill>
                  <a:schemeClr val="bg1"/>
                </a:solidFill>
                <a:ea typeface="+mn-lt"/>
                <a:cs typeface="+mn-lt"/>
              </a:rPr>
              <a:t>Student Number: 2419328</a:t>
            </a:r>
          </a:p>
          <a:p>
            <a:r>
              <a:rPr lang="en-US" sz="2000" dirty="0">
                <a:solidFill>
                  <a:schemeClr val="bg1"/>
                </a:solidFill>
                <a:ea typeface="+mn-lt"/>
                <a:cs typeface="+mn-lt"/>
              </a:rPr>
              <a:t>Module Code &amp; Title: Developing and managing individuals and teams (LCLM5002_BIRM)</a:t>
            </a:r>
            <a:br>
              <a:rPr lang="en-US" sz="2000" dirty="0">
                <a:ea typeface="+mn-lt"/>
                <a:cs typeface="+mn-lt"/>
              </a:rPr>
            </a:br>
            <a:r>
              <a:rPr lang="en-US" sz="2000" dirty="0">
                <a:solidFill>
                  <a:schemeClr val="bg1"/>
                </a:solidFill>
                <a:ea typeface="+mn-lt"/>
                <a:cs typeface="+mn-lt"/>
              </a:rPr>
              <a:t>Lecturer Name: Dr amundam</a:t>
            </a:r>
            <a:endParaRPr lang="en-US" sz="2000" dirty="0">
              <a:solidFill>
                <a:schemeClr val="bg1"/>
              </a:solidFill>
            </a:endParaRPr>
          </a:p>
          <a:p>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A987B-3B74-D27E-89C1-DE8388152262}"/>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4E5223FD-4707-315F-CA2B-77B3A8DAFF85}"/>
              </a:ext>
            </a:extLst>
          </p:cNvPr>
          <p:cNvSpPr>
            <a:spLocks noGrp="1"/>
          </p:cNvSpPr>
          <p:nvPr>
            <p:ph idx="1"/>
          </p:nvPr>
        </p:nvSpPr>
        <p:spPr>
          <a:xfrm>
            <a:off x="581192" y="2316974"/>
            <a:ext cx="11029615" cy="3678303"/>
          </a:xfrm>
        </p:spPr>
        <p:txBody>
          <a:bodyPr/>
          <a:lstStyle/>
          <a:p>
            <a:pPr marL="305435" indent="-305435"/>
            <a:r>
              <a:rPr lang="en-US" b="1" dirty="0"/>
              <a:t>Throughout this presentation I will:</a:t>
            </a:r>
          </a:p>
          <a:p>
            <a:pPr marL="305435" indent="-305435"/>
            <a:endParaRPr lang="en-US" b="1" dirty="0">
              <a:ea typeface="+mn-lt"/>
              <a:cs typeface="+mn-lt"/>
            </a:endParaRPr>
          </a:p>
          <a:p>
            <a:pPr marL="305435" indent="-305435"/>
            <a:r>
              <a:rPr lang="en-US" dirty="0">
                <a:ea typeface="+mn-lt"/>
                <a:cs typeface="+mn-lt"/>
              </a:rPr>
              <a:t>• Act as HR Manager recruiting a Sales Assistant</a:t>
            </a:r>
          </a:p>
          <a:p>
            <a:pPr marL="305435" indent="-305435"/>
            <a:r>
              <a:rPr lang="en-US" dirty="0">
                <a:ea typeface="+mn-lt"/>
                <a:cs typeface="+mn-lt"/>
              </a:rPr>
              <a:t>• Explain workforce planning and recruitment</a:t>
            </a:r>
          </a:p>
          <a:p>
            <a:pPr marL="305435" indent="-305435"/>
            <a:r>
              <a:rPr lang="en-US" dirty="0">
                <a:ea typeface="+mn-lt"/>
                <a:cs typeface="+mn-lt"/>
              </a:rPr>
              <a:t>• Identify training and development needs</a:t>
            </a:r>
          </a:p>
          <a:p>
            <a:pPr marL="305435" indent="-305435"/>
            <a:r>
              <a:rPr lang="en-US" dirty="0">
                <a:ea typeface="+mn-lt"/>
                <a:cs typeface="+mn-lt"/>
              </a:rPr>
              <a:t>• Apply learning theories</a:t>
            </a:r>
          </a:p>
          <a:p>
            <a:pPr marL="305435" indent="-305435"/>
            <a:r>
              <a:rPr lang="en-US" dirty="0">
                <a:ea typeface="+mn-lt"/>
                <a:cs typeface="+mn-lt"/>
              </a:rPr>
              <a:t>• Align training with strategy</a:t>
            </a:r>
            <a:endParaRPr lang="en-US">
              <a:ea typeface="+mn-lt"/>
              <a:cs typeface="+mn-lt"/>
            </a:endParaRPr>
          </a:p>
          <a:p>
            <a:pPr marL="305435" indent="-305435"/>
            <a:r>
              <a:rPr lang="en-US" dirty="0">
                <a:ea typeface="+mn-lt"/>
                <a:cs typeface="+mn-lt"/>
              </a:rPr>
              <a:t>• Use the Balanced Scorecard to measure impact</a:t>
            </a:r>
            <a:endParaRPr lang="en-US" dirty="0"/>
          </a:p>
          <a:p>
            <a:pPr marL="305435" indent="-305435"/>
            <a:endParaRPr lang="en-US" dirty="0"/>
          </a:p>
        </p:txBody>
      </p:sp>
    </p:spTree>
    <p:extLst>
      <p:ext uri="{BB962C8B-B14F-4D97-AF65-F5344CB8AC3E}">
        <p14:creationId xmlns:p14="http://schemas.microsoft.com/office/powerpoint/2010/main" val="88642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945E-B8D5-E6A0-776B-483E1849DEE7}"/>
              </a:ext>
            </a:extLst>
          </p:cNvPr>
          <p:cNvSpPr>
            <a:spLocks noGrp="1"/>
          </p:cNvSpPr>
          <p:nvPr>
            <p:ph type="title"/>
          </p:nvPr>
        </p:nvSpPr>
        <p:spPr/>
        <p:txBody>
          <a:bodyPr>
            <a:normAutofit/>
          </a:bodyPr>
          <a:lstStyle/>
          <a:p>
            <a:r>
              <a:rPr lang="en-US" dirty="0"/>
              <a:t>Johnstone's decorating CENTRE- A company overview</a:t>
            </a:r>
          </a:p>
        </p:txBody>
      </p:sp>
      <p:sp>
        <p:nvSpPr>
          <p:cNvPr id="3" name="Content Placeholder 2">
            <a:extLst>
              <a:ext uri="{FF2B5EF4-FFF2-40B4-BE49-F238E27FC236}">
                <a16:creationId xmlns:a16="http://schemas.microsoft.com/office/drawing/2014/main" id="{1F188B3B-F02E-8E0A-AE8E-6EA891159DB5}"/>
              </a:ext>
            </a:extLst>
          </p:cNvPr>
          <p:cNvSpPr>
            <a:spLocks noGrp="1"/>
          </p:cNvSpPr>
          <p:nvPr>
            <p:ph idx="1"/>
          </p:nvPr>
        </p:nvSpPr>
        <p:spPr>
          <a:xfrm>
            <a:off x="581192" y="2555809"/>
            <a:ext cx="11029615" cy="3678303"/>
          </a:xfrm>
        </p:spPr>
        <p:txBody>
          <a:bodyPr>
            <a:normAutofit lnSpcReduction="10000"/>
          </a:bodyPr>
          <a:lstStyle/>
          <a:p>
            <a:pPr marL="305435" indent="-305435"/>
            <a:r>
              <a:rPr lang="en-US" sz="2000" dirty="0">
                <a:ea typeface="+mn-lt"/>
                <a:cs typeface="+mn-lt"/>
              </a:rPr>
              <a:t>Johnstone’s Decorating Centre operates within PPG’s Architectural Coatings division and supplies paint and decorating materials across the UK. The company serves both trade professionals and domestic customers, offering expert advice, high-quality products, and a wide range of decorating tools.</a:t>
            </a:r>
            <a:endParaRPr lang="en-US" sz="2000" dirty="0"/>
          </a:p>
          <a:p>
            <a:pPr marL="305435" indent="-305435"/>
            <a:r>
              <a:rPr lang="en-US" sz="2000" dirty="0">
                <a:ea typeface="+mn-lt"/>
                <a:cs typeface="+mn-lt"/>
              </a:rPr>
              <a:t>It focuses on delivering excellent customer service and maintaining a strong reputation for reliability and product knowledge in the decorating industry.</a:t>
            </a:r>
          </a:p>
          <a:p>
            <a:pPr marL="305435" indent="-305435"/>
            <a:r>
              <a:rPr lang="en-US" sz="2000" dirty="0">
                <a:ea typeface="+mn-lt"/>
                <a:cs typeface="+mn-lt"/>
              </a:rPr>
              <a:t>The Sales Assistant with Driving role supports:</a:t>
            </a:r>
            <a:endParaRPr lang="en-US" sz="2000" dirty="0"/>
          </a:p>
          <a:p>
            <a:pPr marL="305435" indent="-305435"/>
            <a:r>
              <a:rPr lang="en-US" sz="2000" dirty="0">
                <a:ea typeface="+mn-lt"/>
                <a:cs typeface="+mn-lt"/>
              </a:rPr>
              <a:t>• Customer satisfaction</a:t>
            </a:r>
            <a:br>
              <a:rPr lang="en-US" sz="2000" dirty="0">
                <a:ea typeface="+mn-lt"/>
                <a:cs typeface="+mn-lt"/>
              </a:rPr>
            </a:br>
            <a:r>
              <a:rPr lang="en-US" sz="2000" dirty="0">
                <a:ea typeface="+mn-lt"/>
                <a:cs typeface="+mn-lt"/>
              </a:rPr>
              <a:t> • Store performance</a:t>
            </a:r>
            <a:br>
              <a:rPr lang="en-US" sz="2000" dirty="0">
                <a:ea typeface="+mn-lt"/>
                <a:cs typeface="+mn-lt"/>
              </a:rPr>
            </a:br>
            <a:r>
              <a:rPr lang="en-US" sz="2000" dirty="0">
                <a:ea typeface="+mn-lt"/>
                <a:cs typeface="+mn-lt"/>
              </a:rPr>
              <a:t> • Safe delivery services</a:t>
            </a:r>
            <a:br>
              <a:rPr lang="en-US" sz="2000" dirty="0">
                <a:ea typeface="+mn-lt"/>
                <a:cs typeface="+mn-lt"/>
              </a:rPr>
            </a:br>
            <a:r>
              <a:rPr lang="en-US" sz="2000" dirty="0">
                <a:ea typeface="+mn-lt"/>
                <a:cs typeface="+mn-lt"/>
              </a:rPr>
              <a:t> • Organisational efficiency</a:t>
            </a:r>
            <a:endParaRPr lang="en-US" sz="2000" dirty="0"/>
          </a:p>
          <a:p>
            <a:pPr marL="305435" indent="-305435"/>
            <a:endParaRPr lang="en-US" dirty="0"/>
          </a:p>
        </p:txBody>
      </p:sp>
    </p:spTree>
    <p:extLst>
      <p:ext uri="{BB962C8B-B14F-4D97-AF65-F5344CB8AC3E}">
        <p14:creationId xmlns:p14="http://schemas.microsoft.com/office/powerpoint/2010/main" val="2775681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394B-B3CF-AA61-B15E-479BA5C3CD84}"/>
              </a:ext>
            </a:extLst>
          </p:cNvPr>
          <p:cNvSpPr>
            <a:spLocks noGrp="1"/>
          </p:cNvSpPr>
          <p:nvPr>
            <p:ph type="title"/>
          </p:nvPr>
        </p:nvSpPr>
        <p:spPr/>
        <p:txBody>
          <a:bodyPr/>
          <a:lstStyle/>
          <a:p>
            <a:r>
              <a:rPr lang="en-US" dirty="0"/>
              <a:t>Workforce and hr planning</a:t>
            </a:r>
          </a:p>
        </p:txBody>
      </p:sp>
      <p:sp>
        <p:nvSpPr>
          <p:cNvPr id="3" name="Content Placeholder 2">
            <a:extLst>
              <a:ext uri="{FF2B5EF4-FFF2-40B4-BE49-F238E27FC236}">
                <a16:creationId xmlns:a16="http://schemas.microsoft.com/office/drawing/2014/main" id="{1745DC04-B268-5726-D4BD-580B8E7FABBB}"/>
              </a:ext>
            </a:extLst>
          </p:cNvPr>
          <p:cNvSpPr>
            <a:spLocks noGrp="1"/>
          </p:cNvSpPr>
          <p:nvPr>
            <p:ph idx="1"/>
          </p:nvPr>
        </p:nvSpPr>
        <p:spPr/>
        <p:txBody>
          <a:bodyPr/>
          <a:lstStyle/>
          <a:p>
            <a:pPr marL="305435" indent="-305435"/>
            <a:r>
              <a:rPr lang="en-US" dirty="0">
                <a:ea typeface="+mn-lt"/>
                <a:cs typeface="+mn-lt"/>
              </a:rPr>
              <a:t>Workforce planning ensures the right people, with the right skills, at the right time (Foote and Hook, 2005).</a:t>
            </a:r>
            <a:endParaRPr lang="en-US" dirty="0"/>
          </a:p>
          <a:p>
            <a:pPr marL="305435" indent="-305435"/>
            <a:r>
              <a:rPr lang="en-US" dirty="0">
                <a:ea typeface="+mn-lt"/>
                <a:cs typeface="+mn-lt"/>
              </a:rPr>
              <a:t>HR planning focuses on developing individual potential and future capability.</a:t>
            </a:r>
            <a:endParaRPr lang="en-US" dirty="0"/>
          </a:p>
          <a:p>
            <a:pPr marL="305435" indent="-305435"/>
            <a:r>
              <a:rPr lang="en-US" dirty="0">
                <a:ea typeface="+mn-lt"/>
                <a:cs typeface="+mn-lt"/>
              </a:rPr>
              <a:t>Talent management strengthens long-term competitiveness (Sadler, 1993).</a:t>
            </a:r>
            <a:endParaRPr lang="en-US" dirty="0"/>
          </a:p>
          <a:p>
            <a:pPr marL="305435" indent="-305435"/>
            <a:r>
              <a:rPr lang="en-US" dirty="0">
                <a:ea typeface="+mn-lt"/>
                <a:cs typeface="+mn-lt"/>
              </a:rPr>
              <a:t>As HR Manager, I consider:</a:t>
            </a:r>
            <a:br>
              <a:rPr lang="en-US" dirty="0">
                <a:ea typeface="+mn-lt"/>
                <a:cs typeface="+mn-lt"/>
              </a:rPr>
            </a:br>
            <a:r>
              <a:rPr lang="en-US" dirty="0">
                <a:ea typeface="+mn-lt"/>
                <a:cs typeface="+mn-lt"/>
              </a:rPr>
              <a:t>   “What skills are required now and in the future?”</a:t>
            </a:r>
            <a:endParaRPr lang="en-US" dirty="0"/>
          </a:p>
          <a:p>
            <a:pPr marL="305435" indent="-305435"/>
            <a:endParaRPr lang="en-US" dirty="0"/>
          </a:p>
        </p:txBody>
      </p:sp>
    </p:spTree>
    <p:extLst>
      <p:ext uri="{BB962C8B-B14F-4D97-AF65-F5344CB8AC3E}">
        <p14:creationId xmlns:p14="http://schemas.microsoft.com/office/powerpoint/2010/main" val="52462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BA4E-1C71-8182-7B8C-77337FAE2391}"/>
              </a:ext>
            </a:extLst>
          </p:cNvPr>
          <p:cNvSpPr>
            <a:spLocks noGrp="1"/>
          </p:cNvSpPr>
          <p:nvPr>
            <p:ph type="title"/>
          </p:nvPr>
        </p:nvSpPr>
        <p:spPr/>
        <p:txBody>
          <a:bodyPr/>
          <a:lstStyle/>
          <a:p>
            <a:r>
              <a:rPr lang="en-US" dirty="0"/>
              <a:t>Recruitment process</a:t>
            </a:r>
          </a:p>
        </p:txBody>
      </p:sp>
      <p:sp>
        <p:nvSpPr>
          <p:cNvPr id="3" name="Content Placeholder 2">
            <a:extLst>
              <a:ext uri="{FF2B5EF4-FFF2-40B4-BE49-F238E27FC236}">
                <a16:creationId xmlns:a16="http://schemas.microsoft.com/office/drawing/2014/main" id="{43D6678A-2A57-DDEE-77D0-C5333098E8A0}"/>
              </a:ext>
            </a:extLst>
          </p:cNvPr>
          <p:cNvSpPr>
            <a:spLocks noGrp="1"/>
          </p:cNvSpPr>
          <p:nvPr>
            <p:ph idx="1"/>
          </p:nvPr>
        </p:nvSpPr>
        <p:spPr>
          <a:xfrm>
            <a:off x="581192" y="2612675"/>
            <a:ext cx="11029615" cy="3678303"/>
          </a:xfrm>
        </p:spPr>
        <p:txBody>
          <a:bodyPr/>
          <a:lstStyle/>
          <a:p>
            <a:pPr marL="305435" indent="-305435"/>
            <a:r>
              <a:rPr lang="en-US" dirty="0">
                <a:ea typeface="+mn-lt"/>
                <a:cs typeface="+mn-lt"/>
              </a:rPr>
              <a:t>Recruitment enhances </a:t>
            </a:r>
            <a:r>
              <a:rPr lang="en-US" dirty="0" err="1">
                <a:ea typeface="+mn-lt"/>
                <a:cs typeface="+mn-lt"/>
              </a:rPr>
              <a:t>organisational</a:t>
            </a:r>
            <a:r>
              <a:rPr lang="en-US" dirty="0">
                <a:ea typeface="+mn-lt"/>
                <a:cs typeface="+mn-lt"/>
              </a:rPr>
              <a:t> effectiveness by ensuring the right people, with the right skills, are hired to meet business needs (Armstrong, 2009). Each step is designed to identify, attract, and select the most suitable candidate:</a:t>
            </a:r>
          </a:p>
          <a:p>
            <a:pPr marL="305435" indent="-305435"/>
            <a:r>
              <a:rPr lang="en-US" b="1" dirty="0">
                <a:ea typeface="+mn-lt"/>
                <a:cs typeface="+mn-lt"/>
              </a:rPr>
              <a:t>Job analysis:</a:t>
            </a:r>
            <a:r>
              <a:rPr lang="en-US" dirty="0">
                <a:ea typeface="+mn-lt"/>
                <a:cs typeface="+mn-lt"/>
              </a:rPr>
              <a:t> Identifies tasks, responsibilities, and required competencies.</a:t>
            </a:r>
            <a:endParaRPr lang="en-US" dirty="0"/>
          </a:p>
          <a:p>
            <a:pPr marL="305435" indent="-305435"/>
            <a:r>
              <a:rPr lang="en-US" b="1" dirty="0">
                <a:ea typeface="+mn-lt"/>
                <a:cs typeface="+mn-lt"/>
              </a:rPr>
              <a:t>Job description:</a:t>
            </a:r>
            <a:r>
              <a:rPr lang="en-US" dirty="0">
                <a:ea typeface="+mn-lt"/>
                <a:cs typeface="+mn-lt"/>
              </a:rPr>
              <a:t> Clearly outlines duties and reporting lines.</a:t>
            </a:r>
            <a:endParaRPr lang="en-US" dirty="0"/>
          </a:p>
          <a:p>
            <a:pPr marL="305435" indent="-305435"/>
            <a:r>
              <a:rPr lang="en-US" b="1" dirty="0">
                <a:ea typeface="+mn-lt"/>
                <a:cs typeface="+mn-lt"/>
              </a:rPr>
              <a:t>Person specification:</a:t>
            </a:r>
            <a:r>
              <a:rPr lang="en-US" dirty="0">
                <a:ea typeface="+mn-lt"/>
                <a:cs typeface="+mn-lt"/>
              </a:rPr>
              <a:t> Defines essential skills, qualifications, and attributes.</a:t>
            </a:r>
            <a:endParaRPr lang="en-US" dirty="0"/>
          </a:p>
          <a:p>
            <a:pPr marL="305435" indent="-305435"/>
            <a:r>
              <a:rPr lang="en-US" b="1" dirty="0">
                <a:ea typeface="+mn-lt"/>
                <a:cs typeface="+mn-lt"/>
              </a:rPr>
              <a:t>Advertisement:</a:t>
            </a:r>
            <a:r>
              <a:rPr lang="en-US" dirty="0">
                <a:ea typeface="+mn-lt"/>
                <a:cs typeface="+mn-lt"/>
              </a:rPr>
              <a:t> Promotes the vacancy to reach suitable candidates.</a:t>
            </a:r>
            <a:endParaRPr lang="en-US" dirty="0"/>
          </a:p>
          <a:p>
            <a:pPr marL="305435" indent="-305435"/>
            <a:r>
              <a:rPr lang="en-US" b="1" dirty="0">
                <a:ea typeface="+mn-lt"/>
                <a:cs typeface="+mn-lt"/>
              </a:rPr>
              <a:t>Structured interview:</a:t>
            </a:r>
            <a:r>
              <a:rPr lang="en-US" dirty="0">
                <a:ea typeface="+mn-lt"/>
                <a:cs typeface="+mn-lt"/>
              </a:rPr>
              <a:t> Assesses skills, experience, and cultural fit.</a:t>
            </a:r>
            <a:endParaRPr lang="en-US" dirty="0"/>
          </a:p>
          <a:p>
            <a:pPr marL="305435" indent="-305435"/>
            <a:r>
              <a:rPr lang="en-US" b="1" dirty="0">
                <a:ea typeface="+mn-lt"/>
                <a:cs typeface="+mn-lt"/>
              </a:rPr>
              <a:t>Offer and induction:</a:t>
            </a:r>
            <a:r>
              <a:rPr lang="en-US" dirty="0">
                <a:ea typeface="+mn-lt"/>
                <a:cs typeface="+mn-lt"/>
              </a:rPr>
              <a:t> Confirms employment and provides onboarding to integrate the new hire effectively</a:t>
            </a:r>
            <a:endParaRPr lang="en-US" dirty="0"/>
          </a:p>
          <a:p>
            <a:pPr marL="305435" indent="-305435"/>
            <a:endParaRPr lang="en-US" dirty="0"/>
          </a:p>
          <a:p>
            <a:pPr marL="305435" indent="-305435"/>
            <a:endParaRPr lang="en-US" dirty="0"/>
          </a:p>
        </p:txBody>
      </p:sp>
    </p:spTree>
    <p:extLst>
      <p:ext uri="{BB962C8B-B14F-4D97-AF65-F5344CB8AC3E}">
        <p14:creationId xmlns:p14="http://schemas.microsoft.com/office/powerpoint/2010/main" val="3408599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CC4AC-C89B-79B2-3534-B978E60B8934}"/>
              </a:ext>
            </a:extLst>
          </p:cNvPr>
          <p:cNvSpPr>
            <a:spLocks noGrp="1"/>
          </p:cNvSpPr>
          <p:nvPr>
            <p:ph type="title"/>
          </p:nvPr>
        </p:nvSpPr>
        <p:spPr/>
        <p:txBody>
          <a:bodyPr/>
          <a:lstStyle/>
          <a:p>
            <a:r>
              <a:rPr lang="en-US" dirty="0"/>
              <a:t>Job analysis</a:t>
            </a:r>
          </a:p>
        </p:txBody>
      </p:sp>
      <p:sp>
        <p:nvSpPr>
          <p:cNvPr id="3" name="Content Placeholder 2">
            <a:extLst>
              <a:ext uri="{FF2B5EF4-FFF2-40B4-BE49-F238E27FC236}">
                <a16:creationId xmlns:a16="http://schemas.microsoft.com/office/drawing/2014/main" id="{02D08679-F17B-D2FE-B90C-D414412AD3A1}"/>
              </a:ext>
            </a:extLst>
          </p:cNvPr>
          <p:cNvSpPr>
            <a:spLocks noGrp="1"/>
          </p:cNvSpPr>
          <p:nvPr>
            <p:ph idx="1"/>
          </p:nvPr>
        </p:nvSpPr>
        <p:spPr/>
        <p:txBody>
          <a:bodyPr/>
          <a:lstStyle/>
          <a:p>
            <a:pPr marL="0" indent="0">
              <a:buNone/>
            </a:pPr>
            <a:endParaRPr lang="en-US">
              <a:ea typeface="+mn-lt"/>
              <a:cs typeface="+mn-lt"/>
            </a:endParaRPr>
          </a:p>
          <a:p>
            <a:pPr marL="305435" indent="-305435"/>
            <a:r>
              <a:rPr lang="en-US" dirty="0">
                <a:ea typeface="+mn-lt"/>
                <a:cs typeface="+mn-lt"/>
              </a:rPr>
              <a:t>• Job analysis identifies the key elements of a role to ensure employees understand what is expected of them and can perform effectively. It defines core responsibilities, the competencies required to succeed, and the performance standards against which work will be measured.</a:t>
            </a:r>
          </a:p>
          <a:p>
            <a:pPr marL="305435" indent="-305435"/>
            <a:r>
              <a:rPr lang="en-US" dirty="0">
                <a:ea typeface="+mn-lt"/>
                <a:cs typeface="+mn-lt"/>
              </a:rPr>
              <a:t>• For the Sales Assistant with Driving role at Johnstone’s Decorating Centre, this means focusing on delivering excellent customer service, having strong product knowledge to advise customers accurately, efficiently using IT systems for transactions, managing stock effectively, and ensuring safe driving when making deliveries."</a:t>
            </a:r>
          </a:p>
          <a:p>
            <a:pPr marL="305435" indent="-305435"/>
            <a:endParaRPr lang="en-US" dirty="0"/>
          </a:p>
        </p:txBody>
      </p:sp>
    </p:spTree>
    <p:extLst>
      <p:ext uri="{BB962C8B-B14F-4D97-AF65-F5344CB8AC3E}">
        <p14:creationId xmlns:p14="http://schemas.microsoft.com/office/powerpoint/2010/main" val="399118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D88D-75BC-CBD5-66B6-2A092AD98349}"/>
              </a:ext>
            </a:extLst>
          </p:cNvPr>
          <p:cNvSpPr>
            <a:spLocks noGrp="1"/>
          </p:cNvSpPr>
          <p:nvPr>
            <p:ph type="title"/>
          </p:nvPr>
        </p:nvSpPr>
        <p:spPr/>
        <p:txBody>
          <a:bodyPr/>
          <a:lstStyle/>
          <a:p>
            <a:r>
              <a:rPr lang="en-US" dirty="0"/>
              <a:t>Interview stage (manager role)</a:t>
            </a:r>
          </a:p>
        </p:txBody>
      </p:sp>
      <p:sp>
        <p:nvSpPr>
          <p:cNvPr id="3" name="Content Placeholder 2">
            <a:extLst>
              <a:ext uri="{FF2B5EF4-FFF2-40B4-BE49-F238E27FC236}">
                <a16:creationId xmlns:a16="http://schemas.microsoft.com/office/drawing/2014/main" id="{51BB4D2D-E9B4-3324-176F-BF1777226818}"/>
              </a:ext>
            </a:extLst>
          </p:cNvPr>
          <p:cNvSpPr>
            <a:spLocks noGrp="1"/>
          </p:cNvSpPr>
          <p:nvPr>
            <p:ph idx="1"/>
          </p:nvPr>
        </p:nvSpPr>
        <p:spPr/>
        <p:txBody>
          <a:bodyPr/>
          <a:lstStyle/>
          <a:p>
            <a:pPr marL="305435" indent="-305435"/>
            <a:r>
              <a:rPr lang="en-US" dirty="0">
                <a:ea typeface="+mn-lt"/>
                <a:cs typeface="+mn-lt"/>
              </a:rPr>
              <a:t>As Hiring Manager, I ask:</a:t>
            </a:r>
            <a:endParaRPr lang="en-US" dirty="0"/>
          </a:p>
          <a:p>
            <a:pPr marL="305435" indent="-305435"/>
            <a:r>
              <a:rPr lang="en-US" dirty="0">
                <a:ea typeface="+mn-lt"/>
                <a:cs typeface="+mn-lt"/>
              </a:rPr>
              <a:t>• “Describe a time you delivered excellent customer service.”</a:t>
            </a:r>
            <a:br>
              <a:rPr lang="en-US" dirty="0">
                <a:ea typeface="+mn-lt"/>
                <a:cs typeface="+mn-lt"/>
              </a:rPr>
            </a:br>
            <a:r>
              <a:rPr lang="en-US" dirty="0">
                <a:ea typeface="+mn-lt"/>
                <a:cs typeface="+mn-lt"/>
              </a:rPr>
              <a:t> • “How would you recommend the correct paint for a specific surface?”</a:t>
            </a:r>
            <a:br>
              <a:rPr lang="en-US" dirty="0">
                <a:ea typeface="+mn-lt"/>
                <a:cs typeface="+mn-lt"/>
              </a:rPr>
            </a:br>
            <a:r>
              <a:rPr lang="en-US" dirty="0">
                <a:ea typeface="+mn-lt"/>
                <a:cs typeface="+mn-lt"/>
              </a:rPr>
              <a:t> • “How do you </a:t>
            </a:r>
            <a:r>
              <a:rPr lang="en-US" dirty="0" err="1">
                <a:ea typeface="+mn-lt"/>
                <a:cs typeface="+mn-lt"/>
              </a:rPr>
              <a:t>prioritise</a:t>
            </a:r>
            <a:r>
              <a:rPr lang="en-US" dirty="0">
                <a:ea typeface="+mn-lt"/>
                <a:cs typeface="+mn-lt"/>
              </a:rPr>
              <a:t> tasks under pressure?”</a:t>
            </a:r>
            <a:br>
              <a:rPr lang="en-US" dirty="0">
                <a:ea typeface="+mn-lt"/>
                <a:cs typeface="+mn-lt"/>
              </a:rPr>
            </a:br>
            <a:r>
              <a:rPr lang="en-US" dirty="0">
                <a:ea typeface="+mn-lt"/>
                <a:cs typeface="+mn-lt"/>
              </a:rPr>
              <a:t> • “How do you ensure safe driving practices?”</a:t>
            </a:r>
            <a:endParaRPr lang="en-US" dirty="0"/>
          </a:p>
          <a:p>
            <a:pPr marL="305435" indent="-305435"/>
            <a:r>
              <a:rPr lang="en-US" dirty="0">
                <a:ea typeface="+mn-lt"/>
                <a:cs typeface="+mn-lt"/>
              </a:rPr>
              <a:t>These assess employability skills:</a:t>
            </a:r>
            <a:endParaRPr lang="en-US" dirty="0"/>
          </a:p>
          <a:p>
            <a:pPr marL="305435" indent="-305435"/>
            <a:r>
              <a:rPr lang="en-US" dirty="0">
                <a:ea typeface="+mn-lt"/>
                <a:cs typeface="+mn-lt"/>
              </a:rPr>
              <a:t>• Communication</a:t>
            </a:r>
            <a:br>
              <a:rPr lang="en-US" dirty="0">
                <a:ea typeface="+mn-lt"/>
                <a:cs typeface="+mn-lt"/>
              </a:rPr>
            </a:br>
            <a:r>
              <a:rPr lang="en-US" dirty="0">
                <a:ea typeface="+mn-lt"/>
                <a:cs typeface="+mn-lt"/>
              </a:rPr>
              <a:t> • Problem-solving</a:t>
            </a:r>
            <a:br>
              <a:rPr lang="en-US" dirty="0">
                <a:ea typeface="+mn-lt"/>
                <a:cs typeface="+mn-lt"/>
              </a:rPr>
            </a:br>
            <a:r>
              <a:rPr lang="en-US" dirty="0">
                <a:ea typeface="+mn-lt"/>
                <a:cs typeface="+mn-lt"/>
              </a:rPr>
              <a:t> • Responsibility</a:t>
            </a:r>
            <a:br>
              <a:rPr lang="en-US" dirty="0">
                <a:ea typeface="+mn-lt"/>
                <a:cs typeface="+mn-lt"/>
              </a:rPr>
            </a:br>
            <a:r>
              <a:rPr lang="en-US" dirty="0">
                <a:ea typeface="+mn-lt"/>
                <a:cs typeface="+mn-lt"/>
              </a:rPr>
              <a:t> • Teamwork</a:t>
            </a:r>
            <a:endParaRPr lang="en-US" dirty="0"/>
          </a:p>
          <a:p>
            <a:pPr marL="305435" indent="-305435"/>
            <a:endParaRPr lang="en-US" dirty="0"/>
          </a:p>
        </p:txBody>
      </p:sp>
    </p:spTree>
    <p:extLst>
      <p:ext uri="{BB962C8B-B14F-4D97-AF65-F5344CB8AC3E}">
        <p14:creationId xmlns:p14="http://schemas.microsoft.com/office/powerpoint/2010/main" val="3062571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F0484-1246-CC33-DC99-8A26EFDECF2D}"/>
              </a:ext>
            </a:extLst>
          </p:cNvPr>
          <p:cNvSpPr>
            <a:spLocks noGrp="1"/>
          </p:cNvSpPr>
          <p:nvPr>
            <p:ph type="title"/>
          </p:nvPr>
        </p:nvSpPr>
        <p:spPr/>
        <p:txBody>
          <a:bodyPr/>
          <a:lstStyle/>
          <a:p>
            <a:r>
              <a:rPr lang="en-US" dirty="0" err="1"/>
              <a:t>Organisational</a:t>
            </a:r>
            <a:r>
              <a:rPr lang="en-US" dirty="0"/>
              <a:t> learning</a:t>
            </a:r>
          </a:p>
        </p:txBody>
      </p:sp>
      <p:sp>
        <p:nvSpPr>
          <p:cNvPr id="3" name="Content Placeholder 2">
            <a:extLst>
              <a:ext uri="{FF2B5EF4-FFF2-40B4-BE49-F238E27FC236}">
                <a16:creationId xmlns:a16="http://schemas.microsoft.com/office/drawing/2014/main" id="{1A88C566-6429-67DB-412E-6BE97D5F56C8}"/>
              </a:ext>
            </a:extLst>
          </p:cNvPr>
          <p:cNvSpPr>
            <a:spLocks noGrp="1"/>
          </p:cNvSpPr>
          <p:nvPr>
            <p:ph idx="1"/>
          </p:nvPr>
        </p:nvSpPr>
        <p:spPr/>
        <p:txBody>
          <a:bodyPr/>
          <a:lstStyle/>
          <a:p>
            <a:pPr marL="305435" indent="-305435"/>
            <a:r>
              <a:rPr lang="en-US" dirty="0" err="1">
                <a:ea typeface="+mn-lt"/>
                <a:cs typeface="+mn-lt"/>
              </a:rPr>
              <a:t>Organisational</a:t>
            </a:r>
            <a:r>
              <a:rPr lang="en-US" dirty="0">
                <a:ea typeface="+mn-lt"/>
                <a:cs typeface="+mn-lt"/>
              </a:rPr>
              <a:t> learning is the process through which organisations develop and manage knowledge to improve performance (Abel and Austin, 2017).</a:t>
            </a:r>
            <a:endParaRPr lang="en-US" dirty="0"/>
          </a:p>
          <a:p>
            <a:pPr marL="305435" indent="-305435"/>
            <a:r>
              <a:rPr lang="en-US" dirty="0">
                <a:ea typeface="+mn-lt"/>
                <a:cs typeface="+mn-lt"/>
              </a:rPr>
              <a:t>At Johnstone’s learning opportunities are developed through:</a:t>
            </a:r>
            <a:endParaRPr lang="en-US" dirty="0"/>
          </a:p>
          <a:p>
            <a:pPr marL="305435" indent="-305435"/>
            <a:r>
              <a:rPr lang="en-US" dirty="0">
                <a:ea typeface="+mn-lt"/>
                <a:cs typeface="+mn-lt"/>
              </a:rPr>
              <a:t>• Sharing product expertise</a:t>
            </a:r>
            <a:br>
              <a:rPr lang="en-US" dirty="0">
                <a:ea typeface="+mn-lt"/>
                <a:cs typeface="+mn-lt"/>
              </a:rPr>
            </a:br>
            <a:r>
              <a:rPr lang="en-US" dirty="0">
                <a:ea typeface="+mn-lt"/>
                <a:cs typeface="+mn-lt"/>
              </a:rPr>
              <a:t> • Learning from customer feedback</a:t>
            </a:r>
            <a:br>
              <a:rPr lang="en-US" dirty="0">
                <a:ea typeface="+mn-lt"/>
                <a:cs typeface="+mn-lt"/>
              </a:rPr>
            </a:br>
            <a:r>
              <a:rPr lang="en-US" dirty="0">
                <a:ea typeface="+mn-lt"/>
                <a:cs typeface="+mn-lt"/>
              </a:rPr>
              <a:t> • Continuous improvement</a:t>
            </a:r>
            <a:endParaRPr lang="en-US" dirty="0"/>
          </a:p>
          <a:p>
            <a:pPr marL="305435" indent="-305435"/>
            <a:endParaRPr lang="en-US" dirty="0"/>
          </a:p>
        </p:txBody>
      </p:sp>
    </p:spTree>
    <p:extLst>
      <p:ext uri="{BB962C8B-B14F-4D97-AF65-F5344CB8AC3E}">
        <p14:creationId xmlns:p14="http://schemas.microsoft.com/office/powerpoint/2010/main" val="3613687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FB5E-A23B-EF13-24C7-A6278ED775F0}"/>
              </a:ext>
            </a:extLst>
          </p:cNvPr>
          <p:cNvSpPr>
            <a:spLocks noGrp="1"/>
          </p:cNvSpPr>
          <p:nvPr>
            <p:ph type="title"/>
          </p:nvPr>
        </p:nvSpPr>
        <p:spPr/>
        <p:txBody>
          <a:bodyPr/>
          <a:lstStyle/>
          <a:p>
            <a:r>
              <a:rPr lang="en-US" dirty="0"/>
              <a:t>Training and development</a:t>
            </a:r>
          </a:p>
        </p:txBody>
      </p:sp>
      <p:sp>
        <p:nvSpPr>
          <p:cNvPr id="3" name="Content Placeholder 2">
            <a:extLst>
              <a:ext uri="{FF2B5EF4-FFF2-40B4-BE49-F238E27FC236}">
                <a16:creationId xmlns:a16="http://schemas.microsoft.com/office/drawing/2014/main" id="{6A231E20-549F-86E5-122F-A3A0AC1919B6}"/>
              </a:ext>
            </a:extLst>
          </p:cNvPr>
          <p:cNvSpPr>
            <a:spLocks noGrp="1"/>
          </p:cNvSpPr>
          <p:nvPr>
            <p:ph idx="1"/>
          </p:nvPr>
        </p:nvSpPr>
        <p:spPr/>
        <p:txBody>
          <a:bodyPr/>
          <a:lstStyle/>
          <a:p>
            <a:pPr marL="305435" indent="-305435"/>
            <a:r>
              <a:rPr lang="en-US" dirty="0">
                <a:ea typeface="+mn-lt"/>
                <a:cs typeface="+mn-lt"/>
              </a:rPr>
              <a:t>Training is the mechanism through which learning develops (Armstrong, 2009).</a:t>
            </a:r>
            <a:endParaRPr lang="en-US" dirty="0"/>
          </a:p>
          <a:p>
            <a:pPr marL="305435" indent="-305435"/>
            <a:r>
              <a:rPr lang="en-US" dirty="0">
                <a:ea typeface="+mn-lt"/>
                <a:cs typeface="+mn-lt"/>
              </a:rPr>
              <a:t>Training is an activity aimed at developing competencies required for effective performance (Dermol and Aeta, 2013).</a:t>
            </a:r>
            <a:endParaRPr lang="en-US" dirty="0"/>
          </a:p>
          <a:p>
            <a:pPr marL="305435" indent="-305435"/>
            <a:r>
              <a:rPr lang="en-US" dirty="0">
                <a:ea typeface="+mn-lt"/>
                <a:cs typeface="+mn-lt"/>
              </a:rPr>
              <a:t>Training areas:</a:t>
            </a:r>
            <a:endParaRPr lang="en-US" dirty="0"/>
          </a:p>
          <a:p>
            <a:pPr marL="305435" indent="-305435"/>
            <a:r>
              <a:rPr lang="en-US" dirty="0">
                <a:ea typeface="+mn-lt"/>
                <a:cs typeface="+mn-lt"/>
              </a:rPr>
              <a:t>• Product knowledge</a:t>
            </a:r>
            <a:br>
              <a:rPr lang="en-US" dirty="0">
                <a:ea typeface="+mn-lt"/>
                <a:cs typeface="+mn-lt"/>
              </a:rPr>
            </a:br>
            <a:r>
              <a:rPr lang="en-US" dirty="0">
                <a:ea typeface="+mn-lt"/>
                <a:cs typeface="+mn-lt"/>
              </a:rPr>
              <a:t> • Health and safety</a:t>
            </a:r>
            <a:br>
              <a:rPr lang="en-US" dirty="0">
                <a:ea typeface="+mn-lt"/>
                <a:cs typeface="+mn-lt"/>
              </a:rPr>
            </a:br>
            <a:r>
              <a:rPr lang="en-US" dirty="0">
                <a:ea typeface="+mn-lt"/>
                <a:cs typeface="+mn-lt"/>
              </a:rPr>
              <a:t> • IT systems</a:t>
            </a:r>
            <a:br>
              <a:rPr lang="en-US" dirty="0">
                <a:ea typeface="+mn-lt"/>
                <a:cs typeface="+mn-lt"/>
              </a:rPr>
            </a:br>
            <a:r>
              <a:rPr lang="en-US" dirty="0">
                <a:ea typeface="+mn-lt"/>
                <a:cs typeface="+mn-lt"/>
              </a:rPr>
              <a:t> • Customer service</a:t>
            </a:r>
            <a:br>
              <a:rPr lang="en-US" dirty="0">
                <a:ea typeface="+mn-lt"/>
                <a:cs typeface="+mn-lt"/>
              </a:rPr>
            </a:br>
            <a:r>
              <a:rPr lang="en-US" dirty="0">
                <a:ea typeface="+mn-lt"/>
                <a:cs typeface="+mn-lt"/>
              </a:rPr>
              <a:t> • Driving safety</a:t>
            </a:r>
            <a:endParaRPr lang="en-US" dirty="0"/>
          </a:p>
          <a:p>
            <a:pPr marL="305435" indent="-305435"/>
            <a:endParaRPr lang="en-US" dirty="0"/>
          </a:p>
        </p:txBody>
      </p:sp>
    </p:spTree>
    <p:extLst>
      <p:ext uri="{BB962C8B-B14F-4D97-AF65-F5344CB8AC3E}">
        <p14:creationId xmlns:p14="http://schemas.microsoft.com/office/powerpoint/2010/main" val="3626111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C8C7F-F3CB-0087-025E-8FBBEF81FC62}"/>
              </a:ext>
            </a:extLst>
          </p:cNvPr>
          <p:cNvSpPr>
            <a:spLocks noGrp="1"/>
          </p:cNvSpPr>
          <p:nvPr>
            <p:ph type="title"/>
          </p:nvPr>
        </p:nvSpPr>
        <p:spPr/>
        <p:txBody>
          <a:bodyPr/>
          <a:lstStyle/>
          <a:p>
            <a:r>
              <a:rPr lang="en-US" dirty="0"/>
              <a:t>Training needs analysis</a:t>
            </a:r>
          </a:p>
        </p:txBody>
      </p:sp>
      <p:sp>
        <p:nvSpPr>
          <p:cNvPr id="3" name="Content Placeholder 2">
            <a:extLst>
              <a:ext uri="{FF2B5EF4-FFF2-40B4-BE49-F238E27FC236}">
                <a16:creationId xmlns:a16="http://schemas.microsoft.com/office/drawing/2014/main" id="{4B080599-7E9F-C639-ECC8-AE91127DB543}"/>
              </a:ext>
            </a:extLst>
          </p:cNvPr>
          <p:cNvSpPr>
            <a:spLocks noGrp="1"/>
          </p:cNvSpPr>
          <p:nvPr>
            <p:ph idx="1"/>
          </p:nvPr>
        </p:nvSpPr>
        <p:spPr>
          <a:xfrm>
            <a:off x="581192" y="2407959"/>
            <a:ext cx="11029615" cy="3678303"/>
          </a:xfrm>
        </p:spPr>
        <p:txBody>
          <a:bodyPr/>
          <a:lstStyle/>
          <a:p>
            <a:pPr marL="0" indent="0">
              <a:buNone/>
            </a:pPr>
            <a:r>
              <a:rPr lang="en-US" dirty="0">
                <a:ea typeface="+mn-lt"/>
                <a:cs typeface="+mn-lt"/>
              </a:rPr>
              <a:t>Training needs are identified through a structured analysis to ensure employees receive the right support to perform effectively. </a:t>
            </a:r>
            <a:endParaRPr lang="en-US"/>
          </a:p>
          <a:p>
            <a:pPr marL="305435" indent="-305435">
              <a:buFont typeface="Arial" panose="05020102010507070707" pitchFamily="18" charset="2"/>
              <a:buChar char="•"/>
            </a:pPr>
            <a:r>
              <a:rPr lang="en-US" b="1" dirty="0" err="1">
                <a:ea typeface="+mn-lt"/>
                <a:cs typeface="+mn-lt"/>
              </a:rPr>
              <a:t>Organisational</a:t>
            </a:r>
            <a:r>
              <a:rPr lang="en-US" b="1" dirty="0">
                <a:ea typeface="+mn-lt"/>
                <a:cs typeface="+mn-lt"/>
              </a:rPr>
              <a:t> analysis</a:t>
            </a:r>
            <a:r>
              <a:rPr lang="en-US" dirty="0">
                <a:ea typeface="+mn-lt"/>
                <a:cs typeface="+mn-lt"/>
              </a:rPr>
              <a:t> examines the overall business goals and how training can help achieve them. </a:t>
            </a:r>
            <a:endParaRPr lang="en-US" dirty="0" err="1">
              <a:ea typeface="+mn-lt"/>
              <a:cs typeface="+mn-lt"/>
            </a:endParaRPr>
          </a:p>
          <a:p>
            <a:pPr marL="305435" indent="-305435">
              <a:buFont typeface="Arial" panose="05020102010507070707" pitchFamily="18" charset="2"/>
              <a:buChar char="•"/>
            </a:pPr>
            <a:r>
              <a:rPr lang="en-US" b="1" dirty="0">
                <a:ea typeface="+mn-lt"/>
                <a:cs typeface="+mn-lt"/>
              </a:rPr>
              <a:t>Job/task analysis</a:t>
            </a:r>
            <a:r>
              <a:rPr lang="en-US" dirty="0">
                <a:ea typeface="+mn-lt"/>
                <a:cs typeface="+mn-lt"/>
              </a:rPr>
              <a:t> looks at the specific skills and knowledge required for each role. </a:t>
            </a:r>
            <a:endParaRPr lang="en-US">
              <a:ea typeface="+mn-lt"/>
              <a:cs typeface="+mn-lt"/>
            </a:endParaRPr>
          </a:p>
          <a:p>
            <a:pPr marL="305435" indent="-305435">
              <a:buFont typeface="Arial" panose="05020102010507070707" pitchFamily="18" charset="2"/>
              <a:buChar char="•"/>
            </a:pPr>
            <a:r>
              <a:rPr lang="en-US" b="1" dirty="0">
                <a:ea typeface="+mn-lt"/>
                <a:cs typeface="+mn-lt"/>
              </a:rPr>
              <a:t>Person analysis</a:t>
            </a:r>
            <a:r>
              <a:rPr lang="en-US" dirty="0">
                <a:ea typeface="+mn-lt"/>
                <a:cs typeface="+mn-lt"/>
              </a:rPr>
              <a:t> identifies individual learning gaps and development opportunities. </a:t>
            </a:r>
          </a:p>
          <a:p>
            <a:pPr marL="0" indent="0">
              <a:buFont typeface="Wingdings 2" panose="05020102010507070707" pitchFamily="18" charset="2"/>
              <a:buNone/>
            </a:pPr>
            <a:r>
              <a:rPr lang="en-US" dirty="0">
                <a:ea typeface="+mn-lt"/>
                <a:cs typeface="+mn-lt"/>
              </a:rPr>
              <a:t>This structured approach ensures that training is targeted, efficient, and cost-effective, delivering maximum benefit for both the employee and the organisation</a:t>
            </a:r>
            <a:endParaRPr lang="en-US"/>
          </a:p>
          <a:p>
            <a:pPr marL="305435" indent="-305435">
              <a:buFont typeface="Arial" panose="05020102010507070707" pitchFamily="18" charset="2"/>
              <a:buChar char="•"/>
            </a:pPr>
            <a:endParaRPr lang="en-US" dirty="0"/>
          </a:p>
        </p:txBody>
      </p:sp>
    </p:spTree>
    <p:extLst>
      <p:ext uri="{BB962C8B-B14F-4D97-AF65-F5344CB8AC3E}">
        <p14:creationId xmlns:p14="http://schemas.microsoft.com/office/powerpoint/2010/main" val="146253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0155D-3674-10D2-536F-C708451B2FF7}"/>
              </a:ext>
            </a:extLst>
          </p:cNvPr>
          <p:cNvSpPr>
            <a:spLocks noGrp="1"/>
          </p:cNvSpPr>
          <p:nvPr>
            <p:ph type="title"/>
          </p:nvPr>
        </p:nvSpPr>
        <p:spPr/>
        <p:txBody>
          <a:bodyPr/>
          <a:lstStyle/>
          <a:p>
            <a:r>
              <a:rPr lang="en-US" dirty="0"/>
              <a:t>Aligning training with strategy</a:t>
            </a:r>
          </a:p>
        </p:txBody>
      </p:sp>
      <p:sp>
        <p:nvSpPr>
          <p:cNvPr id="3" name="Content Placeholder 2">
            <a:extLst>
              <a:ext uri="{FF2B5EF4-FFF2-40B4-BE49-F238E27FC236}">
                <a16:creationId xmlns:a16="http://schemas.microsoft.com/office/drawing/2014/main" id="{0008010F-1DFA-2CCF-8C89-CC788B0D38F1}"/>
              </a:ext>
            </a:extLst>
          </p:cNvPr>
          <p:cNvSpPr>
            <a:spLocks noGrp="1"/>
          </p:cNvSpPr>
          <p:nvPr>
            <p:ph idx="1"/>
          </p:nvPr>
        </p:nvSpPr>
        <p:spPr/>
        <p:txBody>
          <a:bodyPr/>
          <a:lstStyle/>
          <a:p>
            <a:pPr marL="305435" indent="-305435"/>
            <a:r>
              <a:rPr lang="en-US" dirty="0">
                <a:ea typeface="+mn-lt"/>
                <a:cs typeface="+mn-lt"/>
              </a:rPr>
              <a:t>Training must align with organisational strategy (Baraldi and </a:t>
            </a:r>
            <a:r>
              <a:rPr lang="en-US" dirty="0" err="1">
                <a:ea typeface="+mn-lt"/>
                <a:cs typeface="+mn-lt"/>
              </a:rPr>
              <a:t>Cifalinò</a:t>
            </a:r>
            <a:r>
              <a:rPr lang="en-US" dirty="0">
                <a:ea typeface="+mn-lt"/>
                <a:cs typeface="+mn-lt"/>
              </a:rPr>
              <a:t>, 2015, p.181).</a:t>
            </a:r>
            <a:endParaRPr lang="en-US" dirty="0"/>
          </a:p>
          <a:p>
            <a:pPr marL="305435" indent="-305435"/>
            <a:r>
              <a:rPr lang="en-US" dirty="0">
                <a:ea typeface="+mn-lt"/>
                <a:cs typeface="+mn-lt"/>
              </a:rPr>
              <a:t>Strategic goals include:</a:t>
            </a:r>
            <a:endParaRPr lang="en-US" dirty="0"/>
          </a:p>
          <a:p>
            <a:pPr marL="305435" indent="-305435"/>
            <a:r>
              <a:rPr lang="en-US" dirty="0">
                <a:ea typeface="+mn-lt"/>
                <a:cs typeface="+mn-lt"/>
              </a:rPr>
              <a:t>• Increased revenue</a:t>
            </a:r>
            <a:br>
              <a:rPr lang="en-US" dirty="0">
                <a:ea typeface="+mn-lt"/>
                <a:cs typeface="+mn-lt"/>
              </a:rPr>
            </a:br>
            <a:r>
              <a:rPr lang="en-US" dirty="0">
                <a:ea typeface="+mn-lt"/>
                <a:cs typeface="+mn-lt"/>
              </a:rPr>
              <a:t> • Customer satisfaction</a:t>
            </a:r>
            <a:br>
              <a:rPr lang="en-US" dirty="0">
                <a:ea typeface="+mn-lt"/>
                <a:cs typeface="+mn-lt"/>
              </a:rPr>
            </a:br>
            <a:r>
              <a:rPr lang="en-US" dirty="0">
                <a:ea typeface="+mn-lt"/>
                <a:cs typeface="+mn-lt"/>
              </a:rPr>
              <a:t> • Operational efficiency</a:t>
            </a:r>
            <a:br>
              <a:rPr lang="en-US" dirty="0">
                <a:ea typeface="+mn-lt"/>
                <a:cs typeface="+mn-lt"/>
              </a:rPr>
            </a:br>
            <a:r>
              <a:rPr lang="en-US" dirty="0">
                <a:ea typeface="+mn-lt"/>
                <a:cs typeface="+mn-lt"/>
              </a:rPr>
              <a:t> • Safety compliance</a:t>
            </a:r>
            <a:endParaRPr lang="en-US" dirty="0"/>
          </a:p>
          <a:p>
            <a:pPr marL="305435" indent="-305435"/>
            <a:endParaRPr lang="en-US" dirty="0"/>
          </a:p>
        </p:txBody>
      </p:sp>
    </p:spTree>
    <p:extLst>
      <p:ext uri="{BB962C8B-B14F-4D97-AF65-F5344CB8AC3E}">
        <p14:creationId xmlns:p14="http://schemas.microsoft.com/office/powerpoint/2010/main" val="1448350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36F6DB7-CF8D-494A-82F6-13B58DCA9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B7E5194-6E82-4A44-99C3-FE7D87F34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0CAAEA5-CB17-10E7-C283-8A9BFD6589E8}"/>
              </a:ext>
            </a:extLst>
          </p:cNvPr>
          <p:cNvSpPr>
            <a:spLocks noGrp="1"/>
          </p:cNvSpPr>
          <p:nvPr>
            <p:ph type="title"/>
          </p:nvPr>
        </p:nvSpPr>
        <p:spPr>
          <a:xfrm>
            <a:off x="764110" y="826346"/>
            <a:ext cx="3171905" cy="1013800"/>
          </a:xfrm>
        </p:spPr>
        <p:txBody>
          <a:bodyPr>
            <a:normAutofit/>
          </a:bodyPr>
          <a:lstStyle/>
          <a:p>
            <a:r>
              <a:rPr lang="en-US" sz="2400">
                <a:solidFill>
                  <a:srgbClr val="FFFFFF"/>
                </a:solidFill>
              </a:rPr>
              <a:t>Balanced scorecard</a:t>
            </a:r>
          </a:p>
        </p:txBody>
      </p:sp>
      <p:grpSp>
        <p:nvGrpSpPr>
          <p:cNvPr id="17" name="Group 16">
            <a:extLst>
              <a:ext uri="{FF2B5EF4-FFF2-40B4-BE49-F238E27FC236}">
                <a16:creationId xmlns:a16="http://schemas.microsoft.com/office/drawing/2014/main" id="{49FCC1E1-84D3-494D-A0A0-286AFA1C30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21" name="Rectangle 20">
              <a:extLst>
                <a:ext uri="{FF2B5EF4-FFF2-40B4-BE49-F238E27FC236}">
                  <a16:creationId xmlns:a16="http://schemas.microsoft.com/office/drawing/2014/main" id="{96E09E90-FF79-402E-AF01-97A279BEA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EC6946F8-4B9B-4C51-9F51-2DB377392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B3D2B3D-A285-438C-A344-AED3E46A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Content Placeholder 9">
            <a:extLst>
              <a:ext uri="{FF2B5EF4-FFF2-40B4-BE49-F238E27FC236}">
                <a16:creationId xmlns:a16="http://schemas.microsoft.com/office/drawing/2014/main" id="{5DF6D9D2-703D-F870-463E-E8E83E32D711}"/>
              </a:ext>
            </a:extLst>
          </p:cNvPr>
          <p:cNvSpPr>
            <a:spLocks noGrp="1"/>
          </p:cNvSpPr>
          <p:nvPr>
            <p:ph idx="1"/>
          </p:nvPr>
        </p:nvSpPr>
        <p:spPr>
          <a:xfrm>
            <a:off x="764110" y="2870950"/>
            <a:ext cx="3033249" cy="1092558"/>
          </a:xfrm>
        </p:spPr>
        <p:txBody>
          <a:bodyPr anchor="t">
            <a:normAutofit/>
          </a:bodyPr>
          <a:lstStyle/>
          <a:p>
            <a:pPr marL="305435" indent="-305435"/>
            <a:r>
              <a:rPr lang="en-US" sz="1600" dirty="0">
                <a:solidFill>
                  <a:srgbClr val="FFFFFF"/>
                </a:solidFill>
                <a:ea typeface="+mn-lt"/>
                <a:cs typeface="+mn-lt"/>
              </a:rPr>
              <a:t>Balanced Scorecard links HR training to performance outcomes (Circa Guerra et al., 2018).</a:t>
            </a:r>
            <a:endParaRPr lang="en-US" sz="1600" dirty="0">
              <a:solidFill>
                <a:srgbClr val="FFFFFF"/>
              </a:solidFill>
            </a:endParaRPr>
          </a:p>
        </p:txBody>
      </p:sp>
      <p:graphicFrame>
        <p:nvGraphicFramePr>
          <p:cNvPr id="8" name="Content Placeholder 4">
            <a:extLst>
              <a:ext uri="{FF2B5EF4-FFF2-40B4-BE49-F238E27FC236}">
                <a16:creationId xmlns:a16="http://schemas.microsoft.com/office/drawing/2014/main" id="{CF682021-E5E7-3A77-98FE-3788F2A74054}"/>
              </a:ext>
            </a:extLst>
          </p:cNvPr>
          <p:cNvGraphicFramePr>
            <a:graphicFrameLocks/>
          </p:cNvGraphicFramePr>
          <p:nvPr>
            <p:extLst>
              <p:ext uri="{D42A27DB-BD31-4B8C-83A1-F6EECF244321}">
                <p14:modId xmlns:p14="http://schemas.microsoft.com/office/powerpoint/2010/main" val="3739685650"/>
              </p:ext>
            </p:extLst>
          </p:nvPr>
        </p:nvGraphicFramePr>
        <p:xfrm>
          <a:off x="4549253" y="1330656"/>
          <a:ext cx="7204930" cy="4559248"/>
        </p:xfrm>
        <a:graphic>
          <a:graphicData uri="http://schemas.openxmlformats.org/drawingml/2006/table">
            <a:tbl>
              <a:tblPr bandRow="1">
                <a:tableStyleId>{8EC20E35-A176-4012-BC5E-935CFFF8708E}</a:tableStyleId>
              </a:tblPr>
              <a:tblGrid>
                <a:gridCol w="1603611">
                  <a:extLst>
                    <a:ext uri="{9D8B030D-6E8A-4147-A177-3AD203B41FA5}">
                      <a16:colId xmlns:a16="http://schemas.microsoft.com/office/drawing/2014/main" val="1956188938"/>
                    </a:ext>
                  </a:extLst>
                </a:gridCol>
                <a:gridCol w="1634548">
                  <a:extLst>
                    <a:ext uri="{9D8B030D-6E8A-4147-A177-3AD203B41FA5}">
                      <a16:colId xmlns:a16="http://schemas.microsoft.com/office/drawing/2014/main" val="2674765689"/>
                    </a:ext>
                  </a:extLst>
                </a:gridCol>
                <a:gridCol w="2104411">
                  <a:extLst>
                    <a:ext uri="{9D8B030D-6E8A-4147-A177-3AD203B41FA5}">
                      <a16:colId xmlns:a16="http://schemas.microsoft.com/office/drawing/2014/main" val="1202676099"/>
                    </a:ext>
                  </a:extLst>
                </a:gridCol>
                <a:gridCol w="1862360">
                  <a:extLst>
                    <a:ext uri="{9D8B030D-6E8A-4147-A177-3AD203B41FA5}">
                      <a16:colId xmlns:a16="http://schemas.microsoft.com/office/drawing/2014/main" val="230418840"/>
                    </a:ext>
                  </a:extLst>
                </a:gridCol>
              </a:tblGrid>
              <a:tr h="590576">
                <a:tc>
                  <a:txBody>
                    <a:bodyPr/>
                    <a:lstStyle/>
                    <a:p>
                      <a:pPr>
                        <a:buNone/>
                      </a:pPr>
                      <a:r>
                        <a:rPr lang="en-US" sz="1900" b="1" dirty="0"/>
                        <a:t>Perspective</a:t>
                      </a:r>
                    </a:p>
                  </a:txBody>
                  <a:tcPr marL="96523" marR="96523" marT="48261" marB="48261" anchor="ctr"/>
                </a:tc>
                <a:tc>
                  <a:txBody>
                    <a:bodyPr/>
                    <a:lstStyle/>
                    <a:p>
                      <a:pPr>
                        <a:buNone/>
                      </a:pPr>
                      <a:r>
                        <a:rPr lang="en-US" sz="1900" b="1" dirty="0"/>
                        <a:t>Objective</a:t>
                      </a:r>
                    </a:p>
                  </a:txBody>
                  <a:tcPr marL="96523" marR="96523" marT="48261" marB="48261" anchor="ctr"/>
                </a:tc>
                <a:tc>
                  <a:txBody>
                    <a:bodyPr/>
                    <a:lstStyle/>
                    <a:p>
                      <a:pPr>
                        <a:buNone/>
                      </a:pPr>
                      <a:r>
                        <a:rPr lang="en-US" sz="1900" b="1" dirty="0"/>
                        <a:t>Measure</a:t>
                      </a:r>
                    </a:p>
                  </a:txBody>
                  <a:tcPr marL="96523" marR="96523" marT="48261" marB="48261" anchor="ctr"/>
                </a:tc>
                <a:tc>
                  <a:txBody>
                    <a:bodyPr/>
                    <a:lstStyle/>
                    <a:p>
                      <a:pPr>
                        <a:buNone/>
                      </a:pPr>
                      <a:r>
                        <a:rPr lang="en-US" sz="1900" b="1" dirty="0"/>
                        <a:t>HR Initiative</a:t>
                      </a:r>
                    </a:p>
                  </a:txBody>
                  <a:tcPr marL="96523" marR="96523" marT="48261" marB="48261" anchor="ctr"/>
                </a:tc>
                <a:extLst>
                  <a:ext uri="{0D108BD9-81ED-4DB2-BD59-A6C34878D82A}">
                    <a16:rowId xmlns:a16="http://schemas.microsoft.com/office/drawing/2014/main" val="518170803"/>
                  </a:ext>
                </a:extLst>
              </a:tr>
              <a:tr h="992168">
                <a:tc>
                  <a:txBody>
                    <a:bodyPr/>
                    <a:lstStyle/>
                    <a:p>
                      <a:pPr>
                        <a:buNone/>
                      </a:pPr>
                      <a:r>
                        <a:rPr lang="en-US" sz="1900" dirty="0"/>
                        <a:t>Financial</a:t>
                      </a:r>
                    </a:p>
                  </a:txBody>
                  <a:tcPr marL="96523" marR="96523" marT="48261" marB="48261" anchor="ctr"/>
                </a:tc>
                <a:tc>
                  <a:txBody>
                    <a:bodyPr/>
                    <a:lstStyle/>
                    <a:p>
                      <a:pPr>
                        <a:buNone/>
                      </a:pPr>
                      <a:r>
                        <a:rPr lang="en-US" sz="1900" dirty="0"/>
                        <a:t>Increase revenue</a:t>
                      </a:r>
                    </a:p>
                  </a:txBody>
                  <a:tcPr marL="96523" marR="96523" marT="48261" marB="48261" anchor="ctr"/>
                </a:tc>
                <a:tc>
                  <a:txBody>
                    <a:bodyPr/>
                    <a:lstStyle/>
                    <a:p>
                      <a:pPr>
                        <a:buNone/>
                      </a:pPr>
                      <a:r>
                        <a:rPr lang="en-US" sz="1900" dirty="0"/>
                        <a:t>Monthly sales growth</a:t>
                      </a:r>
                    </a:p>
                  </a:txBody>
                  <a:tcPr marL="96523" marR="96523" marT="48261" marB="48261" anchor="ctr"/>
                </a:tc>
                <a:tc>
                  <a:txBody>
                    <a:bodyPr/>
                    <a:lstStyle/>
                    <a:p>
                      <a:pPr>
                        <a:buNone/>
                      </a:pPr>
                      <a:r>
                        <a:rPr lang="en-US" sz="1900" dirty="0"/>
                        <a:t>Product training</a:t>
                      </a:r>
                    </a:p>
                  </a:txBody>
                  <a:tcPr marL="96523" marR="96523" marT="48261" marB="48261" anchor="ctr"/>
                </a:tc>
                <a:extLst>
                  <a:ext uri="{0D108BD9-81ED-4DB2-BD59-A6C34878D82A}">
                    <a16:rowId xmlns:a16="http://schemas.microsoft.com/office/drawing/2014/main" val="3496280584"/>
                  </a:ext>
                </a:extLst>
              </a:tr>
              <a:tr h="992168">
                <a:tc>
                  <a:txBody>
                    <a:bodyPr/>
                    <a:lstStyle/>
                    <a:p>
                      <a:pPr>
                        <a:buNone/>
                      </a:pPr>
                      <a:r>
                        <a:rPr lang="en-US" sz="1900" dirty="0"/>
                        <a:t>Customer</a:t>
                      </a:r>
                    </a:p>
                  </a:txBody>
                  <a:tcPr marL="96523" marR="96523" marT="48261" marB="48261" anchor="ctr"/>
                </a:tc>
                <a:tc>
                  <a:txBody>
                    <a:bodyPr/>
                    <a:lstStyle/>
                    <a:p>
                      <a:pPr>
                        <a:buNone/>
                      </a:pPr>
                      <a:r>
                        <a:rPr lang="en-US" sz="1900" dirty="0"/>
                        <a:t>Improve satisfaction</a:t>
                      </a:r>
                    </a:p>
                  </a:txBody>
                  <a:tcPr marL="96523" marR="96523" marT="48261" marB="48261" anchor="ctr"/>
                </a:tc>
                <a:tc>
                  <a:txBody>
                    <a:bodyPr/>
                    <a:lstStyle/>
                    <a:p>
                      <a:pPr>
                        <a:buNone/>
                      </a:pPr>
                      <a:r>
                        <a:rPr lang="en-US" sz="1900" dirty="0"/>
                        <a:t>Feedback score</a:t>
                      </a:r>
                    </a:p>
                  </a:txBody>
                  <a:tcPr marL="96523" marR="96523" marT="48261" marB="48261" anchor="ctr"/>
                </a:tc>
                <a:tc>
                  <a:txBody>
                    <a:bodyPr/>
                    <a:lstStyle/>
                    <a:p>
                      <a:pPr>
                        <a:buNone/>
                      </a:pPr>
                      <a:r>
                        <a:rPr lang="en-US" sz="1900" dirty="0"/>
                        <a:t>Service training</a:t>
                      </a:r>
                    </a:p>
                  </a:txBody>
                  <a:tcPr marL="96523" marR="96523" marT="48261" marB="48261" anchor="ctr"/>
                </a:tc>
                <a:extLst>
                  <a:ext uri="{0D108BD9-81ED-4DB2-BD59-A6C34878D82A}">
                    <a16:rowId xmlns:a16="http://schemas.microsoft.com/office/drawing/2014/main" val="1496222015"/>
                  </a:ext>
                </a:extLst>
              </a:tr>
              <a:tr h="992168">
                <a:tc>
                  <a:txBody>
                    <a:bodyPr/>
                    <a:lstStyle/>
                    <a:p>
                      <a:pPr>
                        <a:buNone/>
                      </a:pPr>
                      <a:r>
                        <a:rPr lang="en-US" sz="1900" dirty="0"/>
                        <a:t>Internal Process</a:t>
                      </a:r>
                    </a:p>
                  </a:txBody>
                  <a:tcPr marL="96523" marR="96523" marT="48261" marB="48261" anchor="ctr"/>
                </a:tc>
                <a:tc>
                  <a:txBody>
                    <a:bodyPr/>
                    <a:lstStyle/>
                    <a:p>
                      <a:pPr>
                        <a:buNone/>
                      </a:pPr>
                      <a:r>
                        <a:rPr lang="en-US" sz="1900" dirty="0"/>
                        <a:t>Improve efficiency</a:t>
                      </a:r>
                    </a:p>
                  </a:txBody>
                  <a:tcPr marL="96523" marR="96523" marT="48261" marB="48261" anchor="ctr"/>
                </a:tc>
                <a:tc>
                  <a:txBody>
                    <a:bodyPr/>
                    <a:lstStyle/>
                    <a:p>
                      <a:pPr>
                        <a:buNone/>
                      </a:pPr>
                      <a:r>
                        <a:rPr lang="en-US" sz="1900" dirty="0"/>
                        <a:t>Delivery time &amp; stock accuracy</a:t>
                      </a:r>
                    </a:p>
                  </a:txBody>
                  <a:tcPr marL="96523" marR="96523" marT="48261" marB="48261" anchor="ctr"/>
                </a:tc>
                <a:tc>
                  <a:txBody>
                    <a:bodyPr/>
                    <a:lstStyle/>
                    <a:p>
                      <a:pPr>
                        <a:buNone/>
                      </a:pPr>
                      <a:r>
                        <a:rPr lang="en-US" sz="1900" dirty="0"/>
                        <a:t>Safety &amp; stock training</a:t>
                      </a:r>
                    </a:p>
                  </a:txBody>
                  <a:tcPr marL="96523" marR="96523" marT="48261" marB="48261" anchor="ctr"/>
                </a:tc>
                <a:extLst>
                  <a:ext uri="{0D108BD9-81ED-4DB2-BD59-A6C34878D82A}">
                    <a16:rowId xmlns:a16="http://schemas.microsoft.com/office/drawing/2014/main" val="524220989"/>
                  </a:ext>
                </a:extLst>
              </a:tr>
              <a:tr h="992168">
                <a:tc>
                  <a:txBody>
                    <a:bodyPr/>
                    <a:lstStyle/>
                    <a:p>
                      <a:pPr>
                        <a:buNone/>
                      </a:pPr>
                      <a:r>
                        <a:rPr lang="en-US" sz="1900" dirty="0"/>
                        <a:t>Learning &amp; Growth</a:t>
                      </a:r>
                    </a:p>
                  </a:txBody>
                  <a:tcPr marL="96523" marR="96523" marT="48261" marB="48261" anchor="ctr"/>
                </a:tc>
                <a:tc>
                  <a:txBody>
                    <a:bodyPr/>
                    <a:lstStyle/>
                    <a:p>
                      <a:pPr>
                        <a:buNone/>
                      </a:pPr>
                      <a:r>
                        <a:rPr lang="en-US" sz="1900" dirty="0"/>
                        <a:t>Develop capability</a:t>
                      </a:r>
                    </a:p>
                  </a:txBody>
                  <a:tcPr marL="96523" marR="96523" marT="48261" marB="48261" anchor="ctr"/>
                </a:tc>
                <a:tc>
                  <a:txBody>
                    <a:bodyPr/>
                    <a:lstStyle/>
                    <a:p>
                      <a:pPr>
                        <a:buNone/>
                      </a:pPr>
                      <a:r>
                        <a:rPr lang="en-US" sz="1900" dirty="0"/>
                        <a:t>Training completion rate</a:t>
                      </a:r>
                    </a:p>
                  </a:txBody>
                  <a:tcPr marL="96523" marR="96523" marT="48261" marB="48261" anchor="ctr"/>
                </a:tc>
                <a:tc>
                  <a:txBody>
                    <a:bodyPr/>
                    <a:lstStyle/>
                    <a:p>
                      <a:pPr>
                        <a:buNone/>
                      </a:pPr>
                      <a:r>
                        <a:rPr lang="en-US" sz="1900" dirty="0"/>
                        <a:t>Continuous development</a:t>
                      </a:r>
                    </a:p>
                  </a:txBody>
                  <a:tcPr marL="96523" marR="96523" marT="48261" marB="48261" anchor="ctr"/>
                </a:tc>
                <a:extLst>
                  <a:ext uri="{0D108BD9-81ED-4DB2-BD59-A6C34878D82A}">
                    <a16:rowId xmlns:a16="http://schemas.microsoft.com/office/drawing/2014/main" val="517824204"/>
                  </a:ext>
                </a:extLst>
              </a:tr>
            </a:tbl>
          </a:graphicData>
        </a:graphic>
      </p:graphicFrame>
    </p:spTree>
    <p:extLst>
      <p:ext uri="{BB962C8B-B14F-4D97-AF65-F5344CB8AC3E}">
        <p14:creationId xmlns:p14="http://schemas.microsoft.com/office/powerpoint/2010/main" val="315118467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1A8D5-84EE-76D0-C198-D6143FD712F4}"/>
              </a:ext>
            </a:extLst>
          </p:cNvPr>
          <p:cNvSpPr>
            <a:spLocks noGrp="1"/>
          </p:cNvSpPr>
          <p:nvPr>
            <p:ph type="title"/>
          </p:nvPr>
        </p:nvSpPr>
        <p:spPr/>
        <p:txBody>
          <a:bodyPr/>
          <a:lstStyle/>
          <a:p>
            <a:r>
              <a:rPr lang="en-US" dirty="0"/>
              <a:t>Organisational impact</a:t>
            </a:r>
          </a:p>
        </p:txBody>
      </p:sp>
      <p:sp>
        <p:nvSpPr>
          <p:cNvPr id="3" name="Content Placeholder 2">
            <a:extLst>
              <a:ext uri="{FF2B5EF4-FFF2-40B4-BE49-F238E27FC236}">
                <a16:creationId xmlns:a16="http://schemas.microsoft.com/office/drawing/2014/main" id="{40952F86-AE0B-A292-D7B2-990D5B9C48BB}"/>
              </a:ext>
            </a:extLst>
          </p:cNvPr>
          <p:cNvSpPr>
            <a:spLocks noGrp="1"/>
          </p:cNvSpPr>
          <p:nvPr>
            <p:ph idx="1"/>
          </p:nvPr>
        </p:nvSpPr>
        <p:spPr/>
        <p:txBody>
          <a:bodyPr/>
          <a:lstStyle/>
          <a:p>
            <a:pPr marL="305435" indent="-305435"/>
            <a:r>
              <a:rPr lang="en-US" dirty="0">
                <a:ea typeface="+mn-lt"/>
                <a:cs typeface="+mn-lt"/>
              </a:rPr>
              <a:t>Effective recruitment and training lead to:</a:t>
            </a:r>
            <a:endParaRPr lang="en-US" dirty="0"/>
          </a:p>
          <a:p>
            <a:pPr marL="305435" indent="-305435"/>
            <a:r>
              <a:rPr lang="en-US" dirty="0">
                <a:ea typeface="+mn-lt"/>
                <a:cs typeface="+mn-lt"/>
              </a:rPr>
              <a:t>• Improved employee performance</a:t>
            </a:r>
            <a:br>
              <a:rPr lang="en-US" dirty="0">
                <a:ea typeface="+mn-lt"/>
                <a:cs typeface="+mn-lt"/>
              </a:rPr>
            </a:br>
            <a:r>
              <a:rPr lang="en-US" dirty="0">
                <a:ea typeface="+mn-lt"/>
                <a:cs typeface="+mn-lt"/>
              </a:rPr>
              <a:t> • Reduced turnover</a:t>
            </a:r>
            <a:br>
              <a:rPr lang="en-US" dirty="0">
                <a:ea typeface="+mn-lt"/>
                <a:cs typeface="+mn-lt"/>
              </a:rPr>
            </a:br>
            <a:r>
              <a:rPr lang="en-US" dirty="0">
                <a:ea typeface="+mn-lt"/>
                <a:cs typeface="+mn-lt"/>
              </a:rPr>
              <a:t> • Higher customer satisfaction</a:t>
            </a:r>
            <a:br>
              <a:rPr lang="en-US" dirty="0">
                <a:ea typeface="+mn-lt"/>
                <a:cs typeface="+mn-lt"/>
              </a:rPr>
            </a:br>
            <a:r>
              <a:rPr lang="en-US" dirty="0">
                <a:ea typeface="+mn-lt"/>
                <a:cs typeface="+mn-lt"/>
              </a:rPr>
              <a:t> • Increased profitability</a:t>
            </a:r>
            <a:endParaRPr lang="en-US" dirty="0"/>
          </a:p>
          <a:p>
            <a:pPr marL="305435" indent="-305435"/>
            <a:r>
              <a:rPr lang="en-US" dirty="0">
                <a:ea typeface="+mn-lt"/>
                <a:cs typeface="+mn-lt"/>
              </a:rPr>
              <a:t>A balance between teamwork and individual accountability supports sustainable growth.</a:t>
            </a:r>
            <a:endParaRPr lang="en-US" dirty="0"/>
          </a:p>
          <a:p>
            <a:pPr marL="305435" indent="-305435"/>
            <a:endParaRPr lang="en-US" dirty="0"/>
          </a:p>
        </p:txBody>
      </p:sp>
    </p:spTree>
    <p:extLst>
      <p:ext uri="{BB962C8B-B14F-4D97-AF65-F5344CB8AC3E}">
        <p14:creationId xmlns:p14="http://schemas.microsoft.com/office/powerpoint/2010/main" val="947340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C4CAD-9AA3-09D3-921B-BF4E6720C81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BA3E2DB-B833-09A4-1504-59055DC29B9D}"/>
              </a:ext>
            </a:extLst>
          </p:cNvPr>
          <p:cNvSpPr>
            <a:spLocks noGrp="1"/>
          </p:cNvSpPr>
          <p:nvPr>
            <p:ph idx="1"/>
          </p:nvPr>
        </p:nvSpPr>
        <p:spPr/>
        <p:txBody>
          <a:bodyPr/>
          <a:lstStyle/>
          <a:p>
            <a:pPr marL="305435" indent="-305435"/>
            <a:r>
              <a:rPr lang="en-US" dirty="0">
                <a:ea typeface="+mn-lt"/>
                <a:cs typeface="+mn-lt"/>
              </a:rPr>
              <a:t>Workforce planning ensures future readiness (Foote and Hook, 2005).</a:t>
            </a:r>
            <a:br>
              <a:rPr lang="en-US" dirty="0">
                <a:ea typeface="+mn-lt"/>
                <a:cs typeface="+mn-lt"/>
              </a:rPr>
            </a:br>
            <a:r>
              <a:rPr lang="en-US" dirty="0">
                <a:ea typeface="+mn-lt"/>
                <a:cs typeface="+mn-lt"/>
              </a:rPr>
              <a:t> Training develops competencies (</a:t>
            </a:r>
            <a:r>
              <a:rPr lang="en-US" dirty="0" err="1">
                <a:ea typeface="+mn-lt"/>
                <a:cs typeface="+mn-lt"/>
              </a:rPr>
              <a:t>Dermol</a:t>
            </a:r>
            <a:r>
              <a:rPr lang="en-US" dirty="0">
                <a:ea typeface="+mn-lt"/>
                <a:cs typeface="+mn-lt"/>
              </a:rPr>
              <a:t> and Aeta, 2013).</a:t>
            </a:r>
            <a:br>
              <a:rPr lang="en-US" dirty="0">
                <a:ea typeface="+mn-lt"/>
                <a:cs typeface="+mn-lt"/>
              </a:rPr>
            </a:br>
            <a:r>
              <a:rPr lang="en-US" dirty="0">
                <a:ea typeface="+mn-lt"/>
                <a:cs typeface="+mn-lt"/>
              </a:rPr>
              <a:t> </a:t>
            </a:r>
            <a:r>
              <a:rPr lang="en-US" dirty="0" err="1">
                <a:ea typeface="+mn-lt"/>
                <a:cs typeface="+mn-lt"/>
              </a:rPr>
              <a:t>Organisational</a:t>
            </a:r>
            <a:r>
              <a:rPr lang="en-US" dirty="0">
                <a:ea typeface="+mn-lt"/>
                <a:cs typeface="+mn-lt"/>
              </a:rPr>
              <a:t> learning strengthens performance (Abel and Austin, 2017).</a:t>
            </a:r>
            <a:br>
              <a:rPr lang="en-US" dirty="0">
                <a:ea typeface="+mn-lt"/>
                <a:cs typeface="+mn-lt"/>
              </a:rPr>
            </a:br>
            <a:r>
              <a:rPr lang="en-US" dirty="0">
                <a:ea typeface="+mn-lt"/>
                <a:cs typeface="+mn-lt"/>
              </a:rPr>
              <a:t> Strategic alignment ensures measurable results (Baraldi and </a:t>
            </a:r>
            <a:r>
              <a:rPr lang="en-US" dirty="0" err="1">
                <a:ea typeface="+mn-lt"/>
                <a:cs typeface="+mn-lt"/>
              </a:rPr>
              <a:t>Cifalinò</a:t>
            </a:r>
            <a:r>
              <a:rPr lang="en-US" dirty="0">
                <a:ea typeface="+mn-lt"/>
                <a:cs typeface="+mn-lt"/>
              </a:rPr>
              <a:t>, 2015; Circa Guerra et al., 2018).</a:t>
            </a:r>
          </a:p>
          <a:p>
            <a:pPr marL="305435" indent="-305435"/>
            <a:r>
              <a:rPr lang="en-US" dirty="0">
                <a:ea typeface="+mn-lt"/>
                <a:cs typeface="+mn-lt"/>
              </a:rPr>
              <a:t>HR is central to the smooth running of Johnstone’s Decorating Centre.</a:t>
            </a:r>
          </a:p>
          <a:p>
            <a:pPr marL="305435" indent="-305435"/>
            <a:endParaRPr lang="en-US" dirty="0"/>
          </a:p>
        </p:txBody>
      </p:sp>
    </p:spTree>
    <p:extLst>
      <p:ext uri="{BB962C8B-B14F-4D97-AF65-F5344CB8AC3E}">
        <p14:creationId xmlns:p14="http://schemas.microsoft.com/office/powerpoint/2010/main" val="3035151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3468D-18DF-FD9A-026C-2F36864C8A8C}"/>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51F6417B-DB83-EFD3-4A74-2C9EF921A76B}"/>
              </a:ext>
            </a:extLst>
          </p:cNvPr>
          <p:cNvSpPr>
            <a:spLocks noGrp="1"/>
          </p:cNvSpPr>
          <p:nvPr>
            <p:ph idx="1"/>
          </p:nvPr>
        </p:nvSpPr>
        <p:spPr>
          <a:xfrm>
            <a:off x="581192" y="2078138"/>
            <a:ext cx="11029615" cy="5031705"/>
          </a:xfrm>
        </p:spPr>
        <p:txBody>
          <a:bodyPr>
            <a:normAutofit lnSpcReduction="10000"/>
          </a:bodyPr>
          <a:lstStyle/>
          <a:p>
            <a:pPr marL="305435" indent="-305435"/>
            <a:r>
              <a:rPr lang="en-US" dirty="0">
                <a:ea typeface="+mn-lt"/>
                <a:cs typeface="+mn-lt"/>
              </a:rPr>
              <a:t>Abel, M. and Austin, S. (2017) </a:t>
            </a:r>
            <a:r>
              <a:rPr lang="en-US" i="1" dirty="0" err="1">
                <a:ea typeface="+mn-lt"/>
                <a:cs typeface="+mn-lt"/>
              </a:rPr>
              <a:t>Organisational</a:t>
            </a:r>
            <a:r>
              <a:rPr lang="en-US" i="1" dirty="0">
                <a:ea typeface="+mn-lt"/>
                <a:cs typeface="+mn-lt"/>
              </a:rPr>
              <a:t> learning</a:t>
            </a:r>
            <a:r>
              <a:rPr lang="en-US" dirty="0">
                <a:ea typeface="+mn-lt"/>
                <a:cs typeface="+mn-lt"/>
              </a:rPr>
              <a:t>.</a:t>
            </a:r>
            <a:endParaRPr lang="en-US" dirty="0"/>
          </a:p>
          <a:p>
            <a:pPr marL="305435" indent="-305435"/>
            <a:r>
              <a:rPr lang="en-US" dirty="0">
                <a:ea typeface="+mn-lt"/>
                <a:cs typeface="+mn-lt"/>
              </a:rPr>
              <a:t>Armstrong, M. (2009) </a:t>
            </a:r>
            <a:r>
              <a:rPr lang="en-US" i="1" dirty="0">
                <a:ea typeface="+mn-lt"/>
                <a:cs typeface="+mn-lt"/>
              </a:rPr>
              <a:t>Armstrong’s handbook of human resource management practice</a:t>
            </a:r>
            <a:r>
              <a:rPr lang="en-US" dirty="0">
                <a:ea typeface="+mn-lt"/>
                <a:cs typeface="+mn-lt"/>
              </a:rPr>
              <a:t>. 11th </a:t>
            </a:r>
            <a:r>
              <a:rPr lang="en-US" dirty="0" err="1">
                <a:ea typeface="+mn-lt"/>
                <a:cs typeface="+mn-lt"/>
              </a:rPr>
              <a:t>edn</a:t>
            </a:r>
            <a:r>
              <a:rPr lang="en-US" dirty="0">
                <a:ea typeface="+mn-lt"/>
                <a:cs typeface="+mn-lt"/>
              </a:rPr>
              <a:t>. London: Kogan Page.</a:t>
            </a:r>
            <a:endParaRPr lang="en-US" dirty="0"/>
          </a:p>
          <a:p>
            <a:pPr marL="305435" indent="-305435"/>
            <a:r>
              <a:rPr lang="en-US" dirty="0">
                <a:ea typeface="+mn-lt"/>
                <a:cs typeface="+mn-lt"/>
              </a:rPr>
              <a:t>Baraldi, E. and </a:t>
            </a:r>
            <a:r>
              <a:rPr lang="en-US" dirty="0" err="1">
                <a:ea typeface="+mn-lt"/>
                <a:cs typeface="+mn-lt"/>
              </a:rPr>
              <a:t>Cifalinò</a:t>
            </a:r>
            <a:r>
              <a:rPr lang="en-US" dirty="0">
                <a:ea typeface="+mn-lt"/>
                <a:cs typeface="+mn-lt"/>
              </a:rPr>
              <a:t>, A. (2015) ‘Strategic alignment of HR and training’, p.181.</a:t>
            </a:r>
            <a:endParaRPr lang="en-US" dirty="0"/>
          </a:p>
          <a:p>
            <a:pPr marL="305435" indent="-305435"/>
            <a:r>
              <a:rPr lang="en-US" dirty="0">
                <a:ea typeface="+mn-lt"/>
                <a:cs typeface="+mn-lt"/>
              </a:rPr>
              <a:t>Bruner, J. (1966) </a:t>
            </a:r>
            <a:r>
              <a:rPr lang="en-US" i="1" dirty="0">
                <a:ea typeface="+mn-lt"/>
                <a:cs typeface="+mn-lt"/>
              </a:rPr>
              <a:t>Toward a theory of instruction</a:t>
            </a:r>
            <a:r>
              <a:rPr lang="en-US" dirty="0">
                <a:ea typeface="+mn-lt"/>
                <a:cs typeface="+mn-lt"/>
              </a:rPr>
              <a:t>. Cambridge, MA: Harvard University Press.</a:t>
            </a:r>
            <a:endParaRPr lang="en-US" dirty="0"/>
          </a:p>
          <a:p>
            <a:pPr marL="305435" indent="-305435"/>
            <a:r>
              <a:rPr lang="en-US" dirty="0">
                <a:ea typeface="+mn-lt"/>
                <a:cs typeface="+mn-lt"/>
              </a:rPr>
              <a:t>Circa Guerra, F. et al. (2018) ‘Balanced scorecard and HR strategy’.</a:t>
            </a:r>
            <a:endParaRPr lang="en-US" dirty="0"/>
          </a:p>
          <a:p>
            <a:pPr marL="305435" indent="-305435"/>
            <a:r>
              <a:rPr lang="en-US" dirty="0" err="1">
                <a:ea typeface="+mn-lt"/>
                <a:cs typeface="+mn-lt"/>
              </a:rPr>
              <a:t>Dermol</a:t>
            </a:r>
            <a:r>
              <a:rPr lang="en-US" dirty="0">
                <a:ea typeface="+mn-lt"/>
                <a:cs typeface="+mn-lt"/>
              </a:rPr>
              <a:t>, V. and Aeta, A. (2013) ‘Training as competency development’.</a:t>
            </a:r>
            <a:endParaRPr lang="en-US" dirty="0"/>
          </a:p>
          <a:p>
            <a:pPr marL="305435" indent="-305435"/>
            <a:r>
              <a:rPr lang="en-US" dirty="0">
                <a:ea typeface="+mn-lt"/>
                <a:cs typeface="+mn-lt"/>
              </a:rPr>
              <a:t>Foote, M. and Hook, C. (2005) </a:t>
            </a:r>
            <a:r>
              <a:rPr lang="en-US" i="1" dirty="0">
                <a:ea typeface="+mn-lt"/>
                <a:cs typeface="+mn-lt"/>
              </a:rPr>
              <a:t>Introducing human resource management</a:t>
            </a:r>
            <a:r>
              <a:rPr lang="en-US" dirty="0">
                <a:ea typeface="+mn-lt"/>
                <a:cs typeface="+mn-lt"/>
              </a:rPr>
              <a:t>. Harlow: Pearson Education.</a:t>
            </a:r>
            <a:endParaRPr lang="en-US" dirty="0"/>
          </a:p>
          <a:p>
            <a:pPr marL="305435" indent="-305435"/>
            <a:r>
              <a:rPr lang="en-US">
                <a:ea typeface="+mn-lt"/>
                <a:cs typeface="+mn-lt"/>
              </a:rPr>
              <a:t>Kolb, D. (1984) </a:t>
            </a:r>
            <a:r>
              <a:rPr lang="en-US" i="1">
                <a:ea typeface="+mn-lt"/>
                <a:cs typeface="+mn-lt"/>
              </a:rPr>
              <a:t>Experiential learning: Experience as the source of learning and development</a:t>
            </a:r>
            <a:r>
              <a:rPr lang="en-US">
                <a:ea typeface="+mn-lt"/>
                <a:cs typeface="+mn-lt"/>
              </a:rPr>
              <a:t>. Englewood Cliffs, NJ: Prentice Hall.</a:t>
            </a:r>
            <a:endParaRPr lang="en-US"/>
          </a:p>
          <a:p>
            <a:pPr marL="305435" indent="-305435"/>
            <a:r>
              <a:rPr lang="en-US" dirty="0">
                <a:ea typeface="+mn-lt"/>
                <a:cs typeface="+mn-lt"/>
              </a:rPr>
              <a:t>Maslow, A.H. (1943) ‘A theory of human motivation’, </a:t>
            </a:r>
            <a:r>
              <a:rPr lang="en-US" i="1" dirty="0">
                <a:ea typeface="+mn-lt"/>
                <a:cs typeface="+mn-lt"/>
              </a:rPr>
              <a:t>Psychological Review</a:t>
            </a:r>
            <a:r>
              <a:rPr lang="en-US" dirty="0">
                <a:ea typeface="+mn-lt"/>
                <a:cs typeface="+mn-lt"/>
              </a:rPr>
              <a:t>, 50(4), pp.370–396.</a:t>
            </a:r>
            <a:endParaRPr lang="en-US" dirty="0"/>
          </a:p>
          <a:p>
            <a:pPr marL="305435" indent="-305435"/>
            <a:r>
              <a:rPr lang="en-US" dirty="0">
                <a:ea typeface="+mn-lt"/>
                <a:cs typeface="+mn-lt"/>
              </a:rPr>
              <a:t>Rogers, C.R. (1983) </a:t>
            </a:r>
            <a:r>
              <a:rPr lang="en-US" i="1" dirty="0">
                <a:ea typeface="+mn-lt"/>
                <a:cs typeface="+mn-lt"/>
              </a:rPr>
              <a:t>Freedom to learn</a:t>
            </a:r>
            <a:r>
              <a:rPr lang="en-US" dirty="0">
                <a:ea typeface="+mn-lt"/>
                <a:cs typeface="+mn-lt"/>
              </a:rPr>
              <a:t>. Columbus, OH: Merrill.</a:t>
            </a:r>
            <a:endParaRPr lang="en-US" dirty="0"/>
          </a:p>
          <a:p>
            <a:pPr marL="305435" indent="-305435"/>
            <a:r>
              <a:rPr lang="en-US" dirty="0">
                <a:ea typeface="+mn-lt"/>
                <a:cs typeface="+mn-lt"/>
              </a:rPr>
              <a:t>Sadler, P. (1993) </a:t>
            </a:r>
            <a:r>
              <a:rPr lang="en-US" i="1" dirty="0">
                <a:ea typeface="+mn-lt"/>
                <a:cs typeface="+mn-lt"/>
              </a:rPr>
              <a:t>Strategic management of talent</a:t>
            </a:r>
            <a:r>
              <a:rPr lang="en-US" dirty="0">
                <a:ea typeface="+mn-lt"/>
                <a:cs typeface="+mn-lt"/>
              </a:rPr>
              <a:t>. London: Pitman Publishing.</a:t>
            </a:r>
            <a:endParaRPr lang="en-US" dirty="0"/>
          </a:p>
          <a:p>
            <a:pPr marL="305435" indent="-305435"/>
            <a:r>
              <a:rPr lang="en-US" dirty="0">
                <a:ea typeface="+mn-lt"/>
                <a:cs typeface="+mn-lt"/>
              </a:rPr>
              <a:t>Skinner, B.F. (1953) </a:t>
            </a:r>
            <a:r>
              <a:rPr lang="en-US" i="1" dirty="0">
                <a:ea typeface="+mn-lt"/>
                <a:cs typeface="+mn-lt"/>
              </a:rPr>
              <a:t>Science and human behavior</a:t>
            </a:r>
            <a:r>
              <a:rPr lang="en-US" dirty="0">
                <a:ea typeface="+mn-lt"/>
                <a:cs typeface="+mn-lt"/>
              </a:rPr>
              <a:t>. New York: Free Press.</a:t>
            </a:r>
            <a:endParaRPr lang="en-US" dirty="0"/>
          </a:p>
          <a:p>
            <a:pPr marL="305435" indent="-305435"/>
            <a:endParaRPr lang="en-US" dirty="0"/>
          </a:p>
        </p:txBody>
      </p:sp>
    </p:spTree>
    <p:extLst>
      <p:ext uri="{BB962C8B-B14F-4D97-AF65-F5344CB8AC3E}">
        <p14:creationId xmlns:p14="http://schemas.microsoft.com/office/powerpoint/2010/main" val="168923415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Dividend</vt:lpstr>
      <vt:lpstr>Recruitment and Learning &amp; Development Strategy (individual presentation)</vt:lpstr>
      <vt:lpstr>Introduction</vt:lpstr>
      <vt:lpstr>Johnstone's decorating CENTRE- A company overview</vt:lpstr>
      <vt:lpstr>Workforce and hr planning</vt:lpstr>
      <vt:lpstr>Recruitment process</vt:lpstr>
      <vt:lpstr>Job analysis</vt:lpstr>
      <vt:lpstr>Interview stage (manager role)</vt:lpstr>
      <vt:lpstr>Organisational learning</vt:lpstr>
      <vt:lpstr>Training and development</vt:lpstr>
      <vt:lpstr>Training needs analysis</vt:lpstr>
      <vt:lpstr>Aligning training with strategy</vt:lpstr>
      <vt:lpstr>Balanced scorecard</vt:lpstr>
      <vt:lpstr>Organisational impact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171</cp:revision>
  <dcterms:created xsi:type="dcterms:W3CDTF">2026-02-15T18:25:22Z</dcterms:created>
  <dcterms:modified xsi:type="dcterms:W3CDTF">2026-02-15T23:56:53Z</dcterms:modified>
</cp:coreProperties>
</file>