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83" r:id="rId2"/>
    <p:sldMasterId id="2147483660" r:id="rId3"/>
    <p:sldMasterId id="2147483678" r:id="rId4"/>
    <p:sldMasterId id="2147483936" r:id="rId5"/>
  </p:sldMasterIdLst>
  <p:notesMasterIdLst>
    <p:notesMasterId r:id="rId27"/>
  </p:notesMasterIdLst>
  <p:handoutMasterIdLst>
    <p:handoutMasterId r:id="rId28"/>
  </p:handoutMasterIdLst>
  <p:sldIdLst>
    <p:sldId id="369" r:id="rId6"/>
    <p:sldId id="370" r:id="rId7"/>
    <p:sldId id="371" r:id="rId8"/>
    <p:sldId id="373" r:id="rId9"/>
    <p:sldId id="374" r:id="rId10"/>
    <p:sldId id="372" r:id="rId11"/>
    <p:sldId id="300" r:id="rId12"/>
    <p:sldId id="302" r:id="rId13"/>
    <p:sldId id="306" r:id="rId14"/>
    <p:sldId id="312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359" r:id="rId23"/>
    <p:sldId id="297" r:id="rId24"/>
    <p:sldId id="298" r:id="rId25"/>
    <p:sldId id="299" r:id="rId2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931"/>
    <a:srgbClr val="000099"/>
    <a:srgbClr val="333399"/>
    <a:srgbClr val="FFEDB9"/>
    <a:srgbClr val="5B82FF"/>
    <a:srgbClr val="0033CC"/>
    <a:srgbClr val="6666FF"/>
    <a:srgbClr val="FFEB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279" autoAdjust="0"/>
    <p:restoredTop sz="86728" autoAdjust="0"/>
  </p:normalViewPr>
  <p:slideViewPr>
    <p:cSldViewPr snapToGrid="0">
      <p:cViewPr varScale="1">
        <p:scale>
          <a:sx n="101" d="100"/>
          <a:sy n="101" d="100"/>
        </p:scale>
        <p:origin x="200" y="304"/>
      </p:cViewPr>
      <p:guideLst>
        <p:guide orient="horz" pos="27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56"/>
    </p:cViewPr>
  </p:sorterViewPr>
  <p:notesViewPr>
    <p:cSldViewPr snapToGrid="0">
      <p:cViewPr varScale="1">
        <p:scale>
          <a:sx n="92" d="100"/>
          <a:sy n="92" d="100"/>
        </p:scale>
        <p:origin x="-1480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10861301-9970-4407-A16B-097583215D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E34F461F-A1D5-4DA0-8AF6-A52EF0F0612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396BA104-2BA7-448E-87B2-3826D4C57E6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id="{4B1E8335-99CB-4DC9-A40A-0208005423A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11F6013-C15E-474B-B265-32FA69B821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9D83D409-2CD8-4083-BA5B-29278AB5E39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A6D34ADB-A9CA-4052-AD5C-065D06A5805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B7BD608D-8C68-49B1-8AA3-461A2F250F3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C975ED39-0CAE-4555-B884-3306FB3E0F2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1AD0F1AC-6138-45C6-BBD3-BABB029CE36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84DA2C0B-59E1-474D-B2DA-20D961F344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F2D63493-6E10-4E51-8FA4-E925CA2003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2EA7B2A5-781A-48D0-B803-F6AFB696F21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8ED8CBBD-EF53-4F27-9D37-808458DB8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00346B46-2303-4678-BF09-C4CA6A1F28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0661ED6-D831-47FA-87CF-6BC644AF5A8F}" type="slidenum">
              <a:rPr lang="en-US" altLang="en-US" smtClean="0"/>
              <a:pPr>
                <a:spcBef>
                  <a:spcPct val="0"/>
                </a:spcBef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D63493-6E10-4E51-8FA4-E925CA200379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6423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102011"/>
            <a:ext cx="8558316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525131" y="1562355"/>
            <a:ext cx="3700343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1"/>
          </p:nvPr>
        </p:nvSpPr>
        <p:spPr>
          <a:xfrm>
            <a:off x="4677332" y="1550796"/>
            <a:ext cx="3895740" cy="4945254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8123529"/>
      </p:ext>
    </p:extLst>
  </p:cSld>
  <p:clrMapOvr>
    <a:masterClrMapping/>
  </p:clrMapOvr>
  <p:transition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102011"/>
            <a:ext cx="8558316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39645" y="1379190"/>
            <a:ext cx="8206702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4174931"/>
      </p:ext>
    </p:extLst>
  </p:cSld>
  <p:clrMapOvr>
    <a:masterClrMapping/>
  </p:clrMapOvr>
  <p:transition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1162499"/>
      </p:ext>
    </p:extLst>
  </p:cSld>
  <p:clrMapOvr>
    <a:masterClrMapping/>
  </p:clrMapOvr>
  <p:transition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349595"/>
            <a:ext cx="8206702" cy="566738"/>
          </a:xfrm>
        </p:spPr>
        <p:txBody>
          <a:bodyPr anchor="b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025838" y="1135624"/>
            <a:ext cx="7217501" cy="4992192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04403062"/>
      </p:ext>
    </p:extLst>
  </p:cSld>
  <p:clrMapOvr>
    <a:masterClrMapping/>
  </p:clrMapOvr>
  <p:transition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349595"/>
            <a:ext cx="8206702" cy="566738"/>
          </a:xfrm>
        </p:spPr>
        <p:txBody>
          <a:bodyPr anchor="b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0"/>
          </p:nvPr>
        </p:nvSpPr>
        <p:spPr>
          <a:xfrm>
            <a:off x="854075" y="1319213"/>
            <a:ext cx="7083425" cy="4651375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317028747"/>
      </p:ext>
    </p:extLst>
  </p:cSld>
  <p:clrMapOvr>
    <a:masterClrMapping/>
  </p:clrMapOvr>
  <p:transition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281265"/>
            <a:ext cx="8558316" cy="10568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525131" y="1562355"/>
            <a:ext cx="3700343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1"/>
          </p:nvPr>
        </p:nvSpPr>
        <p:spPr>
          <a:xfrm>
            <a:off x="4677332" y="1550796"/>
            <a:ext cx="3895740" cy="4945254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74176793"/>
      </p:ext>
    </p:extLst>
  </p:cSld>
  <p:clrMapOvr>
    <a:masterClrMapping/>
  </p:clrMapOvr>
  <p:transition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289517"/>
            <a:ext cx="8558316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39645" y="1489989"/>
            <a:ext cx="8206702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86739633"/>
      </p:ext>
    </p:extLst>
  </p:cSld>
  <p:clrMapOvr>
    <a:masterClrMapping/>
  </p:clrMapOvr>
  <p:transition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6452407"/>
      </p:ext>
    </p:extLst>
  </p:cSld>
  <p:clrMapOvr>
    <a:masterClrMapping/>
  </p:clrMapOvr>
  <p:transition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485823"/>
            <a:ext cx="8206702" cy="818229"/>
          </a:xfrm>
        </p:spPr>
        <p:txBody>
          <a:bodyPr anchor="t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025838" y="1468021"/>
            <a:ext cx="7217501" cy="4992192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5558921"/>
      </p:ext>
    </p:extLst>
  </p:cSld>
  <p:clrMapOvr>
    <a:masterClrMapping/>
  </p:clrMapOvr>
  <p:transition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468776"/>
            <a:ext cx="8206702" cy="801183"/>
          </a:xfrm>
        </p:spPr>
        <p:txBody>
          <a:bodyPr anchor="t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0"/>
          </p:nvPr>
        </p:nvSpPr>
        <p:spPr>
          <a:xfrm>
            <a:off x="854075" y="1506719"/>
            <a:ext cx="7083425" cy="4651375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33150885"/>
      </p:ext>
    </p:extLst>
  </p:cSld>
  <p:clrMapOvr>
    <a:masterClrMapping/>
  </p:clrMapOvr>
  <p:transition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0533237"/>
      </p:ext>
    </p:extLst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D93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6DC43-BC4D-4397-A33C-23C00DACE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F1B06-65EF-46B4-94D2-A234D844CC12}" type="datetimeFigureOut">
              <a:rPr lang="en-US" altLang="en-US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E8F21-CAB9-4CEB-BA10-27B54A9BA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34316-EF05-46C1-8999-CB412F55A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9933E-04F2-4E99-A5E9-570F716916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2080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D93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59E789F-3649-4AFA-8806-C1C27E8FF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BEC4D-0E35-4A14-BB3D-81415176F636}" type="datetimeFigureOut">
              <a:rPr lang="en-US" altLang="en-US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F4524B8-7D51-49E0-B54B-B83F99BEC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87BFB71-3495-4138-8EDF-4174F4BAE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C72AF-0AA9-4EC7-93E7-92657E7F5F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6107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F51F422-4D3E-4912-A859-FAAD1899B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8DC42-9A57-47D9-BFFE-4BF0208099B7}" type="datetimeFigureOut">
              <a:rPr lang="en-US" altLang="en-US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6CC0B14-0289-4DC5-943F-66B5632AC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158DB34-CB76-4CDA-BCB3-52DCB28C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F4F6D-CE63-4DFF-8277-F4D76ECEA5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07708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12211"/>
            <a:ext cx="8534400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499" y="1546515"/>
            <a:ext cx="7986483" cy="4318000"/>
          </a:xfrm>
        </p:spPr>
        <p:txBody>
          <a:bodyPr/>
          <a:lstStyle>
            <a:lvl1pPr>
              <a:defRPr sz="2800" b="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44878366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51" y="2332037"/>
            <a:ext cx="8237408" cy="3663561"/>
          </a:xfrm>
          <a:prstGeom prst="rect">
            <a:avLst/>
          </a:prstGeom>
        </p:spPr>
        <p:txBody>
          <a:bodyPr/>
          <a:lstStyle>
            <a:lvl2pPr>
              <a:defRPr>
                <a:latin typeface="Arial (Body)"/>
                <a:cs typeface="Arial (Body)"/>
              </a:defRPr>
            </a:lvl2pPr>
            <a:lvl3pPr>
              <a:defRPr>
                <a:latin typeface="Arial (Body)"/>
                <a:cs typeface="Arial (Body)"/>
              </a:defRPr>
            </a:lvl3pPr>
            <a:lvl4pPr>
              <a:defRPr>
                <a:latin typeface="Arial (Body)"/>
                <a:cs typeface="Arial (Body)"/>
              </a:defRPr>
            </a:lvl4pPr>
            <a:lvl5pPr>
              <a:defRPr>
                <a:latin typeface="Arial (Body)"/>
                <a:cs typeface="Arial (Body)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50800" dist="38100" dir="2700000">
                    <a:srgbClr val="000000"/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6D363-5175-4CE7-861D-E2C8CDF94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D2015-EB9A-43B5-825B-FA1894FC78DA}" type="datetimeFigureOut">
              <a:rPr lang="en-US" altLang="en-US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F2FCE-8450-4592-8A97-99F63473C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677D2-F739-423F-B4C6-D97BBFFB5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A78BC-1BC3-45C5-9701-207A081860D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41662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08130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9D2015-EB9A-43B5-825B-FA1894FC78DA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CA78BC-1BC3-45C5-9701-207A081860D4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6601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427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68166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1640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62264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816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59666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55569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08211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A51B7-4B87-4CB3-ACCB-6CAEFD2E5138}" type="datetimeFigureOut">
              <a:rPr lang="en-US" altLang="en-US" smtClean="0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B28A9-4912-45C3-AF66-7AAA3AB1FE1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2051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8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AutoShape 17">
            <a:extLst>
              <a:ext uri="{FF2B5EF4-FFF2-40B4-BE49-F238E27FC236}">
                <a16:creationId xmlns:a16="http://schemas.microsoft.com/office/drawing/2014/main" id="{A31FF1B6-6320-4E32-8A29-9E7D56AE5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63" y="207963"/>
            <a:ext cx="8707437" cy="6397625"/>
          </a:xfrm>
          <a:prstGeom prst="roundRect">
            <a:avLst>
              <a:gd name="adj" fmla="val 2935"/>
            </a:avLst>
          </a:prstGeom>
          <a:gradFill rotWithShape="1">
            <a:gsLst>
              <a:gs pos="0">
                <a:srgbClr val="FFFFFF"/>
              </a:gs>
              <a:gs pos="35001">
                <a:srgbClr val="FFFFFF"/>
              </a:gs>
              <a:gs pos="100000">
                <a:srgbClr val="FFFFFF"/>
              </a:gs>
            </a:gsLst>
            <a:lin ang="16200000" scaled="1"/>
          </a:gradFill>
          <a:ln w="9525">
            <a:solidFill>
              <a:srgbClr val="F9F9F9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5E2D6C67-B7B8-45C2-A520-60600BECB3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101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8" name="Rectangle 3">
            <a:extLst>
              <a:ext uri="{FF2B5EF4-FFF2-40B4-BE49-F238E27FC236}">
                <a16:creationId xmlns:a16="http://schemas.microsoft.com/office/drawing/2014/main" id="{9DE32935-5FAA-4994-AE2B-0EDAF261EE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7688" y="1355725"/>
            <a:ext cx="8051800" cy="511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" name="Rectangle 19">
            <a:extLst>
              <a:ext uri="{FF2B5EF4-FFF2-40B4-BE49-F238E27FC236}">
                <a16:creationId xmlns:a16="http://schemas.microsoft.com/office/drawing/2014/main" id="{CC538CEA-FAC2-403B-B71E-0FA7B3665C4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7038" y="958850"/>
            <a:ext cx="8223250" cy="587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tx1">
                  <a:lumMod val="85000"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 dirty="0">
              <a:solidFill>
                <a:srgbClr val="FFFFFF"/>
              </a:solidFill>
              <a:latin typeface="Arial" charset="0"/>
              <a:ea typeface="+mn-ea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</p:sldLayoutIdLst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effectLst>
            <a:outerShdw blurRad="50800" dist="38100" dir="2700000">
              <a:schemeClr val="bg1">
                <a:alpha val="41000"/>
              </a:schemeClr>
            </a:outerShdw>
          </a:effectLst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rgbClr val="000000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000000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000000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000000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AutoShape 17">
            <a:extLst>
              <a:ext uri="{FF2B5EF4-FFF2-40B4-BE49-F238E27FC236}">
                <a16:creationId xmlns:a16="http://schemas.microsoft.com/office/drawing/2014/main" id="{C6B85B7E-DD26-4C51-94E1-67FA99D04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63" y="207963"/>
            <a:ext cx="8707437" cy="6397625"/>
          </a:xfrm>
          <a:prstGeom prst="roundRect">
            <a:avLst>
              <a:gd name="adj" fmla="val 2935"/>
            </a:avLst>
          </a:prstGeom>
          <a:gradFill rotWithShape="1">
            <a:gsLst>
              <a:gs pos="0">
                <a:srgbClr val="FFFFFF"/>
              </a:gs>
              <a:gs pos="35001">
                <a:srgbClr val="FFFFFF"/>
              </a:gs>
              <a:gs pos="100000">
                <a:srgbClr val="FFFFFF"/>
              </a:gs>
            </a:gsLst>
            <a:lin ang="16200000" scaled="1"/>
          </a:gradFill>
          <a:ln w="9525">
            <a:solidFill>
              <a:srgbClr val="F9F9F9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37537F2-52C2-46A6-A2D9-64797EBEBA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80988"/>
            <a:ext cx="8534400" cy="99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A98A4A81-1BA9-409D-9976-E5A0AECBFE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7688" y="1474788"/>
            <a:ext cx="8051800" cy="51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" name="Rectangle 19">
            <a:extLst>
              <a:ext uri="{FF2B5EF4-FFF2-40B4-BE49-F238E27FC236}">
                <a16:creationId xmlns:a16="http://schemas.microsoft.com/office/drawing/2014/main" id="{453A648B-20ED-4079-AF49-C6EFDA670A1D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7038" y="1316038"/>
            <a:ext cx="8223250" cy="587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tx1">
                  <a:lumMod val="85000"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 dirty="0">
              <a:solidFill>
                <a:srgbClr val="FFFFFF"/>
              </a:solidFill>
              <a:latin typeface="Arial" charset="0"/>
              <a:ea typeface="+mn-ea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22" r:id="rId6"/>
  </p:sldLayoutIdLst>
  <p:transition>
    <p:split orient="vert" dir="in"/>
  </p:transition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effectLst>
            <a:outerShdw blurRad="50800" dist="38100" dir="2700000">
              <a:schemeClr val="bg1">
                <a:alpha val="41000"/>
              </a:schemeClr>
            </a:outerShdw>
          </a:effectLst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rgbClr val="000000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000000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000000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000000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073347-313F-467E-A3E9-5BFB95D8C97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17500" y="-20638"/>
            <a:ext cx="8499475" cy="1143001"/>
          </a:xfrm>
          <a:prstGeom prst="rect">
            <a:avLst/>
          </a:prstGeom>
          <a:noFill/>
          <a:ln>
            <a:noFill/>
          </a:ln>
          <a:effectLst>
            <a:outerShdw blurRad="63500" dist="38100" dir="2700000" rotWithShape="0">
              <a:srgbClr val="000000">
                <a:alpha val="74998"/>
              </a:srgbClr>
            </a:outerShdw>
          </a:effectLst>
          <a:extLst>
            <a:ext uri="{909E8E84-426E-40dd-AFC4-6F175D3DCCD1}"/>
            <a:ext uri="{91240B29-F687-4f45-9708-019B960494DF}"/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075" name="Text Placeholder 2">
            <a:extLst>
              <a:ext uri="{FF2B5EF4-FFF2-40B4-BE49-F238E27FC236}">
                <a16:creationId xmlns:a16="http://schemas.microsoft.com/office/drawing/2014/main" id="{EC69BB0F-A1CD-4ADA-BB90-695FBAB4F4A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41313" y="1338263"/>
            <a:ext cx="8475662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2A69F-0192-4CD6-8DA5-21F12EEC3C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3EA8920-50A0-4808-A7E2-EF8347A5A275}" type="datetimeFigureOut">
              <a:rPr lang="en-US" altLang="en-US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AD022-806D-49B3-86B1-0E92A750F4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lnSpc>
                <a:spcPct val="85000"/>
              </a:lnSpc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1438A-6A1A-4983-A86B-7E1ABF5F5E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E702FEC-951C-48EC-92EB-4451F0643E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32">
            <a:extLst>
              <a:ext uri="{FF2B5EF4-FFF2-40B4-BE49-F238E27FC236}">
                <a16:creationId xmlns:a16="http://schemas.microsoft.com/office/drawing/2014/main" id="{FCAD73CA-D17B-4021-894E-176FCCFD5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" y="769938"/>
            <a:ext cx="8448675" cy="42862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0" scaled="1"/>
          </a:gradFill>
          <a:ln w="9525">
            <a:solidFill>
              <a:srgbClr val="FFD93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85000"/>
              </a:lnSpc>
              <a:defRPr/>
            </a:pPr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3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2400" b="1" kern="1200" cap="all" spc="600">
          <a:ln>
            <a:solidFill>
              <a:srgbClr val="FFD931"/>
            </a:solidFill>
          </a:ln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 (Body)"/>
          <a:ea typeface="MS PGothic" panose="020B0600070205080204" pitchFamily="34" charset="-128"/>
          <a:cs typeface="Arial (Body)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 (Body)"/>
          <a:ea typeface="Arial (Body)"/>
          <a:cs typeface="Arial (Body)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 (Body)"/>
          <a:ea typeface="Arial (Body)"/>
          <a:cs typeface="Arial (Body)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 (Body)"/>
          <a:ea typeface="Arial (Body)"/>
          <a:cs typeface="Arial (Body)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 (Body)"/>
          <a:ea typeface="Arial (Body)"/>
          <a:cs typeface="Arial (Body)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71832-7589-42E8-892D-365F6F3066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41A51B7-4B87-4CB3-ACCB-6CAEFD2E5138}" type="datetimeFigureOut">
              <a:rPr lang="en-US" altLang="en-US"/>
              <a:pPr>
                <a:defRPr/>
              </a:pPr>
              <a:t>10/26/20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21D75-227F-4FB9-B5AE-F1023D9ACB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lnSpc>
                <a:spcPct val="85000"/>
              </a:lnSpc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91BD96-AF94-40EB-B101-D3D5DBD57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C7B28A9-4912-45C3-AF66-7AAA3AB1FE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926EE22F-55E8-4BF7-9ACD-422FD1171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0" y="720725"/>
            <a:ext cx="8488363" cy="11128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132">
            <a:extLst>
              <a:ext uri="{FF2B5EF4-FFF2-40B4-BE49-F238E27FC236}">
                <a16:creationId xmlns:a16="http://schemas.microsoft.com/office/drawing/2014/main" id="{48FE624D-6485-4188-BB31-2DD480C3CC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" y="561975"/>
            <a:ext cx="8448675" cy="42863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0" scaled="1"/>
          </a:gradFill>
          <a:ln w="9525">
            <a:solidFill>
              <a:srgbClr val="FFD93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85000"/>
              </a:lnSpc>
              <a:defRPr/>
            </a:pPr>
            <a:endParaRPr lang="en-US" altLang="en-US"/>
          </a:p>
        </p:txBody>
      </p:sp>
      <p:sp>
        <p:nvSpPr>
          <p:cNvPr id="9" name="Rectangle 132">
            <a:extLst>
              <a:ext uri="{FF2B5EF4-FFF2-40B4-BE49-F238E27FC236}">
                <a16:creationId xmlns:a16="http://schemas.microsoft.com/office/drawing/2014/main" id="{36EDA72E-6ABD-4CEB-A8F9-5A770789C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25" y="1922463"/>
            <a:ext cx="8448675" cy="42862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0" scaled="1"/>
          </a:gradFill>
          <a:ln w="9525">
            <a:solidFill>
              <a:srgbClr val="FFD93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85000"/>
              </a:lnSpc>
              <a:defRPr/>
            </a:pPr>
            <a:endParaRPr lang="en-US" altLang="en-US"/>
          </a:p>
        </p:txBody>
      </p:sp>
      <p:sp>
        <p:nvSpPr>
          <p:cNvPr id="4104" name="Text Placeholder 9">
            <a:extLst>
              <a:ext uri="{FF2B5EF4-FFF2-40B4-BE49-F238E27FC236}">
                <a16:creationId xmlns:a16="http://schemas.microsoft.com/office/drawing/2014/main" id="{63D689CA-184A-4594-B839-41A77B08126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30200" y="2540000"/>
            <a:ext cx="8475663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21" r:id="rId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3600" b="1" kern="1200" cap="all" spc="600">
          <a:ln>
            <a:solidFill>
              <a:srgbClr val="FFD931"/>
            </a:solidFill>
          </a:ln>
          <a:solidFill>
            <a:srgbClr val="FFD931"/>
          </a:solidFill>
          <a:effectLst>
            <a:outerShdw blurRad="50800" dist="38100" dir="2700000">
              <a:srgbClr val="000000"/>
            </a:outerShdw>
          </a:effectLst>
          <a:latin typeface="Arial (Headings)"/>
          <a:ea typeface="MS PGothic" panose="020B0600070205080204" pitchFamily="34" charset="-128"/>
          <a:cs typeface="Arial (Headings)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9pPr>
    </p:titleStyle>
    <p:bodyStyle>
      <a:lvl1pPr marL="342900" indent="-342900" algn="ctr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5000" b="1" kern="1200">
          <a:solidFill>
            <a:schemeClr val="tx1"/>
          </a:solidFill>
          <a:latin typeface="Arial (Body)"/>
          <a:ea typeface="MS PGothic" panose="020B0600070205080204" pitchFamily="34" charset="-128"/>
          <a:cs typeface="Arial (Body)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Arial (Body)"/>
          <a:cs typeface="Arial (Body)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Arial (Body)"/>
          <a:cs typeface="Arial (Body)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Arial (Body)"/>
          <a:cs typeface="Arial (Body)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Arial (Body)"/>
          <a:cs typeface="Arial (Body)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26/10/2020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322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Body Composition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Based on CH15 Kenney, Wilmore and </a:t>
            </a:r>
            <a:r>
              <a:rPr lang="en-GB" dirty="0" err="1"/>
              <a:t>Costill</a:t>
            </a:r>
            <a:r>
              <a:rPr lang="en-GB" dirty="0"/>
              <a:t> (2015) and ACSM Guidelines for Exercise testing and prescription (2018)</a:t>
            </a:r>
          </a:p>
        </p:txBody>
      </p:sp>
    </p:spTree>
    <p:extLst>
      <p:ext uri="{BB962C8B-B14F-4D97-AF65-F5344CB8AC3E}">
        <p14:creationId xmlns:p14="http://schemas.microsoft.com/office/powerpoint/2010/main" val="3847673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610C0-DEB3-7F43-8A44-E1B29D98F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Composition and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00242-8460-BE46-819D-A1D5E6349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26831"/>
          </a:xfrm>
        </p:spPr>
        <p:txBody>
          <a:bodyPr/>
          <a:lstStyle/>
          <a:p>
            <a:r>
              <a:rPr lang="en-US" dirty="0"/>
              <a:t>Excess body fat, particularly when located centrally, is associated with:</a:t>
            </a:r>
          </a:p>
          <a:p>
            <a:pPr lvl="1"/>
            <a:r>
              <a:rPr lang="en-US" dirty="0"/>
              <a:t>Hypertension</a:t>
            </a:r>
          </a:p>
          <a:p>
            <a:pPr lvl="1"/>
            <a:r>
              <a:rPr lang="en-US" dirty="0"/>
              <a:t>Metabolic syndrome</a:t>
            </a:r>
          </a:p>
          <a:p>
            <a:pPr lvl="1"/>
            <a:r>
              <a:rPr lang="en-US" dirty="0"/>
              <a:t>Type 2 diabetes</a:t>
            </a:r>
          </a:p>
          <a:p>
            <a:pPr lvl="1"/>
            <a:r>
              <a:rPr lang="en-US" dirty="0"/>
              <a:t>Stroke</a:t>
            </a:r>
          </a:p>
          <a:p>
            <a:pPr lvl="1"/>
            <a:r>
              <a:rPr lang="en-US" dirty="0" err="1"/>
              <a:t>Carciovascular</a:t>
            </a:r>
            <a:r>
              <a:rPr lang="en-US" dirty="0"/>
              <a:t> disease</a:t>
            </a:r>
          </a:p>
          <a:p>
            <a:pPr lvl="1"/>
            <a:r>
              <a:rPr lang="en-US" dirty="0" err="1"/>
              <a:t>Dislipidemia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7131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872AB-6492-B44D-A7AC-14E9DCED2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England adult statistics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FFBCB2-4F9C-1B49-832F-89423556BD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Chart, line chart&#10;&#10;Description automatically generated">
            <a:extLst>
              <a:ext uri="{FF2B5EF4-FFF2-40B4-BE49-F238E27FC236}">
                <a16:creationId xmlns:a16="http://schemas.microsoft.com/office/drawing/2014/main" id="{BC8D0597-E98A-8E4D-B49F-633CF649D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3" y="1470484"/>
            <a:ext cx="7237994" cy="39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12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BD63D-8086-ED45-B118-7BB43378E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0CC1B-EB37-8843-9D19-D6E4AFD5E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Graphical user interface, table&#10;&#10;Description automatically generated">
            <a:extLst>
              <a:ext uri="{FF2B5EF4-FFF2-40B4-BE49-F238E27FC236}">
                <a16:creationId xmlns:a16="http://schemas.microsoft.com/office/drawing/2014/main" id="{52CBB64F-4377-0648-A73A-AB17330FC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00" y="0"/>
            <a:ext cx="4536744" cy="5613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742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957E1-4712-DA46-B894-763192018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F0F1F-ECE9-E34B-A33B-413F0FEFE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5B1FD9B6-D620-7E42-AD4F-88D5966FF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556" y="0"/>
            <a:ext cx="5542888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53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AF442-88B1-2E46-960F-85B02D794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D348DC-5057-5E4F-8F26-87143EEBC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Sarcopenia (loss of muscle mass as we age) can also be monitored through body composition assessment</a:t>
            </a:r>
          </a:p>
          <a:p>
            <a:r>
              <a:rPr lang="en-US" dirty="0"/>
              <a:t>A combination of loss of muscle and increase in fat mass can accelerate age-related decline.</a:t>
            </a:r>
          </a:p>
        </p:txBody>
      </p:sp>
    </p:spTree>
    <p:extLst>
      <p:ext uri="{BB962C8B-B14F-4D97-AF65-F5344CB8AC3E}">
        <p14:creationId xmlns:p14="http://schemas.microsoft.com/office/powerpoint/2010/main" val="1242626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2">
            <a:extLst>
              <a:ext uri="{FF2B5EF4-FFF2-40B4-BE49-F238E27FC236}">
                <a16:creationId xmlns:a16="http://schemas.microsoft.com/office/drawing/2014/main" id="{7A07FB73-51D8-4747-BCD9-0787893DF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Body Composition in Sport:</a:t>
            </a:r>
            <a:br>
              <a:rPr lang="en-US" altLang="en-US">
                <a:effectLst/>
              </a:rPr>
            </a:br>
            <a:r>
              <a:rPr lang="en-US" altLang="en-US">
                <a:effectLst/>
              </a:rPr>
              <a:t>Sport Performance</a:t>
            </a:r>
          </a:p>
        </p:txBody>
      </p:sp>
      <p:sp>
        <p:nvSpPr>
          <p:cNvPr id="22531" name="Content Placeholder 13">
            <a:extLst>
              <a:ext uri="{FF2B5EF4-FFF2-40B4-BE49-F238E27FC236}">
                <a16:creationId xmlns:a16="http://schemas.microsoft.com/office/drawing/2014/main" id="{D43D190D-E1A0-419C-A893-480B85B91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560513"/>
            <a:ext cx="8051800" cy="44481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en-US" altLang="en-US" dirty="0"/>
              <a:t>Fat-free mass (includes muscle)</a:t>
            </a:r>
          </a:p>
          <a:p>
            <a:pPr lvl="1" eaLnBrk="1" hangingPunct="1">
              <a:defRPr/>
            </a:pPr>
            <a:r>
              <a:rPr lang="en-US" altLang="en-US" dirty="0"/>
              <a:t>Important variable for athletes to know</a:t>
            </a:r>
          </a:p>
          <a:p>
            <a:pPr lvl="1" eaLnBrk="1" hangingPunct="1">
              <a:buFontTx/>
              <a:buNone/>
              <a:defRPr/>
            </a:pPr>
            <a:r>
              <a:rPr lang="en-US" altLang="en-US" dirty="0"/>
              <a:t>– </a:t>
            </a:r>
            <a:r>
              <a:rPr lang="en-US" altLang="en-US" normalizeH="1" dirty="0">
                <a:sym typeface="Wingdings" panose="05000000000000000000" pitchFamily="2" charset="2"/>
              </a:rPr>
              <a:t></a:t>
            </a:r>
            <a:r>
              <a:rPr lang="en-US" altLang="en-US" dirty="0"/>
              <a:t> Good for power, strength, muscle endurance</a:t>
            </a:r>
          </a:p>
          <a:p>
            <a:pPr lvl="1" eaLnBrk="1" hangingPunct="1">
              <a:defRPr/>
            </a:pPr>
            <a:r>
              <a:rPr lang="en-US" altLang="en-US" dirty="0"/>
              <a:t>But bad for aerobic endurance (more mass to carry)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Relative body fat (percent body fat)</a:t>
            </a:r>
          </a:p>
          <a:p>
            <a:pPr lvl="1" eaLnBrk="1" hangingPunct="1">
              <a:defRPr/>
            </a:pPr>
            <a:r>
              <a:rPr lang="en-US" altLang="en-US" dirty="0"/>
              <a:t>Fat: dead weight but useful energy store</a:t>
            </a:r>
          </a:p>
          <a:p>
            <a:pPr lvl="1" eaLnBrk="1" hangingPunct="1">
              <a:defRPr/>
            </a:pPr>
            <a:r>
              <a:rPr lang="en-US" altLang="en-US" dirty="0"/>
              <a:t>Less fat usually = better performance</a:t>
            </a:r>
          </a:p>
          <a:p>
            <a:pPr lvl="1" eaLnBrk="1" hangingPunct="1">
              <a:defRPr/>
            </a:pPr>
            <a:r>
              <a:rPr lang="en-US" altLang="en-US" dirty="0">
                <a:sym typeface="Wingdings" panose="05000000000000000000" pitchFamily="2" charset="2"/>
              </a:rPr>
              <a:t>Exceptions: sumo wrestler, swimmer, weight lifter</a:t>
            </a:r>
          </a:p>
          <a:p>
            <a:pPr lvl="1" eaLnBrk="1" hangingPunct="1"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79068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2">
            <a:extLst>
              <a:ext uri="{FF2B5EF4-FFF2-40B4-BE49-F238E27FC236}">
                <a16:creationId xmlns:a16="http://schemas.microsoft.com/office/drawing/2014/main" id="{054401E7-C7B2-4B0D-9EE1-8D01204FF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15.7</a:t>
            </a:r>
          </a:p>
        </p:txBody>
      </p:sp>
      <p:pic>
        <p:nvPicPr>
          <p:cNvPr id="24579" name="Content Placeholder 2">
            <a:extLst>
              <a:ext uri="{FF2B5EF4-FFF2-40B4-BE49-F238E27FC236}">
                <a16:creationId xmlns:a16="http://schemas.microsoft.com/office/drawing/2014/main" id="{A74DD980-174A-40B9-8CC4-FBB585B62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9475" y="274638"/>
            <a:ext cx="4562475" cy="511651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2">
            <a:extLst>
              <a:ext uri="{FF2B5EF4-FFF2-40B4-BE49-F238E27FC236}">
                <a16:creationId xmlns:a16="http://schemas.microsoft.com/office/drawing/2014/main" id="{0A7097E8-B31E-4279-BCFC-451BBA0FE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Body Composition in Sport: Risks With Severe Weight Loss</a:t>
            </a:r>
            <a:r>
              <a:rPr lang="en-US" altLang="en-US" sz="2400" i="1">
                <a:effectLst/>
              </a:rPr>
              <a:t> (continued)</a:t>
            </a:r>
            <a:endParaRPr lang="en-US" altLang="en-US" i="1">
              <a:effectLst/>
            </a:endParaRPr>
          </a:p>
        </p:txBody>
      </p:sp>
      <p:sp>
        <p:nvSpPr>
          <p:cNvPr id="30723" name="Content Placeholder 13">
            <a:extLst>
              <a:ext uri="{FF2B5EF4-FFF2-40B4-BE49-F238E27FC236}">
                <a16:creationId xmlns:a16="http://schemas.microsoft.com/office/drawing/2014/main" id="{06015A17-3EF6-458F-970B-311B6812EC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417638"/>
            <a:ext cx="8051800" cy="444817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/>
              <a:t>Bone mineral loss</a:t>
            </a:r>
          </a:p>
          <a:p>
            <a:pPr lvl="1" eaLnBrk="1" hangingPunct="1"/>
            <a:r>
              <a:rPr lang="en-US" altLang="en-US" dirty="0"/>
              <a:t>Serious consequence of athletic amenorrhea</a:t>
            </a:r>
          </a:p>
          <a:p>
            <a:pPr lvl="1" eaLnBrk="1" hangingPunct="1"/>
            <a:r>
              <a:rPr lang="en-US" altLang="en-US" dirty="0"/>
              <a:t>Anorexia </a:t>
            </a:r>
            <a:r>
              <a:rPr lang="en-US" altLang="en-US" dirty="0">
                <a:sym typeface="Wingdings" panose="05000000000000000000" pitchFamily="2" charset="2"/>
              </a:rPr>
              <a:t> fracture rate 7 times higher</a:t>
            </a:r>
            <a:endParaRPr lang="en-US" altLang="en-US" dirty="0"/>
          </a:p>
          <a:p>
            <a:pPr eaLnBrk="1" hangingPunct="1">
              <a:buFontTx/>
              <a:buNone/>
            </a:pPr>
            <a:endParaRPr lang="en-US" altLang="en-US" sz="800" dirty="0"/>
          </a:p>
          <a:p>
            <a:pPr eaLnBrk="1" hangingPunct="1"/>
            <a:r>
              <a:rPr lang="en-US" altLang="en-US" dirty="0"/>
              <a:t>Female athlete triad</a:t>
            </a:r>
          </a:p>
          <a:p>
            <a:pPr lvl="1" eaLnBrk="1" hangingPunct="1"/>
            <a:r>
              <a:rPr lang="en-US" altLang="en-US" dirty="0"/>
              <a:t>Eating + menstrual + bone mineral disorders</a:t>
            </a:r>
          </a:p>
          <a:p>
            <a:pPr lvl="1" eaLnBrk="1" hangingPunct="1"/>
            <a:r>
              <a:rPr lang="en-US" altLang="en-US" dirty="0"/>
              <a:t>Seen with women in lean-physique, low-body-weight, or endurance sports</a:t>
            </a:r>
          </a:p>
          <a:p>
            <a:pPr lvl="1" eaLnBrk="1" hangingPunct="1"/>
            <a:r>
              <a:rPr lang="en-US" altLang="en-US" dirty="0"/>
              <a:t>Skating, dance, gymnastics, running, swimming</a:t>
            </a:r>
          </a:p>
          <a:p>
            <a:pPr eaLnBrk="1" hangingPunct="1">
              <a:buFontTx/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2">
            <a:extLst>
              <a:ext uri="{FF2B5EF4-FFF2-40B4-BE49-F238E27FC236}">
                <a16:creationId xmlns:a16="http://schemas.microsoft.com/office/drawing/2014/main" id="{4E282302-EBB8-40AC-8679-5D89CC7F3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Body Composition in Sport:</a:t>
            </a:r>
            <a:br>
              <a:rPr lang="en-US" altLang="en-US">
                <a:effectLst/>
              </a:rPr>
            </a:br>
            <a:r>
              <a:rPr lang="en-US" altLang="en-US">
                <a:effectLst/>
              </a:rPr>
              <a:t>Achieving Optimal Weight</a:t>
            </a:r>
          </a:p>
        </p:txBody>
      </p:sp>
      <p:sp>
        <p:nvSpPr>
          <p:cNvPr id="36867" name="Content Placeholder 13">
            <a:extLst>
              <a:ext uri="{FF2B5EF4-FFF2-40B4-BE49-F238E27FC236}">
                <a16:creationId xmlns:a16="http://schemas.microsoft.com/office/drawing/2014/main" id="{8C680815-A9CA-4386-A9B3-EA77C68CB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512889"/>
            <a:ext cx="8051800" cy="4087812"/>
          </a:xfrm>
        </p:spPr>
        <p:txBody>
          <a:bodyPr>
            <a:normAutofit fontScale="92500"/>
          </a:bodyPr>
          <a:lstStyle/>
          <a:p>
            <a:pPr eaLnBrk="1" hangingPunct="1">
              <a:defRPr/>
            </a:pPr>
            <a:r>
              <a:rPr lang="en-US" altLang="en-US" dirty="0"/>
              <a:t>Avoid fasting and crash diets</a:t>
            </a:r>
          </a:p>
          <a:p>
            <a:pPr lvl="1" eaLnBrk="1" hangingPunct="1">
              <a:defRPr/>
            </a:pPr>
            <a:r>
              <a:rPr lang="en-US" altLang="en-US" dirty="0"/>
              <a:t>Cause more water and muscle loss, less fat loss</a:t>
            </a:r>
          </a:p>
          <a:p>
            <a:pPr lvl="1" eaLnBrk="1" hangingPunct="1">
              <a:defRPr/>
            </a:pPr>
            <a:r>
              <a:rPr lang="en-US" altLang="en-US" dirty="0"/>
              <a:t>Ketosis accelerates water loss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Optimal weight loss: </a:t>
            </a:r>
            <a:r>
              <a:rPr lang="en-US" altLang="en-US" normalizeH="1" dirty="0">
                <a:sym typeface="Wingdings" panose="05000000000000000000" pitchFamily="2" charset="2"/>
              </a:rPr>
              <a:t></a:t>
            </a:r>
            <a:r>
              <a:rPr lang="en-US" altLang="en-US" dirty="0"/>
              <a:t> fat mass, </a:t>
            </a:r>
            <a:r>
              <a:rPr lang="en-US" altLang="en-US" normalizeH="1" dirty="0">
                <a:sym typeface="Wingdings" panose="05000000000000000000" pitchFamily="2" charset="2"/>
              </a:rPr>
              <a:t></a:t>
            </a:r>
            <a:r>
              <a:rPr lang="en-US" altLang="en-US" dirty="0"/>
              <a:t> FFM</a:t>
            </a:r>
          </a:p>
          <a:p>
            <a:pPr lvl="1" eaLnBrk="1" hangingPunct="1">
              <a:defRPr/>
            </a:pPr>
            <a:r>
              <a:rPr lang="en-US" altLang="en-US" dirty="0"/>
              <a:t>Moderate caloric restriction + exercise</a:t>
            </a:r>
          </a:p>
          <a:p>
            <a:pPr lvl="1" eaLnBrk="1" hangingPunct="1">
              <a:defRPr/>
            </a:pPr>
            <a:r>
              <a:rPr lang="en-US" altLang="en-US" dirty="0"/>
              <a:t>Caloric deficit ~200 to 500 kcal / day</a:t>
            </a:r>
          </a:p>
          <a:p>
            <a:pPr lvl="1" eaLnBrk="1" hangingPunct="1">
              <a:defRPr/>
            </a:pPr>
            <a:r>
              <a:rPr lang="en-US" altLang="en-US" dirty="0"/>
              <a:t>Lose no more than 0.5 to 1 kg / week</a:t>
            </a:r>
          </a:p>
          <a:p>
            <a:pPr lvl="1" eaLnBrk="1" hangingPunct="1">
              <a:defRPr/>
            </a:pPr>
            <a:r>
              <a:rPr lang="en-US" altLang="en-US" dirty="0"/>
              <a:t>When near goal, slow weight loss further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2">
            <a:extLst>
              <a:ext uri="{FF2B5EF4-FFF2-40B4-BE49-F238E27FC236}">
                <a16:creationId xmlns:a16="http://schemas.microsoft.com/office/drawing/2014/main" id="{41189905-CCF5-4F6F-B6A7-CC4370D7B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Assessing Body Composition</a:t>
            </a:r>
          </a:p>
        </p:txBody>
      </p:sp>
      <p:sp>
        <p:nvSpPr>
          <p:cNvPr id="11267" name="Content Placeholder 13">
            <a:extLst>
              <a:ext uri="{FF2B5EF4-FFF2-40B4-BE49-F238E27FC236}">
                <a16:creationId xmlns:a16="http://schemas.microsoft.com/office/drawing/2014/main" id="{7915E11F-91F6-4C00-914C-D5FC62C44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74838"/>
            <a:ext cx="8051800" cy="32512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altLang="en-US" dirty="0"/>
              <a:t>Body composition: body</a:t>
            </a:r>
            <a:r>
              <a:rPr lang="ja-JP" altLang="en-US" spc="-600" dirty="0"/>
              <a:t>’</a:t>
            </a:r>
            <a:r>
              <a:rPr lang="en-US" altLang="ja-JP" dirty="0"/>
              <a:t>s chemical and molecular composition</a:t>
            </a:r>
          </a:p>
          <a:p>
            <a:pPr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General models of body composition</a:t>
            </a:r>
          </a:p>
          <a:p>
            <a:pPr lvl="1" eaLnBrk="1" hangingPunct="1">
              <a:defRPr/>
            </a:pPr>
            <a:r>
              <a:rPr lang="en-US" altLang="en-US" dirty="0"/>
              <a:t>Chemical model</a:t>
            </a:r>
          </a:p>
          <a:p>
            <a:pPr lvl="1" eaLnBrk="1" hangingPunct="1">
              <a:defRPr/>
            </a:pPr>
            <a:r>
              <a:rPr lang="en-US" altLang="en-US" dirty="0"/>
              <a:t>Anatomical model</a:t>
            </a:r>
          </a:p>
          <a:p>
            <a:pPr lvl="1" eaLnBrk="1" hangingPunct="1">
              <a:defRPr/>
            </a:pPr>
            <a:r>
              <a:rPr lang="en-US" altLang="en-US" dirty="0"/>
              <a:t>Two-compartment model</a:t>
            </a:r>
          </a:p>
          <a:p>
            <a:pPr marL="457200" lvl="1" indent="0" algn="r" eaLnBrk="1" hangingPunct="1">
              <a:buFontTx/>
              <a:buNone/>
              <a:defRPr/>
            </a:pPr>
            <a:r>
              <a:rPr lang="en-US" altLang="en-US" sz="1400" i="1" dirty="0"/>
              <a:t>(continued)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2">
            <a:extLst>
              <a:ext uri="{FF2B5EF4-FFF2-40B4-BE49-F238E27FC236}">
                <a16:creationId xmlns:a16="http://schemas.microsoft.com/office/drawing/2014/main" id="{C3CB13E7-798F-4CD1-976D-CAEC0C78A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15.1</a:t>
            </a:r>
          </a:p>
        </p:txBody>
      </p:sp>
      <p:pic>
        <p:nvPicPr>
          <p:cNvPr id="12291" name="Content Placeholder 2">
            <a:extLst>
              <a:ext uri="{FF2B5EF4-FFF2-40B4-BE49-F238E27FC236}">
                <a16:creationId xmlns:a16="http://schemas.microsoft.com/office/drawing/2014/main" id="{EB43F5B4-881D-456D-939A-1436A9AE50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6100" y="474663"/>
            <a:ext cx="8051800" cy="405288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2">
            <a:extLst>
              <a:ext uri="{FF2B5EF4-FFF2-40B4-BE49-F238E27FC236}">
                <a16:creationId xmlns:a16="http://schemas.microsoft.com/office/drawing/2014/main" id="{3C0E18E4-1146-4164-9B82-BA906A8AA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Assessing Body Composition</a:t>
            </a:r>
            <a:r>
              <a:rPr lang="en-US" altLang="en-US" sz="2400" i="1">
                <a:effectLst/>
              </a:rPr>
              <a:t> (continued)</a:t>
            </a:r>
          </a:p>
        </p:txBody>
      </p:sp>
      <p:sp>
        <p:nvSpPr>
          <p:cNvPr id="13315" name="Content Placeholder 13">
            <a:extLst>
              <a:ext uri="{FF2B5EF4-FFF2-40B4-BE49-F238E27FC236}">
                <a16:creationId xmlns:a16="http://schemas.microsoft.com/office/drawing/2014/main" id="{FD5A99F5-4287-4D82-A3FB-BB59B334E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0" y="1417638"/>
            <a:ext cx="8051800" cy="44481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en-US" altLang="en-US" dirty="0"/>
              <a:t>Provides more information</a:t>
            </a:r>
          </a:p>
          <a:p>
            <a:pPr lvl="1" eaLnBrk="1" hangingPunct="1">
              <a:defRPr/>
            </a:pPr>
            <a:r>
              <a:rPr lang="en-US" altLang="en-US" dirty="0"/>
              <a:t>Height and weight not enough to know fitness status</a:t>
            </a:r>
          </a:p>
          <a:p>
            <a:pPr lvl="1" eaLnBrk="1" hangingPunct="1">
              <a:buFontTx/>
              <a:buNone/>
              <a:defRPr/>
            </a:pPr>
            <a:r>
              <a:rPr lang="en-US" altLang="en-US" dirty="0"/>
              <a:t>– </a:t>
            </a:r>
            <a:r>
              <a:rPr lang="en-US" altLang="en-US" normalizeH="1" dirty="0">
                <a:sym typeface="Wingdings" panose="05000000000000000000" pitchFamily="2" charset="2"/>
              </a:rPr>
              <a:t></a:t>
            </a:r>
            <a:r>
              <a:rPr lang="en-US" altLang="en-US" dirty="0"/>
              <a:t> Percent body fat, </a:t>
            </a:r>
            <a:r>
              <a:rPr lang="en-US" altLang="en-US" normalizeH="1" dirty="0">
                <a:sym typeface="Wingdings" panose="05000000000000000000" pitchFamily="2" charset="2"/>
              </a:rPr>
              <a:t></a:t>
            </a:r>
            <a:r>
              <a:rPr lang="en-US" altLang="en-US" dirty="0"/>
              <a:t> performance</a:t>
            </a:r>
          </a:p>
          <a:p>
            <a:pPr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Body composition measured several ways</a:t>
            </a:r>
          </a:p>
          <a:p>
            <a:pPr lvl="1" eaLnBrk="1" hangingPunct="1">
              <a:defRPr/>
            </a:pPr>
            <a:r>
              <a:rPr lang="en-US" altLang="en-US" dirty="0"/>
              <a:t>Densitometry/hydrostatic weighing</a:t>
            </a:r>
          </a:p>
          <a:p>
            <a:pPr lvl="1" eaLnBrk="1" hangingPunct="1">
              <a:defRPr/>
            </a:pPr>
            <a:r>
              <a:rPr lang="en-US" altLang="en-US" dirty="0"/>
              <a:t>DEXA</a:t>
            </a:r>
          </a:p>
          <a:p>
            <a:pPr lvl="1" eaLnBrk="1" hangingPunct="1">
              <a:defRPr/>
            </a:pPr>
            <a:r>
              <a:rPr lang="en-US" altLang="en-US" dirty="0"/>
              <a:t>Air </a:t>
            </a:r>
            <a:r>
              <a:rPr lang="en-US" altLang="en-US" dirty="0" err="1"/>
              <a:t>plethysmography</a:t>
            </a:r>
            <a:endParaRPr lang="en-US" altLang="en-US" dirty="0"/>
          </a:p>
          <a:p>
            <a:pPr lvl="1" eaLnBrk="1" hangingPunct="1">
              <a:defRPr/>
            </a:pPr>
            <a:r>
              <a:rPr lang="en-US" altLang="en-US" dirty="0"/>
              <a:t>Skinfold</a:t>
            </a:r>
          </a:p>
          <a:p>
            <a:pPr lvl="1" eaLnBrk="1" hangingPunct="1">
              <a:defRPr/>
            </a:pPr>
            <a:r>
              <a:rPr lang="en-US" altLang="en-US" dirty="0"/>
              <a:t>Bioelectric impedance</a:t>
            </a:r>
          </a:p>
          <a:p>
            <a:pPr marL="457200" lvl="1" indent="0" algn="r" eaLnBrk="1" hangingPunct="1">
              <a:buFontTx/>
              <a:buNone/>
              <a:defRPr/>
            </a:pPr>
            <a:r>
              <a:rPr lang="en-US" altLang="en-US" sz="1400" i="1" dirty="0"/>
              <a:t>(continued)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2">
            <a:extLst>
              <a:ext uri="{FF2B5EF4-FFF2-40B4-BE49-F238E27FC236}">
                <a16:creationId xmlns:a16="http://schemas.microsoft.com/office/drawing/2014/main" id="{B7795F00-57CB-40D3-89E6-51599657F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Assessing Body Composition</a:t>
            </a:r>
            <a:r>
              <a:rPr lang="en-US" altLang="en-US" sz="2400" i="1">
                <a:effectLst/>
              </a:rPr>
              <a:t> (continued)</a:t>
            </a:r>
            <a:endParaRPr lang="en-US" altLang="en-US" i="1">
              <a:effectLst/>
            </a:endParaRPr>
          </a:p>
        </p:txBody>
      </p:sp>
      <p:sp>
        <p:nvSpPr>
          <p:cNvPr id="14339" name="Content Placeholder 13">
            <a:extLst>
              <a:ext uri="{FF2B5EF4-FFF2-40B4-BE49-F238E27FC236}">
                <a16:creationId xmlns:a16="http://schemas.microsoft.com/office/drawing/2014/main" id="{D640C8C5-512D-4300-805E-69370178C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70038"/>
            <a:ext cx="8051800" cy="411162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altLang="en-US" dirty="0"/>
              <a:t>Densitometry: measures body density</a:t>
            </a:r>
          </a:p>
          <a:p>
            <a:pPr lvl="1" eaLnBrk="1" hangingPunct="1">
              <a:defRPr/>
            </a:pPr>
            <a:r>
              <a:rPr lang="en-US" altLang="en-US" dirty="0"/>
              <a:t>Hydrostatic (underwater) weighing</a:t>
            </a:r>
          </a:p>
          <a:p>
            <a:pPr lvl="1" eaLnBrk="1" hangingPunct="1">
              <a:defRPr/>
            </a:pPr>
            <a:r>
              <a:rPr lang="en-US" altLang="en-US" dirty="0"/>
              <a:t>Muscle heavier than water, fat lighter than water</a:t>
            </a:r>
          </a:p>
          <a:p>
            <a:pPr lvl="1" eaLnBrk="1" hangingPunct="1">
              <a:defRPr/>
            </a:pPr>
            <a:r>
              <a:rPr lang="en-US" altLang="en-US" dirty="0"/>
              <a:t>Most commonly used method</a:t>
            </a:r>
          </a:p>
          <a:p>
            <a:pPr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Limitations of hydrostatic weighing</a:t>
            </a:r>
          </a:p>
          <a:p>
            <a:pPr lvl="1" eaLnBrk="1" hangingPunct="1">
              <a:defRPr/>
            </a:pPr>
            <a:r>
              <a:rPr lang="en-US" altLang="en-US" dirty="0"/>
              <a:t>Lung air volume confounding</a:t>
            </a:r>
          </a:p>
          <a:p>
            <a:pPr lvl="1" eaLnBrk="1" hangingPunct="1">
              <a:defRPr/>
            </a:pPr>
            <a:r>
              <a:rPr lang="en-US" altLang="en-US" dirty="0"/>
              <a:t>Conversion of body density to percent fat</a:t>
            </a:r>
          </a:p>
          <a:p>
            <a:pPr lvl="1" eaLnBrk="1" hangingPunct="1">
              <a:defRPr/>
            </a:pPr>
            <a:r>
              <a:rPr lang="en-US" altLang="en-US" dirty="0"/>
              <a:t>Fat-free density varies among people</a:t>
            </a:r>
          </a:p>
          <a:p>
            <a:pPr marL="457200" lvl="1" indent="0" algn="r" eaLnBrk="1" hangingPunct="1">
              <a:buFontTx/>
              <a:buNone/>
              <a:defRPr/>
            </a:pPr>
            <a:r>
              <a:rPr lang="en-US" altLang="en-US" sz="1400" i="1" dirty="0"/>
              <a:t>(continued)</a:t>
            </a:r>
          </a:p>
          <a:p>
            <a:pPr lvl="1" eaLnBrk="1" hangingPunct="1">
              <a:defRPr/>
            </a:pPr>
            <a:endParaRPr lang="en-US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2">
            <a:extLst>
              <a:ext uri="{FF2B5EF4-FFF2-40B4-BE49-F238E27FC236}">
                <a16:creationId xmlns:a16="http://schemas.microsoft.com/office/drawing/2014/main" id="{4E6DB4D4-9CFB-4D84-BDF2-228E53812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15.2</a:t>
            </a:r>
          </a:p>
        </p:txBody>
      </p:sp>
      <p:pic>
        <p:nvPicPr>
          <p:cNvPr id="15363" name="Content Placeholder 1">
            <a:extLst>
              <a:ext uri="{FF2B5EF4-FFF2-40B4-BE49-F238E27FC236}">
                <a16:creationId xmlns:a16="http://schemas.microsoft.com/office/drawing/2014/main" id="{B4D7D12B-FA51-48AA-A420-12B7FE75A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92400" y="274638"/>
            <a:ext cx="3590925" cy="478155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2">
            <a:extLst>
              <a:ext uri="{FF2B5EF4-FFF2-40B4-BE49-F238E27FC236}">
                <a16:creationId xmlns:a16="http://schemas.microsoft.com/office/drawing/2014/main" id="{6BDC368A-040E-4D79-A355-AFEAEEC45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Assessing Body Composition</a:t>
            </a:r>
            <a:r>
              <a:rPr lang="en-US" altLang="en-US" sz="2400" i="1">
                <a:effectLst/>
              </a:rPr>
              <a:t> (continued)</a:t>
            </a:r>
            <a:endParaRPr lang="en-US" altLang="en-US" i="1">
              <a:effectLst/>
            </a:endParaRPr>
          </a:p>
        </p:txBody>
      </p:sp>
      <p:sp>
        <p:nvSpPr>
          <p:cNvPr id="16387" name="Content Placeholder 13">
            <a:extLst>
              <a:ext uri="{FF2B5EF4-FFF2-40B4-BE49-F238E27FC236}">
                <a16:creationId xmlns:a16="http://schemas.microsoft.com/office/drawing/2014/main" id="{35631DAA-89CF-4A3A-B4A5-1B2A1B287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417638"/>
            <a:ext cx="8051800" cy="41925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altLang="en-US" dirty="0"/>
              <a:t>DEXA</a:t>
            </a:r>
          </a:p>
          <a:p>
            <a:pPr lvl="1" eaLnBrk="1" hangingPunct="1">
              <a:defRPr/>
            </a:pPr>
            <a:r>
              <a:rPr lang="en-US" altLang="en-US" dirty="0"/>
              <a:t>Dual-energy X-ray absorptiometry</a:t>
            </a:r>
          </a:p>
          <a:p>
            <a:pPr lvl="1" eaLnBrk="1" hangingPunct="1">
              <a:defRPr/>
            </a:pPr>
            <a:r>
              <a:rPr lang="en-US" altLang="en-US" dirty="0"/>
              <a:t>Quantifies bone and soft-tissue composition</a:t>
            </a:r>
          </a:p>
          <a:p>
            <a:pPr lvl="1" eaLnBrk="1" hangingPunct="1">
              <a:defRPr/>
            </a:pPr>
            <a:r>
              <a:rPr lang="en-US" altLang="en-US" dirty="0"/>
              <a:t>Precise and reliable but expensive and technical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Air </a:t>
            </a:r>
            <a:r>
              <a:rPr lang="en-US" altLang="en-US" dirty="0" err="1"/>
              <a:t>plethysmography</a:t>
            </a:r>
            <a:r>
              <a:rPr lang="en-US" altLang="en-US" dirty="0"/>
              <a:t> (Bod Pod)</a:t>
            </a:r>
          </a:p>
          <a:p>
            <a:pPr lvl="1" eaLnBrk="1" hangingPunct="1">
              <a:defRPr/>
            </a:pPr>
            <a:r>
              <a:rPr lang="en-US" altLang="en-US" dirty="0"/>
              <a:t>Another densitometry technique</a:t>
            </a:r>
          </a:p>
          <a:p>
            <a:pPr lvl="1" eaLnBrk="1" hangingPunct="1">
              <a:defRPr/>
            </a:pPr>
            <a:r>
              <a:rPr lang="en-US" altLang="en-US" dirty="0"/>
              <a:t>Air displacement (instead of water)</a:t>
            </a:r>
          </a:p>
          <a:p>
            <a:pPr lvl="1" eaLnBrk="1" hangingPunct="1">
              <a:defRPr/>
            </a:pPr>
            <a:r>
              <a:rPr lang="en-US" altLang="en-US" dirty="0"/>
              <a:t>Easy for subject, difficult for operator, expensive</a:t>
            </a:r>
          </a:p>
          <a:p>
            <a:pPr lvl="1" eaLnBrk="1" hangingPunct="1">
              <a:defRPr/>
            </a:pPr>
            <a:endParaRPr lang="en-US" altLang="en-US" sz="600" dirty="0"/>
          </a:p>
          <a:p>
            <a:pPr marL="457200" lvl="1" indent="0" algn="r" eaLnBrk="1" hangingPunct="1">
              <a:buFontTx/>
              <a:buNone/>
              <a:defRPr/>
            </a:pPr>
            <a:r>
              <a:rPr lang="en-US" altLang="en-US" sz="1400" i="1" dirty="0"/>
              <a:t>(continued)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2">
            <a:extLst>
              <a:ext uri="{FF2B5EF4-FFF2-40B4-BE49-F238E27FC236}">
                <a16:creationId xmlns:a16="http://schemas.microsoft.com/office/drawing/2014/main" id="{C93D7056-001C-40FF-8CDF-003C6C1E4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effectLst/>
                <a:ea typeface="+mj-ea"/>
              </a:rPr>
              <a:t>Figure 15.3</a:t>
            </a:r>
            <a:r>
              <a:rPr lang="en-US" i="1" dirty="0">
                <a:effectLst/>
                <a:ea typeface="+mj-ea"/>
              </a:rPr>
              <a:t>a</a:t>
            </a:r>
            <a:endParaRPr lang="en-US" dirty="0">
              <a:effectLst/>
              <a:ea typeface="+mj-ea"/>
            </a:endParaRPr>
          </a:p>
        </p:txBody>
      </p:sp>
      <p:pic>
        <p:nvPicPr>
          <p:cNvPr id="17411" name="Content Placeholder 2">
            <a:extLst>
              <a:ext uri="{FF2B5EF4-FFF2-40B4-BE49-F238E27FC236}">
                <a16:creationId xmlns:a16="http://schemas.microsoft.com/office/drawing/2014/main" id="{41FAF224-4F47-463D-976B-265AA6F2DF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9262" y="1651000"/>
            <a:ext cx="5705475" cy="347662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2">
            <a:extLst>
              <a:ext uri="{FF2B5EF4-FFF2-40B4-BE49-F238E27FC236}">
                <a16:creationId xmlns:a16="http://schemas.microsoft.com/office/drawing/2014/main" id="{981029F0-B798-4FD5-85C6-A1EBB1481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effectLst/>
                <a:ea typeface="+mj-ea"/>
              </a:rPr>
              <a:t>Figure 15.3</a:t>
            </a:r>
            <a:r>
              <a:rPr lang="en-US" i="1" dirty="0">
                <a:effectLst/>
                <a:ea typeface="+mj-ea"/>
              </a:rPr>
              <a:t>b</a:t>
            </a:r>
            <a:endParaRPr lang="en-US" dirty="0">
              <a:effectLst/>
              <a:ea typeface="+mj-ea"/>
            </a:endParaRPr>
          </a:p>
        </p:txBody>
      </p:sp>
      <p:pic>
        <p:nvPicPr>
          <p:cNvPr id="18435" name="Content Placeholder 2">
            <a:extLst>
              <a:ext uri="{FF2B5EF4-FFF2-40B4-BE49-F238E27FC236}">
                <a16:creationId xmlns:a16="http://schemas.microsoft.com/office/drawing/2014/main" id="{94F3C801-2297-4319-920F-5E5838E6C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29037" y="1417638"/>
            <a:ext cx="1685925" cy="380047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2">
            <a:extLst>
              <a:ext uri="{FF2B5EF4-FFF2-40B4-BE49-F238E27FC236}">
                <a16:creationId xmlns:a16="http://schemas.microsoft.com/office/drawing/2014/main" id="{FD6A77F2-519A-463C-A31A-9302F893A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Assessing Body Composition</a:t>
            </a:r>
            <a:r>
              <a:rPr lang="en-US" altLang="en-US" sz="2400" i="1">
                <a:effectLst/>
              </a:rPr>
              <a:t> (continued)</a:t>
            </a:r>
            <a:endParaRPr lang="en-US" altLang="en-US" i="1">
              <a:effectLst/>
            </a:endParaRPr>
          </a:p>
        </p:txBody>
      </p:sp>
      <p:sp>
        <p:nvSpPr>
          <p:cNvPr id="19459" name="Content Placeholder 13">
            <a:extLst>
              <a:ext uri="{FF2B5EF4-FFF2-40B4-BE49-F238E27FC236}">
                <a16:creationId xmlns:a16="http://schemas.microsoft.com/office/drawing/2014/main" id="{998019DD-AEA0-4030-9F40-1B611F27B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246188"/>
            <a:ext cx="8051800" cy="462915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dirty="0"/>
              <a:t>Skinfold</a:t>
            </a:r>
          </a:p>
          <a:p>
            <a:pPr lvl="1" eaLnBrk="1" hangingPunct="1"/>
            <a:r>
              <a:rPr lang="en-US" altLang="en-US" dirty="0"/>
              <a:t>Most widely used field technique</a:t>
            </a:r>
          </a:p>
          <a:p>
            <a:pPr lvl="1" eaLnBrk="1" hangingPunct="1"/>
            <a:r>
              <a:rPr lang="en-US" altLang="en-US" dirty="0"/>
              <a:t>Measures thickness at a minimum of three sites</a:t>
            </a:r>
          </a:p>
          <a:p>
            <a:pPr lvl="1" eaLnBrk="1" hangingPunct="1"/>
            <a:r>
              <a:rPr lang="en-US" altLang="en-US" dirty="0"/>
              <a:t>Uses quadratic equations, reasonably accurate</a:t>
            </a:r>
          </a:p>
          <a:p>
            <a:pPr lvl="1" eaLnBrk="1" hangingPunct="1"/>
            <a:endParaRPr lang="en-US" altLang="en-US" sz="800" dirty="0"/>
          </a:p>
          <a:p>
            <a:pPr eaLnBrk="1" hangingPunct="1"/>
            <a:r>
              <a:rPr lang="en-US" altLang="en-US" dirty="0"/>
              <a:t>Bioelectric impedance</a:t>
            </a:r>
          </a:p>
          <a:p>
            <a:pPr lvl="1" eaLnBrk="1" hangingPunct="1"/>
            <a:r>
              <a:rPr lang="en-US" altLang="en-US" dirty="0"/>
              <a:t>Electrodes on ankle, foot, wrist, hand</a:t>
            </a:r>
          </a:p>
          <a:p>
            <a:pPr lvl="1" eaLnBrk="1" hangingPunct="1"/>
            <a:r>
              <a:rPr lang="en-US" altLang="en-US" dirty="0"/>
              <a:t>Current passes from proximal to distal sites</a:t>
            </a:r>
          </a:p>
          <a:p>
            <a:pPr lvl="1" eaLnBrk="1" hangingPunct="1"/>
            <a:r>
              <a:rPr lang="en-US" altLang="en-US" dirty="0"/>
              <a:t>Fat-free mass good conductor, fat poor conductor</a:t>
            </a:r>
          </a:p>
          <a:p>
            <a:pPr lvl="1" eaLnBrk="1" hangingPunct="1"/>
            <a:r>
              <a:rPr lang="en-US" altLang="en-US" dirty="0"/>
              <a:t>Reasonably accurate, could be better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2">
            <a:extLst>
              <a:ext uri="{FF2B5EF4-FFF2-40B4-BE49-F238E27FC236}">
                <a16:creationId xmlns:a16="http://schemas.microsoft.com/office/drawing/2014/main" id="{C82E8E03-2C81-45D4-AFD4-9015FD2B3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15.5</a:t>
            </a:r>
          </a:p>
        </p:txBody>
      </p:sp>
      <p:pic>
        <p:nvPicPr>
          <p:cNvPr id="20483" name="Content Placeholder 1">
            <a:extLst>
              <a:ext uri="{FF2B5EF4-FFF2-40B4-BE49-F238E27FC236}">
                <a16:creationId xmlns:a16="http://schemas.microsoft.com/office/drawing/2014/main" id="{F9F1CD8A-6EAF-421F-A55E-DD1F6C63A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71800" y="1552575"/>
            <a:ext cx="3200400" cy="3381375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2">
            <a:extLst>
              <a:ext uri="{FF2B5EF4-FFF2-40B4-BE49-F238E27FC236}">
                <a16:creationId xmlns:a16="http://schemas.microsoft.com/office/drawing/2014/main" id="{1A0E3896-198D-49EF-8679-973D47933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15.6</a:t>
            </a:r>
          </a:p>
        </p:txBody>
      </p:sp>
      <p:pic>
        <p:nvPicPr>
          <p:cNvPr id="21507" name="Content Placeholder 2">
            <a:extLst>
              <a:ext uri="{FF2B5EF4-FFF2-40B4-BE49-F238E27FC236}">
                <a16:creationId xmlns:a16="http://schemas.microsoft.com/office/drawing/2014/main" id="{4C1B8305-7E71-472E-BCB2-6C89181C9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" y="1748631"/>
            <a:ext cx="7410450" cy="27813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Kenney template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Kenney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20F24604-5A6A-41F4-BB04-4C3669D9A545}" vid="{267164F6-FA3C-4AA4-B16E-B3C9A9883C7D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</TotalTime>
  <Words>536</Words>
  <Application>Microsoft Macintosh PowerPoint</Application>
  <PresentationFormat>On-screen Show (4:3)</PresentationFormat>
  <Paragraphs>106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Arial (Body)</vt:lpstr>
      <vt:lpstr>Arial (Headings)</vt:lpstr>
      <vt:lpstr>Myriad Pro</vt:lpstr>
      <vt:lpstr>Times New Roman</vt:lpstr>
      <vt:lpstr>Kenney template</vt:lpstr>
      <vt:lpstr>1_Kenney</vt:lpstr>
      <vt:lpstr>Office Theme</vt:lpstr>
      <vt:lpstr>1_Office Theme</vt:lpstr>
      <vt:lpstr>UWTSD</vt:lpstr>
      <vt:lpstr>Body Composition</vt:lpstr>
      <vt:lpstr>Body Composition and Health</vt:lpstr>
      <vt:lpstr>England adult statistics</vt:lpstr>
      <vt:lpstr>PowerPoint Presentation</vt:lpstr>
      <vt:lpstr>PowerPoint Presentation</vt:lpstr>
      <vt:lpstr>Ageing</vt:lpstr>
      <vt:lpstr>Body Composition in Sport: Sport Performance</vt:lpstr>
      <vt:lpstr>Figure 15.7</vt:lpstr>
      <vt:lpstr>Body Composition in Sport: Risks With Severe Weight Loss (continued)</vt:lpstr>
      <vt:lpstr>Body Composition in Sport: Achieving Optimal Weight</vt:lpstr>
      <vt:lpstr>Assessing Body Composition</vt:lpstr>
      <vt:lpstr>Figure 15.1</vt:lpstr>
      <vt:lpstr>Assessing Body Composition (continued)</vt:lpstr>
      <vt:lpstr>Assessing Body Composition (continued)</vt:lpstr>
      <vt:lpstr>Figure 15.2</vt:lpstr>
      <vt:lpstr>Assessing Body Composition (continued)</vt:lpstr>
      <vt:lpstr>Figure 15.3a</vt:lpstr>
      <vt:lpstr>Figure 15.3b</vt:lpstr>
      <vt:lpstr>Assessing Body Composition (continued)</vt:lpstr>
      <vt:lpstr>Figure 15.5</vt:lpstr>
      <vt:lpstr>Figure 15.6</vt:lpstr>
    </vt:vector>
  </TitlesOfParts>
  <Company>Human Kinetics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Nancy Rasmus</dc:creator>
  <cp:lastModifiedBy>Geraint Forster</cp:lastModifiedBy>
  <cp:revision>68</cp:revision>
  <dcterms:created xsi:type="dcterms:W3CDTF">2011-09-08T15:45:31Z</dcterms:created>
  <dcterms:modified xsi:type="dcterms:W3CDTF">2020-10-26T09:42:40Z</dcterms:modified>
</cp:coreProperties>
</file>