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1" r:id="rId1"/>
  </p:sldMasterIdLst>
  <p:sldIdLst>
    <p:sldId id="256" r:id="rId2"/>
    <p:sldId id="257" r:id="rId3"/>
    <p:sldId id="258" r:id="rId4"/>
    <p:sldId id="266" r:id="rId5"/>
    <p:sldId id="267" r:id="rId6"/>
    <p:sldId id="261" r:id="rId7"/>
    <p:sldId id="262" r:id="rId8"/>
    <p:sldId id="264" r:id="rId9"/>
    <p:sldId id="265"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0"/>
  </p:normalViewPr>
  <p:slideViewPr>
    <p:cSldViewPr snapToGrid="0" snapToObjects="1">
      <p:cViewPr varScale="1">
        <p:scale>
          <a:sx n="103" d="100"/>
          <a:sy n="103" d="100"/>
        </p:scale>
        <p:origin x="896" y="1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C1FF6DA9-008F-8B48-92A6-B652298478BF}"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6817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68109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6861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2537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4/29/26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522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4/29/26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677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4/29/26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56216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2123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2103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88471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1098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07911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82650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36661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6367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72954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6664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BCAD085-E8A6-8845-BD4E-CB4CCA059FC4}" type="datetimeFigureOut">
              <a:rPr lang="en-US" smtClean="0"/>
              <a:t>4/29/26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07077875"/>
      </p:ext>
    </p:extLst>
  </p:cSld>
  <p:clrMap bg1="lt1" tx1="dk1" bg2="lt2" tx2="dk2" accent1="accent1" accent2="accent2" accent3="accent3" accent4="accent4" accent5="accent5" accent6="accent6" hlink="hlink" folHlink="folHlink"/>
  <p:sldLayoutIdLst>
    <p:sldLayoutId id="2147483862" r:id="rId1"/>
    <p:sldLayoutId id="2147483863" r:id="rId2"/>
    <p:sldLayoutId id="2147483864" r:id="rId3"/>
    <p:sldLayoutId id="2147483865" r:id="rId4"/>
    <p:sldLayoutId id="2147483866" r:id="rId5"/>
    <p:sldLayoutId id="2147483867" r:id="rId6"/>
    <p:sldLayoutId id="2147483868" r:id="rId7"/>
    <p:sldLayoutId id="2147483869" r:id="rId8"/>
    <p:sldLayoutId id="2147483870" r:id="rId9"/>
    <p:sldLayoutId id="2147483871" r:id="rId10"/>
    <p:sldLayoutId id="2147483872" r:id="rId11"/>
    <p:sldLayoutId id="2147483873" r:id="rId12"/>
    <p:sldLayoutId id="2147483874" r:id="rId13"/>
    <p:sldLayoutId id="2147483875" r:id="rId14"/>
    <p:sldLayoutId id="2147483876" r:id="rId15"/>
    <p:sldLayoutId id="2147483877" r:id="rId16"/>
    <p:sldLayoutId id="2147483878"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p:cNvSpPr txBox="1"/>
          <p:nvPr/>
        </p:nvSpPr>
        <p:spPr>
          <a:xfrm>
            <a:off x="1507523" y="2595727"/>
            <a:ext cx="8760941" cy="2680607"/>
          </a:xfrm>
          <a:prstGeom prst="rect">
            <a:avLst/>
          </a:prstGeom>
        </p:spPr>
        <p:txBody>
          <a:bodyPr vert="horz" lIns="91440" tIns="45720" rIns="91440" bIns="45720" rtlCol="0" anchor="ctr">
            <a:normAutofit/>
          </a:bodyPr>
          <a:lstStyle/>
          <a:p>
            <a:pPr defTabSz="914400">
              <a:lnSpc>
                <a:spcPct val="90000"/>
              </a:lnSpc>
              <a:spcAft>
                <a:spcPts val="600"/>
              </a:spcAft>
              <a:defRPr sz="1400">
                <a:solidFill>
                  <a:srgbClr val="12284C"/>
                </a:solidFill>
              </a:defRPr>
            </a:pPr>
            <a:r>
              <a:rPr lang="en-US" sz="2000" b="1" dirty="0">
                <a:latin typeface="Times New Roman" panose="02020603050405020304" pitchFamily="18" charset="0"/>
                <a:cs typeface="Times New Roman" panose="02020603050405020304" pitchFamily="18" charset="0"/>
              </a:rPr>
              <a:t>Course: </a:t>
            </a:r>
            <a:r>
              <a:rPr lang="en-US" sz="2000" dirty="0">
                <a:latin typeface="Times New Roman" panose="02020603050405020304" pitchFamily="18" charset="0"/>
                <a:cs typeface="Times New Roman" panose="02020603050405020304" pitchFamily="18" charset="0"/>
              </a:rPr>
              <a:t>Digital Forensics Analysis</a:t>
            </a:r>
          </a:p>
          <a:p>
            <a:pPr defTabSz="914400">
              <a:lnSpc>
                <a:spcPct val="90000"/>
              </a:lnSpc>
              <a:spcAft>
                <a:spcPts val="600"/>
              </a:spcAft>
              <a:defRPr sz="1400">
                <a:solidFill>
                  <a:srgbClr val="12284C"/>
                </a:solidFill>
              </a:defRPr>
            </a:pPr>
            <a:endParaRPr lang="en-US" sz="2000" dirty="0">
              <a:latin typeface="Times New Roman" panose="02020603050405020304" pitchFamily="18" charset="0"/>
              <a:cs typeface="Times New Roman" panose="02020603050405020304" pitchFamily="18" charset="0"/>
            </a:endParaRPr>
          </a:p>
          <a:p>
            <a:pPr defTabSz="914400">
              <a:lnSpc>
                <a:spcPct val="90000"/>
              </a:lnSpc>
              <a:spcAft>
                <a:spcPts val="600"/>
              </a:spcAft>
              <a:defRPr sz="1400">
                <a:solidFill>
                  <a:srgbClr val="12284C"/>
                </a:solidFill>
              </a:defRPr>
            </a:pPr>
            <a:endParaRPr lang="en-US" sz="2000" dirty="0">
              <a:latin typeface="Times New Roman" panose="02020603050405020304" pitchFamily="18" charset="0"/>
              <a:cs typeface="Times New Roman" panose="02020603050405020304" pitchFamily="18" charset="0"/>
            </a:endParaRPr>
          </a:p>
          <a:p>
            <a:pPr defTabSz="914400">
              <a:lnSpc>
                <a:spcPct val="90000"/>
              </a:lnSpc>
              <a:spcAft>
                <a:spcPts val="600"/>
              </a:spcAft>
              <a:defRPr sz="1400">
                <a:solidFill>
                  <a:srgbClr val="12284C"/>
                </a:solidFill>
              </a:defRPr>
            </a:pPr>
            <a:endParaRPr lang="en-US" sz="2000" dirty="0">
              <a:latin typeface="Times New Roman" panose="02020603050405020304" pitchFamily="18" charset="0"/>
              <a:cs typeface="Times New Roman" panose="02020603050405020304" pitchFamily="18" charset="0"/>
            </a:endParaRPr>
          </a:p>
          <a:p>
            <a:pPr algn="ctr" defTabSz="914400">
              <a:lnSpc>
                <a:spcPct val="90000"/>
              </a:lnSpc>
              <a:spcAft>
                <a:spcPts val="600"/>
              </a:spcAft>
              <a:defRPr sz="1400">
                <a:solidFill>
                  <a:srgbClr val="12284C"/>
                </a:solidFill>
              </a:defRPr>
            </a:pPr>
            <a:r>
              <a:rPr lang="en-US" sz="2400" b="1" dirty="0">
                <a:latin typeface="Times New Roman" panose="02020603050405020304" pitchFamily="18" charset="0"/>
                <a:cs typeface="Times New Roman" panose="02020603050405020304" pitchFamily="18" charset="0"/>
              </a:rPr>
              <a:t>MD. MEHEDI HASAN MIXON</a:t>
            </a:r>
          </a:p>
          <a:p>
            <a:pPr algn="ctr" defTabSz="914400">
              <a:lnSpc>
                <a:spcPct val="90000"/>
              </a:lnSpc>
              <a:spcAft>
                <a:spcPts val="600"/>
              </a:spcAft>
              <a:defRPr sz="1400">
                <a:solidFill>
                  <a:srgbClr val="12284C"/>
                </a:solidFill>
              </a:defRPr>
            </a:pPr>
            <a:r>
              <a:rPr lang="en-US" sz="2000" dirty="0">
                <a:latin typeface="Times New Roman" panose="02020603050405020304" pitchFamily="18" charset="0"/>
                <a:cs typeface="Times New Roman" panose="02020603050405020304" pitchFamily="18" charset="0"/>
              </a:rPr>
              <a:t>ID: </a:t>
            </a:r>
            <a:r>
              <a:rPr lang="en-US" sz="2000" b="1" i="1" dirty="0">
                <a:latin typeface="Times New Roman" panose="02020603050405020304" pitchFamily="18" charset="0"/>
                <a:cs typeface="Times New Roman" panose="02020603050405020304" pitchFamily="18" charset="0"/>
              </a:rPr>
              <a:t>2436061</a:t>
            </a:r>
          </a:p>
        </p:txBody>
      </p:sp>
      <p:sp>
        <p:nvSpPr>
          <p:cNvPr id="2" name="TextBox 1">
            <a:extLst>
              <a:ext uri="{FF2B5EF4-FFF2-40B4-BE49-F238E27FC236}">
                <a16:creationId xmlns:a16="http://schemas.microsoft.com/office/drawing/2014/main" id="{366581DE-8DDB-2370-3D19-89925A2A6556}"/>
              </a:ext>
            </a:extLst>
          </p:cNvPr>
          <p:cNvSpPr txBox="1"/>
          <p:nvPr/>
        </p:nvSpPr>
        <p:spPr>
          <a:xfrm>
            <a:off x="1377849" y="1149178"/>
            <a:ext cx="9436301" cy="1446550"/>
          </a:xfrm>
          <a:prstGeom prst="rect">
            <a:avLst/>
          </a:prstGeom>
          <a:noFill/>
        </p:spPr>
        <p:txBody>
          <a:bodyPr wrap="none" rtlCol="0">
            <a:spAutoFit/>
          </a:bodyPr>
          <a:lstStyle/>
          <a:p>
            <a:r>
              <a:rPr lang="en-GB" sz="4400" b="0" i="1" dirty="0">
                <a:solidFill>
                  <a:schemeClr val="accent1"/>
                </a:solidFill>
                <a:effectLst/>
                <a:latin typeface="Times New Roman" panose="02020603050405020304" pitchFamily="18" charset="0"/>
                <a:cs typeface="Times New Roman" panose="02020603050405020304" pitchFamily="18" charset="0"/>
              </a:rPr>
              <a:t>DIGITAL FORENSIC INVESTIGATION </a:t>
            </a:r>
          </a:p>
          <a:p>
            <a:r>
              <a:rPr lang="en-GB" sz="4400" b="0" i="1" dirty="0">
                <a:solidFill>
                  <a:schemeClr val="accent1"/>
                </a:solidFill>
                <a:effectLst/>
                <a:latin typeface="Times New Roman" panose="02020603050405020304" pitchFamily="18" charset="0"/>
                <a:cs typeface="Times New Roman" panose="02020603050405020304" pitchFamily="18" charset="0"/>
              </a:rPr>
              <a:t>INTO THE QT‑AI‑2025 PATENT LEAK</a:t>
            </a:r>
            <a:endParaRPr lang="en-US" sz="4400" dirty="0">
              <a:solidFill>
                <a:schemeClr val="accent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2829697" y="912249"/>
            <a:ext cx="6017741" cy="1251870"/>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400" b="1" kern="1200" dirty="0">
                <a:solidFill>
                  <a:schemeClr val="tx1"/>
                </a:solidFill>
                <a:latin typeface="Times New Roman" panose="02020603050405020304" pitchFamily="18" charset="0"/>
                <a:ea typeface="+mj-ea"/>
                <a:cs typeface="Times New Roman" panose="02020603050405020304" pitchFamily="18" charset="0"/>
              </a:rPr>
              <a:t>CASE BACKGROUND</a:t>
            </a:r>
          </a:p>
        </p:txBody>
      </p:sp>
      <p:sp>
        <p:nvSpPr>
          <p:cNvPr id="15" name="TextBox 14">
            <a:extLst>
              <a:ext uri="{FF2B5EF4-FFF2-40B4-BE49-F238E27FC236}">
                <a16:creationId xmlns:a16="http://schemas.microsoft.com/office/drawing/2014/main" id="{5EC23EB0-C9AD-0085-68FF-1E22D893E9A7}"/>
              </a:ext>
            </a:extLst>
          </p:cNvPr>
          <p:cNvSpPr txBox="1"/>
          <p:nvPr/>
        </p:nvSpPr>
        <p:spPr>
          <a:xfrm>
            <a:off x="1409097" y="2693774"/>
            <a:ext cx="9849751" cy="2237342"/>
          </a:xfrm>
          <a:prstGeom prst="rect">
            <a:avLst/>
          </a:prstGeom>
        </p:spPr>
        <p:txBody>
          <a:bodyPr vert="horz" lIns="91440" tIns="45720" rIns="91440" bIns="45720" rtlCol="0" anchor="ctr">
            <a:normAutofit/>
          </a:bodyPr>
          <a:lstStyle/>
          <a:p>
            <a:pPr defTabSz="914400">
              <a:lnSpc>
                <a:spcPct val="90000"/>
              </a:lnSpc>
              <a:spcAft>
                <a:spcPts val="600"/>
              </a:spcAft>
            </a:pPr>
            <a:r>
              <a:rPr lang="en-GB" sz="2800" dirty="0">
                <a:latin typeface="Times New Roman" panose="02020603050405020304" pitchFamily="18" charset="0"/>
                <a:cs typeface="Times New Roman" panose="02020603050405020304" pitchFamily="18" charset="0"/>
              </a:rPr>
              <a:t>Quantum Tech uncovered that patent QT‑AI‑2025 had been compromised. Evidence suggests Emma was the insider who leaked information, using Joe as a middleman to arrange a deal with Norman, who planned to pass the technology on to their rival, NexGen.</a:t>
            </a:r>
            <a:endParaRPr lang="en-US" sz="2800" dirty="0">
              <a:latin typeface="Times New Roman" panose="02020603050405020304" pitchFamily="18" charset="0"/>
              <a:cs typeface="Times New Roman" panose="02020603050405020304" pitchFamily="18" charset="0"/>
            </a:endParaRPr>
          </a:p>
        </p:txBody>
      </p:sp>
      <p:sp>
        <p:nvSpPr>
          <p:cNvPr id="13" name="Rectangle 12"/>
          <p:cNvSpPr/>
          <p:nvPr/>
        </p:nvSpPr>
        <p:spPr>
          <a:xfrm>
            <a:off x="0" y="6537960"/>
            <a:ext cx="12191695" cy="320040"/>
          </a:xfrm>
          <a:prstGeom prst="rect">
            <a:avLst/>
          </a:prstGeom>
          <a:solidFill>
            <a:srgbClr val="0F29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extBox 1"/>
          <p:cNvSpPr txBox="1"/>
          <p:nvPr/>
        </p:nvSpPr>
        <p:spPr>
          <a:xfrm>
            <a:off x="804421" y="796374"/>
            <a:ext cx="10583158" cy="880027"/>
          </a:xfrm>
          <a:prstGeom prst="rect">
            <a:avLst/>
          </a:prstGeom>
        </p:spPr>
        <p:txBody>
          <a:bodyPr vert="horz" lIns="91440" tIns="45720" rIns="91440" bIns="45720" rtlCol="0" anchor="ctr">
            <a:normAutofit/>
          </a:bodyPr>
          <a:lstStyle/>
          <a:p>
            <a:pPr algn="ctr">
              <a:spcBef>
                <a:spcPct val="0"/>
              </a:spcBef>
              <a:spcAft>
                <a:spcPts val="600"/>
              </a:spcAft>
            </a:pPr>
            <a:r>
              <a:rPr lang="en-US" sz="4400" b="1" dirty="0">
                <a:ln w="3175" cmpd="sng">
                  <a:noFill/>
                </a:ln>
                <a:latin typeface="Times New Roman" panose="02020603050405020304" pitchFamily="18" charset="0"/>
                <a:ea typeface="+mj-ea"/>
                <a:cs typeface="Times New Roman" panose="02020603050405020304" pitchFamily="18" charset="0"/>
              </a:rPr>
              <a:t>AIM &amp; OBJECTIVES</a:t>
            </a:r>
          </a:p>
        </p:txBody>
      </p:sp>
      <p:sp>
        <p:nvSpPr>
          <p:cNvPr id="4" name="TextBox 3"/>
          <p:cNvSpPr txBox="1"/>
          <p:nvPr/>
        </p:nvSpPr>
        <p:spPr>
          <a:xfrm>
            <a:off x="1295402" y="2055668"/>
            <a:ext cx="9601196" cy="3263612"/>
          </a:xfrm>
          <a:prstGeom prst="rect">
            <a:avLst/>
          </a:prstGeom>
        </p:spPr>
        <p:txBody>
          <a:bodyPr vert="horz" lIns="91440" tIns="45720" rIns="91440" bIns="45720" rtlCol="0" anchor="t">
            <a:noAutofit/>
          </a:bodyPr>
          <a:lstStyle/>
          <a:p>
            <a:pPr marL="342900" indent="-342900">
              <a:spcBef>
                <a:spcPct val="20000"/>
              </a:spcBef>
              <a:spcAft>
                <a:spcPts val="600"/>
              </a:spcAft>
              <a:buClr>
                <a:schemeClr val="accent1"/>
              </a:buClr>
              <a:buSzPct val="115000"/>
              <a:buFont typeface="Arial" panose="020B0604020202020204" pitchFamily="34" charset="0"/>
              <a:buChar char="•"/>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The investigation’s purpose is to determine whether the digital evidence supports the allegation that Emma attempted to pass restricted patent information to Norman, using Joe as the go‑between.</a:t>
            </a:r>
          </a:p>
          <a:p>
            <a:pPr marL="285750" indent="-228600">
              <a:spcBef>
                <a:spcPct val="20000"/>
              </a:spcBef>
              <a:spcAft>
                <a:spcPts val="600"/>
              </a:spcAft>
              <a:buClr>
                <a:schemeClr val="accent1"/>
              </a:buClr>
              <a:buSzPct val="115000"/>
              <a:buFont typeface="Arial"/>
              <a:buChar char="•"/>
              <a:defRPr sz="1800">
                <a:solidFill>
                  <a:srgbClr val="12284C"/>
                </a:solidFill>
              </a:defRPr>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Gather all the digital material and do an initial review of messages, contacts, files, and metadata.</a:t>
            </a:r>
          </a:p>
          <a:p>
            <a:pPr marL="285750" indent="-228600">
              <a:spcBef>
                <a:spcPct val="20000"/>
              </a:spcBef>
              <a:spcAft>
                <a:spcPts val="600"/>
              </a:spcAft>
              <a:buClr>
                <a:schemeClr val="accent1"/>
              </a:buClr>
              <a:buSzPct val="115000"/>
              <a:buFont typeface="Arial"/>
              <a:buChar char="•"/>
              <a:defRPr sz="1800">
                <a:solidFill>
                  <a:srgbClr val="12284C"/>
                </a:solidFill>
              </a:defRPr>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Figure out what each suspect did by laying out the events in order and showing how the information moved between them.</a:t>
            </a:r>
          </a:p>
          <a:p>
            <a:pPr marL="285750" indent="-228600">
              <a:spcBef>
                <a:spcPct val="20000"/>
              </a:spcBef>
              <a:spcAft>
                <a:spcPts val="600"/>
              </a:spcAft>
              <a:buClr>
                <a:schemeClr val="accent1"/>
              </a:buClr>
              <a:buSzPct val="115000"/>
              <a:buFont typeface="Arial"/>
              <a:buChar char="•"/>
              <a:defRPr sz="1800">
                <a:solidFill>
                  <a:srgbClr val="12284C"/>
                </a:solidFill>
              </a:defRPr>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Finally, compare the evidence to the standards used to decide whether corporate espionage took place.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extBox 1"/>
          <p:cNvSpPr txBox="1"/>
          <p:nvPr/>
        </p:nvSpPr>
        <p:spPr>
          <a:xfrm>
            <a:off x="1054526" y="710283"/>
            <a:ext cx="5540972" cy="1350363"/>
          </a:xfrm>
          <a:prstGeom prst="rect">
            <a:avLst/>
          </a:prstGeom>
        </p:spPr>
        <p:txBody>
          <a:bodyPr vert="horz" lIns="91440" tIns="45720" rIns="91440" bIns="45720" rtlCol="0" anchor="b">
            <a:normAutofit fontScale="85000" lnSpcReduction="10000"/>
          </a:bodyPr>
          <a:lstStyle/>
          <a:p>
            <a:pPr algn="ctr">
              <a:lnSpc>
                <a:spcPct val="90000"/>
              </a:lnSpc>
              <a:spcBef>
                <a:spcPct val="0"/>
              </a:spcBef>
              <a:spcAft>
                <a:spcPts val="600"/>
              </a:spcAft>
            </a:pPr>
            <a:r>
              <a:rPr lang="en-US" sz="4400" b="1" dirty="0">
                <a:ln w="3175" cmpd="sng">
                  <a:noFill/>
                </a:ln>
                <a:solidFill>
                  <a:schemeClr val="tx1">
                    <a:lumMod val="85000"/>
                    <a:lumOff val="15000"/>
                  </a:schemeClr>
                </a:solidFill>
                <a:latin typeface="Times New Roman" panose="02020603050405020304" pitchFamily="18" charset="0"/>
                <a:ea typeface="+mj-ea"/>
                <a:cs typeface="Times New Roman" panose="02020603050405020304" pitchFamily="18" charset="0"/>
              </a:rPr>
              <a:t>DEVICE COLLECTION AND ANALYZE</a:t>
            </a:r>
          </a:p>
        </p:txBody>
      </p:sp>
      <p:pic>
        <p:nvPicPr>
          <p:cNvPr id="7" name="Picture 6">
            <a:extLst>
              <a:ext uri="{FF2B5EF4-FFF2-40B4-BE49-F238E27FC236}">
                <a16:creationId xmlns:a16="http://schemas.microsoft.com/office/drawing/2014/main" id="{4729EC65-C21C-5D9A-86BB-241B2313B6F4}"/>
              </a:ext>
            </a:extLst>
          </p:cNvPr>
          <p:cNvPicPr>
            <a:picLocks noChangeAspect="1"/>
          </p:cNvPicPr>
          <p:nvPr/>
        </p:nvPicPr>
        <p:blipFill>
          <a:blip r:embed="rId3"/>
          <a:srcRect l="24440" r="26896" b="2"/>
          <a:stretch>
            <a:fillRect/>
          </a:stretch>
        </p:blipFill>
        <p:spPr>
          <a:xfrm>
            <a:off x="852194" y="2369565"/>
            <a:ext cx="2893956" cy="3345465"/>
          </a:xfrm>
          <a:prstGeom prst="rect">
            <a:avLst/>
          </a:prstGeom>
        </p:spPr>
      </p:pic>
      <p:pic>
        <p:nvPicPr>
          <p:cNvPr id="11" name="Picture 10">
            <a:extLst>
              <a:ext uri="{FF2B5EF4-FFF2-40B4-BE49-F238E27FC236}">
                <a16:creationId xmlns:a16="http://schemas.microsoft.com/office/drawing/2014/main" id="{748BB2C8-D03E-FD41-C7EB-840DC5D91312}"/>
              </a:ext>
            </a:extLst>
          </p:cNvPr>
          <p:cNvPicPr>
            <a:picLocks noChangeAspect="1"/>
          </p:cNvPicPr>
          <p:nvPr/>
        </p:nvPicPr>
        <p:blipFill>
          <a:blip r:embed="rId4"/>
          <a:srcRect l="1578" r="5" b="5"/>
          <a:stretch>
            <a:fillRect/>
          </a:stretch>
        </p:blipFill>
        <p:spPr>
          <a:xfrm>
            <a:off x="3825012" y="2369566"/>
            <a:ext cx="2770486" cy="1794662"/>
          </a:xfrm>
          <a:prstGeom prst="rect">
            <a:avLst/>
          </a:prstGeom>
        </p:spPr>
      </p:pic>
      <p:pic>
        <p:nvPicPr>
          <p:cNvPr id="4" name="Picture 3">
            <a:extLst>
              <a:ext uri="{FF2B5EF4-FFF2-40B4-BE49-F238E27FC236}">
                <a16:creationId xmlns:a16="http://schemas.microsoft.com/office/drawing/2014/main" id="{8001B1CD-8742-3FB3-092A-1BECCB4FF47C}"/>
              </a:ext>
            </a:extLst>
          </p:cNvPr>
          <p:cNvPicPr>
            <a:picLocks noChangeAspect="1"/>
          </p:cNvPicPr>
          <p:nvPr/>
        </p:nvPicPr>
        <p:blipFill>
          <a:blip r:embed="rId5"/>
          <a:srcRect r="4883" b="-1"/>
          <a:stretch>
            <a:fillRect/>
          </a:stretch>
        </p:blipFill>
        <p:spPr>
          <a:xfrm>
            <a:off x="3825012" y="4263081"/>
            <a:ext cx="2770486" cy="1451950"/>
          </a:xfrm>
          <a:prstGeom prst="rect">
            <a:avLst/>
          </a:prstGeom>
        </p:spPr>
      </p:pic>
      <p:sp>
        <p:nvSpPr>
          <p:cNvPr id="5" name="TextBox 4"/>
          <p:cNvSpPr txBox="1"/>
          <p:nvPr/>
        </p:nvSpPr>
        <p:spPr>
          <a:xfrm>
            <a:off x="6797830" y="1158023"/>
            <a:ext cx="4418510" cy="4696335"/>
          </a:xfrm>
          <a:prstGeom prst="rect">
            <a:avLst/>
          </a:prstGeom>
        </p:spPr>
        <p:txBody>
          <a:bodyPr vert="horz" lIns="91440" tIns="45720" rIns="91440" bIns="45720" rtlCol="0" anchor="ctr">
            <a:normAutofit/>
          </a:bodyPr>
          <a:lstStyle/>
          <a:p>
            <a:pPr marL="285750" indent="-228600">
              <a:spcBef>
                <a:spcPct val="20000"/>
              </a:spcBef>
              <a:spcAft>
                <a:spcPts val="600"/>
              </a:spcAft>
              <a:buClr>
                <a:schemeClr val="accent1"/>
              </a:buClr>
              <a:buSzPct val="115000"/>
              <a:buFont typeface="Arial"/>
              <a:buChar char="•"/>
              <a:defRPr sz="14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UFED acquisition screenshots</a:t>
            </a:r>
          </a:p>
          <a:p>
            <a:pPr marL="285750" indent="-228600">
              <a:spcBef>
                <a:spcPct val="20000"/>
              </a:spcBef>
              <a:spcAft>
                <a:spcPts val="600"/>
              </a:spcAft>
              <a:buClr>
                <a:schemeClr val="accent1"/>
              </a:buClr>
              <a:buSzPct val="115000"/>
              <a:buFont typeface="Arial"/>
              <a:buChar char="•"/>
              <a:defRPr sz="1400">
                <a:solidFill>
                  <a:srgbClr val="12284C"/>
                </a:solidFill>
              </a:defRPr>
            </a:pPr>
            <a:r>
              <a:rPr lang="en-US" sz="2800" dirty="0" err="1">
                <a:solidFill>
                  <a:schemeClr val="tx1">
                    <a:lumMod val="85000"/>
                    <a:lumOff val="15000"/>
                  </a:schemeClr>
                </a:solidFill>
                <a:latin typeface="Times New Roman" panose="02020603050405020304" pitchFamily="18" charset="0"/>
                <a:cs typeface="Times New Roman" panose="02020603050405020304" pitchFamily="18" charset="0"/>
              </a:rPr>
              <a:t>Analysed</a:t>
            </a: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 in Physical </a:t>
            </a:r>
            <a:r>
              <a:rPr lang="en-US" sz="2800" dirty="0" err="1">
                <a:solidFill>
                  <a:schemeClr val="tx1">
                    <a:lumMod val="85000"/>
                    <a:lumOff val="15000"/>
                  </a:schemeClr>
                </a:solidFill>
                <a:latin typeface="Times New Roman" panose="02020603050405020304" pitchFamily="18" charset="0"/>
                <a:cs typeface="Times New Roman" panose="02020603050405020304" pitchFamily="18" charset="0"/>
              </a:rPr>
              <a:t>Analyser</a:t>
            </a:r>
            <a:endParaRPr lang="en-US" sz="280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extBox 1"/>
          <p:cNvSpPr txBox="1"/>
          <p:nvPr/>
        </p:nvSpPr>
        <p:spPr>
          <a:xfrm>
            <a:off x="1037969" y="982132"/>
            <a:ext cx="6496766" cy="1303867"/>
          </a:xfrm>
          <a:prstGeom prst="rect">
            <a:avLst/>
          </a:prstGeom>
        </p:spPr>
        <p:txBody>
          <a:bodyPr vert="horz" lIns="91440" tIns="45720" rIns="91440" bIns="45720" rtlCol="0" anchor="ctr">
            <a:normAutofit/>
          </a:bodyPr>
          <a:lstStyle/>
          <a:p>
            <a:pPr algn="ctr">
              <a:spcBef>
                <a:spcPct val="0"/>
              </a:spcBef>
              <a:spcAft>
                <a:spcPts val="600"/>
              </a:spcAft>
            </a:pPr>
            <a:r>
              <a:rPr lang="en-US" sz="4400" b="1" dirty="0">
                <a:ln w="3175" cmpd="sng">
                  <a:noFill/>
                </a:ln>
                <a:solidFill>
                  <a:schemeClr val="tx1">
                    <a:lumMod val="85000"/>
                    <a:lumOff val="15000"/>
                  </a:schemeClr>
                </a:solidFill>
                <a:latin typeface="Times New Roman" panose="02020603050405020304" pitchFamily="18" charset="0"/>
                <a:ea typeface="+mj-ea"/>
                <a:cs typeface="Times New Roman" panose="02020603050405020304" pitchFamily="18" charset="0"/>
              </a:rPr>
              <a:t>CHAT INITIALIZATION</a:t>
            </a:r>
          </a:p>
        </p:txBody>
      </p:sp>
      <p:sp>
        <p:nvSpPr>
          <p:cNvPr id="4" name="TextBox 3"/>
          <p:cNvSpPr txBox="1"/>
          <p:nvPr/>
        </p:nvSpPr>
        <p:spPr>
          <a:xfrm>
            <a:off x="1167385" y="2556932"/>
            <a:ext cx="6380065" cy="3318936"/>
          </a:xfrm>
          <a:prstGeom prst="rect">
            <a:avLst/>
          </a:prstGeom>
        </p:spPr>
        <p:txBody>
          <a:bodyPr vert="horz" lIns="91440" tIns="45720" rIns="91440" bIns="45720" rtlCol="0" anchor="t">
            <a:noAutofit/>
          </a:bodyPr>
          <a:lstStyle/>
          <a:p>
            <a:pPr>
              <a:spcBef>
                <a:spcPct val="20000"/>
              </a:spcBef>
              <a:spcAft>
                <a:spcPts val="600"/>
              </a:spcAft>
              <a:buClr>
                <a:schemeClr val="accent1"/>
              </a:buClr>
              <a:buSzPct val="115000"/>
            </a:pPr>
            <a:r>
              <a:rPr lang="en-US" sz="2600" dirty="0">
                <a:solidFill>
                  <a:schemeClr val="tx1">
                    <a:lumMod val="85000"/>
                    <a:lumOff val="15000"/>
                  </a:schemeClr>
                </a:solidFill>
                <a:latin typeface="Times New Roman" panose="02020603050405020304" pitchFamily="18" charset="0"/>
                <a:cs typeface="Times New Roman" panose="02020603050405020304" pitchFamily="18" charset="0"/>
              </a:rPr>
              <a:t>The digital evidence shows that Emma was the one who deliberately reached out about restricted information. By revealing that she had access to valuable AI‑related intellectual property and using wording that emphasized its importance, she showed she understood both how sensitive the material was and how much it was worth.</a:t>
            </a:r>
          </a:p>
        </p:txBody>
      </p:sp>
      <p:pic>
        <p:nvPicPr>
          <p:cNvPr id="5" name="Picture 4">
            <a:extLst>
              <a:ext uri="{FF2B5EF4-FFF2-40B4-BE49-F238E27FC236}">
                <a16:creationId xmlns:a16="http://schemas.microsoft.com/office/drawing/2014/main" id="{B9810CFA-35AD-EE3E-84B5-F6E8DEF1FE11}"/>
              </a:ext>
            </a:extLst>
          </p:cNvPr>
          <p:cNvPicPr>
            <a:picLocks noChangeAspect="1"/>
          </p:cNvPicPr>
          <p:nvPr/>
        </p:nvPicPr>
        <p:blipFill>
          <a:blip r:embed="rId3"/>
          <a:srcRect l="22716" r="4" b="4"/>
          <a:stretch>
            <a:fillRect/>
          </a:stretch>
        </p:blipFill>
        <p:spPr>
          <a:xfrm>
            <a:off x="7809470" y="982132"/>
            <a:ext cx="3344561" cy="2242436"/>
          </a:xfrm>
          <a:prstGeom prst="rect">
            <a:avLst/>
          </a:prstGeom>
          <a:ln w="57150" cmpd="thickThin">
            <a:solidFill>
              <a:schemeClr val="tx1">
                <a:lumMod val="50000"/>
                <a:lumOff val="50000"/>
              </a:schemeClr>
            </a:solidFill>
            <a:miter lim="800000"/>
          </a:ln>
        </p:spPr>
      </p:pic>
      <p:pic>
        <p:nvPicPr>
          <p:cNvPr id="7" name="Picture 6">
            <a:extLst>
              <a:ext uri="{FF2B5EF4-FFF2-40B4-BE49-F238E27FC236}">
                <a16:creationId xmlns:a16="http://schemas.microsoft.com/office/drawing/2014/main" id="{C3D4037B-96AB-928E-207E-163DEC02A590}"/>
              </a:ext>
            </a:extLst>
          </p:cNvPr>
          <p:cNvPicPr>
            <a:picLocks noChangeAspect="1"/>
          </p:cNvPicPr>
          <p:nvPr/>
        </p:nvPicPr>
        <p:blipFill>
          <a:blip r:embed="rId4"/>
          <a:srcRect l="22614" r="4" b="4"/>
          <a:stretch>
            <a:fillRect/>
          </a:stretch>
        </p:blipFill>
        <p:spPr>
          <a:xfrm>
            <a:off x="7809471" y="3455754"/>
            <a:ext cx="3344560" cy="2420114"/>
          </a:xfrm>
          <a:prstGeom prst="rect">
            <a:avLst/>
          </a:prstGeom>
          <a:ln w="57150" cmpd="thickThin">
            <a:solidFill>
              <a:schemeClr val="tx1">
                <a:lumMod val="50000"/>
                <a:lumOff val="50000"/>
              </a:schemeClr>
            </a:solidFill>
            <a:miter lim="800000"/>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extBox 1"/>
          <p:cNvSpPr txBox="1"/>
          <p:nvPr/>
        </p:nvSpPr>
        <p:spPr>
          <a:xfrm>
            <a:off x="1174479" y="982132"/>
            <a:ext cx="5008019" cy="1774814"/>
          </a:xfrm>
          <a:prstGeom prst="rect">
            <a:avLst/>
          </a:prstGeom>
        </p:spPr>
        <p:txBody>
          <a:bodyPr vert="horz" lIns="91440" tIns="45720" rIns="91440" bIns="45720" rtlCol="0" anchor="ctr">
            <a:normAutofit/>
          </a:bodyPr>
          <a:lstStyle/>
          <a:p>
            <a:pPr algn="ctr">
              <a:spcBef>
                <a:spcPct val="0"/>
              </a:spcBef>
              <a:spcAft>
                <a:spcPts val="600"/>
              </a:spcAft>
            </a:pPr>
            <a:r>
              <a:rPr lang="en-US" sz="4400" b="1" dirty="0">
                <a:ln w="3175" cmpd="sng">
                  <a:noFill/>
                </a:ln>
                <a:solidFill>
                  <a:schemeClr val="tx1">
                    <a:lumMod val="85000"/>
                    <a:lumOff val="15000"/>
                  </a:schemeClr>
                </a:solidFill>
                <a:latin typeface="Times New Roman" panose="02020603050405020304" pitchFamily="18" charset="0"/>
                <a:ea typeface="+mj-ea"/>
                <a:cs typeface="Times New Roman" panose="02020603050405020304" pitchFamily="18" charset="0"/>
              </a:rPr>
              <a:t>DEAL ESTABLISHMENT</a:t>
            </a:r>
          </a:p>
        </p:txBody>
      </p:sp>
      <p:pic>
        <p:nvPicPr>
          <p:cNvPr id="5" name="Picture 4">
            <a:extLst>
              <a:ext uri="{FF2B5EF4-FFF2-40B4-BE49-F238E27FC236}">
                <a16:creationId xmlns:a16="http://schemas.microsoft.com/office/drawing/2014/main" id="{FE6FB610-CDA4-2594-E89D-7292733FF9D4}"/>
              </a:ext>
            </a:extLst>
          </p:cNvPr>
          <p:cNvPicPr>
            <a:picLocks noChangeAspect="1"/>
          </p:cNvPicPr>
          <p:nvPr/>
        </p:nvPicPr>
        <p:blipFill>
          <a:blip r:embed="rId3"/>
          <a:srcRect l="47496" r="953" b="3"/>
          <a:stretch>
            <a:fillRect/>
          </a:stretch>
        </p:blipFill>
        <p:spPr>
          <a:xfrm>
            <a:off x="1295401" y="2756946"/>
            <a:ext cx="2216907" cy="3118922"/>
          </a:xfrm>
          <a:prstGeom prst="rect">
            <a:avLst/>
          </a:prstGeom>
          <a:ln w="57150" cmpd="thickThin">
            <a:solidFill>
              <a:schemeClr val="tx1">
                <a:lumMod val="50000"/>
                <a:lumOff val="50000"/>
              </a:schemeClr>
            </a:solidFill>
            <a:miter lim="800000"/>
          </a:ln>
        </p:spPr>
      </p:pic>
      <p:pic>
        <p:nvPicPr>
          <p:cNvPr id="7" name="Picture 6">
            <a:extLst>
              <a:ext uri="{FF2B5EF4-FFF2-40B4-BE49-F238E27FC236}">
                <a16:creationId xmlns:a16="http://schemas.microsoft.com/office/drawing/2014/main" id="{8FE97F0B-EE8E-831F-51C3-758CF37EADA4}"/>
              </a:ext>
            </a:extLst>
          </p:cNvPr>
          <p:cNvPicPr>
            <a:picLocks noChangeAspect="1"/>
          </p:cNvPicPr>
          <p:nvPr/>
        </p:nvPicPr>
        <p:blipFill>
          <a:blip r:embed="rId4"/>
          <a:srcRect l="48156" r="3" b="3"/>
          <a:stretch>
            <a:fillRect/>
          </a:stretch>
        </p:blipFill>
        <p:spPr>
          <a:xfrm>
            <a:off x="3837973" y="2756946"/>
            <a:ext cx="2229372" cy="3118922"/>
          </a:xfrm>
          <a:prstGeom prst="rect">
            <a:avLst/>
          </a:prstGeom>
          <a:ln w="57150" cmpd="thickThin">
            <a:solidFill>
              <a:schemeClr val="tx1">
                <a:lumMod val="50000"/>
                <a:lumOff val="50000"/>
              </a:schemeClr>
            </a:solidFill>
            <a:miter lim="800000"/>
          </a:ln>
        </p:spPr>
      </p:pic>
      <p:sp>
        <p:nvSpPr>
          <p:cNvPr id="4" name="TextBox 3"/>
          <p:cNvSpPr txBox="1"/>
          <p:nvPr/>
        </p:nvSpPr>
        <p:spPr>
          <a:xfrm>
            <a:off x="6632945" y="982132"/>
            <a:ext cx="4528947" cy="4696335"/>
          </a:xfrm>
          <a:prstGeom prst="rect">
            <a:avLst/>
          </a:prstGeom>
        </p:spPr>
        <p:txBody>
          <a:bodyPr vert="horz" lIns="91440" tIns="45720" rIns="91440" bIns="45720" rtlCol="0" anchor="t">
            <a:noAutofit/>
          </a:bodyPr>
          <a:lstStyle/>
          <a:p>
            <a:pPr>
              <a:spcBef>
                <a:spcPct val="20000"/>
              </a:spcBef>
              <a:spcAft>
                <a:spcPts val="600"/>
              </a:spcAft>
              <a:buClr>
                <a:schemeClr val="accent1"/>
              </a:buClr>
              <a:buSzPct val="115000"/>
            </a:pPr>
            <a:r>
              <a:rPr lang="en-US" sz="2600" dirty="0">
                <a:solidFill>
                  <a:schemeClr val="tx1">
                    <a:lumMod val="85000"/>
                    <a:lumOff val="15000"/>
                  </a:schemeClr>
                </a:solidFill>
                <a:latin typeface="Times New Roman" panose="02020603050405020304" pitchFamily="18" charset="0"/>
                <a:cs typeface="Times New Roman" panose="02020603050405020304" pitchFamily="18" charset="0"/>
              </a:rPr>
              <a:t>The digital evidence shows how the deal developed, with Joe arranging meetings and organizing the trip to Manchester to settle the terms. During the verification stage, Emma was careful and only allowed the buyer to see part by part release instead of the full patent. The final phase of the negotiation involved setting up offshore payments and confirming a 5M agreement.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extBox 1"/>
          <p:cNvSpPr txBox="1"/>
          <p:nvPr/>
        </p:nvSpPr>
        <p:spPr>
          <a:xfrm>
            <a:off x="719655" y="982132"/>
            <a:ext cx="6815079" cy="1303867"/>
          </a:xfrm>
          <a:prstGeom prst="rect">
            <a:avLst/>
          </a:prstGeom>
        </p:spPr>
        <p:txBody>
          <a:bodyPr vert="horz" lIns="91440" tIns="45720" rIns="91440" bIns="45720" rtlCol="0" anchor="ctr">
            <a:normAutofit lnSpcReduction="10000"/>
          </a:bodyPr>
          <a:lstStyle/>
          <a:p>
            <a:pPr algn="ctr">
              <a:spcBef>
                <a:spcPct val="0"/>
              </a:spcBef>
              <a:spcAft>
                <a:spcPts val="600"/>
              </a:spcAft>
            </a:pPr>
            <a:r>
              <a:rPr lang="en-US" sz="4400" b="1" dirty="0">
                <a:ln w="3175" cmpd="sng">
                  <a:noFill/>
                </a:ln>
                <a:solidFill>
                  <a:schemeClr val="tx1">
                    <a:lumMod val="85000"/>
                    <a:lumOff val="15000"/>
                  </a:schemeClr>
                </a:solidFill>
                <a:latin typeface="Times New Roman" panose="02020603050405020304" pitchFamily="18" charset="0"/>
                <a:ea typeface="+mj-ea"/>
                <a:cs typeface="Times New Roman" panose="02020603050405020304" pitchFamily="18" charset="0"/>
              </a:rPr>
              <a:t>EXCHANGE WITH BUYER</a:t>
            </a:r>
          </a:p>
        </p:txBody>
      </p:sp>
      <p:sp>
        <p:nvSpPr>
          <p:cNvPr id="10" name="Rectangle 1">
            <a:extLst>
              <a:ext uri="{FF2B5EF4-FFF2-40B4-BE49-F238E27FC236}">
                <a16:creationId xmlns:a16="http://schemas.microsoft.com/office/drawing/2014/main" id="{DAD2EAD6-EC34-117A-5C97-45A54CB106D6}"/>
              </a:ext>
            </a:extLst>
          </p:cNvPr>
          <p:cNvSpPr>
            <a:spLocks noChangeArrowheads="1"/>
          </p:cNvSpPr>
          <p:nvPr/>
        </p:nvSpPr>
        <p:spPr bwMode="auto">
          <a:xfrm>
            <a:off x="1090181" y="2398853"/>
            <a:ext cx="6815080" cy="331893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Autofit/>
          </a:bodyPr>
          <a:lstStyle/>
          <a:p>
            <a:pPr marL="285750" marR="0" lvl="0" indent="-285750" fontAlgn="base">
              <a:spcBef>
                <a:spcPct val="20000"/>
              </a:spcBef>
              <a:spcAft>
                <a:spcPts val="600"/>
              </a:spcAft>
              <a:buClr>
                <a:schemeClr val="accent1"/>
              </a:buClr>
              <a:buSzPct val="115000"/>
              <a:buFont typeface="Arial"/>
              <a:buChar char="•"/>
              <a:tabLst/>
            </a:pPr>
            <a:r>
              <a:rPr kumimoji="0" lang="en-US" altLang="en-US" sz="2600" b="0" i="0" u="none" strike="noStrike" normalizeH="0" baseline="0" dirty="0">
                <a:ln>
                  <a:noFill/>
                </a:ln>
                <a:solidFill>
                  <a:schemeClr val="tx1">
                    <a:lumMod val="85000"/>
                    <a:lumOff val="15000"/>
                  </a:schemeClr>
                </a:solidFill>
                <a:latin typeface="Times New Roman" panose="02020603050405020304" pitchFamily="18" charset="0"/>
                <a:cs typeface="Times New Roman" panose="02020603050405020304" pitchFamily="18" charset="0"/>
              </a:rPr>
              <a:t>Norman was directly connected to the deal as the buyer.</a:t>
            </a:r>
          </a:p>
          <a:p>
            <a:pPr marL="285750" marR="0" lvl="0" indent="-285750" fontAlgn="base">
              <a:spcBef>
                <a:spcPct val="20000"/>
              </a:spcBef>
              <a:spcAft>
                <a:spcPts val="600"/>
              </a:spcAft>
              <a:buClr>
                <a:schemeClr val="accent1"/>
              </a:buClr>
              <a:buSzPct val="115000"/>
              <a:buFont typeface="Arial"/>
              <a:buChar char="•"/>
              <a:tabLst/>
            </a:pPr>
            <a:r>
              <a:rPr kumimoji="0" lang="en-US" altLang="en-US" sz="2600" b="0" i="0" u="none" strike="noStrike" normalizeH="0" baseline="0" dirty="0">
                <a:ln>
                  <a:noFill/>
                </a:ln>
                <a:solidFill>
                  <a:schemeClr val="tx1">
                    <a:lumMod val="85000"/>
                    <a:lumOff val="15000"/>
                  </a:schemeClr>
                </a:solidFill>
                <a:latin typeface="Times New Roman" panose="02020603050405020304" pitchFamily="18" charset="0"/>
                <a:cs typeface="Times New Roman" panose="02020603050405020304" pitchFamily="18" charset="0"/>
              </a:rPr>
              <a:t>The blueprint was provided in separate portions rather than being released all at once.</a:t>
            </a:r>
          </a:p>
          <a:p>
            <a:pPr marL="285750" marR="0" lvl="0" indent="-285750" fontAlgn="base">
              <a:spcBef>
                <a:spcPct val="20000"/>
              </a:spcBef>
              <a:spcAft>
                <a:spcPts val="600"/>
              </a:spcAft>
              <a:buClr>
                <a:schemeClr val="accent1"/>
              </a:buClr>
              <a:buSzPct val="115000"/>
              <a:buFont typeface="Arial"/>
              <a:buChar char="•"/>
              <a:tabLst/>
            </a:pPr>
            <a:r>
              <a:rPr kumimoji="0" lang="en-US" altLang="en-US" sz="2600" b="0" i="0" u="none" strike="noStrike" normalizeH="0" baseline="0" dirty="0">
                <a:ln>
                  <a:noFill/>
                </a:ln>
                <a:solidFill>
                  <a:schemeClr val="tx1">
                    <a:lumMod val="85000"/>
                    <a:lumOff val="15000"/>
                  </a:schemeClr>
                </a:solidFill>
                <a:latin typeface="Times New Roman" panose="02020603050405020304" pitchFamily="18" charset="0"/>
                <a:cs typeface="Times New Roman" panose="02020603050405020304" pitchFamily="18" charset="0"/>
              </a:rPr>
              <a:t>The evidence shows that offshore payment was part of the arrangement.</a:t>
            </a:r>
          </a:p>
          <a:p>
            <a:pPr marL="285750" marR="0" lvl="0" indent="-285750" fontAlgn="base">
              <a:spcBef>
                <a:spcPct val="20000"/>
              </a:spcBef>
              <a:spcAft>
                <a:spcPts val="600"/>
              </a:spcAft>
              <a:buClr>
                <a:schemeClr val="accent1"/>
              </a:buClr>
              <a:buSzPct val="115000"/>
              <a:buFont typeface="Arial"/>
              <a:buChar char="•"/>
              <a:tabLst/>
            </a:pPr>
            <a:r>
              <a:rPr kumimoji="0" lang="en-US" altLang="en-US" sz="2600" b="0" i="0" u="none" strike="noStrike" normalizeH="0" baseline="0" dirty="0">
                <a:ln>
                  <a:noFill/>
                </a:ln>
                <a:solidFill>
                  <a:schemeClr val="tx1">
                    <a:lumMod val="85000"/>
                    <a:lumOff val="15000"/>
                  </a:schemeClr>
                </a:solidFill>
                <a:latin typeface="Times New Roman" panose="02020603050405020304" pitchFamily="18" charset="0"/>
                <a:cs typeface="Times New Roman" panose="02020603050405020304" pitchFamily="18" charset="0"/>
              </a:rPr>
              <a:t>The agreed delivery timeframe was within 48 hours.</a:t>
            </a:r>
          </a:p>
        </p:txBody>
      </p:sp>
      <p:pic>
        <p:nvPicPr>
          <p:cNvPr id="9" name="Picture 8">
            <a:extLst>
              <a:ext uri="{FF2B5EF4-FFF2-40B4-BE49-F238E27FC236}">
                <a16:creationId xmlns:a16="http://schemas.microsoft.com/office/drawing/2014/main" id="{8CF5AFA1-5882-6907-5A1F-76D9142BFF93}"/>
              </a:ext>
            </a:extLst>
          </p:cNvPr>
          <p:cNvPicPr>
            <a:picLocks noChangeAspect="1"/>
          </p:cNvPicPr>
          <p:nvPr/>
        </p:nvPicPr>
        <p:blipFill>
          <a:blip r:embed="rId3"/>
          <a:srcRect l="22716" r="4" b="4"/>
          <a:stretch>
            <a:fillRect/>
          </a:stretch>
        </p:blipFill>
        <p:spPr>
          <a:xfrm>
            <a:off x="7905261" y="982132"/>
            <a:ext cx="3314674" cy="2242436"/>
          </a:xfrm>
          <a:prstGeom prst="rect">
            <a:avLst/>
          </a:prstGeom>
          <a:ln w="57150" cmpd="thickThin">
            <a:solidFill>
              <a:schemeClr val="tx1">
                <a:lumMod val="50000"/>
                <a:lumOff val="50000"/>
              </a:schemeClr>
            </a:solidFill>
            <a:miter lim="800000"/>
          </a:ln>
        </p:spPr>
      </p:pic>
      <p:pic>
        <p:nvPicPr>
          <p:cNvPr id="7" name="Picture 6">
            <a:extLst>
              <a:ext uri="{FF2B5EF4-FFF2-40B4-BE49-F238E27FC236}">
                <a16:creationId xmlns:a16="http://schemas.microsoft.com/office/drawing/2014/main" id="{680F54FA-54E1-7D3C-E959-B8855CDDB2B4}"/>
              </a:ext>
            </a:extLst>
          </p:cNvPr>
          <p:cNvPicPr>
            <a:picLocks noChangeAspect="1"/>
          </p:cNvPicPr>
          <p:nvPr/>
        </p:nvPicPr>
        <p:blipFill>
          <a:blip r:embed="rId4"/>
          <a:srcRect l="22614" r="4" b="4"/>
          <a:stretch>
            <a:fillRect/>
          </a:stretch>
        </p:blipFill>
        <p:spPr>
          <a:xfrm>
            <a:off x="7905261" y="3455753"/>
            <a:ext cx="3314674" cy="2374889"/>
          </a:xfrm>
          <a:prstGeom prst="rect">
            <a:avLst/>
          </a:prstGeom>
          <a:ln w="57150" cmpd="thickThin">
            <a:solidFill>
              <a:schemeClr val="tx1">
                <a:lumMod val="50000"/>
                <a:lumOff val="50000"/>
              </a:schemeClr>
            </a:solidFill>
            <a:miter lim="800000"/>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extBox 1"/>
          <p:cNvSpPr txBox="1"/>
          <p:nvPr/>
        </p:nvSpPr>
        <p:spPr>
          <a:xfrm>
            <a:off x="1170564" y="982132"/>
            <a:ext cx="4667015" cy="1303867"/>
          </a:xfrm>
          <a:prstGeom prst="rect">
            <a:avLst/>
          </a:prstGeom>
        </p:spPr>
        <p:txBody>
          <a:bodyPr vert="horz" lIns="91440" tIns="45720" rIns="91440" bIns="45720" rtlCol="0" anchor="ctr">
            <a:normAutofit/>
          </a:bodyPr>
          <a:lstStyle/>
          <a:p>
            <a:pPr algn="ctr">
              <a:spcBef>
                <a:spcPct val="0"/>
              </a:spcBef>
              <a:spcAft>
                <a:spcPts val="600"/>
              </a:spcAft>
            </a:pPr>
            <a:r>
              <a:rPr lang="en-US" sz="4400" b="1" dirty="0">
                <a:ln w="3175" cmpd="sng">
                  <a:noFill/>
                </a:ln>
                <a:solidFill>
                  <a:schemeClr val="tx1">
                    <a:lumMod val="85000"/>
                    <a:lumOff val="15000"/>
                  </a:schemeClr>
                </a:solidFill>
                <a:latin typeface="Times New Roman" panose="02020603050405020304" pitchFamily="18" charset="0"/>
                <a:ea typeface="+mj-ea"/>
                <a:cs typeface="Times New Roman" panose="02020603050405020304" pitchFamily="18" charset="0"/>
              </a:rPr>
              <a:t>TRAVELLING</a:t>
            </a:r>
          </a:p>
        </p:txBody>
      </p:sp>
      <p:sp>
        <p:nvSpPr>
          <p:cNvPr id="4" name="TextBox 3"/>
          <p:cNvSpPr txBox="1"/>
          <p:nvPr/>
        </p:nvSpPr>
        <p:spPr>
          <a:xfrm>
            <a:off x="1167385" y="2556932"/>
            <a:ext cx="4673373" cy="3318936"/>
          </a:xfrm>
          <a:prstGeom prst="rect">
            <a:avLst/>
          </a:prstGeom>
        </p:spPr>
        <p:txBody>
          <a:bodyPr vert="horz" lIns="91440" tIns="45720" rIns="91440" bIns="45720" rtlCol="0" anchor="t">
            <a:normAutofit/>
          </a:bodyPr>
          <a:lstStyle/>
          <a:p>
            <a:pPr marL="171450" indent="-228600">
              <a:spcBef>
                <a:spcPct val="20000"/>
              </a:spcBef>
              <a:spcAft>
                <a:spcPts val="600"/>
              </a:spcAft>
              <a:buClr>
                <a:schemeClr val="accent1"/>
              </a:buClr>
              <a:buSzPct val="115000"/>
              <a:buFont typeface="Arial"/>
              <a:buChar char="•"/>
              <a:defRPr sz="18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The location‑tagged photos backed up the claims about where the individuals travelled.</a:t>
            </a:r>
          </a:p>
          <a:p>
            <a:pPr marL="171450" indent="-228600">
              <a:spcBef>
                <a:spcPct val="20000"/>
              </a:spcBef>
              <a:spcAft>
                <a:spcPts val="600"/>
              </a:spcAft>
              <a:buClr>
                <a:schemeClr val="accent1"/>
              </a:buClr>
              <a:buSzPct val="115000"/>
              <a:buFont typeface="Arial"/>
              <a:buChar char="•"/>
              <a:defRPr sz="18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The travel records also lined up with the timeline of the negotiations.</a:t>
            </a:r>
          </a:p>
          <a:p>
            <a:pPr marL="171450" indent="-228600">
              <a:spcBef>
                <a:spcPct val="20000"/>
              </a:spcBef>
              <a:spcAft>
                <a:spcPts val="600"/>
              </a:spcAft>
              <a:buClr>
                <a:schemeClr val="accent1"/>
              </a:buClr>
              <a:buSzPct val="115000"/>
              <a:buFont typeface="Arial"/>
              <a:buChar char="•"/>
              <a:defRPr sz="1800">
                <a:solidFill>
                  <a:srgbClr val="12284C"/>
                </a:solidFill>
              </a:defRPr>
            </a:pPr>
            <a:endParaRPr lang="en-US" dirty="0">
              <a:solidFill>
                <a:schemeClr val="tx1">
                  <a:lumMod val="85000"/>
                  <a:lumOff val="15000"/>
                </a:schemeClr>
              </a:solidFill>
            </a:endParaRPr>
          </a:p>
        </p:txBody>
      </p:sp>
      <p:pic>
        <p:nvPicPr>
          <p:cNvPr id="9" name="Picture 8">
            <a:extLst>
              <a:ext uri="{FF2B5EF4-FFF2-40B4-BE49-F238E27FC236}">
                <a16:creationId xmlns:a16="http://schemas.microsoft.com/office/drawing/2014/main" id="{47B0C615-ABF8-CE84-D7E4-D1F03D56AA69}"/>
              </a:ext>
            </a:extLst>
          </p:cNvPr>
          <p:cNvPicPr>
            <a:picLocks noChangeAspect="1"/>
          </p:cNvPicPr>
          <p:nvPr/>
        </p:nvPicPr>
        <p:blipFill>
          <a:blip r:embed="rId3"/>
          <a:stretch>
            <a:fillRect/>
          </a:stretch>
        </p:blipFill>
        <p:spPr>
          <a:xfrm>
            <a:off x="6133723" y="1334531"/>
            <a:ext cx="2433292" cy="1744086"/>
          </a:xfrm>
          <a:prstGeom prst="rect">
            <a:avLst/>
          </a:prstGeom>
        </p:spPr>
      </p:pic>
      <p:pic>
        <p:nvPicPr>
          <p:cNvPr id="7" name="Picture 6">
            <a:extLst>
              <a:ext uri="{FF2B5EF4-FFF2-40B4-BE49-F238E27FC236}">
                <a16:creationId xmlns:a16="http://schemas.microsoft.com/office/drawing/2014/main" id="{680E2D2D-4F4B-1F16-FBC7-A566391F48E7}"/>
              </a:ext>
            </a:extLst>
          </p:cNvPr>
          <p:cNvPicPr>
            <a:picLocks noChangeAspect="1"/>
          </p:cNvPicPr>
          <p:nvPr/>
        </p:nvPicPr>
        <p:blipFill>
          <a:blip r:embed="rId4"/>
          <a:stretch>
            <a:fillRect/>
          </a:stretch>
        </p:blipFill>
        <p:spPr>
          <a:xfrm>
            <a:off x="6133723" y="3591368"/>
            <a:ext cx="2433292" cy="1833248"/>
          </a:xfrm>
          <a:prstGeom prst="rect">
            <a:avLst/>
          </a:prstGeom>
        </p:spPr>
      </p:pic>
      <p:pic>
        <p:nvPicPr>
          <p:cNvPr id="12" name="Picture 11">
            <a:extLst>
              <a:ext uri="{FF2B5EF4-FFF2-40B4-BE49-F238E27FC236}">
                <a16:creationId xmlns:a16="http://schemas.microsoft.com/office/drawing/2014/main" id="{9E4AEFE8-74BE-5179-C188-A83B7E973FCD}"/>
              </a:ext>
            </a:extLst>
          </p:cNvPr>
          <p:cNvPicPr>
            <a:picLocks noChangeAspect="1"/>
          </p:cNvPicPr>
          <p:nvPr/>
        </p:nvPicPr>
        <p:blipFill>
          <a:blip r:embed="rId5"/>
          <a:stretch>
            <a:fillRect/>
          </a:stretch>
        </p:blipFill>
        <p:spPr>
          <a:xfrm>
            <a:off x="8724859" y="2457211"/>
            <a:ext cx="2433292" cy="174408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1166366" y="3088727"/>
            <a:ext cx="3796306" cy="2298820"/>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4400" b="1" kern="1200" dirty="0">
                <a:solidFill>
                  <a:schemeClr val="tx1"/>
                </a:solidFill>
                <a:latin typeface="Times New Roman" panose="02020603050405020304" pitchFamily="18" charset="0"/>
                <a:ea typeface="+mj-ea"/>
                <a:cs typeface="Times New Roman" panose="02020603050405020304" pitchFamily="18" charset="0"/>
              </a:rPr>
              <a:t>FINDINGS</a:t>
            </a:r>
          </a:p>
        </p:txBody>
      </p:sp>
      <p:sp>
        <p:nvSpPr>
          <p:cNvPr id="4" name="TextBox 3"/>
          <p:cNvSpPr txBox="1"/>
          <p:nvPr/>
        </p:nvSpPr>
        <p:spPr>
          <a:xfrm>
            <a:off x="4720281" y="1883212"/>
            <a:ext cx="6465967" cy="3751470"/>
          </a:xfrm>
          <a:prstGeom prst="rect">
            <a:avLst/>
          </a:prstGeom>
        </p:spPr>
        <p:txBody>
          <a:bodyPr vert="horz" lIns="91440" tIns="45720" rIns="91440" bIns="45720" rtlCol="0" anchor="t">
            <a:noAutofit/>
          </a:bodyPr>
          <a:lstStyle/>
          <a:p>
            <a:pPr indent="-228600" defTabSz="914400">
              <a:lnSpc>
                <a:spcPct val="90000"/>
              </a:lnSpc>
              <a:spcAft>
                <a:spcPts val="600"/>
              </a:spcAft>
              <a:buFont typeface="Arial" panose="020B0604020202020204" pitchFamily="34" charset="0"/>
              <a:buChar char="•"/>
              <a:defRPr sz="1400">
                <a:solidFill>
                  <a:srgbClr val="12284C"/>
                </a:solidFill>
              </a:defRPr>
            </a:pPr>
            <a:r>
              <a:rPr lang="en-GB" sz="2600" dirty="0">
                <a:latin typeface="Times New Roman" panose="02020603050405020304" pitchFamily="18" charset="0"/>
                <a:cs typeface="Times New Roman" panose="02020603050405020304" pitchFamily="18" charset="0"/>
              </a:rPr>
              <a:t>Emma was the one who initially contacted Joe privately.</a:t>
            </a:r>
          </a:p>
          <a:p>
            <a:pPr indent="-228600" defTabSz="914400">
              <a:lnSpc>
                <a:spcPct val="90000"/>
              </a:lnSpc>
              <a:spcAft>
                <a:spcPts val="600"/>
              </a:spcAft>
              <a:buFont typeface="Arial" panose="020B0604020202020204" pitchFamily="34" charset="0"/>
              <a:buChar char="•"/>
              <a:defRPr sz="1400">
                <a:solidFill>
                  <a:srgbClr val="12284C"/>
                </a:solidFill>
              </a:defRPr>
            </a:pPr>
            <a:r>
              <a:rPr lang="en-GB" sz="2600" dirty="0">
                <a:latin typeface="Times New Roman" panose="02020603050405020304" pitchFamily="18" charset="0"/>
                <a:cs typeface="Times New Roman" panose="02020603050405020304" pitchFamily="18" charset="0"/>
              </a:rPr>
              <a:t>Their conversations showed she had access to valuable AI‑related information.</a:t>
            </a:r>
          </a:p>
          <a:p>
            <a:pPr indent="-228600" defTabSz="914400">
              <a:lnSpc>
                <a:spcPct val="90000"/>
              </a:lnSpc>
              <a:spcAft>
                <a:spcPts val="600"/>
              </a:spcAft>
              <a:buFont typeface="Arial" panose="020B0604020202020204" pitchFamily="34" charset="0"/>
              <a:buChar char="•"/>
              <a:defRPr sz="1400">
                <a:solidFill>
                  <a:srgbClr val="12284C"/>
                </a:solidFill>
              </a:defRPr>
            </a:pPr>
            <a:r>
              <a:rPr lang="en-GB" sz="2600" dirty="0">
                <a:latin typeface="Times New Roman" panose="02020603050405020304" pitchFamily="18" charset="0"/>
                <a:cs typeface="Times New Roman" panose="02020603050405020304" pitchFamily="18" charset="0"/>
              </a:rPr>
              <a:t>Joe then steered the discussion toward arranging a purchase.</a:t>
            </a:r>
          </a:p>
          <a:p>
            <a:pPr indent="-228600" defTabSz="914400">
              <a:lnSpc>
                <a:spcPct val="90000"/>
              </a:lnSpc>
              <a:spcAft>
                <a:spcPts val="600"/>
              </a:spcAft>
              <a:buFont typeface="Arial" panose="020B0604020202020204" pitchFamily="34" charset="0"/>
              <a:buChar char="•"/>
              <a:defRPr sz="1400">
                <a:solidFill>
                  <a:srgbClr val="12284C"/>
                </a:solidFill>
              </a:defRPr>
            </a:pPr>
            <a:r>
              <a:rPr lang="en-GB" sz="2600" dirty="0">
                <a:latin typeface="Times New Roman" panose="02020603050405020304" pitchFamily="18" charset="0"/>
                <a:cs typeface="Times New Roman" panose="02020603050405020304" pitchFamily="18" charset="0"/>
              </a:rPr>
              <a:t>Norman eventually appeared in the communication chain on the buyer’s side.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9" name="Picture 8">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5" name="Rectangle 24">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1" name="Picture 10">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2" name="Picture 11">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6" name="Straight Connector 25">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27" name="Rectangle 26">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0624308-EA52-FA7B-80EF-6E1ED6AD0000}"/>
              </a:ext>
            </a:extLst>
          </p:cNvPr>
          <p:cNvSpPr txBox="1"/>
          <p:nvPr/>
        </p:nvSpPr>
        <p:spPr>
          <a:xfrm>
            <a:off x="804421" y="796374"/>
            <a:ext cx="10583158" cy="880027"/>
          </a:xfrm>
          <a:prstGeom prst="rect">
            <a:avLst/>
          </a:prstGeom>
        </p:spPr>
        <p:txBody>
          <a:bodyPr vert="horz" lIns="91440" tIns="45720" rIns="91440" bIns="45720" rtlCol="0" anchor="ctr">
            <a:normAutofit/>
          </a:bodyPr>
          <a:lstStyle/>
          <a:p>
            <a:pPr algn="ctr">
              <a:spcBef>
                <a:spcPct val="0"/>
              </a:spcBef>
              <a:spcAft>
                <a:spcPts val="600"/>
              </a:spcAft>
            </a:pPr>
            <a:r>
              <a:rPr lang="en-US" sz="4400" b="1" dirty="0">
                <a:ln w="3175" cmpd="sng">
                  <a:noFill/>
                </a:ln>
                <a:solidFill>
                  <a:srgbClr val="FFFFFF"/>
                </a:solidFill>
                <a:latin typeface="Times New Roman" panose="02020603050405020304" pitchFamily="18" charset="0"/>
                <a:ea typeface="+mj-ea"/>
                <a:cs typeface="Times New Roman" panose="02020603050405020304" pitchFamily="18" charset="0"/>
              </a:rPr>
              <a:t>CONCLUSION</a:t>
            </a:r>
            <a:endParaRPr lang="en-US" sz="4400" dirty="0">
              <a:ln w="3175" cmpd="sng">
                <a:noFill/>
              </a:ln>
              <a:solidFill>
                <a:srgbClr val="FFFFFF"/>
              </a:solidFill>
              <a:latin typeface="Times New Roman" panose="02020603050405020304" pitchFamily="18" charset="0"/>
              <a:ea typeface="+mj-ea"/>
              <a:cs typeface="Times New Roman" panose="02020603050405020304" pitchFamily="18" charset="0"/>
            </a:endParaRPr>
          </a:p>
        </p:txBody>
      </p:sp>
      <p:sp>
        <p:nvSpPr>
          <p:cNvPr id="29" name="Rectangle 28">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83083C-0487-CF30-120E-8AAB392581E9}"/>
              </a:ext>
            </a:extLst>
          </p:cNvPr>
          <p:cNvSpPr txBox="1"/>
          <p:nvPr/>
        </p:nvSpPr>
        <p:spPr>
          <a:xfrm>
            <a:off x="1295401" y="2612256"/>
            <a:ext cx="9601196" cy="3263612"/>
          </a:xfrm>
          <a:prstGeom prst="rect">
            <a:avLst/>
          </a:prstGeom>
        </p:spPr>
        <p:txBody>
          <a:bodyPr vert="horz" lIns="91440" tIns="45720" rIns="91440" bIns="45720" rtlCol="0" anchor="t">
            <a:noAutofit/>
          </a:bodyPr>
          <a:lstStyle/>
          <a:p>
            <a:pPr marL="285750" indent="-285750">
              <a:spcBef>
                <a:spcPct val="20000"/>
              </a:spcBef>
              <a:spcAft>
                <a:spcPts val="600"/>
              </a:spcAft>
              <a:buClr>
                <a:schemeClr val="accent1"/>
              </a:buClr>
              <a:buSzPct val="115000"/>
              <a:buFont typeface="Arial"/>
              <a:buChar char="•"/>
              <a:defRPr sz="14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All the information strongly supports the conclusion that an attempt at corporate espionage took place.</a:t>
            </a:r>
          </a:p>
          <a:p>
            <a:pPr marL="285750" indent="-285750">
              <a:spcBef>
                <a:spcPct val="20000"/>
              </a:spcBef>
              <a:spcAft>
                <a:spcPts val="600"/>
              </a:spcAft>
              <a:buClr>
                <a:schemeClr val="accent1"/>
              </a:buClr>
              <a:buSzPct val="115000"/>
              <a:buFont typeface="Arial"/>
              <a:buChar char="•"/>
              <a:defRPr sz="14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Emma acted as the internal source who initiated the leak.</a:t>
            </a:r>
          </a:p>
          <a:p>
            <a:pPr marL="285750" indent="-285750">
              <a:spcBef>
                <a:spcPct val="20000"/>
              </a:spcBef>
              <a:spcAft>
                <a:spcPts val="600"/>
              </a:spcAft>
              <a:buClr>
                <a:schemeClr val="accent1"/>
              </a:buClr>
              <a:buSzPct val="115000"/>
              <a:buFont typeface="Arial"/>
              <a:buChar char="•"/>
              <a:defRPr sz="14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Joe functioned as the broker who managed the communication and deal‑making.</a:t>
            </a:r>
          </a:p>
          <a:p>
            <a:pPr marL="285750" indent="-285750">
              <a:spcBef>
                <a:spcPct val="20000"/>
              </a:spcBef>
              <a:spcAft>
                <a:spcPts val="600"/>
              </a:spcAft>
              <a:buClr>
                <a:schemeClr val="accent1"/>
              </a:buClr>
              <a:buSzPct val="115000"/>
              <a:buFont typeface="Arial"/>
              <a:buChar char="•"/>
              <a:defRPr sz="1400">
                <a:solidFill>
                  <a:srgbClr val="12284C"/>
                </a:solidFill>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Norman served as the intended buyer on the receiving end of the transaction</a:t>
            </a:r>
          </a:p>
        </p:txBody>
      </p:sp>
    </p:spTree>
    <p:extLst>
      <p:ext uri="{BB962C8B-B14F-4D97-AF65-F5344CB8AC3E}">
        <p14:creationId xmlns:p14="http://schemas.microsoft.com/office/powerpoint/2010/main" val="309445867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1652</TotalTime>
  <Words>486</Words>
  <Application>Microsoft Macintosh PowerPoint</Application>
  <PresentationFormat>Widescreen</PresentationFormat>
  <Paragraphs>40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Garamond</vt:lpstr>
      <vt:lpstr>Times New Roman</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Ferdous, Jannatul</cp:lastModifiedBy>
  <cp:revision>10</cp:revision>
  <dcterms:created xsi:type="dcterms:W3CDTF">2013-01-27T09:14:16Z</dcterms:created>
  <dcterms:modified xsi:type="dcterms:W3CDTF">2026-04-28T23:40:42Z</dcterms:modified>
  <cp:category/>
</cp:coreProperties>
</file>