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Calibri" panose="020F0502020204030204" pitchFamily="34" charset="0"/>
      <p:regular r:id="rId12"/>
      <p:bold r:id="rId13"/>
      <p:italic r:id="rId14"/>
      <p:boldItalic r:id="rId15"/>
    </p:embeddedFont>
    <p:embeddedFont>
      <p:font typeface="Lato" panose="020F0802020204030203" pitchFamily="34" charset="0"/>
      <p:regular r:id="rId16"/>
      <p:bold r:id="rId17"/>
    </p:embeddedFont>
    <p:embeddedFont>
      <p:font typeface="Lato Bold" panose="020F0802020204030203" pitchFamily="34" charset="0"/>
      <p:regular r:id="rId18"/>
      <p:bold r:id="rId19"/>
    </p:embeddedFont>
    <p:embeddedFont>
      <p:font typeface="Lato Bold Bold" panose="020B0604020202020204" charset="0"/>
      <p:regular r:id="rId20"/>
    </p:embeddedFont>
    <p:embeddedFont>
      <p:font typeface="Open Sans" panose="020B0606030504020204" pitchFamily="34" charset="0"/>
      <p:regular r:id="rId21"/>
      <p:bold r:id="rId22"/>
    </p:embeddedFont>
    <p:embeddedFont>
      <p:font typeface="Open Sauce" panose="020B0604020202020204" charset="0"/>
      <p:regular r:id="rId23"/>
    </p:embeddedFont>
    <p:embeddedFont>
      <p:font typeface="Open Sauce SemiBold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498" y="3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10.fntdata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3.fntdata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font" Target="fonts/font12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font" Target="fonts/font11.fntdata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sv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9.png"/><Relationship Id="rId5" Type="http://schemas.openxmlformats.org/officeDocument/2006/relationships/image" Target="../media/image5.svg"/><Relationship Id="rId15" Type="http://schemas.openxmlformats.org/officeDocument/2006/relationships/image" Target="../media/image23.svg"/><Relationship Id="rId10" Type="http://schemas.openxmlformats.org/officeDocument/2006/relationships/image" Target="../media/image18.svg"/><Relationship Id="rId4" Type="http://schemas.openxmlformats.org/officeDocument/2006/relationships/image" Target="../media/image4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9258300"/>
            <a:ext cx="7523519" cy="1520313"/>
            <a:chOff x="0" y="0"/>
            <a:chExt cx="2544993" cy="51427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0630360" y="-803394"/>
            <a:ext cx="6326185" cy="11893788"/>
            <a:chOff x="0" y="0"/>
            <a:chExt cx="2139969" cy="402333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39969" cy="4023331"/>
            </a:xfrm>
            <a:custGeom>
              <a:avLst/>
              <a:gdLst/>
              <a:ahLst/>
              <a:cxnLst/>
              <a:rect l="l" t="t" r="r" b="b"/>
              <a:pathLst>
                <a:path w="2139969" h="4023331">
                  <a:moveTo>
                    <a:pt x="0" y="0"/>
                  </a:moveTo>
                  <a:lnTo>
                    <a:pt x="2139969" y="0"/>
                  </a:lnTo>
                  <a:lnTo>
                    <a:pt x="2139969" y="4023331"/>
                  </a:lnTo>
                  <a:lnTo>
                    <a:pt x="0" y="4023331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4259" r="9120"/>
          <a:stretch>
            <a:fillRect/>
          </a:stretch>
        </p:blipFill>
        <p:spPr>
          <a:xfrm rot="5400000">
            <a:off x="9632797" y="3077676"/>
            <a:ext cx="8321311" cy="49050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9555766">
            <a:off x="-2626314" y="367457"/>
            <a:ext cx="7315200" cy="141584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-356577" y="0"/>
            <a:ext cx="1729993" cy="69199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1008621">
            <a:off x="12942788" y="8645042"/>
            <a:ext cx="7315200" cy="141584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049587" y="9822140"/>
            <a:ext cx="1729993" cy="69199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7423004" y="0"/>
            <a:ext cx="1729993" cy="691997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-864996" y="9822140"/>
            <a:ext cx="1729993" cy="691997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 rot="5400000">
            <a:off x="-1794701" y="6339784"/>
            <a:ext cx="4748621" cy="0"/>
          </a:xfrm>
          <a:prstGeom prst="line">
            <a:avLst/>
          </a:prstGeom>
          <a:ln w="38100" cap="flat">
            <a:solidFill>
              <a:srgbClr val="14E1A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4" name="TextBox 14"/>
          <p:cNvSpPr txBox="1"/>
          <p:nvPr/>
        </p:nvSpPr>
        <p:spPr>
          <a:xfrm>
            <a:off x="1028700" y="3404105"/>
            <a:ext cx="7847767" cy="1418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16"/>
              </a:lnSpc>
            </a:pPr>
            <a:r>
              <a:rPr lang="en-US" sz="4800">
                <a:solidFill>
                  <a:srgbClr val="00525E"/>
                </a:solidFill>
                <a:latin typeface="Lato Bold Bold"/>
              </a:rPr>
              <a:t>REVIEWING A RESTURANT AS A "SECRET-CUSTOMER"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8700" y="5093965"/>
            <a:ext cx="7523519" cy="824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>
                <a:solidFill>
                  <a:srgbClr val="00525E"/>
                </a:solidFill>
                <a:latin typeface="Open Sauce"/>
              </a:rPr>
              <a:t>for the purpose of obtaining an accurate review of</a:t>
            </a:r>
          </a:p>
          <a:p>
            <a:pPr>
              <a:lnSpc>
                <a:spcPts val="3359"/>
              </a:lnSpc>
            </a:pPr>
            <a:r>
              <a:rPr lang="en-US" sz="2400">
                <a:solidFill>
                  <a:srgbClr val="00525E"/>
                </a:solidFill>
                <a:latin typeface="Open Sauce"/>
              </a:rPr>
              <a:t>the restaurant for publishing within an online site.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809181"/>
            <a:ext cx="6959282" cy="420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75"/>
              </a:lnSpc>
            </a:pPr>
            <a:r>
              <a:rPr lang="en-US" sz="2799">
                <a:solidFill>
                  <a:srgbClr val="14E1A0"/>
                </a:solidFill>
                <a:latin typeface="Lato Bold"/>
              </a:rPr>
              <a:t>PRESENTATION 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5875" y="6672186"/>
            <a:ext cx="6217047" cy="43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84"/>
              </a:lnSpc>
              <a:spcBef>
                <a:spcPct val="0"/>
              </a:spcBef>
            </a:pPr>
            <a:r>
              <a:rPr lang="en-US" sz="2892">
                <a:solidFill>
                  <a:srgbClr val="000000"/>
                </a:solidFill>
                <a:latin typeface="Lato Bold"/>
              </a:rPr>
              <a:t>INTRODUCTION TO GASTRONOMY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35100" y="7348921"/>
            <a:ext cx="4820295" cy="390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27"/>
              </a:lnSpc>
              <a:spcBef>
                <a:spcPct val="0"/>
              </a:spcBef>
            </a:pPr>
            <a:r>
              <a:rPr lang="en-US" sz="2587">
                <a:solidFill>
                  <a:srgbClr val="000000"/>
                </a:solidFill>
                <a:latin typeface="Lato"/>
              </a:rPr>
              <a:t>MODULE CODE - BMGM4001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4739886" cy="6549645"/>
            <a:chOff x="0" y="0"/>
            <a:chExt cx="6319849" cy="8732861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22861" r="22861"/>
            <a:stretch>
              <a:fillRect/>
            </a:stretch>
          </p:blipFill>
          <p:spPr>
            <a:xfrm>
              <a:off x="0" y="0"/>
              <a:ext cx="6319849" cy="8732861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0" y="6749838"/>
            <a:ext cx="4739886" cy="3537162"/>
            <a:chOff x="0" y="0"/>
            <a:chExt cx="6319849" cy="4716216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/>
            <a:srcRect t="12687" b="12687"/>
            <a:stretch>
              <a:fillRect/>
            </a:stretch>
          </p:blipFill>
          <p:spPr>
            <a:xfrm>
              <a:off x="0" y="0"/>
              <a:ext cx="6319849" cy="4716216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>
            <a:off x="4908226" y="6749838"/>
            <a:ext cx="4107611" cy="3537162"/>
            <a:chOff x="0" y="0"/>
            <a:chExt cx="5476815" cy="4716216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4"/>
            <a:srcRect b="13887"/>
            <a:stretch>
              <a:fillRect/>
            </a:stretch>
          </p:blipFill>
          <p:spPr>
            <a:xfrm>
              <a:off x="0" y="0"/>
              <a:ext cx="5476815" cy="4716216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>
            <a:off x="9184176" y="6749838"/>
            <a:ext cx="4107611" cy="3537162"/>
            <a:chOff x="0" y="0"/>
            <a:chExt cx="5476815" cy="4716216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5"/>
            <a:srcRect t="6943" b="6943"/>
            <a:stretch>
              <a:fillRect/>
            </a:stretch>
          </p:blipFill>
          <p:spPr>
            <a:xfrm>
              <a:off x="0" y="0"/>
              <a:ext cx="5476815" cy="4716216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>
            <a:off x="13460126" y="0"/>
            <a:ext cx="4827874" cy="3525551"/>
            <a:chOff x="0" y="0"/>
            <a:chExt cx="6437165" cy="4700735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/>
            <a:srcRect l="4438" r="4438"/>
            <a:stretch>
              <a:fillRect/>
            </a:stretch>
          </p:blipFill>
          <p:spPr>
            <a:xfrm>
              <a:off x="0" y="0"/>
              <a:ext cx="6437165" cy="4700735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460126" y="3737355"/>
            <a:ext cx="4739886" cy="6549645"/>
            <a:chOff x="0" y="0"/>
            <a:chExt cx="6319849" cy="8732861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7"/>
            <a:srcRect l="8787" r="18843"/>
            <a:stretch>
              <a:fillRect/>
            </a:stretch>
          </p:blipFill>
          <p:spPr>
            <a:xfrm>
              <a:off x="0" y="0"/>
              <a:ext cx="6319849" cy="8732861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5817937" y="127295"/>
            <a:ext cx="6652125" cy="1802811"/>
            <a:chOff x="0" y="0"/>
            <a:chExt cx="1752000" cy="47481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752000" cy="474814"/>
            </a:xfrm>
            <a:custGeom>
              <a:avLst/>
              <a:gdLst/>
              <a:ahLst/>
              <a:cxnLst/>
              <a:rect l="l" t="t" r="r" b="b"/>
              <a:pathLst>
                <a:path w="1752000" h="474814">
                  <a:moveTo>
                    <a:pt x="6983" y="0"/>
                  </a:moveTo>
                  <a:lnTo>
                    <a:pt x="1745017" y="0"/>
                  </a:lnTo>
                  <a:cubicBezTo>
                    <a:pt x="1746869" y="0"/>
                    <a:pt x="1748645" y="736"/>
                    <a:pt x="1749955" y="2045"/>
                  </a:cubicBezTo>
                  <a:cubicBezTo>
                    <a:pt x="1751264" y="3355"/>
                    <a:pt x="1752000" y="5131"/>
                    <a:pt x="1752000" y="6983"/>
                  </a:cubicBezTo>
                  <a:lnTo>
                    <a:pt x="1752000" y="467831"/>
                  </a:lnTo>
                  <a:cubicBezTo>
                    <a:pt x="1752000" y="471688"/>
                    <a:pt x="1748874" y="474814"/>
                    <a:pt x="1745017" y="474814"/>
                  </a:cubicBezTo>
                  <a:lnTo>
                    <a:pt x="6983" y="474814"/>
                  </a:lnTo>
                  <a:cubicBezTo>
                    <a:pt x="5131" y="474814"/>
                    <a:pt x="3355" y="474079"/>
                    <a:pt x="2045" y="472769"/>
                  </a:cubicBezTo>
                  <a:cubicBezTo>
                    <a:pt x="736" y="471459"/>
                    <a:pt x="0" y="469683"/>
                    <a:pt x="0" y="467831"/>
                  </a:cubicBezTo>
                  <a:lnTo>
                    <a:pt x="0" y="6983"/>
                  </a:lnTo>
                  <a:cubicBezTo>
                    <a:pt x="0" y="3126"/>
                    <a:pt x="3126" y="0"/>
                    <a:pt x="6983" y="0"/>
                  </a:cubicBez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5741654" y="524007"/>
            <a:ext cx="6804692" cy="1009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038"/>
              </a:lnSpc>
              <a:spcBef>
                <a:spcPct val="0"/>
              </a:spcBef>
            </a:pPr>
            <a:r>
              <a:rPr lang="en-US" sz="3365">
                <a:solidFill>
                  <a:srgbClr val="FFFFFF"/>
                </a:solidFill>
                <a:latin typeface="Lato Bold Bold"/>
              </a:rPr>
              <a:t>MARKET OFFIRNG OF THE DOUGH THROWER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90757" y="2317536"/>
            <a:ext cx="7379306" cy="829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75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Open Sauce"/>
              </a:rPr>
              <a:t>The Dough Throwers offer mainly 5 types of Food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210115" y="3404265"/>
            <a:ext cx="4376812" cy="2810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8735" lvl="1" indent="-279368" algn="just">
              <a:lnSpc>
                <a:spcPts val="4528"/>
              </a:lnSpc>
              <a:buFont typeface="Arial"/>
              <a:buChar char="•"/>
            </a:pPr>
            <a:r>
              <a:rPr lang="en-US" sz="2587" spc="82">
                <a:solidFill>
                  <a:srgbClr val="000000"/>
                </a:solidFill>
                <a:latin typeface="Open Sauce SemiBold"/>
              </a:rPr>
              <a:t>Starter.</a:t>
            </a:r>
          </a:p>
          <a:p>
            <a:pPr marL="558735" lvl="1" indent="-279368" algn="just">
              <a:lnSpc>
                <a:spcPts val="4528"/>
              </a:lnSpc>
              <a:buFont typeface="Arial"/>
              <a:buChar char="•"/>
            </a:pPr>
            <a:r>
              <a:rPr lang="en-US" sz="2587" spc="82">
                <a:solidFill>
                  <a:srgbClr val="000000"/>
                </a:solidFill>
                <a:latin typeface="Open Sauce SemiBold"/>
              </a:rPr>
              <a:t>Pizza.</a:t>
            </a:r>
          </a:p>
          <a:p>
            <a:pPr marL="558735" lvl="1" indent="-279368" algn="just">
              <a:lnSpc>
                <a:spcPts val="4528"/>
              </a:lnSpc>
              <a:buFont typeface="Arial"/>
              <a:buChar char="•"/>
            </a:pPr>
            <a:r>
              <a:rPr lang="en-US" sz="2587" spc="82">
                <a:solidFill>
                  <a:srgbClr val="000000"/>
                </a:solidFill>
                <a:latin typeface="Open Sauce SemiBold"/>
              </a:rPr>
              <a:t>Sharing.</a:t>
            </a:r>
          </a:p>
          <a:p>
            <a:pPr marL="558735" lvl="1" indent="-279368" algn="just">
              <a:lnSpc>
                <a:spcPts val="4528"/>
              </a:lnSpc>
              <a:buFont typeface="Arial"/>
              <a:buChar char="•"/>
            </a:pPr>
            <a:r>
              <a:rPr lang="en-US" sz="2587" spc="82">
                <a:solidFill>
                  <a:srgbClr val="000000"/>
                </a:solidFill>
                <a:latin typeface="Open Sauce SemiBold"/>
              </a:rPr>
              <a:t>Dessert. </a:t>
            </a:r>
          </a:p>
          <a:p>
            <a:pPr marL="558735" lvl="1" indent="-279368" algn="just">
              <a:lnSpc>
                <a:spcPts val="4528"/>
              </a:lnSpc>
              <a:buFont typeface="Arial"/>
              <a:buChar char="•"/>
            </a:pPr>
            <a:r>
              <a:rPr lang="en-US" sz="2587" spc="82">
                <a:solidFill>
                  <a:srgbClr val="000000"/>
                </a:solidFill>
                <a:latin typeface="Open Sauce SemiBold"/>
              </a:rPr>
              <a:t>Drinks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532638" y="407627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-420674" y="1628536"/>
            <a:ext cx="4647370" cy="1256813"/>
            <a:chOff x="0" y="0"/>
            <a:chExt cx="1223999" cy="33101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23999" cy="331012"/>
            </a:xfrm>
            <a:custGeom>
              <a:avLst/>
              <a:gdLst/>
              <a:ahLst/>
              <a:cxnLst/>
              <a:rect l="l" t="t" r="r" b="b"/>
              <a:pathLst>
                <a:path w="1223999" h="331012">
                  <a:moveTo>
                    <a:pt x="0" y="0"/>
                  </a:moveTo>
                  <a:lnTo>
                    <a:pt x="1223999" y="0"/>
                  </a:lnTo>
                  <a:lnTo>
                    <a:pt x="1223999" y="331012"/>
                  </a:lnTo>
                  <a:lnTo>
                    <a:pt x="0" y="331012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962853" y="3232906"/>
            <a:ext cx="10776009" cy="5455943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028446" y="1841479"/>
            <a:ext cx="2552953" cy="8404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52"/>
              </a:lnSpc>
              <a:spcBef>
                <a:spcPct val="0"/>
              </a:spcBef>
            </a:pPr>
            <a:r>
              <a:rPr lang="en-US" sz="5600" dirty="0">
                <a:solidFill>
                  <a:srgbClr val="FDFDFD"/>
                </a:solidFill>
                <a:latin typeface="Lato Bold"/>
              </a:rPr>
              <a:t>PLACE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25278" y="3452774"/>
            <a:ext cx="6047978" cy="984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826"/>
              </a:lnSpc>
              <a:spcBef>
                <a:spcPct val="0"/>
              </a:spcBef>
            </a:pPr>
            <a:r>
              <a:rPr lang="en-US" sz="3270">
                <a:solidFill>
                  <a:srgbClr val="000000"/>
                </a:solidFill>
                <a:latin typeface="Lato Bold"/>
              </a:rPr>
              <a:t>ADVANTAGES OF DOING BUSIENSS IN CANTON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25278" y="4829175"/>
            <a:ext cx="4906268" cy="2344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8735" lvl="1" indent="-279368">
              <a:lnSpc>
                <a:spcPts val="6469"/>
              </a:lnSpc>
              <a:buFont typeface="Arial"/>
              <a:buChar char="•"/>
            </a:pPr>
            <a:r>
              <a:rPr lang="en-US" sz="2587">
                <a:solidFill>
                  <a:srgbClr val="000000"/>
                </a:solidFill>
                <a:latin typeface="Open Sauce"/>
              </a:rPr>
              <a:t>ACCESSIBLE LOCATION</a:t>
            </a:r>
          </a:p>
          <a:p>
            <a:pPr marL="558735" lvl="1" indent="-279368">
              <a:lnSpc>
                <a:spcPts val="6469"/>
              </a:lnSpc>
              <a:buFont typeface="Arial"/>
              <a:buChar char="•"/>
            </a:pPr>
            <a:r>
              <a:rPr lang="en-US" sz="2587">
                <a:solidFill>
                  <a:srgbClr val="000000"/>
                </a:solidFill>
                <a:latin typeface="Open Sauce"/>
              </a:rPr>
              <a:t>LOWER RENT</a:t>
            </a:r>
          </a:p>
          <a:p>
            <a:pPr marL="558735" lvl="1" indent="-279368">
              <a:lnSpc>
                <a:spcPts val="6469"/>
              </a:lnSpc>
              <a:buFont typeface="Arial"/>
              <a:buChar char="•"/>
            </a:pPr>
            <a:r>
              <a:rPr lang="en-US" sz="2587">
                <a:solidFill>
                  <a:srgbClr val="000000"/>
                </a:solidFill>
                <a:latin typeface="Open Sauce"/>
              </a:rPr>
              <a:t>DIVERSE CUSTOMER BASE</a:t>
            </a:r>
          </a:p>
        </p:txBody>
      </p:sp>
      <p:sp>
        <p:nvSpPr>
          <p:cNvPr id="15" name="AutoShape 15"/>
          <p:cNvSpPr/>
          <p:nvPr/>
        </p:nvSpPr>
        <p:spPr>
          <a:xfrm rot="5400000">
            <a:off x="15123319" y="5714327"/>
            <a:ext cx="4748621" cy="0"/>
          </a:xfrm>
          <a:prstGeom prst="line">
            <a:avLst/>
          </a:prstGeom>
          <a:ln w="38100" cap="flat">
            <a:solidFill>
              <a:srgbClr val="14E1A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6" name="Group 16"/>
          <p:cNvGrpSpPr/>
          <p:nvPr/>
        </p:nvGrpSpPr>
        <p:grpSpPr>
          <a:xfrm>
            <a:off x="1028700" y="9258300"/>
            <a:ext cx="7523519" cy="1520313"/>
            <a:chOff x="0" y="0"/>
            <a:chExt cx="2544993" cy="51427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532638" y="407627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-420674" y="1628536"/>
            <a:ext cx="4647370" cy="1256813"/>
            <a:chOff x="0" y="0"/>
            <a:chExt cx="1223999" cy="33101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23999" cy="331012"/>
            </a:xfrm>
            <a:custGeom>
              <a:avLst/>
              <a:gdLst/>
              <a:ahLst/>
              <a:cxnLst/>
              <a:rect l="l" t="t" r="r" b="b"/>
              <a:pathLst>
                <a:path w="1223999" h="331012">
                  <a:moveTo>
                    <a:pt x="0" y="0"/>
                  </a:moveTo>
                  <a:lnTo>
                    <a:pt x="1223999" y="0"/>
                  </a:lnTo>
                  <a:lnTo>
                    <a:pt x="1223999" y="331012"/>
                  </a:lnTo>
                  <a:lnTo>
                    <a:pt x="0" y="331012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graphicFrame>
        <p:nvGraphicFramePr>
          <p:cNvPr id="11" name="Table 11"/>
          <p:cNvGraphicFramePr>
            <a:graphicFrameLocks noGrp="1"/>
          </p:cNvGraphicFramePr>
          <p:nvPr/>
        </p:nvGraphicFramePr>
        <p:xfrm>
          <a:off x="258435" y="4416162"/>
          <a:ext cx="8074830" cy="3524249"/>
        </p:xfrm>
        <a:graphic>
          <a:graphicData uri="http://schemas.openxmlformats.org/drawingml/2006/table">
            <a:tbl>
              <a:tblPr/>
              <a:tblGrid>
                <a:gridCol w="19747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16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835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90639">
                <a:tc>
                  <a:txBody>
                    <a:bodyPr/>
                    <a:lstStyle/>
                    <a:p>
                      <a:pPr algn="ctr">
                        <a:lnSpc>
                          <a:spcPts val="2940"/>
                        </a:lnSpc>
                        <a:defRPr/>
                      </a:pPr>
                      <a:r>
                        <a:rPr lang="en-US" sz="2100">
                          <a:solidFill>
                            <a:srgbClr val="FFFFFF"/>
                          </a:solidFill>
                          <a:latin typeface="Lato Bold Bold"/>
                        </a:rPr>
                        <a:t>Food Category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E1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40"/>
                        </a:lnSpc>
                        <a:defRPr/>
                      </a:pPr>
                      <a:r>
                        <a:rPr lang="en-US" sz="2100">
                          <a:solidFill>
                            <a:srgbClr val="FFFFFF"/>
                          </a:solidFill>
                          <a:latin typeface="Lato Bold Bold"/>
                        </a:rPr>
                        <a:t>Price in The Dough Thrower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E1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40"/>
                        </a:lnSpc>
                        <a:defRPr/>
                      </a:pPr>
                      <a:r>
                        <a:rPr lang="en-US" sz="2100">
                          <a:solidFill>
                            <a:srgbClr val="FFFFFF"/>
                          </a:solidFill>
                          <a:latin typeface="Lato Bold Bold"/>
                        </a:rPr>
                        <a:t>Price in similar Restaurants 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E1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6722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Open Sauce"/>
                        </a:rPr>
                        <a:t>Starter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6.5 to 7.5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6 to 14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6722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Open Sauce"/>
                        </a:rPr>
                        <a:t>Pizza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14 to 16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12 to 15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6722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Open Sauce"/>
                        </a:rPr>
                        <a:t>Sharing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7 to 11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9 to 12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6722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Open Sauce"/>
                        </a:rPr>
                        <a:t>Desserts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4 to 4.5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4 to 6 pound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6722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Open Sauce"/>
                        </a:rPr>
                        <a:t>Drinks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14 to 15 pound per bottle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23"/>
                        </a:lnSpc>
                        <a:defRPr/>
                      </a:pPr>
                      <a:r>
                        <a:rPr lang="en-US" sz="1659">
                          <a:solidFill>
                            <a:srgbClr val="000000"/>
                          </a:solidFill>
                          <a:latin typeface="Open Sauce"/>
                        </a:rPr>
                        <a:t>up to 25 pound per bottle</a:t>
                      </a:r>
                      <a:endParaRPr lang="en-US" sz="1100"/>
                    </a:p>
                  </a:txBody>
                  <a:tcPr marL="28575" marR="28575" marT="28575" marB="28575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12" name="Group 12"/>
          <p:cNvGrpSpPr/>
          <p:nvPr/>
        </p:nvGrpSpPr>
        <p:grpSpPr>
          <a:xfrm>
            <a:off x="1028700" y="9526843"/>
            <a:ext cx="7523519" cy="1520313"/>
            <a:chOff x="0" y="0"/>
            <a:chExt cx="2544993" cy="51427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9352672" y="1628536"/>
            <a:ext cx="8655362" cy="6681189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124962" y="1841479"/>
            <a:ext cx="2456438" cy="840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552"/>
              </a:lnSpc>
              <a:spcBef>
                <a:spcPct val="0"/>
              </a:spcBef>
            </a:pPr>
            <a:r>
              <a:rPr lang="en-US" sz="5600" dirty="0">
                <a:solidFill>
                  <a:srgbClr val="FDFDFD"/>
                </a:solidFill>
                <a:latin typeface="Lato Bold"/>
              </a:rPr>
              <a:t>PRICE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532638" y="407627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>
            <a:grpSpLocks noChangeAspect="1"/>
          </p:cNvGrpSpPr>
          <p:nvPr/>
        </p:nvGrpSpPr>
        <p:grpSpPr>
          <a:xfrm rot="5400000">
            <a:off x="8594139" y="6777213"/>
            <a:ext cx="641950" cy="555929"/>
            <a:chOff x="0" y="0"/>
            <a:chExt cx="6350000" cy="5499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D8D8D8"/>
            </a:solidFill>
          </p:spPr>
        </p:sp>
      </p:grpSp>
      <p:grpSp>
        <p:nvGrpSpPr>
          <p:cNvPr id="10" name="Group 10"/>
          <p:cNvGrpSpPr/>
          <p:nvPr/>
        </p:nvGrpSpPr>
        <p:grpSpPr>
          <a:xfrm rot="-10800000">
            <a:off x="7858234" y="6577452"/>
            <a:ext cx="1334844" cy="477725"/>
            <a:chOff x="0" y="0"/>
            <a:chExt cx="17714575" cy="63398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7714575" cy="6339840"/>
            </a:xfrm>
            <a:custGeom>
              <a:avLst/>
              <a:gdLst/>
              <a:ahLst/>
              <a:cxnLst/>
              <a:rect l="l" t="t" r="r" b="b"/>
              <a:pathLst>
                <a:path w="17714575" h="6339840">
                  <a:moveTo>
                    <a:pt x="17714575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17714575" y="6339840"/>
                  </a:lnTo>
                  <a:close/>
                </a:path>
              </a:pathLst>
            </a:custGeom>
            <a:solidFill>
              <a:srgbClr val="9BB0A5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-420674" y="1628536"/>
            <a:ext cx="4647370" cy="1256813"/>
            <a:chOff x="0" y="0"/>
            <a:chExt cx="1223999" cy="33101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23999" cy="331012"/>
            </a:xfrm>
            <a:custGeom>
              <a:avLst/>
              <a:gdLst/>
              <a:ahLst/>
              <a:cxnLst/>
              <a:rect l="l" t="t" r="r" b="b"/>
              <a:pathLst>
                <a:path w="1223999" h="331012">
                  <a:moveTo>
                    <a:pt x="0" y="0"/>
                  </a:moveTo>
                  <a:lnTo>
                    <a:pt x="1223999" y="0"/>
                  </a:lnTo>
                  <a:lnTo>
                    <a:pt x="1223999" y="331012"/>
                  </a:lnTo>
                  <a:lnTo>
                    <a:pt x="0" y="331012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2116565" y="3354219"/>
            <a:ext cx="2585270" cy="4021934"/>
            <a:chOff x="0" y="0"/>
            <a:chExt cx="3447027" cy="5362578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447027" cy="4297644"/>
              <a:chOff x="0" y="0"/>
              <a:chExt cx="1175123" cy="146510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175123" cy="1465106"/>
              </a:xfrm>
              <a:custGeom>
                <a:avLst/>
                <a:gdLst/>
                <a:ahLst/>
                <a:cxnLst/>
                <a:rect l="l" t="t" r="r" b="b"/>
                <a:pathLst>
                  <a:path w="1175123" h="1465106">
                    <a:moveTo>
                      <a:pt x="0" y="0"/>
                    </a:moveTo>
                    <a:lnTo>
                      <a:pt x="1175123" y="0"/>
                    </a:lnTo>
                    <a:lnTo>
                      <a:pt x="1175123" y="1465106"/>
                    </a:lnTo>
                    <a:lnTo>
                      <a:pt x="0" y="146510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18" name="Group 18"/>
            <p:cNvGrpSpPr>
              <a:grpSpLocks noChangeAspect="1"/>
            </p:cNvGrpSpPr>
            <p:nvPr/>
          </p:nvGrpSpPr>
          <p:grpSpPr>
            <a:xfrm rot="5400000">
              <a:off x="981206" y="4563992"/>
              <a:ext cx="855934" cy="741238"/>
              <a:chOff x="0" y="0"/>
              <a:chExt cx="6350000" cy="5499100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6350000" cy="54991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5499100">
                    <a:moveTo>
                      <a:pt x="0" y="5499100"/>
                    </a:moveTo>
                    <a:lnTo>
                      <a:pt x="3175000" y="0"/>
                    </a:lnTo>
                    <a:lnTo>
                      <a:pt x="6350000" y="5499100"/>
                    </a:lnTo>
                    <a:lnTo>
                      <a:pt x="0" y="5499100"/>
                    </a:lnTo>
                    <a:close/>
                  </a:path>
                </a:pathLst>
              </a:custGeom>
              <a:solidFill>
                <a:srgbClr val="D8D8D8"/>
              </a:solidFill>
            </p:spPr>
          </p:sp>
        </p:grpSp>
        <p:grpSp>
          <p:nvGrpSpPr>
            <p:cNvPr id="20" name="Group 20"/>
            <p:cNvGrpSpPr/>
            <p:nvPr/>
          </p:nvGrpSpPr>
          <p:grpSpPr>
            <a:xfrm rot="-10800000">
              <a:off x="0" y="4297644"/>
              <a:ext cx="1779792" cy="636967"/>
              <a:chOff x="0" y="0"/>
              <a:chExt cx="17714575" cy="633984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7714575" cy="6339840"/>
              </a:xfrm>
              <a:custGeom>
                <a:avLst/>
                <a:gdLst/>
                <a:ahLst/>
                <a:cxnLst/>
                <a:rect l="l" t="t" r="r" b="b"/>
                <a:pathLst>
                  <a:path w="17714575" h="6339840">
                    <a:moveTo>
                      <a:pt x="17714575" y="6339840"/>
                    </a:moveTo>
                    <a:lnTo>
                      <a:pt x="0" y="6339840"/>
                    </a:lnTo>
                    <a:lnTo>
                      <a:pt x="0" y="0"/>
                    </a:lnTo>
                    <a:lnTo>
                      <a:pt x="17714575" y="6339840"/>
                    </a:lnTo>
                    <a:close/>
                  </a:path>
                </a:pathLst>
              </a:custGeom>
              <a:solidFill>
                <a:srgbClr val="9BB0A5"/>
              </a:solidFill>
            </p:spPr>
          </p:sp>
        </p:grpSp>
        <p:grpSp>
          <p:nvGrpSpPr>
            <p:cNvPr id="22" name="Group 22"/>
            <p:cNvGrpSpPr/>
            <p:nvPr/>
          </p:nvGrpSpPr>
          <p:grpSpPr>
            <a:xfrm>
              <a:off x="1094372" y="472476"/>
              <a:ext cx="1258282" cy="1258282"/>
              <a:chOff x="0" y="0"/>
              <a:chExt cx="6350000" cy="635000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14E1A0"/>
              </a:solidFill>
            </p:spPr>
          </p:sp>
        </p:grpSp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>
            <a:xfrm>
              <a:off x="1379595" y="757699"/>
              <a:ext cx="687836" cy="687836"/>
            </a:xfrm>
            <a:prstGeom prst="rect">
              <a:avLst/>
            </a:prstGeom>
          </p:spPr>
        </p:pic>
        <p:sp>
          <p:nvSpPr>
            <p:cNvPr id="25" name="TextBox 25"/>
            <p:cNvSpPr txBox="1"/>
            <p:nvPr/>
          </p:nvSpPr>
          <p:spPr>
            <a:xfrm>
              <a:off x="0" y="2047208"/>
              <a:ext cx="3447027" cy="13533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Own </a:t>
              </a:r>
            </a:p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Website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986070" y="3354219"/>
            <a:ext cx="2585587" cy="4021934"/>
            <a:chOff x="0" y="0"/>
            <a:chExt cx="3447449" cy="5362578"/>
          </a:xfrm>
        </p:grpSpPr>
        <p:grpSp>
          <p:nvGrpSpPr>
            <p:cNvPr id="27" name="Group 27"/>
            <p:cNvGrpSpPr/>
            <p:nvPr/>
          </p:nvGrpSpPr>
          <p:grpSpPr>
            <a:xfrm>
              <a:off x="422" y="0"/>
              <a:ext cx="3447027" cy="4297644"/>
              <a:chOff x="0" y="0"/>
              <a:chExt cx="1175123" cy="1465106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175123" cy="1465106"/>
              </a:xfrm>
              <a:custGeom>
                <a:avLst/>
                <a:gdLst/>
                <a:ahLst/>
                <a:cxnLst/>
                <a:rect l="l" t="t" r="r" b="b"/>
                <a:pathLst>
                  <a:path w="1175123" h="1465106">
                    <a:moveTo>
                      <a:pt x="0" y="0"/>
                    </a:moveTo>
                    <a:lnTo>
                      <a:pt x="1175123" y="0"/>
                    </a:lnTo>
                    <a:lnTo>
                      <a:pt x="1175123" y="1465106"/>
                    </a:lnTo>
                    <a:lnTo>
                      <a:pt x="0" y="146510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29" name="Group 29"/>
            <p:cNvGrpSpPr>
              <a:grpSpLocks noChangeAspect="1"/>
            </p:cNvGrpSpPr>
            <p:nvPr/>
          </p:nvGrpSpPr>
          <p:grpSpPr>
            <a:xfrm rot="5400000">
              <a:off x="981628" y="4563992"/>
              <a:ext cx="855934" cy="741238"/>
              <a:chOff x="0" y="0"/>
              <a:chExt cx="6350000" cy="549910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350000" cy="54991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5499100">
                    <a:moveTo>
                      <a:pt x="0" y="5499100"/>
                    </a:moveTo>
                    <a:lnTo>
                      <a:pt x="3175000" y="0"/>
                    </a:lnTo>
                    <a:lnTo>
                      <a:pt x="6350000" y="5499100"/>
                    </a:lnTo>
                    <a:lnTo>
                      <a:pt x="0" y="5499100"/>
                    </a:lnTo>
                    <a:close/>
                  </a:path>
                </a:pathLst>
              </a:custGeom>
              <a:solidFill>
                <a:srgbClr val="D8D8D8"/>
              </a:solidFill>
            </p:spPr>
          </p:sp>
        </p:grpSp>
        <p:grpSp>
          <p:nvGrpSpPr>
            <p:cNvPr id="31" name="Group 31"/>
            <p:cNvGrpSpPr/>
            <p:nvPr/>
          </p:nvGrpSpPr>
          <p:grpSpPr>
            <a:xfrm rot="-10800000">
              <a:off x="422" y="4297644"/>
              <a:ext cx="1779792" cy="636967"/>
              <a:chOff x="0" y="0"/>
              <a:chExt cx="17714575" cy="6339840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7714575" cy="6339840"/>
              </a:xfrm>
              <a:custGeom>
                <a:avLst/>
                <a:gdLst/>
                <a:ahLst/>
                <a:cxnLst/>
                <a:rect l="l" t="t" r="r" b="b"/>
                <a:pathLst>
                  <a:path w="17714575" h="6339840">
                    <a:moveTo>
                      <a:pt x="17714575" y="6339840"/>
                    </a:moveTo>
                    <a:lnTo>
                      <a:pt x="0" y="6339840"/>
                    </a:lnTo>
                    <a:lnTo>
                      <a:pt x="0" y="0"/>
                    </a:lnTo>
                    <a:lnTo>
                      <a:pt x="17714575" y="6339840"/>
                    </a:lnTo>
                    <a:close/>
                  </a:path>
                </a:pathLst>
              </a:custGeom>
              <a:solidFill>
                <a:srgbClr val="9BB0A5"/>
              </a:solidFill>
            </p:spPr>
          </p:sp>
        </p:grpSp>
        <p:grpSp>
          <p:nvGrpSpPr>
            <p:cNvPr id="33" name="Group 33"/>
            <p:cNvGrpSpPr/>
            <p:nvPr/>
          </p:nvGrpSpPr>
          <p:grpSpPr>
            <a:xfrm>
              <a:off x="1094583" y="472476"/>
              <a:ext cx="1258282" cy="1258282"/>
              <a:chOff x="0" y="0"/>
              <a:chExt cx="6350000" cy="6350000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14E1A0"/>
              </a:solidFill>
            </p:spPr>
          </p:sp>
        </p:grpSp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rcRect/>
            <a:stretch>
              <a:fillRect/>
            </a:stretch>
          </p:blipFill>
          <p:spPr>
            <a:xfrm>
              <a:off x="1338700" y="716592"/>
              <a:ext cx="770050" cy="770050"/>
            </a:xfrm>
            <a:prstGeom prst="rect">
              <a:avLst/>
            </a:prstGeom>
          </p:spPr>
        </p:pic>
        <p:sp>
          <p:nvSpPr>
            <p:cNvPr id="36" name="TextBox 36"/>
            <p:cNvSpPr txBox="1"/>
            <p:nvPr/>
          </p:nvSpPr>
          <p:spPr>
            <a:xfrm>
              <a:off x="0" y="2047208"/>
              <a:ext cx="3447449" cy="13551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Facbook </a:t>
              </a:r>
            </a:p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Page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57917" y="3354219"/>
            <a:ext cx="2585587" cy="3223233"/>
            <a:chOff x="0" y="0"/>
            <a:chExt cx="3447449" cy="4297644"/>
          </a:xfrm>
        </p:grpSpPr>
        <p:grpSp>
          <p:nvGrpSpPr>
            <p:cNvPr id="38" name="Group 38"/>
            <p:cNvGrpSpPr/>
            <p:nvPr/>
          </p:nvGrpSpPr>
          <p:grpSpPr>
            <a:xfrm>
              <a:off x="422" y="0"/>
              <a:ext cx="3447027" cy="4297644"/>
              <a:chOff x="0" y="0"/>
              <a:chExt cx="1175123" cy="1465106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1175123" cy="1465106"/>
              </a:xfrm>
              <a:custGeom>
                <a:avLst/>
                <a:gdLst/>
                <a:ahLst/>
                <a:cxnLst/>
                <a:rect l="l" t="t" r="r" b="b"/>
                <a:pathLst>
                  <a:path w="1175123" h="1465106">
                    <a:moveTo>
                      <a:pt x="0" y="0"/>
                    </a:moveTo>
                    <a:lnTo>
                      <a:pt x="1175123" y="0"/>
                    </a:lnTo>
                    <a:lnTo>
                      <a:pt x="1175123" y="1465106"/>
                    </a:lnTo>
                    <a:lnTo>
                      <a:pt x="0" y="146510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1094794" y="472476"/>
              <a:ext cx="1258282" cy="1258282"/>
              <a:chOff x="0" y="0"/>
              <a:chExt cx="6350000" cy="6350000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14E1A0"/>
              </a:solidFill>
            </p:spPr>
          </p:sp>
        </p:grpSp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11"/>
            <a:srcRect/>
            <a:stretch>
              <a:fillRect/>
            </a:stretch>
          </p:blipFill>
          <p:spPr>
            <a:xfrm>
              <a:off x="1339871" y="785244"/>
              <a:ext cx="768128" cy="632746"/>
            </a:xfrm>
            <a:prstGeom prst="rect">
              <a:avLst/>
            </a:prstGeom>
          </p:spPr>
        </p:pic>
        <p:sp>
          <p:nvSpPr>
            <p:cNvPr id="43" name="TextBox 43"/>
            <p:cNvSpPr txBox="1"/>
            <p:nvPr/>
          </p:nvSpPr>
          <p:spPr>
            <a:xfrm>
              <a:off x="0" y="2047208"/>
              <a:ext cx="3447449" cy="13549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Twitter </a:t>
              </a:r>
            </a:p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Account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0724353" y="3354219"/>
            <a:ext cx="2585270" cy="3223233"/>
            <a:chOff x="0" y="0"/>
            <a:chExt cx="1175123" cy="1465106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175123" cy="1465106"/>
            </a:xfrm>
            <a:custGeom>
              <a:avLst/>
              <a:gdLst/>
              <a:ahLst/>
              <a:cxnLst/>
              <a:rect l="l" t="t" r="r" b="b"/>
              <a:pathLst>
                <a:path w="1175123" h="1465106">
                  <a:moveTo>
                    <a:pt x="0" y="0"/>
                  </a:moveTo>
                  <a:lnTo>
                    <a:pt x="1175123" y="0"/>
                  </a:lnTo>
                  <a:lnTo>
                    <a:pt x="1175123" y="1465106"/>
                  </a:lnTo>
                  <a:lnTo>
                    <a:pt x="0" y="1465106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46" name="Group 46"/>
          <p:cNvGrpSpPr>
            <a:grpSpLocks noChangeAspect="1"/>
          </p:cNvGrpSpPr>
          <p:nvPr/>
        </p:nvGrpSpPr>
        <p:grpSpPr>
          <a:xfrm rot="5400000">
            <a:off x="11460258" y="6777213"/>
            <a:ext cx="641950" cy="555929"/>
            <a:chOff x="0" y="0"/>
            <a:chExt cx="6350000" cy="5499100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D8D8D8"/>
            </a:solidFill>
          </p:spPr>
        </p:sp>
      </p:grpSp>
      <p:grpSp>
        <p:nvGrpSpPr>
          <p:cNvPr id="48" name="Group 48"/>
          <p:cNvGrpSpPr/>
          <p:nvPr/>
        </p:nvGrpSpPr>
        <p:grpSpPr>
          <a:xfrm rot="-10800000">
            <a:off x="10724353" y="6577452"/>
            <a:ext cx="1334844" cy="477725"/>
            <a:chOff x="0" y="0"/>
            <a:chExt cx="17714575" cy="633984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7714575" cy="6339840"/>
            </a:xfrm>
            <a:custGeom>
              <a:avLst/>
              <a:gdLst/>
              <a:ahLst/>
              <a:cxnLst/>
              <a:rect l="l" t="t" r="r" b="b"/>
              <a:pathLst>
                <a:path w="17714575" h="6339840">
                  <a:moveTo>
                    <a:pt x="17714575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17714575" y="6339840"/>
                  </a:lnTo>
                  <a:close/>
                </a:path>
              </a:pathLst>
            </a:custGeom>
            <a:solidFill>
              <a:srgbClr val="9BB0A5"/>
            </a:solidFill>
          </p:spPr>
        </p:sp>
      </p:grpSp>
      <p:grpSp>
        <p:nvGrpSpPr>
          <p:cNvPr id="50" name="Group 50"/>
          <p:cNvGrpSpPr/>
          <p:nvPr/>
        </p:nvGrpSpPr>
        <p:grpSpPr>
          <a:xfrm>
            <a:off x="11545133" y="3708575"/>
            <a:ext cx="943712" cy="943712"/>
            <a:chOff x="0" y="0"/>
            <a:chExt cx="6350000" cy="6350000"/>
          </a:xfrm>
        </p:grpSpPr>
        <p:sp>
          <p:nvSpPr>
            <p:cNvPr id="51" name="Freeform 5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14E1A0"/>
            </a:solidFill>
          </p:spPr>
        </p:sp>
      </p:grpSp>
      <p:grpSp>
        <p:nvGrpSpPr>
          <p:cNvPr id="52" name="Group 52"/>
          <p:cNvGrpSpPr/>
          <p:nvPr/>
        </p:nvGrpSpPr>
        <p:grpSpPr>
          <a:xfrm>
            <a:off x="1028700" y="9258300"/>
            <a:ext cx="7523519" cy="1520313"/>
            <a:chOff x="0" y="0"/>
            <a:chExt cx="2544993" cy="514279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grpSp>
        <p:nvGrpSpPr>
          <p:cNvPr id="54" name="Group 54"/>
          <p:cNvGrpSpPr/>
          <p:nvPr/>
        </p:nvGrpSpPr>
        <p:grpSpPr>
          <a:xfrm>
            <a:off x="13585849" y="3354219"/>
            <a:ext cx="2585587" cy="4021934"/>
            <a:chOff x="0" y="0"/>
            <a:chExt cx="3447449" cy="5362578"/>
          </a:xfrm>
        </p:grpSpPr>
        <p:grpSp>
          <p:nvGrpSpPr>
            <p:cNvPr id="55" name="Group 55"/>
            <p:cNvGrpSpPr/>
            <p:nvPr/>
          </p:nvGrpSpPr>
          <p:grpSpPr>
            <a:xfrm>
              <a:off x="422" y="0"/>
              <a:ext cx="3447027" cy="4297644"/>
              <a:chOff x="0" y="0"/>
              <a:chExt cx="1175123" cy="1465106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1175123" cy="1465106"/>
              </a:xfrm>
              <a:custGeom>
                <a:avLst/>
                <a:gdLst/>
                <a:ahLst/>
                <a:cxnLst/>
                <a:rect l="l" t="t" r="r" b="b"/>
                <a:pathLst>
                  <a:path w="1175123" h="1465106">
                    <a:moveTo>
                      <a:pt x="0" y="0"/>
                    </a:moveTo>
                    <a:lnTo>
                      <a:pt x="1175123" y="0"/>
                    </a:lnTo>
                    <a:lnTo>
                      <a:pt x="1175123" y="1465106"/>
                    </a:lnTo>
                    <a:lnTo>
                      <a:pt x="0" y="146510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grpSp>
          <p:nvGrpSpPr>
            <p:cNvPr id="57" name="Group 57"/>
            <p:cNvGrpSpPr>
              <a:grpSpLocks noChangeAspect="1"/>
            </p:cNvGrpSpPr>
            <p:nvPr/>
          </p:nvGrpSpPr>
          <p:grpSpPr>
            <a:xfrm rot="5400000">
              <a:off x="981628" y="4563992"/>
              <a:ext cx="855934" cy="741238"/>
              <a:chOff x="0" y="0"/>
              <a:chExt cx="6350000" cy="5499100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6350000" cy="54991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5499100">
                    <a:moveTo>
                      <a:pt x="0" y="5499100"/>
                    </a:moveTo>
                    <a:lnTo>
                      <a:pt x="3175000" y="0"/>
                    </a:lnTo>
                    <a:lnTo>
                      <a:pt x="6350000" y="5499100"/>
                    </a:lnTo>
                    <a:lnTo>
                      <a:pt x="0" y="5499100"/>
                    </a:lnTo>
                    <a:close/>
                  </a:path>
                </a:pathLst>
              </a:custGeom>
              <a:solidFill>
                <a:srgbClr val="D8D8D8"/>
              </a:solidFill>
            </p:spPr>
          </p:sp>
        </p:grpSp>
        <p:grpSp>
          <p:nvGrpSpPr>
            <p:cNvPr id="59" name="Group 59"/>
            <p:cNvGrpSpPr/>
            <p:nvPr/>
          </p:nvGrpSpPr>
          <p:grpSpPr>
            <a:xfrm rot="-10800000">
              <a:off x="422" y="4297644"/>
              <a:ext cx="1779792" cy="636967"/>
              <a:chOff x="0" y="0"/>
              <a:chExt cx="17714575" cy="6339840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17714575" cy="6339840"/>
              </a:xfrm>
              <a:custGeom>
                <a:avLst/>
                <a:gdLst/>
                <a:ahLst/>
                <a:cxnLst/>
                <a:rect l="l" t="t" r="r" b="b"/>
                <a:pathLst>
                  <a:path w="17714575" h="6339840">
                    <a:moveTo>
                      <a:pt x="17714575" y="6339840"/>
                    </a:moveTo>
                    <a:lnTo>
                      <a:pt x="0" y="6339840"/>
                    </a:lnTo>
                    <a:lnTo>
                      <a:pt x="0" y="0"/>
                    </a:lnTo>
                    <a:lnTo>
                      <a:pt x="17714575" y="6339840"/>
                    </a:lnTo>
                    <a:close/>
                  </a:path>
                </a:pathLst>
              </a:custGeom>
              <a:solidFill>
                <a:srgbClr val="9BB0A5"/>
              </a:solidFill>
            </p:spPr>
          </p:sp>
        </p:grpSp>
        <p:grpSp>
          <p:nvGrpSpPr>
            <p:cNvPr id="61" name="Group 61"/>
            <p:cNvGrpSpPr/>
            <p:nvPr/>
          </p:nvGrpSpPr>
          <p:grpSpPr>
            <a:xfrm>
              <a:off x="1094794" y="472476"/>
              <a:ext cx="1258282" cy="1258282"/>
              <a:chOff x="0" y="0"/>
              <a:chExt cx="6350000" cy="6350000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14E1A0"/>
              </a:solidFill>
            </p:spPr>
          </p:sp>
        </p:grpSp>
        <p:pic>
          <p:nvPicPr>
            <p:cNvPr id="63" name="Picture 63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1367826" y="711458"/>
              <a:ext cx="712218" cy="780319"/>
            </a:xfrm>
            <a:prstGeom prst="rect">
              <a:avLst/>
            </a:prstGeom>
          </p:spPr>
        </p:pic>
        <p:sp>
          <p:nvSpPr>
            <p:cNvPr id="64" name="TextBox 64"/>
            <p:cNvSpPr txBox="1"/>
            <p:nvPr/>
          </p:nvSpPr>
          <p:spPr>
            <a:xfrm>
              <a:off x="0" y="2047208"/>
              <a:ext cx="3447449" cy="13551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Word of </a:t>
              </a:r>
            </a:p>
            <a:p>
              <a:pPr algn="ctr">
                <a:lnSpc>
                  <a:spcPts val="4167"/>
                </a:lnSpc>
              </a:pPr>
              <a:r>
                <a:rPr lang="en-US" sz="2976">
                  <a:solidFill>
                    <a:srgbClr val="000000"/>
                  </a:solidFill>
                  <a:latin typeface="Lato Bold"/>
                </a:rPr>
                <a:t>Mouth</a:t>
              </a:r>
            </a:p>
          </p:txBody>
        </p:sp>
      </p:grpSp>
      <p:pic>
        <p:nvPicPr>
          <p:cNvPr id="65" name="Picture 6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1749722" y="3913165"/>
            <a:ext cx="534533" cy="534533"/>
          </a:xfrm>
          <a:prstGeom prst="rect">
            <a:avLst/>
          </a:prstGeom>
        </p:spPr>
      </p:pic>
      <p:sp>
        <p:nvSpPr>
          <p:cNvPr id="66" name="TextBox 66"/>
          <p:cNvSpPr txBox="1"/>
          <p:nvPr/>
        </p:nvSpPr>
        <p:spPr>
          <a:xfrm>
            <a:off x="249755" y="1934236"/>
            <a:ext cx="3543300" cy="654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48"/>
              </a:lnSpc>
              <a:spcBef>
                <a:spcPct val="0"/>
              </a:spcBef>
            </a:pPr>
            <a:r>
              <a:rPr lang="en-US" sz="4400">
                <a:solidFill>
                  <a:srgbClr val="FDFDFD"/>
                </a:solidFill>
                <a:latin typeface="Lato Bold"/>
              </a:rPr>
              <a:t>PROMOTION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10724037" y="4875337"/>
            <a:ext cx="2585587" cy="1030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7"/>
              </a:lnSpc>
            </a:pPr>
            <a:r>
              <a:rPr lang="en-US" sz="2976">
                <a:solidFill>
                  <a:srgbClr val="000000"/>
                </a:solidFill>
                <a:latin typeface="Lato Bold"/>
              </a:rPr>
              <a:t>Instagram </a:t>
            </a:r>
          </a:p>
          <a:p>
            <a:pPr algn="ctr">
              <a:lnSpc>
                <a:spcPts val="4167"/>
              </a:lnSpc>
            </a:pPr>
            <a:r>
              <a:rPr lang="en-US" sz="2976">
                <a:solidFill>
                  <a:srgbClr val="000000"/>
                </a:solidFill>
                <a:latin typeface="Lato Bold"/>
              </a:rPr>
              <a:t>Profile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628900" y="14720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0" y="876300"/>
            <a:ext cx="4648170" cy="1488398"/>
            <a:chOff x="0" y="0"/>
            <a:chExt cx="1609487" cy="51537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09487" cy="515376"/>
            </a:xfrm>
            <a:custGeom>
              <a:avLst/>
              <a:gdLst/>
              <a:ahLst/>
              <a:cxnLst/>
              <a:rect l="l" t="t" r="r" b="b"/>
              <a:pathLst>
                <a:path w="1609487" h="515376">
                  <a:moveTo>
                    <a:pt x="0" y="0"/>
                  </a:moveTo>
                  <a:lnTo>
                    <a:pt x="1609487" y="0"/>
                  </a:lnTo>
                  <a:lnTo>
                    <a:pt x="1609487" y="515376"/>
                  </a:lnTo>
                  <a:lnTo>
                    <a:pt x="0" y="515376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67093" y="9794151"/>
            <a:ext cx="7523519" cy="1520313"/>
            <a:chOff x="0" y="0"/>
            <a:chExt cx="2544993" cy="51427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3063194" y="6705248"/>
            <a:ext cx="3831003" cy="268788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3057098" y="2679795"/>
            <a:ext cx="3808386" cy="2338668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77803" y="1143494"/>
            <a:ext cx="3892564" cy="954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7"/>
              </a:lnSpc>
            </a:pPr>
            <a:r>
              <a:rPr lang="en-US" sz="3194">
                <a:solidFill>
                  <a:srgbClr val="FDFDFD"/>
                </a:solidFill>
                <a:latin typeface="Lato Bold"/>
              </a:rPr>
              <a:t>CUSTOMER VALUE </a:t>
            </a:r>
          </a:p>
          <a:p>
            <a:pPr algn="ctr">
              <a:lnSpc>
                <a:spcPts val="3737"/>
              </a:lnSpc>
              <a:spcBef>
                <a:spcPct val="0"/>
              </a:spcBef>
            </a:pPr>
            <a:r>
              <a:rPr lang="en-US" sz="3194">
                <a:solidFill>
                  <a:srgbClr val="FDFDFD"/>
                </a:solidFill>
                <a:latin typeface="Lato Bold"/>
              </a:rPr>
              <a:t>and Engagement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381" y="2689320"/>
            <a:ext cx="10406019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616"/>
              </a:lnSpc>
              <a:spcBef>
                <a:spcPct val="0"/>
              </a:spcBef>
            </a:pPr>
            <a:r>
              <a:rPr lang="en-US" sz="4800" dirty="0">
                <a:solidFill>
                  <a:srgbClr val="14E1A0"/>
                </a:solidFill>
                <a:latin typeface="Lato Bold"/>
              </a:rPr>
              <a:t>HOW DOUGH THROWER IS CREATING VALUE?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76381" y="4107783"/>
            <a:ext cx="10001456" cy="1293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just">
              <a:lnSpc>
                <a:spcPts val="5279"/>
              </a:lnSpc>
              <a:buFont typeface="Arial"/>
              <a:buChar char="•"/>
            </a:pPr>
            <a:r>
              <a:rPr lang="en-US" sz="3199" dirty="0">
                <a:solidFill>
                  <a:srgbClr val="000000"/>
                </a:solidFill>
                <a:latin typeface="Open Sauce"/>
              </a:rPr>
              <a:t>Including its own made ingredients in foods.</a:t>
            </a:r>
          </a:p>
          <a:p>
            <a:pPr marL="690876" lvl="1" indent="-345438" algn="just">
              <a:lnSpc>
                <a:spcPts val="5279"/>
              </a:lnSpc>
              <a:buFont typeface="Arial"/>
              <a:buChar char="•"/>
            </a:pPr>
            <a:r>
              <a:rPr lang="en-US" sz="3199" dirty="0">
                <a:solidFill>
                  <a:srgbClr val="000000"/>
                </a:solidFill>
                <a:latin typeface="Open Sauce"/>
              </a:rPr>
              <a:t>Seasonal Special food Item.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8700" y="7298054"/>
            <a:ext cx="10001456" cy="1960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just">
              <a:lnSpc>
                <a:spcPts val="5279"/>
              </a:lnSpc>
              <a:spcBef>
                <a:spcPct val="0"/>
              </a:spcBef>
              <a:buFont typeface="Arial"/>
              <a:buChar char="•"/>
            </a:pPr>
            <a:r>
              <a:rPr lang="en-US" sz="3199" u="none">
                <a:solidFill>
                  <a:srgbClr val="000000"/>
                </a:solidFill>
                <a:latin typeface="Open Sauce"/>
              </a:rPr>
              <a:t>Customization</a:t>
            </a:r>
          </a:p>
          <a:p>
            <a:pPr marL="690876" lvl="1" indent="-345438" algn="just">
              <a:lnSpc>
                <a:spcPts val="5279"/>
              </a:lnSpc>
              <a:spcBef>
                <a:spcPct val="0"/>
              </a:spcBef>
              <a:buFont typeface="Arial"/>
              <a:buChar char="•"/>
            </a:pPr>
            <a:r>
              <a:rPr lang="en-US" sz="3199" u="none">
                <a:solidFill>
                  <a:srgbClr val="000000"/>
                </a:solidFill>
                <a:latin typeface="Open Sauce"/>
              </a:rPr>
              <a:t>Food Delivery</a:t>
            </a:r>
          </a:p>
          <a:p>
            <a:pPr marL="690876" lvl="1" indent="-345438" algn="just">
              <a:lnSpc>
                <a:spcPts val="5279"/>
              </a:lnSpc>
              <a:spcBef>
                <a:spcPct val="0"/>
              </a:spcBef>
              <a:buFont typeface="Arial"/>
              <a:buChar char="•"/>
            </a:pPr>
            <a:r>
              <a:rPr lang="en-US" sz="3199" u="none">
                <a:solidFill>
                  <a:srgbClr val="000000"/>
                </a:solidFill>
                <a:latin typeface="Open Sauce"/>
              </a:rPr>
              <a:t>Loyalty Programs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28700" y="5739094"/>
            <a:ext cx="12563442" cy="1418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16"/>
              </a:lnSpc>
              <a:spcBef>
                <a:spcPct val="0"/>
              </a:spcBef>
            </a:pPr>
            <a:r>
              <a:rPr lang="en-US" sz="4800" dirty="0">
                <a:solidFill>
                  <a:srgbClr val="14E1A0"/>
                </a:solidFill>
                <a:latin typeface="Lato Bold"/>
              </a:rPr>
              <a:t>HOW DOUGH THROWER CAN OFFET TO ITS CURRENT AND POTENTIAL DINERS?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532638" y="407627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-420674" y="1628536"/>
            <a:ext cx="5962898" cy="1444165"/>
            <a:chOff x="0" y="0"/>
            <a:chExt cx="1570475" cy="38035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70475" cy="380356"/>
            </a:xfrm>
            <a:custGeom>
              <a:avLst/>
              <a:gdLst/>
              <a:ahLst/>
              <a:cxnLst/>
              <a:rect l="l" t="t" r="r" b="b"/>
              <a:pathLst>
                <a:path w="1570475" h="380356">
                  <a:moveTo>
                    <a:pt x="0" y="0"/>
                  </a:moveTo>
                  <a:lnTo>
                    <a:pt x="1570475" y="0"/>
                  </a:lnTo>
                  <a:lnTo>
                    <a:pt x="1570475" y="380356"/>
                  </a:lnTo>
                  <a:lnTo>
                    <a:pt x="0" y="380356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65926" y="9393136"/>
            <a:ext cx="7523519" cy="1520313"/>
            <a:chOff x="0" y="0"/>
            <a:chExt cx="2544993" cy="51427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8"/>
          <a:srcRect t="32319"/>
          <a:stretch>
            <a:fillRect/>
          </a:stretch>
        </p:blipFill>
        <p:spPr>
          <a:xfrm>
            <a:off x="12136593" y="3223103"/>
            <a:ext cx="5380087" cy="4855017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0" y="1841479"/>
            <a:ext cx="5220647" cy="840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52"/>
              </a:lnSpc>
              <a:spcBef>
                <a:spcPct val="0"/>
              </a:spcBef>
            </a:pPr>
            <a:r>
              <a:rPr lang="en-US" sz="5600">
                <a:solidFill>
                  <a:srgbClr val="FDFDFD"/>
                </a:solidFill>
                <a:latin typeface="Lato Bold"/>
              </a:rPr>
              <a:t>EXPERIENECE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61951" y="3643122"/>
            <a:ext cx="10956769" cy="3843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40" lvl="1" indent="-388620" algn="just">
              <a:lnSpc>
                <a:spcPts val="6156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Open Sauce"/>
              </a:rPr>
              <a:t>Interior is nicely decorated.</a:t>
            </a:r>
          </a:p>
          <a:p>
            <a:pPr marL="777240" lvl="1" indent="-388620" algn="just">
              <a:lnSpc>
                <a:spcPts val="6156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Open Sauce"/>
              </a:rPr>
              <a:t>Size of the Table is smaller than needed.</a:t>
            </a:r>
          </a:p>
          <a:p>
            <a:pPr marL="777240" lvl="1" indent="-388620" algn="just">
              <a:lnSpc>
                <a:spcPts val="6156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Open Sauce"/>
              </a:rPr>
              <a:t>The restaurant was pretty busy. Diner needs to book their table in order to get instant free table for dine.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532638" y="407627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-420674" y="1628536"/>
            <a:ext cx="5962898" cy="1444165"/>
            <a:chOff x="0" y="0"/>
            <a:chExt cx="1570475" cy="38035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70475" cy="380356"/>
            </a:xfrm>
            <a:custGeom>
              <a:avLst/>
              <a:gdLst/>
              <a:ahLst/>
              <a:cxnLst/>
              <a:rect l="l" t="t" r="r" b="b"/>
              <a:pathLst>
                <a:path w="1570475" h="380356">
                  <a:moveTo>
                    <a:pt x="0" y="0"/>
                  </a:moveTo>
                  <a:lnTo>
                    <a:pt x="1570475" y="0"/>
                  </a:lnTo>
                  <a:lnTo>
                    <a:pt x="1570475" y="380356"/>
                  </a:lnTo>
                  <a:lnTo>
                    <a:pt x="0" y="380356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65926" y="9393136"/>
            <a:ext cx="7523519" cy="1520313"/>
            <a:chOff x="0" y="0"/>
            <a:chExt cx="2544993" cy="51427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625242" y="2829587"/>
            <a:ext cx="6655327" cy="5695131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93676" y="1810460"/>
            <a:ext cx="5220647" cy="10803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2"/>
              </a:lnSpc>
              <a:spcBef>
                <a:spcPct val="0"/>
              </a:spcBef>
            </a:pPr>
            <a:r>
              <a:rPr lang="en-US" sz="3600">
                <a:solidFill>
                  <a:srgbClr val="FDFDFD"/>
                </a:solidFill>
                <a:latin typeface="Lato Bold"/>
              </a:rPr>
              <a:t>OPINION ABOUT PRICE AND SERVICE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31032" y="3292722"/>
            <a:ext cx="1979945" cy="682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47"/>
              </a:lnSpc>
              <a:spcBef>
                <a:spcPct val="0"/>
              </a:spcBef>
            </a:pPr>
            <a:r>
              <a:rPr lang="en-US" sz="4570">
                <a:solidFill>
                  <a:srgbClr val="000000"/>
                </a:solidFill>
                <a:latin typeface="Lato Bold"/>
              </a:rPr>
              <a:t>PRICE -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906888" y="4263040"/>
            <a:ext cx="7270673" cy="134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9"/>
              </a:lnSpc>
            </a:pPr>
            <a:r>
              <a:rPr lang="en-US" sz="3042">
                <a:solidFill>
                  <a:srgbClr val="000000"/>
                </a:solidFill>
                <a:latin typeface="Open Sauce"/>
              </a:rPr>
              <a:t>Price is little Higher than its competitors, but Price is justifiable comparing to food quality and taste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22801" y="5895648"/>
            <a:ext cx="2535039" cy="6840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347"/>
              </a:lnSpc>
              <a:spcBef>
                <a:spcPct val="0"/>
              </a:spcBef>
            </a:pPr>
            <a:r>
              <a:rPr lang="en-US" sz="4570" u="none">
                <a:solidFill>
                  <a:srgbClr val="000000"/>
                </a:solidFill>
                <a:latin typeface="Lato Bold"/>
              </a:rPr>
              <a:t>SERVICE-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31032" y="6705020"/>
            <a:ext cx="7799502" cy="2688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56794" lvl="1" indent="-328397" algn="just">
              <a:lnSpc>
                <a:spcPts val="3559"/>
              </a:lnSpc>
              <a:buFont typeface="Arial"/>
              <a:buChar char="•"/>
            </a:pPr>
            <a:r>
              <a:rPr lang="en-US" sz="3042">
                <a:solidFill>
                  <a:srgbClr val="000000"/>
                </a:solidFill>
                <a:latin typeface="Open Sauce"/>
              </a:rPr>
              <a:t>The restaurant was neat and clean.</a:t>
            </a:r>
          </a:p>
          <a:p>
            <a:pPr marL="656794" lvl="1" indent="-328397" algn="just">
              <a:lnSpc>
                <a:spcPts val="3559"/>
              </a:lnSpc>
              <a:buFont typeface="Arial"/>
              <a:buChar char="•"/>
            </a:pPr>
            <a:r>
              <a:rPr lang="en-US" sz="3042">
                <a:solidFill>
                  <a:srgbClr val="000000"/>
                </a:solidFill>
                <a:latin typeface="Open Sauce"/>
              </a:rPr>
              <a:t>The chefs took care of the food hygiene.</a:t>
            </a:r>
          </a:p>
          <a:p>
            <a:pPr marL="656794" lvl="1" indent="-328397" algn="just">
              <a:lnSpc>
                <a:spcPts val="3559"/>
              </a:lnSpc>
              <a:buFont typeface="Arial"/>
              <a:buChar char="•"/>
            </a:pPr>
            <a:r>
              <a:rPr lang="en-US" sz="3042">
                <a:solidFill>
                  <a:srgbClr val="000000"/>
                </a:solidFill>
                <a:latin typeface="Open Sauce"/>
              </a:rPr>
              <a:t>The employees behave politely even though. </a:t>
            </a:r>
          </a:p>
          <a:p>
            <a:pPr algn="just">
              <a:lnSpc>
                <a:spcPts val="3559"/>
              </a:lnSpc>
            </a:pPr>
            <a:endParaRPr lang="en-US" sz="3042">
              <a:solidFill>
                <a:srgbClr val="000000"/>
              </a:solidFill>
              <a:latin typeface="Open Sauc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532638" y="407627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-404361" y="1028700"/>
            <a:ext cx="6637543" cy="1727962"/>
            <a:chOff x="0" y="0"/>
            <a:chExt cx="1748159" cy="45510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748159" cy="455101"/>
            </a:xfrm>
            <a:custGeom>
              <a:avLst/>
              <a:gdLst/>
              <a:ahLst/>
              <a:cxnLst/>
              <a:rect l="l" t="t" r="r" b="b"/>
              <a:pathLst>
                <a:path w="1748159" h="455101">
                  <a:moveTo>
                    <a:pt x="0" y="0"/>
                  </a:moveTo>
                  <a:lnTo>
                    <a:pt x="1748159" y="0"/>
                  </a:lnTo>
                  <a:lnTo>
                    <a:pt x="1748159" y="455101"/>
                  </a:lnTo>
                  <a:lnTo>
                    <a:pt x="0" y="455101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9258300"/>
            <a:ext cx="7523519" cy="1520313"/>
            <a:chOff x="0" y="0"/>
            <a:chExt cx="2544993" cy="51427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602096" y="2908689"/>
            <a:ext cx="7654055" cy="5461437"/>
            <a:chOff x="0" y="0"/>
            <a:chExt cx="2015883" cy="143840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015883" cy="1438403"/>
            </a:xfrm>
            <a:custGeom>
              <a:avLst/>
              <a:gdLst/>
              <a:ahLst/>
              <a:cxnLst/>
              <a:rect l="l" t="t" r="r" b="b"/>
              <a:pathLst>
                <a:path w="2015883" h="1438403">
                  <a:moveTo>
                    <a:pt x="81930" y="0"/>
                  </a:moveTo>
                  <a:lnTo>
                    <a:pt x="1933953" y="0"/>
                  </a:lnTo>
                  <a:cubicBezTo>
                    <a:pt x="1979202" y="0"/>
                    <a:pt x="2015883" y="36681"/>
                    <a:pt x="2015883" y="81930"/>
                  </a:cubicBezTo>
                  <a:lnTo>
                    <a:pt x="2015883" y="1356473"/>
                  </a:lnTo>
                  <a:cubicBezTo>
                    <a:pt x="2015883" y="1378202"/>
                    <a:pt x="2007251" y="1399042"/>
                    <a:pt x="1991886" y="1414406"/>
                  </a:cubicBezTo>
                  <a:cubicBezTo>
                    <a:pt x="1976521" y="1429771"/>
                    <a:pt x="1955682" y="1438403"/>
                    <a:pt x="1933953" y="1438403"/>
                  </a:cubicBezTo>
                  <a:lnTo>
                    <a:pt x="81930" y="1438403"/>
                  </a:lnTo>
                  <a:cubicBezTo>
                    <a:pt x="36681" y="1438403"/>
                    <a:pt x="0" y="1401722"/>
                    <a:pt x="0" y="1356473"/>
                  </a:cubicBezTo>
                  <a:lnTo>
                    <a:pt x="0" y="81930"/>
                  </a:lnTo>
                  <a:cubicBezTo>
                    <a:pt x="0" y="36681"/>
                    <a:pt x="36681" y="0"/>
                    <a:pt x="81930" y="0"/>
                  </a:cubicBezTo>
                  <a:close/>
                </a:path>
              </a:pathLst>
            </a:custGeom>
            <a:solidFill>
              <a:srgbClr val="B1EFDB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0" y="1265555"/>
            <a:ext cx="6233182" cy="1254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4"/>
              </a:lnSpc>
              <a:spcBef>
                <a:spcPct val="0"/>
              </a:spcBef>
            </a:pPr>
            <a:r>
              <a:rPr lang="en-US" sz="4200">
                <a:solidFill>
                  <a:srgbClr val="FDFDFD"/>
                </a:solidFill>
                <a:latin typeface="Lato Bold"/>
              </a:rPr>
              <a:t>HOW REVIEW COULD INFLUENCE OTHERS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9605245" y="2908689"/>
            <a:ext cx="7654055" cy="5461437"/>
            <a:chOff x="0" y="0"/>
            <a:chExt cx="2015883" cy="143840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015883" cy="1438403"/>
            </a:xfrm>
            <a:custGeom>
              <a:avLst/>
              <a:gdLst/>
              <a:ahLst/>
              <a:cxnLst/>
              <a:rect l="l" t="t" r="r" b="b"/>
              <a:pathLst>
                <a:path w="2015883" h="1438403">
                  <a:moveTo>
                    <a:pt x="81930" y="0"/>
                  </a:moveTo>
                  <a:lnTo>
                    <a:pt x="1933953" y="0"/>
                  </a:lnTo>
                  <a:cubicBezTo>
                    <a:pt x="1979202" y="0"/>
                    <a:pt x="2015883" y="36681"/>
                    <a:pt x="2015883" y="81930"/>
                  </a:cubicBezTo>
                  <a:lnTo>
                    <a:pt x="2015883" y="1356473"/>
                  </a:lnTo>
                  <a:cubicBezTo>
                    <a:pt x="2015883" y="1378202"/>
                    <a:pt x="2007251" y="1399042"/>
                    <a:pt x="1991886" y="1414406"/>
                  </a:cubicBezTo>
                  <a:cubicBezTo>
                    <a:pt x="1976521" y="1429771"/>
                    <a:pt x="1955682" y="1438403"/>
                    <a:pt x="1933953" y="1438403"/>
                  </a:cubicBezTo>
                  <a:lnTo>
                    <a:pt x="81930" y="1438403"/>
                  </a:lnTo>
                  <a:cubicBezTo>
                    <a:pt x="36681" y="1438403"/>
                    <a:pt x="0" y="1401722"/>
                    <a:pt x="0" y="1356473"/>
                  </a:cubicBezTo>
                  <a:lnTo>
                    <a:pt x="0" y="81930"/>
                  </a:lnTo>
                  <a:cubicBezTo>
                    <a:pt x="0" y="36681"/>
                    <a:pt x="36681" y="0"/>
                    <a:pt x="81930" y="0"/>
                  </a:cubicBezTo>
                  <a:close/>
                </a:path>
              </a:pathLst>
            </a:custGeom>
            <a:solidFill>
              <a:srgbClr val="B1EFDB"/>
            </a:solidFill>
            <a:ln>
              <a:noFill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02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748486" y="3310235"/>
            <a:ext cx="7342710" cy="10803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2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Lato Bold"/>
              </a:rPr>
              <a:t>THE POWER OF RESTAURANT CRITICS IN THE INDUSTRY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05245" y="3310235"/>
            <a:ext cx="7654055" cy="10803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212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Lato Bold"/>
              </a:rPr>
              <a:t>THE IMPORTANCE OF TRUTHFUL AND ACCURATE REVIEWS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92813" y="4751538"/>
            <a:ext cx="7654055" cy="166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9" lvl="1" indent="-280669">
              <a:lnSpc>
                <a:spcPts val="454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</a:rPr>
              <a:t>Advice customers for dine.</a:t>
            </a:r>
          </a:p>
          <a:p>
            <a:pPr marL="561339" lvl="1" indent="-280669">
              <a:lnSpc>
                <a:spcPts val="454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</a:rPr>
              <a:t>Impact Investors and Strategic Partners.</a:t>
            </a:r>
          </a:p>
          <a:p>
            <a:pPr marL="561339" lvl="1" indent="-280669">
              <a:lnSpc>
                <a:spcPts val="454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</a:rPr>
              <a:t>Help restaurants to win awards.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05245" y="4587092"/>
            <a:ext cx="7654055" cy="2809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9" lvl="1" indent="-280669">
              <a:lnSpc>
                <a:spcPts val="454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</a:rPr>
              <a:t>Reviews must display an accurate picture </a:t>
            </a:r>
          </a:p>
          <a:p>
            <a:pPr marL="561339" lvl="1" indent="-280669">
              <a:lnSpc>
                <a:spcPts val="454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</a:rPr>
              <a:t>Decision should be based on objective observations.</a:t>
            </a:r>
          </a:p>
          <a:p>
            <a:pPr marL="561339" lvl="1" indent="-280669">
              <a:lnSpc>
                <a:spcPts val="454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</a:rPr>
              <a:t>Inaccurate reviews can lead to unfair consequences.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9555766">
            <a:off x="-2532638" y="407627"/>
            <a:ext cx="7315200" cy="141584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62900" y="40171"/>
            <a:ext cx="1729993" cy="69199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008621">
            <a:off x="13036464" y="8685213"/>
            <a:ext cx="7315200" cy="1415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143263" y="9862310"/>
            <a:ext cx="1729993" cy="69199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516680" y="40171"/>
            <a:ext cx="1729993" cy="69199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771320" y="9862310"/>
            <a:ext cx="1729993" cy="691997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-438809" y="487143"/>
            <a:ext cx="4647370" cy="1256813"/>
            <a:chOff x="0" y="0"/>
            <a:chExt cx="1223999" cy="33101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23999" cy="331012"/>
            </a:xfrm>
            <a:custGeom>
              <a:avLst/>
              <a:gdLst/>
              <a:ahLst/>
              <a:cxnLst/>
              <a:rect l="l" t="t" r="r" b="b"/>
              <a:pathLst>
                <a:path w="1223999" h="331012">
                  <a:moveTo>
                    <a:pt x="0" y="0"/>
                  </a:moveTo>
                  <a:lnTo>
                    <a:pt x="1223999" y="0"/>
                  </a:lnTo>
                  <a:lnTo>
                    <a:pt x="1223999" y="331012"/>
                  </a:lnTo>
                  <a:lnTo>
                    <a:pt x="0" y="331012"/>
                  </a:lnTo>
                  <a:close/>
                </a:path>
              </a:pathLst>
            </a:custGeom>
            <a:solidFill>
              <a:srgbClr val="14E1A0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27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602096" y="797986"/>
            <a:ext cx="2983706" cy="635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4"/>
              </a:lnSpc>
              <a:spcBef>
                <a:spcPct val="0"/>
              </a:spcBef>
            </a:pPr>
            <a:r>
              <a:rPr lang="en-US" sz="4200">
                <a:solidFill>
                  <a:srgbClr val="FDFDFD"/>
                </a:solidFill>
                <a:latin typeface="Lato Bold"/>
              </a:rPr>
              <a:t>REFERENCE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028700" y="9258300"/>
            <a:ext cx="7523519" cy="1520313"/>
            <a:chOff x="0" y="0"/>
            <a:chExt cx="2544993" cy="51427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544993" cy="514279"/>
            </a:xfrm>
            <a:custGeom>
              <a:avLst/>
              <a:gdLst/>
              <a:ahLst/>
              <a:cxnLst/>
              <a:rect l="l" t="t" r="r" b="b"/>
              <a:pathLst>
                <a:path w="2544993" h="514279">
                  <a:moveTo>
                    <a:pt x="0" y="0"/>
                  </a:moveTo>
                  <a:lnTo>
                    <a:pt x="2544993" y="0"/>
                  </a:lnTo>
                  <a:lnTo>
                    <a:pt x="2544993" y="514279"/>
                  </a:lnTo>
                  <a:lnTo>
                    <a:pt x="0" y="514279"/>
                  </a:lnTo>
                  <a:close/>
                </a:path>
              </a:pathLst>
            </a:custGeom>
            <a:solidFill>
              <a:srgbClr val="14E1A0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602096" y="1793010"/>
            <a:ext cx="17504951" cy="74124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Cardiff Council (2023). </a:t>
            </a:r>
            <a:r>
              <a:rPr lang="en-US" sz="1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Business Rates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www.cardiff.gov.uk. Available at: https://www.cardiff.gov.uk/ENG/Business/Business-Rates/Pages/default.aspx [Accessed 18 Feb. 2023].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Food Standards Agency (2020). </a:t>
            </a:r>
            <a:r>
              <a:rPr lang="en-US" sz="1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Check out the food hygiene rating for The Dough Thrower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ratings.food.gov.uk. Available at: https://ratings.food.gov.uk/business/986978 [Accessed 18 Feb. 2023].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He, W., </a:t>
            </a:r>
            <a:r>
              <a:rPr lang="en-US" sz="18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Zha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S. and Li, L. (2013). Social media competitive analysis and text mining: A case study in the pizza industry. </a:t>
            </a:r>
            <a:r>
              <a:rPr lang="en-US" sz="1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International Journal of Information Management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33(3), pp.464–472. 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Jackson, F.H., </a:t>
            </a:r>
            <a:r>
              <a:rPr lang="en-US" sz="18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Titz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K. and </a:t>
            </a:r>
            <a:r>
              <a:rPr lang="en-US" sz="18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Defranco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A.L. (2004). Frequency of Restaurant Advertising and Promotion Strategies. </a:t>
            </a:r>
            <a:r>
              <a:rPr lang="en-US" sz="1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Journal of Food Products Marketing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10(2), pp.17–31.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Kobez</a:t>
            </a:r>
            <a:r>
              <a:rPr lang="en-US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M. (2018). ‘Restaurant reviews aren’t what they used to be’: digital disruption and the transformation of the role of the food critic. </a:t>
            </a:r>
            <a:r>
              <a:rPr lang="en-US" sz="1800" i="1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Communication Research and Practice</a:t>
            </a:r>
            <a:r>
              <a:rPr lang="en-US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4(3), pp.261–276. </a:t>
            </a:r>
            <a:endParaRPr lang="en-US" sz="180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Mhlanga, O. (2018). Factors impacting restaurant efficiency: a data envelopment analysis. </a:t>
            </a:r>
            <a:r>
              <a:rPr lang="en-US" sz="1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Tourism Review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73(1), pp.82–93.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Mihailovic</a:t>
            </a:r>
            <a:r>
              <a:rPr lang="en-US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B. (2017). Marketing services the hotel and resturant. </a:t>
            </a:r>
            <a:r>
              <a:rPr lang="en-US" sz="180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Ekonomika</a:t>
            </a:r>
            <a:r>
              <a:rPr lang="en-US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63(1), pp.19–30. </a:t>
            </a:r>
            <a:endParaRPr lang="en-US" sz="180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Soliciting </a:t>
            </a:r>
            <a:r>
              <a:rPr lang="en-US" sz="18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flavours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(2017). </a:t>
            </a:r>
            <a:r>
              <a:rPr lang="en-US" sz="1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Worthy of your hard-earned dough? The Dough Thrower, Victoria Park, Cardiff.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[online] Soliciting </a:t>
            </a:r>
            <a:r>
              <a:rPr lang="en-US" sz="18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Flavours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Available at: https://solicitingflavours.com/2017/07/16/worthy-of-your-hard-earned-dough-the-dough-thrower-victoria-park-cardiff/ [Accessed 18 Feb. 2023].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Williams, K. (2017). </a:t>
            </a:r>
            <a:r>
              <a:rPr lang="en-US" sz="1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The Dough Thrower serves simple, no-fuss pizzas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</a:t>
            </a:r>
            <a:r>
              <a:rPr lang="en-US" sz="1800" dirty="0" err="1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WalesOnline</a:t>
            </a:r>
            <a:r>
              <a:rPr lang="en-US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Available at: https://www.walesonline.co.uk/whats-on/food-drink-news/dough-thrower-serves-simple-no-13255822 [Accessed 18 Feb. 2023].</a:t>
            </a:r>
          </a:p>
          <a:p>
            <a:pPr marL="172719" lvl="1">
              <a:lnSpc>
                <a:spcPts val="2127"/>
              </a:lnSpc>
            </a:pPr>
            <a:endParaRPr lang="en-US" sz="159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699</Words>
  <Application>Microsoft Office PowerPoint</Application>
  <PresentationFormat>Custom</PresentationFormat>
  <Paragraphs>87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Lato Bold Bold</vt:lpstr>
      <vt:lpstr>Open Sauce</vt:lpstr>
      <vt:lpstr>Open Sauce SemiBold</vt:lpstr>
      <vt:lpstr>Lato Bold</vt:lpstr>
      <vt:lpstr>Open Sans</vt:lpstr>
      <vt:lpstr>Calibri</vt:lpstr>
      <vt:lpstr>Arial</vt:lpstr>
      <vt:lpstr>Lato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 White and Green Minimalist Navy Business Plan Presentation Template</dc:title>
  <dc:creator>Msi</dc:creator>
  <cp:lastModifiedBy>Ruhul Amin</cp:lastModifiedBy>
  <cp:revision>2</cp:revision>
  <dcterms:created xsi:type="dcterms:W3CDTF">2006-08-16T00:00:00Z</dcterms:created>
  <dcterms:modified xsi:type="dcterms:W3CDTF">2023-02-18T18:33:37Z</dcterms:modified>
  <dc:identifier>DAFau6bep9g</dc:identifier>
</cp:coreProperties>
</file>