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5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9" r:id="rId11"/>
    <p:sldId id="288" r:id="rId12"/>
    <p:sldId id="29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2E4CA3-950B-49C2-AAA4-B813C1763462}" v="1" dt="2026-01-21T16:30:26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107" d="100"/>
          <a:sy n="107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B37BD-5695-F253-09DB-105B43FEC9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3A7CF7-154C-DD0E-E19B-743B35175A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6D8E8-C272-2DA0-279D-5070B4F07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76742-9889-A698-838D-3DA6D8085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F1561-277D-33FD-85C7-DB2DB85F2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93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EF507-F5E7-AA3D-5434-C1FF8B090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Futura Medium" panose="020B0602020204020303" pitchFamily="34" charset="-79"/>
                <a:cs typeface="Futura Medium" panose="020B0602020204020303" pitchFamily="34" charset="-79"/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9ADD1-1C54-DDC1-1F5F-B5B76091B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0B362-E334-AEB2-48B8-383E5C61F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BEFC6-8E45-FD41-4F5A-14BB10ADA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1ED02-D49E-7AA4-CCED-0AE71ED10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342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6B00D-FE35-9A1C-89A7-205A27DF1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AA005-5E37-B3A0-7255-97615F66B0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EE541-E563-2673-3844-746CC0C19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F547B2-78D4-45F0-D5AE-982E988D9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37C40-3737-C459-8153-BAD509605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033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723E-AAC7-CB77-21A8-D1FE56E0C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03F3A-CE25-8068-61C8-DEFD87FD97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496BB-F7B8-B26A-16C4-C43941B66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EE97CC-5CDA-0303-345C-46A1CADEF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DC86E4-E433-223C-DAD7-0ADE0C5CC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AC1EF8-8125-D254-215A-5D4D1A05A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851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00FF1-501E-5091-AAD7-52E786DA1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1502E-2A46-69DB-E54A-62BB7B9027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D684B-9BFE-3B54-B35F-F6378A7E01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82C0E4-6375-BD4B-F2AD-A6B991EB17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95173B-A1AE-BE75-F21E-EF929E038E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6D34CA-D05B-6427-5BA3-1541A69E1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04D0C0-1B05-6197-574D-D3B67AE50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5F4356-BFA3-5FCF-F971-386927BF5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852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54512-6C3A-6D6A-CD5D-99092B5CD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CB1D9B-CA58-CD4A-B44F-45674E5EF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A1873C-6711-87CC-766D-27A997060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B2CB7F-9D31-FF4D-3E3C-1F83BD3E6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70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18A487-0973-4873-46DA-5188AA105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F26B57-8963-6752-02DF-D24558AA5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C02510-CE5A-8296-A28C-EDB630DB4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66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43A20-8C79-4504-833A-1CAA63730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42804-3087-74F4-4C3A-B4E24C141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B5FED5-A23C-D312-9B2C-F618FFD951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B973B7-D342-57CB-239A-8DD5356CF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FFB1C1-0E69-53BD-9F49-E121998A9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86F25-6FDF-92D7-B902-1010F0B19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49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26856-BF1C-B665-AA65-003ADE190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378D3A-EF63-6DC8-CA15-F44BB9F399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1EB24-02D4-1513-F6E8-B4879C6C3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D0C7D2-43BF-1F9C-8455-B5DF5590A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119513-3B28-2B1F-ED91-5F37DDF3F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FB0428-8315-E02A-A2E5-415D463F3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79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A910C-FF9D-D3D6-572A-7AE5D60B3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15A827-90F4-B46B-ACAE-12AD4E09D6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11650-1BF9-A54C-DF1F-017F78712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7EFFF0-0087-816C-5BDF-80B006523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6A871-3121-3C5E-B2C7-BD4E60889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00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466C48-A192-0763-E622-491E2D7F02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11DE6A-4090-F6C1-DFBB-0750922661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C4418-958C-B9DD-FDF3-70FE65202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A1222-9723-3458-986B-EA41E3968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8CD3-537C-4BE2-735A-A2D928F54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7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803089-4F8A-6E14-DE73-0A592B5A1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68E113-FF6B-7524-AA00-F2C3B1D0F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0CC2B-A7CB-8A18-D15C-B661C1CCFC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3356A-31D9-A54B-8702-559A89091495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12B8F-FC38-93B2-5B61-4DD2A87A67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FDCAF-B9EC-74D1-D576-3DB6BD2043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528AF2-B85F-CA48-833C-EC089645B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236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Futura Medium" panose="020B0602020204020303" pitchFamily="34" charset="-79"/>
          <a:ea typeface="+mj-ea"/>
          <a:cs typeface="Futura Medium" panose="020B0602020204020303" pitchFamily="34" charset="-79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sarahgrounds.com/abou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9A599-AE21-8D48-D3A3-06DC9C13E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External Engagement 3 - CV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6B763-F069-96BF-D9F9-E7A06C1E2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801" y="1558131"/>
            <a:ext cx="3756378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session one we focused on formatting and compiling existing experiences. </a:t>
            </a:r>
          </a:p>
          <a:p>
            <a:pPr marL="0" indent="0" algn="just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session we will look at the formatting of your CV. </a:t>
            </a:r>
          </a:p>
        </p:txBody>
      </p:sp>
      <p:pic>
        <p:nvPicPr>
          <p:cNvPr id="6" name="Graphic 5" descr="Signature with solid fill">
            <a:extLst>
              <a:ext uri="{FF2B5EF4-FFF2-40B4-BE49-F238E27FC236}">
                <a16:creationId xmlns:a16="http://schemas.microsoft.com/office/drawing/2014/main" id="{A0CF8E5F-0479-19FB-8585-7CCCA65DC1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3950" y="1165225"/>
            <a:ext cx="6127750" cy="6127750"/>
          </a:xfrm>
          <a:prstGeom prst="rect">
            <a:avLst/>
          </a:prstGeom>
          <a:effectLst>
            <a:outerShdw blurRad="50800" dist="111064" dir="2640000" sx="99000" sy="99000" algn="ctr" rotWithShape="0">
              <a:schemeClr val="bg1">
                <a:lumMod val="95000"/>
                <a:alpha val="38835"/>
              </a:scheme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8316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658"/>
    </mc:Choice>
    <mc:Fallback xmlns="">
      <p:transition spd="slow" advTm="74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Signature with solid fill">
            <a:extLst>
              <a:ext uri="{FF2B5EF4-FFF2-40B4-BE49-F238E27FC236}">
                <a16:creationId xmlns:a16="http://schemas.microsoft.com/office/drawing/2014/main" id="{C2D13921-9514-C0D3-EBC6-9EF576A242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3950" y="1165225"/>
            <a:ext cx="6127750" cy="6127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15454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D66DB6-ECC6-7B08-99A7-372E34666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 of A CV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70B95-3914-2E90-8952-24312F69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34138" cy="435133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/>
              <a:t>To quickly </a:t>
            </a:r>
            <a:r>
              <a:rPr lang="en-GB">
                <a:solidFill>
                  <a:srgbClr val="FF0000"/>
                </a:solidFill>
              </a:rPr>
              <a:t>introduce</a:t>
            </a:r>
            <a:r>
              <a:rPr lang="en-GB"/>
              <a:t> yourself.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To list your </a:t>
            </a:r>
            <a:r>
              <a:rPr lang="en-GB">
                <a:solidFill>
                  <a:srgbClr val="FF0000"/>
                </a:solidFill>
              </a:rPr>
              <a:t>skills</a:t>
            </a:r>
            <a:r>
              <a:rPr lang="en-GB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To demonstrate your </a:t>
            </a:r>
            <a:r>
              <a:rPr lang="en-GB">
                <a:solidFill>
                  <a:srgbClr val="FF0000"/>
                </a:solidFill>
              </a:rPr>
              <a:t>achievements</a:t>
            </a:r>
            <a:r>
              <a:rPr lang="en-GB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To list your </a:t>
            </a:r>
            <a:r>
              <a:rPr lang="en-GB">
                <a:solidFill>
                  <a:srgbClr val="FF0000"/>
                </a:solidFill>
              </a:rPr>
              <a:t>experience</a:t>
            </a:r>
            <a:r>
              <a:rPr lang="en-GB"/>
              <a:t>.</a:t>
            </a:r>
          </a:p>
          <a:p>
            <a:pPr marL="457200" indent="-457200">
              <a:buFont typeface="+mj-lt"/>
              <a:buAutoNum type="arabicPeriod"/>
            </a:pPr>
            <a:endParaRPr lang="en-GB"/>
          </a:p>
          <a:p>
            <a:pPr marL="0" indent="0">
              <a:buNone/>
            </a:pPr>
            <a:r>
              <a:rPr lang="en-GB"/>
              <a:t>What do each of these do for a potential </a:t>
            </a:r>
            <a:r>
              <a:rPr lang="en-GB" b="1"/>
              <a:t>employer/collaborator/curator/gallerist</a:t>
            </a:r>
            <a:r>
              <a:rPr lang="en-GB"/>
              <a:t>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2986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223"/>
    </mc:Choice>
    <mc:Fallback xmlns="">
      <p:transition spd="slow" advTm="176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B2E6D-AA14-04BA-E083-1BE5D9110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149BC-181C-11F2-343F-B03A2990C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en-GB"/>
              <a:t>Your CV should use a </a:t>
            </a:r>
            <a:r>
              <a:rPr lang="en-GB">
                <a:solidFill>
                  <a:srgbClr val="FF0000"/>
                </a:solidFill>
              </a:rPr>
              <a:t>simple template </a:t>
            </a:r>
            <a:r>
              <a:rPr lang="en-GB"/>
              <a:t>such as Sarah Grounds in this presentation, or one of the other examples on Moodle.</a:t>
            </a:r>
          </a:p>
          <a:p>
            <a:pPr>
              <a:spcAft>
                <a:spcPts val="1200"/>
              </a:spcAft>
            </a:pPr>
            <a:r>
              <a:rPr lang="en-GB"/>
              <a:t>It should reflect the </a:t>
            </a:r>
            <a:r>
              <a:rPr lang="en-GB">
                <a:solidFill>
                  <a:srgbClr val="FF0000"/>
                </a:solidFill>
              </a:rPr>
              <a:t>aesthetics/style of your work </a:t>
            </a:r>
            <a:r>
              <a:rPr lang="en-GB"/>
              <a:t>and preferably your website/engagement plan etc. (Fonts, colours, tone).</a:t>
            </a:r>
          </a:p>
          <a:p>
            <a:pPr>
              <a:spcAft>
                <a:spcPts val="1200"/>
              </a:spcAft>
            </a:pPr>
            <a:r>
              <a:rPr lang="en-GB"/>
              <a:t>It should </a:t>
            </a:r>
            <a:r>
              <a:rPr lang="en-GB">
                <a:solidFill>
                  <a:srgbClr val="FF0000"/>
                </a:solidFill>
              </a:rPr>
              <a:t>match</a:t>
            </a:r>
            <a:r>
              <a:rPr lang="en-GB"/>
              <a:t> with other records (such as LinkedIn).</a:t>
            </a:r>
          </a:p>
          <a:p>
            <a:pPr>
              <a:spcAft>
                <a:spcPts val="1200"/>
              </a:spcAft>
            </a:pPr>
            <a:r>
              <a:rPr lang="en-GB"/>
              <a:t>You </a:t>
            </a:r>
            <a:r>
              <a:rPr lang="en-GB">
                <a:solidFill>
                  <a:srgbClr val="FF0000"/>
                </a:solidFill>
              </a:rPr>
              <a:t>don’t need to include a headshot. </a:t>
            </a:r>
          </a:p>
          <a:p>
            <a:pPr>
              <a:spcAft>
                <a:spcPts val="1200"/>
              </a:spcAft>
            </a:pPr>
            <a:r>
              <a:rPr lang="en-GB"/>
              <a:t>Include your CV in your </a:t>
            </a:r>
            <a:r>
              <a:rPr lang="en-GB">
                <a:solidFill>
                  <a:srgbClr val="FF0000"/>
                </a:solidFill>
              </a:rPr>
              <a:t>external engagement folder.</a:t>
            </a:r>
          </a:p>
        </p:txBody>
      </p:sp>
      <p:pic>
        <p:nvPicPr>
          <p:cNvPr id="5" name="Graphic 4" descr="Signature with solid fill">
            <a:extLst>
              <a:ext uri="{FF2B5EF4-FFF2-40B4-BE49-F238E27FC236}">
                <a16:creationId xmlns:a16="http://schemas.microsoft.com/office/drawing/2014/main" id="{A2611F67-7FE4-4A56-B055-C9F126B5F6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3950" y="1165225"/>
            <a:ext cx="6127750" cy="6127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15454"/>
              </a:prst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7247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696"/>
    </mc:Choice>
    <mc:Fallback xmlns="">
      <p:transition spd="slow" advTm="103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Basic info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563E38E-CABF-DCF8-0C25-CC41AE8BE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" r="66"/>
          <a:stretch/>
        </p:blipFill>
        <p:spPr>
          <a:xfrm>
            <a:off x="7217820" y="213519"/>
            <a:ext cx="4569368" cy="6430962"/>
          </a:xfr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5054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Your name and a short description:</a:t>
            </a:r>
          </a:p>
          <a:p>
            <a:pPr marL="0" indent="0">
              <a:buNone/>
            </a:pPr>
            <a:r>
              <a:rPr lang="en-GB"/>
              <a:t>Photographer, photo-journalist, artist, visual artist, lens-based artist, fine artist, editorial photographer, professional photographer, workshop leader, creative.</a:t>
            </a:r>
          </a:p>
          <a:p>
            <a:r>
              <a:rPr lang="en-GB"/>
              <a:t>Headshots are not advised generally. Here Sarah has incorporated a stylised self-portrait in-keeping with her work.</a:t>
            </a:r>
          </a:p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C403AC-DD02-7DF1-7BC3-C7890D258E5C}"/>
              </a:ext>
            </a:extLst>
          </p:cNvPr>
          <p:cNvSpPr/>
          <p:nvPr/>
        </p:nvSpPr>
        <p:spPr>
          <a:xfrm>
            <a:off x="7217820" y="379412"/>
            <a:ext cx="4569368" cy="76358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73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701"/>
    </mc:Choice>
    <mc:Fallback xmlns="">
      <p:transition spd="slow" advTm="6470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Basic info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563E38E-CABF-DCF8-0C25-CC41AE8BE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" r="66"/>
          <a:stretch/>
        </p:blipFill>
        <p:spPr>
          <a:xfrm>
            <a:off x="7217820" y="213519"/>
            <a:ext cx="4569368" cy="6430962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2160B17-3C08-B5AA-4929-232D743D6015}"/>
              </a:ext>
            </a:extLst>
          </p:cNvPr>
          <p:cNvSpPr/>
          <p:nvPr/>
        </p:nvSpPr>
        <p:spPr>
          <a:xfrm>
            <a:off x="10558463" y="1314450"/>
            <a:ext cx="1228725" cy="27432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5054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Personal contact details including website and email address are a must.</a:t>
            </a:r>
          </a:p>
          <a:p>
            <a:r>
              <a:rPr lang="en-GB">
                <a:solidFill>
                  <a:srgbClr val="FF0000"/>
                </a:solidFill>
              </a:rPr>
              <a:t>Consider what you share if publishing on your website!</a:t>
            </a:r>
            <a:endParaRPr lang="en-GB"/>
          </a:p>
          <a:p>
            <a:r>
              <a:rPr lang="en-GB"/>
              <a:t>List your relevant education.</a:t>
            </a:r>
          </a:p>
        </p:txBody>
      </p:sp>
    </p:spTree>
    <p:extLst>
      <p:ext uri="{BB962C8B-B14F-4D97-AF65-F5344CB8AC3E}">
        <p14:creationId xmlns:p14="http://schemas.microsoft.com/office/powerpoint/2010/main" val="2277314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043"/>
    </mc:Choice>
    <mc:Fallback xmlns="">
      <p:transition spd="slow" advTm="900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Profile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563E38E-CABF-DCF8-0C25-CC41AE8BE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" r="66"/>
          <a:stretch/>
        </p:blipFill>
        <p:spPr>
          <a:xfrm>
            <a:off x="7217820" y="213519"/>
            <a:ext cx="4569368" cy="6430962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2160B17-3C08-B5AA-4929-232D743D6015}"/>
              </a:ext>
            </a:extLst>
          </p:cNvPr>
          <p:cNvSpPr/>
          <p:nvPr/>
        </p:nvSpPr>
        <p:spPr>
          <a:xfrm>
            <a:off x="7217820" y="1258094"/>
            <a:ext cx="3212055" cy="999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5054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A </a:t>
            </a:r>
            <a:r>
              <a:rPr lang="en-GB">
                <a:solidFill>
                  <a:srgbClr val="FF0000"/>
                </a:solidFill>
              </a:rPr>
              <a:t>short overview </a:t>
            </a:r>
            <a:r>
              <a:rPr lang="en-GB"/>
              <a:t>which can change depending on the use of your CV.</a:t>
            </a:r>
          </a:p>
          <a:p>
            <a:pPr marL="0" indent="0">
              <a:buNone/>
            </a:pPr>
            <a:r>
              <a:rPr lang="en-GB"/>
              <a:t>E.g. Imagine you are applying for a wedding photography role and a photo editing assistant role. How differently would you write your profile?</a:t>
            </a:r>
          </a:p>
          <a:p>
            <a:r>
              <a:rPr lang="en-GB"/>
              <a:t>For the purpose of your submission, you can </a:t>
            </a:r>
            <a:r>
              <a:rPr lang="en-GB">
                <a:solidFill>
                  <a:srgbClr val="FF0000"/>
                </a:solidFill>
              </a:rPr>
              <a:t>write in the context of your major project work, </a:t>
            </a:r>
            <a:r>
              <a:rPr lang="en-GB"/>
              <a:t>or your most relevant experiences</a:t>
            </a:r>
          </a:p>
        </p:txBody>
      </p:sp>
    </p:spTree>
    <p:extLst>
      <p:ext uri="{BB962C8B-B14F-4D97-AF65-F5344CB8AC3E}">
        <p14:creationId xmlns:p14="http://schemas.microsoft.com/office/powerpoint/2010/main" val="197085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621"/>
    </mc:Choice>
    <mc:Fallback xmlns="">
      <p:transition spd="slow" advTm="14562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Skills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563E38E-CABF-DCF8-0C25-CC41AE8BE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" r="66"/>
          <a:stretch/>
        </p:blipFill>
        <p:spPr>
          <a:xfrm>
            <a:off x="7217820" y="213519"/>
            <a:ext cx="4569368" cy="6430962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2160B17-3C08-B5AA-4929-232D743D6015}"/>
              </a:ext>
            </a:extLst>
          </p:cNvPr>
          <p:cNvSpPr/>
          <p:nvPr/>
        </p:nvSpPr>
        <p:spPr>
          <a:xfrm>
            <a:off x="10487025" y="4071938"/>
            <a:ext cx="1300163" cy="247173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552450" y="1414463"/>
            <a:ext cx="6019800" cy="5129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i="1"/>
              <a:t>These can change depending on purpose of CV.</a:t>
            </a:r>
          </a:p>
          <a:p>
            <a:pPr marL="0" indent="0">
              <a:buNone/>
            </a:pPr>
            <a:endParaRPr lang="en-GB" sz="1800" i="1"/>
          </a:p>
          <a:p>
            <a:pPr marL="0" indent="0">
              <a:buNone/>
            </a:pPr>
            <a:r>
              <a:rPr lang="en-GB" b="1"/>
              <a:t>Photographic Skills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>
                <a:solidFill>
                  <a:srgbClr val="FF0000"/>
                </a:solidFill>
              </a:rPr>
              <a:t>Be selective</a:t>
            </a:r>
            <a:r>
              <a:rPr lang="en-GB"/>
              <a:t>! List skills you are confident in, not everything you’ve ever tried! </a:t>
            </a:r>
            <a:endParaRPr lang="en-GB" b="1"/>
          </a:p>
          <a:p>
            <a:pPr marL="0" indent="0">
              <a:buNone/>
            </a:pPr>
            <a:r>
              <a:rPr lang="en-GB" b="1"/>
              <a:t>Soft Skills 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Depending on the role you may want to list experience in managing, admin, communications, leadership or other soft skills.</a:t>
            </a:r>
          </a:p>
          <a:p>
            <a:pPr marL="0" indent="0">
              <a:buNone/>
            </a:pPr>
            <a:r>
              <a:rPr lang="en-GB" b="1"/>
              <a:t>Other Skills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/>
              <a:t>Depending on the role you may want to list other skills.</a:t>
            </a:r>
          </a:p>
        </p:txBody>
      </p:sp>
    </p:spTree>
    <p:extLst>
      <p:ext uri="{BB962C8B-B14F-4D97-AF65-F5344CB8AC3E}">
        <p14:creationId xmlns:p14="http://schemas.microsoft.com/office/powerpoint/2010/main" val="1091778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65"/>
    </mc:Choice>
    <mc:Fallback xmlns="">
      <p:transition spd="slow" advTm="16816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Exhibitions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563E38E-CABF-DCF8-0C25-CC41AE8BE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6" r="66"/>
          <a:stretch/>
        </p:blipFill>
        <p:spPr>
          <a:xfrm>
            <a:off x="7217820" y="213519"/>
            <a:ext cx="4569368" cy="6430962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2160B17-3C08-B5AA-4929-232D743D6015}"/>
              </a:ext>
            </a:extLst>
          </p:cNvPr>
          <p:cNvSpPr/>
          <p:nvPr/>
        </p:nvSpPr>
        <p:spPr>
          <a:xfrm>
            <a:off x="7217820" y="2264570"/>
            <a:ext cx="3197768" cy="427910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552450" y="1414463"/>
            <a:ext cx="6019800" cy="5129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/>
              <a:t>List your exhibitions in chronological order.</a:t>
            </a:r>
          </a:p>
          <a:p>
            <a:pPr marL="0" indent="0">
              <a:buNone/>
            </a:pPr>
            <a:r>
              <a:rPr lang="en-GB" sz="1800" i="1"/>
              <a:t>Note – Sarah has a lot of experience here! Don’t judge yourself, this is just an example.</a:t>
            </a:r>
          </a:p>
          <a:p>
            <a:pPr marL="0" indent="0">
              <a:buNone/>
            </a:pPr>
            <a:r>
              <a:rPr lang="en-GB" sz="1800" b="1"/>
              <a:t>Format</a:t>
            </a:r>
          </a:p>
          <a:p>
            <a:pPr marL="0" indent="0">
              <a:buNone/>
            </a:pPr>
            <a:r>
              <a:rPr lang="en-GB" sz="1800"/>
              <a:t>Title – institution,</a:t>
            </a:r>
            <a:r>
              <a:rPr lang="en-GB" sz="1800" b="1"/>
              <a:t> </a:t>
            </a:r>
            <a:r>
              <a:rPr lang="en-GB" sz="1800"/>
              <a:t>location. (details)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You can be selective or group them by group shows and solo shows.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2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65"/>
    </mc:Choice>
    <mc:Fallback xmlns="">
      <p:transition spd="slow" advTm="6756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white paper with black text&#10;&#10;Description automatically generated">
            <a:extLst>
              <a:ext uri="{FF2B5EF4-FFF2-40B4-BE49-F238E27FC236}">
                <a16:creationId xmlns:a16="http://schemas.microsoft.com/office/drawing/2014/main" id="{3A6DA645-9227-35A4-FA9D-AFFA567582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52992" y="454025"/>
            <a:ext cx="4734196" cy="640397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Prizes, publications etc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2160B17-3C08-B5AA-4929-232D743D6015}"/>
              </a:ext>
            </a:extLst>
          </p:cNvPr>
          <p:cNvSpPr/>
          <p:nvPr/>
        </p:nvSpPr>
        <p:spPr>
          <a:xfrm>
            <a:off x="7204604" y="379411"/>
            <a:ext cx="3271485" cy="446352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552450" y="1704975"/>
            <a:ext cx="6019800" cy="4838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As above with exhibitions.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0348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280"/>
    </mc:Choice>
    <mc:Fallback xmlns="">
      <p:transition spd="slow" advTm="5328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white paper with black text&#10;&#10;Description automatically generated">
            <a:extLst>
              <a:ext uri="{FF2B5EF4-FFF2-40B4-BE49-F238E27FC236}">
                <a16:creationId xmlns:a16="http://schemas.microsoft.com/office/drawing/2014/main" id="{3A6DA645-9227-35A4-FA9D-AFFA567582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52992" y="454025"/>
            <a:ext cx="4734196" cy="640397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5FA274-9622-6250-D8E0-0971FB2C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79412"/>
            <a:ext cx="6379620" cy="1325563"/>
          </a:xfrm>
        </p:spPr>
        <p:txBody>
          <a:bodyPr/>
          <a:lstStyle/>
          <a:p>
            <a:r>
              <a:rPr lang="en-GB"/>
              <a:t>Professional Experience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2160B17-3C08-B5AA-4929-232D743D6015}"/>
              </a:ext>
            </a:extLst>
          </p:cNvPr>
          <p:cNvSpPr/>
          <p:nvPr/>
        </p:nvSpPr>
        <p:spPr>
          <a:xfrm>
            <a:off x="7272338" y="4886324"/>
            <a:ext cx="3214687" cy="197167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CA5608-22DC-B8EC-2EDB-DA00A6744B16}"/>
              </a:ext>
            </a:extLst>
          </p:cNvPr>
          <p:cNvSpPr txBox="1">
            <a:spLocks/>
          </p:cNvSpPr>
          <p:nvPr/>
        </p:nvSpPr>
        <p:spPr>
          <a:xfrm>
            <a:off x="552450" y="1704975"/>
            <a:ext cx="6019800" cy="4838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Here, list your professional photographic engagements in chronological order.</a:t>
            </a:r>
          </a:p>
          <a:p>
            <a:pPr marL="0" indent="0">
              <a:buNone/>
            </a:pPr>
            <a:r>
              <a:rPr lang="en-GB"/>
              <a:t>As a graduate photographer, don’t be afraid of listing short and smaller opportunities. These are valuable experience.</a:t>
            </a:r>
          </a:p>
          <a:p>
            <a:pPr marL="0" indent="0">
              <a:buNone/>
            </a:pPr>
            <a:r>
              <a:rPr lang="en-GB"/>
              <a:t>You can list unpaid internships/work experience just the same as paid work.</a:t>
            </a:r>
          </a:p>
        </p:txBody>
      </p:sp>
    </p:spTree>
    <p:extLst>
      <p:ext uri="{BB962C8B-B14F-4D97-AF65-F5344CB8AC3E}">
        <p14:creationId xmlns:p14="http://schemas.microsoft.com/office/powerpoint/2010/main" val="1357963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26"/>
    </mc:Choice>
    <mc:Fallback xmlns="">
      <p:transition spd="slow" advTm="4052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8D96-5F6B-B3AD-0597-D04EFF854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37" y="379413"/>
            <a:ext cx="10515600" cy="1325563"/>
          </a:xfrm>
        </p:spPr>
        <p:txBody>
          <a:bodyPr/>
          <a:lstStyle/>
          <a:p>
            <a:r>
              <a:rPr lang="en-GB"/>
              <a:t>Focus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94883E1-5330-35C7-5A8B-09DEF68798E3}"/>
              </a:ext>
            </a:extLst>
          </p:cNvPr>
          <p:cNvSpPr txBox="1">
            <a:spLocks/>
          </p:cNvSpPr>
          <p:nvPr/>
        </p:nvSpPr>
        <p:spPr>
          <a:xfrm>
            <a:off x="552450" y="1704975"/>
            <a:ext cx="6019800" cy="4838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What do you think the focus of Sarah’s CV is?</a:t>
            </a:r>
          </a:p>
          <a:p>
            <a:r>
              <a:rPr lang="en-GB"/>
              <a:t>What roles could she be applying for?</a:t>
            </a:r>
          </a:p>
          <a:p>
            <a:r>
              <a:rPr lang="en-GB"/>
              <a:t>Who is her audience?</a:t>
            </a:r>
          </a:p>
          <a:p>
            <a:r>
              <a:rPr lang="en-GB"/>
              <a:t>What supports this?</a:t>
            </a:r>
          </a:p>
          <a:p>
            <a:r>
              <a:rPr lang="en-GB"/>
              <a:t>Is there anything she could improve?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Finally, how do you rate the template?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About | Sarah Grounds</a:t>
            </a:r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2263539-E42F-5A85-A173-AA682CCB74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66" r="66"/>
          <a:stretch/>
        </p:blipFill>
        <p:spPr>
          <a:xfrm>
            <a:off x="7217820" y="213519"/>
            <a:ext cx="4569368" cy="6430962"/>
          </a:xfrm>
        </p:spPr>
      </p:pic>
    </p:spTree>
    <p:extLst>
      <p:ext uri="{BB962C8B-B14F-4D97-AF65-F5344CB8AC3E}">
        <p14:creationId xmlns:p14="http://schemas.microsoft.com/office/powerpoint/2010/main" val="31150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478"/>
    </mc:Choice>
    <mc:Fallback xmlns="">
      <p:transition spd="slow" advTm="15447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6AAA-1377-5C81-951D-C59F40D5D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By 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8F8D9-A253-75A1-87C0-29B674DB5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u="sng" dirty="0"/>
              <a:t>Draft your CV</a:t>
            </a:r>
            <a:endParaRPr lang="en-GB" b="1" u="sng" dirty="0"/>
          </a:p>
          <a:p>
            <a:pPr marL="0" indent="0">
              <a:buNone/>
            </a:pPr>
            <a:r>
              <a:rPr lang="en-GB" dirty="0"/>
              <a:t>Using the example from the session, begin to format your CV.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/>
              <a:t>Format</a:t>
            </a:r>
          </a:p>
          <a:p>
            <a:pPr marL="0" indent="0">
              <a:buNone/>
            </a:pPr>
            <a:r>
              <a:rPr lang="en-GB" dirty="0"/>
              <a:t>Complete your work in the External Engagement Document.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u="sng" dirty="0"/>
              <a:t>Submission</a:t>
            </a:r>
          </a:p>
          <a:p>
            <a:pPr marL="0" indent="0">
              <a:buNone/>
            </a:pPr>
            <a:r>
              <a:rPr lang="en-GB" dirty="0"/>
              <a:t>Make sure your External Engagement Document is in your OneDrive folder.</a:t>
            </a:r>
          </a:p>
        </p:txBody>
      </p:sp>
    </p:spTree>
    <p:extLst>
      <p:ext uri="{BB962C8B-B14F-4D97-AF65-F5344CB8AC3E}">
        <p14:creationId xmlns:p14="http://schemas.microsoft.com/office/powerpoint/2010/main" val="250971894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|4.8|17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26.3|19.6|41.5|12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4.8|17.2|33.5|16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566</Words>
  <Application>Microsoft Macintosh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Futura Medium</vt:lpstr>
      <vt:lpstr>Office Theme</vt:lpstr>
      <vt:lpstr>External Engagement 3 - CV</vt:lpstr>
      <vt:lpstr>Purpose of A CV</vt:lpstr>
      <vt:lpstr>Format</vt:lpstr>
      <vt:lpstr>Basic info</vt:lpstr>
      <vt:lpstr>Basic info</vt:lpstr>
      <vt:lpstr>Profile</vt:lpstr>
      <vt:lpstr>Skills</vt:lpstr>
      <vt:lpstr>Exhibitions</vt:lpstr>
      <vt:lpstr>Prizes, publications etc</vt:lpstr>
      <vt:lpstr>Professional Experience</vt:lpstr>
      <vt:lpstr>Focus</vt:lpstr>
      <vt:lpstr>By Next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Engagement 2</dc:title>
  <dc:creator>Joe Coleman</dc:creator>
  <cp:lastModifiedBy>COLEMAN, Joe</cp:lastModifiedBy>
  <cp:revision>2</cp:revision>
  <dcterms:created xsi:type="dcterms:W3CDTF">2024-02-27T20:20:39Z</dcterms:created>
  <dcterms:modified xsi:type="dcterms:W3CDTF">2026-02-11T09:38:06Z</dcterms:modified>
</cp:coreProperties>
</file>