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image29.jpg" ContentType="image/jpg"/>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83" r:id="rId1"/>
    <p:sldMasterId id="2147483710" r:id="rId2"/>
  </p:sldMasterIdLst>
  <p:notesMasterIdLst>
    <p:notesMasterId r:id="rId72"/>
  </p:notesMasterIdLst>
  <p:sldIdLst>
    <p:sldId id="274" r:id="rId3"/>
    <p:sldId id="297" r:id="rId4"/>
    <p:sldId id="298" r:id="rId5"/>
    <p:sldId id="299" r:id="rId6"/>
    <p:sldId id="300" r:id="rId7"/>
    <p:sldId id="301" r:id="rId8"/>
    <p:sldId id="302" r:id="rId9"/>
    <p:sldId id="303" r:id="rId10"/>
    <p:sldId id="304" r:id="rId11"/>
    <p:sldId id="305" r:id="rId12"/>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306"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273" r:id="rId48"/>
    <p:sldId id="324" r:id="rId49"/>
    <p:sldId id="278" r:id="rId50"/>
    <p:sldId id="279" r:id="rId51"/>
    <p:sldId id="280" r:id="rId52"/>
    <p:sldId id="281" r:id="rId53"/>
    <p:sldId id="282" r:id="rId54"/>
    <p:sldId id="283" r:id="rId55"/>
    <p:sldId id="284" r:id="rId56"/>
    <p:sldId id="285" r:id="rId57"/>
    <p:sldId id="286" r:id="rId58"/>
    <p:sldId id="287" r:id="rId59"/>
    <p:sldId id="288" r:id="rId60"/>
    <p:sldId id="289" r:id="rId61"/>
    <p:sldId id="290" r:id="rId62"/>
    <p:sldId id="291" r:id="rId63"/>
    <p:sldId id="292" r:id="rId64"/>
    <p:sldId id="293" r:id="rId65"/>
    <p:sldId id="294" r:id="rId66"/>
    <p:sldId id="296" r:id="rId67"/>
    <p:sldId id="325" r:id="rId68"/>
    <p:sldId id="326" r:id="rId69"/>
    <p:sldId id="327" r:id="rId70"/>
    <p:sldId id="328" r:id="rId71"/>
  </p:sldIdLst>
  <p:sldSz cx="12192000" cy="6858000"/>
  <p:notesSz cx="6858000" cy="12192000"/>
  <p:embeddedFontLst>
    <p:embeddedFont>
      <p:font typeface="MiSans" panose="020B0604020202020204" charset="-122"/>
      <p:regular r:id="rId73"/>
    </p:embeddedFont>
    <p:embeddedFont>
      <p:font typeface="Gill Sans MT" panose="020B0502020104020203" pitchFamily="34" charset="0"/>
      <p:regular r:id="rId74"/>
      <p:bold r:id="rId75"/>
      <p:italic r:id="rId76"/>
      <p:boldItalic r:id="rId7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69" autoAdjust="0"/>
    <p:restoredTop sz="93447" autoAdjust="0"/>
  </p:normalViewPr>
  <p:slideViewPr>
    <p:cSldViewPr snapToGrid="0" snapToObjects="1">
      <p:cViewPr varScale="1">
        <p:scale>
          <a:sx n="48" d="100"/>
          <a:sy n="48" d="100"/>
        </p:scale>
        <p:origin x="121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font" Target="fonts/font2.fntdata"/><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1.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font" Target="fonts/font4.fntdata"/><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2396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Welcome to CycleConnect, a digital intervention promoting menstrual and fertility health. Our platform targets women aged 18-35 from diverse backgrounds including students, professionals, and new mothers. We address critical public health challenges: low health literacy, fertility misconceptions, stigma, and delayed diagnosis of reproductive conditions. Through personalized digital support, we empower women with cycle awareness and promote proactive reproductive health management.</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DF6A0-CC9E-015D-4DC4-9A7E9F946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CE13A-A6D7-A8BB-95D9-C5250295A803}"/>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5DCE7653-10BE-97EB-04F4-8DE71D4841B1}"/>
              </a:ext>
            </a:extLst>
          </p:cNvPr>
          <p:cNvSpPr>
            <a:spLocks noGrp="1"/>
          </p:cNvSpPr>
          <p:nvPr>
            <p:ph type="body" sz="quarter" idx="3"/>
          </p:nvPr>
        </p:nvSpPr>
        <p:spPr/>
        <p:txBody>
          <a:bodyPr/>
          <a:lstStyle/>
          <a:p>
            <a:r>
              <a:t>Welcome to CycleConnect, a digital intervention promoting menstrual and fertility health. Our platform targets women aged 18-35 from diverse backgrounds including students, professionals, and new mothers. We address critical public health challenges: low health literacy, fertility misconceptions, stigma, and delayed diagnosis of reproductive conditions. Through personalized digital support, we empower women with cycle awareness and promote proactive reproductive health management.</a:t>
            </a:r>
          </a:p>
        </p:txBody>
      </p:sp>
      <p:sp>
        <p:nvSpPr>
          <p:cNvPr id="4" name="Slide Number Placeholder 3">
            <a:extLst>
              <a:ext uri="{FF2B5EF4-FFF2-40B4-BE49-F238E27FC236}">
                <a16:creationId xmlns:a16="http://schemas.microsoft.com/office/drawing/2014/main" id="{0CB19894-EF02-715C-5927-F53D19BA2AA0}"/>
              </a:ext>
            </a:extLst>
          </p:cNvPr>
          <p:cNvSpPr>
            <a:spLocks noGrp="1"/>
          </p:cNvSpPr>
          <p:nvPr>
            <p:ph type="sldNum" sz="quarter" idx="5"/>
          </p:nvPr>
        </p:nvSpPr>
        <p:spPr/>
      </p:sp>
    </p:spTree>
    <p:extLst>
      <p:ext uri="{BB962C8B-B14F-4D97-AF65-F5344CB8AC3E}">
        <p14:creationId xmlns:p14="http://schemas.microsoft.com/office/powerpoint/2010/main" val="3880553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Our primary aim is to improve menstrual health and fertility literacy for women aged 18-35 using digital tools. key features include cycle tracking for insights, fertility predictions for planning, symptom logging for early health issue detection, and educational modules covering essential topics and stigma reduction through accessible information.</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introduces the CycleConnect app, a Flutter-based cross-platform tool for women's health. It's designed to be secure and offline-focused. Key features include cycle prediction and symptom logging, offering personalized insights to the user.</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addresses the significant public health challenges facing women aged 18-35, including prevalent conditions like endometriosis and PCOS, low health literacy, and cultural barriers. We then present CycleConnect's comprehensive response through evidence-based information, early detection tools, and stigma reduction to empower women with informed health decisions. Each point represents a critical aspect of both the problem and our solution framework.</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Today's discussion focuses on how personalization drives user engagement. We'll explore three key areas: adaptive strategies that tailor content to individual needs, engaging features that make health tracking interactive, and the expected outcomes of improved health literacy and self-efficacy. These elements work together to create a supportive environment for reproductive health management.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030F7-E8A0-6BBC-10F5-D892DE6884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0A75D-476E-737F-6678-BC28E4F860A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17A1642-D194-1A93-FA00-00E3C20E9E80}"/>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EE387670-A312-17B4-4300-681803D40EEE}"/>
              </a:ext>
            </a:extLst>
          </p:cNvPr>
          <p:cNvSpPr>
            <a:spLocks noGrp="1"/>
          </p:cNvSpPr>
          <p:nvPr>
            <p:ph type="sldNum" sz="quarter" idx="5"/>
          </p:nvPr>
        </p:nvSpPr>
        <p:spPr/>
      </p:sp>
    </p:spTree>
    <p:extLst>
      <p:ext uri="{BB962C8B-B14F-4D97-AF65-F5344CB8AC3E}">
        <p14:creationId xmlns:p14="http://schemas.microsoft.com/office/powerpoint/2010/main" val="3779493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4008E-BC95-2246-8B8F-D5FE965AC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C1300-DD2F-0745-ACF9-3989C95CA86D}"/>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32913E7-E310-8C40-66B7-B744D751E349}"/>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D6C0140F-3062-A089-EC56-19E06645DB1F}"/>
              </a:ext>
            </a:extLst>
          </p:cNvPr>
          <p:cNvSpPr>
            <a:spLocks noGrp="1"/>
          </p:cNvSpPr>
          <p:nvPr>
            <p:ph type="sldNum" sz="quarter" idx="5"/>
          </p:nvPr>
        </p:nvSpPr>
        <p:spPr/>
      </p:sp>
    </p:spTree>
    <p:extLst>
      <p:ext uri="{BB962C8B-B14F-4D97-AF65-F5344CB8AC3E}">
        <p14:creationId xmlns:p14="http://schemas.microsoft.com/office/powerpoint/2010/main" val="3365099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7504C-86FE-44D8-5DB7-125FAA247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17E74-8FB0-B39E-ACAF-72EC0E42309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4D43B748-B37E-71BE-0447-72B891A17A0A}"/>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02CD6DAA-CF26-2D4B-4396-020D133CDA49}"/>
              </a:ext>
            </a:extLst>
          </p:cNvPr>
          <p:cNvSpPr>
            <a:spLocks noGrp="1"/>
          </p:cNvSpPr>
          <p:nvPr>
            <p:ph type="sldNum" sz="quarter" idx="5"/>
          </p:nvPr>
        </p:nvSpPr>
        <p:spPr/>
      </p:sp>
    </p:spTree>
    <p:extLst>
      <p:ext uri="{BB962C8B-B14F-4D97-AF65-F5344CB8AC3E}">
        <p14:creationId xmlns:p14="http://schemas.microsoft.com/office/powerpoint/2010/main" val="1872328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95E92-1136-B411-D7E9-286F82473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6A940E-F2C4-8450-AF2A-87E34C5BE5D8}"/>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A8F8CB10-C7A9-1A5D-5DEA-3D51BBCC8C53}"/>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ECFB3C59-7FB5-5759-F747-CD779C902AC7}"/>
              </a:ext>
            </a:extLst>
          </p:cNvPr>
          <p:cNvSpPr>
            <a:spLocks noGrp="1"/>
          </p:cNvSpPr>
          <p:nvPr>
            <p:ph type="sldNum" sz="quarter" idx="5"/>
          </p:nvPr>
        </p:nvSpPr>
        <p:spPr/>
      </p:sp>
    </p:spTree>
    <p:extLst>
      <p:ext uri="{BB962C8B-B14F-4D97-AF65-F5344CB8AC3E}">
        <p14:creationId xmlns:p14="http://schemas.microsoft.com/office/powerpoint/2010/main" val="31299225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4721C-83E4-BB0A-A4E0-CFC1281817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09FDB7-9C73-B8D2-4F94-6F2642DDABD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DA1934E1-4F0E-12B0-7FA6-1DA6A56879F5}"/>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59A3C173-6E5E-4323-BE86-21C3298A8612}"/>
              </a:ext>
            </a:extLst>
          </p:cNvPr>
          <p:cNvSpPr>
            <a:spLocks noGrp="1"/>
          </p:cNvSpPr>
          <p:nvPr>
            <p:ph type="sldNum" sz="quarter" idx="5"/>
          </p:nvPr>
        </p:nvSpPr>
        <p:spPr/>
      </p:sp>
    </p:spTree>
    <p:extLst>
      <p:ext uri="{BB962C8B-B14F-4D97-AF65-F5344CB8AC3E}">
        <p14:creationId xmlns:p14="http://schemas.microsoft.com/office/powerpoint/2010/main" val="16404251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8565D-62C9-9134-4D64-0953617F63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B5661A-A84F-774C-3412-E2D4DE14EB3B}"/>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288DC5B4-A0D9-4B73-B25E-57AC24EED07D}"/>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11339AFC-456B-9AE3-3A1C-58F907E9321E}"/>
              </a:ext>
            </a:extLst>
          </p:cNvPr>
          <p:cNvSpPr>
            <a:spLocks noGrp="1"/>
          </p:cNvSpPr>
          <p:nvPr>
            <p:ph type="sldNum" sz="quarter" idx="5"/>
          </p:nvPr>
        </p:nvSpPr>
        <p:spPr/>
      </p:sp>
    </p:spTree>
    <p:extLst>
      <p:ext uri="{BB962C8B-B14F-4D97-AF65-F5344CB8AC3E}">
        <p14:creationId xmlns:p14="http://schemas.microsoft.com/office/powerpoint/2010/main" val="12924025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B2B31-FD86-49DE-DF3A-D2610563E2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59F582-F80D-C9CB-5489-EE0548F51CFF}"/>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C57864CE-804B-51E4-780F-661D65B46E73}"/>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3FF51BDB-7D8B-5E68-35CA-03BF2905F0C0}"/>
              </a:ext>
            </a:extLst>
          </p:cNvPr>
          <p:cNvSpPr>
            <a:spLocks noGrp="1"/>
          </p:cNvSpPr>
          <p:nvPr>
            <p:ph type="sldNum" sz="quarter" idx="5"/>
          </p:nvPr>
        </p:nvSpPr>
        <p:spPr/>
      </p:sp>
    </p:spTree>
    <p:extLst>
      <p:ext uri="{BB962C8B-B14F-4D97-AF65-F5344CB8AC3E}">
        <p14:creationId xmlns:p14="http://schemas.microsoft.com/office/powerpoint/2010/main" val="25757817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535BC-431B-56A0-EC16-82C8194FB0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B6B4F0-C98F-5A84-BB95-EDEECF5BE1F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7BBEDA3-723D-4632-DA90-D541C0781AF9}"/>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483B3210-A725-4B31-AF86-0495DC25571B}"/>
              </a:ext>
            </a:extLst>
          </p:cNvPr>
          <p:cNvSpPr>
            <a:spLocks noGrp="1"/>
          </p:cNvSpPr>
          <p:nvPr>
            <p:ph type="sldNum" sz="quarter" idx="5"/>
          </p:nvPr>
        </p:nvSpPr>
        <p:spPr/>
      </p:sp>
    </p:spTree>
    <p:extLst>
      <p:ext uri="{BB962C8B-B14F-4D97-AF65-F5344CB8AC3E}">
        <p14:creationId xmlns:p14="http://schemas.microsoft.com/office/powerpoint/2010/main" val="6964823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DA979-E744-3A5A-4AB7-4F9740EC92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5E0AC-008F-8AA1-B5CD-C17921977DC0}"/>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E3B00404-671D-FC54-B2C0-2D702756E4FD}"/>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CECC8408-8486-C316-2E79-F9FAA584FF3A}"/>
              </a:ext>
            </a:extLst>
          </p:cNvPr>
          <p:cNvSpPr>
            <a:spLocks noGrp="1"/>
          </p:cNvSpPr>
          <p:nvPr>
            <p:ph type="sldNum" sz="quarter" idx="5"/>
          </p:nvPr>
        </p:nvSpPr>
        <p:spPr/>
      </p:sp>
    </p:spTree>
    <p:extLst>
      <p:ext uri="{BB962C8B-B14F-4D97-AF65-F5344CB8AC3E}">
        <p14:creationId xmlns:p14="http://schemas.microsoft.com/office/powerpoint/2010/main" val="2630268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6F209-2DF6-DD03-EB31-153121C3A2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0E1484-F422-BBA5-9B17-86C42879CA68}"/>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7D90F05A-84E4-890A-F4C4-F53426E90AB7}"/>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53A97831-20CD-74E4-A500-3EB590DA26B7}"/>
              </a:ext>
            </a:extLst>
          </p:cNvPr>
          <p:cNvSpPr>
            <a:spLocks noGrp="1"/>
          </p:cNvSpPr>
          <p:nvPr>
            <p:ph type="sldNum" sz="quarter" idx="5"/>
          </p:nvPr>
        </p:nvSpPr>
        <p:spPr/>
      </p:sp>
    </p:spTree>
    <p:extLst>
      <p:ext uri="{BB962C8B-B14F-4D97-AF65-F5344CB8AC3E}">
        <p14:creationId xmlns:p14="http://schemas.microsoft.com/office/powerpoint/2010/main" val="9494912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9BEE8-C718-6C0E-E503-E0DC06736D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64893B-D080-63AD-DC7C-17F5DEC27E1F}"/>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73D0F320-3A6D-0128-1912-537996767D6A}"/>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C4E6816F-A16E-4718-F45A-4ACA1DA53CEC}"/>
              </a:ext>
            </a:extLst>
          </p:cNvPr>
          <p:cNvSpPr>
            <a:spLocks noGrp="1"/>
          </p:cNvSpPr>
          <p:nvPr>
            <p:ph type="sldNum" sz="quarter" idx="5"/>
          </p:nvPr>
        </p:nvSpPr>
        <p:spPr/>
      </p:sp>
    </p:spTree>
    <p:extLst>
      <p:ext uri="{BB962C8B-B14F-4D97-AF65-F5344CB8AC3E}">
        <p14:creationId xmlns:p14="http://schemas.microsoft.com/office/powerpoint/2010/main" val="5406955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929CF-9D41-55F6-A11F-98C212F2BF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FB9253-5781-56EE-7364-818C181557FD}"/>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744CB274-72F4-D21E-F483-AA9D0097014F}"/>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BC6B49EC-FD39-2EB9-9887-02C050FD8AF1}"/>
              </a:ext>
            </a:extLst>
          </p:cNvPr>
          <p:cNvSpPr>
            <a:spLocks noGrp="1"/>
          </p:cNvSpPr>
          <p:nvPr>
            <p:ph type="sldNum" sz="quarter" idx="5"/>
          </p:nvPr>
        </p:nvSpPr>
        <p:spPr/>
      </p:sp>
    </p:spTree>
    <p:extLst>
      <p:ext uri="{BB962C8B-B14F-4D97-AF65-F5344CB8AC3E}">
        <p14:creationId xmlns:p14="http://schemas.microsoft.com/office/powerpoint/2010/main" val="22189463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C2250-20A3-6884-F42F-11D94B3E22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DDCF5F-E720-A28C-96D2-27D6A037A82F}"/>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2D4185AF-2692-5C50-3246-2031C8E7B609}"/>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6D00E120-62C9-6B01-FF4F-BB2A433D0208}"/>
              </a:ext>
            </a:extLst>
          </p:cNvPr>
          <p:cNvSpPr>
            <a:spLocks noGrp="1"/>
          </p:cNvSpPr>
          <p:nvPr>
            <p:ph type="sldNum" sz="quarter" idx="5"/>
          </p:nvPr>
        </p:nvSpPr>
        <p:spPr/>
      </p:sp>
    </p:spTree>
    <p:extLst>
      <p:ext uri="{BB962C8B-B14F-4D97-AF65-F5344CB8AC3E}">
        <p14:creationId xmlns:p14="http://schemas.microsoft.com/office/powerpoint/2010/main" val="29627383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225B3-30E8-4C93-7ACD-BA77C8B7BB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0B3253-5E93-ED8C-109C-61CC4D61DB1E}"/>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939DA7B4-D4F1-FC7D-B86E-A4DE382A37F2}"/>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74FD5ADD-E3D5-A87E-0EC6-72C4D092EF79}"/>
              </a:ext>
            </a:extLst>
          </p:cNvPr>
          <p:cNvSpPr>
            <a:spLocks noGrp="1"/>
          </p:cNvSpPr>
          <p:nvPr>
            <p:ph type="sldNum" sz="quarter" idx="5"/>
          </p:nvPr>
        </p:nvSpPr>
        <p:spPr/>
      </p:sp>
    </p:spTree>
    <p:extLst>
      <p:ext uri="{BB962C8B-B14F-4D97-AF65-F5344CB8AC3E}">
        <p14:creationId xmlns:p14="http://schemas.microsoft.com/office/powerpoint/2010/main" val="21732561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4E633-AA87-20F0-DEA7-954434E881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94465E-6F61-E3E5-AE6D-046C2643CD7C}"/>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8C5CA813-4F73-52E1-AEE6-ADD28B049B06}"/>
              </a:ext>
            </a:extLst>
          </p:cNvPr>
          <p:cNvSpPr>
            <a:spLocks noGrp="1"/>
          </p:cNvSpPr>
          <p:nvPr>
            <p:ph type="body" sz="quarter" idx="3"/>
          </p:nvPr>
        </p:nvSpPr>
        <p:spPr/>
        <p:txBody>
          <a:bodyPr/>
          <a:lstStyle/>
          <a:p>
            <a:endParaRPr lang="en-GB" dirty="0"/>
          </a:p>
          <a:p>
            <a:endParaRPr dirty="0"/>
          </a:p>
        </p:txBody>
      </p:sp>
      <p:sp>
        <p:nvSpPr>
          <p:cNvPr id="4" name="Slide Number Placeholder 3">
            <a:extLst>
              <a:ext uri="{FF2B5EF4-FFF2-40B4-BE49-F238E27FC236}">
                <a16:creationId xmlns:a16="http://schemas.microsoft.com/office/drawing/2014/main" id="{573E5772-6030-2D82-5457-B9BEEBE47B0B}"/>
              </a:ext>
            </a:extLst>
          </p:cNvPr>
          <p:cNvSpPr>
            <a:spLocks noGrp="1"/>
          </p:cNvSpPr>
          <p:nvPr>
            <p:ph type="sldNum" sz="quarter" idx="5"/>
          </p:nvPr>
        </p:nvSpPr>
        <p:spPr/>
      </p:sp>
    </p:spTree>
    <p:extLst>
      <p:ext uri="{BB962C8B-B14F-4D97-AF65-F5344CB8AC3E}">
        <p14:creationId xmlns:p14="http://schemas.microsoft.com/office/powerpoint/2010/main" val="33290115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E7C22-C011-FD8D-47E8-BAAD945845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917131-D047-5D4D-B56E-D17500AF791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617E61E-87C2-3E96-6C67-57D4D89517FE}"/>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0AD84952-6A17-4E01-2731-366CA1DAA43E}"/>
              </a:ext>
            </a:extLst>
          </p:cNvPr>
          <p:cNvSpPr>
            <a:spLocks noGrp="1"/>
          </p:cNvSpPr>
          <p:nvPr>
            <p:ph type="sldNum" sz="quarter" idx="5"/>
          </p:nvPr>
        </p:nvSpPr>
        <p:spPr/>
      </p:sp>
    </p:spTree>
    <p:extLst>
      <p:ext uri="{BB962C8B-B14F-4D97-AF65-F5344CB8AC3E}">
        <p14:creationId xmlns:p14="http://schemas.microsoft.com/office/powerpoint/2010/main" val="21281374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D1A63-142E-2E86-CAD0-E25A0B7F32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286BE-BCE6-A63C-7B95-AEA7FD72272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D4943FB6-36ED-A6B0-2773-509367E0FBA8}"/>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00F9DD61-A46C-4719-AFA6-8EF6BE2C507F}"/>
              </a:ext>
            </a:extLst>
          </p:cNvPr>
          <p:cNvSpPr>
            <a:spLocks noGrp="1"/>
          </p:cNvSpPr>
          <p:nvPr>
            <p:ph type="sldNum" sz="quarter" idx="5"/>
          </p:nvPr>
        </p:nvSpPr>
        <p:spPr/>
      </p:sp>
    </p:spTree>
    <p:extLst>
      <p:ext uri="{BB962C8B-B14F-4D97-AF65-F5344CB8AC3E}">
        <p14:creationId xmlns:p14="http://schemas.microsoft.com/office/powerpoint/2010/main" val="1060637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DC49A-12D2-337B-62A2-1D213BFD69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99A0B-BA7B-963C-5FE4-1C87CB4DFFFB}"/>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27AAAD84-A8B8-BABE-6ADE-8961E6B940F7}"/>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0631C8ED-961A-3161-7C25-91BB996499AF}"/>
              </a:ext>
            </a:extLst>
          </p:cNvPr>
          <p:cNvSpPr>
            <a:spLocks noGrp="1"/>
          </p:cNvSpPr>
          <p:nvPr>
            <p:ph type="sldNum" sz="quarter" idx="5"/>
          </p:nvPr>
        </p:nvSpPr>
        <p:spPr/>
      </p:sp>
    </p:spTree>
    <p:extLst>
      <p:ext uri="{BB962C8B-B14F-4D97-AF65-F5344CB8AC3E}">
        <p14:creationId xmlns:p14="http://schemas.microsoft.com/office/powerpoint/2010/main" val="11548917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8CA4C-4C64-E5BD-08C4-CB69059E1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B53ED2-3468-D0B9-04D6-BE6EE674BBB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648E44AA-5CA0-FA59-7DAC-C6181CD11322}"/>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A6C60B82-A555-2456-AE3C-FE48ED566176}"/>
              </a:ext>
            </a:extLst>
          </p:cNvPr>
          <p:cNvSpPr>
            <a:spLocks noGrp="1"/>
          </p:cNvSpPr>
          <p:nvPr>
            <p:ph type="sldNum" sz="quarter" idx="5"/>
          </p:nvPr>
        </p:nvSpPr>
        <p:spPr/>
      </p:sp>
    </p:spTree>
    <p:extLst>
      <p:ext uri="{BB962C8B-B14F-4D97-AF65-F5344CB8AC3E}">
        <p14:creationId xmlns:p14="http://schemas.microsoft.com/office/powerpoint/2010/main" val="1779471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CF104-824A-B38A-0E17-38D7611D75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DE38B7-1DCD-6D26-A0BB-CE55E5BF7C0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4409EC9E-1223-767E-EC37-C6C9DFAC1D43}"/>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87CEC261-2B1A-9B94-B784-F7112ADF7407}"/>
              </a:ext>
            </a:extLst>
          </p:cNvPr>
          <p:cNvSpPr>
            <a:spLocks noGrp="1"/>
          </p:cNvSpPr>
          <p:nvPr>
            <p:ph type="sldNum" sz="quarter" idx="5"/>
          </p:nvPr>
        </p:nvSpPr>
        <p:spPr/>
      </p:sp>
    </p:spTree>
    <p:extLst>
      <p:ext uri="{BB962C8B-B14F-4D97-AF65-F5344CB8AC3E}">
        <p14:creationId xmlns:p14="http://schemas.microsoft.com/office/powerpoint/2010/main" val="50984357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introduction presents the reason behind the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intervention improvement of menstrual and fertility health in women between ages of 18-35 by implementing the use of digital support. It addresses the issue of stigma, misinformation and late diagnosis of reproductive disorders. The presentation will focus on the most important benefits and the overall implications on policy, research and education.</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49</a:t>
            </a:fld>
            <a:endParaRPr lang="en-IN"/>
          </a:p>
        </p:txBody>
      </p:sp>
    </p:spTree>
    <p:extLst>
      <p:ext uri="{BB962C8B-B14F-4D97-AF65-F5344CB8AC3E}">
        <p14:creationId xmlns:p14="http://schemas.microsoft.com/office/powerpoint/2010/main" val="378301927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 lot of young women in their earlier age of menstruation have poor knowledge of their menstrual cycle as a result of stigma and lack of education. The evidence-based information presented by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is available in a readily accessible format, making people more aware and providing more control over reproductive health. Enhanced literacy can empower users to make knowledgeable choices and interact with healthcare professionals with confidence.</a:t>
            </a:r>
          </a:p>
        </p:txBody>
      </p:sp>
      <p:sp>
        <p:nvSpPr>
          <p:cNvPr id="4" name="Slide Number Placeholder 3"/>
          <p:cNvSpPr>
            <a:spLocks noGrp="1"/>
          </p:cNvSpPr>
          <p:nvPr>
            <p:ph type="sldNum" sz="quarter" idx="5"/>
          </p:nvPr>
        </p:nvSpPr>
        <p:spPr/>
        <p:txBody>
          <a:bodyPr/>
          <a:lstStyle/>
          <a:p>
            <a:fld id="{7F0D3291-3717-4E1F-95E5-FBA63F3561F5}" type="slidenum">
              <a:rPr lang="en-IN" smtClean="0"/>
              <a:t>50</a:t>
            </a:fld>
            <a:endParaRPr lang="en-IN"/>
          </a:p>
        </p:txBody>
      </p:sp>
    </p:spTree>
    <p:extLst>
      <p:ext uri="{BB962C8B-B14F-4D97-AF65-F5344CB8AC3E}">
        <p14:creationId xmlns:p14="http://schemas.microsoft.com/office/powerpoint/2010/main" val="11104178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will allow users to track symptoms and identify alarming trends that may point to other underlying conditions, such as PCOS and endometriosis. As researched by Rafique and Al-Sheikh (2024), menstrual issues are very common, with estimates showing over 500 million women lack proper menstrual hygiene access, while the prevalence of specific disorders like painful periods (dysmenorrhea) can range from 16% to over 70%. Besides, irregular cycles affect 14-25% of women, highlighting widespread challenges impacting well-being, education, and work. Early diagnosis will promote the earlier use of medical assistance, and the presence of delays that are characteristic of most cases, causing complications and aggravated symptoms. </a:t>
            </a:r>
          </a:p>
        </p:txBody>
      </p:sp>
      <p:sp>
        <p:nvSpPr>
          <p:cNvPr id="4" name="Slide Number Placeholder 3"/>
          <p:cNvSpPr>
            <a:spLocks noGrp="1"/>
          </p:cNvSpPr>
          <p:nvPr>
            <p:ph type="sldNum" sz="quarter" idx="5"/>
          </p:nvPr>
        </p:nvSpPr>
        <p:spPr/>
        <p:txBody>
          <a:bodyPr/>
          <a:lstStyle/>
          <a:p>
            <a:fld id="{7F0D3291-3717-4E1F-95E5-FBA63F3561F5}" type="slidenum">
              <a:rPr lang="en-IN" smtClean="0"/>
              <a:t>51</a:t>
            </a:fld>
            <a:endParaRPr lang="en-IN"/>
          </a:p>
        </p:txBody>
      </p:sp>
    </p:spTree>
    <p:extLst>
      <p:ext uri="{BB962C8B-B14F-4D97-AF65-F5344CB8AC3E}">
        <p14:creationId xmlns:p14="http://schemas.microsoft.com/office/powerpoint/2010/main" val="17028960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enables users to claim ownership over their menstrual and fertility health by giving them individualised insights and tracking their cycle all the time. This makes them more confident, self-managing and having independent choices regarding lifestyle choices and medical assistance.</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52</a:t>
            </a:fld>
            <a:endParaRPr lang="en-IN"/>
          </a:p>
        </p:txBody>
      </p:sp>
    </p:spTree>
    <p:extLst>
      <p:ext uri="{BB962C8B-B14F-4D97-AF65-F5344CB8AC3E}">
        <p14:creationId xmlns:p14="http://schemas.microsoft.com/office/powerpoint/2010/main" val="30248624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In the societal norm, menstruation has been considered taboo. Due to such action, a lack of awareness has been faced as an issue among women’s knowledge of menstruation aspects.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provides a safe learning environment and lessens the embarrassment aspect, thus allowing young women to shatter silence and feel free to talk about their needs in society and within the healthcare provisions.</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53</a:t>
            </a:fld>
            <a:endParaRPr lang="en-IN"/>
          </a:p>
        </p:txBody>
      </p:sp>
    </p:spTree>
    <p:extLst>
      <p:ext uri="{BB962C8B-B14F-4D97-AF65-F5344CB8AC3E}">
        <p14:creationId xmlns:p14="http://schemas.microsoft.com/office/powerpoint/2010/main" val="1741887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is a tool which can give the right predictions on fertility to help users plan pregnancies or just to get to know their cycles better. This fosters confidence and informed reproductive decisions, particularly in the case of first-time planners and persons who feel uncertain.</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54</a:t>
            </a:fld>
            <a:endParaRPr lang="en-IN"/>
          </a:p>
        </p:txBody>
      </p:sp>
    </p:spTree>
    <p:extLst>
      <p:ext uri="{BB962C8B-B14F-4D97-AF65-F5344CB8AC3E}">
        <p14:creationId xmlns:p14="http://schemas.microsoft.com/office/powerpoint/2010/main" val="40599628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Menstrual changes are usually unexpected, leading to stress and emotional difficulties. The tracking devices used by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allow people to grasp the trends and maintain a positive mental state due to a sense of predictability and self-awareness, which minimises anxiety as a result of uncertainty.</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55</a:t>
            </a:fld>
            <a:endParaRPr lang="en-IN"/>
          </a:p>
        </p:txBody>
      </p:sp>
    </p:spTree>
    <p:extLst>
      <p:ext uri="{BB962C8B-B14F-4D97-AF65-F5344CB8AC3E}">
        <p14:creationId xmlns:p14="http://schemas.microsoft.com/office/powerpoint/2010/main" val="49291971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Insights provide users an opportunity to think about personal trends over time and identify the connections between symptoms, lifestyle, and well-being. This will allow more significant clinical conversations and be supported by documented data enabling access to enhance the experience of diagnosis and treatment.</a:t>
            </a:r>
          </a:p>
          <a:p>
            <a:endParaRPr lang="en-IN" dirty="0"/>
          </a:p>
        </p:txBody>
      </p:sp>
      <p:sp>
        <p:nvSpPr>
          <p:cNvPr id="4" name="Slide Number Placeholder 3"/>
          <p:cNvSpPr>
            <a:spLocks noGrp="1"/>
          </p:cNvSpPr>
          <p:nvPr>
            <p:ph type="sldNum" sz="quarter" idx="5"/>
          </p:nvPr>
        </p:nvSpPr>
        <p:spPr/>
        <p:txBody>
          <a:bodyPr/>
          <a:lstStyle/>
          <a:p>
            <a:fld id="{7F0D3291-3717-4E1F-95E5-FBA63F3561F5}" type="slidenum">
              <a:rPr lang="en-IN" smtClean="0"/>
              <a:t>56</a:t>
            </a:fld>
            <a:endParaRPr lang="en-IN"/>
          </a:p>
        </p:txBody>
      </p:sp>
    </p:spTree>
    <p:extLst>
      <p:ext uri="{BB962C8B-B14F-4D97-AF65-F5344CB8AC3E}">
        <p14:creationId xmlns:p14="http://schemas.microsoft.com/office/powerpoint/2010/main" val="218030411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BAACA-56F8-5BAE-B8D1-C02C9F6F08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10684-A650-894D-4E25-F061D7BDF4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66C6BB-0676-BAC1-5938-61BDEB519DC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Sensitive health information needs to be made accessible and confidential. Offline access expands access to underserved populations, whereas, the privacy of handling user data honours user autonomy, fostering its adoption without stigma or risk of being outed.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3C4A76A-181A-2110-41D8-84AB0D0B5066}"/>
              </a:ext>
            </a:extLst>
          </p:cNvPr>
          <p:cNvSpPr>
            <a:spLocks noGrp="1"/>
          </p:cNvSpPr>
          <p:nvPr>
            <p:ph type="sldNum" sz="quarter" idx="5"/>
          </p:nvPr>
        </p:nvSpPr>
        <p:spPr/>
        <p:txBody>
          <a:bodyPr/>
          <a:lstStyle/>
          <a:p>
            <a:fld id="{7F0D3291-3717-4E1F-95E5-FBA63F3561F5}" type="slidenum">
              <a:rPr lang="en-IN" smtClean="0"/>
              <a:t>57</a:t>
            </a:fld>
            <a:endParaRPr lang="en-IN"/>
          </a:p>
        </p:txBody>
      </p:sp>
    </p:spTree>
    <p:extLst>
      <p:ext uri="{BB962C8B-B14F-4D97-AF65-F5344CB8AC3E}">
        <p14:creationId xmlns:p14="http://schemas.microsoft.com/office/powerpoint/2010/main" val="210781647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7D027-EA27-B438-77BD-1E3E19EA9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57535B-2612-86B2-32F8-0ABE02A6E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22D61-F59D-D8E8-0768-74E78032B7E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can help to ease the burden on health care systems by investing in early diagnosis and self-management. Proper follow-up enables more effective consultations and eliminates the possibility of worsening of untreated reproductive disorders.</a:t>
            </a:r>
          </a:p>
        </p:txBody>
      </p:sp>
      <p:sp>
        <p:nvSpPr>
          <p:cNvPr id="4" name="Slide Number Placeholder 3">
            <a:extLst>
              <a:ext uri="{FF2B5EF4-FFF2-40B4-BE49-F238E27FC236}">
                <a16:creationId xmlns:a16="http://schemas.microsoft.com/office/drawing/2014/main" id="{B50C5080-D539-ACC9-BF59-15E70F2EC793}"/>
              </a:ext>
            </a:extLst>
          </p:cNvPr>
          <p:cNvSpPr>
            <a:spLocks noGrp="1"/>
          </p:cNvSpPr>
          <p:nvPr>
            <p:ph type="sldNum" sz="quarter" idx="5"/>
          </p:nvPr>
        </p:nvSpPr>
        <p:spPr/>
        <p:txBody>
          <a:bodyPr/>
          <a:lstStyle/>
          <a:p>
            <a:fld id="{7F0D3291-3717-4E1F-95E5-FBA63F3561F5}" type="slidenum">
              <a:rPr lang="en-IN" smtClean="0"/>
              <a:t>58</a:t>
            </a:fld>
            <a:endParaRPr lang="en-IN"/>
          </a:p>
        </p:txBody>
      </p:sp>
    </p:spTree>
    <p:extLst>
      <p:ext uri="{BB962C8B-B14F-4D97-AF65-F5344CB8AC3E}">
        <p14:creationId xmlns:p14="http://schemas.microsoft.com/office/powerpoint/2010/main" val="249458453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3778E-FA28-EDCB-FF7D-FA8ABEB890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5559DD-CB35-529A-DC71-B123C0F316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807CF0-D96D-F9EE-7ABD-11A784D3844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is in line with the priorities of public health that include prevention, digital transformation, and reproductive wellbeing. It urges policymakers to incorporate menstrual health at the national level and to provide greater access to digital health.</a:t>
            </a:r>
          </a:p>
        </p:txBody>
      </p:sp>
      <p:sp>
        <p:nvSpPr>
          <p:cNvPr id="4" name="Slide Number Placeholder 3">
            <a:extLst>
              <a:ext uri="{FF2B5EF4-FFF2-40B4-BE49-F238E27FC236}">
                <a16:creationId xmlns:a16="http://schemas.microsoft.com/office/drawing/2014/main" id="{8E1D4D73-C3F6-4F33-3B20-0C5C5A5C498A}"/>
              </a:ext>
            </a:extLst>
          </p:cNvPr>
          <p:cNvSpPr>
            <a:spLocks noGrp="1"/>
          </p:cNvSpPr>
          <p:nvPr>
            <p:ph type="sldNum" sz="quarter" idx="5"/>
          </p:nvPr>
        </p:nvSpPr>
        <p:spPr/>
        <p:txBody>
          <a:bodyPr/>
          <a:lstStyle/>
          <a:p>
            <a:fld id="{7F0D3291-3717-4E1F-95E5-FBA63F3561F5}" type="slidenum">
              <a:rPr lang="en-IN" smtClean="0"/>
              <a:t>59</a:t>
            </a:fld>
            <a:endParaRPr lang="en-IN"/>
          </a:p>
        </p:txBody>
      </p:sp>
    </p:spTree>
    <p:extLst>
      <p:ext uri="{BB962C8B-B14F-4D97-AF65-F5344CB8AC3E}">
        <p14:creationId xmlns:p14="http://schemas.microsoft.com/office/powerpoint/2010/main" val="61825975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2FD1C-54ED-EBC1-4F49-515FEB946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14ADFA-70A5-D74B-5E05-B2358876DD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7EB60B-1D5E-E682-51DD-E3500D79B1F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information obtained via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could serve big research and help develop a new understanding of the menstrual disorders and online activity. This contributes to evidence-based advancements in women’s healthcare solutions and individual medicine.</a:t>
            </a:r>
          </a:p>
          <a:p>
            <a:endParaRPr lang="en-IN" dirty="0"/>
          </a:p>
        </p:txBody>
      </p:sp>
      <p:sp>
        <p:nvSpPr>
          <p:cNvPr id="4" name="Slide Number Placeholder 3">
            <a:extLst>
              <a:ext uri="{FF2B5EF4-FFF2-40B4-BE49-F238E27FC236}">
                <a16:creationId xmlns:a16="http://schemas.microsoft.com/office/drawing/2014/main" id="{120FAB07-698F-F280-2B9F-D9B1A798FDBC}"/>
              </a:ext>
            </a:extLst>
          </p:cNvPr>
          <p:cNvSpPr>
            <a:spLocks noGrp="1"/>
          </p:cNvSpPr>
          <p:nvPr>
            <p:ph type="sldNum" sz="quarter" idx="5"/>
          </p:nvPr>
        </p:nvSpPr>
        <p:spPr/>
        <p:txBody>
          <a:bodyPr/>
          <a:lstStyle/>
          <a:p>
            <a:fld id="{7F0D3291-3717-4E1F-95E5-FBA63F3561F5}" type="slidenum">
              <a:rPr lang="en-IN" smtClean="0"/>
              <a:t>60</a:t>
            </a:fld>
            <a:endParaRPr lang="en-IN"/>
          </a:p>
        </p:txBody>
      </p:sp>
    </p:spTree>
    <p:extLst>
      <p:ext uri="{BB962C8B-B14F-4D97-AF65-F5344CB8AC3E}">
        <p14:creationId xmlns:p14="http://schemas.microsoft.com/office/powerpoint/2010/main" val="429174276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34AE8-282E-E88F-8521-5172EFFAF0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699675-8434-8554-F4E8-97B6CE5D08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D3040B-BF54-0E94-5916-8B28C4DF1E4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may be incorporated in both formal and informal educational settings to enhance menstrual literacy and fertility literacy. It offers systematic and available information to the students, educators, and healthcare providers.</a:t>
            </a:r>
          </a:p>
        </p:txBody>
      </p:sp>
      <p:sp>
        <p:nvSpPr>
          <p:cNvPr id="4" name="Slide Number Placeholder 3">
            <a:extLst>
              <a:ext uri="{FF2B5EF4-FFF2-40B4-BE49-F238E27FC236}">
                <a16:creationId xmlns:a16="http://schemas.microsoft.com/office/drawing/2014/main" id="{D1679CBC-FB70-D5C1-C575-FBED1AADB4D0}"/>
              </a:ext>
            </a:extLst>
          </p:cNvPr>
          <p:cNvSpPr>
            <a:spLocks noGrp="1"/>
          </p:cNvSpPr>
          <p:nvPr>
            <p:ph type="sldNum" sz="quarter" idx="5"/>
          </p:nvPr>
        </p:nvSpPr>
        <p:spPr/>
        <p:txBody>
          <a:bodyPr/>
          <a:lstStyle/>
          <a:p>
            <a:fld id="{7F0D3291-3717-4E1F-95E5-FBA63F3561F5}" type="slidenum">
              <a:rPr lang="en-IN" smtClean="0"/>
              <a:t>61</a:t>
            </a:fld>
            <a:endParaRPr lang="en-IN"/>
          </a:p>
        </p:txBody>
      </p:sp>
    </p:spTree>
    <p:extLst>
      <p:ext uri="{BB962C8B-B14F-4D97-AF65-F5344CB8AC3E}">
        <p14:creationId xmlns:p14="http://schemas.microsoft.com/office/powerpoint/2010/main" val="297266923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3657C-8458-57E6-E3DD-859D77B891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A1538-9125-A8D3-F281-5EAD474779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706988-18F0-88A5-0EE5-9824327719E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will help in social empowerment and gender equality through attitude change and free discussion, enhancing the well-being of the community and decreasing stigma. This is because by altering attitudes and fostering open communication, </a:t>
            </a: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helps empower society socially and enhance gender equality, which promotes community wellbeing and eliminates stigma.</a:t>
            </a:r>
          </a:p>
          <a:p>
            <a:endParaRPr lang="en-IN" dirty="0"/>
          </a:p>
        </p:txBody>
      </p:sp>
      <p:sp>
        <p:nvSpPr>
          <p:cNvPr id="4" name="Slide Number Placeholder 3">
            <a:extLst>
              <a:ext uri="{FF2B5EF4-FFF2-40B4-BE49-F238E27FC236}">
                <a16:creationId xmlns:a16="http://schemas.microsoft.com/office/drawing/2014/main" id="{4664AA68-7952-B479-9544-F721ED242898}"/>
              </a:ext>
            </a:extLst>
          </p:cNvPr>
          <p:cNvSpPr>
            <a:spLocks noGrp="1"/>
          </p:cNvSpPr>
          <p:nvPr>
            <p:ph type="sldNum" sz="quarter" idx="5"/>
          </p:nvPr>
        </p:nvSpPr>
        <p:spPr/>
        <p:txBody>
          <a:bodyPr/>
          <a:lstStyle/>
          <a:p>
            <a:fld id="{7F0D3291-3717-4E1F-95E5-FBA63F3561F5}" type="slidenum">
              <a:rPr lang="en-IN" smtClean="0"/>
              <a:t>62</a:t>
            </a:fld>
            <a:endParaRPr lang="en-IN"/>
          </a:p>
        </p:txBody>
      </p:sp>
    </p:spTree>
    <p:extLst>
      <p:ext uri="{BB962C8B-B14F-4D97-AF65-F5344CB8AC3E}">
        <p14:creationId xmlns:p14="http://schemas.microsoft.com/office/powerpoint/2010/main" val="404771228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50605-11A0-2C58-9A4B-308733E1CA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46913A-A45A-2EF0-7179-823B33F1CC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92003A-A63B-5152-4A26-86FF97893DE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Increased productivity and economic involvement are enhanced by improved menstrual and fertility management. The development of Fem-tech also provokes employment and innovation in the digital healthcare sector.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C20B947-B652-6F73-1CBF-3CC2B1C47535}"/>
              </a:ext>
            </a:extLst>
          </p:cNvPr>
          <p:cNvSpPr>
            <a:spLocks noGrp="1"/>
          </p:cNvSpPr>
          <p:nvPr>
            <p:ph type="sldNum" sz="quarter" idx="5"/>
          </p:nvPr>
        </p:nvSpPr>
        <p:spPr/>
        <p:txBody>
          <a:bodyPr/>
          <a:lstStyle/>
          <a:p>
            <a:fld id="{7F0D3291-3717-4E1F-95E5-FBA63F3561F5}" type="slidenum">
              <a:rPr lang="en-IN" smtClean="0"/>
              <a:t>63</a:t>
            </a:fld>
            <a:endParaRPr lang="en-IN"/>
          </a:p>
        </p:txBody>
      </p:sp>
    </p:spTree>
    <p:extLst>
      <p:ext uri="{BB962C8B-B14F-4D97-AF65-F5344CB8AC3E}">
        <p14:creationId xmlns:p14="http://schemas.microsoft.com/office/powerpoint/2010/main" val="17033317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A931E-B94E-41DF-D6EE-54AC0372D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9B2680-794C-3B8E-B810-BBB82E3E66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86477-C8B9-F2AD-10D0-BAC631D33D2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err="1">
                <a:solidFill>
                  <a:schemeClr val="tx1"/>
                </a:solidFill>
                <a:effectLst/>
                <a:latin typeface="+mn-lt"/>
                <a:ea typeface="+mn-ea"/>
                <a:cs typeface="+mn-cs"/>
              </a:rPr>
              <a:t>CycleConnect</a:t>
            </a:r>
            <a:r>
              <a:rPr lang="en-IN" sz="1200" kern="1200" dirty="0">
                <a:solidFill>
                  <a:schemeClr val="tx1"/>
                </a:solidFill>
                <a:effectLst/>
                <a:latin typeface="+mn-lt"/>
                <a:ea typeface="+mn-ea"/>
                <a:cs typeface="+mn-cs"/>
              </a:rPr>
              <a:t> offers valuable changes in menstrual and fertility health by means of education, monitoring and insights personalisation. It has broader implications that enhance the policy, research, education, and healthcare outcomes, making it an effective digital health solution.</a:t>
            </a:r>
          </a:p>
          <a:p>
            <a:endParaRPr lang="en-IN" dirty="0"/>
          </a:p>
        </p:txBody>
      </p:sp>
      <p:sp>
        <p:nvSpPr>
          <p:cNvPr id="4" name="Slide Number Placeholder 3">
            <a:extLst>
              <a:ext uri="{FF2B5EF4-FFF2-40B4-BE49-F238E27FC236}">
                <a16:creationId xmlns:a16="http://schemas.microsoft.com/office/drawing/2014/main" id="{7A64D1E9-2E75-C7E5-373A-AA934CB15EE2}"/>
              </a:ext>
            </a:extLst>
          </p:cNvPr>
          <p:cNvSpPr>
            <a:spLocks noGrp="1"/>
          </p:cNvSpPr>
          <p:nvPr>
            <p:ph type="sldNum" sz="quarter" idx="5"/>
          </p:nvPr>
        </p:nvSpPr>
        <p:spPr/>
        <p:txBody>
          <a:bodyPr/>
          <a:lstStyle/>
          <a:p>
            <a:fld id="{7F0D3291-3717-4E1F-95E5-FBA63F3561F5}" type="slidenum">
              <a:rPr lang="en-IN" smtClean="0"/>
              <a:t>64</a:t>
            </a:fld>
            <a:endParaRPr lang="en-IN"/>
          </a:p>
        </p:txBody>
      </p:sp>
    </p:spTree>
    <p:extLst>
      <p:ext uri="{BB962C8B-B14F-4D97-AF65-F5344CB8AC3E}">
        <p14:creationId xmlns:p14="http://schemas.microsoft.com/office/powerpoint/2010/main" val="2613682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02E76-A7A8-8EF5-DD95-2A54F247E6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630930-C9D4-ECEB-1535-A56E8D49C1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CD48A0-830A-F025-06CE-4C4C4BDECF1B}"/>
              </a:ext>
            </a:extLst>
          </p:cNvPr>
          <p:cNvSpPr>
            <a:spLocks noGrp="1"/>
          </p:cNvSpPr>
          <p:nvPr>
            <p:ph type="dt" sz="half" idx="10"/>
          </p:nvPr>
        </p:nvSpPr>
        <p:spPr/>
        <p:txBody>
          <a:bodyPr/>
          <a:lstStyle/>
          <a:p>
            <a:fld id="{4AAD347D-5ACD-4C99-B74B-A9C85AD731AF}" type="datetimeFigureOut">
              <a:rPr lang="en-US" smtClean="0"/>
              <a:t>12/11/2025</a:t>
            </a:fld>
            <a:endParaRPr lang="en-US" dirty="0"/>
          </a:p>
        </p:txBody>
      </p:sp>
      <p:sp>
        <p:nvSpPr>
          <p:cNvPr id="5" name="Footer Placeholder 4">
            <a:extLst>
              <a:ext uri="{FF2B5EF4-FFF2-40B4-BE49-F238E27FC236}">
                <a16:creationId xmlns:a16="http://schemas.microsoft.com/office/drawing/2014/main" id="{FE535B3C-9AEA-9483-6042-F48F328A63C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25AF8F-05CE-B07A-9EAA-2953ADD7213E}"/>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536251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52C2C-85BF-F8BC-A6D3-2F128C4317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5AD738-0BFD-AEE2-E75C-EE072324FD7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46397A-C018-8A1F-5E38-55A2319B3D3F}"/>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a:extLst>
              <a:ext uri="{FF2B5EF4-FFF2-40B4-BE49-F238E27FC236}">
                <a16:creationId xmlns:a16="http://schemas.microsoft.com/office/drawing/2014/main" id="{A85B316C-5DD7-F97C-D233-A95FDD696BE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2C93F8-8FC1-BBCC-4A42-79A7441C583A}"/>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03611420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C4D57-F129-A31F-F32E-B4FA9F7409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D80912-123D-1125-CF07-C58AC9F1387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80B458-A109-7BDA-A5C9-6FE8EE662A0E}"/>
              </a:ext>
            </a:extLst>
          </p:cNvPr>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5" name="Footer Placeholder 4">
            <a:extLst>
              <a:ext uri="{FF2B5EF4-FFF2-40B4-BE49-F238E27FC236}">
                <a16:creationId xmlns:a16="http://schemas.microsoft.com/office/drawing/2014/main" id="{7D5E9DC6-722D-B3CA-9FA5-286CF26A5B1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32D6729-BD92-B721-3D1D-7824DF8DB084}"/>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8370820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2A137-EE8D-D43E-B703-3E7ECEA387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014CB0-DA13-D838-09FE-F41C501512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061227-0049-0AF4-F393-E28F4E8262E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79FBB2-9974-125D-D695-87D5C9D6B091}"/>
              </a:ext>
            </a:extLst>
          </p:cNvPr>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6" name="Footer Placeholder 5">
            <a:extLst>
              <a:ext uri="{FF2B5EF4-FFF2-40B4-BE49-F238E27FC236}">
                <a16:creationId xmlns:a16="http://schemas.microsoft.com/office/drawing/2014/main" id="{67288A96-0B8E-FEB8-500A-E88EB5167EB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EED2C7-D4DA-3155-607C-839F4DFE0138}"/>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7459732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942B-8657-1B2A-EF66-43922C7DAB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7CFEB7-4579-BD3C-D56A-51C7FAA98B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C7C376-9385-2E4E-E6E7-9BE966FBE6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20F7A2-34B5-5A57-4EA9-B74C532F5B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870A52-33DD-F87A-C0AA-9F6D57A440D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0904C4-8358-FD9C-0EBC-1D1C46B15CCD}"/>
              </a:ext>
            </a:extLst>
          </p:cNvPr>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8" name="Footer Placeholder 7">
            <a:extLst>
              <a:ext uri="{FF2B5EF4-FFF2-40B4-BE49-F238E27FC236}">
                <a16:creationId xmlns:a16="http://schemas.microsoft.com/office/drawing/2014/main" id="{D9E44DC2-37EF-299B-72C7-66AB0A7CF5A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390E57B-A32C-CC13-F6C6-495C98690DDF}"/>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8469181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D9D1E-F449-5E29-630E-6CC8359C95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8E61F5D-3057-4227-06ED-C4C5361A9BD7}"/>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4" name="Footer Placeholder 3">
            <a:extLst>
              <a:ext uri="{FF2B5EF4-FFF2-40B4-BE49-F238E27FC236}">
                <a16:creationId xmlns:a16="http://schemas.microsoft.com/office/drawing/2014/main" id="{E96B6EE1-2D84-2DB1-8B25-5F19CF1F14A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768330E-E651-6CBA-5C0F-95A25A7DDCE5}"/>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74374965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B2CAC4-4EE8-9D11-9A51-16BA033C7516}"/>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3" name="Footer Placeholder 2">
            <a:extLst>
              <a:ext uri="{FF2B5EF4-FFF2-40B4-BE49-F238E27FC236}">
                <a16:creationId xmlns:a16="http://schemas.microsoft.com/office/drawing/2014/main" id="{42B30F73-20F4-AD6A-0AD1-AFF647F9DD2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B7C600D-5827-4BD3-AC81-7C51BD009B6B}"/>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9920675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226E9-C84F-E6BE-8E23-DFDC98734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13BF3D-B4EA-4C54-E866-20D3461BA1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751329-BFE2-0638-EBC8-C18635772C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A04C8B-048A-960C-0F84-7291D621B49B}"/>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6" name="Footer Placeholder 5">
            <a:extLst>
              <a:ext uri="{FF2B5EF4-FFF2-40B4-BE49-F238E27FC236}">
                <a16:creationId xmlns:a16="http://schemas.microsoft.com/office/drawing/2014/main" id="{96CAA81B-53E0-E255-D242-1015FC1855F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ADF6585-8D47-711A-9807-EAD947250E68}"/>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4734570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28AC8-DF12-51C7-95A6-90D3EEDD8F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0F6B0F-CE22-3835-EE3D-B6D0D5F3B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A4DEA1-F89D-4106-76BF-66F8A99DE3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717382-3DCC-C4AA-AD53-AA36E0D57F76}"/>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6" name="Footer Placeholder 5">
            <a:extLst>
              <a:ext uri="{FF2B5EF4-FFF2-40B4-BE49-F238E27FC236}">
                <a16:creationId xmlns:a16="http://schemas.microsoft.com/office/drawing/2014/main" id="{65D8D909-4A35-BFBC-8505-DA94E1D47CB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102616-D8DA-38A8-A4A1-4DB0F8B54759}"/>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6347615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140C1-9E5D-29EE-7034-7D8A6FCF59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F583A8-DB40-BBAF-4E0F-FD10DF56EC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A87A38-FD19-5040-1DFA-2F2E20FD9DB2}"/>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a:extLst>
              <a:ext uri="{FF2B5EF4-FFF2-40B4-BE49-F238E27FC236}">
                <a16:creationId xmlns:a16="http://schemas.microsoft.com/office/drawing/2014/main" id="{33401A6B-3CA5-AFA9-F985-45370B8B56A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F82716E-E624-E9D0-47D9-A8DA3F9C9E0E}"/>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86684641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D7BAE1-6990-EE6F-8EFA-ED9E7C424D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BFB56D-3A3B-BAFD-2E82-77AD12CC85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1E22A6-3B97-10BB-DFDF-004A30D956DD}"/>
              </a:ext>
            </a:extLst>
          </p:cNvPr>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a:extLst>
              <a:ext uri="{FF2B5EF4-FFF2-40B4-BE49-F238E27FC236}">
                <a16:creationId xmlns:a16="http://schemas.microsoft.com/office/drawing/2014/main" id="{8B7BE048-BECB-57C2-7B55-8813F0FCC15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852018-F576-7407-5B34-DB37F693D521}"/>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2342008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8011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12/11/2025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02111984F56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4983621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5018379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415254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9305968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12/11/2025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41005773"/>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70636150"/>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46780536"/>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3336333"/>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509A250-FF31-4206-8172-F9D3106AACB1}" type="datetimeFigureOut">
              <a:rPr lang="en-US" smtClean="0"/>
              <a:t>12/11/2025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93686730"/>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7926562"/>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16852983"/>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124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2ACEA2-6024-44C0-2F55-EF85DC1311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580471-B0FF-E614-E788-2C18E9984E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94AF3D-BB49-CF98-9DC2-47F3007CDA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AAD347D-5ACD-4C99-B74B-A9C85AD731AF}" type="datetimeFigureOut">
              <a:rPr lang="en-US" smtClean="0"/>
              <a:t>12/11/2025</a:t>
            </a:fld>
            <a:endParaRPr lang="en-US" dirty="0"/>
          </a:p>
        </p:txBody>
      </p:sp>
      <p:sp>
        <p:nvSpPr>
          <p:cNvPr id="5" name="Footer Placeholder 4">
            <a:extLst>
              <a:ext uri="{FF2B5EF4-FFF2-40B4-BE49-F238E27FC236}">
                <a16:creationId xmlns:a16="http://schemas.microsoft.com/office/drawing/2014/main" id="{9B1A3727-FA7E-E4D1-1284-4B069CB7F9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5CBFFD3B-8F2D-37A0-5AE6-FDEF03E602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677118832"/>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709"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AAD347D-5ACD-4C99-B74B-A9C85AD731AF}" type="datetimeFigureOut">
              <a:rPr lang="en-US" smtClean="0"/>
              <a:t>12/11/2025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02111984F565}" type="slidenum">
              <a:rPr lang="en-US" smtClean="0"/>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2902410"/>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drive.google.com/file/d/1PKddXpZWPXMqRfbwHfH2dV3X8BOfqwow/view?usp=drive_link" TargetMode="External"/><Relationship Id="rId7" Type="http://schemas.openxmlformats.org/officeDocument/2006/relationships/hyperlink" Target="https://drive.google.com/file/d/12kB84Zzw0tAtGT7hld-pdlPW2D9QsSbD/view?usp=drive_link"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2.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2.xml"/><Relationship Id="rId1" Type="http://schemas.openxmlformats.org/officeDocument/2006/relationships/slideLayout" Target="../slideLayouts/slideLayout24.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4.xml"/><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7" Type="http://schemas.openxmlformats.org/officeDocument/2006/relationships/image" Target="../media/image37.jpg"/><Relationship Id="rId2" Type="http://schemas.openxmlformats.org/officeDocument/2006/relationships/notesSlide" Target="../notesSlides/notesSlide15.xml"/><Relationship Id="rId1" Type="http://schemas.openxmlformats.org/officeDocument/2006/relationships/slideLayout" Target="../slideLayouts/slideLayout24.xml"/><Relationship Id="rId6" Type="http://schemas.openxmlformats.org/officeDocument/2006/relationships/image" Target="../media/image34.png"/><Relationship Id="rId5" Type="http://schemas.openxmlformats.org/officeDocument/2006/relationships/image" Target="../media/image30.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6.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7.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24.xml"/><Relationship Id="rId6" Type="http://schemas.openxmlformats.org/officeDocument/2006/relationships/image" Target="../media/image38.jpg"/><Relationship Id="rId5" Type="http://schemas.openxmlformats.org/officeDocument/2006/relationships/image" Target="../media/image34.pn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2.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4.xml"/><Relationship Id="rId1" Type="http://schemas.openxmlformats.org/officeDocument/2006/relationships/slideLayout" Target="../slideLayouts/slideLayout24.xml"/><Relationship Id="rId6" Type="http://schemas.openxmlformats.org/officeDocument/2006/relationships/image" Target="../media/image40.jpe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5.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2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7.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2.png"/><Relationship Id="rId7" Type="http://schemas.openxmlformats.org/officeDocument/2006/relationships/image" Target="../media/image49.svg"/><Relationship Id="rId12"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svg"/><Relationship Id="rId5" Type="http://schemas.openxmlformats.org/officeDocument/2006/relationships/image" Target="../media/image47.sv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sv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6.png"/><Relationship Id="rId5" Type="http://schemas.microsoft.com/office/2007/relationships/hdphoto" Target="../media/hdphoto1.wdp"/><Relationship Id="rId4" Type="http://schemas.openxmlformats.org/officeDocument/2006/relationships/image" Target="../media/image5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63.jp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png"/></Relationships>
</file>

<file path=ppt/slides/_rels/slide48.xml.rels><?xml version="1.0" encoding="UTF-8" standalone="yes"?>
<Relationships xmlns="http://schemas.openxmlformats.org/package/2006/relationships"><Relationship Id="rId8" Type="http://schemas.openxmlformats.org/officeDocument/2006/relationships/image" Target="../media/image73.svg"/><Relationship Id="rId13" Type="http://schemas.openxmlformats.org/officeDocument/2006/relationships/image" Target="../media/image78.svg"/><Relationship Id="rId3" Type="http://schemas.openxmlformats.org/officeDocument/2006/relationships/image" Target="../media/image68.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image" Target="../media/image71.svg"/><Relationship Id="rId11" Type="http://schemas.openxmlformats.org/officeDocument/2006/relationships/image" Target="../media/image76.svg"/><Relationship Id="rId5" Type="http://schemas.openxmlformats.org/officeDocument/2006/relationships/image" Target="../media/image70.png"/><Relationship Id="rId15" Type="http://schemas.openxmlformats.org/officeDocument/2006/relationships/image" Target="../media/image80.svg"/><Relationship Id="rId10" Type="http://schemas.openxmlformats.org/officeDocument/2006/relationships/image" Target="../media/image75.png"/><Relationship Id="rId4" Type="http://schemas.openxmlformats.org/officeDocument/2006/relationships/image" Target="../media/image69.svg"/><Relationship Id="rId9" Type="http://schemas.openxmlformats.org/officeDocument/2006/relationships/image" Target="../media/image74.png"/><Relationship Id="rId14" Type="http://schemas.openxmlformats.org/officeDocument/2006/relationships/image" Target="../media/image79.png"/></Relationships>
</file>

<file path=ppt/slides/_rels/slide49.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svg"/><Relationship Id="rId18" Type="http://schemas.openxmlformats.org/officeDocument/2006/relationships/image" Target="../media/image77.png"/><Relationship Id="rId3" Type="http://schemas.openxmlformats.org/officeDocument/2006/relationships/image" Target="../media/image81.png"/><Relationship Id="rId21" Type="http://schemas.openxmlformats.org/officeDocument/2006/relationships/image" Target="../media/image80.svg"/><Relationship Id="rId7" Type="http://schemas.openxmlformats.org/officeDocument/2006/relationships/image" Target="../media/image85.gif"/><Relationship Id="rId12" Type="http://schemas.openxmlformats.org/officeDocument/2006/relationships/image" Target="../media/image90.png"/><Relationship Id="rId17" Type="http://schemas.openxmlformats.org/officeDocument/2006/relationships/image" Target="../media/image95.svg"/><Relationship Id="rId2" Type="http://schemas.openxmlformats.org/officeDocument/2006/relationships/notesSlide" Target="../notesSlides/notesSlide47.xml"/><Relationship Id="rId16" Type="http://schemas.openxmlformats.org/officeDocument/2006/relationships/image" Target="../media/image94.png"/><Relationship Id="rId20"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89.svg"/><Relationship Id="rId24" Type="http://schemas.openxmlformats.org/officeDocument/2006/relationships/image" Target="../media/image98.png"/><Relationship Id="rId5" Type="http://schemas.openxmlformats.org/officeDocument/2006/relationships/image" Target="../media/image83.svg"/><Relationship Id="rId15" Type="http://schemas.openxmlformats.org/officeDocument/2006/relationships/image" Target="../media/image93.svg"/><Relationship Id="rId23" Type="http://schemas.openxmlformats.org/officeDocument/2006/relationships/image" Target="../media/image97.svg"/><Relationship Id="rId10" Type="http://schemas.openxmlformats.org/officeDocument/2006/relationships/image" Target="../media/image88.png"/><Relationship Id="rId19" Type="http://schemas.openxmlformats.org/officeDocument/2006/relationships/image" Target="../media/image78.svg"/><Relationship Id="rId4" Type="http://schemas.openxmlformats.org/officeDocument/2006/relationships/image" Target="../media/image82.png"/><Relationship Id="rId9" Type="http://schemas.openxmlformats.org/officeDocument/2006/relationships/image" Target="../media/image87.svg"/><Relationship Id="rId14" Type="http://schemas.openxmlformats.org/officeDocument/2006/relationships/image" Target="../media/image92.png"/><Relationship Id="rId22" Type="http://schemas.openxmlformats.org/officeDocument/2006/relationships/image" Target="../media/image96.png"/></Relationships>
</file>

<file path=ppt/slides/_rels/slide50.xml.rels><?xml version="1.0" encoding="UTF-8" standalone="yes"?>
<Relationships xmlns="http://schemas.openxmlformats.org/package/2006/relationships"><Relationship Id="rId8" Type="http://schemas.openxmlformats.org/officeDocument/2006/relationships/image" Target="../media/image95.svg"/><Relationship Id="rId13" Type="http://schemas.openxmlformats.org/officeDocument/2006/relationships/image" Target="../media/image100.svg"/><Relationship Id="rId18" Type="http://schemas.openxmlformats.org/officeDocument/2006/relationships/image" Target="../media/image101.png"/><Relationship Id="rId3" Type="http://schemas.openxmlformats.org/officeDocument/2006/relationships/image" Target="../media/image81.png"/><Relationship Id="rId21" Type="http://schemas.openxmlformats.org/officeDocument/2006/relationships/image" Target="../media/image104.svg"/><Relationship Id="rId7" Type="http://schemas.openxmlformats.org/officeDocument/2006/relationships/image" Target="../media/image94.png"/><Relationship Id="rId12" Type="http://schemas.openxmlformats.org/officeDocument/2006/relationships/image" Target="../media/image99.png"/><Relationship Id="rId17" Type="http://schemas.openxmlformats.org/officeDocument/2006/relationships/image" Target="../media/image93.svg"/><Relationship Id="rId25" Type="http://schemas.openxmlformats.org/officeDocument/2006/relationships/image" Target="../media/image97.svg"/><Relationship Id="rId2" Type="http://schemas.openxmlformats.org/officeDocument/2006/relationships/notesSlide" Target="../notesSlides/notesSlide48.xml"/><Relationship Id="rId16" Type="http://schemas.openxmlformats.org/officeDocument/2006/relationships/image" Target="../media/image92.png"/><Relationship Id="rId20" Type="http://schemas.openxmlformats.org/officeDocument/2006/relationships/image" Target="../media/image103.png"/><Relationship Id="rId1" Type="http://schemas.openxmlformats.org/officeDocument/2006/relationships/slideLayout" Target="../slideLayouts/slideLayout7.xml"/><Relationship Id="rId6" Type="http://schemas.openxmlformats.org/officeDocument/2006/relationships/image" Target="../media/image83.svg"/><Relationship Id="rId11" Type="http://schemas.openxmlformats.org/officeDocument/2006/relationships/image" Target="../media/image89.svg"/><Relationship Id="rId24" Type="http://schemas.openxmlformats.org/officeDocument/2006/relationships/image" Target="../media/image96.png"/><Relationship Id="rId5" Type="http://schemas.openxmlformats.org/officeDocument/2006/relationships/image" Target="../media/image82.png"/><Relationship Id="rId15" Type="http://schemas.openxmlformats.org/officeDocument/2006/relationships/image" Target="../media/image78.svg"/><Relationship Id="rId23" Type="http://schemas.openxmlformats.org/officeDocument/2006/relationships/image" Target="../media/image80.svg"/><Relationship Id="rId10" Type="http://schemas.openxmlformats.org/officeDocument/2006/relationships/image" Target="../media/image88.png"/><Relationship Id="rId19" Type="http://schemas.openxmlformats.org/officeDocument/2006/relationships/image" Target="../media/image102.svg"/><Relationship Id="rId4" Type="http://schemas.openxmlformats.org/officeDocument/2006/relationships/image" Target="../media/image85.gif"/><Relationship Id="rId9" Type="http://schemas.openxmlformats.org/officeDocument/2006/relationships/image" Target="../media/image84.png"/><Relationship Id="rId14" Type="http://schemas.openxmlformats.org/officeDocument/2006/relationships/image" Target="../media/image77.png"/><Relationship Id="rId22" Type="http://schemas.openxmlformats.org/officeDocument/2006/relationships/image" Target="../media/image79.png"/></Relationships>
</file>

<file path=ppt/slides/_rels/slide51.xml.rels><?xml version="1.0" encoding="UTF-8" standalone="yes"?>
<Relationships xmlns="http://schemas.openxmlformats.org/package/2006/relationships"><Relationship Id="rId8" Type="http://schemas.openxmlformats.org/officeDocument/2006/relationships/image" Target="../media/image108.gif"/><Relationship Id="rId13" Type="http://schemas.openxmlformats.org/officeDocument/2006/relationships/image" Target="../media/image113.svg"/><Relationship Id="rId18" Type="http://schemas.openxmlformats.org/officeDocument/2006/relationships/image" Target="../media/image118.png"/><Relationship Id="rId3" Type="http://schemas.openxmlformats.org/officeDocument/2006/relationships/image" Target="../media/image105.png"/><Relationship Id="rId21" Type="http://schemas.openxmlformats.org/officeDocument/2006/relationships/image" Target="../media/image121.svg"/><Relationship Id="rId7" Type="http://schemas.openxmlformats.org/officeDocument/2006/relationships/image" Target="../media/image107.svg"/><Relationship Id="rId12" Type="http://schemas.openxmlformats.org/officeDocument/2006/relationships/image" Target="../media/image112.png"/><Relationship Id="rId17" Type="http://schemas.openxmlformats.org/officeDocument/2006/relationships/image" Target="../media/image117.svg"/><Relationship Id="rId2" Type="http://schemas.openxmlformats.org/officeDocument/2006/relationships/notesSlide" Target="../notesSlides/notesSlide49.xml"/><Relationship Id="rId16" Type="http://schemas.openxmlformats.org/officeDocument/2006/relationships/image" Target="../media/image116.png"/><Relationship Id="rId20"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06.png"/><Relationship Id="rId11" Type="http://schemas.openxmlformats.org/officeDocument/2006/relationships/image" Target="../media/image111.svg"/><Relationship Id="rId24" Type="http://schemas.openxmlformats.org/officeDocument/2006/relationships/image" Target="../media/image124.svg"/><Relationship Id="rId5" Type="http://schemas.openxmlformats.org/officeDocument/2006/relationships/image" Target="../media/image97.svg"/><Relationship Id="rId15" Type="http://schemas.openxmlformats.org/officeDocument/2006/relationships/image" Target="../media/image115.svg"/><Relationship Id="rId23" Type="http://schemas.openxmlformats.org/officeDocument/2006/relationships/image" Target="../media/image123.png"/><Relationship Id="rId10" Type="http://schemas.openxmlformats.org/officeDocument/2006/relationships/image" Target="../media/image110.png"/><Relationship Id="rId19" Type="http://schemas.openxmlformats.org/officeDocument/2006/relationships/image" Target="../media/image119.svg"/><Relationship Id="rId4" Type="http://schemas.openxmlformats.org/officeDocument/2006/relationships/image" Target="../media/image96.png"/><Relationship Id="rId9" Type="http://schemas.openxmlformats.org/officeDocument/2006/relationships/image" Target="../media/image109.png"/><Relationship Id="rId14" Type="http://schemas.openxmlformats.org/officeDocument/2006/relationships/image" Target="../media/image114.png"/><Relationship Id="rId22" Type="http://schemas.openxmlformats.org/officeDocument/2006/relationships/image" Target="../media/image122.png"/></Relationships>
</file>

<file path=ppt/slides/_rels/slide52.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21.svg"/><Relationship Id="rId18" Type="http://schemas.openxmlformats.org/officeDocument/2006/relationships/image" Target="../media/image96.png"/><Relationship Id="rId3" Type="http://schemas.openxmlformats.org/officeDocument/2006/relationships/image" Target="../media/image125.png"/><Relationship Id="rId21" Type="http://schemas.openxmlformats.org/officeDocument/2006/relationships/image" Target="../media/image123.png"/><Relationship Id="rId7" Type="http://schemas.openxmlformats.org/officeDocument/2006/relationships/image" Target="../media/image127.svg"/><Relationship Id="rId12" Type="http://schemas.openxmlformats.org/officeDocument/2006/relationships/image" Target="../media/image120.png"/><Relationship Id="rId17" Type="http://schemas.openxmlformats.org/officeDocument/2006/relationships/image" Target="../media/image129.svg"/><Relationship Id="rId2" Type="http://schemas.openxmlformats.org/officeDocument/2006/relationships/notesSlide" Target="../notesSlides/notesSlide50.xml"/><Relationship Id="rId16" Type="http://schemas.openxmlformats.org/officeDocument/2006/relationships/image" Target="../media/image128.png"/><Relationship Id="rId20"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126.png"/><Relationship Id="rId11" Type="http://schemas.openxmlformats.org/officeDocument/2006/relationships/image" Target="../media/image113.svg"/><Relationship Id="rId5" Type="http://schemas.openxmlformats.org/officeDocument/2006/relationships/image" Target="../media/image109.png"/><Relationship Id="rId15" Type="http://schemas.openxmlformats.org/officeDocument/2006/relationships/image" Target="../media/image117.svg"/><Relationship Id="rId10" Type="http://schemas.openxmlformats.org/officeDocument/2006/relationships/image" Target="../media/image112.png"/><Relationship Id="rId19" Type="http://schemas.openxmlformats.org/officeDocument/2006/relationships/image" Target="../media/image97.svg"/><Relationship Id="rId4" Type="http://schemas.openxmlformats.org/officeDocument/2006/relationships/image" Target="../media/image108.gif"/><Relationship Id="rId9" Type="http://schemas.openxmlformats.org/officeDocument/2006/relationships/image" Target="../media/image111.svg"/><Relationship Id="rId14" Type="http://schemas.openxmlformats.org/officeDocument/2006/relationships/image" Target="../media/image116.png"/><Relationship Id="rId22" Type="http://schemas.openxmlformats.org/officeDocument/2006/relationships/image" Target="../media/image124.svg"/></Relationships>
</file>

<file path=ppt/slides/_rels/slide53.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3.svg"/><Relationship Id="rId18" Type="http://schemas.openxmlformats.org/officeDocument/2006/relationships/image" Target="../media/image132.png"/><Relationship Id="rId3" Type="http://schemas.openxmlformats.org/officeDocument/2006/relationships/image" Target="../media/image81.png"/><Relationship Id="rId21" Type="http://schemas.openxmlformats.org/officeDocument/2006/relationships/image" Target="../media/image80.svg"/><Relationship Id="rId7" Type="http://schemas.openxmlformats.org/officeDocument/2006/relationships/image" Target="../media/image85.gif"/><Relationship Id="rId12" Type="http://schemas.openxmlformats.org/officeDocument/2006/relationships/image" Target="../media/image92.png"/><Relationship Id="rId17" Type="http://schemas.openxmlformats.org/officeDocument/2006/relationships/image" Target="../media/image78.svg"/><Relationship Id="rId2" Type="http://schemas.openxmlformats.org/officeDocument/2006/relationships/notesSlide" Target="../notesSlides/notesSlide51.xml"/><Relationship Id="rId16" Type="http://schemas.openxmlformats.org/officeDocument/2006/relationships/image" Target="../media/image77.png"/><Relationship Id="rId20"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131.svg"/><Relationship Id="rId24" Type="http://schemas.openxmlformats.org/officeDocument/2006/relationships/image" Target="../media/image98.png"/><Relationship Id="rId5" Type="http://schemas.openxmlformats.org/officeDocument/2006/relationships/image" Target="../media/image83.svg"/><Relationship Id="rId15" Type="http://schemas.openxmlformats.org/officeDocument/2006/relationships/image" Target="../media/image95.svg"/><Relationship Id="rId23" Type="http://schemas.openxmlformats.org/officeDocument/2006/relationships/image" Target="../media/image97.svg"/><Relationship Id="rId10" Type="http://schemas.openxmlformats.org/officeDocument/2006/relationships/image" Target="../media/image130.png"/><Relationship Id="rId19" Type="http://schemas.openxmlformats.org/officeDocument/2006/relationships/image" Target="../media/image133.svg"/><Relationship Id="rId4" Type="http://schemas.openxmlformats.org/officeDocument/2006/relationships/image" Target="../media/image82.png"/><Relationship Id="rId9" Type="http://schemas.openxmlformats.org/officeDocument/2006/relationships/image" Target="../media/image89.svg"/><Relationship Id="rId14" Type="http://schemas.openxmlformats.org/officeDocument/2006/relationships/image" Target="../media/image94.png"/><Relationship Id="rId22" Type="http://schemas.openxmlformats.org/officeDocument/2006/relationships/image" Target="../media/image96.png"/></Relationships>
</file>

<file path=ppt/slides/_rels/slide54.xml.rels><?xml version="1.0" encoding="UTF-8" standalone="yes"?>
<Relationships xmlns="http://schemas.openxmlformats.org/package/2006/relationships"><Relationship Id="rId8" Type="http://schemas.openxmlformats.org/officeDocument/2006/relationships/image" Target="../media/image131.svg"/><Relationship Id="rId13" Type="http://schemas.openxmlformats.org/officeDocument/2006/relationships/image" Target="../media/image89.svg"/><Relationship Id="rId18" Type="http://schemas.openxmlformats.org/officeDocument/2006/relationships/image" Target="../media/image96.png"/><Relationship Id="rId26" Type="http://schemas.openxmlformats.org/officeDocument/2006/relationships/image" Target="../media/image104.svg"/><Relationship Id="rId3" Type="http://schemas.openxmlformats.org/officeDocument/2006/relationships/image" Target="../media/image81.png"/><Relationship Id="rId21" Type="http://schemas.openxmlformats.org/officeDocument/2006/relationships/image" Target="../media/image134.png"/><Relationship Id="rId7" Type="http://schemas.openxmlformats.org/officeDocument/2006/relationships/image" Target="../media/image130.png"/><Relationship Id="rId12" Type="http://schemas.openxmlformats.org/officeDocument/2006/relationships/image" Target="../media/image88.png"/><Relationship Id="rId17" Type="http://schemas.openxmlformats.org/officeDocument/2006/relationships/image" Target="../media/image93.svg"/><Relationship Id="rId25" Type="http://schemas.openxmlformats.org/officeDocument/2006/relationships/image" Target="../media/image103.png"/><Relationship Id="rId2" Type="http://schemas.openxmlformats.org/officeDocument/2006/relationships/notesSlide" Target="../notesSlides/notesSlide52.xml"/><Relationship Id="rId16" Type="http://schemas.openxmlformats.org/officeDocument/2006/relationships/image" Target="../media/image92.png"/><Relationship Id="rId20" Type="http://schemas.openxmlformats.org/officeDocument/2006/relationships/image" Target="../media/image98.png"/><Relationship Id="rId1" Type="http://schemas.openxmlformats.org/officeDocument/2006/relationships/slideLayout" Target="../slideLayouts/slideLayout7.xml"/><Relationship Id="rId6" Type="http://schemas.openxmlformats.org/officeDocument/2006/relationships/image" Target="../media/image83.svg"/><Relationship Id="rId11" Type="http://schemas.openxmlformats.org/officeDocument/2006/relationships/image" Target="../media/image84.png"/><Relationship Id="rId24" Type="http://schemas.openxmlformats.org/officeDocument/2006/relationships/image" Target="../media/image102.svg"/><Relationship Id="rId5" Type="http://schemas.openxmlformats.org/officeDocument/2006/relationships/image" Target="../media/image82.png"/><Relationship Id="rId15" Type="http://schemas.openxmlformats.org/officeDocument/2006/relationships/image" Target="../media/image78.svg"/><Relationship Id="rId23" Type="http://schemas.openxmlformats.org/officeDocument/2006/relationships/image" Target="../media/image101.png"/><Relationship Id="rId28" Type="http://schemas.openxmlformats.org/officeDocument/2006/relationships/image" Target="../media/image80.svg"/><Relationship Id="rId10" Type="http://schemas.openxmlformats.org/officeDocument/2006/relationships/image" Target="../media/image95.svg"/><Relationship Id="rId19" Type="http://schemas.openxmlformats.org/officeDocument/2006/relationships/image" Target="../media/image97.svg"/><Relationship Id="rId4" Type="http://schemas.openxmlformats.org/officeDocument/2006/relationships/image" Target="../media/image85.gif"/><Relationship Id="rId9" Type="http://schemas.openxmlformats.org/officeDocument/2006/relationships/image" Target="../media/image94.png"/><Relationship Id="rId14" Type="http://schemas.openxmlformats.org/officeDocument/2006/relationships/image" Target="../media/image77.png"/><Relationship Id="rId22" Type="http://schemas.openxmlformats.org/officeDocument/2006/relationships/image" Target="../media/image135.svg"/><Relationship Id="rId27" Type="http://schemas.openxmlformats.org/officeDocument/2006/relationships/image" Target="../media/image79.png"/></Relationships>
</file>

<file path=ppt/slides/_rels/slide55.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15.svg"/><Relationship Id="rId18" Type="http://schemas.openxmlformats.org/officeDocument/2006/relationships/image" Target="../media/image136.png"/><Relationship Id="rId3" Type="http://schemas.openxmlformats.org/officeDocument/2006/relationships/image" Target="../media/image125.png"/><Relationship Id="rId21" Type="http://schemas.openxmlformats.org/officeDocument/2006/relationships/image" Target="../media/image124.svg"/><Relationship Id="rId7" Type="http://schemas.openxmlformats.org/officeDocument/2006/relationships/image" Target="../media/image109.png"/><Relationship Id="rId12" Type="http://schemas.openxmlformats.org/officeDocument/2006/relationships/image" Target="../media/image114.png"/><Relationship Id="rId17" Type="http://schemas.openxmlformats.org/officeDocument/2006/relationships/image" Target="../media/image121.svg"/><Relationship Id="rId2" Type="http://schemas.openxmlformats.org/officeDocument/2006/relationships/notesSlide" Target="../notesSlides/notesSlide53.xml"/><Relationship Id="rId16" Type="http://schemas.openxmlformats.org/officeDocument/2006/relationships/image" Target="../media/image120.png"/><Relationship Id="rId20" Type="http://schemas.openxmlformats.org/officeDocument/2006/relationships/image" Target="../media/image123.png"/><Relationship Id="rId1" Type="http://schemas.openxmlformats.org/officeDocument/2006/relationships/slideLayout" Target="../slideLayouts/slideLayout7.xml"/><Relationship Id="rId6" Type="http://schemas.openxmlformats.org/officeDocument/2006/relationships/image" Target="../media/image108.gif"/><Relationship Id="rId11" Type="http://schemas.openxmlformats.org/officeDocument/2006/relationships/image" Target="../media/image113.svg"/><Relationship Id="rId24" Type="http://schemas.openxmlformats.org/officeDocument/2006/relationships/image" Target="../media/image122.png"/><Relationship Id="rId5" Type="http://schemas.openxmlformats.org/officeDocument/2006/relationships/image" Target="../media/image107.svg"/><Relationship Id="rId15" Type="http://schemas.openxmlformats.org/officeDocument/2006/relationships/image" Target="../media/image117.svg"/><Relationship Id="rId23" Type="http://schemas.openxmlformats.org/officeDocument/2006/relationships/image" Target="../media/image97.svg"/><Relationship Id="rId10" Type="http://schemas.openxmlformats.org/officeDocument/2006/relationships/image" Target="../media/image112.png"/><Relationship Id="rId19" Type="http://schemas.openxmlformats.org/officeDocument/2006/relationships/image" Target="../media/image137.svg"/><Relationship Id="rId4" Type="http://schemas.openxmlformats.org/officeDocument/2006/relationships/image" Target="../media/image106.png"/><Relationship Id="rId9" Type="http://schemas.openxmlformats.org/officeDocument/2006/relationships/image" Target="../media/image111.svg"/><Relationship Id="rId14" Type="http://schemas.openxmlformats.org/officeDocument/2006/relationships/image" Target="../media/image116.png"/><Relationship Id="rId22" Type="http://schemas.openxmlformats.org/officeDocument/2006/relationships/image" Target="../media/image96.png"/></Relationships>
</file>

<file path=ppt/slides/_rels/slide56.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21.svg"/><Relationship Id="rId18" Type="http://schemas.openxmlformats.org/officeDocument/2006/relationships/image" Target="../media/image124.svg"/><Relationship Id="rId3" Type="http://schemas.openxmlformats.org/officeDocument/2006/relationships/image" Target="../media/image125.png"/><Relationship Id="rId21" Type="http://schemas.openxmlformats.org/officeDocument/2006/relationships/image" Target="../media/image122.png"/><Relationship Id="rId7" Type="http://schemas.openxmlformats.org/officeDocument/2006/relationships/image" Target="../media/image127.svg"/><Relationship Id="rId12" Type="http://schemas.openxmlformats.org/officeDocument/2006/relationships/image" Target="../media/image120.png"/><Relationship Id="rId17" Type="http://schemas.openxmlformats.org/officeDocument/2006/relationships/image" Target="../media/image123.png"/><Relationship Id="rId2" Type="http://schemas.openxmlformats.org/officeDocument/2006/relationships/notesSlide" Target="../notesSlides/notesSlide54.xml"/><Relationship Id="rId16" Type="http://schemas.openxmlformats.org/officeDocument/2006/relationships/image" Target="../media/image138.png"/><Relationship Id="rId20" Type="http://schemas.openxmlformats.org/officeDocument/2006/relationships/image" Target="../media/image97.svg"/><Relationship Id="rId1" Type="http://schemas.openxmlformats.org/officeDocument/2006/relationships/slideLayout" Target="../slideLayouts/slideLayout7.xml"/><Relationship Id="rId6" Type="http://schemas.openxmlformats.org/officeDocument/2006/relationships/image" Target="../media/image126.png"/><Relationship Id="rId11" Type="http://schemas.openxmlformats.org/officeDocument/2006/relationships/image" Target="../media/image115.svg"/><Relationship Id="rId5" Type="http://schemas.openxmlformats.org/officeDocument/2006/relationships/image" Target="../media/image109.png"/><Relationship Id="rId15" Type="http://schemas.openxmlformats.org/officeDocument/2006/relationships/image" Target="../media/image117.svg"/><Relationship Id="rId10" Type="http://schemas.openxmlformats.org/officeDocument/2006/relationships/image" Target="../media/image114.png"/><Relationship Id="rId19" Type="http://schemas.openxmlformats.org/officeDocument/2006/relationships/image" Target="../media/image96.png"/><Relationship Id="rId4" Type="http://schemas.openxmlformats.org/officeDocument/2006/relationships/image" Target="../media/image108.gif"/><Relationship Id="rId9" Type="http://schemas.openxmlformats.org/officeDocument/2006/relationships/image" Target="../media/image113.svg"/><Relationship Id="rId14" Type="http://schemas.openxmlformats.org/officeDocument/2006/relationships/image" Target="../media/image116.png"/></Relationships>
</file>

<file path=ppt/slides/_rels/slide57.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15.svg"/><Relationship Id="rId18" Type="http://schemas.openxmlformats.org/officeDocument/2006/relationships/image" Target="../media/image124.svg"/><Relationship Id="rId3" Type="http://schemas.openxmlformats.org/officeDocument/2006/relationships/image" Target="../media/image105.png"/><Relationship Id="rId7" Type="http://schemas.openxmlformats.org/officeDocument/2006/relationships/image" Target="../media/image107.svg"/><Relationship Id="rId12" Type="http://schemas.openxmlformats.org/officeDocument/2006/relationships/image" Target="../media/image114.png"/><Relationship Id="rId17" Type="http://schemas.openxmlformats.org/officeDocument/2006/relationships/image" Target="../media/image123.png"/><Relationship Id="rId2" Type="http://schemas.openxmlformats.org/officeDocument/2006/relationships/notesSlide" Target="../notesSlides/notesSlide55.xml"/><Relationship Id="rId16"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106.png"/><Relationship Id="rId11" Type="http://schemas.openxmlformats.org/officeDocument/2006/relationships/image" Target="../media/image113.svg"/><Relationship Id="rId5" Type="http://schemas.openxmlformats.org/officeDocument/2006/relationships/image" Target="../media/image97.svg"/><Relationship Id="rId15" Type="http://schemas.openxmlformats.org/officeDocument/2006/relationships/image" Target="../media/image121.svg"/><Relationship Id="rId10" Type="http://schemas.openxmlformats.org/officeDocument/2006/relationships/image" Target="../media/image112.png"/><Relationship Id="rId19" Type="http://schemas.openxmlformats.org/officeDocument/2006/relationships/image" Target="../media/image139.gif"/><Relationship Id="rId4" Type="http://schemas.openxmlformats.org/officeDocument/2006/relationships/image" Target="../media/image96.png"/><Relationship Id="rId9" Type="http://schemas.openxmlformats.org/officeDocument/2006/relationships/image" Target="../media/image111.svg"/><Relationship Id="rId14" Type="http://schemas.openxmlformats.org/officeDocument/2006/relationships/image" Target="../media/image120.png"/></Relationships>
</file>

<file path=ppt/slides/_rels/slide58.xml.rels><?xml version="1.0" encoding="UTF-8" standalone="yes"?>
<Relationships xmlns="http://schemas.openxmlformats.org/package/2006/relationships"><Relationship Id="rId8" Type="http://schemas.openxmlformats.org/officeDocument/2006/relationships/image" Target="../media/image95.svg"/><Relationship Id="rId13" Type="http://schemas.openxmlformats.org/officeDocument/2006/relationships/image" Target="../media/image78.svg"/><Relationship Id="rId18" Type="http://schemas.openxmlformats.org/officeDocument/2006/relationships/image" Target="../media/image96.png"/><Relationship Id="rId3" Type="http://schemas.openxmlformats.org/officeDocument/2006/relationships/image" Target="../media/image81.png"/><Relationship Id="rId7" Type="http://schemas.openxmlformats.org/officeDocument/2006/relationships/image" Target="../media/image94.png"/><Relationship Id="rId12" Type="http://schemas.openxmlformats.org/officeDocument/2006/relationships/image" Target="../media/image77.png"/><Relationship Id="rId17" Type="http://schemas.openxmlformats.org/officeDocument/2006/relationships/image" Target="../media/image80.svg"/><Relationship Id="rId2" Type="http://schemas.openxmlformats.org/officeDocument/2006/relationships/notesSlide" Target="../notesSlides/notesSlide56.xml"/><Relationship Id="rId16" Type="http://schemas.openxmlformats.org/officeDocument/2006/relationships/image" Target="../media/image79.png"/><Relationship Id="rId20" Type="http://schemas.openxmlformats.org/officeDocument/2006/relationships/image" Target="../media/image140.jpeg"/><Relationship Id="rId1" Type="http://schemas.openxmlformats.org/officeDocument/2006/relationships/slideLayout" Target="../slideLayouts/slideLayout7.xml"/><Relationship Id="rId6" Type="http://schemas.openxmlformats.org/officeDocument/2006/relationships/image" Target="../media/image83.svg"/><Relationship Id="rId11" Type="http://schemas.openxmlformats.org/officeDocument/2006/relationships/image" Target="../media/image89.svg"/><Relationship Id="rId5" Type="http://schemas.openxmlformats.org/officeDocument/2006/relationships/image" Target="../media/image82.png"/><Relationship Id="rId15" Type="http://schemas.openxmlformats.org/officeDocument/2006/relationships/image" Target="../media/image93.svg"/><Relationship Id="rId10" Type="http://schemas.openxmlformats.org/officeDocument/2006/relationships/image" Target="../media/image88.png"/><Relationship Id="rId19" Type="http://schemas.openxmlformats.org/officeDocument/2006/relationships/image" Target="../media/image97.svg"/><Relationship Id="rId4" Type="http://schemas.openxmlformats.org/officeDocument/2006/relationships/image" Target="../media/image85.gif"/><Relationship Id="rId9" Type="http://schemas.openxmlformats.org/officeDocument/2006/relationships/image" Target="../media/image84.png"/><Relationship Id="rId14" Type="http://schemas.openxmlformats.org/officeDocument/2006/relationships/image" Target="../media/image92.png"/></Relationships>
</file>

<file path=ppt/slides/_rels/slide59.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3.svg"/><Relationship Id="rId18" Type="http://schemas.openxmlformats.org/officeDocument/2006/relationships/image" Target="../media/image79.png"/><Relationship Id="rId3" Type="http://schemas.openxmlformats.org/officeDocument/2006/relationships/image" Target="../media/image81.png"/><Relationship Id="rId21" Type="http://schemas.openxmlformats.org/officeDocument/2006/relationships/image" Target="../media/image97.svg"/><Relationship Id="rId7" Type="http://schemas.openxmlformats.org/officeDocument/2006/relationships/image" Target="../media/image85.gif"/><Relationship Id="rId12" Type="http://schemas.openxmlformats.org/officeDocument/2006/relationships/image" Target="../media/image92.png"/><Relationship Id="rId17" Type="http://schemas.openxmlformats.org/officeDocument/2006/relationships/image" Target="../media/image78.svg"/><Relationship Id="rId2" Type="http://schemas.openxmlformats.org/officeDocument/2006/relationships/notesSlide" Target="../notesSlides/notesSlide57.xml"/><Relationship Id="rId16" Type="http://schemas.openxmlformats.org/officeDocument/2006/relationships/image" Target="../media/image77.png"/><Relationship Id="rId20" Type="http://schemas.openxmlformats.org/officeDocument/2006/relationships/image" Target="../media/image96.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89.svg"/><Relationship Id="rId5" Type="http://schemas.openxmlformats.org/officeDocument/2006/relationships/image" Target="../media/image83.svg"/><Relationship Id="rId15" Type="http://schemas.openxmlformats.org/officeDocument/2006/relationships/image" Target="../media/image95.svg"/><Relationship Id="rId23" Type="http://schemas.openxmlformats.org/officeDocument/2006/relationships/image" Target="../media/image141.png"/><Relationship Id="rId10" Type="http://schemas.openxmlformats.org/officeDocument/2006/relationships/image" Target="../media/image88.png"/><Relationship Id="rId19" Type="http://schemas.openxmlformats.org/officeDocument/2006/relationships/image" Target="../media/image80.svg"/><Relationship Id="rId4" Type="http://schemas.openxmlformats.org/officeDocument/2006/relationships/image" Target="../media/image82.png"/><Relationship Id="rId9" Type="http://schemas.openxmlformats.org/officeDocument/2006/relationships/image" Target="../media/image87.svg"/><Relationship Id="rId14" Type="http://schemas.openxmlformats.org/officeDocument/2006/relationships/image" Target="../media/image94.png"/><Relationship Id="rId22" Type="http://schemas.openxmlformats.org/officeDocument/2006/relationships/image" Target="../media/image98.png"/></Relationships>
</file>

<file path=ppt/slides/_rels/slide60.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21.svg"/><Relationship Id="rId18" Type="http://schemas.openxmlformats.org/officeDocument/2006/relationships/image" Target="../media/image124.svg"/><Relationship Id="rId3" Type="http://schemas.openxmlformats.org/officeDocument/2006/relationships/image" Target="../media/image125.png"/><Relationship Id="rId7" Type="http://schemas.openxmlformats.org/officeDocument/2006/relationships/image" Target="../media/image127.svg"/><Relationship Id="rId12" Type="http://schemas.openxmlformats.org/officeDocument/2006/relationships/image" Target="../media/image120.png"/><Relationship Id="rId17" Type="http://schemas.openxmlformats.org/officeDocument/2006/relationships/image" Target="../media/image123.png"/><Relationship Id="rId2" Type="http://schemas.openxmlformats.org/officeDocument/2006/relationships/notesSlide" Target="../notesSlides/notesSlide58.xml"/><Relationship Id="rId16"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126.png"/><Relationship Id="rId11" Type="http://schemas.openxmlformats.org/officeDocument/2006/relationships/image" Target="../media/image113.svg"/><Relationship Id="rId5" Type="http://schemas.openxmlformats.org/officeDocument/2006/relationships/image" Target="../media/image109.png"/><Relationship Id="rId15" Type="http://schemas.openxmlformats.org/officeDocument/2006/relationships/image" Target="../media/image97.svg"/><Relationship Id="rId10" Type="http://schemas.openxmlformats.org/officeDocument/2006/relationships/image" Target="../media/image112.png"/><Relationship Id="rId19" Type="http://schemas.openxmlformats.org/officeDocument/2006/relationships/image" Target="../media/image142.jpeg"/><Relationship Id="rId4" Type="http://schemas.openxmlformats.org/officeDocument/2006/relationships/image" Target="../media/image108.gif"/><Relationship Id="rId9" Type="http://schemas.openxmlformats.org/officeDocument/2006/relationships/image" Target="../media/image111.svg"/><Relationship Id="rId14" Type="http://schemas.openxmlformats.org/officeDocument/2006/relationships/image" Target="../media/image96.png"/></Relationships>
</file>

<file path=ppt/slides/_rels/slide61.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21.svg"/><Relationship Id="rId18" Type="http://schemas.openxmlformats.org/officeDocument/2006/relationships/image" Target="../media/image96.png"/><Relationship Id="rId3" Type="http://schemas.openxmlformats.org/officeDocument/2006/relationships/image" Target="../media/image125.png"/><Relationship Id="rId21" Type="http://schemas.openxmlformats.org/officeDocument/2006/relationships/image" Target="../media/image143.jpeg"/><Relationship Id="rId7" Type="http://schemas.openxmlformats.org/officeDocument/2006/relationships/image" Target="../media/image127.svg"/><Relationship Id="rId12" Type="http://schemas.openxmlformats.org/officeDocument/2006/relationships/image" Target="../media/image120.png"/><Relationship Id="rId17" Type="http://schemas.openxmlformats.org/officeDocument/2006/relationships/image" Target="../media/image124.svg"/><Relationship Id="rId2" Type="http://schemas.openxmlformats.org/officeDocument/2006/relationships/notesSlide" Target="../notesSlides/notesSlide59.xml"/><Relationship Id="rId16" Type="http://schemas.openxmlformats.org/officeDocument/2006/relationships/image" Target="../media/image123.png"/><Relationship Id="rId20"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126.png"/><Relationship Id="rId11" Type="http://schemas.openxmlformats.org/officeDocument/2006/relationships/image" Target="../media/image115.svg"/><Relationship Id="rId5" Type="http://schemas.openxmlformats.org/officeDocument/2006/relationships/image" Target="../media/image109.png"/><Relationship Id="rId15" Type="http://schemas.openxmlformats.org/officeDocument/2006/relationships/image" Target="../media/image117.svg"/><Relationship Id="rId10" Type="http://schemas.openxmlformats.org/officeDocument/2006/relationships/image" Target="../media/image114.png"/><Relationship Id="rId19" Type="http://schemas.openxmlformats.org/officeDocument/2006/relationships/image" Target="../media/image97.svg"/><Relationship Id="rId4" Type="http://schemas.openxmlformats.org/officeDocument/2006/relationships/image" Target="../media/image108.gif"/><Relationship Id="rId9" Type="http://schemas.openxmlformats.org/officeDocument/2006/relationships/image" Target="../media/image113.svg"/><Relationship Id="rId14" Type="http://schemas.openxmlformats.org/officeDocument/2006/relationships/image" Target="../media/image116.png"/></Relationships>
</file>

<file path=ppt/slides/_rels/slide6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svg"/><Relationship Id="rId18" Type="http://schemas.openxmlformats.org/officeDocument/2006/relationships/image" Target="../media/image77.png"/><Relationship Id="rId3" Type="http://schemas.openxmlformats.org/officeDocument/2006/relationships/image" Target="../media/image81.png"/><Relationship Id="rId21" Type="http://schemas.openxmlformats.org/officeDocument/2006/relationships/image" Target="../media/image80.svg"/><Relationship Id="rId7" Type="http://schemas.openxmlformats.org/officeDocument/2006/relationships/image" Target="../media/image85.gif"/><Relationship Id="rId12" Type="http://schemas.openxmlformats.org/officeDocument/2006/relationships/image" Target="../media/image90.png"/><Relationship Id="rId17" Type="http://schemas.openxmlformats.org/officeDocument/2006/relationships/image" Target="../media/image95.svg"/><Relationship Id="rId2" Type="http://schemas.openxmlformats.org/officeDocument/2006/relationships/notesSlide" Target="../notesSlides/notesSlide60.xml"/><Relationship Id="rId16" Type="http://schemas.openxmlformats.org/officeDocument/2006/relationships/image" Target="../media/image94.png"/><Relationship Id="rId20"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89.svg"/><Relationship Id="rId24" Type="http://schemas.openxmlformats.org/officeDocument/2006/relationships/image" Target="../media/image98.png"/><Relationship Id="rId5" Type="http://schemas.openxmlformats.org/officeDocument/2006/relationships/image" Target="../media/image83.svg"/><Relationship Id="rId15" Type="http://schemas.openxmlformats.org/officeDocument/2006/relationships/image" Target="../media/image93.svg"/><Relationship Id="rId23" Type="http://schemas.openxmlformats.org/officeDocument/2006/relationships/image" Target="../media/image97.svg"/><Relationship Id="rId10" Type="http://schemas.openxmlformats.org/officeDocument/2006/relationships/image" Target="../media/image88.png"/><Relationship Id="rId19" Type="http://schemas.openxmlformats.org/officeDocument/2006/relationships/image" Target="../media/image78.svg"/><Relationship Id="rId4" Type="http://schemas.openxmlformats.org/officeDocument/2006/relationships/image" Target="../media/image82.png"/><Relationship Id="rId9" Type="http://schemas.openxmlformats.org/officeDocument/2006/relationships/image" Target="../media/image87.svg"/><Relationship Id="rId14" Type="http://schemas.openxmlformats.org/officeDocument/2006/relationships/image" Target="../media/image92.png"/><Relationship Id="rId22" Type="http://schemas.openxmlformats.org/officeDocument/2006/relationships/image" Target="../media/image96.png"/></Relationships>
</file>

<file path=ppt/slides/_rels/slide63.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15.svg"/><Relationship Id="rId18" Type="http://schemas.openxmlformats.org/officeDocument/2006/relationships/image" Target="../media/image124.svg"/><Relationship Id="rId3" Type="http://schemas.openxmlformats.org/officeDocument/2006/relationships/image" Target="../media/image105.png"/><Relationship Id="rId7" Type="http://schemas.openxmlformats.org/officeDocument/2006/relationships/image" Target="../media/image107.svg"/><Relationship Id="rId12" Type="http://schemas.openxmlformats.org/officeDocument/2006/relationships/image" Target="../media/image114.png"/><Relationship Id="rId17" Type="http://schemas.openxmlformats.org/officeDocument/2006/relationships/image" Target="../media/image123.png"/><Relationship Id="rId2" Type="http://schemas.openxmlformats.org/officeDocument/2006/relationships/notesSlide" Target="../notesSlides/notesSlide61.xml"/><Relationship Id="rId16"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106.png"/><Relationship Id="rId11" Type="http://schemas.openxmlformats.org/officeDocument/2006/relationships/image" Target="../media/image113.svg"/><Relationship Id="rId5" Type="http://schemas.openxmlformats.org/officeDocument/2006/relationships/image" Target="../media/image97.svg"/><Relationship Id="rId15" Type="http://schemas.openxmlformats.org/officeDocument/2006/relationships/image" Target="../media/image121.svg"/><Relationship Id="rId10" Type="http://schemas.openxmlformats.org/officeDocument/2006/relationships/image" Target="../media/image112.png"/><Relationship Id="rId19" Type="http://schemas.openxmlformats.org/officeDocument/2006/relationships/image" Target="../media/image144.png"/><Relationship Id="rId4" Type="http://schemas.openxmlformats.org/officeDocument/2006/relationships/image" Target="../media/image96.png"/><Relationship Id="rId9" Type="http://schemas.openxmlformats.org/officeDocument/2006/relationships/image" Target="../media/image111.svg"/><Relationship Id="rId14" Type="http://schemas.openxmlformats.org/officeDocument/2006/relationships/image" Target="../media/image120.png"/></Relationships>
</file>

<file path=ppt/slides/_rels/slide64.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3.svg"/><Relationship Id="rId18" Type="http://schemas.openxmlformats.org/officeDocument/2006/relationships/image" Target="../media/image79.png"/><Relationship Id="rId3" Type="http://schemas.openxmlformats.org/officeDocument/2006/relationships/image" Target="../media/image81.png"/><Relationship Id="rId21" Type="http://schemas.openxmlformats.org/officeDocument/2006/relationships/image" Target="../media/image97.svg"/><Relationship Id="rId7" Type="http://schemas.openxmlformats.org/officeDocument/2006/relationships/image" Target="../media/image85.gif"/><Relationship Id="rId12" Type="http://schemas.openxmlformats.org/officeDocument/2006/relationships/image" Target="../media/image92.png"/><Relationship Id="rId17" Type="http://schemas.openxmlformats.org/officeDocument/2006/relationships/image" Target="../media/image78.svg"/><Relationship Id="rId2" Type="http://schemas.openxmlformats.org/officeDocument/2006/relationships/notesSlide" Target="../notesSlides/notesSlide62.xml"/><Relationship Id="rId16" Type="http://schemas.openxmlformats.org/officeDocument/2006/relationships/image" Target="../media/image77.png"/><Relationship Id="rId20" Type="http://schemas.openxmlformats.org/officeDocument/2006/relationships/image" Target="../media/image96.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131.svg"/><Relationship Id="rId5" Type="http://schemas.openxmlformats.org/officeDocument/2006/relationships/image" Target="../media/image83.svg"/><Relationship Id="rId15" Type="http://schemas.openxmlformats.org/officeDocument/2006/relationships/image" Target="../media/image95.svg"/><Relationship Id="rId23" Type="http://schemas.openxmlformats.org/officeDocument/2006/relationships/image" Target="../media/image145.png"/><Relationship Id="rId10" Type="http://schemas.openxmlformats.org/officeDocument/2006/relationships/image" Target="../media/image130.png"/><Relationship Id="rId19" Type="http://schemas.openxmlformats.org/officeDocument/2006/relationships/image" Target="../media/image80.svg"/><Relationship Id="rId4" Type="http://schemas.openxmlformats.org/officeDocument/2006/relationships/image" Target="../media/image82.png"/><Relationship Id="rId9" Type="http://schemas.openxmlformats.org/officeDocument/2006/relationships/image" Target="../media/image89.svg"/><Relationship Id="rId14" Type="http://schemas.openxmlformats.org/officeDocument/2006/relationships/image" Target="../media/image94.png"/><Relationship Id="rId22" Type="http://schemas.openxmlformats.org/officeDocument/2006/relationships/image" Target="../media/image98.png"/></Relationships>
</file>

<file path=ppt/slides/_rels/slide65.xml.rels><?xml version="1.0" encoding="UTF-8" standalone="yes"?>
<Relationships xmlns="http://schemas.openxmlformats.org/package/2006/relationships"><Relationship Id="rId8" Type="http://schemas.openxmlformats.org/officeDocument/2006/relationships/image" Target="../media/image71.svg"/><Relationship Id="rId13" Type="http://schemas.openxmlformats.org/officeDocument/2006/relationships/image" Target="../media/image76.svg"/><Relationship Id="rId3" Type="http://schemas.openxmlformats.org/officeDocument/2006/relationships/image" Target="../media/image146.png"/><Relationship Id="rId7" Type="http://schemas.openxmlformats.org/officeDocument/2006/relationships/image" Target="../media/image70.png"/><Relationship Id="rId12" Type="http://schemas.openxmlformats.org/officeDocument/2006/relationships/image" Target="../media/image75.png"/><Relationship Id="rId17" Type="http://schemas.openxmlformats.org/officeDocument/2006/relationships/image" Target="../media/image80.svg"/><Relationship Id="rId2" Type="http://schemas.openxmlformats.org/officeDocument/2006/relationships/image" Target="../media/image67.png"/><Relationship Id="rId16"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69.svg"/><Relationship Id="rId11" Type="http://schemas.openxmlformats.org/officeDocument/2006/relationships/image" Target="../media/image74.png"/><Relationship Id="rId5" Type="http://schemas.openxmlformats.org/officeDocument/2006/relationships/image" Target="../media/image68.png"/><Relationship Id="rId15" Type="http://schemas.openxmlformats.org/officeDocument/2006/relationships/image" Target="../media/image78.svg"/><Relationship Id="rId10" Type="http://schemas.openxmlformats.org/officeDocument/2006/relationships/image" Target="../media/image73.svg"/><Relationship Id="rId4" Type="http://schemas.openxmlformats.org/officeDocument/2006/relationships/image" Target="../media/image147.svg"/><Relationship Id="rId9" Type="http://schemas.openxmlformats.org/officeDocument/2006/relationships/image" Target="../media/image72.png"/><Relationship Id="rId14" Type="http://schemas.openxmlformats.org/officeDocument/2006/relationships/image" Target="../media/image77.png"/></Relationships>
</file>

<file path=ppt/slides/_rels/slide66.xml.rels><?xml version="1.0" encoding="UTF-8" standalone="yes"?>
<Relationships xmlns="http://schemas.openxmlformats.org/package/2006/relationships"><Relationship Id="rId3" Type="http://schemas.openxmlformats.org/officeDocument/2006/relationships/hyperlink" Target="https://bmcwomenshealth.biomedcentral.com/articles/10.1186/s12905-025-03812-1"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pubmed.ncbi.nlm.nih.gov/21656942/" TargetMode="External"/><Relationship Id="rId5" Type="http://schemas.openxmlformats.org/officeDocument/2006/relationships/hyperlink" Target="https://bmcmedinformdecismak.biomedcentral.com/articles/10.1186/s12911-024-02218-8" TargetMode="External"/><Relationship Id="rId4" Type="http://schemas.openxmlformats.org/officeDocument/2006/relationships/hyperlink" Target="https://humanfactors.jmir.org/2023/1/e45901"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s://mhealth.amegroups.org/article/view/119044" TargetMode="External"/><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hyperlink" Target="https://www.semanticscholar.org/" TargetMode="External"/><Relationship Id="rId4" Type="http://schemas.openxmlformats.org/officeDocument/2006/relationships/hyperlink" Target="https://ico.org.uk/" TargetMode="Externa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28649" y="2207884"/>
            <a:ext cx="11410950" cy="62042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US" sz="2400" b="1" dirty="0" err="1">
                <a:solidFill>
                  <a:srgbClr val="E91363"/>
                </a:solidFill>
                <a:latin typeface="Arial" panose="020B0604020202020204" pitchFamily="34" charset="0"/>
                <a:cs typeface="Arial" panose="020B0604020202020204" pitchFamily="34" charset="0"/>
              </a:rPr>
              <a:t>CycleConnect</a:t>
            </a:r>
            <a:r>
              <a:rPr lang="en-US" sz="2400" b="1" dirty="0">
                <a:solidFill>
                  <a:srgbClr val="E91363"/>
                </a:solidFill>
                <a:latin typeface="Arial" panose="020B0604020202020204" pitchFamily="34" charset="0"/>
                <a:cs typeface="Arial" panose="020B0604020202020204" pitchFamily="34" charset="0"/>
              </a:rPr>
              <a:t>: A Digital Menstrual &amp; Fertility Health Promotion Intervention for Women Aged 18–35 (Group Presentation)</a:t>
            </a:r>
            <a:endParaRPr sz="2400" b="1" i="0" dirty="0">
              <a:solidFill>
                <a:srgbClr val="E91363"/>
              </a:solidFill>
              <a:latin typeface="Arial" panose="020B0604020202020204" pitchFamily="34" charset="0"/>
              <a:cs typeface="Arial" panose="020B0604020202020204" pitchFamily="34" charset="0"/>
            </a:endParaRPr>
          </a:p>
        </p:txBody>
      </p:sp>
      <p:sp>
        <p:nvSpPr>
          <p:cNvPr id="8" name="Rounded Rectangle 7"/>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p:cNvSpPr/>
          <p:nvPr/>
        </p:nvSpPr>
        <p:spPr>
          <a:xfrm rot="2700000">
            <a:off x="433527" y="2049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grpSp>
        <p:nvGrpSpPr>
          <p:cNvPr id="10" name="Group 9">
            <a:extLst>
              <a:ext uri="{FF2B5EF4-FFF2-40B4-BE49-F238E27FC236}">
                <a16:creationId xmlns:a16="http://schemas.microsoft.com/office/drawing/2014/main" id="{C62382F4-52DF-B3FA-5AA5-26C95EC4AC56}"/>
              </a:ext>
            </a:extLst>
          </p:cNvPr>
          <p:cNvGrpSpPr/>
          <p:nvPr/>
        </p:nvGrpSpPr>
        <p:grpSpPr>
          <a:xfrm>
            <a:off x="11649355" y="285749"/>
            <a:ext cx="161644" cy="618843"/>
            <a:chOff x="7421157" y="281127"/>
            <a:chExt cx="161644" cy="618843"/>
          </a:xfrm>
        </p:grpSpPr>
        <p:sp>
          <p:nvSpPr>
            <p:cNvPr id="12" name="Rounded Rectangle 11"/>
            <p:cNvSpPr/>
            <p:nvPr/>
          </p:nvSpPr>
          <p:spPr>
            <a:xfrm rot="2700000">
              <a:off x="7421157" y="509727"/>
              <a:ext cx="161643" cy="161644"/>
            </a:xfrm>
            <a:prstGeom prst="roundRect">
              <a:avLst>
                <a:gd name="adj" fmla="val 11785"/>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grpSp>
          <p:nvGrpSpPr>
            <p:cNvPr id="7" name="Group 6">
              <a:extLst>
                <a:ext uri="{FF2B5EF4-FFF2-40B4-BE49-F238E27FC236}">
                  <a16:creationId xmlns:a16="http://schemas.microsoft.com/office/drawing/2014/main" id="{0CCE53AD-83CE-DA52-D32A-CDBCCA406BFD}"/>
                </a:ext>
              </a:extLst>
            </p:cNvPr>
            <p:cNvGrpSpPr/>
            <p:nvPr/>
          </p:nvGrpSpPr>
          <p:grpSpPr>
            <a:xfrm>
              <a:off x="7421157" y="281127"/>
              <a:ext cx="161644" cy="618843"/>
              <a:chOff x="7421157" y="281127"/>
              <a:chExt cx="161644" cy="618843"/>
            </a:xfrm>
          </p:grpSpPr>
          <p:sp>
            <p:nvSpPr>
              <p:cNvPr id="13" name="Rectangle 12"/>
              <p:cNvSpPr/>
              <p:nvPr/>
            </p:nvSpPr>
            <p:spPr>
              <a:xfrm rot="2700000">
                <a:off x="7421157" y="7383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7421157" y="2811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grpSp>
      </p:grpSp>
      <p:pic>
        <p:nvPicPr>
          <p:cNvPr id="17" name="Picture 16" descr="A pink heart on a pink background&#10;&#10;AI-generated content may be incorrect.">
            <a:extLst>
              <a:ext uri="{FF2B5EF4-FFF2-40B4-BE49-F238E27FC236}">
                <a16:creationId xmlns:a16="http://schemas.microsoft.com/office/drawing/2014/main" id="{A12CAE22-F2FC-2521-83E7-E079AE65EFCA}"/>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sp>
        <p:nvSpPr>
          <p:cNvPr id="5" name="Shape 9">
            <a:extLst>
              <a:ext uri="{FF2B5EF4-FFF2-40B4-BE49-F238E27FC236}">
                <a16:creationId xmlns:a16="http://schemas.microsoft.com/office/drawing/2014/main" id="{AC0A60F8-A311-2E8D-760C-CD57766D73BE}"/>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709BE74-BE4A-867C-47EE-D574A307A74A}"/>
              </a:ext>
            </a:extLst>
          </p:cNvPr>
          <p:cNvSpPr txBox="1"/>
          <p:nvPr/>
        </p:nvSpPr>
        <p:spPr>
          <a:xfrm>
            <a:off x="885823" y="2964000"/>
            <a:ext cx="9598521" cy="3170099"/>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Module: </a:t>
            </a:r>
            <a:r>
              <a:rPr lang="en-US" sz="2000" dirty="0">
                <a:latin typeface="Arial" panose="020B0604020202020204" pitchFamily="34" charset="0"/>
                <a:cs typeface="Arial" panose="020B0604020202020204" pitchFamily="34" charset="0"/>
              </a:rPr>
              <a:t>Population Health and Digital Health Promotion</a:t>
            </a:r>
            <a:endParaRPr lang="en-US" sz="2000" b="1"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Module Code: </a:t>
            </a:r>
            <a:r>
              <a:rPr lang="en-GB" sz="2000" dirty="0">
                <a:latin typeface="Arial" panose="020B0604020202020204" pitchFamily="34" charset="0"/>
                <a:cs typeface="Arial" panose="020B0604020202020204" pitchFamily="34" charset="0"/>
              </a:rPr>
              <a:t>LCHS7009 </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Lecturer Name: </a:t>
            </a:r>
            <a:r>
              <a:rPr lang="en-GB" sz="2000" dirty="0">
                <a:latin typeface="Arial" panose="020B0604020202020204" pitchFamily="34" charset="0"/>
                <a:cs typeface="Arial" panose="020B0604020202020204" pitchFamily="34" charset="0"/>
              </a:rPr>
              <a:t>Dr Ping Wu </a:t>
            </a:r>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Group Members &amp; Student ID:</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1. </a:t>
            </a:r>
            <a:r>
              <a:rPr lang="en-US" sz="2000" dirty="0">
                <a:latin typeface="Arial" panose="020B0604020202020204" pitchFamily="34" charset="0"/>
                <a:cs typeface="Arial" panose="020B0604020202020204" pitchFamily="34" charset="0"/>
              </a:rPr>
              <a:t>Vishal Hirani - 2431583</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2. </a:t>
            </a:r>
            <a:r>
              <a:rPr lang="en-US" sz="2000" dirty="0">
                <a:latin typeface="Arial" panose="020B0604020202020204" pitchFamily="34" charset="0"/>
                <a:cs typeface="Arial" panose="020B0604020202020204" pitchFamily="34" charset="0"/>
              </a:rPr>
              <a:t>Keval </a:t>
            </a:r>
            <a:r>
              <a:rPr lang="en-US" sz="2000" dirty="0" err="1">
                <a:latin typeface="Arial" panose="020B0604020202020204" pitchFamily="34" charset="0"/>
                <a:cs typeface="Arial" panose="020B0604020202020204" pitchFamily="34" charset="0"/>
              </a:rPr>
              <a:t>Valundra</a:t>
            </a:r>
            <a:r>
              <a:rPr lang="en-US" sz="2000" dirty="0">
                <a:latin typeface="Arial" panose="020B0604020202020204" pitchFamily="34" charset="0"/>
                <a:cs typeface="Arial" panose="020B0604020202020204" pitchFamily="34" charset="0"/>
              </a:rPr>
              <a:t> - 2431091</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3. </a:t>
            </a:r>
            <a:r>
              <a:rPr lang="en-US" sz="2000" dirty="0">
                <a:latin typeface="Arial" panose="020B0604020202020204" pitchFamily="34" charset="0"/>
                <a:cs typeface="Arial" panose="020B0604020202020204" pitchFamily="34" charset="0"/>
              </a:rPr>
              <a:t>Dharti Chauhan - 2431584</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4. </a:t>
            </a:r>
            <a:r>
              <a:rPr lang="en-US" sz="2000" dirty="0">
                <a:latin typeface="Arial" panose="020B0604020202020204" pitchFamily="34" charset="0"/>
                <a:cs typeface="Arial" panose="020B0604020202020204" pitchFamily="34" charset="0"/>
              </a:rPr>
              <a:t>Isha Patel - 2433014</a:t>
            </a: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5. </a:t>
            </a:r>
            <a:r>
              <a:rPr lang="en-US" sz="2000" dirty="0">
                <a:latin typeface="Arial" panose="020B0604020202020204" pitchFamily="34" charset="0"/>
                <a:cs typeface="Arial" panose="020B0604020202020204" pitchFamily="34" charset="0"/>
              </a:rPr>
              <a:t>Pratiksha Chaudhari - 2432641</a:t>
            </a:r>
          </a:p>
          <a:p>
            <a:r>
              <a:rPr lang="en-US" sz="2000" b="1" dirty="0">
                <a:latin typeface="Arial" panose="020B0604020202020204" pitchFamily="34" charset="0"/>
                <a:cs typeface="Arial" panose="020B0604020202020204" pitchFamily="34" charset="0"/>
              </a:rPr>
              <a:t>Course Name: </a:t>
            </a:r>
            <a:r>
              <a:rPr lang="en-US" sz="2000" dirty="0">
                <a:latin typeface="Arial" panose="020B0604020202020204" pitchFamily="34" charset="0"/>
                <a:cs typeface="Arial" panose="020B0604020202020204" pitchFamily="34" charset="0"/>
              </a:rPr>
              <a:t>MSc Public Health and Social Care in Practice </a:t>
            </a:r>
          </a:p>
        </p:txBody>
      </p:sp>
      <p:pic>
        <p:nvPicPr>
          <p:cNvPr id="22" name="Picture 21" descr="A yellow and black text&#10;&#10;AI-generated content may be incorrect.">
            <a:extLst>
              <a:ext uri="{FF2B5EF4-FFF2-40B4-BE49-F238E27FC236}">
                <a16:creationId xmlns:a16="http://schemas.microsoft.com/office/drawing/2014/main" id="{DA23F282-CDE3-086E-F738-4D969039B67D}"/>
              </a:ext>
            </a:extLst>
          </p:cNvPr>
          <p:cNvPicPr>
            <a:picLocks noChangeAspect="1"/>
          </p:cNvPicPr>
          <p:nvPr/>
        </p:nvPicPr>
        <p:blipFill>
          <a:blip r:embed="rId4"/>
          <a:stretch>
            <a:fillRect/>
          </a:stretch>
        </p:blipFill>
        <p:spPr>
          <a:xfrm>
            <a:off x="3945224" y="-170696"/>
            <a:ext cx="4301552" cy="23897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B116-10FE-4D7D-1A86-BA9444221C9F}"/>
            </a:ext>
          </a:extLst>
        </p:cNvPr>
        <p:cNvGrpSpPr/>
        <p:nvPr/>
      </p:nvGrpSpPr>
      <p:grpSpPr>
        <a:xfrm>
          <a:off x="0" y="0"/>
          <a:ext cx="0" cy="0"/>
          <a:chOff x="0" y="0"/>
          <a:chExt cx="0" cy="0"/>
        </a:xfrm>
      </p:grpSpPr>
      <p:pic>
        <p:nvPicPr>
          <p:cNvPr id="2" name="Picture 1" descr="20680145-627c-4f16-80c2-0ae8ab262feb.png">
            <a:extLst>
              <a:ext uri="{FF2B5EF4-FFF2-40B4-BE49-F238E27FC236}">
                <a16:creationId xmlns:a16="http://schemas.microsoft.com/office/drawing/2014/main" id="{A31C3356-262F-73BF-5760-89CE97829F0E}"/>
              </a:ext>
            </a:extLst>
          </p:cNvPr>
          <p:cNvPicPr>
            <a:picLocks noChangeAspect="1"/>
          </p:cNvPicPr>
          <p:nvPr/>
        </p:nvPicPr>
        <p:blipFill>
          <a:blip r:embed="rId3"/>
          <a:stretch>
            <a:fillRect/>
          </a:stretch>
        </p:blipFill>
        <p:spPr>
          <a:xfrm>
            <a:off x="7802910" y="0"/>
            <a:ext cx="4389090" cy="4953000"/>
          </a:xfrm>
          <a:prstGeom prst="rect">
            <a:avLst/>
          </a:prstGeom>
        </p:spPr>
      </p:pic>
      <p:sp>
        <p:nvSpPr>
          <p:cNvPr id="3" name="TextBox 2">
            <a:extLst>
              <a:ext uri="{FF2B5EF4-FFF2-40B4-BE49-F238E27FC236}">
                <a16:creationId xmlns:a16="http://schemas.microsoft.com/office/drawing/2014/main" id="{02F15208-2EAF-C626-8D2E-C7227DBD6EDB}"/>
              </a:ext>
            </a:extLst>
          </p:cNvPr>
          <p:cNvSpPr txBox="1"/>
          <p:nvPr/>
        </p:nvSpPr>
        <p:spPr>
          <a:xfrm>
            <a:off x="457200" y="723900"/>
            <a:ext cx="6560046" cy="1964897"/>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US" sz="3800" b="1" dirty="0" err="1">
                <a:solidFill>
                  <a:srgbClr val="111827"/>
                </a:solidFill>
                <a:latin typeface="Arial" panose="020B0604020202020204" pitchFamily="34" charset="0"/>
                <a:cs typeface="Arial" panose="020B0604020202020204" pitchFamily="34" charset="0"/>
              </a:rPr>
              <a:t>CycleConnect</a:t>
            </a:r>
            <a:r>
              <a:rPr lang="en-US" sz="3800" b="1" dirty="0">
                <a:solidFill>
                  <a:srgbClr val="111827"/>
                </a:solidFill>
                <a:latin typeface="Arial" panose="020B0604020202020204" pitchFamily="34" charset="0"/>
                <a:cs typeface="Arial" panose="020B0604020202020204" pitchFamily="34" charset="0"/>
              </a:rPr>
              <a:t>: A Digital Menstrual &amp; Fertility Health Promotion Intervention for Women Aged 18–35</a:t>
            </a:r>
            <a:endParaRPr sz="3800" b="1" i="0" dirty="0">
              <a:solidFill>
                <a:srgbClr val="111827"/>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CBA7CAC-0BE0-F994-01DC-C74020B9218A}"/>
              </a:ext>
            </a:extLst>
          </p:cNvPr>
          <p:cNvSpPr txBox="1"/>
          <p:nvPr/>
        </p:nvSpPr>
        <p:spPr>
          <a:xfrm>
            <a:off x="457200" y="3290737"/>
            <a:ext cx="5924550" cy="1840247"/>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sz="1900" b="0" i="0" dirty="0">
                <a:solidFill>
                  <a:srgbClr val="6B7280"/>
                </a:solidFill>
                <a:latin typeface="Arial" panose="020B0604020202020204" pitchFamily="34" charset="0"/>
                <a:cs typeface="Arial" panose="020B0604020202020204" pitchFamily="34" charset="0"/>
              </a:rPr>
              <a:t>Addresses low menstrual health literacy, fertility misconceptions, and reproductive health stigma among diverse young women. Provides personalized digital support for timely diagnosis of </a:t>
            </a:r>
            <a:r>
              <a:rPr lang="en-GB" sz="1900" dirty="0">
                <a:latin typeface="Arial" panose="020B0604020202020204" pitchFamily="34" charset="0"/>
                <a:cs typeface="Arial" panose="020B0604020202020204" pitchFamily="34" charset="0"/>
              </a:rPr>
              <a:t>Polycystic Ovary Syndrome (PCOS)</a:t>
            </a:r>
            <a:r>
              <a:rPr sz="1900" b="0" i="0" dirty="0">
                <a:solidFill>
                  <a:srgbClr val="6B7280"/>
                </a:solidFill>
                <a:latin typeface="Arial" panose="020B0604020202020204" pitchFamily="34" charset="0"/>
                <a:cs typeface="Arial" panose="020B0604020202020204" pitchFamily="34" charset="0"/>
              </a:rPr>
              <a:t> and endometriosis.</a:t>
            </a:r>
          </a:p>
        </p:txBody>
      </p:sp>
      <p:sp>
        <p:nvSpPr>
          <p:cNvPr id="8" name="Rounded Rectangle 7">
            <a:extLst>
              <a:ext uri="{FF2B5EF4-FFF2-40B4-BE49-F238E27FC236}">
                <a16:creationId xmlns:a16="http://schemas.microsoft.com/office/drawing/2014/main" id="{26CE824F-36FA-8778-BDE2-E60F97DCF173}"/>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a:extLst>
              <a:ext uri="{FF2B5EF4-FFF2-40B4-BE49-F238E27FC236}">
                <a16:creationId xmlns:a16="http://schemas.microsoft.com/office/drawing/2014/main" id="{257EB45A-1DC4-DC8D-44C1-3D3F201BB5E1}"/>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0B6FA96D-BD0A-F92E-775F-E43F7BE3A8C6}"/>
              </a:ext>
            </a:extLst>
          </p:cNvPr>
          <p:cNvSpPr/>
          <p:nvPr/>
        </p:nvSpPr>
        <p:spPr>
          <a:xfrm rot="2700000">
            <a:off x="433527" y="2049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2" name="Rounded Rectangle 11">
            <a:extLst>
              <a:ext uri="{FF2B5EF4-FFF2-40B4-BE49-F238E27FC236}">
                <a16:creationId xmlns:a16="http://schemas.microsoft.com/office/drawing/2014/main" id="{0AC971AF-077D-B886-5428-623B4523B2E9}"/>
              </a:ext>
            </a:extLst>
          </p:cNvPr>
          <p:cNvSpPr/>
          <p:nvPr/>
        </p:nvSpPr>
        <p:spPr>
          <a:xfrm rot="2700000">
            <a:off x="7421157" y="509727"/>
            <a:ext cx="161643" cy="161644"/>
          </a:xfrm>
          <a:prstGeom prst="roundRect">
            <a:avLst>
              <a:gd name="adj" fmla="val 11785"/>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ectangle 12">
            <a:extLst>
              <a:ext uri="{FF2B5EF4-FFF2-40B4-BE49-F238E27FC236}">
                <a16:creationId xmlns:a16="http://schemas.microsoft.com/office/drawing/2014/main" id="{FF53A468-971E-E536-C888-1D9503896F9B}"/>
              </a:ext>
            </a:extLst>
          </p:cNvPr>
          <p:cNvSpPr/>
          <p:nvPr/>
        </p:nvSpPr>
        <p:spPr>
          <a:xfrm rot="2700000">
            <a:off x="7421157" y="7383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a:extLst>
              <a:ext uri="{FF2B5EF4-FFF2-40B4-BE49-F238E27FC236}">
                <a16:creationId xmlns:a16="http://schemas.microsoft.com/office/drawing/2014/main" id="{D78E4FCE-5F16-6838-6E02-C23B9B897D31}"/>
              </a:ext>
            </a:extLst>
          </p:cNvPr>
          <p:cNvSpPr/>
          <p:nvPr/>
        </p:nvSpPr>
        <p:spPr>
          <a:xfrm rot="2700000">
            <a:off x="7421157" y="2811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ECC27AD4-C0A9-4937-4329-7E7F3F57B3B3}"/>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5" name="Shape 9">
            <a:extLst>
              <a:ext uri="{FF2B5EF4-FFF2-40B4-BE49-F238E27FC236}">
                <a16:creationId xmlns:a16="http://schemas.microsoft.com/office/drawing/2014/main" id="{F25E0622-6D4A-CA06-B676-4C95B483878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E4D09149-672C-A493-2C1D-9FFD51651CF6}"/>
              </a:ext>
            </a:extLst>
          </p:cNvPr>
          <p:cNvSpPr txBox="1"/>
          <p:nvPr/>
        </p:nvSpPr>
        <p:spPr>
          <a:xfrm>
            <a:off x="1907677" y="6044405"/>
            <a:ext cx="9598521"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Name: </a:t>
            </a:r>
            <a:r>
              <a:rPr lang="en-GB" sz="2000" dirty="0">
                <a:latin typeface="Arial" panose="020B0604020202020204" pitchFamily="34" charset="0"/>
                <a:cs typeface="Arial" panose="020B0604020202020204" pitchFamily="34" charset="0"/>
              </a:rPr>
              <a:t>Vishal Hirani             </a:t>
            </a:r>
            <a:r>
              <a:rPr lang="en-GB" sz="2000" b="1" dirty="0">
                <a:latin typeface="Arial" panose="020B0604020202020204" pitchFamily="34" charset="0"/>
                <a:cs typeface="Arial" panose="020B0604020202020204" pitchFamily="34" charset="0"/>
              </a:rPr>
              <a:t>Student ID: </a:t>
            </a:r>
            <a:r>
              <a:rPr lang="en-GB" sz="2000" dirty="0">
                <a:latin typeface="Arial" panose="020B0604020202020204" pitchFamily="34" charset="0"/>
                <a:cs typeface="Arial" panose="020B0604020202020204" pitchFamily="34" charset="0"/>
              </a:rPr>
              <a:t>2431583             </a:t>
            </a:r>
            <a:r>
              <a:rPr lang="en-GB" sz="2000" b="1" dirty="0">
                <a:latin typeface="Arial" panose="020B0604020202020204" pitchFamily="34" charset="0"/>
                <a:cs typeface="Arial" panose="020B0604020202020204" pitchFamily="34" charset="0"/>
              </a:rPr>
              <a:t>Lecturer: </a:t>
            </a:r>
            <a:r>
              <a:rPr lang="en-GB" sz="2000" dirty="0">
                <a:latin typeface="Arial" panose="020B0604020202020204" pitchFamily="34" charset="0"/>
                <a:cs typeface="Arial" panose="020B0604020202020204" pitchFamily="34" charset="0"/>
              </a:rPr>
              <a:t>Dr. Ping Wu</a:t>
            </a:r>
          </a:p>
        </p:txBody>
      </p:sp>
    </p:spTree>
    <p:extLst>
      <p:ext uri="{BB962C8B-B14F-4D97-AF65-F5344CB8AC3E}">
        <p14:creationId xmlns:p14="http://schemas.microsoft.com/office/powerpoint/2010/main" val="4181455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495300"/>
            <a:ext cx="5962650" cy="56004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1" i="0" dirty="0">
                <a:solidFill>
                  <a:srgbClr val="111827"/>
                </a:solidFill>
                <a:latin typeface="Arial" panose="020B0604020202020204" pitchFamily="34" charset="0"/>
                <a:cs typeface="Arial" panose="020B0604020202020204" pitchFamily="34" charset="0"/>
              </a:rPr>
              <a:t>Aim &amp; Activity Content</a:t>
            </a:r>
          </a:p>
        </p:txBody>
      </p:sp>
      <p:sp>
        <p:nvSpPr>
          <p:cNvPr id="12" name="TextBox 11"/>
          <p:cNvSpPr txBox="1"/>
          <p:nvPr/>
        </p:nvSpPr>
        <p:spPr>
          <a:xfrm>
            <a:off x="436573" y="1163362"/>
            <a:ext cx="11298225" cy="1127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200" b="0" i="0">
                <a:solidFill>
                  <a:srgbClr val="111827"/>
                </a:solidFill>
                <a:latin typeface="Albert Sans"/>
              </a:defRPr>
            </a:pPr>
            <a:r>
              <a:rPr sz="2100" b="1" i="0" dirty="0">
                <a:solidFill>
                  <a:srgbClr val="111827"/>
                </a:solidFill>
                <a:latin typeface="Arial" panose="020B0604020202020204" pitchFamily="34" charset="0"/>
              </a:rPr>
              <a:t>Primary Goal</a:t>
            </a:r>
            <a:r>
              <a:rPr lang="en-GB" sz="2100" b="1" i="0" dirty="0">
                <a:solidFill>
                  <a:srgbClr val="111827"/>
                </a:solidFill>
                <a:latin typeface="Arial" panose="020B0604020202020204" pitchFamily="34" charset="0"/>
              </a:rPr>
              <a:t> : </a:t>
            </a:r>
            <a:r>
              <a:rPr lang="en-US" sz="2100" dirty="0">
                <a:solidFill>
                  <a:srgbClr val="6B7280"/>
                </a:solidFill>
                <a:latin typeface="Arial" panose="020B0604020202020204" pitchFamily="34" charset="0"/>
              </a:rPr>
              <a:t>To enhance menstrual health literacy and fertility awareness for women aged 18–35 through a customized digital health promotion strategy.</a:t>
            </a:r>
          </a:p>
          <a:p>
            <a:pPr>
              <a:lnSpc>
                <a:spcPct val="120000"/>
              </a:lnSpc>
              <a:defRPr sz="1200" b="0" i="0">
                <a:solidFill>
                  <a:srgbClr val="111827"/>
                </a:solidFill>
                <a:latin typeface="Albert Sans"/>
              </a:defRPr>
            </a:pPr>
            <a:endParaRPr sz="2100" b="1" i="0" dirty="0">
              <a:solidFill>
                <a:srgbClr val="111827"/>
              </a:solidFill>
              <a:latin typeface="Arial" panose="020B0604020202020204" pitchFamily="34" charset="0"/>
            </a:endParaRPr>
          </a:p>
        </p:txBody>
      </p:sp>
      <p:sp>
        <p:nvSpPr>
          <p:cNvPr id="3" name="Rounded Rectangle 2"/>
          <p:cNvSpPr/>
          <p:nvPr/>
        </p:nvSpPr>
        <p:spPr>
          <a:xfrm>
            <a:off x="11620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4" name="Rounded Rectangle 3"/>
          <p:cNvSpPr/>
          <p:nvPr/>
        </p:nvSpPr>
        <p:spPr>
          <a:xfrm>
            <a:off x="39433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5" name="Rounded Rectangle 4"/>
          <p:cNvSpPr/>
          <p:nvPr/>
        </p:nvSpPr>
        <p:spPr>
          <a:xfrm>
            <a:off x="67246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5"/>
          <p:cNvSpPr/>
          <p:nvPr/>
        </p:nvSpPr>
        <p:spPr>
          <a:xfrm>
            <a:off x="95059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8" name="TextBox 7"/>
          <p:cNvSpPr txBox="1"/>
          <p:nvPr/>
        </p:nvSpPr>
        <p:spPr>
          <a:xfrm>
            <a:off x="6858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Menstrual cycle monitoring provides personalized health insights and helps predict patterns for better awareness</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dirty="0">
              <a:solidFill>
                <a:srgbClr val="6B7280"/>
              </a:solidFill>
              <a:latin typeface="Arial" panose="020B0604020202020204" pitchFamily="34" charset="0"/>
              <a:cs typeface="Arial" panose="020B0604020202020204" pitchFamily="34" charset="0"/>
            </a:endParaRPr>
          </a:p>
        </p:txBody>
      </p:sp>
      <p:sp>
        <p:nvSpPr>
          <p:cNvPr id="9" name="TextBox 8"/>
          <p:cNvSpPr txBox="1"/>
          <p:nvPr/>
        </p:nvSpPr>
        <p:spPr>
          <a:xfrm>
            <a:off x="3467100" y="4890234"/>
            <a:ext cx="2495550" cy="1075038"/>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i="0" dirty="0">
                <a:solidFill>
                  <a:srgbClr val="6B7280"/>
                </a:solidFill>
                <a:latin typeface="Arial" panose="020B0604020202020204" pitchFamily="34" charset="0"/>
              </a:rPr>
              <a:t>Accurate fertility window predictions support informed family planning decisions</a:t>
            </a:r>
            <a:r>
              <a:rPr lang="en-GB" sz="1400" b="0" i="0" dirty="0">
                <a:solidFill>
                  <a:srgbClr val="6B7280"/>
                </a:solidFill>
                <a:latin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i="0" dirty="0">
              <a:solidFill>
                <a:srgbClr val="6B7280"/>
              </a:solidFill>
              <a:latin typeface="Arial" panose="020B0604020202020204" pitchFamily="34" charset="0"/>
            </a:endParaRPr>
          </a:p>
        </p:txBody>
      </p:sp>
      <p:sp>
        <p:nvSpPr>
          <p:cNvPr id="10" name="TextBox 9"/>
          <p:cNvSpPr txBox="1"/>
          <p:nvPr/>
        </p:nvSpPr>
        <p:spPr>
          <a:xfrm>
            <a:off x="62484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Recording symptoms aids in early detection of abnormalities like PCOS or endometriosis through warning indicators</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(Munro et al., 2021).</a:t>
            </a:r>
            <a:endParaRPr sz="1400" b="0" dirty="0">
              <a:solidFill>
                <a:srgbClr val="6B7280"/>
              </a:solidFill>
              <a:latin typeface="Arial" panose="020B0604020202020204" pitchFamily="34" charset="0"/>
              <a:cs typeface="Arial" panose="020B0604020202020204" pitchFamily="34" charset="0"/>
            </a:endParaRPr>
          </a:p>
        </p:txBody>
      </p:sp>
      <p:sp>
        <p:nvSpPr>
          <p:cNvPr id="11" name="TextBox 10"/>
          <p:cNvSpPr txBox="1"/>
          <p:nvPr/>
        </p:nvSpPr>
        <p:spPr>
          <a:xfrm>
            <a:off x="90297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Evidence-based modules provide information on menstrual and fertility health, stress management, and self-care</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(Sanchez et al., 2020).</a:t>
            </a:r>
            <a:endParaRPr sz="1400" b="0" dirty="0">
              <a:solidFill>
                <a:srgbClr val="6B7280"/>
              </a:solidFill>
              <a:latin typeface="Arial" panose="020B0604020202020204" pitchFamily="34" charset="0"/>
              <a:cs typeface="Arial" panose="020B0604020202020204" pitchFamily="34" charset="0"/>
            </a:endParaRPr>
          </a:p>
        </p:txBody>
      </p:sp>
      <p:sp>
        <p:nvSpPr>
          <p:cNvPr id="13" name="TextBox 12"/>
          <p:cNvSpPr txBox="1"/>
          <p:nvPr/>
        </p:nvSpPr>
        <p:spPr>
          <a:xfrm>
            <a:off x="9469635" y="3971878"/>
            <a:ext cx="1615678"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Educational Resources</a:t>
            </a:r>
          </a:p>
        </p:txBody>
      </p:sp>
      <p:sp>
        <p:nvSpPr>
          <p:cNvPr id="15" name="TextBox 14"/>
          <p:cNvSpPr txBox="1"/>
          <p:nvPr/>
        </p:nvSpPr>
        <p:spPr>
          <a:xfrm>
            <a:off x="6841033" y="3971878"/>
            <a:ext cx="1310133"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Symptom Logging</a:t>
            </a:r>
          </a:p>
        </p:txBody>
      </p:sp>
      <p:pic>
        <p:nvPicPr>
          <p:cNvPr id="16" name="Picture 15" descr="9a0f0665-4656-4808-9572-8adc922ed07a.png"/>
          <p:cNvPicPr>
            <a:picLocks noChangeAspect="1"/>
          </p:cNvPicPr>
          <p:nvPr/>
        </p:nvPicPr>
        <p:blipFill>
          <a:blip r:embed="rId3"/>
          <a:stretch>
            <a:fillRect/>
          </a:stretch>
        </p:blipFill>
        <p:spPr>
          <a:xfrm>
            <a:off x="1657350" y="2752678"/>
            <a:ext cx="533400" cy="533400"/>
          </a:xfrm>
          <a:prstGeom prst="rect">
            <a:avLst/>
          </a:prstGeom>
        </p:spPr>
      </p:pic>
      <p:pic>
        <p:nvPicPr>
          <p:cNvPr id="17" name="Picture 16" descr="104fa886-46c3-4532-bdc0-9213542a253b.png"/>
          <p:cNvPicPr>
            <a:picLocks noChangeAspect="1"/>
          </p:cNvPicPr>
          <p:nvPr/>
        </p:nvPicPr>
        <p:blipFill>
          <a:blip r:embed="rId4"/>
          <a:stretch>
            <a:fillRect/>
          </a:stretch>
        </p:blipFill>
        <p:spPr>
          <a:xfrm>
            <a:off x="4438650" y="2752678"/>
            <a:ext cx="533400" cy="533400"/>
          </a:xfrm>
          <a:prstGeom prst="rect">
            <a:avLst/>
          </a:prstGeom>
        </p:spPr>
      </p:pic>
      <p:pic>
        <p:nvPicPr>
          <p:cNvPr id="18" name="Picture 17" descr="381d6650-00bd-4c95-a6c7-6f9053aa7073.png"/>
          <p:cNvPicPr>
            <a:picLocks noChangeAspect="1"/>
          </p:cNvPicPr>
          <p:nvPr/>
        </p:nvPicPr>
        <p:blipFill>
          <a:blip r:embed="rId5"/>
          <a:stretch>
            <a:fillRect/>
          </a:stretch>
        </p:blipFill>
        <p:spPr>
          <a:xfrm>
            <a:off x="7219950" y="2752678"/>
            <a:ext cx="533400" cy="533400"/>
          </a:xfrm>
          <a:prstGeom prst="rect">
            <a:avLst/>
          </a:prstGeom>
        </p:spPr>
      </p:pic>
      <p:pic>
        <p:nvPicPr>
          <p:cNvPr id="19" name="Picture 18" descr="e683af74-e9a5-4191-bbb2-52890da11cb8.png"/>
          <p:cNvPicPr>
            <a:picLocks noChangeAspect="1"/>
          </p:cNvPicPr>
          <p:nvPr/>
        </p:nvPicPr>
        <p:blipFill>
          <a:blip r:embed="rId6"/>
          <a:stretch>
            <a:fillRect/>
          </a:stretch>
        </p:blipFill>
        <p:spPr>
          <a:xfrm>
            <a:off x="10001250" y="2752678"/>
            <a:ext cx="533400" cy="533400"/>
          </a:xfrm>
          <a:prstGeom prst="rect">
            <a:avLst/>
          </a:prstGeom>
        </p:spPr>
      </p:pic>
      <p:sp>
        <p:nvSpPr>
          <p:cNvPr id="20" name="TextBox 19"/>
          <p:cNvSpPr txBox="1"/>
          <p:nvPr/>
        </p:nvSpPr>
        <p:spPr>
          <a:xfrm>
            <a:off x="4127152" y="3971878"/>
            <a:ext cx="1175444"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Fertility Window</a:t>
            </a:r>
          </a:p>
        </p:txBody>
      </p:sp>
      <p:sp>
        <p:nvSpPr>
          <p:cNvPr id="21" name="TextBox 20"/>
          <p:cNvSpPr txBox="1"/>
          <p:nvPr/>
        </p:nvSpPr>
        <p:spPr>
          <a:xfrm>
            <a:off x="1361628" y="3897118"/>
            <a:ext cx="1072157"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Cycle Tracking</a:t>
            </a:r>
          </a:p>
        </p:txBody>
      </p:sp>
      <p:sp>
        <p:nvSpPr>
          <p:cNvPr id="22" name="Rounded Rectangle 21"/>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3" name="Rounded Rectangle 22"/>
          <p:cNvSpPr/>
          <p:nvPr/>
        </p:nvSpPr>
        <p:spPr>
          <a:xfrm>
            <a:off x="2192982" y="6443662"/>
            <a:ext cx="9541817"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4" name="Rectangle 23"/>
          <p:cNvSpPr/>
          <p:nvPr/>
        </p:nvSpPr>
        <p:spPr>
          <a:xfrm rot="2700000">
            <a:off x="433527" y="2049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7" name="Picture 26" descr="A pink heart on a pink background&#10;&#10;AI-generated content may be incorrect.">
            <a:extLst>
              <a:ext uri="{FF2B5EF4-FFF2-40B4-BE49-F238E27FC236}">
                <a16:creationId xmlns:a16="http://schemas.microsoft.com/office/drawing/2014/main" id="{457B682C-B18A-52D8-4247-619DDFE21079}"/>
              </a:ext>
            </a:extLst>
          </p:cNvPr>
          <p:cNvPicPr>
            <a:picLocks noChangeAspect="1"/>
          </p:cNvPicPr>
          <p:nvPr/>
        </p:nvPicPr>
        <p:blipFill>
          <a:blip r:embed="rId7"/>
          <a:stretch>
            <a:fillRect/>
          </a:stretch>
        </p:blipFill>
        <p:spPr>
          <a:xfrm>
            <a:off x="142875" y="5977893"/>
            <a:ext cx="742948" cy="742948"/>
          </a:xfrm>
          <a:prstGeom prst="flowChartConnector">
            <a:avLst/>
          </a:prstGeom>
          <a:effectLst>
            <a:softEdge rad="0"/>
          </a:effectLst>
        </p:spPr>
      </p:pic>
      <p:sp>
        <p:nvSpPr>
          <p:cNvPr id="7" name="Shape 9">
            <a:extLst>
              <a:ext uri="{FF2B5EF4-FFF2-40B4-BE49-F238E27FC236}">
                <a16:creationId xmlns:a16="http://schemas.microsoft.com/office/drawing/2014/main" id="{6D5CEBFF-72D0-4E29-7115-1AB069736E3A}"/>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533400"/>
            <a:ext cx="11296650" cy="502890"/>
          </a:xfrm>
          <a:prstGeom prst="rect">
            <a:avLst/>
          </a:prstGeom>
          <a:noFill/>
          <a:ln>
            <a:noFill/>
          </a:ln>
          <a:effectLst>
            <a:outerShdw>
              <a:srgbClr val="000000">
                <a:alpha val="0"/>
              </a:srgbClr>
            </a:outerShdw>
          </a:effectLst>
        </p:spPr>
        <p:txBody>
          <a:bodyPr wrap="square" lIns="0" tIns="0" rIns="0" bIns="0">
            <a:spAutoFit/>
          </a:bodyPr>
          <a:lstStyle/>
          <a:p>
            <a:pPr>
              <a:lnSpc>
                <a:spcPct val="88000"/>
              </a:lnSpc>
              <a:defRPr sz="3600" b="0" i="0">
                <a:solidFill>
                  <a:srgbClr val="111827"/>
                </a:solidFill>
                <a:latin typeface="Albert Sans"/>
              </a:defRPr>
            </a:pPr>
            <a:r>
              <a:rPr sz="3600" b="1" i="0" dirty="0">
                <a:solidFill>
                  <a:srgbClr val="111827"/>
                </a:solidFill>
                <a:latin typeface="Arial" panose="020B0604020202020204" pitchFamily="34" charset="0"/>
              </a:rPr>
              <a:t>Digital Technology Used: </a:t>
            </a:r>
            <a:r>
              <a:rPr sz="3600" b="1" i="0" dirty="0" err="1">
                <a:solidFill>
                  <a:srgbClr val="111827"/>
                </a:solidFill>
                <a:latin typeface="Arial" panose="020B0604020202020204" pitchFamily="34" charset="0"/>
              </a:rPr>
              <a:t>CycleConnect</a:t>
            </a:r>
            <a:r>
              <a:rPr sz="3600" b="1" i="0" dirty="0">
                <a:solidFill>
                  <a:srgbClr val="111827"/>
                </a:solidFill>
                <a:latin typeface="Arial" panose="020B0604020202020204" pitchFamily="34" charset="0"/>
              </a:rPr>
              <a:t> App</a:t>
            </a:r>
          </a:p>
        </p:txBody>
      </p:sp>
      <p:sp>
        <p:nvSpPr>
          <p:cNvPr id="4" name="Rounded Rectangle 3"/>
          <p:cNvSpPr/>
          <p:nvPr/>
        </p:nvSpPr>
        <p:spPr>
          <a:xfrm>
            <a:off x="8001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5" name="Rounded Rectangle 4"/>
          <p:cNvSpPr/>
          <p:nvPr/>
        </p:nvSpPr>
        <p:spPr>
          <a:xfrm>
            <a:off x="35052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5"/>
          <p:cNvSpPr/>
          <p:nvPr/>
        </p:nvSpPr>
        <p:spPr>
          <a:xfrm>
            <a:off x="62103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Rounded Rectangle 6"/>
          <p:cNvSpPr/>
          <p:nvPr/>
        </p:nvSpPr>
        <p:spPr>
          <a:xfrm>
            <a:off x="8915400" y="2141189"/>
            <a:ext cx="2476500" cy="3510035"/>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8" name="TextBox 7"/>
          <p:cNvSpPr txBox="1"/>
          <p:nvPr/>
        </p:nvSpPr>
        <p:spPr>
          <a:xfrm>
            <a:off x="457200" y="1264984"/>
            <a:ext cx="11277599"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200" b="0" i="0">
                <a:solidFill>
                  <a:srgbClr val="6B7280"/>
                </a:solidFill>
                <a:latin typeface="Albert Sans"/>
              </a:defRPr>
            </a:pPr>
            <a:r>
              <a:rPr sz="1600" b="0" i="0" dirty="0">
                <a:latin typeface="Arial" panose="020B0604020202020204" pitchFamily="34" charset="0"/>
              </a:rPr>
              <a:t>A cross-platform digital tool developed with Flutter for seamless performance, offering offline functionality and a user-friendly interface for women aged 18–35, ensuring privacy through local data storage.</a:t>
            </a:r>
          </a:p>
        </p:txBody>
      </p:sp>
      <p:sp>
        <p:nvSpPr>
          <p:cNvPr id="9" name="TextBox 8"/>
          <p:cNvSpPr txBox="1"/>
          <p:nvPr/>
        </p:nvSpPr>
        <p:spPr>
          <a:xfrm>
            <a:off x="3724275" y="3569774"/>
            <a:ext cx="2038350" cy="2018822"/>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Features </a:t>
            </a:r>
            <a:r>
              <a:rPr sz="1400" b="1" dirty="0">
                <a:solidFill>
                  <a:srgbClr val="6B7280"/>
                </a:solidFill>
                <a:latin typeface="Arial" panose="020B0604020202020204" pitchFamily="34" charset="0"/>
                <a:cs typeface="Arial" panose="020B0604020202020204" pitchFamily="34" charset="0"/>
              </a:rPr>
              <a:t>offline functionality</a:t>
            </a:r>
            <a:r>
              <a:rPr sz="1400" b="0" dirty="0">
                <a:solidFill>
                  <a:srgbClr val="6B7280"/>
                </a:solidFill>
                <a:latin typeface="Arial" panose="020B0604020202020204" pitchFamily="34" charset="0"/>
                <a:cs typeface="Arial" panose="020B0604020202020204" pitchFamily="34" charset="0"/>
              </a:rPr>
              <a:t> and </a:t>
            </a:r>
            <a:r>
              <a:rPr sz="1400" b="1" dirty="0">
                <a:solidFill>
                  <a:srgbClr val="6B7280"/>
                </a:solidFill>
                <a:latin typeface="Arial" panose="020B0604020202020204" pitchFamily="34" charset="0"/>
                <a:cs typeface="Arial" panose="020B0604020202020204" pitchFamily="34" charset="0"/>
              </a:rPr>
              <a:t>local data storage</a:t>
            </a:r>
            <a:r>
              <a:rPr sz="1400" b="0" dirty="0">
                <a:solidFill>
                  <a:srgbClr val="6B7280"/>
                </a:solidFill>
                <a:latin typeface="Arial" panose="020B0604020202020204" pitchFamily="34" charset="0"/>
                <a:cs typeface="Arial" panose="020B0604020202020204" pitchFamily="34" charset="0"/>
              </a:rPr>
              <a:t> to ensure user confidentiality and access anytime, anywhere</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(Flores et al., 2021)</a:t>
            </a:r>
            <a:endParaRPr sz="1400" b="0" dirty="0">
              <a:solidFill>
                <a:srgbClr val="6B7280"/>
              </a:solidFill>
              <a:latin typeface="Arial" panose="020B0604020202020204" pitchFamily="34" charset="0"/>
              <a:cs typeface="Arial" panose="020B0604020202020204" pitchFamily="34" charset="0"/>
            </a:endParaRPr>
          </a:p>
        </p:txBody>
      </p:sp>
      <p:sp>
        <p:nvSpPr>
          <p:cNvPr id="10" name="TextBox 9"/>
          <p:cNvSpPr txBox="1"/>
          <p:nvPr/>
        </p:nvSpPr>
        <p:spPr>
          <a:xfrm>
            <a:off x="6438900" y="3569773"/>
            <a:ext cx="2038350" cy="1730923"/>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Enables accurate </a:t>
            </a:r>
            <a:r>
              <a:rPr sz="1400" b="1" dirty="0">
                <a:solidFill>
                  <a:srgbClr val="6B7280"/>
                </a:solidFill>
                <a:latin typeface="Arial" panose="020B0604020202020204" pitchFamily="34" charset="0"/>
                <a:cs typeface="Arial" panose="020B0604020202020204" pitchFamily="34" charset="0"/>
              </a:rPr>
              <a:t>cycle tracking </a:t>
            </a:r>
            <a:r>
              <a:rPr sz="1400" b="0" dirty="0">
                <a:solidFill>
                  <a:srgbClr val="6B7280"/>
                </a:solidFill>
                <a:latin typeface="Arial" panose="020B0604020202020204" pitchFamily="34" charset="0"/>
                <a:cs typeface="Arial" panose="020B0604020202020204" pitchFamily="34" charset="0"/>
              </a:rPr>
              <a:t>and prediction, empowering users to monitor their reproductive health effectively</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dirty="0">
              <a:solidFill>
                <a:srgbClr val="6B7280"/>
              </a:solidFill>
              <a:latin typeface="Arial" panose="020B0604020202020204" pitchFamily="34" charset="0"/>
              <a:cs typeface="Arial" panose="020B0604020202020204" pitchFamily="34" charset="0"/>
            </a:endParaRPr>
          </a:p>
        </p:txBody>
      </p:sp>
      <p:sp>
        <p:nvSpPr>
          <p:cNvPr id="11" name="TextBox 10"/>
          <p:cNvSpPr txBox="1"/>
          <p:nvPr/>
        </p:nvSpPr>
        <p:spPr>
          <a:xfrm>
            <a:off x="9144000" y="3548396"/>
            <a:ext cx="2038350" cy="1432765"/>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i="0" dirty="0">
                <a:solidFill>
                  <a:srgbClr val="6B7280"/>
                </a:solidFill>
                <a:latin typeface="Arial" panose="020B0604020202020204" pitchFamily="34" charset="0"/>
              </a:rPr>
              <a:t>Allows for comprehensive </a:t>
            </a:r>
            <a:r>
              <a:rPr sz="1400" b="1" i="0" dirty="0">
                <a:solidFill>
                  <a:srgbClr val="6B7280"/>
                </a:solidFill>
                <a:latin typeface="Arial" panose="020B0604020202020204" pitchFamily="34" charset="0"/>
              </a:rPr>
              <a:t>symptom logging</a:t>
            </a:r>
            <a:r>
              <a:rPr sz="1400" b="0" i="0" dirty="0">
                <a:solidFill>
                  <a:srgbClr val="6B7280"/>
                </a:solidFill>
                <a:latin typeface="Arial" panose="020B0604020202020204" pitchFamily="34" charset="0"/>
              </a:rPr>
              <a:t>, trend analysis, and provides </a:t>
            </a:r>
            <a:r>
              <a:rPr sz="1400" b="1" i="0" dirty="0">
                <a:solidFill>
                  <a:srgbClr val="6B7280"/>
                </a:solidFill>
                <a:latin typeface="Arial" panose="020B0604020202020204" pitchFamily="34" charset="0"/>
              </a:rPr>
              <a:t>personalized health insights</a:t>
            </a:r>
            <a:r>
              <a:rPr sz="1400" b="0" i="0" dirty="0">
                <a:solidFill>
                  <a:srgbClr val="6B7280"/>
                </a:solidFill>
                <a:latin typeface="Arial" panose="020B0604020202020204" pitchFamily="34" charset="0"/>
              </a:rPr>
              <a:t>.</a:t>
            </a:r>
          </a:p>
        </p:txBody>
      </p:sp>
      <p:sp>
        <p:nvSpPr>
          <p:cNvPr id="12" name="TextBox 11"/>
          <p:cNvSpPr txBox="1"/>
          <p:nvPr/>
        </p:nvSpPr>
        <p:spPr>
          <a:xfrm>
            <a:off x="1028700" y="3569774"/>
            <a:ext cx="2038350" cy="1139736"/>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i="0" dirty="0">
                <a:solidFill>
                  <a:srgbClr val="6B7280"/>
                </a:solidFill>
                <a:latin typeface="Arial" panose="020B0604020202020204" pitchFamily="34" charset="0"/>
              </a:rPr>
              <a:t>Built with </a:t>
            </a:r>
            <a:r>
              <a:rPr sz="1400" b="1" i="0" dirty="0">
                <a:solidFill>
                  <a:srgbClr val="6B7280"/>
                </a:solidFill>
                <a:latin typeface="Arial" panose="020B0604020202020204" pitchFamily="34" charset="0"/>
              </a:rPr>
              <a:t>Flutter</a:t>
            </a:r>
            <a:r>
              <a:rPr sz="1400" b="0" i="0" dirty="0">
                <a:solidFill>
                  <a:srgbClr val="6B7280"/>
                </a:solidFill>
                <a:latin typeface="Arial" panose="020B0604020202020204" pitchFamily="34" charset="0"/>
              </a:rPr>
              <a:t> for seamless performance on both </a:t>
            </a:r>
            <a:r>
              <a:rPr sz="1400" b="1" i="0" dirty="0">
                <a:solidFill>
                  <a:srgbClr val="6B7280"/>
                </a:solidFill>
                <a:latin typeface="Arial" panose="020B0604020202020204" pitchFamily="34" charset="0"/>
              </a:rPr>
              <a:t>Android and Windows</a:t>
            </a:r>
            <a:r>
              <a:rPr sz="1400" b="0" i="0" dirty="0">
                <a:solidFill>
                  <a:srgbClr val="6B7280"/>
                </a:solidFill>
                <a:latin typeface="Arial" panose="020B0604020202020204" pitchFamily="34" charset="0"/>
              </a:rPr>
              <a:t>.</a:t>
            </a:r>
          </a:p>
        </p:txBody>
      </p:sp>
      <p:sp>
        <p:nvSpPr>
          <p:cNvPr id="13" name="TextBox 12"/>
          <p:cNvSpPr txBox="1"/>
          <p:nvPr/>
        </p:nvSpPr>
        <p:spPr>
          <a:xfrm>
            <a:off x="1028700" y="2865090"/>
            <a:ext cx="2038350"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Cross-Platform Development</a:t>
            </a:r>
          </a:p>
        </p:txBody>
      </p:sp>
      <p:sp>
        <p:nvSpPr>
          <p:cNvPr id="14" name="TextBox 13"/>
          <p:cNvSpPr txBox="1"/>
          <p:nvPr/>
        </p:nvSpPr>
        <p:spPr>
          <a:xfrm>
            <a:off x="3733800" y="2865090"/>
            <a:ext cx="2038350"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Privacy &amp; Accessibility</a:t>
            </a:r>
          </a:p>
        </p:txBody>
      </p:sp>
      <p:sp>
        <p:nvSpPr>
          <p:cNvPr id="15" name="TextBox 14"/>
          <p:cNvSpPr txBox="1"/>
          <p:nvPr/>
        </p:nvSpPr>
        <p:spPr>
          <a:xfrm>
            <a:off x="6438900" y="2865090"/>
            <a:ext cx="2038350" cy="268279"/>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Cycle Prediction</a:t>
            </a:r>
          </a:p>
        </p:txBody>
      </p:sp>
      <p:sp>
        <p:nvSpPr>
          <p:cNvPr id="16" name="TextBox 15"/>
          <p:cNvSpPr txBox="1"/>
          <p:nvPr/>
        </p:nvSpPr>
        <p:spPr>
          <a:xfrm>
            <a:off x="9144000" y="2865090"/>
            <a:ext cx="2038350" cy="268279"/>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Health Insights</a:t>
            </a:r>
          </a:p>
        </p:txBody>
      </p:sp>
      <p:sp>
        <p:nvSpPr>
          <p:cNvPr id="18" name="Rounded Rectangle 17"/>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9" name="Rounded Rectangle 18"/>
          <p:cNvSpPr/>
          <p:nvPr/>
        </p:nvSpPr>
        <p:spPr>
          <a:xfrm>
            <a:off x="2089100" y="6443662"/>
            <a:ext cx="9645699"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grpSp>
        <p:nvGrpSpPr>
          <p:cNvPr id="29" name="Group 28">
            <a:extLst>
              <a:ext uri="{FF2B5EF4-FFF2-40B4-BE49-F238E27FC236}">
                <a16:creationId xmlns:a16="http://schemas.microsoft.com/office/drawing/2014/main" id="{67735C49-E3B3-BFB5-B20C-606A171CCD63}"/>
              </a:ext>
            </a:extLst>
          </p:cNvPr>
          <p:cNvGrpSpPr/>
          <p:nvPr/>
        </p:nvGrpSpPr>
        <p:grpSpPr>
          <a:xfrm>
            <a:off x="1028700" y="2331690"/>
            <a:ext cx="490220" cy="457230"/>
            <a:chOff x="1028700" y="2331690"/>
            <a:chExt cx="381000" cy="381000"/>
          </a:xfrm>
        </p:grpSpPr>
        <p:sp>
          <p:nvSpPr>
            <p:cNvPr id="20" name="Rounded Rectangle 19"/>
            <p:cNvSpPr/>
            <p:nvPr/>
          </p:nvSpPr>
          <p:spPr>
            <a:xfrm>
              <a:off x="10287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4" name="Picture 23" descr="b6c387b2-c073-4181-a7f5-d96b8aa7fe5a.png"/>
            <p:cNvPicPr>
              <a:picLocks noChangeAspect="1"/>
            </p:cNvPicPr>
            <p:nvPr/>
          </p:nvPicPr>
          <p:blipFill>
            <a:blip r:embed="rId3"/>
            <a:stretch>
              <a:fillRect/>
            </a:stretch>
          </p:blipFill>
          <p:spPr>
            <a:xfrm>
              <a:off x="1104900" y="2412652"/>
              <a:ext cx="228600" cy="228600"/>
            </a:xfrm>
            <a:prstGeom prst="rect">
              <a:avLst/>
            </a:prstGeom>
          </p:spPr>
        </p:pic>
      </p:grpSp>
      <p:grpSp>
        <p:nvGrpSpPr>
          <p:cNvPr id="30" name="Group 29">
            <a:extLst>
              <a:ext uri="{FF2B5EF4-FFF2-40B4-BE49-F238E27FC236}">
                <a16:creationId xmlns:a16="http://schemas.microsoft.com/office/drawing/2014/main" id="{2E2BD8E8-9359-153F-2B2C-B4EF224A5540}"/>
              </a:ext>
            </a:extLst>
          </p:cNvPr>
          <p:cNvGrpSpPr/>
          <p:nvPr/>
        </p:nvGrpSpPr>
        <p:grpSpPr>
          <a:xfrm>
            <a:off x="3731006" y="2342152"/>
            <a:ext cx="479044" cy="452468"/>
            <a:chOff x="3733800" y="2331690"/>
            <a:chExt cx="381000" cy="381000"/>
          </a:xfrm>
        </p:grpSpPr>
        <p:sp>
          <p:nvSpPr>
            <p:cNvPr id="21" name="Rounded Rectangle 20"/>
            <p:cNvSpPr/>
            <p:nvPr/>
          </p:nvSpPr>
          <p:spPr>
            <a:xfrm>
              <a:off x="3733800" y="2331690"/>
              <a:ext cx="381000" cy="381000"/>
            </a:xfrm>
            <a:prstGeom prst="roundRect">
              <a:avLst>
                <a:gd name="adj" fmla="val 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5" name="Picture 24" descr="46d9f495-d40b-4e84-8281-112f7c0bd602.png"/>
            <p:cNvPicPr>
              <a:picLocks noChangeAspect="1"/>
            </p:cNvPicPr>
            <p:nvPr/>
          </p:nvPicPr>
          <p:blipFill>
            <a:blip r:embed="rId4"/>
            <a:stretch>
              <a:fillRect/>
            </a:stretch>
          </p:blipFill>
          <p:spPr>
            <a:xfrm>
              <a:off x="3810000" y="2412652"/>
              <a:ext cx="228600" cy="228600"/>
            </a:xfrm>
            <a:prstGeom prst="rect">
              <a:avLst/>
            </a:prstGeom>
          </p:spPr>
        </p:pic>
      </p:grpSp>
      <p:grpSp>
        <p:nvGrpSpPr>
          <p:cNvPr id="31" name="Group 30">
            <a:extLst>
              <a:ext uri="{FF2B5EF4-FFF2-40B4-BE49-F238E27FC236}">
                <a16:creationId xmlns:a16="http://schemas.microsoft.com/office/drawing/2014/main" id="{DD39A2BE-66B6-D27F-4C80-A9939002CB30}"/>
              </a:ext>
            </a:extLst>
          </p:cNvPr>
          <p:cNvGrpSpPr/>
          <p:nvPr/>
        </p:nvGrpSpPr>
        <p:grpSpPr>
          <a:xfrm>
            <a:off x="6438900" y="2331690"/>
            <a:ext cx="476250" cy="452468"/>
            <a:chOff x="6438900" y="2331690"/>
            <a:chExt cx="381000" cy="381000"/>
          </a:xfrm>
        </p:grpSpPr>
        <p:sp>
          <p:nvSpPr>
            <p:cNvPr id="22" name="Rounded Rectangle 21"/>
            <p:cNvSpPr/>
            <p:nvPr/>
          </p:nvSpPr>
          <p:spPr>
            <a:xfrm>
              <a:off x="64389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6" name="Picture 25" descr="8bc9949f-e18e-432a-aacf-9d795fe0c872.png"/>
            <p:cNvPicPr>
              <a:picLocks noChangeAspect="1"/>
            </p:cNvPicPr>
            <p:nvPr/>
          </p:nvPicPr>
          <p:blipFill>
            <a:blip r:embed="rId5"/>
            <a:stretch>
              <a:fillRect/>
            </a:stretch>
          </p:blipFill>
          <p:spPr>
            <a:xfrm>
              <a:off x="6515100" y="2412652"/>
              <a:ext cx="228600" cy="228600"/>
            </a:xfrm>
            <a:prstGeom prst="rect">
              <a:avLst/>
            </a:prstGeom>
          </p:spPr>
        </p:pic>
      </p:grpSp>
      <p:grpSp>
        <p:nvGrpSpPr>
          <p:cNvPr id="32" name="Group 31">
            <a:extLst>
              <a:ext uri="{FF2B5EF4-FFF2-40B4-BE49-F238E27FC236}">
                <a16:creationId xmlns:a16="http://schemas.microsoft.com/office/drawing/2014/main" id="{9E1213A4-4F76-E556-EF80-8697E9E00F3D}"/>
              </a:ext>
            </a:extLst>
          </p:cNvPr>
          <p:cNvGrpSpPr/>
          <p:nvPr/>
        </p:nvGrpSpPr>
        <p:grpSpPr>
          <a:xfrm>
            <a:off x="9144000" y="2346914"/>
            <a:ext cx="476251" cy="442006"/>
            <a:chOff x="9144000" y="2331690"/>
            <a:chExt cx="381000" cy="381000"/>
          </a:xfrm>
        </p:grpSpPr>
        <p:sp>
          <p:nvSpPr>
            <p:cNvPr id="23" name="Rounded Rectangle 22"/>
            <p:cNvSpPr/>
            <p:nvPr/>
          </p:nvSpPr>
          <p:spPr>
            <a:xfrm>
              <a:off x="91440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7" name="Picture 26" descr="ab72bc92-8cc0-4c23-b70d-e4e9a8bf1419.png"/>
            <p:cNvPicPr>
              <a:picLocks noChangeAspect="1"/>
            </p:cNvPicPr>
            <p:nvPr/>
          </p:nvPicPr>
          <p:blipFill>
            <a:blip r:embed="rId6"/>
            <a:stretch>
              <a:fillRect/>
            </a:stretch>
          </p:blipFill>
          <p:spPr>
            <a:xfrm>
              <a:off x="9220200" y="2412652"/>
              <a:ext cx="228600" cy="228600"/>
            </a:xfrm>
            <a:prstGeom prst="rect">
              <a:avLst/>
            </a:prstGeom>
          </p:spPr>
        </p:pic>
      </p:grpSp>
      <p:sp>
        <p:nvSpPr>
          <p:cNvPr id="28" name="Rectangle 27"/>
          <p:cNvSpPr/>
          <p:nvPr/>
        </p:nvSpPr>
        <p:spPr>
          <a:xfrm rot="2700000">
            <a:off x="433527" y="204928"/>
            <a:ext cx="161644" cy="161643"/>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33" name="Picture 32" descr="A pink heart on a pink background&#10;&#10;AI-generated content may be incorrect.">
            <a:extLst>
              <a:ext uri="{FF2B5EF4-FFF2-40B4-BE49-F238E27FC236}">
                <a16:creationId xmlns:a16="http://schemas.microsoft.com/office/drawing/2014/main" id="{D70246C1-76EA-7519-F494-D0DFE157BB76}"/>
              </a:ext>
            </a:extLst>
          </p:cNvPr>
          <p:cNvPicPr>
            <a:picLocks noChangeAspect="1"/>
          </p:cNvPicPr>
          <p:nvPr/>
        </p:nvPicPr>
        <p:blipFill>
          <a:blip r:embed="rId7"/>
          <a:stretch>
            <a:fillRect/>
          </a:stretch>
        </p:blipFill>
        <p:spPr>
          <a:xfrm>
            <a:off x="142875" y="6067425"/>
            <a:ext cx="742948" cy="742948"/>
          </a:xfrm>
          <a:prstGeom prst="flowChartConnector">
            <a:avLst/>
          </a:prstGeom>
          <a:effectLst>
            <a:softEdge rad="0"/>
          </a:effectLst>
        </p:spPr>
      </p:pic>
      <p:sp>
        <p:nvSpPr>
          <p:cNvPr id="17" name="Shape 9">
            <a:extLst>
              <a:ext uri="{FF2B5EF4-FFF2-40B4-BE49-F238E27FC236}">
                <a16:creationId xmlns:a16="http://schemas.microsoft.com/office/drawing/2014/main" id="{E88D63E7-2720-CE77-818E-2F3E8AF39E40}"/>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4">
            <a:extLst>
              <a:ext uri="{FF2B5EF4-FFF2-40B4-BE49-F238E27FC236}">
                <a16:creationId xmlns:a16="http://schemas.microsoft.com/office/drawing/2014/main" id="{E7DF88B8-F550-ABE3-19E1-E6F3A1B356CD}"/>
              </a:ext>
            </a:extLst>
          </p:cNvPr>
          <p:cNvSpPr/>
          <p:nvPr/>
        </p:nvSpPr>
        <p:spPr>
          <a:xfrm>
            <a:off x="9887394" y="2225981"/>
            <a:ext cx="2151758" cy="3870018"/>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1" name="Rounded Rectangle 4">
            <a:extLst>
              <a:ext uri="{FF2B5EF4-FFF2-40B4-BE49-F238E27FC236}">
                <a16:creationId xmlns:a16="http://schemas.microsoft.com/office/drawing/2014/main" id="{DBBB2411-7C19-DDEA-E1DA-C542C570BA60}"/>
              </a:ext>
            </a:extLst>
          </p:cNvPr>
          <p:cNvSpPr/>
          <p:nvPr/>
        </p:nvSpPr>
        <p:spPr>
          <a:xfrm>
            <a:off x="7354638" y="2224286"/>
            <a:ext cx="2151758" cy="4073053"/>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0" name="Rounded Rectangle 4">
            <a:extLst>
              <a:ext uri="{FF2B5EF4-FFF2-40B4-BE49-F238E27FC236}">
                <a16:creationId xmlns:a16="http://schemas.microsoft.com/office/drawing/2014/main" id="{79119639-6CA4-80CC-8F33-DEB4CC48AAA4}"/>
              </a:ext>
            </a:extLst>
          </p:cNvPr>
          <p:cNvSpPr/>
          <p:nvPr/>
        </p:nvSpPr>
        <p:spPr>
          <a:xfrm>
            <a:off x="4821882" y="2224287"/>
            <a:ext cx="2151758" cy="4073052"/>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 name="TextBox 1"/>
          <p:cNvSpPr txBox="1"/>
          <p:nvPr/>
        </p:nvSpPr>
        <p:spPr>
          <a:xfrm>
            <a:off x="457200" y="647700"/>
            <a:ext cx="4078932" cy="168012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1" i="0" dirty="0">
                <a:solidFill>
                  <a:srgbClr val="111827"/>
                </a:solidFill>
                <a:latin typeface="Arial" panose="020B0604020202020204" pitchFamily="34" charset="0"/>
              </a:rPr>
              <a:t>Addressing the Public</a:t>
            </a:r>
            <a:r>
              <a:rPr lang="en-GB" sz="4200" b="1" i="0" dirty="0">
                <a:solidFill>
                  <a:srgbClr val="111827"/>
                </a:solidFill>
                <a:latin typeface="Arial" panose="020B0604020202020204" pitchFamily="34" charset="0"/>
              </a:rPr>
              <a:t> </a:t>
            </a:r>
            <a:r>
              <a:rPr sz="4200" b="1" i="0" dirty="0">
                <a:solidFill>
                  <a:srgbClr val="111827"/>
                </a:solidFill>
                <a:latin typeface="Arial" panose="020B0604020202020204" pitchFamily="34" charset="0"/>
              </a:rPr>
              <a:t>Health Problem</a:t>
            </a:r>
          </a:p>
        </p:txBody>
      </p:sp>
      <p:sp>
        <p:nvSpPr>
          <p:cNvPr id="5" name="TextBox 4"/>
          <p:cNvSpPr txBox="1"/>
          <p:nvPr/>
        </p:nvSpPr>
        <p:spPr>
          <a:xfrm>
            <a:off x="457200" y="2632620"/>
            <a:ext cx="2876550" cy="2085571"/>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600" b="0" i="0" dirty="0">
                <a:latin typeface="Arial" panose="020B0604020202020204" pitchFamily="34" charset="0"/>
              </a:rPr>
              <a:t>Exploring the critical challenges in women's reproductive health and how </a:t>
            </a:r>
            <a:r>
              <a:rPr sz="1600" b="0" i="0" dirty="0" err="1">
                <a:latin typeface="Arial" panose="020B0604020202020204" pitchFamily="34" charset="0"/>
              </a:rPr>
              <a:t>CycleConnect</a:t>
            </a:r>
            <a:r>
              <a:rPr sz="1600" b="0" i="0" dirty="0">
                <a:latin typeface="Arial" panose="020B0604020202020204" pitchFamily="34" charset="0"/>
              </a:rPr>
              <a:t> provides innovative solutions to address these issues effectively.</a:t>
            </a:r>
          </a:p>
        </p:txBody>
      </p:sp>
      <p:pic>
        <p:nvPicPr>
          <p:cNvPr id="7" name="Picture 6" descr="3205008b-a640-47eb-aeb1-2212385eeba6.png"/>
          <p:cNvPicPr>
            <a:picLocks noChangeAspect="1"/>
          </p:cNvPicPr>
          <p:nvPr/>
        </p:nvPicPr>
        <p:blipFill>
          <a:blip r:embed="rId3"/>
          <a:stretch>
            <a:fillRect/>
          </a:stretch>
        </p:blipFill>
        <p:spPr>
          <a:xfrm>
            <a:off x="7354639" y="647700"/>
            <a:ext cx="2151905" cy="1714500"/>
          </a:xfrm>
          <a:prstGeom prst="rect">
            <a:avLst/>
          </a:prstGeom>
        </p:spPr>
      </p:pic>
      <p:pic>
        <p:nvPicPr>
          <p:cNvPr id="8" name="Picture 7" descr="a0ac004d-fc9a-4143-8822-c934dc22cf93.png"/>
          <p:cNvPicPr>
            <a:picLocks noChangeAspect="1"/>
          </p:cNvPicPr>
          <p:nvPr/>
        </p:nvPicPr>
        <p:blipFill>
          <a:blip r:embed="rId4"/>
          <a:stretch>
            <a:fillRect/>
          </a:stretch>
        </p:blipFill>
        <p:spPr>
          <a:xfrm>
            <a:off x="9887545" y="647700"/>
            <a:ext cx="2151905" cy="1714500"/>
          </a:xfrm>
          <a:prstGeom prst="rect">
            <a:avLst/>
          </a:prstGeom>
        </p:spPr>
      </p:pic>
      <p:pic>
        <p:nvPicPr>
          <p:cNvPr id="9" name="Picture 8" descr="32621e9c-44de-4c31-bd88-3681a0f44826.png"/>
          <p:cNvPicPr>
            <a:picLocks noChangeAspect="1"/>
          </p:cNvPicPr>
          <p:nvPr/>
        </p:nvPicPr>
        <p:blipFill>
          <a:blip r:embed="rId5"/>
          <a:stretch>
            <a:fillRect/>
          </a:stretch>
        </p:blipFill>
        <p:spPr>
          <a:xfrm>
            <a:off x="4821882" y="647700"/>
            <a:ext cx="2151757" cy="1714500"/>
          </a:xfrm>
          <a:prstGeom prst="rect">
            <a:avLst/>
          </a:prstGeom>
        </p:spPr>
      </p:pic>
      <p:sp>
        <p:nvSpPr>
          <p:cNvPr id="10" name="TextBox 9"/>
          <p:cNvSpPr txBox="1"/>
          <p:nvPr/>
        </p:nvSpPr>
        <p:spPr>
          <a:xfrm>
            <a:off x="7573713" y="3499275"/>
            <a:ext cx="1713755" cy="2476768"/>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500" b="0" i="0" dirty="0">
                <a:solidFill>
                  <a:srgbClr val="6B7280"/>
                </a:solidFill>
                <a:latin typeface="Arial" panose="020B0604020202020204" pitchFamily="34" charset="0"/>
              </a:rPr>
              <a:t>Low menstrual health literacy leads to misconceptions about fertility and reproductive health management</a:t>
            </a:r>
            <a:r>
              <a:rPr lang="en-GB" sz="1500" b="0" i="0" dirty="0">
                <a:solidFill>
                  <a:srgbClr val="6B7280"/>
                </a:solidFill>
                <a:latin typeface="Arial" panose="020B0604020202020204" pitchFamily="34" charset="0"/>
              </a:rPr>
              <a:t> </a:t>
            </a:r>
            <a:r>
              <a:rPr lang="en-GB" sz="1500" dirty="0">
                <a:latin typeface="Arial" panose="020B0604020202020204" pitchFamily="34" charset="0"/>
                <a:cs typeface="Arial" panose="020B0604020202020204" pitchFamily="34" charset="0"/>
              </a:rPr>
              <a:t>(Sanchez et al., 2020).</a:t>
            </a:r>
            <a:endParaRPr sz="1500" b="0" i="0" dirty="0">
              <a:solidFill>
                <a:srgbClr val="6B7280"/>
              </a:solidFill>
              <a:latin typeface="Arial" panose="020B0604020202020204" pitchFamily="34" charset="0"/>
            </a:endParaRPr>
          </a:p>
        </p:txBody>
      </p:sp>
      <p:sp>
        <p:nvSpPr>
          <p:cNvPr id="11" name="TextBox 10"/>
          <p:cNvSpPr txBox="1"/>
          <p:nvPr/>
        </p:nvSpPr>
        <p:spPr>
          <a:xfrm>
            <a:off x="10116145" y="3499274"/>
            <a:ext cx="1713755" cy="2476768"/>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500" b="0" dirty="0">
                <a:solidFill>
                  <a:srgbClr val="6B7280"/>
                </a:solidFill>
                <a:latin typeface="Arial" panose="020B0604020202020204" pitchFamily="34" charset="0"/>
                <a:cs typeface="Arial" panose="020B0604020202020204" pitchFamily="34" charset="0"/>
              </a:rPr>
              <a:t>Stigma and cultural taboos prevent open discussions and delay necessary medical care for women</a:t>
            </a:r>
            <a:r>
              <a:rPr lang="en-GB" sz="1500" b="0" dirty="0">
                <a:solidFill>
                  <a:srgbClr val="6B7280"/>
                </a:solidFill>
                <a:latin typeface="Arial" panose="020B0604020202020204" pitchFamily="34" charset="0"/>
                <a:cs typeface="Arial" panose="020B0604020202020204" pitchFamily="34" charset="0"/>
              </a:rPr>
              <a:t> </a:t>
            </a:r>
            <a:r>
              <a:rPr lang="en-GB" sz="1500" dirty="0">
                <a:latin typeface="Arial" panose="020B0604020202020204" pitchFamily="34" charset="0"/>
                <a:cs typeface="Arial" panose="020B0604020202020204" pitchFamily="34" charset="0"/>
              </a:rPr>
              <a:t>(Kirk &amp; Toner, 2023).</a:t>
            </a:r>
            <a:endParaRPr sz="1500" b="0" dirty="0">
              <a:solidFill>
                <a:srgbClr val="6B7280"/>
              </a:solidFill>
              <a:latin typeface="Arial" panose="020B0604020202020204" pitchFamily="34" charset="0"/>
              <a:cs typeface="Arial" panose="020B0604020202020204" pitchFamily="34" charset="0"/>
            </a:endParaRPr>
          </a:p>
        </p:txBody>
      </p:sp>
      <p:sp>
        <p:nvSpPr>
          <p:cNvPr id="12" name="TextBox 11"/>
          <p:cNvSpPr txBox="1"/>
          <p:nvPr/>
        </p:nvSpPr>
        <p:spPr>
          <a:xfrm>
            <a:off x="5016500" y="3501125"/>
            <a:ext cx="1930400" cy="2796215"/>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lang="en-US" sz="1500" b="0" dirty="0">
                <a:latin typeface="Arial" panose="020B0604020202020204" pitchFamily="34" charset="0"/>
                <a:cs typeface="Arial" panose="020B0604020202020204" pitchFamily="34" charset="0"/>
              </a:rPr>
              <a:t>1 in 10 women experience endometriosis</a:t>
            </a:r>
            <a:r>
              <a:rPr lang="en-US" sz="1500" dirty="0">
                <a:latin typeface="Arial" panose="020B0604020202020204" pitchFamily="34" charset="0"/>
                <a:cs typeface="Arial" panose="020B0604020202020204" pitchFamily="34" charset="0"/>
              </a:rPr>
              <a:t> (Chapman et al., 2022).</a:t>
            </a:r>
            <a:r>
              <a:rPr lang="en-US" sz="1500" b="0" dirty="0">
                <a:latin typeface="Arial" panose="020B0604020202020204" pitchFamily="34" charset="0"/>
                <a:cs typeface="Arial" panose="020B0604020202020204" pitchFamily="34" charset="0"/>
              </a:rPr>
              <a:t> PCOS affects 8-13% of women of reproductive age globally </a:t>
            </a:r>
            <a:r>
              <a:rPr lang="en-GB" sz="1500" dirty="0">
                <a:latin typeface="Arial" panose="020B0604020202020204" pitchFamily="34" charset="0"/>
                <a:cs typeface="Arial" panose="020B0604020202020204" pitchFamily="34" charset="0"/>
              </a:rPr>
              <a:t>(Bozdag et al., 2016).</a:t>
            </a:r>
            <a:endParaRPr sz="1500" b="0" dirty="0">
              <a:latin typeface="Arial" panose="020B0604020202020204" pitchFamily="34" charset="0"/>
              <a:cs typeface="Arial" panose="020B0604020202020204" pitchFamily="34" charset="0"/>
            </a:endParaRPr>
          </a:p>
        </p:txBody>
      </p:sp>
      <p:sp>
        <p:nvSpPr>
          <p:cNvPr id="13" name="TextBox 12"/>
          <p:cNvSpPr txBox="1"/>
          <p:nvPr/>
        </p:nvSpPr>
        <p:spPr>
          <a:xfrm>
            <a:off x="7583239" y="2581275"/>
            <a:ext cx="1713755"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Health Literacy Gap</a:t>
            </a:r>
          </a:p>
        </p:txBody>
      </p:sp>
      <p:sp>
        <p:nvSpPr>
          <p:cNvPr id="14" name="TextBox 13"/>
          <p:cNvSpPr txBox="1"/>
          <p:nvPr/>
        </p:nvSpPr>
        <p:spPr>
          <a:xfrm>
            <a:off x="5050482" y="2581275"/>
            <a:ext cx="1713607"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Prevalence of Disorders</a:t>
            </a:r>
          </a:p>
        </p:txBody>
      </p:sp>
      <p:sp>
        <p:nvSpPr>
          <p:cNvPr id="15" name="TextBox 14"/>
          <p:cNvSpPr txBox="1"/>
          <p:nvPr/>
        </p:nvSpPr>
        <p:spPr>
          <a:xfrm>
            <a:off x="10116145" y="2581275"/>
            <a:ext cx="1713755"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Cultural Barriers</a:t>
            </a:r>
          </a:p>
        </p:txBody>
      </p:sp>
      <p:sp>
        <p:nvSpPr>
          <p:cNvPr id="17" name="Rounded Rectangle 16"/>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8" name="Rounded Rectangle 17"/>
          <p:cNvSpPr/>
          <p:nvPr/>
        </p:nvSpPr>
        <p:spPr>
          <a:xfrm>
            <a:off x="2231231" y="6443662"/>
            <a:ext cx="9503568"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9" name="Rectangle 18"/>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3" name="Picture 22" descr="A pink heart on a pink background&#10;&#10;AI-generated content may be incorrect.">
            <a:extLst>
              <a:ext uri="{FF2B5EF4-FFF2-40B4-BE49-F238E27FC236}">
                <a16:creationId xmlns:a16="http://schemas.microsoft.com/office/drawing/2014/main" id="{7FA3D348-1F6E-ABD5-3341-E2D7F987CB01}"/>
              </a:ext>
            </a:extLst>
          </p:cNvPr>
          <p:cNvPicPr>
            <a:picLocks noChangeAspect="1"/>
          </p:cNvPicPr>
          <p:nvPr/>
        </p:nvPicPr>
        <p:blipFill>
          <a:blip r:embed="rId6"/>
          <a:stretch>
            <a:fillRect/>
          </a:stretch>
        </p:blipFill>
        <p:spPr>
          <a:xfrm>
            <a:off x="142875" y="5977893"/>
            <a:ext cx="742948" cy="742948"/>
          </a:xfrm>
          <a:prstGeom prst="flowChartConnector">
            <a:avLst/>
          </a:prstGeom>
          <a:effectLst>
            <a:softEdge rad="0"/>
          </a:effectLst>
        </p:spPr>
      </p:pic>
      <p:sp>
        <p:nvSpPr>
          <p:cNvPr id="3" name="Shape 9">
            <a:extLst>
              <a:ext uri="{FF2B5EF4-FFF2-40B4-BE49-F238E27FC236}">
                <a16:creationId xmlns:a16="http://schemas.microsoft.com/office/drawing/2014/main" id="{1DFCC3DE-F0E4-4A72-82EC-5A6EC14B106D}"/>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9af466b8-18b1-415f-8196-d1d6077b1e46.png"/>
          <p:cNvPicPr>
            <a:picLocks noChangeAspect="1"/>
          </p:cNvPicPr>
          <p:nvPr/>
        </p:nvPicPr>
        <p:blipFill>
          <a:blip r:embed="rId3"/>
          <a:stretch>
            <a:fillRect/>
          </a:stretch>
        </p:blipFill>
        <p:spPr>
          <a:xfrm>
            <a:off x="1809750" y="3048000"/>
            <a:ext cx="8572500" cy="2476500"/>
          </a:xfrm>
          <a:prstGeom prst="rect">
            <a:avLst/>
          </a:prstGeom>
        </p:spPr>
      </p:pic>
      <p:sp>
        <p:nvSpPr>
          <p:cNvPr id="6" name="TextBox 5"/>
          <p:cNvSpPr txBox="1"/>
          <p:nvPr/>
        </p:nvSpPr>
        <p:spPr>
          <a:xfrm>
            <a:off x="457200" y="571500"/>
            <a:ext cx="5432226" cy="112008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0" i="0" dirty="0">
                <a:solidFill>
                  <a:srgbClr val="111827"/>
                </a:solidFill>
                <a:latin typeface="Arial" panose="020B0604020202020204" pitchFamily="34" charset="0"/>
              </a:rPr>
              <a:t>Personalization &amp; User Engagement</a:t>
            </a:r>
          </a:p>
        </p:txBody>
      </p:sp>
      <p:sp>
        <p:nvSpPr>
          <p:cNvPr id="7" name="TextBox 6"/>
          <p:cNvSpPr txBox="1"/>
          <p:nvPr/>
        </p:nvSpPr>
        <p:spPr>
          <a:xfrm>
            <a:off x="457200" y="2072580"/>
            <a:ext cx="4972050" cy="205530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900" b="0" dirty="0">
                <a:latin typeface="Arial" panose="020B0604020202020204" pitchFamily="34" charset="0"/>
                <a:cs typeface="Arial" panose="020B0604020202020204" pitchFamily="34" charset="0"/>
              </a:rPr>
              <a:t>This section explores tailored strategies and interactive features designed to enhance user engagement and improve reproductive health outcomes through personalized experiences</a:t>
            </a:r>
            <a:r>
              <a:rPr lang="en-GB" sz="1900" b="0" dirty="0">
                <a:latin typeface="Arial" panose="020B0604020202020204" pitchFamily="34" charset="0"/>
                <a:cs typeface="Arial" panose="020B0604020202020204" pitchFamily="34" charset="0"/>
              </a:rPr>
              <a:t> </a:t>
            </a:r>
            <a:r>
              <a:rPr lang="en-GB" sz="1900" dirty="0">
                <a:latin typeface="Arial" panose="020B0604020202020204" pitchFamily="34" charset="0"/>
                <a:cs typeface="Arial" panose="020B0604020202020204" pitchFamily="34" charset="0"/>
              </a:rPr>
              <a:t>(Munro et al., 2021).</a:t>
            </a:r>
            <a:endParaRPr sz="1900" b="0" dirty="0">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1983E931-657F-83C2-96F4-1C674D3826DC}"/>
              </a:ext>
            </a:extLst>
          </p:cNvPr>
          <p:cNvGrpSpPr/>
          <p:nvPr/>
        </p:nvGrpSpPr>
        <p:grpSpPr>
          <a:xfrm>
            <a:off x="6251376" y="571500"/>
            <a:ext cx="5883324" cy="1661376"/>
            <a:chOff x="6251376" y="571500"/>
            <a:chExt cx="5883324" cy="1661376"/>
          </a:xfrm>
        </p:grpSpPr>
        <p:sp>
          <p:nvSpPr>
            <p:cNvPr id="3" name="TextBox 2"/>
            <p:cNvSpPr txBox="1"/>
            <p:nvPr/>
          </p:nvSpPr>
          <p:spPr>
            <a:xfrm>
              <a:off x="6251376" y="1028700"/>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1" i="1" dirty="0">
                  <a:solidFill>
                    <a:srgbClr val="6B7280"/>
                  </a:solidFill>
                  <a:latin typeface="Arial" panose="020B0604020202020204" pitchFamily="34" charset="0"/>
                </a:rPr>
                <a:t>Adaptive educational modules</a:t>
              </a:r>
              <a:r>
                <a:rPr sz="1400" b="0" i="0" dirty="0">
                  <a:solidFill>
                    <a:srgbClr val="6B7280"/>
                  </a:solidFill>
                  <a:latin typeface="Arial" panose="020B0604020202020204" pitchFamily="34" charset="0"/>
                </a:rPr>
                <a:t> are customized based on user profiles and learning progress. </a:t>
              </a:r>
              <a:r>
                <a:rPr sz="1400" b="1" i="1" dirty="0" err="1">
                  <a:solidFill>
                    <a:srgbClr val="6B7280"/>
                  </a:solidFill>
                  <a:latin typeface="Arial" panose="020B0604020202020204" pitchFamily="34" charset="0"/>
                </a:rPr>
                <a:t>Customised</a:t>
              </a:r>
              <a:r>
                <a:rPr sz="1400" b="1" i="1" dirty="0">
                  <a:solidFill>
                    <a:srgbClr val="6B7280"/>
                  </a:solidFill>
                  <a:latin typeface="Arial" panose="020B0604020202020204" pitchFamily="34" charset="0"/>
                </a:rPr>
                <a:t> reminders</a:t>
              </a:r>
              <a:r>
                <a:rPr sz="1400" b="0" i="0" dirty="0">
                  <a:solidFill>
                    <a:srgbClr val="6B7280"/>
                  </a:solidFill>
                  <a:latin typeface="Arial" panose="020B0604020202020204" pitchFamily="34" charset="0"/>
                </a:rPr>
                <a:t> and notifications are tailored to individual cycles. </a:t>
              </a:r>
              <a:r>
                <a:rPr sz="1400" b="1" i="1" dirty="0" err="1">
                  <a:solidFill>
                    <a:srgbClr val="6B7280"/>
                  </a:solidFill>
                  <a:latin typeface="Arial" panose="020B0604020202020204" pitchFamily="34" charset="0"/>
                </a:rPr>
                <a:t>Behavioural</a:t>
              </a:r>
              <a:r>
                <a:rPr sz="1400" b="1" i="1" dirty="0">
                  <a:solidFill>
                    <a:srgbClr val="6B7280"/>
                  </a:solidFill>
                  <a:latin typeface="Arial" panose="020B0604020202020204" pitchFamily="34" charset="0"/>
                </a:rPr>
                <a:t> nudges</a:t>
              </a:r>
              <a:r>
                <a:rPr sz="1400" b="0" i="0" dirty="0">
                  <a:solidFill>
                    <a:srgbClr val="6B7280"/>
                  </a:solidFill>
                  <a:latin typeface="Arial" panose="020B0604020202020204" pitchFamily="34" charset="0"/>
                </a:rPr>
                <a:t> encourage healthy lifestyle choices aligned with personal health goals.</a:t>
              </a:r>
            </a:p>
          </p:txBody>
        </p:sp>
        <p:sp>
          <p:nvSpPr>
            <p:cNvPr id="8" name="TextBox 7"/>
            <p:cNvSpPr txBox="1"/>
            <p:nvPr/>
          </p:nvSpPr>
          <p:spPr>
            <a:xfrm>
              <a:off x="6251376" y="571500"/>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Personalization Strategies</a:t>
              </a:r>
            </a:p>
          </p:txBody>
        </p:sp>
      </p:grpSp>
      <p:grpSp>
        <p:nvGrpSpPr>
          <p:cNvPr id="16" name="Group 15">
            <a:extLst>
              <a:ext uri="{FF2B5EF4-FFF2-40B4-BE49-F238E27FC236}">
                <a16:creationId xmlns:a16="http://schemas.microsoft.com/office/drawing/2014/main" id="{64B35234-2DBF-6D6B-128B-33829275D6D8}"/>
              </a:ext>
            </a:extLst>
          </p:cNvPr>
          <p:cNvGrpSpPr/>
          <p:nvPr/>
        </p:nvGrpSpPr>
        <p:grpSpPr>
          <a:xfrm>
            <a:off x="6251376" y="2547200"/>
            <a:ext cx="5883324" cy="1661376"/>
            <a:chOff x="6251376" y="2354460"/>
            <a:chExt cx="5883324" cy="1661376"/>
          </a:xfrm>
        </p:grpSpPr>
        <p:sp>
          <p:nvSpPr>
            <p:cNvPr id="4" name="TextBox 3"/>
            <p:cNvSpPr txBox="1"/>
            <p:nvPr/>
          </p:nvSpPr>
          <p:spPr>
            <a:xfrm>
              <a:off x="6251376" y="2811660"/>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0" i="0" dirty="0">
                  <a:solidFill>
                    <a:srgbClr val="6B7280"/>
                  </a:solidFill>
                  <a:latin typeface="Arial" panose="020B0604020202020204" pitchFamily="34" charset="0"/>
                </a:rPr>
                <a:t>Features include </a:t>
              </a:r>
              <a:r>
                <a:rPr sz="1400" b="1" i="1" dirty="0">
                  <a:solidFill>
                    <a:srgbClr val="6B7280"/>
                  </a:solidFill>
                  <a:latin typeface="Arial" panose="020B0604020202020204" pitchFamily="34" charset="0"/>
                </a:rPr>
                <a:t>interactive symptom and mood logging</a:t>
              </a:r>
              <a:r>
                <a:rPr sz="1400" b="0" i="0" dirty="0">
                  <a:solidFill>
                    <a:srgbClr val="6B7280"/>
                  </a:solidFill>
                  <a:latin typeface="Arial" panose="020B0604020202020204" pitchFamily="34" charset="0"/>
                </a:rPr>
                <a:t> for detailed health tracking. </a:t>
              </a:r>
              <a:r>
                <a:rPr sz="1400" b="1" i="1" dirty="0">
                  <a:solidFill>
                    <a:srgbClr val="6B7280"/>
                  </a:solidFill>
                  <a:latin typeface="Arial" panose="020B0604020202020204" pitchFamily="34" charset="0"/>
                </a:rPr>
                <a:t>Progress tracking with visual feedback</a:t>
              </a:r>
              <a:r>
                <a:rPr sz="1400" b="0" i="0" dirty="0">
                  <a:solidFill>
                    <a:srgbClr val="6B7280"/>
                  </a:solidFill>
                  <a:latin typeface="Arial" panose="020B0604020202020204" pitchFamily="34" charset="0"/>
                </a:rPr>
                <a:t> provides clear insights into patterns. </a:t>
              </a:r>
              <a:r>
                <a:rPr sz="1400" b="1" i="1" dirty="0">
                  <a:solidFill>
                    <a:srgbClr val="6B7280"/>
                  </a:solidFill>
                  <a:latin typeface="Arial" panose="020B0604020202020204" pitchFamily="34" charset="0"/>
                </a:rPr>
                <a:t>Community support features</a:t>
              </a:r>
              <a:r>
                <a:rPr sz="1400" b="0" i="0" dirty="0">
                  <a:solidFill>
                    <a:srgbClr val="6B7280"/>
                  </a:solidFill>
                  <a:latin typeface="Arial" panose="020B0604020202020204" pitchFamily="34" charset="0"/>
                </a:rPr>
                <a:t> are planned for future enhancements to foster peer connections.</a:t>
              </a:r>
            </a:p>
          </p:txBody>
        </p:sp>
        <p:sp>
          <p:nvSpPr>
            <p:cNvPr id="9" name="TextBox 8"/>
            <p:cNvSpPr txBox="1"/>
            <p:nvPr/>
          </p:nvSpPr>
          <p:spPr>
            <a:xfrm>
              <a:off x="6251376" y="2354460"/>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User Engagement Features</a:t>
              </a:r>
            </a:p>
          </p:txBody>
        </p:sp>
      </p:grpSp>
      <p:grpSp>
        <p:nvGrpSpPr>
          <p:cNvPr id="15" name="Group 14">
            <a:extLst>
              <a:ext uri="{FF2B5EF4-FFF2-40B4-BE49-F238E27FC236}">
                <a16:creationId xmlns:a16="http://schemas.microsoft.com/office/drawing/2014/main" id="{162C3A9A-CA09-1FA8-ED5D-710E01620F97}"/>
              </a:ext>
            </a:extLst>
          </p:cNvPr>
          <p:cNvGrpSpPr/>
          <p:nvPr/>
        </p:nvGrpSpPr>
        <p:grpSpPr>
          <a:xfrm>
            <a:off x="6251376" y="4472723"/>
            <a:ext cx="5883324" cy="1661376"/>
            <a:chOff x="6251376" y="4137421"/>
            <a:chExt cx="5883324" cy="1661376"/>
          </a:xfrm>
        </p:grpSpPr>
        <p:sp>
          <p:nvSpPr>
            <p:cNvPr id="5" name="TextBox 4"/>
            <p:cNvSpPr txBox="1"/>
            <p:nvPr/>
          </p:nvSpPr>
          <p:spPr>
            <a:xfrm>
              <a:off x="6251376" y="4594621"/>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0" i="0" dirty="0">
                  <a:solidFill>
                    <a:srgbClr val="6B7280"/>
                  </a:solidFill>
                  <a:latin typeface="Arial" panose="020B0604020202020204" pitchFamily="34" charset="0"/>
                </a:rPr>
                <a:t>The approach aims to </a:t>
              </a:r>
              <a:r>
                <a:rPr sz="1400" b="1" i="1" dirty="0">
                  <a:solidFill>
                    <a:srgbClr val="6B7280"/>
                  </a:solidFill>
                  <a:latin typeface="Arial" panose="020B0604020202020204" pitchFamily="34" charset="0"/>
                </a:rPr>
                <a:t>increase menstrual and fertility health literacy</a:t>
              </a:r>
              <a:r>
                <a:rPr sz="1400" b="0" i="0" dirty="0">
                  <a:solidFill>
                    <a:srgbClr val="6B7280"/>
                  </a:solidFill>
                  <a:latin typeface="Arial" panose="020B0604020202020204" pitchFamily="34" charset="0"/>
                </a:rPr>
                <a:t> among users. It focuses on </a:t>
              </a:r>
              <a:r>
                <a:rPr sz="1400" b="1" i="1" dirty="0">
                  <a:solidFill>
                    <a:srgbClr val="6B7280"/>
                  </a:solidFill>
                  <a:latin typeface="Arial" panose="020B0604020202020204" pitchFamily="34" charset="0"/>
                </a:rPr>
                <a:t>improving self-efficacy</a:t>
              </a:r>
              <a:r>
                <a:rPr sz="1400" b="0" i="0" dirty="0">
                  <a:solidFill>
                    <a:srgbClr val="6B7280"/>
                  </a:solidFill>
                  <a:latin typeface="Arial" panose="020B0604020202020204" pitchFamily="34" charset="0"/>
                </a:rPr>
                <a:t> in managing reproductive health. The system enables </a:t>
              </a:r>
              <a:r>
                <a:rPr sz="1400" b="1" i="1" dirty="0">
                  <a:solidFill>
                    <a:srgbClr val="6B7280"/>
                  </a:solidFill>
                  <a:latin typeface="Arial" panose="020B0604020202020204" pitchFamily="34" charset="0"/>
                </a:rPr>
                <a:t>early identification</a:t>
              </a:r>
              <a:r>
                <a:rPr sz="1400" b="0" i="0" dirty="0">
                  <a:solidFill>
                    <a:srgbClr val="6B7280"/>
                  </a:solidFill>
                  <a:latin typeface="Arial" panose="020B0604020202020204" pitchFamily="34" charset="0"/>
                </a:rPr>
                <a:t> of potential health issues through consistent monitoring.</a:t>
              </a:r>
            </a:p>
          </p:txBody>
        </p:sp>
        <p:sp>
          <p:nvSpPr>
            <p:cNvPr id="10" name="TextBox 9"/>
            <p:cNvSpPr txBox="1"/>
            <p:nvPr/>
          </p:nvSpPr>
          <p:spPr>
            <a:xfrm>
              <a:off x="6251376" y="4137421"/>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Expected Outcomes</a:t>
              </a:r>
            </a:p>
          </p:txBody>
        </p:sp>
      </p:grpSp>
      <p:sp>
        <p:nvSpPr>
          <p:cNvPr id="12" name="Rounded Rectangle 11"/>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ounded Rectangle 12"/>
          <p:cNvSpPr/>
          <p:nvPr/>
        </p:nvSpPr>
        <p:spPr>
          <a:xfrm>
            <a:off x="2143422" y="6443662"/>
            <a:ext cx="9591377"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8" name="Picture 17" descr="A pink heart on a pink background&#10;&#10;AI-generated content may be incorrect.">
            <a:extLst>
              <a:ext uri="{FF2B5EF4-FFF2-40B4-BE49-F238E27FC236}">
                <a16:creationId xmlns:a16="http://schemas.microsoft.com/office/drawing/2014/main" id="{532130D2-7D4D-3F5F-649C-8019E47DFAFD}"/>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11" name="Shape 9">
            <a:extLst>
              <a:ext uri="{FF2B5EF4-FFF2-40B4-BE49-F238E27FC236}">
                <a16:creationId xmlns:a16="http://schemas.microsoft.com/office/drawing/2014/main" id="{293602FE-2643-FF53-E822-752BE06CED1C}"/>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aa1a2a-b36a-45b5-9e0d-49a29004d204.png"/>
          <p:cNvPicPr>
            <a:picLocks noChangeAspect="1"/>
          </p:cNvPicPr>
          <p:nvPr/>
        </p:nvPicPr>
        <p:blipFill>
          <a:blip r:embed="rId3"/>
          <a:stretch>
            <a:fillRect/>
          </a:stretch>
        </p:blipFill>
        <p:spPr>
          <a:xfrm>
            <a:off x="7802909" y="0"/>
            <a:ext cx="4389090" cy="4953000"/>
          </a:xfrm>
          <a:prstGeom prst="rect">
            <a:avLst/>
          </a:prstGeom>
        </p:spPr>
      </p:pic>
      <p:sp>
        <p:nvSpPr>
          <p:cNvPr id="3" name="TextBox 2"/>
          <p:cNvSpPr txBox="1"/>
          <p:nvPr/>
        </p:nvSpPr>
        <p:spPr>
          <a:xfrm>
            <a:off x="457200" y="1776056"/>
            <a:ext cx="5924550" cy="2207527"/>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sz="1900" b="1" dirty="0">
                <a:solidFill>
                  <a:srgbClr val="6B7280"/>
                </a:solidFill>
                <a:latin typeface="Arial" panose="020B0604020202020204" pitchFamily="34" charset="0"/>
                <a:cs typeface="Arial" panose="020B0604020202020204" pitchFamily="34" charset="0"/>
              </a:rPr>
              <a:t>Summary:</a:t>
            </a:r>
            <a:r>
              <a:rPr sz="1900" b="0" dirty="0">
                <a:solidFill>
                  <a:srgbClr val="6B7280"/>
                </a:solidFill>
                <a:latin typeface="Arial" panose="020B0604020202020204" pitchFamily="34" charset="0"/>
                <a:cs typeface="Arial" panose="020B0604020202020204" pitchFamily="34" charset="0"/>
              </a:rPr>
              <a:t> </a:t>
            </a:r>
            <a:r>
              <a:rPr sz="1900" b="0" dirty="0" err="1">
                <a:solidFill>
                  <a:srgbClr val="6B7280"/>
                </a:solidFill>
                <a:latin typeface="Arial" panose="020B0604020202020204" pitchFamily="34" charset="0"/>
                <a:cs typeface="Arial" panose="020B0604020202020204" pitchFamily="34" charset="0"/>
              </a:rPr>
              <a:t>CycleConnect</a:t>
            </a:r>
            <a:r>
              <a:rPr sz="1900" b="0" dirty="0">
                <a:solidFill>
                  <a:srgbClr val="6B7280"/>
                </a:solidFill>
                <a:latin typeface="Arial" panose="020B0604020202020204" pitchFamily="34" charset="0"/>
                <a:cs typeface="Arial" panose="020B0604020202020204" pitchFamily="34" charset="0"/>
              </a:rPr>
              <a:t> targets women aged 18–35 to address menstrual and fertility health challenges. Combines digital technology with evidence-based education and </a:t>
            </a:r>
            <a:r>
              <a:rPr sz="1900" b="0" dirty="0" err="1">
                <a:solidFill>
                  <a:srgbClr val="6B7280"/>
                </a:solidFill>
                <a:latin typeface="Arial" panose="020B0604020202020204" pitchFamily="34" charset="0"/>
                <a:cs typeface="Arial" panose="020B0604020202020204" pitchFamily="34" charset="0"/>
              </a:rPr>
              <a:t>behavioural</a:t>
            </a:r>
            <a:r>
              <a:rPr sz="1900" b="0" dirty="0">
                <a:solidFill>
                  <a:srgbClr val="6B7280"/>
                </a:solidFill>
                <a:latin typeface="Arial" panose="020B0604020202020204" pitchFamily="34" charset="0"/>
                <a:cs typeface="Arial" panose="020B0604020202020204" pitchFamily="34" charset="0"/>
              </a:rPr>
              <a:t> support. </a:t>
            </a:r>
            <a:r>
              <a:rPr sz="1900" b="0" dirty="0" err="1">
                <a:solidFill>
                  <a:srgbClr val="6B7280"/>
                </a:solidFill>
                <a:latin typeface="Arial" panose="020B0604020202020204" pitchFamily="34" charset="0"/>
                <a:cs typeface="Arial" panose="020B0604020202020204" pitchFamily="34" charset="0"/>
              </a:rPr>
              <a:t>Prioritises</a:t>
            </a:r>
            <a:r>
              <a:rPr sz="1900" b="0" dirty="0">
                <a:solidFill>
                  <a:srgbClr val="6B7280"/>
                </a:solidFill>
                <a:latin typeface="Arial" panose="020B0604020202020204" pitchFamily="34" charset="0"/>
                <a:cs typeface="Arial" panose="020B0604020202020204" pitchFamily="34" charset="0"/>
              </a:rPr>
              <a:t> privacy, accessibility, and user engagement</a:t>
            </a:r>
            <a:r>
              <a:rPr lang="en-GB" sz="1900" dirty="0">
                <a:solidFill>
                  <a:srgbClr val="6B7280"/>
                </a:solidFill>
                <a:latin typeface="Arial" panose="020B0604020202020204" pitchFamily="34" charset="0"/>
                <a:cs typeface="Arial" panose="020B0604020202020204" pitchFamily="34" charset="0"/>
              </a:rPr>
              <a:t> </a:t>
            </a:r>
            <a:r>
              <a:rPr lang="fr-FR" sz="1900" dirty="0">
                <a:latin typeface="Arial" panose="020B0604020202020204" pitchFamily="34" charset="0"/>
                <a:cs typeface="Arial" panose="020B0604020202020204" pitchFamily="34" charset="0"/>
              </a:rPr>
              <a:t>(Munro et al., 2021; Sanchez et al., 2020).</a:t>
            </a:r>
            <a:endParaRPr lang="en-GB" sz="1900" b="0" dirty="0">
              <a:solidFill>
                <a:srgbClr val="6B7280"/>
              </a:solidFill>
              <a:latin typeface="Arial" panose="020B0604020202020204" pitchFamily="34" charset="0"/>
              <a:cs typeface="Arial" panose="020B0604020202020204" pitchFamily="34" charset="0"/>
            </a:endParaRPr>
          </a:p>
        </p:txBody>
      </p:sp>
      <p:sp>
        <p:nvSpPr>
          <p:cNvPr id="4" name="TextBox 3"/>
          <p:cNvSpPr txBox="1"/>
          <p:nvPr/>
        </p:nvSpPr>
        <p:spPr>
          <a:xfrm>
            <a:off x="457200" y="723900"/>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sz="4200" b="1" i="0" dirty="0">
                <a:solidFill>
                  <a:srgbClr val="111827"/>
                </a:solidFill>
                <a:latin typeface="Arial" panose="020B0604020202020204" pitchFamily="34" charset="0"/>
              </a:rPr>
              <a:t>Summary &amp; Next Steps</a:t>
            </a:r>
          </a:p>
        </p:txBody>
      </p:sp>
      <p:sp>
        <p:nvSpPr>
          <p:cNvPr id="9" name="Rounded Rectangle 8"/>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2" name="Rectangle 11"/>
          <p:cNvSpPr/>
          <p:nvPr/>
        </p:nvSpPr>
        <p:spPr>
          <a:xfrm rot="2700000">
            <a:off x="7421157" y="281127"/>
            <a:ext cx="161643"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ounded Rectangle 12"/>
          <p:cNvSpPr/>
          <p:nvPr/>
        </p:nvSpPr>
        <p:spPr>
          <a:xfrm rot="2700000">
            <a:off x="7421157" y="509727"/>
            <a:ext cx="161643" cy="161645"/>
          </a:xfrm>
          <a:prstGeom prst="roundRect">
            <a:avLst>
              <a:gd name="adj" fmla="val 11785"/>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7421157" y="738327"/>
            <a:ext cx="161643"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97A0C6A3-A5BF-DF46-D8A9-7E3C237C9C3A}"/>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5" name="Shape 9">
            <a:extLst>
              <a:ext uri="{FF2B5EF4-FFF2-40B4-BE49-F238E27FC236}">
                <a16:creationId xmlns:a16="http://schemas.microsoft.com/office/drawing/2014/main" id="{A13C752C-C378-15B7-B6C3-80A873BCC14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BA411-4332-229F-30A8-029D6FCC4AC4}"/>
            </a:ext>
          </a:extLst>
        </p:cNvPr>
        <p:cNvGrpSpPr/>
        <p:nvPr/>
      </p:nvGrpSpPr>
      <p:grpSpPr>
        <a:xfrm>
          <a:off x="0" y="0"/>
          <a:ext cx="0" cy="0"/>
          <a:chOff x="0" y="0"/>
          <a:chExt cx="0" cy="0"/>
        </a:xfrm>
      </p:grpSpPr>
      <p:sp>
        <p:nvSpPr>
          <p:cNvPr id="26" name="TextBox 25">
            <a:extLst>
              <a:ext uri="{FF2B5EF4-FFF2-40B4-BE49-F238E27FC236}">
                <a16:creationId xmlns:a16="http://schemas.microsoft.com/office/drawing/2014/main" id="{D1796FA7-0B1D-6CFC-53DA-EE03A1E19FD6}"/>
              </a:ext>
            </a:extLst>
          </p:cNvPr>
          <p:cNvSpPr txBox="1"/>
          <p:nvPr/>
        </p:nvSpPr>
        <p:spPr>
          <a:xfrm>
            <a:off x="457200" y="1363538"/>
            <a:ext cx="4892040" cy="300788"/>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lang="en-GB" sz="1700" b="1" dirty="0">
                <a:solidFill>
                  <a:srgbClr val="6B7280"/>
                </a:solidFill>
                <a:latin typeface="Arial" panose="020B0604020202020204" pitchFamily="34" charset="0"/>
                <a:hlinkClick r:id="rId3"/>
              </a:rPr>
              <a:t>QR Code to download application for Android</a:t>
            </a:r>
            <a:endParaRPr lang="en-GB" sz="1700" b="1" dirty="0">
              <a:solidFill>
                <a:srgbClr val="6B7280"/>
              </a:solidFill>
              <a:latin typeface="Arial" panose="020B0604020202020204" pitchFamily="34" charset="0"/>
            </a:endParaRPr>
          </a:p>
        </p:txBody>
      </p:sp>
      <p:sp>
        <p:nvSpPr>
          <p:cNvPr id="27" name="TextBox 26">
            <a:extLst>
              <a:ext uri="{FF2B5EF4-FFF2-40B4-BE49-F238E27FC236}">
                <a16:creationId xmlns:a16="http://schemas.microsoft.com/office/drawing/2014/main" id="{D4F6826D-A155-071E-4225-6C3A891C3631}"/>
              </a:ext>
            </a:extLst>
          </p:cNvPr>
          <p:cNvSpPr txBox="1"/>
          <p:nvPr/>
        </p:nvSpPr>
        <p:spPr>
          <a:xfrm>
            <a:off x="514349" y="610341"/>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err="1">
                <a:solidFill>
                  <a:srgbClr val="111827"/>
                </a:solidFill>
                <a:latin typeface="Arial" panose="020B0604020202020204" pitchFamily="34" charset="0"/>
              </a:rPr>
              <a:t>CycleConnect</a:t>
            </a:r>
            <a:endParaRPr sz="4200" b="1" i="0" dirty="0">
              <a:solidFill>
                <a:srgbClr val="111827"/>
              </a:solidFill>
              <a:latin typeface="Arial" panose="020B0604020202020204" pitchFamily="34" charset="0"/>
            </a:endParaRPr>
          </a:p>
        </p:txBody>
      </p:sp>
      <p:sp>
        <p:nvSpPr>
          <p:cNvPr id="28" name="Rounded Rectangle 8">
            <a:extLst>
              <a:ext uri="{FF2B5EF4-FFF2-40B4-BE49-F238E27FC236}">
                <a16:creationId xmlns:a16="http://schemas.microsoft.com/office/drawing/2014/main" id="{C1802DC9-28D4-8180-DB8E-FF6E37930D31}"/>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9" name="Rounded Rectangle 9">
            <a:extLst>
              <a:ext uri="{FF2B5EF4-FFF2-40B4-BE49-F238E27FC236}">
                <a16:creationId xmlns:a16="http://schemas.microsoft.com/office/drawing/2014/main" id="{108BF776-C2A2-8594-3763-006276BF04C8}"/>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30" name="Rectangle 29">
            <a:extLst>
              <a:ext uri="{FF2B5EF4-FFF2-40B4-BE49-F238E27FC236}">
                <a16:creationId xmlns:a16="http://schemas.microsoft.com/office/drawing/2014/main" id="{E3C4DB6F-005B-305F-71CC-5758EB150D5D}"/>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31" name="Picture 30" descr="A pink heart on a pink background&#10;&#10;AI-generated content may be incorrect.">
            <a:extLst>
              <a:ext uri="{FF2B5EF4-FFF2-40B4-BE49-F238E27FC236}">
                <a16:creationId xmlns:a16="http://schemas.microsoft.com/office/drawing/2014/main" id="{CD44952A-388C-2B6F-55FF-2F93AE2EE58A}"/>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pic>
        <p:nvPicPr>
          <p:cNvPr id="32" name="Picture 31" descr="A heart in a circle with text&#10;&#10;AI-generated content may be incorrect.">
            <a:extLst>
              <a:ext uri="{FF2B5EF4-FFF2-40B4-BE49-F238E27FC236}">
                <a16:creationId xmlns:a16="http://schemas.microsoft.com/office/drawing/2014/main" id="{288C692C-700A-3BDA-FA7C-8B6BD418EE3F}"/>
              </a:ext>
            </a:extLst>
          </p:cNvPr>
          <p:cNvPicPr>
            <a:picLocks noChangeAspect="1"/>
          </p:cNvPicPr>
          <p:nvPr/>
        </p:nvPicPr>
        <p:blipFill>
          <a:blip r:embed="rId5"/>
          <a:stretch>
            <a:fillRect/>
          </a:stretch>
        </p:blipFill>
        <p:spPr>
          <a:xfrm>
            <a:off x="6381750" y="1073946"/>
            <a:ext cx="2428874" cy="5060153"/>
          </a:xfrm>
          <a:prstGeom prst="rect">
            <a:avLst/>
          </a:prstGeom>
          <a:noFill/>
          <a:ln w="127000">
            <a:solidFill>
              <a:srgbClr val="FFC7D8"/>
            </a:solidFill>
          </a:ln>
        </p:spPr>
      </p:pic>
      <p:pic>
        <p:nvPicPr>
          <p:cNvPr id="33" name="Picture 32">
            <a:extLst>
              <a:ext uri="{FF2B5EF4-FFF2-40B4-BE49-F238E27FC236}">
                <a16:creationId xmlns:a16="http://schemas.microsoft.com/office/drawing/2014/main" id="{DB865F39-2C22-5636-8416-7A684D80985D}"/>
              </a:ext>
            </a:extLst>
          </p:cNvPr>
          <p:cNvPicPr>
            <a:picLocks noChangeAspect="1"/>
          </p:cNvPicPr>
          <p:nvPr/>
        </p:nvPicPr>
        <p:blipFill>
          <a:blip r:embed="rId6"/>
          <a:srcRect/>
          <a:stretch/>
        </p:blipFill>
        <p:spPr>
          <a:xfrm>
            <a:off x="9334389" y="1073946"/>
            <a:ext cx="2371946" cy="5060153"/>
          </a:xfrm>
          <a:prstGeom prst="rect">
            <a:avLst/>
          </a:prstGeom>
          <a:noFill/>
          <a:ln w="127000">
            <a:solidFill>
              <a:srgbClr val="FFC7D8"/>
            </a:solidFill>
          </a:ln>
        </p:spPr>
      </p:pic>
      <p:sp>
        <p:nvSpPr>
          <p:cNvPr id="34" name="TextBox 33">
            <a:extLst>
              <a:ext uri="{FF2B5EF4-FFF2-40B4-BE49-F238E27FC236}">
                <a16:creationId xmlns:a16="http://schemas.microsoft.com/office/drawing/2014/main" id="{8CEBDA94-57CC-9862-F309-DCE4C60D9AF7}"/>
              </a:ext>
            </a:extLst>
          </p:cNvPr>
          <p:cNvSpPr txBox="1"/>
          <p:nvPr/>
        </p:nvSpPr>
        <p:spPr>
          <a:xfrm>
            <a:off x="485665" y="3891370"/>
            <a:ext cx="4892040" cy="300788"/>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lang="en-GB" sz="1700" b="1" dirty="0">
                <a:solidFill>
                  <a:srgbClr val="6B7280"/>
                </a:solidFill>
                <a:latin typeface="Arial" panose="020B0604020202020204" pitchFamily="34" charset="0"/>
                <a:hlinkClick r:id="rId7"/>
              </a:rPr>
              <a:t>QR Code to download application for Windows</a:t>
            </a:r>
            <a:endParaRPr lang="en-GB" sz="1700" b="1" dirty="0">
              <a:solidFill>
                <a:srgbClr val="6B7280"/>
              </a:solidFill>
              <a:latin typeface="Arial" panose="020B0604020202020204" pitchFamily="34" charset="0"/>
            </a:endParaRPr>
          </a:p>
        </p:txBody>
      </p:sp>
      <p:sp>
        <p:nvSpPr>
          <p:cNvPr id="35" name="Shape 9">
            <a:extLst>
              <a:ext uri="{FF2B5EF4-FFF2-40B4-BE49-F238E27FC236}">
                <a16:creationId xmlns:a16="http://schemas.microsoft.com/office/drawing/2014/main" id="{A9536CE6-B071-2D8F-29FD-BBB0A4884AB3}"/>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pic>
        <p:nvPicPr>
          <p:cNvPr id="36" name="Picture 35" descr="A qr code on a white background&#10;&#10;AI-generated content may be incorrect.">
            <a:extLst>
              <a:ext uri="{FF2B5EF4-FFF2-40B4-BE49-F238E27FC236}">
                <a16:creationId xmlns:a16="http://schemas.microsoft.com/office/drawing/2014/main" id="{352D1832-73D2-7ACD-E910-69C20E9D44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56522" y="1845867"/>
            <a:ext cx="2025455" cy="2025455"/>
          </a:xfrm>
          <a:prstGeom prst="rect">
            <a:avLst/>
          </a:prstGeom>
        </p:spPr>
      </p:pic>
      <p:pic>
        <p:nvPicPr>
          <p:cNvPr id="37" name="Picture 36" descr="A qr code on a white background&#10;&#10;AI-generated content may be incorrect.">
            <a:extLst>
              <a:ext uri="{FF2B5EF4-FFF2-40B4-BE49-F238E27FC236}">
                <a16:creationId xmlns:a16="http://schemas.microsoft.com/office/drawing/2014/main" id="{FC077E1E-F18C-3875-9AEA-2ED36D4D6C4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56522" y="4212500"/>
            <a:ext cx="2095471" cy="2095471"/>
          </a:xfrm>
          <a:prstGeom prst="rect">
            <a:avLst/>
          </a:prstGeom>
        </p:spPr>
      </p:pic>
    </p:spTree>
    <p:extLst>
      <p:ext uri="{BB962C8B-B14F-4D97-AF65-F5344CB8AC3E}">
        <p14:creationId xmlns:p14="http://schemas.microsoft.com/office/powerpoint/2010/main" val="1176834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50470-FD74-F8C7-116C-7A46830C9AD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D2583AD-287C-195F-7D25-E0A457FDD78C}"/>
              </a:ext>
            </a:extLst>
          </p:cNvPr>
          <p:cNvSpPr txBox="1"/>
          <p:nvPr/>
        </p:nvSpPr>
        <p:spPr>
          <a:xfrm>
            <a:off x="885823" y="326707"/>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a:solidFill>
                  <a:srgbClr val="111827"/>
                </a:solidFill>
                <a:latin typeface="Arial" panose="020B0604020202020204" pitchFamily="34" charset="0"/>
              </a:rPr>
              <a:t>Interface of our Application</a:t>
            </a:r>
            <a:endParaRPr sz="4200" b="1" i="0" dirty="0">
              <a:solidFill>
                <a:srgbClr val="111827"/>
              </a:solidFill>
              <a:latin typeface="Arial" panose="020B0604020202020204" pitchFamily="34" charset="0"/>
            </a:endParaRPr>
          </a:p>
        </p:txBody>
      </p:sp>
      <p:sp>
        <p:nvSpPr>
          <p:cNvPr id="9" name="Rounded Rectangle 8">
            <a:extLst>
              <a:ext uri="{FF2B5EF4-FFF2-40B4-BE49-F238E27FC236}">
                <a16:creationId xmlns:a16="http://schemas.microsoft.com/office/drawing/2014/main" id="{FA455287-54AA-5290-99B3-5AD5C11E9C71}"/>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CE80ED4C-999B-26A2-62D4-C59341A79F62}"/>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12094647-757E-C3AB-C1A3-18D02FD3E528}"/>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1897CD83-E780-C08F-C504-EEDB5D3A6BAE}"/>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pic>
        <p:nvPicPr>
          <p:cNvPr id="8" name="Picture 7">
            <a:extLst>
              <a:ext uri="{FF2B5EF4-FFF2-40B4-BE49-F238E27FC236}">
                <a16:creationId xmlns:a16="http://schemas.microsoft.com/office/drawing/2014/main" id="{3956A66E-79A3-46CB-00D6-E01CE7C79112}"/>
              </a:ext>
            </a:extLst>
          </p:cNvPr>
          <p:cNvPicPr>
            <a:picLocks noChangeAspect="1"/>
          </p:cNvPicPr>
          <p:nvPr/>
        </p:nvPicPr>
        <p:blipFill>
          <a:blip r:embed="rId4"/>
          <a:srcRect/>
          <a:stretch/>
        </p:blipFill>
        <p:spPr>
          <a:xfrm>
            <a:off x="1112633" y="1160850"/>
            <a:ext cx="2365785" cy="5060153"/>
          </a:xfrm>
          <a:prstGeom prst="rect">
            <a:avLst/>
          </a:prstGeom>
          <a:noFill/>
          <a:ln w="127000">
            <a:solidFill>
              <a:srgbClr val="FFC7D8"/>
            </a:solidFill>
          </a:ln>
        </p:spPr>
      </p:pic>
      <p:pic>
        <p:nvPicPr>
          <p:cNvPr id="15" name="Picture 14">
            <a:extLst>
              <a:ext uri="{FF2B5EF4-FFF2-40B4-BE49-F238E27FC236}">
                <a16:creationId xmlns:a16="http://schemas.microsoft.com/office/drawing/2014/main" id="{D483B69A-A415-948B-C5C4-A9277F0A2304}"/>
              </a:ext>
            </a:extLst>
          </p:cNvPr>
          <p:cNvPicPr>
            <a:picLocks noChangeAspect="1"/>
          </p:cNvPicPr>
          <p:nvPr/>
        </p:nvPicPr>
        <p:blipFill>
          <a:blip r:embed="rId5"/>
          <a:srcRect/>
          <a:stretch/>
        </p:blipFill>
        <p:spPr>
          <a:xfrm>
            <a:off x="4910027" y="1167581"/>
            <a:ext cx="2371946" cy="5046693"/>
          </a:xfrm>
          <a:prstGeom prst="rect">
            <a:avLst/>
          </a:prstGeom>
          <a:noFill/>
          <a:ln w="127000">
            <a:solidFill>
              <a:srgbClr val="FFC7D8"/>
            </a:solidFill>
          </a:ln>
        </p:spPr>
      </p:pic>
      <p:pic>
        <p:nvPicPr>
          <p:cNvPr id="2" name="Picture 1">
            <a:extLst>
              <a:ext uri="{FF2B5EF4-FFF2-40B4-BE49-F238E27FC236}">
                <a16:creationId xmlns:a16="http://schemas.microsoft.com/office/drawing/2014/main" id="{16531D09-FADD-8CAB-A9EA-67FEBF5047E2}"/>
              </a:ext>
            </a:extLst>
          </p:cNvPr>
          <p:cNvPicPr>
            <a:picLocks noChangeAspect="1"/>
          </p:cNvPicPr>
          <p:nvPr/>
        </p:nvPicPr>
        <p:blipFill>
          <a:blip r:embed="rId6"/>
          <a:srcRect/>
          <a:stretch/>
        </p:blipFill>
        <p:spPr>
          <a:xfrm>
            <a:off x="8631558" y="1167581"/>
            <a:ext cx="2371946" cy="5046693"/>
          </a:xfrm>
          <a:prstGeom prst="rect">
            <a:avLst/>
          </a:prstGeom>
          <a:noFill/>
          <a:ln w="127000">
            <a:solidFill>
              <a:srgbClr val="FFC7D8"/>
            </a:solidFill>
          </a:ln>
        </p:spPr>
      </p:pic>
      <p:sp>
        <p:nvSpPr>
          <p:cNvPr id="5" name="Oval 4">
            <a:extLst>
              <a:ext uri="{FF2B5EF4-FFF2-40B4-BE49-F238E27FC236}">
                <a16:creationId xmlns:a16="http://schemas.microsoft.com/office/drawing/2014/main" id="{E15899B9-120E-F422-5081-180247933C8B}"/>
              </a:ext>
            </a:extLst>
          </p:cNvPr>
          <p:cNvSpPr/>
          <p:nvPr/>
        </p:nvSpPr>
        <p:spPr>
          <a:xfrm>
            <a:off x="240030"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1</a:t>
            </a:r>
          </a:p>
        </p:txBody>
      </p:sp>
      <p:sp>
        <p:nvSpPr>
          <p:cNvPr id="6" name="Oval 5">
            <a:extLst>
              <a:ext uri="{FF2B5EF4-FFF2-40B4-BE49-F238E27FC236}">
                <a16:creationId xmlns:a16="http://schemas.microsoft.com/office/drawing/2014/main" id="{D81E72F3-A6D7-394C-B27A-4E4D2ECF2E23}"/>
              </a:ext>
            </a:extLst>
          </p:cNvPr>
          <p:cNvSpPr/>
          <p:nvPr/>
        </p:nvSpPr>
        <p:spPr>
          <a:xfrm>
            <a:off x="397234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2</a:t>
            </a:r>
          </a:p>
        </p:txBody>
      </p:sp>
      <p:sp>
        <p:nvSpPr>
          <p:cNvPr id="7" name="Oval 6">
            <a:extLst>
              <a:ext uri="{FF2B5EF4-FFF2-40B4-BE49-F238E27FC236}">
                <a16:creationId xmlns:a16="http://schemas.microsoft.com/office/drawing/2014/main" id="{DF8595F9-270E-FF82-0546-778862819B88}"/>
              </a:ext>
            </a:extLst>
          </p:cNvPr>
          <p:cNvSpPr/>
          <p:nvPr/>
        </p:nvSpPr>
        <p:spPr>
          <a:xfrm>
            <a:off x="769387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3</a:t>
            </a:r>
          </a:p>
        </p:txBody>
      </p:sp>
      <p:sp>
        <p:nvSpPr>
          <p:cNvPr id="3" name="Shape 9">
            <a:extLst>
              <a:ext uri="{FF2B5EF4-FFF2-40B4-BE49-F238E27FC236}">
                <a16:creationId xmlns:a16="http://schemas.microsoft.com/office/drawing/2014/main" id="{83975234-3F03-DFEF-45ED-672B1E04FF22}"/>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3800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5E63A-A27D-1BC9-EE4D-E82C0BC30A9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685412B-063D-40BD-606B-D3F4194E97F6}"/>
              </a:ext>
            </a:extLst>
          </p:cNvPr>
          <p:cNvSpPr txBox="1"/>
          <p:nvPr/>
        </p:nvSpPr>
        <p:spPr>
          <a:xfrm>
            <a:off x="885823" y="326707"/>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a:solidFill>
                  <a:srgbClr val="111827"/>
                </a:solidFill>
                <a:latin typeface="Arial" panose="020B0604020202020204" pitchFamily="34" charset="0"/>
              </a:rPr>
              <a:t>Interface of our Application</a:t>
            </a:r>
            <a:endParaRPr sz="4200" b="1" i="0" dirty="0">
              <a:solidFill>
                <a:srgbClr val="111827"/>
              </a:solidFill>
              <a:latin typeface="Arial" panose="020B0604020202020204" pitchFamily="34" charset="0"/>
            </a:endParaRPr>
          </a:p>
        </p:txBody>
      </p:sp>
      <p:sp>
        <p:nvSpPr>
          <p:cNvPr id="9" name="Rounded Rectangle 8">
            <a:extLst>
              <a:ext uri="{FF2B5EF4-FFF2-40B4-BE49-F238E27FC236}">
                <a16:creationId xmlns:a16="http://schemas.microsoft.com/office/drawing/2014/main" id="{DA48F450-BAE4-99CD-D76A-F965EA0FC59E}"/>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2B4F3E22-3495-FC0E-F938-AA4E1BB84B97}"/>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C1309C5A-898A-11AC-8C8B-AF95C69375C2}"/>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4C670D21-3EBD-7956-8344-B380D7A20991}"/>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pic>
        <p:nvPicPr>
          <p:cNvPr id="8" name="Picture 7">
            <a:extLst>
              <a:ext uri="{FF2B5EF4-FFF2-40B4-BE49-F238E27FC236}">
                <a16:creationId xmlns:a16="http://schemas.microsoft.com/office/drawing/2014/main" id="{74C99A8F-2DA4-FF88-0178-618025CD51AA}"/>
              </a:ext>
            </a:extLst>
          </p:cNvPr>
          <p:cNvPicPr>
            <a:picLocks noChangeAspect="1"/>
          </p:cNvPicPr>
          <p:nvPr/>
        </p:nvPicPr>
        <p:blipFill>
          <a:blip r:embed="rId4"/>
          <a:srcRect/>
          <a:stretch/>
        </p:blipFill>
        <p:spPr>
          <a:xfrm>
            <a:off x="1106390" y="1160851"/>
            <a:ext cx="2378271" cy="5060151"/>
          </a:xfrm>
          <a:prstGeom prst="rect">
            <a:avLst/>
          </a:prstGeom>
          <a:noFill/>
          <a:ln w="127000">
            <a:solidFill>
              <a:srgbClr val="FFC7D8"/>
            </a:solidFill>
          </a:ln>
        </p:spPr>
      </p:pic>
      <p:pic>
        <p:nvPicPr>
          <p:cNvPr id="15" name="Picture 14">
            <a:extLst>
              <a:ext uri="{FF2B5EF4-FFF2-40B4-BE49-F238E27FC236}">
                <a16:creationId xmlns:a16="http://schemas.microsoft.com/office/drawing/2014/main" id="{2C578CCF-4500-C74B-A29B-39AAEE2B94BE}"/>
              </a:ext>
            </a:extLst>
          </p:cNvPr>
          <p:cNvPicPr>
            <a:picLocks noChangeAspect="1"/>
          </p:cNvPicPr>
          <p:nvPr/>
        </p:nvPicPr>
        <p:blipFill>
          <a:blip r:embed="rId5"/>
          <a:srcRect/>
          <a:stretch/>
        </p:blipFill>
        <p:spPr>
          <a:xfrm>
            <a:off x="4910027" y="1167581"/>
            <a:ext cx="2371945" cy="5046693"/>
          </a:xfrm>
          <a:prstGeom prst="rect">
            <a:avLst/>
          </a:prstGeom>
          <a:noFill/>
          <a:ln w="127000">
            <a:solidFill>
              <a:srgbClr val="FFC7D8"/>
            </a:solidFill>
          </a:ln>
        </p:spPr>
      </p:pic>
      <p:pic>
        <p:nvPicPr>
          <p:cNvPr id="2" name="Picture 1">
            <a:extLst>
              <a:ext uri="{FF2B5EF4-FFF2-40B4-BE49-F238E27FC236}">
                <a16:creationId xmlns:a16="http://schemas.microsoft.com/office/drawing/2014/main" id="{61C86EA1-F4DD-486C-C099-A9B3A9A63FB1}"/>
              </a:ext>
            </a:extLst>
          </p:cNvPr>
          <p:cNvPicPr>
            <a:picLocks noChangeAspect="1"/>
          </p:cNvPicPr>
          <p:nvPr/>
        </p:nvPicPr>
        <p:blipFill>
          <a:blip r:embed="rId6"/>
          <a:srcRect/>
          <a:stretch/>
        </p:blipFill>
        <p:spPr>
          <a:xfrm>
            <a:off x="8631558" y="1174274"/>
            <a:ext cx="2371946" cy="5033307"/>
          </a:xfrm>
          <a:prstGeom prst="rect">
            <a:avLst/>
          </a:prstGeom>
          <a:noFill/>
          <a:ln w="127000">
            <a:solidFill>
              <a:srgbClr val="FFC7D8"/>
            </a:solidFill>
          </a:ln>
        </p:spPr>
      </p:pic>
      <p:sp>
        <p:nvSpPr>
          <p:cNvPr id="5" name="Oval 4">
            <a:extLst>
              <a:ext uri="{FF2B5EF4-FFF2-40B4-BE49-F238E27FC236}">
                <a16:creationId xmlns:a16="http://schemas.microsoft.com/office/drawing/2014/main" id="{8E18DACF-FFA8-6D4C-35A1-5EDF2F4CC3BB}"/>
              </a:ext>
            </a:extLst>
          </p:cNvPr>
          <p:cNvSpPr/>
          <p:nvPr/>
        </p:nvSpPr>
        <p:spPr>
          <a:xfrm>
            <a:off x="240030"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4</a:t>
            </a:r>
          </a:p>
        </p:txBody>
      </p:sp>
      <p:sp>
        <p:nvSpPr>
          <p:cNvPr id="6" name="Oval 5">
            <a:extLst>
              <a:ext uri="{FF2B5EF4-FFF2-40B4-BE49-F238E27FC236}">
                <a16:creationId xmlns:a16="http://schemas.microsoft.com/office/drawing/2014/main" id="{B825CEA6-69FB-F384-B0C2-2038F5DEF83A}"/>
              </a:ext>
            </a:extLst>
          </p:cNvPr>
          <p:cNvSpPr/>
          <p:nvPr/>
        </p:nvSpPr>
        <p:spPr>
          <a:xfrm>
            <a:off x="397234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5</a:t>
            </a:r>
          </a:p>
        </p:txBody>
      </p:sp>
      <p:sp>
        <p:nvSpPr>
          <p:cNvPr id="7" name="Oval 6">
            <a:extLst>
              <a:ext uri="{FF2B5EF4-FFF2-40B4-BE49-F238E27FC236}">
                <a16:creationId xmlns:a16="http://schemas.microsoft.com/office/drawing/2014/main" id="{CF27F2B7-8649-9D6E-87D7-46021427967A}"/>
              </a:ext>
            </a:extLst>
          </p:cNvPr>
          <p:cNvSpPr/>
          <p:nvPr/>
        </p:nvSpPr>
        <p:spPr>
          <a:xfrm>
            <a:off x="769387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6</a:t>
            </a:r>
          </a:p>
        </p:txBody>
      </p:sp>
      <p:sp>
        <p:nvSpPr>
          <p:cNvPr id="3" name="Shape 9">
            <a:extLst>
              <a:ext uri="{FF2B5EF4-FFF2-40B4-BE49-F238E27FC236}">
                <a16:creationId xmlns:a16="http://schemas.microsoft.com/office/drawing/2014/main" id="{01D23A36-1686-3801-4644-82601A390DFA}"/>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4821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
    <p:bg>
      <p:bgPr>
        <a:solidFill>
          <a:srgbClr val="061856"/>
        </a:solidFill>
        <a:effectLst/>
      </p:bgPr>
    </p:bg>
    <p:spTree>
      <p:nvGrpSpPr>
        <p:cNvPr id="1" name=""/>
        <p:cNvGrpSpPr/>
        <p:nvPr/>
      </p:nvGrpSpPr>
      <p:grpSpPr>
        <a:xfrm>
          <a:off x="0" y="0"/>
          <a:ext cx="0" cy="0"/>
          <a:chOff x="0" y="0"/>
          <a:chExt cx="0" cy="0"/>
        </a:xfrm>
      </p:grpSpPr>
      <p:pic>
        <p:nvPicPr>
          <p:cNvPr id="3" name="Image 1" descr="https://kimi-img.moonshot.cn/pub/slides/slides_tmpl/image/25-09-02-15:07:43-d2r9ffpe3tpg8rchv42g.png"/>
          <p:cNvPicPr>
            <a:picLocks noChangeAspect="1"/>
          </p:cNvPicPr>
          <p:nvPr/>
        </p:nvPicPr>
        <p:blipFill>
          <a:blip r:embed="rId3"/>
          <a:srcRect l="-1978" t="-5034" r="-1381" b="-4457"/>
          <a:stretch/>
        </p:blipFill>
        <p:spPr>
          <a:xfrm>
            <a:off x="1329690" y="1156970"/>
            <a:ext cx="9756775" cy="4500880"/>
          </a:xfrm>
          <a:prstGeom prst="rect">
            <a:avLst/>
          </a:prstGeom>
        </p:spPr>
      </p:pic>
      <p:sp>
        <p:nvSpPr>
          <p:cNvPr id="5" name="Text 0"/>
          <p:cNvSpPr/>
          <p:nvPr/>
        </p:nvSpPr>
        <p:spPr>
          <a:xfrm>
            <a:off x="1662430" y="1834515"/>
            <a:ext cx="8980805" cy="2657475"/>
          </a:xfrm>
          <a:prstGeom prst="rect">
            <a:avLst/>
          </a:prstGeom>
          <a:noFill/>
          <a:ln/>
        </p:spPr>
        <p:txBody>
          <a:bodyPr wrap="square" lIns="99695" tIns="49784" rIns="99695" bIns="49784" rtlCol="0" anchor="t">
            <a:spAutoFit/>
          </a:bodyPr>
          <a:lstStyle/>
          <a:p>
            <a:pPr>
              <a:lnSpc>
                <a:spcPct val="100000"/>
              </a:lnSpc>
            </a:pPr>
            <a:r>
              <a:rPr lang="en-US" sz="5400" dirty="0">
                <a:solidFill>
                  <a:srgbClr val="FFFFFF"/>
                </a:solidFill>
                <a:latin typeface="MiSans" pitchFamily="34" charset="0"/>
                <a:ea typeface="MiSans" pitchFamily="34" charset="-122"/>
                <a:cs typeface="MiSans" pitchFamily="34" charset="-120"/>
              </a:rPr>
              <a:t>CycleConnect: Justifying a Digital Menstrual &amp; Fertility Health Intervention</a:t>
            </a:r>
            <a:endParaRPr lang="en-US" sz="1600" dirty="0"/>
          </a:p>
        </p:txBody>
      </p:sp>
      <p:sp>
        <p:nvSpPr>
          <p:cNvPr id="12" name="Text 1"/>
          <p:cNvSpPr/>
          <p:nvPr/>
        </p:nvSpPr>
        <p:spPr>
          <a:xfrm>
            <a:off x="4277360" y="4539615"/>
            <a:ext cx="1825625" cy="338554"/>
          </a:xfrm>
          <a:prstGeom prst="rect">
            <a:avLst/>
          </a:prstGeom>
          <a:noFill/>
          <a:ln/>
        </p:spPr>
        <p:txBody>
          <a:bodyPr wrap="square" lIns="91440" tIns="45720" rIns="91440" bIns="45720" rtlCol="0" anchor="t">
            <a:spAutoFit/>
          </a:bodyPr>
          <a:lstStyle/>
          <a:p>
            <a:pPr>
              <a:lnSpc>
                <a:spcPct val="100000"/>
              </a:lnSpc>
            </a:pPr>
            <a:endParaRPr lang="en-US" sz="1600" dirty="0"/>
          </a:p>
        </p:txBody>
      </p:sp>
      <p:sp>
        <p:nvSpPr>
          <p:cNvPr id="14" name="Text 3"/>
          <p:cNvSpPr/>
          <p:nvPr/>
        </p:nvSpPr>
        <p:spPr>
          <a:xfrm>
            <a:off x="3938270" y="4526915"/>
            <a:ext cx="311150" cy="33718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Text 4"/>
          <p:cNvSpPr/>
          <p:nvPr/>
        </p:nvSpPr>
        <p:spPr>
          <a:xfrm>
            <a:off x="6458585" y="4539615"/>
            <a:ext cx="1951990" cy="338554"/>
          </a:xfrm>
          <a:prstGeom prst="rect">
            <a:avLst/>
          </a:prstGeom>
          <a:noFill/>
          <a:ln/>
        </p:spPr>
        <p:txBody>
          <a:bodyPr wrap="square" lIns="91440" tIns="45720" rIns="91440" bIns="45720" rtlCol="0" anchor="t">
            <a:spAutoFit/>
          </a:bodyPr>
          <a:lstStyle/>
          <a:p>
            <a:pPr>
              <a:lnSpc>
                <a:spcPct val="100000"/>
              </a:lnSpc>
            </a:pPr>
            <a:endParaRPr lang="en-US" sz="1600" dirty="0"/>
          </a:p>
        </p:txBody>
      </p:sp>
      <p:sp>
        <p:nvSpPr>
          <p:cNvPr id="17" name="Text 6"/>
          <p:cNvSpPr/>
          <p:nvPr/>
        </p:nvSpPr>
        <p:spPr>
          <a:xfrm>
            <a:off x="6095365" y="4534535"/>
            <a:ext cx="354330" cy="32829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Box 3">
            <a:extLst>
              <a:ext uri="{FF2B5EF4-FFF2-40B4-BE49-F238E27FC236}">
                <a16:creationId xmlns:a16="http://schemas.microsoft.com/office/drawing/2014/main" id="{5A955C84-4A8B-1F64-6C55-0F6490C65204}"/>
              </a:ext>
            </a:extLst>
          </p:cNvPr>
          <p:cNvSpPr txBox="1"/>
          <p:nvPr/>
        </p:nvSpPr>
        <p:spPr>
          <a:xfrm>
            <a:off x="1722685" y="567938"/>
            <a:ext cx="8970784" cy="369332"/>
          </a:xfrm>
          <a:prstGeom prst="rect">
            <a:avLst/>
          </a:prstGeom>
          <a:noFill/>
        </p:spPr>
        <p:txBody>
          <a:bodyPr wrap="square">
            <a:spAutoFit/>
          </a:bodyPr>
          <a:lstStyle/>
          <a:p>
            <a:r>
              <a:rPr lang="en-GB" sz="1800" b="1" dirty="0">
                <a:solidFill>
                  <a:schemeClr val="bg1"/>
                </a:solidFill>
                <a:latin typeface="Arial" panose="020B0604020202020204" pitchFamily="34" charset="0"/>
                <a:cs typeface="Arial" panose="020B0604020202020204" pitchFamily="34" charset="0"/>
              </a:rPr>
              <a:t>Name: </a:t>
            </a:r>
            <a:r>
              <a:rPr lang="en-GB" dirty="0">
                <a:solidFill>
                  <a:schemeClr val="bg1"/>
                </a:solidFill>
                <a:latin typeface="Arial" panose="020B0604020202020204" pitchFamily="34" charset="0"/>
                <a:cs typeface="Arial" panose="020B0604020202020204" pitchFamily="34" charset="0"/>
              </a:rPr>
              <a:t>Keval</a:t>
            </a:r>
            <a:r>
              <a:rPr lang="en-GB" sz="1800" dirty="0">
                <a:solidFill>
                  <a:schemeClr val="bg1"/>
                </a:solidFill>
                <a:latin typeface="Arial" panose="020B0604020202020204" pitchFamily="34" charset="0"/>
                <a:cs typeface="Arial" panose="020B0604020202020204" pitchFamily="34" charset="0"/>
              </a:rPr>
              <a:t> </a:t>
            </a:r>
            <a:r>
              <a:rPr lang="en-GB" sz="1800" dirty="0" err="1">
                <a:solidFill>
                  <a:schemeClr val="bg1"/>
                </a:solidFill>
                <a:latin typeface="Arial" panose="020B0604020202020204" pitchFamily="34" charset="0"/>
                <a:cs typeface="Arial" panose="020B0604020202020204" pitchFamily="34" charset="0"/>
              </a:rPr>
              <a:t>Valundra</a:t>
            </a:r>
            <a:r>
              <a:rPr lang="en-GB" sz="1800" dirty="0">
                <a:solidFill>
                  <a:schemeClr val="bg1"/>
                </a:solidFill>
                <a:latin typeface="Arial" panose="020B0604020202020204" pitchFamily="34" charset="0"/>
                <a:cs typeface="Arial" panose="020B0604020202020204" pitchFamily="34" charset="0"/>
              </a:rPr>
              <a:t>            </a:t>
            </a:r>
            <a:r>
              <a:rPr lang="en-GB" sz="1800" b="1" dirty="0">
                <a:solidFill>
                  <a:schemeClr val="bg1"/>
                </a:solidFill>
                <a:latin typeface="Arial" panose="020B0604020202020204" pitchFamily="34" charset="0"/>
                <a:cs typeface="Arial" panose="020B0604020202020204" pitchFamily="34" charset="0"/>
              </a:rPr>
              <a:t>Student ID:</a:t>
            </a:r>
            <a:r>
              <a:rPr lang="en-GB" b="1" dirty="0">
                <a:solidFill>
                  <a:schemeClr val="bg1"/>
                </a:solidFill>
                <a:latin typeface="Arial" panose="020B0604020202020204" pitchFamily="34" charset="0"/>
                <a:cs typeface="Arial" panose="020B0604020202020204" pitchFamily="34" charset="0"/>
              </a:rPr>
              <a:t> </a:t>
            </a:r>
            <a:r>
              <a:rPr lang="en-GB" dirty="0">
                <a:solidFill>
                  <a:schemeClr val="bg1"/>
                </a:solidFill>
                <a:latin typeface="Arial" panose="020B0604020202020204" pitchFamily="34" charset="0"/>
                <a:cs typeface="Arial" panose="020B0604020202020204" pitchFamily="34" charset="0"/>
              </a:rPr>
              <a:t>2431091</a:t>
            </a:r>
            <a:r>
              <a:rPr lang="en-GB" sz="1800" dirty="0">
                <a:solidFill>
                  <a:schemeClr val="bg1"/>
                </a:solidFill>
                <a:latin typeface="Arial" panose="020B0604020202020204" pitchFamily="34" charset="0"/>
                <a:cs typeface="Arial" panose="020B0604020202020204" pitchFamily="34" charset="0"/>
              </a:rPr>
              <a:t>             </a:t>
            </a:r>
            <a:r>
              <a:rPr lang="en-GB" sz="1800" b="1" dirty="0">
                <a:solidFill>
                  <a:schemeClr val="bg1"/>
                </a:solidFill>
                <a:latin typeface="Arial" panose="020B0604020202020204" pitchFamily="34" charset="0"/>
                <a:cs typeface="Arial" panose="020B0604020202020204" pitchFamily="34" charset="0"/>
              </a:rPr>
              <a:t>Lecturer: </a:t>
            </a:r>
            <a:r>
              <a:rPr lang="en-GB" sz="1800" dirty="0">
                <a:solidFill>
                  <a:schemeClr val="bg1"/>
                </a:solidFill>
                <a:latin typeface="Arial" panose="020B0604020202020204" pitchFamily="34" charset="0"/>
                <a:cs typeface="Arial" panose="020B0604020202020204" pitchFamily="34" charset="0"/>
              </a:rPr>
              <a:t>Dr. Ping Wu</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name="Slide 2">
    <p:bg>
      <p:bgPr>
        <a:solidFill>
          <a:srgbClr val="BAB4B4"/>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8000"/>
          </a:blip>
          <a:srcRect l="2170" t="10337" r="2041" b="10761"/>
          <a:stretch/>
        </p:blipFill>
        <p:spPr>
          <a:xfrm>
            <a:off x="0" y="0"/>
            <a:ext cx="12191365" cy="6858000"/>
          </a:xfrm>
          <a:prstGeom prst="rect">
            <a:avLst/>
          </a:prstGeom>
        </p:spPr>
      </p:pic>
      <p:pic>
        <p:nvPicPr>
          <p:cNvPr id="3" name="Image 1" descr="https://kimi-img.moonshot.cn/pub/slides/slides_tmpl/image/25-09-02-15:07:43-d2r9ffpe3tpg8rchv440.png"/>
          <p:cNvPicPr>
            <a:picLocks noChangeAspect="1"/>
          </p:cNvPicPr>
          <p:nvPr/>
        </p:nvPicPr>
        <p:blipFill>
          <a:blip r:embed="rId4"/>
          <a:stretch>
            <a:fillRect/>
          </a:stretch>
        </p:blipFill>
        <p:spPr>
          <a:xfrm>
            <a:off x="3079750" y="883285"/>
            <a:ext cx="2374900" cy="2374900"/>
          </a:xfrm>
          <a:prstGeom prst="rect">
            <a:avLst/>
          </a:prstGeom>
        </p:spPr>
      </p:pic>
      <p:pic>
        <p:nvPicPr>
          <p:cNvPr id="4" name="Image 2" descr="https://kimi-img.moonshot.cn/pub/slides/slides_tmpl/image/25-09-02-15:07:43-d2r9ffpe3tpg8rchv440.png"/>
          <p:cNvPicPr>
            <a:picLocks noChangeAspect="1"/>
          </p:cNvPicPr>
          <p:nvPr/>
        </p:nvPicPr>
        <p:blipFill>
          <a:blip r:embed="rId4"/>
          <a:stretch>
            <a:fillRect/>
          </a:stretch>
        </p:blipFill>
        <p:spPr>
          <a:xfrm>
            <a:off x="5807710" y="883285"/>
            <a:ext cx="2374900" cy="2374900"/>
          </a:xfrm>
          <a:prstGeom prst="rect">
            <a:avLst/>
          </a:prstGeom>
        </p:spPr>
      </p:pic>
      <p:pic>
        <p:nvPicPr>
          <p:cNvPr id="5" name="Image 3" descr="https://kimi-img.moonshot.cn/pub/slides/slides_tmpl/image/25-09-02-15:07:43-d2r9ffpe3tpg8rchv440.png"/>
          <p:cNvPicPr>
            <a:picLocks noChangeAspect="1"/>
          </p:cNvPicPr>
          <p:nvPr/>
        </p:nvPicPr>
        <p:blipFill>
          <a:blip r:embed="rId4"/>
          <a:stretch>
            <a:fillRect/>
          </a:stretch>
        </p:blipFill>
        <p:spPr>
          <a:xfrm>
            <a:off x="8809355" y="883285"/>
            <a:ext cx="2374900" cy="2374900"/>
          </a:xfrm>
          <a:prstGeom prst="rect">
            <a:avLst/>
          </a:prstGeom>
        </p:spPr>
      </p:pic>
      <p:pic>
        <p:nvPicPr>
          <p:cNvPr id="6" name="Image 4" descr="https://kimi-img.moonshot.cn/pub/slides/slides_tmpl/image/25-09-02-15:07:43-d2r9ffpe3tpg8rchv440.png"/>
          <p:cNvPicPr>
            <a:picLocks noChangeAspect="1"/>
          </p:cNvPicPr>
          <p:nvPr/>
        </p:nvPicPr>
        <p:blipFill>
          <a:blip r:embed="rId4"/>
          <a:stretch>
            <a:fillRect/>
          </a:stretch>
        </p:blipFill>
        <p:spPr>
          <a:xfrm>
            <a:off x="4512310" y="3745865"/>
            <a:ext cx="2374900" cy="2374900"/>
          </a:xfrm>
          <a:prstGeom prst="rect">
            <a:avLst/>
          </a:prstGeom>
        </p:spPr>
      </p:pic>
      <p:pic>
        <p:nvPicPr>
          <p:cNvPr id="7" name="Image 5" descr="https://kimi-img.moonshot.cn/pub/slides/slides_tmpl/image/25-09-02-15:07:43-d2r9ffpe3tpg8rchv440.png"/>
          <p:cNvPicPr>
            <a:picLocks noChangeAspect="1"/>
          </p:cNvPicPr>
          <p:nvPr/>
        </p:nvPicPr>
        <p:blipFill>
          <a:blip r:embed="rId4"/>
          <a:stretch>
            <a:fillRect/>
          </a:stretch>
        </p:blipFill>
        <p:spPr>
          <a:xfrm>
            <a:off x="7240270" y="3745865"/>
            <a:ext cx="2374900" cy="2374900"/>
          </a:xfrm>
          <a:prstGeom prst="rect">
            <a:avLst/>
          </a:prstGeom>
        </p:spPr>
      </p:pic>
      <p:pic>
        <p:nvPicPr>
          <p:cNvPr id="8" name="Image 6" descr="https://kimi-img.moonshot.cn/pub/slides/slides_tmpl/image/25-09-02-15:07:44-d2r9fg1e3tpg8rchv47g.png"/>
          <p:cNvPicPr>
            <a:picLocks noChangeAspect="1"/>
          </p:cNvPicPr>
          <p:nvPr/>
        </p:nvPicPr>
        <p:blipFill>
          <a:blip r:embed="rId5"/>
          <a:stretch>
            <a:fillRect/>
          </a:stretch>
        </p:blipFill>
        <p:spPr>
          <a:xfrm>
            <a:off x="921385" y="4401185"/>
            <a:ext cx="1398905" cy="1506220"/>
          </a:xfrm>
          <a:prstGeom prst="rect">
            <a:avLst/>
          </a:prstGeom>
        </p:spPr>
      </p:pic>
      <p:sp>
        <p:nvSpPr>
          <p:cNvPr id="9" name="Text 0"/>
          <p:cNvSpPr/>
          <p:nvPr/>
        </p:nvSpPr>
        <p:spPr>
          <a:xfrm>
            <a:off x="331470" y="2970133"/>
            <a:ext cx="3098800" cy="1297781"/>
          </a:xfrm>
          <a:prstGeom prst="rect">
            <a:avLst/>
          </a:prstGeom>
          <a:noFill/>
          <a:ln/>
        </p:spPr>
        <p:txBody>
          <a:bodyPr wrap="square" lIns="0" tIns="0" rIns="0" bIns="0" rtlCol="0" anchor="t">
            <a:spAutoFit/>
          </a:bodyPr>
          <a:lstStyle/>
          <a:p>
            <a:pPr>
              <a:lnSpc>
                <a:spcPct val="100000"/>
              </a:lnSpc>
            </a:pPr>
            <a:r>
              <a:rPr lang="en-US" sz="4000" dirty="0">
                <a:solidFill>
                  <a:srgbClr val="23212C"/>
                </a:solidFill>
                <a:latin typeface="MiSans" pitchFamily="34" charset="0"/>
                <a:ea typeface="MiSans" pitchFamily="34" charset="-122"/>
                <a:cs typeface="MiSans" pitchFamily="34" charset="-120"/>
              </a:rPr>
              <a:t>CONTENTS</a:t>
            </a:r>
            <a:endParaRPr lang="en-US" sz="1600" dirty="0"/>
          </a:p>
        </p:txBody>
      </p:sp>
      <p:sp>
        <p:nvSpPr>
          <p:cNvPr id="10" name="Text 1"/>
          <p:cNvSpPr/>
          <p:nvPr/>
        </p:nvSpPr>
        <p:spPr>
          <a:xfrm>
            <a:off x="4021138" y="1325563"/>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01</a:t>
            </a:r>
            <a:endParaRPr lang="en-US" sz="1600" dirty="0"/>
          </a:p>
        </p:txBody>
      </p:sp>
      <p:sp>
        <p:nvSpPr>
          <p:cNvPr id="11" name="Text 2"/>
          <p:cNvSpPr/>
          <p:nvPr/>
        </p:nvSpPr>
        <p:spPr>
          <a:xfrm>
            <a:off x="3353435" y="1983740"/>
            <a:ext cx="1962785" cy="638770"/>
          </a:xfrm>
          <a:prstGeom prst="rect">
            <a:avLst/>
          </a:prstGeom>
          <a:noFill/>
          <a:ln/>
        </p:spPr>
        <p:txBody>
          <a:bodyPr wrap="square" lIns="0" tIns="0" rIns="0" bIns="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Public Health Priority</a:t>
            </a:r>
            <a:endParaRPr lang="en-US" sz="1600" dirty="0"/>
          </a:p>
        </p:txBody>
      </p:sp>
      <p:sp>
        <p:nvSpPr>
          <p:cNvPr id="12" name="Text 3"/>
          <p:cNvSpPr/>
          <p:nvPr/>
        </p:nvSpPr>
        <p:spPr>
          <a:xfrm>
            <a:off x="6749098" y="1325563"/>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02</a:t>
            </a:r>
            <a:endParaRPr lang="en-US" sz="1600" dirty="0"/>
          </a:p>
        </p:txBody>
      </p:sp>
      <p:sp>
        <p:nvSpPr>
          <p:cNvPr id="13" name="Text 4"/>
          <p:cNvSpPr/>
          <p:nvPr/>
        </p:nvSpPr>
        <p:spPr>
          <a:xfrm>
            <a:off x="6081395" y="1983740"/>
            <a:ext cx="1962785" cy="973931"/>
          </a:xfrm>
          <a:prstGeom prst="rect">
            <a:avLst/>
          </a:prstGeom>
          <a:noFill/>
          <a:ln/>
        </p:spPr>
        <p:txBody>
          <a:bodyPr wrap="square" lIns="0" tIns="0" rIns="0" bIns="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Digital Intervention Rationale</a:t>
            </a:r>
            <a:endParaRPr lang="en-US" sz="1600" dirty="0"/>
          </a:p>
        </p:txBody>
      </p:sp>
      <p:sp>
        <p:nvSpPr>
          <p:cNvPr id="14" name="Text 5"/>
          <p:cNvSpPr/>
          <p:nvPr/>
        </p:nvSpPr>
        <p:spPr>
          <a:xfrm>
            <a:off x="9750743" y="1325563"/>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03</a:t>
            </a:r>
            <a:endParaRPr lang="en-US" sz="1600" dirty="0"/>
          </a:p>
        </p:txBody>
      </p:sp>
      <p:sp>
        <p:nvSpPr>
          <p:cNvPr id="15" name="Text 6"/>
          <p:cNvSpPr/>
          <p:nvPr/>
        </p:nvSpPr>
        <p:spPr>
          <a:xfrm>
            <a:off x="9083040" y="1983740"/>
            <a:ext cx="1962785" cy="638770"/>
          </a:xfrm>
          <a:prstGeom prst="rect">
            <a:avLst/>
          </a:prstGeom>
          <a:noFill/>
          <a:ln/>
        </p:spPr>
        <p:txBody>
          <a:bodyPr wrap="square" lIns="0" tIns="0" rIns="0" bIns="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Service Delivery Innovation</a:t>
            </a:r>
            <a:endParaRPr lang="en-US" sz="1600" dirty="0"/>
          </a:p>
        </p:txBody>
      </p:sp>
      <p:sp>
        <p:nvSpPr>
          <p:cNvPr id="16" name="Text 7"/>
          <p:cNvSpPr/>
          <p:nvPr/>
        </p:nvSpPr>
        <p:spPr>
          <a:xfrm>
            <a:off x="5453698" y="4188143"/>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04</a:t>
            </a:r>
            <a:endParaRPr lang="en-US" sz="1600" dirty="0"/>
          </a:p>
        </p:txBody>
      </p:sp>
      <p:sp>
        <p:nvSpPr>
          <p:cNvPr id="17" name="Text 8"/>
          <p:cNvSpPr/>
          <p:nvPr/>
        </p:nvSpPr>
        <p:spPr>
          <a:xfrm>
            <a:off x="4785995" y="4846320"/>
            <a:ext cx="1962785" cy="973931"/>
          </a:xfrm>
          <a:prstGeom prst="rect">
            <a:avLst/>
          </a:prstGeom>
          <a:noFill/>
          <a:ln/>
        </p:spPr>
        <p:txBody>
          <a:bodyPr wrap="square" lIns="0" tIns="0" rIns="0" bIns="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Behavioural Science Foundation</a:t>
            </a:r>
            <a:endParaRPr lang="en-US" sz="1600" dirty="0"/>
          </a:p>
        </p:txBody>
      </p:sp>
      <p:sp>
        <p:nvSpPr>
          <p:cNvPr id="18" name="Text 9"/>
          <p:cNvSpPr/>
          <p:nvPr/>
        </p:nvSpPr>
        <p:spPr>
          <a:xfrm>
            <a:off x="8181658" y="4188143"/>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05</a:t>
            </a:r>
            <a:endParaRPr lang="en-US" sz="1600" dirty="0"/>
          </a:p>
        </p:txBody>
      </p:sp>
      <p:sp>
        <p:nvSpPr>
          <p:cNvPr id="19" name="Text 10"/>
          <p:cNvSpPr/>
          <p:nvPr/>
        </p:nvSpPr>
        <p:spPr>
          <a:xfrm>
            <a:off x="7513955" y="4846320"/>
            <a:ext cx="1962785" cy="638770"/>
          </a:xfrm>
          <a:prstGeom prst="rect">
            <a:avLst/>
          </a:prstGeom>
          <a:noFill/>
          <a:ln/>
        </p:spPr>
        <p:txBody>
          <a:bodyPr wrap="square" lIns="0" tIns="0" rIns="0" bIns="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Strategic Timing &amp; Summary</a:t>
            </a:r>
            <a:endParaRPr lang="en-US" sz="1600" dirty="0"/>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name="Slide 3">
    <p:bg>
      <p:bgPr>
        <a:solidFill>
          <a:srgbClr val="ECF26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1" y="2310448"/>
            <a:ext cx="12191365" cy="6858000"/>
          </a:xfrm>
          <a:prstGeom prst="rect">
            <a:avLst/>
          </a:prstGeom>
        </p:spPr>
      </p:pic>
      <p:sp>
        <p:nvSpPr>
          <p:cNvPr id="3" name="Text 0"/>
          <p:cNvSpPr/>
          <p:nvPr/>
        </p:nvSpPr>
        <p:spPr>
          <a:xfrm>
            <a:off x="4659611" y="1928832"/>
            <a:ext cx="2872142" cy="2137966"/>
          </a:xfrm>
          <a:prstGeom prst="rect">
            <a:avLst/>
          </a:prstGeom>
          <a:noFill/>
          <a:ln/>
        </p:spPr>
        <p:txBody>
          <a:bodyPr wrap="square" lIns="91440" tIns="45720" rIns="91440" bIns="45720" rtlCol="0" anchor="t">
            <a:spAutoFit/>
          </a:bodyPr>
          <a:lstStyle/>
          <a:p>
            <a:pPr algn="ctr">
              <a:lnSpc>
                <a:spcPct val="100000"/>
              </a:lnSpc>
            </a:pPr>
            <a:r>
              <a:rPr lang="en-US" sz="13800" dirty="0">
                <a:solidFill>
                  <a:srgbClr val="23212C"/>
                </a:solidFill>
                <a:latin typeface="MiSans" pitchFamily="34" charset="0"/>
                <a:ea typeface="MiSans" pitchFamily="34" charset="-122"/>
                <a:cs typeface="MiSans" pitchFamily="34" charset="-120"/>
              </a:rPr>
              <a:t>01</a:t>
            </a:r>
            <a:endParaRPr lang="en-US" sz="1600" dirty="0"/>
          </a:p>
        </p:txBody>
      </p:sp>
      <p:sp>
        <p:nvSpPr>
          <p:cNvPr id="4" name="Text 1"/>
          <p:cNvSpPr/>
          <p:nvPr/>
        </p:nvSpPr>
        <p:spPr>
          <a:xfrm>
            <a:off x="2677160" y="4182745"/>
            <a:ext cx="8080375" cy="487561"/>
          </a:xfrm>
          <a:prstGeom prst="rect">
            <a:avLst/>
          </a:prstGeom>
          <a:noFill/>
          <a:ln/>
        </p:spPr>
        <p:txBody>
          <a:bodyPr wrap="square" lIns="0" tIns="0" rIns="0" bIns="0" rtlCol="0" anchor="t">
            <a:spAutoFit/>
          </a:bodyPr>
          <a:lstStyle/>
          <a:p>
            <a:pPr algn="ctr">
              <a:lnSpc>
                <a:spcPct val="100000"/>
              </a:lnSpc>
            </a:pPr>
            <a:r>
              <a:rPr lang="en-US" sz="3200" b="1" dirty="0">
                <a:solidFill>
                  <a:srgbClr val="000000"/>
                </a:solidFill>
                <a:latin typeface="MiSans" pitchFamily="34" charset="0"/>
                <a:ea typeface="MiSans" pitchFamily="34" charset="-122"/>
                <a:cs typeface="MiSans" pitchFamily="34" charset="-120"/>
              </a:rPr>
              <a:t>Public Health Priority</a:t>
            </a:r>
            <a:endParaRPr lang="en-US" sz="1600" dirty="0"/>
          </a:p>
        </p:txBody>
      </p:sp>
      <p:pic>
        <p:nvPicPr>
          <p:cNvPr id="5" name="Image 1" descr="https://kimi-img.moonshot.cn/pub/slides/slides_tmpl/image/25-09-02-15:07:44-d2r9fg1e3tpg8rchv4a0.png"/>
          <p:cNvPicPr>
            <a:picLocks noChangeAspect="1"/>
          </p:cNvPicPr>
          <p:nvPr/>
        </p:nvPicPr>
        <p:blipFill>
          <a:blip r:embed="rId4"/>
          <a:srcRect l="21" r="21"/>
          <a:stretch/>
        </p:blipFill>
        <p:spPr>
          <a:xfrm rot="5400000">
            <a:off x="1124585" y="4286885"/>
            <a:ext cx="1398905" cy="1506220"/>
          </a:xfrm>
          <a:prstGeom prst="rect">
            <a:avLst/>
          </a:prstGeom>
        </p:spPr>
      </p:pic>
      <p:pic>
        <p:nvPicPr>
          <p:cNvPr id="6" name="Image 2" descr="https://kimi-img.moonshot.cn/pub/slides/slides_tmpl/image/25-09-02-15:07:44-d2r9fg1e3tpg8rchv4a0.png"/>
          <p:cNvPicPr>
            <a:picLocks noChangeAspect="1"/>
          </p:cNvPicPr>
          <p:nvPr/>
        </p:nvPicPr>
        <p:blipFill>
          <a:blip r:embed="rId4"/>
          <a:srcRect l="21" r="21"/>
          <a:stretch/>
        </p:blipFill>
        <p:spPr>
          <a:xfrm rot="16200000" flipH="1">
            <a:off x="9563735" y="1413510"/>
            <a:ext cx="1398905" cy="1506220"/>
          </a:xfrm>
          <a:prstGeom prst="rect">
            <a:avLst/>
          </a:prstGeom>
        </p:spPr>
      </p:pic>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name="Slide 4">
    <p:bg>
      <p:bgPr>
        <a:solidFill>
          <a:srgbClr val="EDECE8"/>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bg.png"/>
          <p:cNvPicPr>
            <a:picLocks noChangeAspect="1"/>
          </p:cNvPicPr>
          <p:nvPr/>
        </p:nvPicPr>
        <p:blipFill>
          <a:blip r:embed="rId3"/>
          <a:stretch>
            <a:fillRect/>
          </a:stretch>
        </p:blipFill>
        <p:spPr>
          <a:xfrm>
            <a:off x="743585" y="1657986"/>
            <a:ext cx="6467475" cy="4543425"/>
          </a:xfrm>
          <a:prstGeom prst="rect">
            <a:avLst/>
          </a:prstGeom>
        </p:spPr>
      </p:pic>
      <p:sp>
        <p:nvSpPr>
          <p:cNvPr id="3" name="Text 0"/>
          <p:cNvSpPr/>
          <p:nvPr/>
        </p:nvSpPr>
        <p:spPr>
          <a:xfrm>
            <a:off x="631862" y="395050"/>
            <a:ext cx="8152877" cy="833184"/>
          </a:xfrm>
          <a:prstGeom prst="rect">
            <a:avLst/>
          </a:prstGeom>
          <a:noFill/>
          <a:ln/>
        </p:spPr>
        <p:txBody>
          <a:bodyPr wrap="square" lIns="91440" tIns="45720" rIns="91440" bIns="45720" rtlCol="0" anchor="t"/>
          <a:lstStyle/>
          <a:p>
            <a:pPr>
              <a:lnSpc>
                <a:spcPct val="100000"/>
              </a:lnSpc>
            </a:pPr>
            <a:r>
              <a:rPr lang="en-US" sz="3600" b="1" dirty="0">
                <a:solidFill>
                  <a:srgbClr val="000000"/>
                </a:solidFill>
                <a:latin typeface="MiSans" pitchFamily="34" charset="0"/>
                <a:ea typeface="MiSans" pitchFamily="34" charset="-122"/>
                <a:cs typeface="MiSans" pitchFamily="34" charset="-120"/>
              </a:rPr>
              <a:t>Menstrual &amp; Fertility Health as Public Health Priority</a:t>
            </a:r>
            <a:endParaRPr lang="en-US" sz="1600" dirty="0"/>
          </a:p>
        </p:txBody>
      </p:sp>
      <p:pic>
        <p:nvPicPr>
          <p:cNvPr id="5" name="Image 2" descr="https://kimi-img.moonshot.cn/pub/slides/slides_tmpl/image/25-09-02-15:07:44-d2r9fg1e3tpg8rchv450.png"/>
          <p:cNvPicPr>
            <a:picLocks noChangeAspect="1"/>
          </p:cNvPicPr>
          <p:nvPr/>
        </p:nvPicPr>
        <p:blipFill>
          <a:blip r:embed="rId4"/>
          <a:stretch>
            <a:fillRect/>
          </a:stretch>
        </p:blipFill>
        <p:spPr>
          <a:xfrm rot="10800000">
            <a:off x="743585" y="5722473"/>
            <a:ext cx="6467475" cy="325755"/>
          </a:xfrm>
          <a:prstGeom prst="rect">
            <a:avLst/>
          </a:prstGeom>
        </p:spPr>
      </p:pic>
      <p:pic>
        <p:nvPicPr>
          <p:cNvPr id="6" name="Image 3" descr="https://kimi-img.moonshot.cn/pub/slides/slides_tmpl/image/25-09-02-15:07:45-d2r9fg9e3tpg8rchv4c0.png"/>
          <p:cNvPicPr>
            <a:picLocks noChangeAspect="1"/>
          </p:cNvPicPr>
          <p:nvPr/>
        </p:nvPicPr>
        <p:blipFill>
          <a:blip r:embed="rId5"/>
          <a:stretch>
            <a:fillRect/>
          </a:stretch>
        </p:blipFill>
        <p:spPr>
          <a:xfrm>
            <a:off x="10858500" y="5444808"/>
            <a:ext cx="589915" cy="593725"/>
          </a:xfrm>
          <a:prstGeom prst="rect">
            <a:avLst/>
          </a:prstGeom>
        </p:spPr>
      </p:pic>
      <p:sp>
        <p:nvSpPr>
          <p:cNvPr id="7" name="Text 1"/>
          <p:cNvSpPr/>
          <p:nvPr/>
        </p:nvSpPr>
        <p:spPr>
          <a:xfrm>
            <a:off x="1019175" y="2112645"/>
            <a:ext cx="2274570" cy="638770"/>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Significant Health Gap</a:t>
            </a:r>
            <a:endParaRPr lang="en-US" sz="1600" dirty="0"/>
          </a:p>
        </p:txBody>
      </p:sp>
      <p:sp>
        <p:nvSpPr>
          <p:cNvPr id="8" name="Text 2"/>
          <p:cNvSpPr/>
          <p:nvPr/>
        </p:nvSpPr>
        <p:spPr>
          <a:xfrm>
            <a:off x="935990" y="2870835"/>
            <a:ext cx="2994660" cy="2965235"/>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Up to 70% of women experience menstrual disorders but lack adequate knowledge or support, highlighting a significant gap in health literacy and leading to delayed diagnosis and poor health outcomes. (Balla, Chauhan &amp; Kariuki, 2023; </a:t>
            </a:r>
            <a:r>
              <a:rPr lang="en-US" sz="1400" dirty="0" err="1">
                <a:solidFill>
                  <a:srgbClr val="000000"/>
                </a:solidFill>
                <a:latin typeface="MiSans" pitchFamily="34" charset="0"/>
                <a:ea typeface="MiSans" pitchFamily="34" charset="-122"/>
                <a:cs typeface="MiSans" pitchFamily="34" charset="-120"/>
              </a:rPr>
              <a:t>Armour</a:t>
            </a:r>
            <a:r>
              <a:rPr lang="en-US" sz="1400" dirty="0">
                <a:solidFill>
                  <a:srgbClr val="000000"/>
                </a:solidFill>
                <a:latin typeface="MiSans" pitchFamily="34" charset="0"/>
                <a:ea typeface="MiSans" pitchFamily="34" charset="-122"/>
                <a:cs typeface="MiSans" pitchFamily="34" charset="-120"/>
              </a:rPr>
              <a:t> et al., 2022).</a:t>
            </a:r>
            <a:endParaRPr lang="en-US" sz="1600" dirty="0"/>
          </a:p>
        </p:txBody>
      </p:sp>
      <p:sp>
        <p:nvSpPr>
          <p:cNvPr id="9" name="Text 3"/>
          <p:cNvSpPr/>
          <p:nvPr/>
        </p:nvSpPr>
        <p:spPr>
          <a:xfrm>
            <a:off x="4281170" y="2112645"/>
            <a:ext cx="2274570" cy="638770"/>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Public Health Impact</a:t>
            </a:r>
            <a:endParaRPr lang="en-US" sz="1600" dirty="0"/>
          </a:p>
        </p:txBody>
      </p:sp>
      <p:sp>
        <p:nvSpPr>
          <p:cNvPr id="10" name="Text 4"/>
          <p:cNvSpPr/>
          <p:nvPr/>
        </p:nvSpPr>
        <p:spPr>
          <a:xfrm>
            <a:off x="4197350" y="2870835"/>
            <a:ext cx="2994660" cy="3288401"/>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Menstrual and fertility health issues are widespread, affecting a large proportion of the female population. Addressing these issues is crucial for improving overall public health and reducing the burden on healthcare systems. (</a:t>
            </a:r>
            <a:r>
              <a:rPr lang="en-US" sz="1400" dirty="0" err="1">
                <a:solidFill>
                  <a:srgbClr val="000000"/>
                </a:solidFill>
                <a:latin typeface="MiSans" pitchFamily="34" charset="0"/>
                <a:ea typeface="MiSans" pitchFamily="34" charset="-122"/>
                <a:cs typeface="MiSans" pitchFamily="34" charset="-120"/>
              </a:rPr>
              <a:t>Armour</a:t>
            </a:r>
            <a:r>
              <a:rPr lang="en-US" sz="1400" dirty="0">
                <a:solidFill>
                  <a:srgbClr val="000000"/>
                </a:solidFill>
                <a:latin typeface="MiSans" pitchFamily="34" charset="0"/>
                <a:ea typeface="MiSans" pitchFamily="34" charset="-122"/>
                <a:cs typeface="MiSans" pitchFamily="34" charset="-120"/>
              </a:rPr>
              <a:t> et al., 2022; Endometriosis UK, 2023; NICE, 2024).</a:t>
            </a:r>
            <a:endParaRPr lang="en-US" sz="1600" dirty="0"/>
          </a:p>
        </p:txBody>
      </p:sp>
      <p:sp>
        <p:nvSpPr>
          <p:cNvPr id="11" name="Text 5"/>
          <p:cNvSpPr/>
          <p:nvPr/>
        </p:nvSpPr>
        <p:spPr>
          <a:xfrm>
            <a:off x="7773654" y="1629294"/>
            <a:ext cx="3583956" cy="303411"/>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Necessity of Intervention</a:t>
            </a:r>
            <a:endParaRPr lang="en-US" sz="1600" dirty="0"/>
          </a:p>
        </p:txBody>
      </p:sp>
      <p:sp>
        <p:nvSpPr>
          <p:cNvPr id="12" name="Text 6"/>
          <p:cNvSpPr/>
          <p:nvPr/>
        </p:nvSpPr>
        <p:spPr>
          <a:xfrm>
            <a:off x="7690035" y="1991072"/>
            <a:ext cx="3775525" cy="1672574"/>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Targeted interventions are necessary to bridge the knowledge gap, provide support, and ensure that women receive timely and appropriate care for menstrual and fertility health issues. (DHSC, 2022; WHO, 2023).</a:t>
            </a:r>
            <a:endParaRPr lang="en-US" sz="1600" dirty="0"/>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name="Slide 5">
    <p:bg>
      <p:bgPr>
        <a:solidFill>
          <a:srgbClr val="C3D3E3"/>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8000"/>
          </a:blip>
          <a:srcRect l="2170" t="10337" r="2041" b="10761"/>
          <a:stretch/>
        </p:blipFill>
        <p:spPr>
          <a:xfrm>
            <a:off x="0" y="0"/>
            <a:ext cx="12191365" cy="6858000"/>
          </a:xfrm>
          <a:prstGeom prst="rect">
            <a:avLst/>
          </a:prstGeom>
        </p:spPr>
      </p:pic>
      <p:pic>
        <p:nvPicPr>
          <p:cNvPr id="3" name="Image 1" descr="https://kimi-img.moonshot.cn/pub/slides/slides_tmpl/image/25-09-02-15:08:06-d2r9flhe3tpg8rchv4i0.png"/>
          <p:cNvPicPr>
            <a:picLocks noChangeAspect="1"/>
          </p:cNvPicPr>
          <p:nvPr/>
        </p:nvPicPr>
        <p:blipFill>
          <a:blip r:embed="rId4"/>
          <a:stretch>
            <a:fillRect/>
          </a:stretch>
        </p:blipFill>
        <p:spPr>
          <a:xfrm rot="16200000">
            <a:off x="4250690" y="2217895"/>
            <a:ext cx="4507865" cy="3211830"/>
          </a:xfrm>
          <a:prstGeom prst="rect">
            <a:avLst/>
          </a:prstGeom>
        </p:spPr>
      </p:pic>
      <p:sp>
        <p:nvSpPr>
          <p:cNvPr id="4" name="Text 0"/>
          <p:cNvSpPr/>
          <p:nvPr/>
        </p:nvSpPr>
        <p:spPr>
          <a:xfrm>
            <a:off x="324873" y="807114"/>
            <a:ext cx="8152877" cy="833184"/>
          </a:xfrm>
          <a:prstGeom prst="rect">
            <a:avLst/>
          </a:prstGeom>
          <a:noFill/>
          <a:ln/>
        </p:spPr>
        <p:txBody>
          <a:bodyPr wrap="square" lIns="91440" tIns="45720" rIns="91440" bIns="45720" rtlCol="0" anchor="t"/>
          <a:lstStyle/>
          <a:p>
            <a:pPr>
              <a:lnSpc>
                <a:spcPct val="100000"/>
              </a:lnSpc>
            </a:pPr>
            <a:r>
              <a:rPr lang="en-US" sz="3600" b="1" dirty="0">
                <a:solidFill>
                  <a:srgbClr val="000000"/>
                </a:solidFill>
                <a:latin typeface="MiSans" pitchFamily="34" charset="0"/>
                <a:ea typeface="MiSans" pitchFamily="34" charset="-122"/>
                <a:cs typeface="MiSans" pitchFamily="34" charset="-120"/>
              </a:rPr>
              <a:t>Target Group: Women Aged 18–35</a:t>
            </a:r>
            <a:endParaRPr lang="en-US" sz="1600" dirty="0"/>
          </a:p>
        </p:txBody>
      </p:sp>
      <p:pic>
        <p:nvPicPr>
          <p:cNvPr id="7" name="Image 4" descr="https://kimi-img.moonshot.cn/pub/slides/slides_tmpl/image/25-09-02-15:07:43-d2r9ffpe3tpg8rchv440.png"/>
          <p:cNvPicPr>
            <a:picLocks noChangeAspect="1"/>
          </p:cNvPicPr>
          <p:nvPr/>
        </p:nvPicPr>
        <p:blipFill>
          <a:blip r:embed="rId5"/>
          <a:stretch>
            <a:fillRect/>
          </a:stretch>
        </p:blipFill>
        <p:spPr>
          <a:xfrm>
            <a:off x="6093460" y="1920240"/>
            <a:ext cx="736600" cy="736600"/>
          </a:xfrm>
          <a:prstGeom prst="rect">
            <a:avLst/>
          </a:prstGeom>
        </p:spPr>
      </p:pic>
      <p:pic>
        <p:nvPicPr>
          <p:cNvPr id="8" name="Image 5" descr="https://kimi-img.moonshot.cn/pub/slides/slides_tmpl/image/25-09-02-15:08:06-d2r9flhe3tpg8rchv4i0.png"/>
          <p:cNvPicPr>
            <a:picLocks noChangeAspect="1"/>
          </p:cNvPicPr>
          <p:nvPr/>
        </p:nvPicPr>
        <p:blipFill>
          <a:blip r:embed="rId4"/>
          <a:stretch>
            <a:fillRect/>
          </a:stretch>
        </p:blipFill>
        <p:spPr>
          <a:xfrm rot="16200000">
            <a:off x="7749473" y="2217895"/>
            <a:ext cx="4507865" cy="3211830"/>
          </a:xfrm>
          <a:prstGeom prst="rect">
            <a:avLst/>
          </a:prstGeom>
        </p:spPr>
      </p:pic>
      <p:pic>
        <p:nvPicPr>
          <p:cNvPr id="9" name="Image 6" descr="https://kimi-img.moonshot.cn/pub/slides/slides_tmpl/image/25-09-02-15:07:43-d2r9ffpe3tpg8rchv440.png"/>
          <p:cNvPicPr>
            <a:picLocks noChangeAspect="1"/>
          </p:cNvPicPr>
          <p:nvPr/>
        </p:nvPicPr>
        <p:blipFill>
          <a:blip r:embed="rId5"/>
          <a:stretch>
            <a:fillRect/>
          </a:stretch>
        </p:blipFill>
        <p:spPr>
          <a:xfrm>
            <a:off x="9537065" y="1909445"/>
            <a:ext cx="736600" cy="736600"/>
          </a:xfrm>
          <a:prstGeom prst="rect">
            <a:avLst/>
          </a:prstGeom>
        </p:spPr>
      </p:pic>
      <p:pic>
        <p:nvPicPr>
          <p:cNvPr id="10" name="Image 7" descr="https://kimi-img.moonshot.cn/pub/slides/slides_tmpl/image/25-09-02-15:07:44-d2r9fg1e3tpg8rchv450.png"/>
          <p:cNvPicPr>
            <a:picLocks noChangeAspect="1"/>
          </p:cNvPicPr>
          <p:nvPr/>
        </p:nvPicPr>
        <p:blipFill>
          <a:blip r:embed="rId6"/>
          <a:stretch>
            <a:fillRect/>
          </a:stretch>
        </p:blipFill>
        <p:spPr>
          <a:xfrm rot="10800000">
            <a:off x="7794625" y="843915"/>
            <a:ext cx="3734435" cy="481965"/>
          </a:xfrm>
          <a:prstGeom prst="rect">
            <a:avLst/>
          </a:prstGeom>
        </p:spPr>
      </p:pic>
      <p:sp>
        <p:nvSpPr>
          <p:cNvPr id="11" name="Text 1"/>
          <p:cNvSpPr/>
          <p:nvPr/>
        </p:nvSpPr>
        <p:spPr>
          <a:xfrm>
            <a:off x="6216333" y="2065655"/>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01</a:t>
            </a:r>
            <a:endParaRPr lang="en-US" sz="1600" dirty="0"/>
          </a:p>
        </p:txBody>
      </p:sp>
      <p:sp>
        <p:nvSpPr>
          <p:cNvPr id="12" name="Text 2"/>
          <p:cNvSpPr/>
          <p:nvPr/>
        </p:nvSpPr>
        <p:spPr>
          <a:xfrm>
            <a:off x="5217795" y="2760345"/>
            <a:ext cx="2322195" cy="307777"/>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Unique Needs</a:t>
            </a:r>
            <a:endParaRPr lang="en-US" sz="1600" dirty="0"/>
          </a:p>
        </p:txBody>
      </p:sp>
      <p:sp>
        <p:nvSpPr>
          <p:cNvPr id="13" name="Text 3"/>
          <p:cNvSpPr/>
          <p:nvPr/>
        </p:nvSpPr>
        <p:spPr>
          <a:xfrm>
            <a:off x="4971098" y="3112508"/>
            <a:ext cx="3139440" cy="2965235"/>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Women aged 18–35 have unique reproductive health needs, including managing menstrual cycles and planning for fertility. This age group is also highly engaged with digital tools, making them ideal candidates for a mobile health intervention. (Ofcom, 2024; WHO, 2023).</a:t>
            </a:r>
            <a:endParaRPr lang="en-US" sz="1600" dirty="0"/>
          </a:p>
        </p:txBody>
      </p:sp>
      <p:sp>
        <p:nvSpPr>
          <p:cNvPr id="14" name="Text 4"/>
          <p:cNvSpPr/>
          <p:nvPr/>
        </p:nvSpPr>
        <p:spPr>
          <a:xfrm>
            <a:off x="9659938" y="2054860"/>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02</a:t>
            </a:r>
            <a:endParaRPr lang="en-US" sz="1600" dirty="0"/>
          </a:p>
        </p:txBody>
      </p:sp>
      <p:sp>
        <p:nvSpPr>
          <p:cNvPr id="15" name="Text 5"/>
          <p:cNvSpPr/>
          <p:nvPr/>
        </p:nvSpPr>
        <p:spPr>
          <a:xfrm>
            <a:off x="8661400" y="2656840"/>
            <a:ext cx="2322195" cy="638770"/>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Vulnerability to Health Issues</a:t>
            </a:r>
            <a:endParaRPr lang="en-US" sz="1600" dirty="0"/>
          </a:p>
        </p:txBody>
      </p:sp>
      <p:sp>
        <p:nvSpPr>
          <p:cNvPr id="16" name="Text 6"/>
          <p:cNvSpPr/>
          <p:nvPr/>
        </p:nvSpPr>
        <p:spPr>
          <a:xfrm>
            <a:off x="8469881" y="3217203"/>
            <a:ext cx="3139440" cy="3288401"/>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This demographic is particularly vulnerable to menstrual and fertility-related issues, which can have long-term health implications if not addressed early. Early intervention can prevent complications and improve quality of life. (</a:t>
            </a:r>
            <a:r>
              <a:rPr lang="en-US" sz="1400" dirty="0" err="1">
                <a:solidFill>
                  <a:srgbClr val="000000"/>
                </a:solidFill>
                <a:latin typeface="MiSans" pitchFamily="34" charset="0"/>
                <a:ea typeface="MiSans" pitchFamily="34" charset="-122"/>
                <a:cs typeface="MiSans" pitchFamily="34" charset="-120"/>
              </a:rPr>
              <a:t>Armour</a:t>
            </a:r>
            <a:r>
              <a:rPr lang="en-US" sz="1400" dirty="0">
                <a:solidFill>
                  <a:srgbClr val="000000"/>
                </a:solidFill>
                <a:latin typeface="MiSans" pitchFamily="34" charset="0"/>
                <a:ea typeface="MiSans" pitchFamily="34" charset="-122"/>
                <a:cs typeface="MiSans" pitchFamily="34" charset="-120"/>
              </a:rPr>
              <a:t> et al., 2022; Endometriosis UK, 2023; NICE, 2024).</a:t>
            </a:r>
            <a:endParaRPr lang="en-US" sz="1600" dirty="0"/>
          </a:p>
        </p:txBody>
      </p:sp>
      <p:pic>
        <p:nvPicPr>
          <p:cNvPr id="5" name="Picture 4">
            <a:extLst>
              <a:ext uri="{FF2B5EF4-FFF2-40B4-BE49-F238E27FC236}">
                <a16:creationId xmlns:a16="http://schemas.microsoft.com/office/drawing/2014/main" id="{CFA48D13-9643-37A2-8EFD-75A8F4C9890A}"/>
              </a:ext>
            </a:extLst>
          </p:cNvPr>
          <p:cNvPicPr>
            <a:picLocks noChangeAspect="1"/>
          </p:cNvPicPr>
          <p:nvPr/>
        </p:nvPicPr>
        <p:blipFill>
          <a:blip r:embed="rId7"/>
          <a:stretch>
            <a:fillRect/>
          </a:stretch>
        </p:blipFill>
        <p:spPr>
          <a:xfrm>
            <a:off x="94867" y="2214282"/>
            <a:ext cx="4708973" cy="3863461"/>
          </a:xfrm>
          <a:prstGeom prst="rect">
            <a:avLst/>
          </a:prstGeom>
        </p:spPr>
      </p:pic>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name="Slide 6">
    <p:bg>
      <p:bgPr>
        <a:solidFill>
          <a:srgbClr val="ECF26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3" name="Text 0"/>
          <p:cNvSpPr/>
          <p:nvPr/>
        </p:nvSpPr>
        <p:spPr>
          <a:xfrm>
            <a:off x="4659611" y="1928832"/>
            <a:ext cx="2872142" cy="2137966"/>
          </a:xfrm>
          <a:prstGeom prst="rect">
            <a:avLst/>
          </a:prstGeom>
          <a:noFill/>
          <a:ln/>
        </p:spPr>
        <p:txBody>
          <a:bodyPr wrap="square" lIns="91440" tIns="45720" rIns="91440" bIns="45720" rtlCol="0" anchor="t">
            <a:spAutoFit/>
          </a:bodyPr>
          <a:lstStyle/>
          <a:p>
            <a:pPr algn="ctr">
              <a:lnSpc>
                <a:spcPct val="100000"/>
              </a:lnSpc>
            </a:pPr>
            <a:r>
              <a:rPr lang="en-US" sz="13800" dirty="0">
                <a:solidFill>
                  <a:srgbClr val="23212C"/>
                </a:solidFill>
                <a:latin typeface="MiSans" pitchFamily="34" charset="0"/>
                <a:ea typeface="MiSans" pitchFamily="34" charset="-122"/>
                <a:cs typeface="MiSans" pitchFamily="34" charset="-120"/>
              </a:rPr>
              <a:t>02</a:t>
            </a:r>
            <a:endParaRPr lang="en-US" sz="1600" dirty="0"/>
          </a:p>
        </p:txBody>
      </p:sp>
      <p:sp>
        <p:nvSpPr>
          <p:cNvPr id="4" name="Text 1"/>
          <p:cNvSpPr/>
          <p:nvPr/>
        </p:nvSpPr>
        <p:spPr>
          <a:xfrm>
            <a:off x="2677160" y="4182745"/>
            <a:ext cx="8080375" cy="487561"/>
          </a:xfrm>
          <a:prstGeom prst="rect">
            <a:avLst/>
          </a:prstGeom>
          <a:noFill/>
          <a:ln/>
        </p:spPr>
        <p:txBody>
          <a:bodyPr wrap="square" lIns="0" tIns="0" rIns="0" bIns="0" rtlCol="0" anchor="t">
            <a:spAutoFit/>
          </a:bodyPr>
          <a:lstStyle/>
          <a:p>
            <a:pPr algn="ctr">
              <a:lnSpc>
                <a:spcPct val="100000"/>
              </a:lnSpc>
            </a:pPr>
            <a:r>
              <a:rPr lang="en-US" sz="3200" b="1" dirty="0">
                <a:solidFill>
                  <a:srgbClr val="000000"/>
                </a:solidFill>
                <a:latin typeface="MiSans" pitchFamily="34" charset="0"/>
                <a:ea typeface="MiSans" pitchFamily="34" charset="-122"/>
                <a:cs typeface="MiSans" pitchFamily="34" charset="-120"/>
              </a:rPr>
              <a:t>Digital Intervention Rationale</a:t>
            </a:r>
            <a:endParaRPr lang="en-US" sz="1600" dirty="0"/>
          </a:p>
        </p:txBody>
      </p:sp>
      <p:pic>
        <p:nvPicPr>
          <p:cNvPr id="5" name="Image 1" descr="https://kimi-img.moonshot.cn/pub/slides/slides_tmpl/image/25-09-02-15:07:44-d2r9fg1e3tpg8rchv4a0.png"/>
          <p:cNvPicPr>
            <a:picLocks noChangeAspect="1"/>
          </p:cNvPicPr>
          <p:nvPr/>
        </p:nvPicPr>
        <p:blipFill>
          <a:blip r:embed="rId4"/>
          <a:srcRect l="21" r="21"/>
          <a:stretch/>
        </p:blipFill>
        <p:spPr>
          <a:xfrm rot="5400000">
            <a:off x="1124585" y="4286885"/>
            <a:ext cx="1398905" cy="1506220"/>
          </a:xfrm>
          <a:prstGeom prst="rect">
            <a:avLst/>
          </a:prstGeom>
        </p:spPr>
      </p:pic>
      <p:pic>
        <p:nvPicPr>
          <p:cNvPr id="6" name="Image 2" descr="https://kimi-img.moonshot.cn/pub/slides/slides_tmpl/image/25-09-02-15:07:44-d2r9fg1e3tpg8rchv4a0.png"/>
          <p:cNvPicPr>
            <a:picLocks noChangeAspect="1"/>
          </p:cNvPicPr>
          <p:nvPr/>
        </p:nvPicPr>
        <p:blipFill>
          <a:blip r:embed="rId4"/>
          <a:srcRect l="21" r="21"/>
          <a:stretch/>
        </p:blipFill>
        <p:spPr>
          <a:xfrm rot="16200000" flipH="1">
            <a:off x="9563735" y="1413510"/>
            <a:ext cx="1398905" cy="1506220"/>
          </a:xfrm>
          <a:prstGeom prst="rect">
            <a:avLst/>
          </a:prstGeom>
        </p:spPr>
      </p:pic>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name="Slide 7">
    <p:bg>
      <p:bgPr>
        <a:solidFill>
          <a:srgbClr val="C3D3E3"/>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8000"/>
          </a:blip>
          <a:srcRect l="2170" t="10337" r="2041" b="10761"/>
          <a:stretch/>
        </p:blipFill>
        <p:spPr>
          <a:xfrm>
            <a:off x="0" y="0"/>
            <a:ext cx="12191365" cy="6858000"/>
          </a:xfrm>
          <a:prstGeom prst="rect">
            <a:avLst/>
          </a:prstGeom>
        </p:spPr>
      </p:pic>
      <p:sp>
        <p:nvSpPr>
          <p:cNvPr id="3" name="Text 0"/>
          <p:cNvSpPr/>
          <p:nvPr/>
        </p:nvSpPr>
        <p:spPr>
          <a:xfrm>
            <a:off x="667908" y="483171"/>
            <a:ext cx="8152877" cy="833184"/>
          </a:xfrm>
          <a:prstGeom prst="rect">
            <a:avLst/>
          </a:prstGeom>
          <a:noFill/>
          <a:ln/>
        </p:spPr>
        <p:txBody>
          <a:bodyPr wrap="square" lIns="91440" tIns="45720" rIns="91440" bIns="45720" rtlCol="0" anchor="t"/>
          <a:lstStyle/>
          <a:p>
            <a:pPr>
              <a:lnSpc>
                <a:spcPct val="100000"/>
              </a:lnSpc>
            </a:pPr>
            <a:r>
              <a:rPr lang="en-US" sz="3600" b="1" dirty="0">
                <a:solidFill>
                  <a:srgbClr val="000000"/>
                </a:solidFill>
                <a:latin typeface="MiSans" pitchFamily="34" charset="0"/>
                <a:ea typeface="MiSans" pitchFamily="34" charset="-122"/>
                <a:cs typeface="MiSans" pitchFamily="34" charset="-120"/>
              </a:rPr>
              <a:t>Why a Mobile App is the Best Delivery Mode</a:t>
            </a:r>
            <a:endParaRPr lang="en-US" sz="1600" dirty="0"/>
          </a:p>
        </p:txBody>
      </p:sp>
      <p:pic>
        <p:nvPicPr>
          <p:cNvPr id="4" name="Image 1" descr="https://kimi-img.moonshot.cn/pub/slides/slides_tmpl/image/25-09-02-15:07:44-d2r9fg1e3tpg8rchv4bg.png"/>
          <p:cNvPicPr>
            <a:picLocks noChangeAspect="1"/>
          </p:cNvPicPr>
          <p:nvPr/>
        </p:nvPicPr>
        <p:blipFill>
          <a:blip r:embed="rId4"/>
          <a:stretch>
            <a:fillRect/>
          </a:stretch>
        </p:blipFill>
        <p:spPr>
          <a:xfrm>
            <a:off x="709295" y="1628775"/>
            <a:ext cx="5315585" cy="4543425"/>
          </a:xfrm>
          <a:prstGeom prst="rect">
            <a:avLst/>
          </a:prstGeom>
        </p:spPr>
      </p:pic>
      <p:pic>
        <p:nvPicPr>
          <p:cNvPr id="5" name="Image 2" descr="https://kimi-img.moonshot.cn/pub/slides/slides_tmpl/image/25-09-02-15:07:44-d2r9fg1e3tpg8rchv4bg.png"/>
          <p:cNvPicPr>
            <a:picLocks noChangeAspect="1"/>
          </p:cNvPicPr>
          <p:nvPr/>
        </p:nvPicPr>
        <p:blipFill>
          <a:blip r:embed="rId4"/>
          <a:stretch>
            <a:fillRect/>
          </a:stretch>
        </p:blipFill>
        <p:spPr>
          <a:xfrm>
            <a:off x="6096635" y="1623060"/>
            <a:ext cx="5497195" cy="4543425"/>
          </a:xfrm>
          <a:prstGeom prst="rect">
            <a:avLst/>
          </a:prstGeom>
        </p:spPr>
      </p:pic>
      <p:pic>
        <p:nvPicPr>
          <p:cNvPr id="6" name="Image 3" descr="https://kimi-img.moonshot.cn/pub/slides/slides_tmpl/image/25-09-02-15:07:44-d2r9fg1e3tpg8rchv450.png"/>
          <p:cNvPicPr>
            <a:picLocks noChangeAspect="1"/>
          </p:cNvPicPr>
          <p:nvPr/>
        </p:nvPicPr>
        <p:blipFill>
          <a:blip r:embed="rId5"/>
          <a:stretch>
            <a:fillRect/>
          </a:stretch>
        </p:blipFill>
        <p:spPr>
          <a:xfrm rot="10800000">
            <a:off x="1450975" y="5989955"/>
            <a:ext cx="3742055" cy="188595"/>
          </a:xfrm>
          <a:prstGeom prst="rect">
            <a:avLst/>
          </a:prstGeom>
        </p:spPr>
      </p:pic>
      <p:pic>
        <p:nvPicPr>
          <p:cNvPr id="7" name="Image 4" descr="https://kimi-img.moonshot.cn/pub/slides/slides_tmpl/image/25-09-02-15:07:44-d2r9fg1e3tpg8rchv450.png"/>
          <p:cNvPicPr>
            <a:picLocks noChangeAspect="1"/>
          </p:cNvPicPr>
          <p:nvPr/>
        </p:nvPicPr>
        <p:blipFill>
          <a:blip r:embed="rId5"/>
          <a:stretch>
            <a:fillRect/>
          </a:stretch>
        </p:blipFill>
        <p:spPr>
          <a:xfrm rot="10800000">
            <a:off x="6827520" y="1623060"/>
            <a:ext cx="3742055" cy="188595"/>
          </a:xfrm>
          <a:prstGeom prst="rect">
            <a:avLst/>
          </a:prstGeom>
        </p:spPr>
      </p:pic>
      <p:sp>
        <p:nvSpPr>
          <p:cNvPr id="8" name="Text 1"/>
          <p:cNvSpPr/>
          <p:nvPr/>
        </p:nvSpPr>
        <p:spPr>
          <a:xfrm>
            <a:off x="929700" y="2056981"/>
            <a:ext cx="2073657"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Accessibility</a:t>
            </a:r>
            <a:endParaRPr lang="en-US" sz="1600" dirty="0"/>
          </a:p>
        </p:txBody>
      </p:sp>
      <p:sp>
        <p:nvSpPr>
          <p:cNvPr id="9" name="Text 2"/>
          <p:cNvSpPr/>
          <p:nvPr/>
        </p:nvSpPr>
        <p:spPr>
          <a:xfrm>
            <a:off x="849630" y="2632710"/>
            <a:ext cx="2560320" cy="2965235"/>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A digital mobile-app intervention is highly accessible, allowing users to access health information and support anytime, anywhere, which is crucial for reaching a wide audience. (WHO, 2023; Free et al., 2022).</a:t>
            </a:r>
            <a:endParaRPr lang="en-US" sz="1600" dirty="0"/>
          </a:p>
        </p:txBody>
      </p:sp>
      <p:sp>
        <p:nvSpPr>
          <p:cNvPr id="10" name="Text 3"/>
          <p:cNvSpPr/>
          <p:nvPr/>
        </p:nvSpPr>
        <p:spPr>
          <a:xfrm>
            <a:off x="3634992" y="2056981"/>
            <a:ext cx="2073657"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Scalability</a:t>
            </a:r>
            <a:endParaRPr lang="en-US" sz="1600" dirty="0"/>
          </a:p>
        </p:txBody>
      </p:sp>
      <p:sp>
        <p:nvSpPr>
          <p:cNvPr id="11" name="Text 4"/>
          <p:cNvSpPr/>
          <p:nvPr/>
        </p:nvSpPr>
        <p:spPr>
          <a:xfrm>
            <a:off x="3555365" y="2632710"/>
            <a:ext cx="2560320" cy="2642070"/>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Mobile apps can be easily scaled to reach large numbers of users, making them a cost-effective solution for providing widespread health support(Free et al., 2022; WHO, 2023)..</a:t>
            </a:r>
            <a:endParaRPr lang="en-US" sz="1600" dirty="0"/>
          </a:p>
        </p:txBody>
      </p:sp>
      <p:sp>
        <p:nvSpPr>
          <p:cNvPr id="12" name="Text 5"/>
          <p:cNvSpPr/>
          <p:nvPr/>
        </p:nvSpPr>
        <p:spPr>
          <a:xfrm>
            <a:off x="6340284" y="2056981"/>
            <a:ext cx="2073657" cy="5810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Overcoming Stigma</a:t>
            </a:r>
            <a:endParaRPr lang="en-US" sz="1600" dirty="0"/>
          </a:p>
        </p:txBody>
      </p:sp>
      <p:sp>
        <p:nvSpPr>
          <p:cNvPr id="13" name="Text 6"/>
          <p:cNvSpPr/>
          <p:nvPr/>
        </p:nvSpPr>
        <p:spPr>
          <a:xfrm>
            <a:off x="6260465" y="2632710"/>
            <a:ext cx="2560320" cy="3288401"/>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Digital tools can help overcome the stigma associated with discussing menstrual and fertility health by providing a private and confidential platform for users to seek information and support. (Harlow &amp; Campbell, 2021; WHO, 2023).</a:t>
            </a:r>
            <a:endParaRPr lang="en-US" sz="1600" dirty="0"/>
          </a:p>
        </p:txBody>
      </p:sp>
      <p:sp>
        <p:nvSpPr>
          <p:cNvPr id="14" name="Text 7"/>
          <p:cNvSpPr/>
          <p:nvPr/>
        </p:nvSpPr>
        <p:spPr>
          <a:xfrm>
            <a:off x="9045577" y="2056981"/>
            <a:ext cx="2073657" cy="5810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Personalized Insights</a:t>
            </a:r>
            <a:endParaRPr lang="en-US" sz="1600" dirty="0"/>
          </a:p>
        </p:txBody>
      </p:sp>
      <p:sp>
        <p:nvSpPr>
          <p:cNvPr id="15" name="Text 8"/>
          <p:cNvSpPr/>
          <p:nvPr/>
        </p:nvSpPr>
        <p:spPr>
          <a:xfrm>
            <a:off x="8965565" y="2632710"/>
            <a:ext cx="2560320" cy="2965235"/>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Mobile apps can offer personalized health insights based on user data, empowering individuals with tailored information and recommendations for managing their menstrual and fertility health.</a:t>
            </a:r>
            <a:r>
              <a:rPr lang="da-DK" sz="1400" dirty="0">
                <a:solidFill>
                  <a:srgbClr val="000000"/>
                </a:solidFill>
                <a:latin typeface="MiSans" pitchFamily="34" charset="0"/>
                <a:ea typeface="MiSans" pitchFamily="34" charset="-122"/>
                <a:cs typeface="MiSans" pitchFamily="34" charset="-120"/>
              </a:rPr>
              <a:t> (Duane et al., 2019; WHO, 2023).</a:t>
            </a:r>
            <a:endParaRPr lang="en-US" sz="1600" dirty="0"/>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name="Slide 8">
    <p:bg>
      <p:bgPr>
        <a:solidFill>
          <a:srgbClr val="EDECE8"/>
        </a:solidFill>
        <a:effectLst/>
      </p:bgPr>
    </p:bg>
    <p:spTree>
      <p:nvGrpSpPr>
        <p:cNvPr id="1" name=""/>
        <p:cNvGrpSpPr/>
        <p:nvPr/>
      </p:nvGrpSpPr>
      <p:grpSpPr>
        <a:xfrm>
          <a:off x="0" y="0"/>
          <a:ext cx="0" cy="0"/>
          <a:chOff x="0" y="0"/>
          <a:chExt cx="0" cy="0"/>
        </a:xfrm>
      </p:grpSpPr>
      <p:sp>
        <p:nvSpPr>
          <p:cNvPr id="3" name="Text 0"/>
          <p:cNvSpPr/>
          <p:nvPr/>
        </p:nvSpPr>
        <p:spPr>
          <a:xfrm>
            <a:off x="542215" y="867447"/>
            <a:ext cx="8152877" cy="833184"/>
          </a:xfrm>
          <a:prstGeom prst="rect">
            <a:avLst/>
          </a:prstGeom>
          <a:noFill/>
          <a:ln/>
        </p:spPr>
        <p:txBody>
          <a:bodyPr wrap="square" lIns="91440" tIns="45720" rIns="91440" bIns="45720" rtlCol="0" anchor="t"/>
          <a:lstStyle/>
          <a:p>
            <a:pPr>
              <a:lnSpc>
                <a:spcPct val="100000"/>
              </a:lnSpc>
            </a:pPr>
            <a:r>
              <a:rPr lang="en-US" sz="3600" b="1" dirty="0">
                <a:solidFill>
                  <a:srgbClr val="000000"/>
                </a:solidFill>
                <a:latin typeface="MiSans" pitchFamily="34" charset="0"/>
                <a:ea typeface="MiSans" pitchFamily="34" charset="-122"/>
                <a:cs typeface="MiSans" pitchFamily="34" charset="-120"/>
              </a:rPr>
              <a:t>Aligning with National Policies &amp; Frameworks</a:t>
            </a:r>
            <a:endParaRPr lang="en-US" sz="1600" dirty="0"/>
          </a:p>
        </p:txBody>
      </p:sp>
      <p:pic>
        <p:nvPicPr>
          <p:cNvPr id="4" name="Image 1" descr="https://kimi-img.moonshot.cn/pub/slides/slides_tmpl/image/25-09-02-15:07:44-d2r9fg1e3tpg8rchv47g.png"/>
          <p:cNvPicPr>
            <a:picLocks noChangeAspect="1"/>
          </p:cNvPicPr>
          <p:nvPr/>
        </p:nvPicPr>
        <p:blipFill>
          <a:blip r:embed="rId3"/>
          <a:stretch>
            <a:fillRect/>
          </a:stretch>
        </p:blipFill>
        <p:spPr>
          <a:xfrm>
            <a:off x="673100" y="2303780"/>
            <a:ext cx="1398905" cy="1506220"/>
          </a:xfrm>
          <a:prstGeom prst="rect">
            <a:avLst/>
          </a:prstGeom>
        </p:spPr>
      </p:pic>
      <p:pic>
        <p:nvPicPr>
          <p:cNvPr id="5" name="Image 2" descr="https://kimi-img.moonshot.cn/pub/slides/slides_tmpl/image/25-09-02-15:07:44-d2r9fg1e3tpg8rchv450.png"/>
          <p:cNvPicPr>
            <a:picLocks noChangeAspect="1"/>
          </p:cNvPicPr>
          <p:nvPr/>
        </p:nvPicPr>
        <p:blipFill>
          <a:blip r:embed="rId4"/>
          <a:stretch>
            <a:fillRect/>
          </a:stretch>
        </p:blipFill>
        <p:spPr>
          <a:xfrm rot="10800000">
            <a:off x="7564120" y="839470"/>
            <a:ext cx="4224020" cy="545465"/>
          </a:xfrm>
          <a:prstGeom prst="rect">
            <a:avLst/>
          </a:prstGeom>
        </p:spPr>
      </p:pic>
      <p:sp>
        <p:nvSpPr>
          <p:cNvPr id="6" name="Text 1"/>
          <p:cNvSpPr/>
          <p:nvPr/>
        </p:nvSpPr>
        <p:spPr>
          <a:xfrm>
            <a:off x="3291840" y="1996440"/>
            <a:ext cx="8236585" cy="303411"/>
          </a:xfrm>
          <a:prstGeom prst="rect">
            <a:avLst/>
          </a:prstGeom>
          <a:noFill/>
          <a:ln/>
        </p:spPr>
        <p:txBody>
          <a:bodyPr wrap="square" lIns="0" tIns="0" rIns="0" bIns="0" rtlCol="0" anchor="t">
            <a:spAutoFit/>
          </a:bodyPr>
          <a:lstStyle/>
          <a:p>
            <a:pPr algn="r">
              <a:lnSpc>
                <a:spcPct val="100000"/>
              </a:lnSpc>
            </a:pPr>
            <a:r>
              <a:rPr lang="en-US" sz="2000" b="1" dirty="0">
                <a:solidFill>
                  <a:srgbClr val="000000"/>
                </a:solidFill>
                <a:latin typeface="MiSans" pitchFamily="34" charset="0"/>
                <a:ea typeface="MiSans" pitchFamily="34" charset="-122"/>
                <a:cs typeface="MiSans" pitchFamily="34" charset="-120"/>
              </a:rPr>
              <a:t>Policy Alignment</a:t>
            </a:r>
            <a:endParaRPr lang="en-US" sz="1600" dirty="0"/>
          </a:p>
        </p:txBody>
      </p:sp>
      <p:sp>
        <p:nvSpPr>
          <p:cNvPr id="7" name="Text 2"/>
          <p:cNvSpPr/>
          <p:nvPr/>
        </p:nvSpPr>
        <p:spPr>
          <a:xfrm>
            <a:off x="2364740" y="2391410"/>
            <a:ext cx="9206865" cy="1026243"/>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CycleConnect aligns with national health policies prioritizing women’s health, digital health adoption, and preventive care (DHSC, 2022). This alignment ensures the intervention supports broader public health strategies and regulatory </a:t>
            </a:r>
            <a:r>
              <a:rPr lang="en-US" sz="1400" dirty="0" err="1">
                <a:solidFill>
                  <a:srgbClr val="000000"/>
                </a:solidFill>
                <a:latin typeface="MiSans" pitchFamily="34" charset="0"/>
                <a:ea typeface="MiSans" pitchFamily="34" charset="-122"/>
                <a:cs typeface="MiSans" pitchFamily="34" charset="-120"/>
              </a:rPr>
              <a:t>standardsPCOS</a:t>
            </a:r>
            <a:r>
              <a:rPr lang="en-US" sz="1400" dirty="0">
                <a:solidFill>
                  <a:srgbClr val="000000"/>
                </a:solidFill>
                <a:latin typeface="MiSans" pitchFamily="34" charset="0"/>
                <a:ea typeface="MiSans" pitchFamily="34" charset="-122"/>
                <a:cs typeface="MiSans" pitchFamily="34" charset="-120"/>
              </a:rPr>
              <a:t> (NICE, 2024).</a:t>
            </a:r>
            <a:endParaRPr lang="en-US" sz="1600" dirty="0"/>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name="Slide 9">
    <p:bg>
      <p:bgPr>
        <a:solidFill>
          <a:srgbClr val="ECF26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3" name="Text 0"/>
          <p:cNvSpPr/>
          <p:nvPr/>
        </p:nvSpPr>
        <p:spPr>
          <a:xfrm>
            <a:off x="4659611" y="1928832"/>
            <a:ext cx="2872142" cy="2137966"/>
          </a:xfrm>
          <a:prstGeom prst="rect">
            <a:avLst/>
          </a:prstGeom>
          <a:noFill/>
          <a:ln/>
        </p:spPr>
        <p:txBody>
          <a:bodyPr wrap="square" lIns="91440" tIns="45720" rIns="91440" bIns="45720" rtlCol="0" anchor="t">
            <a:spAutoFit/>
          </a:bodyPr>
          <a:lstStyle/>
          <a:p>
            <a:pPr algn="ctr">
              <a:lnSpc>
                <a:spcPct val="100000"/>
              </a:lnSpc>
            </a:pPr>
            <a:r>
              <a:rPr lang="en-US" sz="13800" dirty="0">
                <a:solidFill>
                  <a:srgbClr val="23212C"/>
                </a:solidFill>
                <a:latin typeface="MiSans" pitchFamily="34" charset="0"/>
                <a:ea typeface="MiSans" pitchFamily="34" charset="-122"/>
                <a:cs typeface="MiSans" pitchFamily="34" charset="-120"/>
              </a:rPr>
              <a:t>03</a:t>
            </a:r>
            <a:endParaRPr lang="en-US" sz="1600" dirty="0"/>
          </a:p>
        </p:txBody>
      </p:sp>
      <p:sp>
        <p:nvSpPr>
          <p:cNvPr id="4" name="Text 1"/>
          <p:cNvSpPr/>
          <p:nvPr/>
        </p:nvSpPr>
        <p:spPr>
          <a:xfrm>
            <a:off x="2677160" y="4182745"/>
            <a:ext cx="8080375" cy="487561"/>
          </a:xfrm>
          <a:prstGeom prst="rect">
            <a:avLst/>
          </a:prstGeom>
          <a:noFill/>
          <a:ln/>
        </p:spPr>
        <p:txBody>
          <a:bodyPr wrap="square" lIns="0" tIns="0" rIns="0" bIns="0" rtlCol="0" anchor="t">
            <a:spAutoFit/>
          </a:bodyPr>
          <a:lstStyle/>
          <a:p>
            <a:pPr algn="ctr">
              <a:lnSpc>
                <a:spcPct val="100000"/>
              </a:lnSpc>
            </a:pPr>
            <a:r>
              <a:rPr lang="en-US" sz="3200" b="1" dirty="0">
                <a:solidFill>
                  <a:srgbClr val="000000"/>
                </a:solidFill>
                <a:latin typeface="MiSans" pitchFamily="34" charset="0"/>
                <a:ea typeface="MiSans" pitchFamily="34" charset="-122"/>
                <a:cs typeface="MiSans" pitchFamily="34" charset="-120"/>
              </a:rPr>
              <a:t>Service Delivery Innovation</a:t>
            </a:r>
            <a:endParaRPr lang="en-US" sz="1600" dirty="0"/>
          </a:p>
        </p:txBody>
      </p:sp>
      <p:pic>
        <p:nvPicPr>
          <p:cNvPr id="5" name="Image 1" descr="https://kimi-img.moonshot.cn/pub/slides/slides_tmpl/image/25-09-02-15:07:44-d2r9fg1e3tpg8rchv4a0.png"/>
          <p:cNvPicPr>
            <a:picLocks noChangeAspect="1"/>
          </p:cNvPicPr>
          <p:nvPr/>
        </p:nvPicPr>
        <p:blipFill>
          <a:blip r:embed="rId4"/>
          <a:srcRect l="21" r="21"/>
          <a:stretch/>
        </p:blipFill>
        <p:spPr>
          <a:xfrm rot="5400000">
            <a:off x="1124585" y="4286885"/>
            <a:ext cx="1398905" cy="1506220"/>
          </a:xfrm>
          <a:prstGeom prst="rect">
            <a:avLst/>
          </a:prstGeom>
        </p:spPr>
      </p:pic>
      <p:pic>
        <p:nvPicPr>
          <p:cNvPr id="6" name="Image 2" descr="https://kimi-img.moonshot.cn/pub/slides/slides_tmpl/image/25-09-02-15:07:44-d2r9fg1e3tpg8rchv4a0.png"/>
          <p:cNvPicPr>
            <a:picLocks noChangeAspect="1"/>
          </p:cNvPicPr>
          <p:nvPr/>
        </p:nvPicPr>
        <p:blipFill>
          <a:blip r:embed="rId4"/>
          <a:srcRect l="21" r="21"/>
          <a:stretch/>
        </p:blipFill>
        <p:spPr>
          <a:xfrm rot="16200000" flipH="1">
            <a:off x="9563735" y="1413510"/>
            <a:ext cx="1398905" cy="1506220"/>
          </a:xfrm>
          <a:prstGeom prst="rect">
            <a:avLst/>
          </a:prstGeom>
        </p:spPr>
      </p:pic>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name="Slide 10">
    <p:bg>
      <p:bgPr>
        <a:solidFill>
          <a:srgbClr val="EDECE8"/>
        </a:solidFill>
        <a:effectLst/>
      </p:bgPr>
    </p:bg>
    <p:spTree>
      <p:nvGrpSpPr>
        <p:cNvPr id="1" name=""/>
        <p:cNvGrpSpPr/>
        <p:nvPr/>
      </p:nvGrpSpPr>
      <p:grpSpPr>
        <a:xfrm>
          <a:off x="0" y="0"/>
          <a:ext cx="0" cy="0"/>
          <a:chOff x="0" y="0"/>
          <a:chExt cx="0" cy="0"/>
        </a:xfrm>
      </p:grpSpPr>
      <p:pic>
        <p:nvPicPr>
          <p:cNvPr id="2" name="Image 0" descr="https://kimi-img.moonshot.cn/pub/slides/slides_tmpl/image/25-09-02-15:08:06-d2r9flhe3tpg8rchv4i0.png"/>
          <p:cNvPicPr>
            <a:picLocks noChangeAspect="1"/>
          </p:cNvPicPr>
          <p:nvPr/>
        </p:nvPicPr>
        <p:blipFill>
          <a:blip r:embed="rId3"/>
          <a:stretch>
            <a:fillRect/>
          </a:stretch>
        </p:blipFill>
        <p:spPr>
          <a:xfrm rot="16200000">
            <a:off x="3876675" y="2275205"/>
            <a:ext cx="4315460" cy="3200400"/>
          </a:xfrm>
          <a:prstGeom prst="rect">
            <a:avLst/>
          </a:prstGeom>
        </p:spPr>
      </p:pic>
      <p:pic>
        <p:nvPicPr>
          <p:cNvPr id="3" name="Image 1" descr="https://kimi-img.moonshot.cn/pub/slides/slides_tmpl/image/25-09-02-15:08:06-d2r9flhe3tpg8rchv4i0.png"/>
          <p:cNvPicPr>
            <a:picLocks noChangeAspect="1"/>
          </p:cNvPicPr>
          <p:nvPr/>
        </p:nvPicPr>
        <p:blipFill>
          <a:blip r:embed="rId3"/>
          <a:stretch>
            <a:fillRect/>
          </a:stretch>
        </p:blipFill>
        <p:spPr>
          <a:xfrm rot="16200000">
            <a:off x="266065" y="2303145"/>
            <a:ext cx="4315460" cy="3200400"/>
          </a:xfrm>
          <a:prstGeom prst="rect">
            <a:avLst/>
          </a:prstGeom>
        </p:spPr>
      </p:pic>
      <p:pic>
        <p:nvPicPr>
          <p:cNvPr id="4" name="Image 2" descr="https://kimi-img.moonshot.cn/pub/slides/slides_tmpl/image/25-09-02-15:07:44-d2r9fg1e3tpg8rchv4ag.jpg"/>
          <p:cNvPicPr>
            <a:picLocks noChangeAspect="1"/>
          </p:cNvPicPr>
          <p:nvPr/>
        </p:nvPicPr>
        <p:blipFill>
          <a:blip r:embed="rId4">
            <a:alphaModFix amt="6000"/>
          </a:blip>
          <a:srcRect l="2170" t="10337" r="2041" b="10761"/>
          <a:stretch/>
        </p:blipFill>
        <p:spPr>
          <a:xfrm>
            <a:off x="0" y="0"/>
            <a:ext cx="12191365" cy="6858000"/>
          </a:xfrm>
          <a:prstGeom prst="rect">
            <a:avLst/>
          </a:prstGeom>
        </p:spPr>
      </p:pic>
      <p:sp>
        <p:nvSpPr>
          <p:cNvPr id="5" name="Text 0"/>
          <p:cNvSpPr/>
          <p:nvPr/>
        </p:nvSpPr>
        <p:spPr>
          <a:xfrm>
            <a:off x="201631" y="785008"/>
            <a:ext cx="8090722" cy="833120"/>
          </a:xfrm>
          <a:prstGeom prst="rect">
            <a:avLst/>
          </a:prstGeom>
          <a:noFill/>
          <a:ln/>
        </p:spPr>
        <p:txBody>
          <a:bodyPr wrap="square" lIns="91440" tIns="45720" rIns="91440" bIns="45720" rtlCol="0" anchor="t"/>
          <a:lstStyle/>
          <a:p>
            <a:pPr algn="just">
              <a:lnSpc>
                <a:spcPct val="100000"/>
              </a:lnSpc>
            </a:pPr>
            <a:r>
              <a:rPr lang="en-US" sz="3200" b="1" dirty="0">
                <a:solidFill>
                  <a:srgbClr val="000000"/>
                </a:solidFill>
                <a:latin typeface="MiSans" pitchFamily="34" charset="0"/>
                <a:ea typeface="MiSans" pitchFamily="34" charset="-122"/>
                <a:cs typeface="MiSans" pitchFamily="34" charset="-120"/>
              </a:rPr>
              <a:t>Overcoming Barriers in Healthcare Access</a:t>
            </a:r>
            <a:endParaRPr lang="en-US" sz="3200" dirty="0"/>
          </a:p>
        </p:txBody>
      </p:sp>
      <p:pic>
        <p:nvPicPr>
          <p:cNvPr id="6" name="Image 3" descr="https://kimi-img.moonshot.cn/pub/slides/slides_tmpl/image/25-09-02-15:07:44-d2r9fg1e3tpg8rchv450.png"/>
          <p:cNvPicPr>
            <a:picLocks noChangeAspect="1"/>
          </p:cNvPicPr>
          <p:nvPr/>
        </p:nvPicPr>
        <p:blipFill>
          <a:blip r:embed="rId5"/>
          <a:stretch>
            <a:fillRect/>
          </a:stretch>
        </p:blipFill>
        <p:spPr>
          <a:xfrm rot="10800000">
            <a:off x="1265555" y="6009005"/>
            <a:ext cx="2359660" cy="266065"/>
          </a:xfrm>
          <a:prstGeom prst="rect">
            <a:avLst/>
          </a:prstGeom>
        </p:spPr>
      </p:pic>
      <p:pic>
        <p:nvPicPr>
          <p:cNvPr id="7" name="Image 4" descr="https://kimi-img.moonshot.cn/pub/slides/slides_tmpl/image/25-09-02-15:07:44-d2r9fg1e3tpg8rchv450.png"/>
          <p:cNvPicPr>
            <a:picLocks noChangeAspect="1"/>
          </p:cNvPicPr>
          <p:nvPr/>
        </p:nvPicPr>
        <p:blipFill>
          <a:blip r:embed="rId5"/>
          <a:stretch>
            <a:fillRect/>
          </a:stretch>
        </p:blipFill>
        <p:spPr>
          <a:xfrm rot="10800000">
            <a:off x="4877435" y="6015990"/>
            <a:ext cx="2359660" cy="266065"/>
          </a:xfrm>
          <a:prstGeom prst="rect">
            <a:avLst/>
          </a:prstGeom>
        </p:spPr>
      </p:pic>
      <p:sp>
        <p:nvSpPr>
          <p:cNvPr id="10" name="Text 1"/>
          <p:cNvSpPr/>
          <p:nvPr/>
        </p:nvSpPr>
        <p:spPr>
          <a:xfrm>
            <a:off x="1016635" y="2487295"/>
            <a:ext cx="2953385" cy="638770"/>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Addressing GP Time Constraints</a:t>
            </a:r>
            <a:endParaRPr lang="en-US" sz="1600" dirty="0"/>
          </a:p>
        </p:txBody>
      </p:sp>
      <p:sp>
        <p:nvSpPr>
          <p:cNvPr id="11" name="Text 2"/>
          <p:cNvSpPr/>
          <p:nvPr/>
        </p:nvSpPr>
        <p:spPr>
          <a:xfrm>
            <a:off x="1015973" y="3234577"/>
            <a:ext cx="2859341" cy="2642070"/>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CycleConnect’s AI symptom triage and signposting features help address GP time constraints by providing initial assessments and guiding users to appropriate care, reducing the burden on healthcare providers(WHO, 2023).</a:t>
            </a:r>
            <a:endParaRPr lang="en-US" sz="1600" dirty="0"/>
          </a:p>
        </p:txBody>
      </p:sp>
      <p:sp>
        <p:nvSpPr>
          <p:cNvPr id="12" name="Text 3"/>
          <p:cNvSpPr/>
          <p:nvPr/>
        </p:nvSpPr>
        <p:spPr>
          <a:xfrm>
            <a:off x="4681220" y="2487295"/>
            <a:ext cx="2953385" cy="638770"/>
          </a:xfrm>
          <a:prstGeom prst="rect">
            <a:avLst/>
          </a:prstGeom>
          <a:noFill/>
          <a:ln/>
        </p:spPr>
        <p:txBody>
          <a:bodyPr wrap="square" lIns="0" tIns="0" rIns="0" bIns="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Enhancing Patient Self-Management</a:t>
            </a:r>
            <a:endParaRPr lang="en-US" sz="1600" dirty="0"/>
          </a:p>
        </p:txBody>
      </p:sp>
      <p:sp>
        <p:nvSpPr>
          <p:cNvPr id="13" name="Text 4"/>
          <p:cNvSpPr/>
          <p:nvPr/>
        </p:nvSpPr>
        <p:spPr>
          <a:xfrm>
            <a:off x="4680715" y="3234577"/>
            <a:ext cx="2859341" cy="2642070"/>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The app’s daily symptom logging and real-time alerts for red flags empower users to monitor their health closely, enabling early detection of issues and timely seeking of medical help(Free et al., 2022; NICE, 2024).</a:t>
            </a:r>
            <a:endParaRPr lang="en-US" sz="1600" dirty="0"/>
          </a:p>
        </p:txBody>
      </p:sp>
      <p:pic>
        <p:nvPicPr>
          <p:cNvPr id="14" name="Picture 13">
            <a:extLst>
              <a:ext uri="{FF2B5EF4-FFF2-40B4-BE49-F238E27FC236}">
                <a16:creationId xmlns:a16="http://schemas.microsoft.com/office/drawing/2014/main" id="{8F2ED277-4D97-1B54-8E76-421DBB4B8B81}"/>
              </a:ext>
            </a:extLst>
          </p:cNvPr>
          <p:cNvPicPr>
            <a:picLocks noChangeAspect="1"/>
          </p:cNvPicPr>
          <p:nvPr/>
        </p:nvPicPr>
        <p:blipFill>
          <a:blip r:embed="rId6"/>
          <a:stretch>
            <a:fillRect/>
          </a:stretch>
        </p:blipFill>
        <p:spPr>
          <a:xfrm>
            <a:off x="8538862" y="0"/>
            <a:ext cx="3653137" cy="6858000"/>
          </a:xfrm>
          <a:prstGeom prst="rect">
            <a:avLst/>
          </a:prstGeom>
        </p:spPr>
      </p:pic>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name="Slide 11">
    <p:bg>
      <p:bgPr>
        <a:solidFill>
          <a:srgbClr val="23212C"/>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3" name="Text 0"/>
          <p:cNvSpPr/>
          <p:nvPr/>
        </p:nvSpPr>
        <p:spPr>
          <a:xfrm>
            <a:off x="332105" y="2093595"/>
            <a:ext cx="2646680" cy="1783080"/>
          </a:xfrm>
          <a:prstGeom prst="rect">
            <a:avLst/>
          </a:prstGeom>
          <a:noFill/>
          <a:ln/>
        </p:spPr>
        <p:txBody>
          <a:bodyPr wrap="square" lIns="91440" tIns="45720" rIns="91440" bIns="45720" rtlCol="0" anchor="t"/>
          <a:lstStyle/>
          <a:p>
            <a:pPr>
              <a:lnSpc>
                <a:spcPct val="100000"/>
              </a:lnSpc>
            </a:pPr>
            <a:r>
              <a:rPr lang="en-US" sz="3600" b="1" dirty="0">
                <a:solidFill>
                  <a:srgbClr val="FFFFFF"/>
                </a:solidFill>
                <a:latin typeface="MiSans" pitchFamily="34" charset="0"/>
                <a:ea typeface="MiSans" pitchFamily="34" charset="-122"/>
                <a:cs typeface="MiSans" pitchFamily="34" charset="-120"/>
              </a:rPr>
              <a:t>Promoting Health Equity Through Design</a:t>
            </a:r>
            <a:endParaRPr lang="en-US" sz="1600" dirty="0"/>
          </a:p>
        </p:txBody>
      </p:sp>
      <p:pic>
        <p:nvPicPr>
          <p:cNvPr id="5" name="Image 2" descr="https://kimi-img.moonshot.cn/pub/slides/slides_tmpl/image/25-09-02-15:07:43-d2r9ffpe3tpg8rchv440.png"/>
          <p:cNvPicPr>
            <a:picLocks noChangeAspect="1"/>
          </p:cNvPicPr>
          <p:nvPr/>
        </p:nvPicPr>
        <p:blipFill>
          <a:blip r:embed="rId4"/>
          <a:stretch>
            <a:fillRect/>
          </a:stretch>
        </p:blipFill>
        <p:spPr>
          <a:xfrm>
            <a:off x="4578350" y="1009650"/>
            <a:ext cx="736600" cy="736600"/>
          </a:xfrm>
          <a:prstGeom prst="rect">
            <a:avLst/>
          </a:prstGeom>
        </p:spPr>
      </p:pic>
      <p:pic>
        <p:nvPicPr>
          <p:cNvPr id="6" name="Image 3" descr="https://kimi-img.moonshot.cn/pub/slides/slides_tmpl/image/25-09-02-15:07:43-d2r9ffpe3tpg8rchv440.png"/>
          <p:cNvPicPr>
            <a:picLocks noChangeAspect="1"/>
          </p:cNvPicPr>
          <p:nvPr/>
        </p:nvPicPr>
        <p:blipFill>
          <a:blip r:embed="rId4"/>
          <a:stretch>
            <a:fillRect/>
          </a:stretch>
        </p:blipFill>
        <p:spPr>
          <a:xfrm>
            <a:off x="4578350" y="2973705"/>
            <a:ext cx="736600" cy="736600"/>
          </a:xfrm>
          <a:prstGeom prst="rect">
            <a:avLst/>
          </a:prstGeom>
        </p:spPr>
      </p:pic>
      <p:pic>
        <p:nvPicPr>
          <p:cNvPr id="7" name="Image 4" descr="https://kimi-img.moonshot.cn/pub/slides/slides_tmpl/image/25-09-02-15:07:43-d2r9ffpe3tpg8rchv440.png"/>
          <p:cNvPicPr>
            <a:picLocks noChangeAspect="1"/>
          </p:cNvPicPr>
          <p:nvPr/>
        </p:nvPicPr>
        <p:blipFill>
          <a:blip r:embed="rId4"/>
          <a:stretch>
            <a:fillRect/>
          </a:stretch>
        </p:blipFill>
        <p:spPr>
          <a:xfrm>
            <a:off x="4578350" y="5126355"/>
            <a:ext cx="736600" cy="736600"/>
          </a:xfrm>
          <a:prstGeom prst="rect">
            <a:avLst/>
          </a:prstGeom>
        </p:spPr>
      </p:pic>
      <p:pic>
        <p:nvPicPr>
          <p:cNvPr id="8" name="Image 5" descr="https://kimi-img.moonshot.cn/pub/slides/slides_tmpl/image/25-09-02-15:07:44-d2r9fg1e3tpg8rchv450.png"/>
          <p:cNvPicPr>
            <a:picLocks noChangeAspect="1"/>
          </p:cNvPicPr>
          <p:nvPr/>
        </p:nvPicPr>
        <p:blipFill>
          <a:blip r:embed="rId5"/>
          <a:stretch>
            <a:fillRect/>
          </a:stretch>
        </p:blipFill>
        <p:spPr>
          <a:xfrm rot="10800000">
            <a:off x="332105" y="1397000"/>
            <a:ext cx="2470785" cy="481965"/>
          </a:xfrm>
          <a:prstGeom prst="rect">
            <a:avLst/>
          </a:prstGeom>
        </p:spPr>
      </p:pic>
      <p:pic>
        <p:nvPicPr>
          <p:cNvPr id="9" name="Image 6" descr="https://kimi-img.moonshot.cn/pub/slides/slides_tmpl/image/25-09-02-15:07:44-d2r9fg1e3tpg8rchv450.png"/>
          <p:cNvPicPr>
            <a:picLocks noChangeAspect="1"/>
          </p:cNvPicPr>
          <p:nvPr/>
        </p:nvPicPr>
        <p:blipFill>
          <a:blip r:embed="rId5"/>
          <a:stretch>
            <a:fillRect/>
          </a:stretch>
        </p:blipFill>
        <p:spPr>
          <a:xfrm rot="10800000">
            <a:off x="332105" y="5126355"/>
            <a:ext cx="2470785" cy="481965"/>
          </a:xfrm>
          <a:prstGeom prst="rect">
            <a:avLst/>
          </a:prstGeom>
        </p:spPr>
      </p:pic>
      <p:sp>
        <p:nvSpPr>
          <p:cNvPr id="10" name="Text 1"/>
          <p:cNvSpPr/>
          <p:nvPr/>
        </p:nvSpPr>
        <p:spPr>
          <a:xfrm>
            <a:off x="4701223" y="1155065"/>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01</a:t>
            </a:r>
            <a:endParaRPr lang="en-US" sz="1600" dirty="0"/>
          </a:p>
        </p:txBody>
      </p:sp>
      <p:sp>
        <p:nvSpPr>
          <p:cNvPr id="11" name="Text 2"/>
          <p:cNvSpPr/>
          <p:nvPr/>
        </p:nvSpPr>
        <p:spPr>
          <a:xfrm>
            <a:off x="5471795" y="513080"/>
            <a:ext cx="6130925" cy="303411"/>
          </a:xfrm>
          <a:prstGeom prst="rect">
            <a:avLst/>
          </a:prstGeom>
          <a:noFill/>
          <a:ln/>
        </p:spPr>
        <p:txBody>
          <a:bodyPr wrap="square" lIns="0" tIns="0" rIns="0" bIns="0" rtlCol="0" anchor="t">
            <a:spAutoFit/>
          </a:bodyPr>
          <a:lstStyle/>
          <a:p>
            <a:pPr>
              <a:lnSpc>
                <a:spcPct val="100000"/>
              </a:lnSpc>
            </a:pPr>
            <a:r>
              <a:rPr lang="en-US" sz="2000" b="1" dirty="0">
                <a:solidFill>
                  <a:srgbClr val="ECF170"/>
                </a:solidFill>
                <a:latin typeface="MiSans" pitchFamily="34" charset="0"/>
                <a:ea typeface="MiSans" pitchFamily="34" charset="-122"/>
                <a:cs typeface="MiSans" pitchFamily="34" charset="-120"/>
              </a:rPr>
              <a:t>Culturally Inclusive Education</a:t>
            </a:r>
            <a:endParaRPr lang="en-US" sz="1600" dirty="0"/>
          </a:p>
        </p:txBody>
      </p:sp>
      <p:sp>
        <p:nvSpPr>
          <p:cNvPr id="12" name="Text 3"/>
          <p:cNvSpPr/>
          <p:nvPr/>
        </p:nvSpPr>
        <p:spPr>
          <a:xfrm>
            <a:off x="5369560" y="821055"/>
            <a:ext cx="6334760" cy="1026243"/>
          </a:xfrm>
          <a:prstGeom prst="rect">
            <a:avLst/>
          </a:prstGeom>
          <a:noFill/>
          <a:ln/>
        </p:spPr>
        <p:txBody>
          <a:bodyPr wrap="square" lIns="91440" tIns="45720" rIns="91440" bIns="45720" rtlCol="0" anchor="t">
            <a:spAutoFit/>
          </a:bodyPr>
          <a:lstStyle/>
          <a:p>
            <a:pPr>
              <a:lnSpc>
                <a:spcPct val="150000"/>
              </a:lnSpc>
            </a:pPr>
            <a:r>
              <a:rPr lang="en-US" sz="1400" dirty="0">
                <a:solidFill>
                  <a:srgbClr val="FFFFFF"/>
                </a:solidFill>
                <a:latin typeface="MiSans" pitchFamily="34" charset="0"/>
                <a:ea typeface="MiSans" pitchFamily="34" charset="-122"/>
                <a:cs typeface="MiSans" pitchFamily="34" charset="-120"/>
              </a:rPr>
              <a:t>CycleConnect offers culturally inclusive education to ensure that health information is relevant and accessible to diverse user groups, promoting health equity </a:t>
            </a:r>
            <a:r>
              <a:rPr lang="fi-FI" sz="1400" dirty="0">
                <a:solidFill>
                  <a:srgbClr val="FFFFFF"/>
                </a:solidFill>
                <a:latin typeface="MiSans" pitchFamily="34" charset="0"/>
                <a:ea typeface="MiSans" pitchFamily="34" charset="-122"/>
                <a:cs typeface="MiSans" pitchFamily="34" charset="-120"/>
              </a:rPr>
              <a:t>(Balla, Chauhan &amp; Kariuki, 2023; DHSC, 2022).</a:t>
            </a:r>
            <a:endParaRPr lang="en-US" sz="1600" dirty="0"/>
          </a:p>
        </p:txBody>
      </p:sp>
      <p:sp>
        <p:nvSpPr>
          <p:cNvPr id="13" name="Text 4"/>
          <p:cNvSpPr/>
          <p:nvPr/>
        </p:nvSpPr>
        <p:spPr>
          <a:xfrm>
            <a:off x="4701223" y="3119120"/>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02</a:t>
            </a:r>
            <a:endParaRPr lang="en-US" sz="1600" dirty="0"/>
          </a:p>
        </p:txBody>
      </p:sp>
      <p:sp>
        <p:nvSpPr>
          <p:cNvPr id="14" name="Text 5"/>
          <p:cNvSpPr/>
          <p:nvPr/>
        </p:nvSpPr>
        <p:spPr>
          <a:xfrm>
            <a:off x="5496560" y="2509520"/>
            <a:ext cx="6130925" cy="303411"/>
          </a:xfrm>
          <a:prstGeom prst="rect">
            <a:avLst/>
          </a:prstGeom>
          <a:noFill/>
          <a:ln/>
        </p:spPr>
        <p:txBody>
          <a:bodyPr wrap="square" lIns="0" tIns="0" rIns="0" bIns="0" rtlCol="0" anchor="t">
            <a:spAutoFit/>
          </a:bodyPr>
          <a:lstStyle/>
          <a:p>
            <a:pPr>
              <a:lnSpc>
                <a:spcPct val="100000"/>
              </a:lnSpc>
            </a:pPr>
            <a:r>
              <a:rPr lang="en-US" sz="2000" b="1" dirty="0">
                <a:solidFill>
                  <a:srgbClr val="ECF170"/>
                </a:solidFill>
                <a:latin typeface="MiSans" pitchFamily="34" charset="0"/>
                <a:ea typeface="MiSans" pitchFamily="34" charset="-122"/>
                <a:cs typeface="MiSans" pitchFamily="34" charset="-120"/>
              </a:rPr>
              <a:t>Literacy-Friendly Design</a:t>
            </a:r>
            <a:endParaRPr lang="en-US" sz="1600" dirty="0"/>
          </a:p>
        </p:txBody>
      </p:sp>
      <p:sp>
        <p:nvSpPr>
          <p:cNvPr id="15" name="Text 6"/>
          <p:cNvSpPr/>
          <p:nvPr/>
        </p:nvSpPr>
        <p:spPr>
          <a:xfrm>
            <a:off x="5394325" y="2817495"/>
            <a:ext cx="6309360" cy="1026243"/>
          </a:xfrm>
          <a:prstGeom prst="rect">
            <a:avLst/>
          </a:prstGeom>
          <a:noFill/>
          <a:ln/>
        </p:spPr>
        <p:txBody>
          <a:bodyPr wrap="square" lIns="91440" tIns="45720" rIns="91440" bIns="45720" rtlCol="0" anchor="t">
            <a:spAutoFit/>
          </a:bodyPr>
          <a:lstStyle/>
          <a:p>
            <a:pPr>
              <a:lnSpc>
                <a:spcPct val="150000"/>
              </a:lnSpc>
            </a:pPr>
            <a:r>
              <a:rPr lang="en-US" sz="1400" dirty="0">
                <a:solidFill>
                  <a:srgbClr val="FFFFFF"/>
                </a:solidFill>
                <a:latin typeface="MiSans" pitchFamily="34" charset="0"/>
                <a:ea typeface="MiSans" pitchFamily="34" charset="-122"/>
                <a:cs typeface="MiSans" pitchFamily="34" charset="-120"/>
              </a:rPr>
              <a:t>The app features literacy-friendly design elements, making health information easy to understand and engage with, regardless of the user’s educational background  (WHO, 2023).</a:t>
            </a:r>
            <a:endParaRPr lang="en-US" sz="1600" dirty="0"/>
          </a:p>
        </p:txBody>
      </p:sp>
      <p:sp>
        <p:nvSpPr>
          <p:cNvPr id="16" name="Text 7"/>
          <p:cNvSpPr/>
          <p:nvPr/>
        </p:nvSpPr>
        <p:spPr>
          <a:xfrm>
            <a:off x="4701223" y="5271770"/>
            <a:ext cx="490855" cy="432991"/>
          </a:xfrm>
          <a:prstGeom prst="rect">
            <a:avLst/>
          </a:prstGeom>
          <a:noFill/>
          <a:ln/>
        </p:spPr>
        <p:txBody>
          <a:bodyPr wrap="square" lIns="0" tIns="0" rIns="0" bIns="0" rtlCol="0" anchor="t">
            <a:spAutoFit/>
          </a:bodyPr>
          <a:lstStyle/>
          <a:p>
            <a:pPr algn="ctr">
              <a:lnSpc>
                <a:spcPct val="100000"/>
              </a:lnSpc>
            </a:pPr>
            <a:r>
              <a:rPr lang="en-US" sz="2800" dirty="0">
                <a:solidFill>
                  <a:srgbClr val="000000"/>
                </a:solidFill>
                <a:latin typeface="MiSans" pitchFamily="34" charset="0"/>
                <a:ea typeface="MiSans" pitchFamily="34" charset="-122"/>
                <a:cs typeface="MiSans" pitchFamily="34" charset="-120"/>
              </a:rPr>
              <a:t>03</a:t>
            </a:r>
            <a:endParaRPr lang="en-US" sz="1600" dirty="0"/>
          </a:p>
        </p:txBody>
      </p:sp>
      <p:sp>
        <p:nvSpPr>
          <p:cNvPr id="17" name="Text 8"/>
          <p:cNvSpPr/>
          <p:nvPr/>
        </p:nvSpPr>
        <p:spPr>
          <a:xfrm>
            <a:off x="5496560" y="4697095"/>
            <a:ext cx="6130925" cy="303411"/>
          </a:xfrm>
          <a:prstGeom prst="rect">
            <a:avLst/>
          </a:prstGeom>
          <a:noFill/>
          <a:ln/>
        </p:spPr>
        <p:txBody>
          <a:bodyPr wrap="square" lIns="0" tIns="0" rIns="0" bIns="0" rtlCol="0" anchor="t">
            <a:spAutoFit/>
          </a:bodyPr>
          <a:lstStyle/>
          <a:p>
            <a:pPr>
              <a:lnSpc>
                <a:spcPct val="100000"/>
              </a:lnSpc>
            </a:pPr>
            <a:r>
              <a:rPr lang="en-US" sz="2000" b="1" dirty="0">
                <a:solidFill>
                  <a:srgbClr val="ECF170"/>
                </a:solidFill>
                <a:latin typeface="MiSans" pitchFamily="34" charset="0"/>
                <a:ea typeface="MiSans" pitchFamily="34" charset="-122"/>
                <a:cs typeface="MiSans" pitchFamily="34" charset="-120"/>
              </a:rPr>
              <a:t>Privacy-Sensitive Features</a:t>
            </a:r>
            <a:endParaRPr lang="en-US" sz="1600" dirty="0"/>
          </a:p>
        </p:txBody>
      </p:sp>
      <p:sp>
        <p:nvSpPr>
          <p:cNvPr id="18" name="Text 9"/>
          <p:cNvSpPr/>
          <p:nvPr/>
        </p:nvSpPr>
        <p:spPr>
          <a:xfrm>
            <a:off x="5394325" y="5005070"/>
            <a:ext cx="6309360" cy="1349408"/>
          </a:xfrm>
          <a:prstGeom prst="rect">
            <a:avLst/>
          </a:prstGeom>
          <a:noFill/>
          <a:ln/>
        </p:spPr>
        <p:txBody>
          <a:bodyPr wrap="square" lIns="91440" tIns="45720" rIns="91440" bIns="45720" rtlCol="0" anchor="t">
            <a:spAutoFit/>
          </a:bodyPr>
          <a:lstStyle/>
          <a:p>
            <a:pPr>
              <a:lnSpc>
                <a:spcPct val="150000"/>
              </a:lnSpc>
            </a:pPr>
            <a:r>
              <a:rPr lang="en-US" sz="1400" dirty="0">
                <a:solidFill>
                  <a:srgbClr val="FFFFFF"/>
                </a:solidFill>
                <a:latin typeface="MiSans" pitchFamily="34" charset="0"/>
                <a:ea typeface="MiSans" pitchFamily="34" charset="-122"/>
                <a:cs typeface="MiSans" pitchFamily="34" charset="-120"/>
              </a:rPr>
              <a:t>Privacy-sensitive features ensure that users feel safe sharing their health data, which is essential for addressing ethnic, socioeconomic, and geographic inequalities in women’s health (Harlow &amp; Campbell, 2021; WHO, 2023).</a:t>
            </a:r>
            <a:endParaRPr lang="en-US" sz="1600" dirty="0"/>
          </a:p>
        </p:txBody>
      </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name="Slide 12">
    <p:bg>
      <p:bgPr>
        <a:solidFill>
          <a:srgbClr val="ECF26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3" name="Text 0"/>
          <p:cNvSpPr/>
          <p:nvPr/>
        </p:nvSpPr>
        <p:spPr>
          <a:xfrm>
            <a:off x="4659611" y="1928832"/>
            <a:ext cx="2872142" cy="2137966"/>
          </a:xfrm>
          <a:prstGeom prst="rect">
            <a:avLst/>
          </a:prstGeom>
          <a:noFill/>
          <a:ln/>
        </p:spPr>
        <p:txBody>
          <a:bodyPr wrap="square" lIns="91440" tIns="45720" rIns="91440" bIns="45720" rtlCol="0" anchor="t">
            <a:spAutoFit/>
          </a:bodyPr>
          <a:lstStyle/>
          <a:p>
            <a:pPr algn="ctr">
              <a:lnSpc>
                <a:spcPct val="100000"/>
              </a:lnSpc>
            </a:pPr>
            <a:r>
              <a:rPr lang="en-US" sz="13800" dirty="0">
                <a:solidFill>
                  <a:srgbClr val="23212C"/>
                </a:solidFill>
                <a:latin typeface="MiSans" pitchFamily="34" charset="0"/>
                <a:ea typeface="MiSans" pitchFamily="34" charset="-122"/>
                <a:cs typeface="MiSans" pitchFamily="34" charset="-120"/>
              </a:rPr>
              <a:t>04</a:t>
            </a:r>
            <a:endParaRPr lang="en-US" sz="1600" dirty="0"/>
          </a:p>
        </p:txBody>
      </p:sp>
      <p:sp>
        <p:nvSpPr>
          <p:cNvPr id="4" name="Text 1"/>
          <p:cNvSpPr/>
          <p:nvPr/>
        </p:nvSpPr>
        <p:spPr>
          <a:xfrm>
            <a:off x="2677160" y="4182745"/>
            <a:ext cx="8080375" cy="487561"/>
          </a:xfrm>
          <a:prstGeom prst="rect">
            <a:avLst/>
          </a:prstGeom>
          <a:noFill/>
          <a:ln/>
        </p:spPr>
        <p:txBody>
          <a:bodyPr wrap="square" lIns="0" tIns="0" rIns="0" bIns="0" rtlCol="0" anchor="t">
            <a:spAutoFit/>
          </a:bodyPr>
          <a:lstStyle/>
          <a:p>
            <a:pPr algn="ctr">
              <a:lnSpc>
                <a:spcPct val="100000"/>
              </a:lnSpc>
            </a:pPr>
            <a:r>
              <a:rPr lang="en-US" sz="3200" b="1" dirty="0">
                <a:solidFill>
                  <a:srgbClr val="000000"/>
                </a:solidFill>
                <a:latin typeface="MiSans" pitchFamily="34" charset="0"/>
                <a:ea typeface="MiSans" pitchFamily="34" charset="-122"/>
                <a:cs typeface="MiSans" pitchFamily="34" charset="-120"/>
              </a:rPr>
              <a:t>Behavioural Science Foundation</a:t>
            </a:r>
            <a:endParaRPr lang="en-US" sz="1600" dirty="0"/>
          </a:p>
        </p:txBody>
      </p:sp>
      <p:pic>
        <p:nvPicPr>
          <p:cNvPr id="5" name="Image 1" descr="https://kimi-img.moonshot.cn/pub/slides/slides_tmpl/image/25-09-02-15:07:44-d2r9fg1e3tpg8rchv4a0.png"/>
          <p:cNvPicPr>
            <a:picLocks noChangeAspect="1"/>
          </p:cNvPicPr>
          <p:nvPr/>
        </p:nvPicPr>
        <p:blipFill>
          <a:blip r:embed="rId4"/>
          <a:srcRect l="21" r="21"/>
          <a:stretch/>
        </p:blipFill>
        <p:spPr>
          <a:xfrm rot="5400000">
            <a:off x="1124585" y="4286885"/>
            <a:ext cx="1398905" cy="1506220"/>
          </a:xfrm>
          <a:prstGeom prst="rect">
            <a:avLst/>
          </a:prstGeom>
        </p:spPr>
      </p:pic>
      <p:pic>
        <p:nvPicPr>
          <p:cNvPr id="6" name="Image 2" descr="https://kimi-img.moonshot.cn/pub/slides/slides_tmpl/image/25-09-02-15:07:44-d2r9fg1e3tpg8rchv4a0.png"/>
          <p:cNvPicPr>
            <a:picLocks noChangeAspect="1"/>
          </p:cNvPicPr>
          <p:nvPr/>
        </p:nvPicPr>
        <p:blipFill>
          <a:blip r:embed="rId4"/>
          <a:srcRect l="21" r="21"/>
          <a:stretch/>
        </p:blipFill>
        <p:spPr>
          <a:xfrm rot="16200000" flipH="1">
            <a:off x="9563735" y="1413510"/>
            <a:ext cx="1398905" cy="1506220"/>
          </a:xfrm>
          <a:prstGeom prst="rect">
            <a:avLst/>
          </a:prstGeom>
        </p:spPr>
      </p:pic>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name="Slide 13">
    <p:bg>
      <p:bgPr>
        <a:solidFill>
          <a:srgbClr val="EDECE8"/>
        </a:solidFill>
        <a:effectLst/>
      </p:bgPr>
    </p:bg>
    <p:spTree>
      <p:nvGrpSpPr>
        <p:cNvPr id="1" name=""/>
        <p:cNvGrpSpPr/>
        <p:nvPr/>
      </p:nvGrpSpPr>
      <p:grpSpPr>
        <a:xfrm>
          <a:off x="0" y="0"/>
          <a:ext cx="0" cy="0"/>
          <a:chOff x="0" y="0"/>
          <a:chExt cx="0" cy="0"/>
        </a:xfrm>
      </p:grpSpPr>
      <p:pic>
        <p:nvPicPr>
          <p:cNvPr id="2" name="Image 0" descr="https://kimi-img.moonshot.cn/pub/slides/slides_tmpl/image/25-09-02-15:08:03-d2r9fkpe3tpg8rchv4fg.png"/>
          <p:cNvPicPr>
            <a:picLocks noChangeAspect="1"/>
          </p:cNvPicPr>
          <p:nvPr/>
        </p:nvPicPr>
        <p:blipFill>
          <a:blip r:embed="rId3"/>
          <a:stretch>
            <a:fillRect/>
          </a:stretch>
        </p:blipFill>
        <p:spPr>
          <a:xfrm>
            <a:off x="554990" y="1510665"/>
            <a:ext cx="11139170" cy="2372995"/>
          </a:xfrm>
          <a:prstGeom prst="rect">
            <a:avLst/>
          </a:prstGeom>
        </p:spPr>
      </p:pic>
      <p:pic>
        <p:nvPicPr>
          <p:cNvPr id="3" name="Image 1" descr="https://kimi-img.moonshot.cn/pub/slides/slides_tmpl/image/25-09-02-15:08:03-d2r9fkpe3tpg8rchv4fg.png"/>
          <p:cNvPicPr>
            <a:picLocks noChangeAspect="1"/>
          </p:cNvPicPr>
          <p:nvPr/>
        </p:nvPicPr>
        <p:blipFill>
          <a:blip r:embed="rId3"/>
          <a:stretch>
            <a:fillRect/>
          </a:stretch>
        </p:blipFill>
        <p:spPr>
          <a:xfrm>
            <a:off x="542290" y="4050665"/>
            <a:ext cx="11139170" cy="2372995"/>
          </a:xfrm>
          <a:prstGeom prst="rect">
            <a:avLst/>
          </a:prstGeom>
        </p:spPr>
      </p:pic>
      <p:sp>
        <p:nvSpPr>
          <p:cNvPr id="4" name="Text 0"/>
          <p:cNvSpPr/>
          <p:nvPr/>
        </p:nvSpPr>
        <p:spPr>
          <a:xfrm>
            <a:off x="554990" y="256858"/>
            <a:ext cx="8703310" cy="833120"/>
          </a:xfrm>
          <a:prstGeom prst="rect">
            <a:avLst/>
          </a:prstGeom>
          <a:noFill/>
          <a:ln/>
        </p:spPr>
        <p:txBody>
          <a:bodyPr wrap="square" lIns="91440" tIns="45720" rIns="91440" bIns="45720" rtlCol="0" anchor="t"/>
          <a:lstStyle/>
          <a:p>
            <a:pPr>
              <a:lnSpc>
                <a:spcPct val="100000"/>
              </a:lnSpc>
            </a:pPr>
            <a:r>
              <a:rPr lang="en-US" sz="3600" b="1" dirty="0">
                <a:solidFill>
                  <a:srgbClr val="000000"/>
                </a:solidFill>
                <a:latin typeface="MiSans" pitchFamily="34" charset="0"/>
                <a:ea typeface="MiSans" pitchFamily="34" charset="-122"/>
                <a:cs typeface="MiSans" pitchFamily="34" charset="-120"/>
              </a:rPr>
              <a:t>Evidence-Based Behaviour Change Principles</a:t>
            </a:r>
            <a:endParaRPr lang="en-US" sz="1600" dirty="0"/>
          </a:p>
        </p:txBody>
      </p:sp>
      <p:pic>
        <p:nvPicPr>
          <p:cNvPr id="5" name="Image 2" descr="https://kimi-img.moonshot.cn/pub/slides/slides_tmpl/image/25-09-02-15:07:44-d2r9fg1e3tpg8rchv47g.png"/>
          <p:cNvPicPr>
            <a:picLocks noChangeAspect="1"/>
          </p:cNvPicPr>
          <p:nvPr/>
        </p:nvPicPr>
        <p:blipFill>
          <a:blip r:embed="rId4"/>
          <a:stretch>
            <a:fillRect/>
          </a:stretch>
        </p:blipFill>
        <p:spPr>
          <a:xfrm rot="16200000" flipH="1">
            <a:off x="10989945" y="1179830"/>
            <a:ext cx="360045" cy="1022985"/>
          </a:xfrm>
          <a:prstGeom prst="rect">
            <a:avLst/>
          </a:prstGeom>
        </p:spPr>
      </p:pic>
      <p:pic>
        <p:nvPicPr>
          <p:cNvPr id="6" name="Image 3" descr="https://kimi-img.moonshot.cn/pub/slides/slides_tmpl/image/25-09-02-15:07:44-d2r9fg1e3tpg8rchv450.png"/>
          <p:cNvPicPr>
            <a:picLocks noChangeAspect="1"/>
          </p:cNvPicPr>
          <p:nvPr/>
        </p:nvPicPr>
        <p:blipFill>
          <a:blip r:embed="rId5"/>
          <a:stretch>
            <a:fillRect/>
          </a:stretch>
        </p:blipFill>
        <p:spPr>
          <a:xfrm rot="5400000">
            <a:off x="4936490" y="2618740"/>
            <a:ext cx="2104390" cy="180340"/>
          </a:xfrm>
          <a:prstGeom prst="rect">
            <a:avLst/>
          </a:prstGeom>
        </p:spPr>
      </p:pic>
      <p:pic>
        <p:nvPicPr>
          <p:cNvPr id="7" name="Image 4" descr="https://kimi-img.moonshot.cn/pub/slides/slides_tmpl/image/25-09-02-15:07:44-d2r9fg1e3tpg8rchv450.png"/>
          <p:cNvPicPr>
            <a:picLocks noChangeAspect="1"/>
          </p:cNvPicPr>
          <p:nvPr/>
        </p:nvPicPr>
        <p:blipFill>
          <a:blip r:embed="rId5"/>
          <a:stretch>
            <a:fillRect/>
          </a:stretch>
        </p:blipFill>
        <p:spPr>
          <a:xfrm rot="5400000">
            <a:off x="4937125" y="5140960"/>
            <a:ext cx="2104390" cy="180340"/>
          </a:xfrm>
          <a:prstGeom prst="rect">
            <a:avLst/>
          </a:prstGeom>
        </p:spPr>
      </p:pic>
      <p:sp>
        <p:nvSpPr>
          <p:cNvPr id="8" name="Text 1"/>
          <p:cNvSpPr/>
          <p:nvPr/>
        </p:nvSpPr>
        <p:spPr>
          <a:xfrm>
            <a:off x="939165" y="1828165"/>
            <a:ext cx="4126865"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Health Belief Model</a:t>
            </a:r>
            <a:endParaRPr lang="en-US" sz="1600" dirty="0"/>
          </a:p>
        </p:txBody>
      </p:sp>
      <p:sp>
        <p:nvSpPr>
          <p:cNvPr id="9" name="Text 2"/>
          <p:cNvSpPr/>
          <p:nvPr/>
        </p:nvSpPr>
        <p:spPr>
          <a:xfrm>
            <a:off x="822960" y="2087880"/>
            <a:ext cx="4992370" cy="1349408"/>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The Health Belief Model is integrated into CycleConnect to increase users’ perceived seriousness of menstrual and fertility issues and the benefits of taking proactive health measures  (WHO, 2023).</a:t>
            </a:r>
            <a:endParaRPr lang="en-US" sz="1600" dirty="0"/>
          </a:p>
        </p:txBody>
      </p:sp>
      <p:sp>
        <p:nvSpPr>
          <p:cNvPr id="10" name="Text 3"/>
          <p:cNvSpPr/>
          <p:nvPr/>
        </p:nvSpPr>
        <p:spPr>
          <a:xfrm>
            <a:off x="939165" y="4304665"/>
            <a:ext cx="4126865"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Self-Regulation Theory</a:t>
            </a:r>
            <a:endParaRPr lang="en-US" sz="1600" dirty="0"/>
          </a:p>
        </p:txBody>
      </p:sp>
      <p:sp>
        <p:nvSpPr>
          <p:cNvPr id="11" name="Text 4"/>
          <p:cNvSpPr/>
          <p:nvPr/>
        </p:nvSpPr>
        <p:spPr>
          <a:xfrm>
            <a:off x="822960" y="4564380"/>
            <a:ext cx="4992370" cy="1349408"/>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Daily monitoring through the app supports habit formation, encouraging consistent engagement with health practices and fostering long-term self-regulation(Free et al., 2022).</a:t>
            </a:r>
            <a:endParaRPr lang="en-US" sz="1600" dirty="0"/>
          </a:p>
        </p:txBody>
      </p:sp>
      <p:sp>
        <p:nvSpPr>
          <p:cNvPr id="12" name="Text 5"/>
          <p:cNvSpPr/>
          <p:nvPr/>
        </p:nvSpPr>
        <p:spPr>
          <a:xfrm>
            <a:off x="6268085" y="1811020"/>
            <a:ext cx="4126865"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Digital Nudges</a:t>
            </a:r>
            <a:endParaRPr lang="en-US" sz="1600" dirty="0"/>
          </a:p>
        </p:txBody>
      </p:sp>
      <p:sp>
        <p:nvSpPr>
          <p:cNvPr id="13" name="Text 6"/>
          <p:cNvSpPr/>
          <p:nvPr/>
        </p:nvSpPr>
        <p:spPr>
          <a:xfrm>
            <a:off x="6151880" y="2070735"/>
            <a:ext cx="4992370" cy="1349408"/>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Digital nudges in the form of reminders improve user adherence to health behaviours, ensuring regular engagement with the app and its features  (Free et al., 2022).</a:t>
            </a:r>
            <a:endParaRPr lang="en-US" sz="1600" dirty="0"/>
          </a:p>
        </p:txBody>
      </p:sp>
      <p:sp>
        <p:nvSpPr>
          <p:cNvPr id="14" name="Text 7"/>
          <p:cNvSpPr/>
          <p:nvPr/>
        </p:nvSpPr>
        <p:spPr>
          <a:xfrm>
            <a:off x="6268085" y="4287520"/>
            <a:ext cx="4126865" cy="2762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Self-Efficacy</a:t>
            </a:r>
            <a:endParaRPr lang="en-US" sz="1600" dirty="0"/>
          </a:p>
        </p:txBody>
      </p:sp>
      <p:sp>
        <p:nvSpPr>
          <p:cNvPr id="15" name="Text 8"/>
          <p:cNvSpPr/>
          <p:nvPr/>
        </p:nvSpPr>
        <p:spPr>
          <a:xfrm>
            <a:off x="6151880" y="4547235"/>
            <a:ext cx="4992370" cy="1349408"/>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Longitudinal tracking of menstrual cycles builds users’ confidence and agency in managing their health, empowering them to take control of their reproductive well-being </a:t>
            </a:r>
            <a:r>
              <a:rPr lang="da-DK" sz="1400" dirty="0">
                <a:solidFill>
                  <a:srgbClr val="000000"/>
                </a:solidFill>
                <a:latin typeface="MiSans" pitchFamily="34" charset="0"/>
                <a:ea typeface="MiSans" pitchFamily="34" charset="-122"/>
                <a:cs typeface="MiSans" pitchFamily="34" charset="-120"/>
              </a:rPr>
              <a:t> (Duane et al., 2019; WHO, 2023).</a:t>
            </a:r>
            <a:endParaRPr lang="en-US" sz="1600" dirty="0"/>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name="Slide 14">
    <p:bg>
      <p:bgPr>
        <a:solidFill>
          <a:srgbClr val="FAF26E"/>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4" name="Text 0"/>
          <p:cNvSpPr/>
          <p:nvPr/>
        </p:nvSpPr>
        <p:spPr>
          <a:xfrm>
            <a:off x="156808" y="474885"/>
            <a:ext cx="6235027" cy="833120"/>
          </a:xfrm>
          <a:prstGeom prst="rect">
            <a:avLst/>
          </a:prstGeom>
          <a:noFill/>
          <a:ln/>
        </p:spPr>
        <p:txBody>
          <a:bodyPr wrap="square" lIns="91440" tIns="45720" rIns="91440" bIns="45720" rtlCol="0" anchor="t"/>
          <a:lstStyle/>
          <a:p>
            <a:pPr algn="just">
              <a:lnSpc>
                <a:spcPct val="100000"/>
              </a:lnSpc>
            </a:pPr>
            <a:r>
              <a:rPr lang="en-US" sz="3600" b="1" dirty="0">
                <a:solidFill>
                  <a:srgbClr val="000000"/>
                </a:solidFill>
                <a:latin typeface="MiSans" pitchFamily="34" charset="0"/>
                <a:ea typeface="MiSans" pitchFamily="34" charset="-122"/>
                <a:cs typeface="MiSans" pitchFamily="34" charset="-120"/>
              </a:rPr>
              <a:t>Strengthening Intervention Effectiveness</a:t>
            </a:r>
            <a:endParaRPr lang="en-US" sz="1600" dirty="0"/>
          </a:p>
        </p:txBody>
      </p:sp>
      <p:pic>
        <p:nvPicPr>
          <p:cNvPr id="5" name="Image 2" descr="https://kimi-img.moonshot.cn/pub/slides/slides_tmpl/image/25-09-02-15:07:44-d2r9fg1e3tpg8rchv450.png"/>
          <p:cNvPicPr>
            <a:picLocks noChangeAspect="1"/>
          </p:cNvPicPr>
          <p:nvPr/>
        </p:nvPicPr>
        <p:blipFill>
          <a:blip r:embed="rId4"/>
          <a:stretch>
            <a:fillRect/>
          </a:stretch>
        </p:blipFill>
        <p:spPr>
          <a:xfrm rot="5400000">
            <a:off x="4128545" y="3509195"/>
            <a:ext cx="4224020" cy="545465"/>
          </a:xfrm>
          <a:prstGeom prst="rect">
            <a:avLst/>
          </a:prstGeom>
        </p:spPr>
      </p:pic>
      <p:pic>
        <p:nvPicPr>
          <p:cNvPr id="6" name="Image 3" descr="https://kimi-img.moonshot.cn/pub/slides/slides_tmpl/image/25-09-02-15:07:45-d2r9fg9e3tpg8rchv4c0.png"/>
          <p:cNvPicPr>
            <a:picLocks noChangeAspect="1"/>
          </p:cNvPicPr>
          <p:nvPr/>
        </p:nvPicPr>
        <p:blipFill>
          <a:blip r:embed="rId5"/>
          <a:stretch>
            <a:fillRect/>
          </a:stretch>
        </p:blipFill>
        <p:spPr>
          <a:xfrm>
            <a:off x="10714990" y="0"/>
            <a:ext cx="1477010" cy="1485900"/>
          </a:xfrm>
          <a:prstGeom prst="rect">
            <a:avLst/>
          </a:prstGeom>
        </p:spPr>
      </p:pic>
      <p:sp>
        <p:nvSpPr>
          <p:cNvPr id="7" name="Text 1"/>
          <p:cNvSpPr/>
          <p:nvPr/>
        </p:nvSpPr>
        <p:spPr>
          <a:xfrm>
            <a:off x="736600" y="2390140"/>
            <a:ext cx="5854700" cy="303411"/>
          </a:xfrm>
          <a:prstGeom prst="rect">
            <a:avLst/>
          </a:prstGeom>
          <a:noFill/>
          <a:ln/>
        </p:spPr>
        <p:txBody>
          <a:bodyPr wrap="square" lIns="0" tIns="0" rIns="0" bIns="0" rtlCol="0" anchor="t">
            <a:spAutoFit/>
          </a:bodyPr>
          <a:lstStyle/>
          <a:p>
            <a:pPr algn="just">
              <a:lnSpc>
                <a:spcPct val="100000"/>
              </a:lnSpc>
            </a:pPr>
            <a:r>
              <a:rPr lang="en-US" sz="2000" b="1" dirty="0">
                <a:solidFill>
                  <a:srgbClr val="000000"/>
                </a:solidFill>
                <a:latin typeface="MiSans" pitchFamily="34" charset="0"/>
                <a:ea typeface="MiSans" pitchFamily="34" charset="-122"/>
                <a:cs typeface="MiSans" pitchFamily="34" charset="-120"/>
              </a:rPr>
              <a:t>Enhanced User Engagement</a:t>
            </a:r>
            <a:endParaRPr lang="en-US" sz="1600" dirty="0"/>
          </a:p>
        </p:txBody>
      </p:sp>
      <p:sp>
        <p:nvSpPr>
          <p:cNvPr id="8" name="Text 2"/>
          <p:cNvSpPr/>
          <p:nvPr/>
        </p:nvSpPr>
        <p:spPr>
          <a:xfrm>
            <a:off x="695325" y="2777490"/>
            <a:ext cx="5222240" cy="1672574"/>
          </a:xfrm>
          <a:prstGeom prst="rect">
            <a:avLst/>
          </a:prstGeom>
          <a:noFill/>
          <a:ln/>
        </p:spPr>
        <p:txBody>
          <a:bodyPr wrap="square" lIns="91440" tIns="45720" rIns="91440" bIns="45720" rtlCol="0" anchor="t">
            <a:spAutoFit/>
          </a:bodyPr>
          <a:lstStyle/>
          <a:p>
            <a:pPr algn="just">
              <a:lnSpc>
                <a:spcPct val="150000"/>
              </a:lnSpc>
            </a:pPr>
            <a:r>
              <a:rPr lang="en-US" sz="1400" dirty="0">
                <a:solidFill>
                  <a:srgbClr val="000000"/>
                </a:solidFill>
                <a:latin typeface="MiSans" pitchFamily="34" charset="0"/>
                <a:ea typeface="MiSans" pitchFamily="34" charset="-122"/>
                <a:cs typeface="MiSans" pitchFamily="34" charset="-120"/>
              </a:rPr>
              <a:t>The behavioural science framework strengthens CycleConnect’s effectiveness by fostering sustained user engagement, improving adherence to health behaviours, and empowering users with knowledge and agency (Free et al., 2022; WHO, 2023).</a:t>
            </a:r>
            <a:endParaRPr lang="en-US" sz="1600" dirty="0"/>
          </a:p>
        </p:txBody>
      </p:sp>
      <p:pic>
        <p:nvPicPr>
          <p:cNvPr id="9" name="Picture 8">
            <a:extLst>
              <a:ext uri="{FF2B5EF4-FFF2-40B4-BE49-F238E27FC236}">
                <a16:creationId xmlns:a16="http://schemas.microsoft.com/office/drawing/2014/main" id="{F0EBE06D-FFD4-B6CB-4E2B-C11E8662E249}"/>
              </a:ext>
            </a:extLst>
          </p:cNvPr>
          <p:cNvPicPr>
            <a:picLocks noChangeAspect="1"/>
          </p:cNvPicPr>
          <p:nvPr/>
        </p:nvPicPr>
        <p:blipFill>
          <a:blip r:embed="rId6"/>
          <a:stretch>
            <a:fillRect/>
          </a:stretch>
        </p:blipFill>
        <p:spPr>
          <a:xfrm>
            <a:off x="6591300" y="1891553"/>
            <a:ext cx="5528982" cy="3515809"/>
          </a:xfrm>
          <a:prstGeom prst="rect">
            <a:avLst/>
          </a:prstGeom>
        </p:spPr>
      </p:pic>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name="Slide 15">
    <p:bg>
      <p:bgPr>
        <a:solidFill>
          <a:srgbClr val="ECF26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3" name="Text 0"/>
          <p:cNvSpPr/>
          <p:nvPr/>
        </p:nvSpPr>
        <p:spPr>
          <a:xfrm>
            <a:off x="4659611" y="1928832"/>
            <a:ext cx="2872142" cy="2137966"/>
          </a:xfrm>
          <a:prstGeom prst="rect">
            <a:avLst/>
          </a:prstGeom>
          <a:noFill/>
          <a:ln/>
        </p:spPr>
        <p:txBody>
          <a:bodyPr wrap="square" lIns="91440" tIns="45720" rIns="91440" bIns="45720" rtlCol="0" anchor="t">
            <a:spAutoFit/>
          </a:bodyPr>
          <a:lstStyle/>
          <a:p>
            <a:pPr algn="ctr">
              <a:lnSpc>
                <a:spcPct val="100000"/>
              </a:lnSpc>
            </a:pPr>
            <a:r>
              <a:rPr lang="en-US" sz="13800" dirty="0">
                <a:solidFill>
                  <a:srgbClr val="23212C"/>
                </a:solidFill>
                <a:latin typeface="MiSans" pitchFamily="34" charset="0"/>
                <a:ea typeface="MiSans" pitchFamily="34" charset="-122"/>
                <a:cs typeface="MiSans" pitchFamily="34" charset="-120"/>
              </a:rPr>
              <a:t>05</a:t>
            </a:r>
            <a:endParaRPr lang="en-US" sz="1600" dirty="0"/>
          </a:p>
        </p:txBody>
      </p:sp>
      <p:sp>
        <p:nvSpPr>
          <p:cNvPr id="4" name="Text 1"/>
          <p:cNvSpPr/>
          <p:nvPr/>
        </p:nvSpPr>
        <p:spPr>
          <a:xfrm>
            <a:off x="2677160" y="4182745"/>
            <a:ext cx="8080375" cy="487561"/>
          </a:xfrm>
          <a:prstGeom prst="rect">
            <a:avLst/>
          </a:prstGeom>
          <a:noFill/>
          <a:ln/>
        </p:spPr>
        <p:txBody>
          <a:bodyPr wrap="square" lIns="0" tIns="0" rIns="0" bIns="0" rtlCol="0" anchor="t">
            <a:spAutoFit/>
          </a:bodyPr>
          <a:lstStyle/>
          <a:p>
            <a:pPr algn="ctr">
              <a:lnSpc>
                <a:spcPct val="100000"/>
              </a:lnSpc>
            </a:pPr>
            <a:r>
              <a:rPr lang="en-US" sz="3200" b="1" dirty="0">
                <a:solidFill>
                  <a:srgbClr val="000000"/>
                </a:solidFill>
                <a:latin typeface="MiSans" pitchFamily="34" charset="0"/>
                <a:ea typeface="MiSans" pitchFamily="34" charset="-122"/>
                <a:cs typeface="MiSans" pitchFamily="34" charset="-120"/>
              </a:rPr>
              <a:t>Strategic Timing &amp; Summary</a:t>
            </a:r>
            <a:endParaRPr lang="en-US" sz="1600" dirty="0"/>
          </a:p>
        </p:txBody>
      </p:sp>
      <p:pic>
        <p:nvPicPr>
          <p:cNvPr id="5" name="Image 1" descr="https://kimi-img.moonshot.cn/pub/slides/slides_tmpl/image/25-09-02-15:07:44-d2r9fg1e3tpg8rchv4a0.png"/>
          <p:cNvPicPr>
            <a:picLocks noChangeAspect="1"/>
          </p:cNvPicPr>
          <p:nvPr/>
        </p:nvPicPr>
        <p:blipFill>
          <a:blip r:embed="rId4"/>
          <a:srcRect l="21" r="21"/>
          <a:stretch/>
        </p:blipFill>
        <p:spPr>
          <a:xfrm rot="5400000">
            <a:off x="1124585" y="4286885"/>
            <a:ext cx="1398905" cy="1506220"/>
          </a:xfrm>
          <a:prstGeom prst="rect">
            <a:avLst/>
          </a:prstGeom>
        </p:spPr>
      </p:pic>
      <p:pic>
        <p:nvPicPr>
          <p:cNvPr id="6" name="Image 2" descr="https://kimi-img.moonshot.cn/pub/slides/slides_tmpl/image/25-09-02-15:07:44-d2r9fg1e3tpg8rchv4a0.png"/>
          <p:cNvPicPr>
            <a:picLocks noChangeAspect="1"/>
          </p:cNvPicPr>
          <p:nvPr/>
        </p:nvPicPr>
        <p:blipFill>
          <a:blip r:embed="rId4"/>
          <a:srcRect l="21" r="21"/>
          <a:stretch/>
        </p:blipFill>
        <p:spPr>
          <a:xfrm rot="16200000" flipH="1">
            <a:off x="9563735" y="1413510"/>
            <a:ext cx="1398905" cy="1506220"/>
          </a:xfrm>
          <a:prstGeom prst="rect">
            <a:avLst/>
          </a:prstGeom>
        </p:spPr>
      </p:pic>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name="Slide 16">
    <p:bg>
      <p:bgPr>
        <a:solidFill>
          <a:srgbClr val="C3D3E3"/>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80.png"/>
          <p:cNvPicPr>
            <a:picLocks noChangeAspect="1"/>
          </p:cNvPicPr>
          <p:nvPr/>
        </p:nvPicPr>
        <p:blipFill>
          <a:blip r:embed="rId3"/>
          <a:stretch>
            <a:fillRect/>
          </a:stretch>
        </p:blipFill>
        <p:spPr>
          <a:xfrm>
            <a:off x="7958455" y="1353820"/>
            <a:ext cx="3598545" cy="3079750"/>
          </a:xfrm>
          <a:prstGeom prst="rect">
            <a:avLst/>
          </a:prstGeom>
        </p:spPr>
      </p:pic>
      <p:pic>
        <p:nvPicPr>
          <p:cNvPr id="3" name="Image 1" descr="https://kimi-img.moonshot.cn/pub/slides/slides_tmpl/image/25-09-02-15:07:44-d2r9fg1e3tpg8rchv48g.png"/>
          <p:cNvPicPr>
            <a:picLocks noChangeAspect="1"/>
          </p:cNvPicPr>
          <p:nvPr/>
        </p:nvPicPr>
        <p:blipFill>
          <a:blip r:embed="rId4"/>
          <a:stretch>
            <a:fillRect/>
          </a:stretch>
        </p:blipFill>
        <p:spPr>
          <a:xfrm>
            <a:off x="4374515" y="1353185"/>
            <a:ext cx="3569970" cy="3080385"/>
          </a:xfrm>
          <a:prstGeom prst="rect">
            <a:avLst/>
          </a:prstGeom>
        </p:spPr>
      </p:pic>
      <p:pic>
        <p:nvPicPr>
          <p:cNvPr id="4" name="Image 2" descr="https://kimi-img.moonshot.cn/pub/slides/slides_tmpl/image/25-09-02-15:07:44-d2r9fg1e3tpg8rchv480.png"/>
          <p:cNvPicPr>
            <a:picLocks noChangeAspect="1"/>
          </p:cNvPicPr>
          <p:nvPr/>
        </p:nvPicPr>
        <p:blipFill>
          <a:blip r:embed="rId3"/>
          <a:stretch>
            <a:fillRect/>
          </a:stretch>
        </p:blipFill>
        <p:spPr>
          <a:xfrm>
            <a:off x="762000" y="1353185"/>
            <a:ext cx="3598545" cy="3079750"/>
          </a:xfrm>
          <a:prstGeom prst="rect">
            <a:avLst/>
          </a:prstGeom>
        </p:spPr>
      </p:pic>
      <p:sp>
        <p:nvSpPr>
          <p:cNvPr id="5" name="Text 0"/>
          <p:cNvSpPr/>
          <p:nvPr/>
        </p:nvSpPr>
        <p:spPr>
          <a:xfrm>
            <a:off x="542215" y="630866"/>
            <a:ext cx="8152877" cy="833184"/>
          </a:xfrm>
          <a:prstGeom prst="rect">
            <a:avLst/>
          </a:prstGeom>
          <a:noFill/>
          <a:ln/>
        </p:spPr>
        <p:txBody>
          <a:bodyPr wrap="square" lIns="91440" tIns="45720" rIns="91440" bIns="45720" rtlCol="0" anchor="t"/>
          <a:lstStyle/>
          <a:p>
            <a:pPr algn="just">
              <a:lnSpc>
                <a:spcPct val="100000"/>
              </a:lnSpc>
            </a:pPr>
            <a:r>
              <a:rPr lang="en-US" sz="3600" b="1" dirty="0">
                <a:solidFill>
                  <a:srgbClr val="000000"/>
                </a:solidFill>
                <a:latin typeface="MiSans" pitchFamily="34" charset="0"/>
                <a:ea typeface="MiSans" pitchFamily="34" charset="-122"/>
                <a:cs typeface="MiSans" pitchFamily="34" charset="-120"/>
              </a:rPr>
              <a:t>Why Now is the Right Time</a:t>
            </a:r>
            <a:endParaRPr lang="en-US" sz="1600" dirty="0"/>
          </a:p>
        </p:txBody>
      </p:sp>
      <p:pic>
        <p:nvPicPr>
          <p:cNvPr id="7" name="Image 4" descr="https://kimi-img.moonshot.cn/pub/slides/slides_tmpl/image/25-09-02-15:07:44-d2r9fg1e3tpg8rchv450.png"/>
          <p:cNvPicPr>
            <a:picLocks noChangeAspect="1"/>
          </p:cNvPicPr>
          <p:nvPr/>
        </p:nvPicPr>
        <p:blipFill>
          <a:blip r:embed="rId5"/>
          <a:stretch>
            <a:fillRect/>
          </a:stretch>
        </p:blipFill>
        <p:spPr>
          <a:xfrm rot="10800000">
            <a:off x="7863205" y="812800"/>
            <a:ext cx="3734435" cy="299720"/>
          </a:xfrm>
          <a:prstGeom prst="rect">
            <a:avLst/>
          </a:prstGeom>
        </p:spPr>
      </p:pic>
      <p:pic>
        <p:nvPicPr>
          <p:cNvPr id="8" name="Image 5" descr="https://kimi-img.moonshot.cn/pub/slides/slides_tmpl/image/25-09-02-15:07:45-d2r9fg9e3tpg8rchv4c0.png"/>
          <p:cNvPicPr>
            <a:picLocks noChangeAspect="1"/>
          </p:cNvPicPr>
          <p:nvPr/>
        </p:nvPicPr>
        <p:blipFill>
          <a:blip r:embed="rId6"/>
          <a:stretch>
            <a:fillRect/>
          </a:stretch>
        </p:blipFill>
        <p:spPr>
          <a:xfrm>
            <a:off x="762000" y="5486400"/>
            <a:ext cx="836930" cy="842010"/>
          </a:xfrm>
          <a:prstGeom prst="rect">
            <a:avLst/>
          </a:prstGeom>
        </p:spPr>
      </p:pic>
      <p:sp>
        <p:nvSpPr>
          <p:cNvPr id="9" name="Text 1"/>
          <p:cNvSpPr/>
          <p:nvPr/>
        </p:nvSpPr>
        <p:spPr>
          <a:xfrm>
            <a:off x="907166" y="1559815"/>
            <a:ext cx="3562537" cy="276225"/>
          </a:xfrm>
          <a:prstGeom prst="rect">
            <a:avLst/>
          </a:prstGeom>
          <a:noFill/>
          <a:ln/>
        </p:spPr>
        <p:txBody>
          <a:bodyPr wrap="square" lIns="0" tIns="0" rIns="0" bIns="0" rtlCol="0" anchor="t">
            <a:spAutoFit/>
          </a:bodyPr>
          <a:lstStyle/>
          <a:p>
            <a:pPr>
              <a:lnSpc>
                <a:spcPct val="100000"/>
              </a:lnSpc>
            </a:pPr>
            <a:r>
              <a:rPr lang="en-US" sz="1800" b="1" dirty="0">
                <a:solidFill>
                  <a:srgbClr val="FFFFFF"/>
                </a:solidFill>
                <a:latin typeface="MiSans" pitchFamily="34" charset="0"/>
                <a:ea typeface="MiSans" pitchFamily="34" charset="-122"/>
                <a:cs typeface="MiSans" pitchFamily="34" charset="-120"/>
              </a:rPr>
              <a:t>Rising Menstrual Disorders</a:t>
            </a:r>
            <a:endParaRPr lang="en-US" sz="1600" dirty="0"/>
          </a:p>
        </p:txBody>
      </p:sp>
      <p:sp>
        <p:nvSpPr>
          <p:cNvPr id="10" name="Text 2"/>
          <p:cNvSpPr/>
          <p:nvPr/>
        </p:nvSpPr>
        <p:spPr>
          <a:xfrm>
            <a:off x="831009" y="2362892"/>
            <a:ext cx="3360880" cy="1995739"/>
          </a:xfrm>
          <a:prstGeom prst="rect">
            <a:avLst/>
          </a:prstGeom>
          <a:noFill/>
          <a:ln/>
        </p:spPr>
        <p:txBody>
          <a:bodyPr wrap="square" lIns="91440" tIns="45720" rIns="91440" bIns="45720" rtlCol="0" anchor="t">
            <a:spAutoFit/>
          </a:bodyPr>
          <a:lstStyle/>
          <a:p>
            <a:pPr>
              <a:lnSpc>
                <a:spcPct val="150000"/>
              </a:lnSpc>
            </a:pPr>
            <a:r>
              <a:rPr lang="en-US" sz="1400" dirty="0">
                <a:solidFill>
                  <a:srgbClr val="FFFFFF"/>
                </a:solidFill>
                <a:latin typeface="MiSans" pitchFamily="34" charset="0"/>
                <a:ea typeface="MiSans" pitchFamily="34" charset="-122"/>
                <a:cs typeface="MiSans" pitchFamily="34" charset="-120"/>
              </a:rPr>
              <a:t>The increasing prevalence of menstrual disorders highlights the urgent need for effective interventions to address this growing public health concern  (</a:t>
            </a:r>
            <a:r>
              <a:rPr lang="en-US" sz="1400" dirty="0" err="1">
                <a:solidFill>
                  <a:srgbClr val="FFFFFF"/>
                </a:solidFill>
                <a:latin typeface="MiSans" pitchFamily="34" charset="0"/>
                <a:ea typeface="MiSans" pitchFamily="34" charset="-122"/>
                <a:cs typeface="MiSans" pitchFamily="34" charset="-120"/>
              </a:rPr>
              <a:t>Armour</a:t>
            </a:r>
            <a:r>
              <a:rPr lang="en-US" sz="1400" dirty="0">
                <a:solidFill>
                  <a:srgbClr val="FFFFFF"/>
                </a:solidFill>
                <a:latin typeface="MiSans" pitchFamily="34" charset="0"/>
                <a:ea typeface="MiSans" pitchFamily="34" charset="-122"/>
                <a:cs typeface="MiSans" pitchFamily="34" charset="-120"/>
              </a:rPr>
              <a:t> et al., 2022; Endometriosis UK, 2023; NICE, 2024).</a:t>
            </a:r>
            <a:endParaRPr lang="en-US" sz="1600" dirty="0"/>
          </a:p>
        </p:txBody>
      </p:sp>
      <p:sp>
        <p:nvSpPr>
          <p:cNvPr id="11" name="Text 3"/>
          <p:cNvSpPr/>
          <p:nvPr/>
        </p:nvSpPr>
        <p:spPr>
          <a:xfrm>
            <a:off x="4527759" y="1559815"/>
            <a:ext cx="3562537" cy="581025"/>
          </a:xfrm>
          <a:prstGeom prst="rect">
            <a:avLst/>
          </a:prstGeom>
          <a:noFill/>
          <a:ln/>
        </p:spPr>
        <p:txBody>
          <a:bodyPr wrap="square" lIns="0" tIns="0" rIns="0" bIns="0" rtlCol="0" anchor="t">
            <a:spAutoFit/>
          </a:bodyPr>
          <a:lstStyle/>
          <a:p>
            <a:pPr>
              <a:lnSpc>
                <a:spcPct val="100000"/>
              </a:lnSpc>
            </a:pPr>
            <a:r>
              <a:rPr lang="en-US" sz="1800" b="1" dirty="0">
                <a:solidFill>
                  <a:srgbClr val="000000"/>
                </a:solidFill>
                <a:latin typeface="MiSans" pitchFamily="34" charset="0"/>
                <a:ea typeface="MiSans" pitchFamily="34" charset="-122"/>
                <a:cs typeface="MiSans" pitchFamily="34" charset="-120"/>
              </a:rPr>
              <a:t>Post-COVID Digital Health Adoption</a:t>
            </a:r>
            <a:endParaRPr lang="en-US" sz="1600" dirty="0"/>
          </a:p>
        </p:txBody>
      </p:sp>
      <p:sp>
        <p:nvSpPr>
          <p:cNvPr id="12" name="Text 4"/>
          <p:cNvSpPr/>
          <p:nvPr/>
        </p:nvSpPr>
        <p:spPr>
          <a:xfrm>
            <a:off x="4466590" y="2305883"/>
            <a:ext cx="3360880" cy="1995739"/>
          </a:xfrm>
          <a:prstGeom prst="rect">
            <a:avLst/>
          </a:prstGeom>
          <a:noFill/>
          <a:ln/>
        </p:spPr>
        <p:txBody>
          <a:bodyPr wrap="square" lIns="91440" tIns="45720" rIns="91440" bIns="45720" rtlCol="0" anchor="t">
            <a:spAutoFit/>
          </a:bodyPr>
          <a:lstStyle/>
          <a:p>
            <a:pPr>
              <a:lnSpc>
                <a:spcPct val="150000"/>
              </a:lnSpc>
            </a:pPr>
            <a:r>
              <a:rPr lang="en-US" sz="1400" dirty="0">
                <a:solidFill>
                  <a:srgbClr val="000000"/>
                </a:solidFill>
                <a:latin typeface="MiSans" pitchFamily="34" charset="0"/>
                <a:ea typeface="MiSans" pitchFamily="34" charset="-122"/>
                <a:cs typeface="MiSans" pitchFamily="34" charset="-120"/>
              </a:rPr>
              <a:t>The post-COVID era has seen a significant increase in digital health adoption, making it an optimal time to introduce a robust, clinically reliable tool like </a:t>
            </a:r>
            <a:r>
              <a:rPr lang="en-US" sz="1400" dirty="0" err="1">
                <a:solidFill>
                  <a:srgbClr val="000000"/>
                </a:solidFill>
                <a:latin typeface="MiSans" pitchFamily="34" charset="0"/>
                <a:ea typeface="MiSans" pitchFamily="34" charset="-122"/>
                <a:cs typeface="MiSans" pitchFamily="34" charset="-120"/>
              </a:rPr>
              <a:t>CycleConnect</a:t>
            </a:r>
            <a:r>
              <a:rPr lang="en-US" sz="1400" dirty="0">
                <a:solidFill>
                  <a:srgbClr val="000000"/>
                </a:solidFill>
                <a:latin typeface="MiSans" pitchFamily="34" charset="0"/>
                <a:ea typeface="MiSans" pitchFamily="34" charset="-122"/>
                <a:cs typeface="MiSans" pitchFamily="34" charset="-120"/>
              </a:rPr>
              <a:t> (WHO, 2023; Ofcom, 2024).</a:t>
            </a:r>
            <a:endParaRPr lang="en-US" sz="1600" dirty="0"/>
          </a:p>
        </p:txBody>
      </p:sp>
      <p:sp>
        <p:nvSpPr>
          <p:cNvPr id="13" name="Text 5"/>
          <p:cNvSpPr/>
          <p:nvPr/>
        </p:nvSpPr>
        <p:spPr>
          <a:xfrm>
            <a:off x="8108397" y="1559815"/>
            <a:ext cx="3562537" cy="276225"/>
          </a:xfrm>
          <a:prstGeom prst="rect">
            <a:avLst/>
          </a:prstGeom>
          <a:noFill/>
          <a:ln/>
        </p:spPr>
        <p:txBody>
          <a:bodyPr wrap="square" lIns="0" tIns="0" rIns="0" bIns="0" rtlCol="0" anchor="t">
            <a:spAutoFit/>
          </a:bodyPr>
          <a:lstStyle/>
          <a:p>
            <a:pPr>
              <a:lnSpc>
                <a:spcPct val="100000"/>
              </a:lnSpc>
            </a:pPr>
            <a:r>
              <a:rPr lang="en-US" sz="1800" b="1" dirty="0">
                <a:solidFill>
                  <a:srgbClr val="FFFFFF"/>
                </a:solidFill>
                <a:latin typeface="MiSans" pitchFamily="34" charset="0"/>
                <a:ea typeface="MiSans" pitchFamily="34" charset="-122"/>
                <a:cs typeface="MiSans" pitchFamily="34" charset="-120"/>
              </a:rPr>
              <a:t>National Policy Support</a:t>
            </a:r>
            <a:endParaRPr lang="en-US" sz="1600" dirty="0"/>
          </a:p>
        </p:txBody>
      </p:sp>
      <p:sp>
        <p:nvSpPr>
          <p:cNvPr id="14" name="Text 6"/>
          <p:cNvSpPr/>
          <p:nvPr/>
        </p:nvSpPr>
        <p:spPr>
          <a:xfrm>
            <a:off x="8000111" y="2249428"/>
            <a:ext cx="3360880" cy="1995739"/>
          </a:xfrm>
          <a:prstGeom prst="rect">
            <a:avLst/>
          </a:prstGeom>
          <a:noFill/>
          <a:ln/>
        </p:spPr>
        <p:txBody>
          <a:bodyPr wrap="square" lIns="91440" tIns="45720" rIns="91440" bIns="45720" rtlCol="0" anchor="t">
            <a:spAutoFit/>
          </a:bodyPr>
          <a:lstStyle/>
          <a:p>
            <a:pPr>
              <a:lnSpc>
                <a:spcPct val="150000"/>
              </a:lnSpc>
            </a:pPr>
            <a:r>
              <a:rPr lang="en-US" sz="1400" dirty="0">
                <a:solidFill>
                  <a:srgbClr val="FFFFFF"/>
                </a:solidFill>
                <a:latin typeface="MiSans" pitchFamily="34" charset="0"/>
                <a:ea typeface="MiSans" pitchFamily="34" charset="-122"/>
                <a:cs typeface="MiSans" pitchFamily="34" charset="-120"/>
              </a:rPr>
              <a:t>National policies prioritizing women’s health and digital health solutions provide a supportive environment for the launch of CycleConnect, ensuring alignment with broader health initiatives (DHSC, 2022).</a:t>
            </a:r>
            <a:endParaRPr lang="en-US" sz="1600" dirty="0"/>
          </a:p>
        </p:txBody>
      </p:sp>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name="Slide 17">
    <p:bg>
      <p:bgPr>
        <a:solidFill>
          <a:srgbClr val="E2E1DD"/>
        </a:solidFill>
        <a:effectLst/>
      </p:bgPr>
    </p:bg>
    <p:spTree>
      <p:nvGrpSpPr>
        <p:cNvPr id="1" name=""/>
        <p:cNvGrpSpPr/>
        <p:nvPr/>
      </p:nvGrpSpPr>
      <p:grpSpPr>
        <a:xfrm>
          <a:off x="0" y="0"/>
          <a:ext cx="0" cy="0"/>
          <a:chOff x="0" y="0"/>
          <a:chExt cx="0" cy="0"/>
        </a:xfrm>
      </p:grpSpPr>
      <p:pic>
        <p:nvPicPr>
          <p:cNvPr id="2" name="Image 0" descr="https://kimi-img.moonshot.cn/pub/slides/slides_tmpl/image/25-09-02-15:07:44-d2r9fg1e3tpg8rchv4ag.jpg"/>
          <p:cNvPicPr>
            <a:picLocks noChangeAspect="1"/>
          </p:cNvPicPr>
          <p:nvPr/>
        </p:nvPicPr>
        <p:blipFill>
          <a:blip r:embed="rId3">
            <a:alphaModFix amt="6000"/>
          </a:blip>
          <a:srcRect l="2170" t="10337" r="2041" b="10761"/>
          <a:stretch/>
        </p:blipFill>
        <p:spPr>
          <a:xfrm>
            <a:off x="0" y="0"/>
            <a:ext cx="12191365" cy="6858000"/>
          </a:xfrm>
          <a:prstGeom prst="rect">
            <a:avLst/>
          </a:prstGeom>
        </p:spPr>
      </p:pic>
      <p:sp>
        <p:nvSpPr>
          <p:cNvPr id="4" name="Text 0"/>
          <p:cNvSpPr/>
          <p:nvPr/>
        </p:nvSpPr>
        <p:spPr>
          <a:xfrm>
            <a:off x="542290" y="867410"/>
            <a:ext cx="9045575" cy="833120"/>
          </a:xfrm>
          <a:prstGeom prst="rect">
            <a:avLst/>
          </a:prstGeom>
          <a:noFill/>
          <a:ln/>
        </p:spPr>
        <p:txBody>
          <a:bodyPr wrap="square" lIns="91440" tIns="45720" rIns="91440" bIns="45720" rtlCol="0" anchor="t"/>
          <a:lstStyle/>
          <a:p>
            <a:pPr algn="just">
              <a:lnSpc>
                <a:spcPct val="100000"/>
              </a:lnSpc>
            </a:pPr>
            <a:r>
              <a:rPr lang="en-US" sz="3600" b="1" dirty="0">
                <a:solidFill>
                  <a:srgbClr val="000000"/>
                </a:solidFill>
                <a:latin typeface="MiSans" pitchFamily="34" charset="0"/>
                <a:ea typeface="MiSans" pitchFamily="34" charset="-122"/>
                <a:cs typeface="MiSans" pitchFamily="34" charset="-120"/>
              </a:rPr>
              <a:t>Summary of Justification</a:t>
            </a:r>
            <a:endParaRPr lang="en-US" sz="1600" dirty="0"/>
          </a:p>
        </p:txBody>
      </p:sp>
      <p:pic>
        <p:nvPicPr>
          <p:cNvPr id="5" name="Image 2" descr="https://kimi-img.moonshot.cn/pub/slides/slides_tmpl/image/25-09-02-15:08:03-d2r9fkpe3tpg8rchv4h0.png"/>
          <p:cNvPicPr>
            <a:picLocks noChangeAspect="1"/>
          </p:cNvPicPr>
          <p:nvPr/>
        </p:nvPicPr>
        <p:blipFill>
          <a:blip r:embed="rId4"/>
          <a:stretch>
            <a:fillRect/>
          </a:stretch>
        </p:blipFill>
        <p:spPr>
          <a:xfrm>
            <a:off x="542290" y="4651017"/>
            <a:ext cx="1778635" cy="1264285"/>
          </a:xfrm>
          <a:prstGeom prst="rect">
            <a:avLst/>
          </a:prstGeom>
        </p:spPr>
      </p:pic>
      <p:pic>
        <p:nvPicPr>
          <p:cNvPr id="6" name="Image 3" descr="https://kimi-img.moonshot.cn/pub/slides/slides_tmpl/image/25-09-02-15:07:44-d2r9fg1e3tpg8rchv450.png"/>
          <p:cNvPicPr>
            <a:picLocks noChangeAspect="1"/>
          </p:cNvPicPr>
          <p:nvPr/>
        </p:nvPicPr>
        <p:blipFill>
          <a:blip r:embed="rId5"/>
          <a:stretch>
            <a:fillRect/>
          </a:stretch>
        </p:blipFill>
        <p:spPr>
          <a:xfrm rot="10800000">
            <a:off x="7794625" y="912495"/>
            <a:ext cx="3734435" cy="481965"/>
          </a:xfrm>
          <a:prstGeom prst="rect">
            <a:avLst/>
          </a:prstGeom>
        </p:spPr>
      </p:pic>
      <p:sp>
        <p:nvSpPr>
          <p:cNvPr id="7" name="Shape 1"/>
          <p:cNvSpPr/>
          <p:nvPr/>
        </p:nvSpPr>
        <p:spPr>
          <a:xfrm>
            <a:off x="10570486" y="1822231"/>
            <a:ext cx="684530" cy="638765"/>
          </a:xfrm>
          <a:prstGeom prst="rect">
            <a:avLst/>
          </a:prstGeom>
          <a:solidFill>
            <a:srgbClr val="000000">
              <a:alpha val="0"/>
            </a:srgbClr>
          </a:solidFill>
          <a:ln/>
        </p:spPr>
        <p:txBody>
          <a:bodyPr/>
          <a:lstStyle/>
          <a:p>
            <a:endParaRPr lang="en-GB"/>
          </a:p>
        </p:txBody>
      </p:sp>
      <p:sp>
        <p:nvSpPr>
          <p:cNvPr id="8" name="Text 2"/>
          <p:cNvSpPr/>
          <p:nvPr/>
        </p:nvSpPr>
        <p:spPr>
          <a:xfrm>
            <a:off x="10570486" y="1822231"/>
            <a:ext cx="684530" cy="638765"/>
          </a:xfrm>
          <a:prstGeom prst="rect">
            <a:avLst/>
          </a:prstGeom>
          <a:noFill/>
          <a:ln/>
        </p:spPr>
        <p:txBody>
          <a:bodyPr wrap="square" lIns="0" tIns="0" rIns="0" bIns="0" rtlCol="0" anchor="t"/>
          <a:lstStyle/>
          <a:p>
            <a:pPr algn="just">
              <a:lnSpc>
                <a:spcPct val="110000"/>
              </a:lnSpc>
            </a:pPr>
            <a:r>
              <a:rPr lang="en-US" sz="4000" dirty="0">
                <a:solidFill>
                  <a:srgbClr val="23212C"/>
                </a:solidFill>
                <a:latin typeface="MiSans" pitchFamily="34" charset="0"/>
                <a:ea typeface="MiSans" pitchFamily="34" charset="-122"/>
                <a:cs typeface="MiSans" pitchFamily="34" charset="-120"/>
              </a:rPr>
              <a:t>01</a:t>
            </a:r>
            <a:endParaRPr lang="en-US" sz="1600" dirty="0"/>
          </a:p>
        </p:txBody>
      </p:sp>
      <p:sp>
        <p:nvSpPr>
          <p:cNvPr id="9" name="Text 3"/>
          <p:cNvSpPr/>
          <p:nvPr/>
        </p:nvSpPr>
        <p:spPr>
          <a:xfrm>
            <a:off x="6359525" y="2058035"/>
            <a:ext cx="4163695" cy="303411"/>
          </a:xfrm>
          <a:prstGeom prst="rect">
            <a:avLst/>
          </a:prstGeom>
          <a:noFill/>
          <a:ln/>
        </p:spPr>
        <p:txBody>
          <a:bodyPr wrap="square" lIns="0" tIns="0" rIns="0" bIns="0" rtlCol="0" anchor="t">
            <a:spAutoFit/>
          </a:bodyPr>
          <a:lstStyle/>
          <a:p>
            <a:pPr algn="just">
              <a:lnSpc>
                <a:spcPct val="100000"/>
              </a:lnSpc>
            </a:pPr>
            <a:r>
              <a:rPr lang="en-US" sz="2000" b="1" dirty="0">
                <a:solidFill>
                  <a:srgbClr val="000000"/>
                </a:solidFill>
                <a:latin typeface="MiSans" pitchFamily="34" charset="0"/>
                <a:ea typeface="MiSans" pitchFamily="34" charset="-122"/>
                <a:cs typeface="MiSans" pitchFamily="34" charset="-120"/>
              </a:rPr>
              <a:t>Low Health Literacy</a:t>
            </a:r>
            <a:endParaRPr lang="en-US" sz="1600" dirty="0"/>
          </a:p>
        </p:txBody>
      </p:sp>
      <p:sp>
        <p:nvSpPr>
          <p:cNvPr id="10" name="Text 4"/>
          <p:cNvSpPr/>
          <p:nvPr/>
        </p:nvSpPr>
        <p:spPr>
          <a:xfrm>
            <a:off x="5787390" y="2390140"/>
            <a:ext cx="6000115" cy="1026243"/>
          </a:xfrm>
          <a:prstGeom prst="rect">
            <a:avLst/>
          </a:prstGeom>
          <a:noFill/>
          <a:ln/>
        </p:spPr>
        <p:txBody>
          <a:bodyPr wrap="square" lIns="91440" tIns="45720" rIns="91440" bIns="45720" rtlCol="0" anchor="t">
            <a:spAutoFit/>
          </a:bodyPr>
          <a:lstStyle/>
          <a:p>
            <a:pPr algn="just">
              <a:lnSpc>
                <a:spcPct val="150000"/>
              </a:lnSpc>
            </a:pPr>
            <a:r>
              <a:rPr lang="en-US" sz="1400" dirty="0">
                <a:solidFill>
                  <a:srgbClr val="000000"/>
                </a:solidFill>
                <a:latin typeface="MiSans" pitchFamily="34" charset="0"/>
                <a:ea typeface="MiSans" pitchFamily="34" charset="-122"/>
                <a:cs typeface="MiSans" pitchFamily="34" charset="-120"/>
              </a:rPr>
              <a:t>Low menstrual and fertility health literacy is a significant issue, leading to delayed diagnosis and poor health outcomes, making intervention essential (Balla, Chauhan &amp; Kariuki, 2023; </a:t>
            </a:r>
            <a:r>
              <a:rPr lang="en-US" sz="1400" dirty="0" err="1">
                <a:solidFill>
                  <a:srgbClr val="000000"/>
                </a:solidFill>
                <a:latin typeface="MiSans" pitchFamily="34" charset="0"/>
                <a:ea typeface="MiSans" pitchFamily="34" charset="-122"/>
                <a:cs typeface="MiSans" pitchFamily="34" charset="-120"/>
              </a:rPr>
              <a:t>Armour</a:t>
            </a:r>
            <a:r>
              <a:rPr lang="en-US" sz="1400" dirty="0">
                <a:solidFill>
                  <a:srgbClr val="000000"/>
                </a:solidFill>
                <a:latin typeface="MiSans" pitchFamily="34" charset="0"/>
                <a:ea typeface="MiSans" pitchFamily="34" charset="-122"/>
                <a:cs typeface="MiSans" pitchFamily="34" charset="-120"/>
              </a:rPr>
              <a:t> et al., 2022).</a:t>
            </a:r>
            <a:endParaRPr lang="en-US" sz="1600" dirty="0"/>
          </a:p>
        </p:txBody>
      </p:sp>
      <p:sp>
        <p:nvSpPr>
          <p:cNvPr id="11" name="Shape 5"/>
          <p:cNvSpPr/>
          <p:nvPr/>
        </p:nvSpPr>
        <p:spPr>
          <a:xfrm>
            <a:off x="10616841" y="4235231"/>
            <a:ext cx="684530" cy="676910"/>
          </a:xfrm>
          <a:prstGeom prst="rect">
            <a:avLst/>
          </a:prstGeom>
          <a:solidFill>
            <a:srgbClr val="000000">
              <a:alpha val="0"/>
            </a:srgbClr>
          </a:solidFill>
          <a:ln/>
        </p:spPr>
        <p:txBody>
          <a:bodyPr/>
          <a:lstStyle/>
          <a:p>
            <a:endParaRPr lang="en-GB"/>
          </a:p>
        </p:txBody>
      </p:sp>
      <p:sp>
        <p:nvSpPr>
          <p:cNvPr id="12" name="Text 6"/>
          <p:cNvSpPr/>
          <p:nvPr/>
        </p:nvSpPr>
        <p:spPr>
          <a:xfrm>
            <a:off x="10616841" y="4235231"/>
            <a:ext cx="684530" cy="676910"/>
          </a:xfrm>
          <a:prstGeom prst="rect">
            <a:avLst/>
          </a:prstGeom>
          <a:noFill/>
          <a:ln/>
        </p:spPr>
        <p:txBody>
          <a:bodyPr wrap="square" lIns="0" tIns="0" rIns="0" bIns="0" rtlCol="0" anchor="t"/>
          <a:lstStyle/>
          <a:p>
            <a:pPr algn="just">
              <a:lnSpc>
                <a:spcPct val="110000"/>
              </a:lnSpc>
            </a:pPr>
            <a:r>
              <a:rPr lang="en-US" sz="4000" dirty="0">
                <a:solidFill>
                  <a:srgbClr val="23212C"/>
                </a:solidFill>
                <a:latin typeface="MiSans" pitchFamily="34" charset="0"/>
                <a:ea typeface="MiSans" pitchFamily="34" charset="-122"/>
                <a:cs typeface="MiSans" pitchFamily="34" charset="-120"/>
              </a:rPr>
              <a:t>02</a:t>
            </a:r>
            <a:endParaRPr lang="en-US" sz="1600" dirty="0"/>
          </a:p>
        </p:txBody>
      </p:sp>
      <p:sp>
        <p:nvSpPr>
          <p:cNvPr id="13" name="Text 7"/>
          <p:cNvSpPr/>
          <p:nvPr/>
        </p:nvSpPr>
        <p:spPr>
          <a:xfrm>
            <a:off x="6405880" y="4471035"/>
            <a:ext cx="4163695" cy="303411"/>
          </a:xfrm>
          <a:prstGeom prst="rect">
            <a:avLst/>
          </a:prstGeom>
          <a:noFill/>
          <a:ln/>
        </p:spPr>
        <p:txBody>
          <a:bodyPr wrap="square" lIns="0" tIns="0" rIns="0" bIns="0" rtlCol="0" anchor="t">
            <a:spAutoFit/>
          </a:bodyPr>
          <a:lstStyle/>
          <a:p>
            <a:pPr algn="just">
              <a:lnSpc>
                <a:spcPct val="100000"/>
              </a:lnSpc>
            </a:pPr>
            <a:r>
              <a:rPr lang="en-US" sz="2000" b="1" dirty="0">
                <a:solidFill>
                  <a:srgbClr val="000000"/>
                </a:solidFill>
                <a:latin typeface="MiSans" pitchFamily="34" charset="0"/>
                <a:ea typeface="MiSans" pitchFamily="34" charset="-122"/>
                <a:cs typeface="MiSans" pitchFamily="34" charset="-120"/>
              </a:rPr>
              <a:t>Filling the Gap</a:t>
            </a:r>
            <a:endParaRPr lang="en-US" sz="1600" dirty="0"/>
          </a:p>
        </p:txBody>
      </p:sp>
      <p:sp>
        <p:nvSpPr>
          <p:cNvPr id="14" name="Text 8"/>
          <p:cNvSpPr/>
          <p:nvPr/>
        </p:nvSpPr>
        <p:spPr>
          <a:xfrm>
            <a:off x="5833745" y="4803140"/>
            <a:ext cx="6000115" cy="1349408"/>
          </a:xfrm>
          <a:prstGeom prst="rect">
            <a:avLst/>
          </a:prstGeom>
          <a:noFill/>
          <a:ln/>
        </p:spPr>
        <p:txBody>
          <a:bodyPr wrap="square" lIns="91440" tIns="45720" rIns="91440" bIns="45720" rtlCol="0" anchor="t">
            <a:spAutoFit/>
          </a:bodyPr>
          <a:lstStyle/>
          <a:p>
            <a:pPr algn="just">
              <a:lnSpc>
                <a:spcPct val="150000"/>
              </a:lnSpc>
            </a:pPr>
            <a:r>
              <a:rPr lang="en-US" sz="1400" dirty="0">
                <a:solidFill>
                  <a:srgbClr val="000000"/>
                </a:solidFill>
                <a:latin typeface="MiSans" pitchFamily="34" charset="0"/>
                <a:ea typeface="MiSans" pitchFamily="34" charset="-122"/>
                <a:cs typeface="MiSans" pitchFamily="34" charset="-120"/>
              </a:rPr>
              <a:t>CycleConnect fills the gap in safe, high-quality digital health tools, aligning with national frameworks and providing a solution that addresses current health trends and needs (DHSC, 2022; WHO, 2023; Free et al., 2022).</a:t>
            </a:r>
            <a:endParaRPr lang="en-US" sz="1600" dirty="0"/>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EFDB3-AFA7-0F78-023B-1CDA370990B6}"/>
            </a:ext>
          </a:extLst>
        </p:cNvPr>
        <p:cNvGrpSpPr/>
        <p:nvPr/>
      </p:nvGrpSpPr>
      <p:grpSpPr>
        <a:xfrm>
          <a:off x="0" y="0"/>
          <a:ext cx="0" cy="0"/>
          <a:chOff x="0" y="0"/>
          <a:chExt cx="0" cy="0"/>
        </a:xfrm>
      </p:grpSpPr>
      <p:sp>
        <p:nvSpPr>
          <p:cNvPr id="8" name="Rounded Rectangle 7">
            <a:extLst>
              <a:ext uri="{FF2B5EF4-FFF2-40B4-BE49-F238E27FC236}">
                <a16:creationId xmlns:a16="http://schemas.microsoft.com/office/drawing/2014/main" id="{72589E5B-2469-FC2B-74FE-5B6083D2322E}"/>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a:extLst>
              <a:ext uri="{FF2B5EF4-FFF2-40B4-BE49-F238E27FC236}">
                <a16:creationId xmlns:a16="http://schemas.microsoft.com/office/drawing/2014/main" id="{A3FE367A-1E70-AD9A-C026-4637E78D6E83}"/>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F1A6E20C-E4D1-BEEB-F1F0-371F917DB43B}"/>
              </a:ext>
            </a:extLst>
          </p:cNvPr>
          <p:cNvSpPr/>
          <p:nvPr/>
        </p:nvSpPr>
        <p:spPr>
          <a:xfrm rot="2700000">
            <a:off x="11311077" y="70080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6" name="Rounded Rectangle 17">
            <a:extLst>
              <a:ext uri="{FF2B5EF4-FFF2-40B4-BE49-F238E27FC236}">
                <a16:creationId xmlns:a16="http://schemas.microsoft.com/office/drawing/2014/main" id="{7364AB94-7B21-7B54-210E-D6D50606FB56}"/>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7" name="Rounded Rectangle 18">
            <a:extLst>
              <a:ext uri="{FF2B5EF4-FFF2-40B4-BE49-F238E27FC236}">
                <a16:creationId xmlns:a16="http://schemas.microsoft.com/office/drawing/2014/main" id="{ED653EF2-E75B-FE61-C989-65C163DA695A}"/>
              </a:ext>
            </a:extLst>
          </p:cNvPr>
          <p:cNvSpPr/>
          <p:nvPr/>
        </p:nvSpPr>
        <p:spPr>
          <a:xfrm>
            <a:off x="749300" y="6416993"/>
            <a:ext cx="10985499" cy="45719"/>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8" name="Picture 27" descr="A pink heart on a pink background&#10;&#10;AI-generated content may be incorrect.">
            <a:extLst>
              <a:ext uri="{FF2B5EF4-FFF2-40B4-BE49-F238E27FC236}">
                <a16:creationId xmlns:a16="http://schemas.microsoft.com/office/drawing/2014/main" id="{45A772FE-ECD7-AC3D-2F6C-E76764AC98AF}"/>
              </a:ext>
            </a:extLst>
          </p:cNvPr>
          <p:cNvPicPr>
            <a:picLocks noChangeAspect="1"/>
          </p:cNvPicPr>
          <p:nvPr/>
        </p:nvPicPr>
        <p:blipFill>
          <a:blip r:embed="rId3"/>
          <a:stretch>
            <a:fillRect/>
          </a:stretch>
        </p:blipFill>
        <p:spPr>
          <a:xfrm>
            <a:off x="142875" y="6067425"/>
            <a:ext cx="742948" cy="742948"/>
          </a:xfrm>
          <a:prstGeom prst="flowChartConnector">
            <a:avLst/>
          </a:prstGeom>
          <a:effectLst>
            <a:softEdge rad="0"/>
          </a:effectLst>
        </p:spPr>
      </p:pic>
      <p:sp>
        <p:nvSpPr>
          <p:cNvPr id="3" name="TextBox 2">
            <a:extLst>
              <a:ext uri="{FF2B5EF4-FFF2-40B4-BE49-F238E27FC236}">
                <a16:creationId xmlns:a16="http://schemas.microsoft.com/office/drawing/2014/main" id="{95CA1D49-E827-DF84-9FD6-22AD0F09C338}"/>
              </a:ext>
            </a:extLst>
          </p:cNvPr>
          <p:cNvSpPr txBox="1"/>
          <p:nvPr/>
        </p:nvSpPr>
        <p:spPr>
          <a:xfrm>
            <a:off x="1295400" y="1582340"/>
            <a:ext cx="7886700" cy="4001095"/>
          </a:xfrm>
          <a:prstGeom prst="rect">
            <a:avLst/>
          </a:prstGeom>
          <a:noFill/>
        </p:spPr>
        <p:txBody>
          <a:bodyPr wrap="square">
            <a:spAutoFit/>
          </a:bodyPr>
          <a:lstStyle/>
          <a:p>
            <a:pPr>
              <a:lnSpc>
                <a:spcPct val="200000"/>
              </a:lnSpc>
            </a:pPr>
            <a:r>
              <a:rPr lang="en-IN" sz="2000" b="1" dirty="0">
                <a:latin typeface="Arial" panose="020B0604020202020204" pitchFamily="34" charset="0"/>
                <a:cs typeface="Arial" panose="020B0604020202020204" pitchFamily="34" charset="0"/>
              </a:rPr>
              <a:t>Student Name and ID:</a:t>
            </a:r>
            <a:r>
              <a:rPr lang="en-IN" sz="2000" dirty="0">
                <a:latin typeface="Arial" panose="020B0604020202020204" pitchFamily="34" charset="0"/>
                <a:cs typeface="Arial" panose="020B0604020202020204" pitchFamily="34" charset="0"/>
              </a:rPr>
              <a:t> Dhartiben Chauhan (2431584)</a:t>
            </a:r>
          </a:p>
          <a:p>
            <a:pPr>
              <a:lnSpc>
                <a:spcPct val="200000"/>
              </a:lnSpc>
            </a:pPr>
            <a:r>
              <a:rPr lang="en-IN" sz="2000" b="1" dirty="0">
                <a:latin typeface="Arial" panose="020B0604020202020204" pitchFamily="34" charset="0"/>
                <a:cs typeface="Arial" panose="020B0604020202020204" pitchFamily="34" charset="0"/>
              </a:rPr>
              <a:t>Programme:</a:t>
            </a:r>
            <a:r>
              <a:rPr lang="en-IN" sz="2000" dirty="0">
                <a:latin typeface="Arial" panose="020B0604020202020204" pitchFamily="34" charset="0"/>
                <a:cs typeface="Arial" panose="020B0604020202020204" pitchFamily="34" charset="0"/>
              </a:rPr>
              <a:t> MSc Public Health and Social Care in Practice</a:t>
            </a:r>
          </a:p>
          <a:p>
            <a:pPr>
              <a:lnSpc>
                <a:spcPct val="200000"/>
              </a:lnSpc>
            </a:pPr>
            <a:r>
              <a:rPr lang="en-IN" sz="2000" b="1" dirty="0">
                <a:latin typeface="Arial" panose="020B0604020202020204" pitchFamily="34" charset="0"/>
                <a:cs typeface="Arial" panose="020B0604020202020204" pitchFamily="34" charset="0"/>
              </a:rPr>
              <a:t>Module Title:</a:t>
            </a:r>
            <a:r>
              <a:rPr lang="en-IN"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Population Health and Digital Health Promotion</a:t>
            </a:r>
          </a:p>
          <a:p>
            <a:pPr>
              <a:lnSpc>
                <a:spcPct val="200000"/>
              </a:lnSpc>
            </a:pPr>
            <a:r>
              <a:rPr lang="en-IN" sz="2000" b="1" dirty="0">
                <a:latin typeface="Arial" panose="020B0604020202020204" pitchFamily="34" charset="0"/>
                <a:cs typeface="Arial" panose="020B0604020202020204" pitchFamily="34" charset="0"/>
              </a:rPr>
              <a:t>Assignment Title:</a:t>
            </a:r>
            <a:r>
              <a:rPr lang="en-IN"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Component 3 Group Project Presentation</a:t>
            </a:r>
          </a:p>
          <a:p>
            <a:pPr>
              <a:lnSpc>
                <a:spcPct val="200000"/>
              </a:lnSpc>
            </a:pPr>
            <a:r>
              <a:rPr lang="en-IN" sz="2000" b="1" dirty="0">
                <a:latin typeface="Arial" panose="020B0604020202020204" pitchFamily="34" charset="0"/>
                <a:cs typeface="Arial" panose="020B0604020202020204" pitchFamily="34" charset="0"/>
              </a:rPr>
              <a:t>Lecturer:</a:t>
            </a:r>
            <a:r>
              <a:rPr lang="en-IN" sz="2000" dirty="0">
                <a:latin typeface="Arial" panose="020B0604020202020204" pitchFamily="34" charset="0"/>
                <a:cs typeface="Arial" panose="020B0604020202020204" pitchFamily="34" charset="0"/>
              </a:rPr>
              <a:t> Dr Ping Wu</a:t>
            </a:r>
          </a:p>
          <a:p>
            <a:pPr>
              <a:lnSpc>
                <a:spcPct val="200000"/>
              </a:lnSpc>
            </a:pPr>
            <a:r>
              <a:rPr lang="en-IN" dirty="0"/>
              <a:t> </a:t>
            </a:r>
          </a:p>
          <a:p>
            <a:pPr algn="just"/>
            <a:r>
              <a:rPr lang="en-IN" dirty="0"/>
              <a:t> </a:t>
            </a:r>
          </a:p>
        </p:txBody>
      </p:sp>
      <p:sp>
        <p:nvSpPr>
          <p:cNvPr id="5" name="Rectangle 4">
            <a:extLst>
              <a:ext uri="{FF2B5EF4-FFF2-40B4-BE49-F238E27FC236}">
                <a16:creationId xmlns:a16="http://schemas.microsoft.com/office/drawing/2014/main" id="{C416CCC5-1C13-4A23-77CD-519144997D1C}"/>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TextBox 6">
            <a:extLst>
              <a:ext uri="{FF2B5EF4-FFF2-40B4-BE49-F238E27FC236}">
                <a16:creationId xmlns:a16="http://schemas.microsoft.com/office/drawing/2014/main" id="{C955D1A7-9574-879A-D748-53B64CCE71A6}"/>
              </a:ext>
            </a:extLst>
          </p:cNvPr>
          <p:cNvSpPr txBox="1"/>
          <p:nvPr/>
        </p:nvSpPr>
        <p:spPr>
          <a:xfrm>
            <a:off x="885823" y="283383"/>
            <a:ext cx="10017442" cy="707886"/>
          </a:xfrm>
          <a:prstGeom prst="rect">
            <a:avLst/>
          </a:prstGeom>
          <a:noFill/>
        </p:spPr>
        <p:txBody>
          <a:bodyPr wrap="square">
            <a:spAutoFit/>
          </a:bodyPr>
          <a:lstStyle/>
          <a:p>
            <a:pPr algn="ctr">
              <a:lnSpc>
                <a:spcPct val="100000"/>
              </a:lnSpc>
            </a:pPr>
            <a:r>
              <a:rPr lang="en-US" sz="4000" b="1" dirty="0" err="1">
                <a:solidFill>
                  <a:srgbClr val="000000"/>
                </a:solidFill>
                <a:latin typeface="Arial" panose="020B0604020202020204" pitchFamily="34" charset="0"/>
                <a:ea typeface="MiSans" pitchFamily="34" charset="-122"/>
                <a:cs typeface="Arial" panose="020B0604020202020204" pitchFamily="34" charset="0"/>
              </a:rPr>
              <a:t>CycleConnect</a:t>
            </a:r>
            <a:r>
              <a:rPr lang="en-US" sz="4000" b="1" dirty="0">
                <a:solidFill>
                  <a:srgbClr val="000000"/>
                </a:solidFill>
                <a:latin typeface="Arial" panose="020B0604020202020204" pitchFamily="34" charset="0"/>
                <a:ea typeface="MiSans" pitchFamily="34" charset="-122"/>
                <a:cs typeface="Arial" panose="020B0604020202020204" pitchFamily="34" charset="0"/>
              </a:rPr>
              <a:t>: Application</a:t>
            </a:r>
            <a:endParaRPr lang="en-US" sz="1050" dirty="0">
              <a:latin typeface="Arial" panose="020B0604020202020204" pitchFamily="34" charset="0"/>
              <a:cs typeface="Arial" panose="020B0604020202020204" pitchFamily="34" charset="0"/>
            </a:endParaRPr>
          </a:p>
        </p:txBody>
      </p:sp>
      <p:sp>
        <p:nvSpPr>
          <p:cNvPr id="10" name="Text 11">
            <a:extLst>
              <a:ext uri="{FF2B5EF4-FFF2-40B4-BE49-F238E27FC236}">
                <a16:creationId xmlns:a16="http://schemas.microsoft.com/office/drawing/2014/main" id="{48CD4875-04FB-6138-EBB3-A976078B5F82}"/>
              </a:ext>
            </a:extLst>
          </p:cNvPr>
          <p:cNvSpPr/>
          <p:nvPr/>
        </p:nvSpPr>
        <p:spPr>
          <a:xfrm rot="5400000">
            <a:off x="5645047" y="355725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12" name="Shape 9">
            <a:extLst>
              <a:ext uri="{FF2B5EF4-FFF2-40B4-BE49-F238E27FC236}">
                <a16:creationId xmlns:a16="http://schemas.microsoft.com/office/drawing/2014/main" id="{1F10CD94-69FC-2C56-F117-A034EBD92F49}"/>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7">
            <a:extLst>
              <a:ext uri="{FF2B5EF4-FFF2-40B4-BE49-F238E27FC236}">
                <a16:creationId xmlns:a16="http://schemas.microsoft.com/office/drawing/2014/main" id="{1F246B05-02DC-A1D3-7CB1-2C77C071A870}"/>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Text 9">
            <a:extLst>
              <a:ext uri="{FF2B5EF4-FFF2-40B4-BE49-F238E27FC236}">
                <a16:creationId xmlns:a16="http://schemas.microsoft.com/office/drawing/2014/main" id="{2401FE18-4581-41CD-57CB-C166A12DA81A}"/>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409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p:cNvSpPr/>
          <p:nvPr/>
        </p:nvSpPr>
        <p:spPr>
          <a:xfrm rot="2700000">
            <a:off x="11730176" y="995792"/>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TextBox 5">
            <a:extLst>
              <a:ext uri="{FF2B5EF4-FFF2-40B4-BE49-F238E27FC236}">
                <a16:creationId xmlns:a16="http://schemas.microsoft.com/office/drawing/2014/main" id="{5F2D3999-D3E1-8F37-2DD6-F6A0D425351F}"/>
              </a:ext>
            </a:extLst>
          </p:cNvPr>
          <p:cNvSpPr txBox="1"/>
          <p:nvPr/>
        </p:nvSpPr>
        <p:spPr>
          <a:xfrm>
            <a:off x="224019" y="57730"/>
            <a:ext cx="8261351" cy="1951496"/>
          </a:xfrm>
          <a:prstGeom prst="rect">
            <a:avLst/>
          </a:prstGeom>
          <a:noFill/>
        </p:spPr>
        <p:txBody>
          <a:bodyPr wrap="square">
            <a:spAutoFit/>
          </a:bodyPr>
          <a:lstStyle/>
          <a:p>
            <a:pPr>
              <a:lnSpc>
                <a:spcPct val="150000"/>
              </a:lnSpc>
            </a:pPr>
            <a:r>
              <a:rPr lang="en-US" sz="2800" b="1" dirty="0">
                <a:highlight>
                  <a:srgbClr val="FFC7D8"/>
                </a:highlight>
                <a:latin typeface="Arial" panose="020B0604020202020204" pitchFamily="34" charset="0"/>
                <a:cs typeface="Arial" panose="020B0604020202020204" pitchFamily="34" charset="0"/>
              </a:rPr>
              <a:t>Application of the PRECEDE–PROCEED Model for </a:t>
            </a:r>
            <a:r>
              <a:rPr lang="en-US" sz="2800" b="1" dirty="0" err="1">
                <a:highlight>
                  <a:srgbClr val="FFC7D8"/>
                </a:highlight>
                <a:latin typeface="Arial" panose="020B0604020202020204" pitchFamily="34" charset="0"/>
                <a:cs typeface="Arial" panose="020B0604020202020204" pitchFamily="34" charset="0"/>
              </a:rPr>
              <a:t>CycleConnect</a:t>
            </a:r>
            <a:r>
              <a:rPr lang="en-US" sz="2800" b="1" dirty="0">
                <a:highlight>
                  <a:srgbClr val="FFC7D8"/>
                </a:highlight>
                <a:latin typeface="Arial" panose="020B0604020202020204" pitchFamily="34" charset="0"/>
                <a:cs typeface="Arial" panose="020B0604020202020204" pitchFamily="34" charset="0"/>
              </a:rPr>
              <a:t>: A Digital Menstrual Health Promotion Intervention</a:t>
            </a:r>
            <a:endParaRPr lang="en-IN" sz="2800" b="1" dirty="0">
              <a:highlight>
                <a:srgbClr val="FFC7D8"/>
              </a:highlight>
              <a:latin typeface="Arial" panose="020B0604020202020204" pitchFamily="34" charset="0"/>
              <a:cs typeface="Arial" panose="020B0604020202020204" pitchFamily="34" charset="0"/>
            </a:endParaRPr>
          </a:p>
        </p:txBody>
      </p:sp>
      <p:sp>
        <p:nvSpPr>
          <p:cNvPr id="7" name="Text 1">
            <a:extLst>
              <a:ext uri="{FF2B5EF4-FFF2-40B4-BE49-F238E27FC236}">
                <a16:creationId xmlns:a16="http://schemas.microsoft.com/office/drawing/2014/main" id="{B8BE3CDE-6295-AE42-7DC6-85144294F258}"/>
              </a:ext>
            </a:extLst>
          </p:cNvPr>
          <p:cNvSpPr/>
          <p:nvPr/>
        </p:nvSpPr>
        <p:spPr>
          <a:xfrm>
            <a:off x="224019" y="2552205"/>
            <a:ext cx="3115082" cy="2740484"/>
          </a:xfrm>
          <a:prstGeom prst="rect">
            <a:avLst/>
          </a:prstGeom>
          <a:noFill/>
          <a:ln/>
        </p:spPr>
        <p:txBody>
          <a:bodyPr wrap="square" lIns="0" tIns="0" rIns="0" bIns="0" rtlCol="0" anchor="t"/>
          <a:lstStyle/>
          <a:p>
            <a:pPr marL="285750" indent="-285750">
              <a:lnSpc>
                <a:spcPct val="150000"/>
              </a:lnSpc>
              <a:buFont typeface="Arial" panose="020B0604020202020204" pitchFamily="34" charset="0"/>
              <a:buChar char="•"/>
            </a:pPr>
            <a:r>
              <a:rPr lang="en-US" dirty="0">
                <a:solidFill>
                  <a:schemeClr val="tx1">
                    <a:lumMod val="75000"/>
                    <a:lumOff val="25000"/>
                  </a:schemeClr>
                </a:solidFill>
                <a:latin typeface="Arial" panose="020B0604020202020204" pitchFamily="34" charset="0"/>
                <a:ea typeface="Source Sans 3" pitchFamily="34" charset="-122"/>
                <a:cs typeface="Arial" panose="020B0604020202020204" pitchFamily="34" charset="0"/>
              </a:rPr>
              <a:t>A systematic framework for designing, implementing and evaluating a digital intervention to enhance menstrual awareness and reproductive health among young women</a:t>
            </a:r>
            <a:r>
              <a:rPr lang="en-US" sz="2000" dirty="0">
                <a:solidFill>
                  <a:schemeClr val="tx1">
                    <a:lumMod val="75000"/>
                    <a:lumOff val="25000"/>
                  </a:schemeClr>
                </a:solidFill>
                <a:latin typeface="Arial" panose="020B0604020202020204" pitchFamily="34" charset="0"/>
                <a:ea typeface="Source Sans 3" pitchFamily="34" charset="-122"/>
                <a:cs typeface="Arial" panose="020B0604020202020204" pitchFamily="34" charset="0"/>
              </a:rPr>
              <a:t>.</a:t>
            </a:r>
            <a:endParaRPr lang="en-US" sz="20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6" name="Rounded Rectangle 17">
            <a:extLst>
              <a:ext uri="{FF2B5EF4-FFF2-40B4-BE49-F238E27FC236}">
                <a16:creationId xmlns:a16="http://schemas.microsoft.com/office/drawing/2014/main" id="{E4E8F966-A0BB-E8B3-998A-D10FB1A2912D}"/>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7" name="Rounded Rectangle 18">
            <a:extLst>
              <a:ext uri="{FF2B5EF4-FFF2-40B4-BE49-F238E27FC236}">
                <a16:creationId xmlns:a16="http://schemas.microsoft.com/office/drawing/2014/main" id="{83D19975-74E0-2BE3-7020-F3B800694D66}"/>
              </a:ext>
            </a:extLst>
          </p:cNvPr>
          <p:cNvSpPr/>
          <p:nvPr/>
        </p:nvSpPr>
        <p:spPr>
          <a:xfrm>
            <a:off x="2089100" y="6443662"/>
            <a:ext cx="9645699"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8" name="Picture 27" descr="A pink heart on a pink background&#10;&#10;AI-generated content may be incorrect.">
            <a:extLst>
              <a:ext uri="{FF2B5EF4-FFF2-40B4-BE49-F238E27FC236}">
                <a16:creationId xmlns:a16="http://schemas.microsoft.com/office/drawing/2014/main" id="{3175E465-B9FA-3BB0-48BC-47766AD72534}"/>
              </a:ext>
            </a:extLst>
          </p:cNvPr>
          <p:cNvPicPr>
            <a:picLocks noChangeAspect="1"/>
          </p:cNvPicPr>
          <p:nvPr/>
        </p:nvPicPr>
        <p:blipFill>
          <a:blip r:embed="rId3"/>
          <a:stretch>
            <a:fillRect/>
          </a:stretch>
        </p:blipFill>
        <p:spPr>
          <a:xfrm>
            <a:off x="142875" y="6067425"/>
            <a:ext cx="742948" cy="742948"/>
          </a:xfrm>
          <a:prstGeom prst="flowChartConnector">
            <a:avLst/>
          </a:prstGeom>
          <a:effectLst>
            <a:softEdge rad="0"/>
          </a:effectLst>
        </p:spPr>
      </p:pic>
      <p:pic>
        <p:nvPicPr>
          <p:cNvPr id="1028" name="Picture 4" descr="Figure 1 from Application of the precede-proceed model in the evaluation of  a community based youth fitness and nutrition summer camp program |  Semantic Scholar">
            <a:extLst>
              <a:ext uri="{FF2B5EF4-FFF2-40B4-BE49-F238E27FC236}">
                <a16:creationId xmlns:a16="http://schemas.microsoft.com/office/drawing/2014/main" id="{8DC9375E-1765-1FA7-A8D2-49ED8538C5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024"/>
          <a:stretch>
            <a:fillRect/>
          </a:stretch>
        </p:blipFill>
        <p:spPr bwMode="auto">
          <a:xfrm>
            <a:off x="4130212" y="1916772"/>
            <a:ext cx="8061789" cy="4150653"/>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00B63A41-DA9A-7E8C-B446-97D79FAC7024}"/>
              </a:ext>
            </a:extLst>
          </p:cNvPr>
          <p:cNvSpPr txBox="1"/>
          <p:nvPr/>
        </p:nvSpPr>
        <p:spPr>
          <a:xfrm>
            <a:off x="9711001" y="6093380"/>
            <a:ext cx="1909497" cy="369332"/>
          </a:xfrm>
          <a:prstGeom prst="rect">
            <a:avLst/>
          </a:prstGeom>
          <a:noFill/>
        </p:spPr>
        <p:txBody>
          <a:bodyPr wrap="none" rtlCol="0">
            <a:spAutoFit/>
          </a:bodyPr>
          <a:lstStyle/>
          <a:p>
            <a:r>
              <a:rPr lang="en-IN" dirty="0"/>
              <a:t>(</a:t>
            </a:r>
            <a:r>
              <a:rPr lang="en-IN" dirty="0">
                <a:latin typeface="Arial" panose="020B0604020202020204" pitchFamily="34" charset="0"/>
                <a:cs typeface="Arial" panose="020B0604020202020204" pitchFamily="34" charset="0"/>
              </a:rPr>
              <a:t>Johnson, 2016)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C764C-8659-B1F4-9688-3C549A48498A}"/>
            </a:ext>
          </a:extLst>
        </p:cNvPr>
        <p:cNvGrpSpPr/>
        <p:nvPr/>
      </p:nvGrpSpPr>
      <p:grpSpPr>
        <a:xfrm>
          <a:off x="0" y="0"/>
          <a:ext cx="0" cy="0"/>
          <a:chOff x="0" y="0"/>
          <a:chExt cx="0" cy="0"/>
        </a:xfrm>
      </p:grpSpPr>
      <p:sp>
        <p:nvSpPr>
          <p:cNvPr id="8" name="Rounded Rectangle 7">
            <a:extLst>
              <a:ext uri="{FF2B5EF4-FFF2-40B4-BE49-F238E27FC236}">
                <a16:creationId xmlns:a16="http://schemas.microsoft.com/office/drawing/2014/main" id="{4701407C-E9B5-04F7-8F0D-12965113A78A}"/>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a:extLst>
              <a:ext uri="{FF2B5EF4-FFF2-40B4-BE49-F238E27FC236}">
                <a16:creationId xmlns:a16="http://schemas.microsoft.com/office/drawing/2014/main" id="{CE80EB9D-9250-A372-530D-D81865C5C50B}"/>
              </a:ext>
            </a:extLst>
          </p:cNvPr>
          <p:cNvSpPr/>
          <p:nvPr/>
        </p:nvSpPr>
        <p:spPr>
          <a:xfrm rot="2700000">
            <a:off x="11528799" y="6194044"/>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24993F8E-5483-76AE-1B81-C5A8967AD481}"/>
              </a:ext>
            </a:extLst>
          </p:cNvPr>
          <p:cNvSpPr/>
          <p:nvPr/>
        </p:nvSpPr>
        <p:spPr>
          <a:xfrm rot="2700000">
            <a:off x="506730" y="4335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B6892D5C-DA0D-633D-DE26-26CCEBDF56BE}"/>
              </a:ext>
            </a:extLst>
          </p:cNvPr>
          <p:cNvPicPr>
            <a:picLocks noChangeAspect="1"/>
          </p:cNvPicPr>
          <p:nvPr/>
        </p:nvPicPr>
        <p:blipFill>
          <a:blip r:embed="rId3"/>
          <a:stretch>
            <a:fillRect/>
          </a:stretch>
        </p:blipFill>
        <p:spPr>
          <a:xfrm>
            <a:off x="142875" y="6038096"/>
            <a:ext cx="742948" cy="742948"/>
          </a:xfrm>
          <a:prstGeom prst="flowChartConnector">
            <a:avLst/>
          </a:prstGeom>
          <a:effectLst>
            <a:softEdge rad="0"/>
          </a:effectLst>
        </p:spPr>
      </p:pic>
      <p:sp>
        <p:nvSpPr>
          <p:cNvPr id="15" name="Shape 1">
            <a:extLst>
              <a:ext uri="{FF2B5EF4-FFF2-40B4-BE49-F238E27FC236}">
                <a16:creationId xmlns:a16="http://schemas.microsoft.com/office/drawing/2014/main" id="{943144DA-EC67-210B-FAEB-563A246C6C2D}"/>
              </a:ext>
            </a:extLst>
          </p:cNvPr>
          <p:cNvSpPr/>
          <p:nvPr/>
        </p:nvSpPr>
        <p:spPr>
          <a:xfrm>
            <a:off x="450691" y="2148692"/>
            <a:ext cx="3621881" cy="2833923"/>
          </a:xfrm>
          <a:prstGeom prst="roundRect">
            <a:avLst>
              <a:gd name="adj" fmla="val 3459"/>
            </a:avLst>
          </a:prstGeom>
          <a:solidFill>
            <a:srgbClr val="FFC7D8"/>
          </a:solidFill>
          <a:ln w="7620">
            <a:solidFill>
              <a:srgbClr val="BD41C8"/>
            </a:solidFill>
            <a:prstDash val="solid"/>
          </a:ln>
        </p:spPr>
        <p:txBody>
          <a:bodyPr/>
          <a:lstStyle/>
          <a:p>
            <a:endParaRPr lang="en-GB"/>
          </a:p>
        </p:txBody>
      </p:sp>
      <p:sp>
        <p:nvSpPr>
          <p:cNvPr id="16" name="Text 2">
            <a:extLst>
              <a:ext uri="{FF2B5EF4-FFF2-40B4-BE49-F238E27FC236}">
                <a16:creationId xmlns:a16="http://schemas.microsoft.com/office/drawing/2014/main" id="{15E7C4F0-588D-BF4F-24A9-25853A0901FD}"/>
              </a:ext>
            </a:extLst>
          </p:cNvPr>
          <p:cNvSpPr/>
          <p:nvPr/>
        </p:nvSpPr>
        <p:spPr>
          <a:xfrm>
            <a:off x="666580" y="2365743"/>
            <a:ext cx="3069403" cy="343261"/>
          </a:xfrm>
          <a:prstGeom prst="rect">
            <a:avLst/>
          </a:prstGeom>
          <a:noFill/>
          <a:ln/>
        </p:spPr>
        <p:txBody>
          <a:bodyPr wrap="none" lIns="0" tIns="0" rIns="0" bIns="0" rtlCol="0" anchor="t"/>
          <a:lstStyle/>
          <a:p>
            <a:pPr marL="0" indent="0" algn="l">
              <a:lnSpc>
                <a:spcPts val="2400"/>
              </a:lnSpc>
              <a:buNone/>
            </a:pPr>
            <a:r>
              <a:rPr lang="en-US" sz="2000" b="1" dirty="0">
                <a:solidFill>
                  <a:srgbClr val="000000"/>
                </a:solidFill>
                <a:latin typeface="Arial" panose="020B0604020202020204" pitchFamily="34" charset="0"/>
                <a:ea typeface="Source Serif 4 Semi Bold" pitchFamily="34" charset="-122"/>
                <a:cs typeface="Arial" panose="020B0604020202020204" pitchFamily="34" charset="0"/>
              </a:rPr>
              <a:t>Comprehensive Approach</a:t>
            </a:r>
            <a:endParaRPr lang="en-US" sz="2000" b="1" dirty="0">
              <a:latin typeface="Arial" panose="020B0604020202020204" pitchFamily="34" charset="0"/>
              <a:cs typeface="Arial" panose="020B0604020202020204" pitchFamily="34" charset="0"/>
            </a:endParaRPr>
          </a:p>
        </p:txBody>
      </p:sp>
      <p:sp>
        <p:nvSpPr>
          <p:cNvPr id="18" name="Text 3">
            <a:extLst>
              <a:ext uri="{FF2B5EF4-FFF2-40B4-BE49-F238E27FC236}">
                <a16:creationId xmlns:a16="http://schemas.microsoft.com/office/drawing/2014/main" id="{1A10D684-8E96-E80E-E458-8DF2BE11574D}"/>
              </a:ext>
            </a:extLst>
          </p:cNvPr>
          <p:cNvSpPr/>
          <p:nvPr/>
        </p:nvSpPr>
        <p:spPr>
          <a:xfrm>
            <a:off x="666832" y="2799369"/>
            <a:ext cx="3188690" cy="1866902"/>
          </a:xfrm>
          <a:prstGeom prst="rect">
            <a:avLst/>
          </a:prstGeom>
          <a:noFill/>
          <a:ln/>
        </p:spPr>
        <p:txBody>
          <a:bodyPr wrap="square" lIns="0" tIns="0" rIns="0" bIns="0" rtlCol="0" anchor="t"/>
          <a:lstStyle/>
          <a:p>
            <a:pPr marL="285750" indent="-285750">
              <a:lnSpc>
                <a:spcPts val="2600"/>
              </a:lnSpc>
              <a:buFont typeface="Arial" panose="020B0604020202020204" pitchFamily="34" charset="0"/>
              <a:buChar char="•"/>
            </a:pPr>
            <a:r>
              <a:rPr lang="en-US" dirty="0">
                <a:solidFill>
                  <a:srgbClr val="000000"/>
                </a:solidFill>
                <a:latin typeface="Arial" panose="020B0604020202020204" pitchFamily="34" charset="0"/>
                <a:ea typeface="Source Sans 3" pitchFamily="34" charset="-122"/>
                <a:cs typeface="Arial" panose="020B0604020202020204" pitchFamily="34" charset="0"/>
              </a:rPr>
              <a:t>Widely used planning framework in health promotion for designing, implementing and evaluating interventions (Green and Kreuter, 2005).</a:t>
            </a:r>
            <a:endParaRPr lang="en-US" dirty="0">
              <a:latin typeface="Arial" panose="020B0604020202020204" pitchFamily="34" charset="0"/>
              <a:cs typeface="Arial" panose="020B0604020202020204" pitchFamily="34" charset="0"/>
            </a:endParaRPr>
          </a:p>
        </p:txBody>
      </p:sp>
      <p:sp>
        <p:nvSpPr>
          <p:cNvPr id="19" name="Shape 4">
            <a:extLst>
              <a:ext uri="{FF2B5EF4-FFF2-40B4-BE49-F238E27FC236}">
                <a16:creationId xmlns:a16="http://schemas.microsoft.com/office/drawing/2014/main" id="{C29ACFA1-04E9-A150-4FC5-695B7AAFEC13}"/>
              </a:ext>
            </a:extLst>
          </p:cNvPr>
          <p:cNvSpPr/>
          <p:nvPr/>
        </p:nvSpPr>
        <p:spPr>
          <a:xfrm>
            <a:off x="4288461" y="2167238"/>
            <a:ext cx="3629620" cy="2828998"/>
          </a:xfrm>
          <a:prstGeom prst="roundRect">
            <a:avLst>
              <a:gd name="adj" fmla="val 3459"/>
            </a:avLst>
          </a:prstGeom>
          <a:solidFill>
            <a:srgbClr val="FFC7D8"/>
          </a:solidFill>
          <a:ln w="7620">
            <a:solidFill>
              <a:srgbClr val="BD41C8"/>
            </a:solidFill>
            <a:prstDash val="solid"/>
          </a:ln>
        </p:spPr>
        <p:txBody>
          <a:bodyPr/>
          <a:lstStyle/>
          <a:p>
            <a:endParaRPr lang="en-GB"/>
          </a:p>
        </p:txBody>
      </p:sp>
      <p:sp>
        <p:nvSpPr>
          <p:cNvPr id="20" name="Text 5">
            <a:extLst>
              <a:ext uri="{FF2B5EF4-FFF2-40B4-BE49-F238E27FC236}">
                <a16:creationId xmlns:a16="http://schemas.microsoft.com/office/drawing/2014/main" id="{3813B99E-ED07-D5A6-E1D0-92BB9F21B68E}"/>
              </a:ext>
            </a:extLst>
          </p:cNvPr>
          <p:cNvSpPr/>
          <p:nvPr/>
        </p:nvSpPr>
        <p:spPr>
          <a:xfrm>
            <a:off x="4505512" y="2377642"/>
            <a:ext cx="2987159" cy="342664"/>
          </a:xfrm>
          <a:prstGeom prst="rect">
            <a:avLst/>
          </a:prstGeom>
          <a:noFill/>
          <a:ln/>
        </p:spPr>
        <p:txBody>
          <a:bodyPr wrap="none" lIns="0" tIns="0" rIns="0" bIns="0" rtlCol="0" anchor="t"/>
          <a:lstStyle/>
          <a:p>
            <a:pPr marL="0" indent="0" algn="l">
              <a:lnSpc>
                <a:spcPts val="2400"/>
              </a:lnSpc>
              <a:buNone/>
            </a:pPr>
            <a:r>
              <a:rPr lang="en-US" sz="2000" b="1" dirty="0">
                <a:solidFill>
                  <a:srgbClr val="000000"/>
                </a:solidFill>
                <a:latin typeface="Arial" panose="020B0604020202020204" pitchFamily="34" charset="0"/>
                <a:ea typeface="Source Serif 4 Semi Bold" pitchFamily="34" charset="-122"/>
                <a:cs typeface="Arial" panose="020B0604020202020204" pitchFamily="34" charset="0"/>
              </a:rPr>
              <a:t>Multi-Determinant Focus</a:t>
            </a:r>
            <a:endParaRPr lang="en-US" sz="2000" b="1" dirty="0">
              <a:latin typeface="Arial" panose="020B0604020202020204" pitchFamily="34" charset="0"/>
              <a:cs typeface="Arial" panose="020B0604020202020204" pitchFamily="34" charset="0"/>
            </a:endParaRPr>
          </a:p>
        </p:txBody>
      </p:sp>
      <p:sp>
        <p:nvSpPr>
          <p:cNvPr id="21" name="Text 6">
            <a:extLst>
              <a:ext uri="{FF2B5EF4-FFF2-40B4-BE49-F238E27FC236}">
                <a16:creationId xmlns:a16="http://schemas.microsoft.com/office/drawing/2014/main" id="{6B1CB2A1-46FB-C3C4-0E2F-781E5B6B8E54}"/>
              </a:ext>
            </a:extLst>
          </p:cNvPr>
          <p:cNvSpPr/>
          <p:nvPr/>
        </p:nvSpPr>
        <p:spPr>
          <a:xfrm>
            <a:off x="4505512" y="2811266"/>
            <a:ext cx="3195518" cy="1863657"/>
          </a:xfrm>
          <a:prstGeom prst="rect">
            <a:avLst/>
          </a:prstGeom>
          <a:noFill/>
          <a:ln/>
        </p:spPr>
        <p:txBody>
          <a:bodyPr wrap="square" lIns="0" tIns="0" rIns="0" bIns="0" rtlCol="0" anchor="t"/>
          <a:lstStyle/>
          <a:p>
            <a:pPr marL="285750" indent="-285750" algn="l">
              <a:lnSpc>
                <a:spcPts val="2600"/>
              </a:lnSpc>
              <a:buFont typeface="Arial" panose="020B0604020202020204" pitchFamily="34" charset="0"/>
              <a:buChar char="•"/>
            </a:pPr>
            <a:r>
              <a:rPr lang="en-US" dirty="0">
                <a:solidFill>
                  <a:srgbClr val="000000"/>
                </a:solidFill>
                <a:latin typeface="Arial" panose="020B0604020202020204" pitchFamily="34" charset="0"/>
                <a:ea typeface="Source Sans 3" pitchFamily="34" charset="-122"/>
                <a:cs typeface="Arial" panose="020B0604020202020204" pitchFamily="34" charset="0"/>
              </a:rPr>
              <a:t>Incorporates social, educational, environmental and policy determinants of health to enhance intervention effectiveness (Crosby and Noar, 2011).</a:t>
            </a:r>
            <a:endParaRPr lang="en-US" dirty="0">
              <a:latin typeface="Arial" panose="020B0604020202020204" pitchFamily="34" charset="0"/>
              <a:cs typeface="Arial" panose="020B0604020202020204" pitchFamily="34" charset="0"/>
            </a:endParaRPr>
          </a:p>
        </p:txBody>
      </p:sp>
      <p:sp>
        <p:nvSpPr>
          <p:cNvPr id="22" name="Shape 7">
            <a:extLst>
              <a:ext uri="{FF2B5EF4-FFF2-40B4-BE49-F238E27FC236}">
                <a16:creationId xmlns:a16="http://schemas.microsoft.com/office/drawing/2014/main" id="{6BBD55F6-1FFE-816C-00D6-60B73DED70D4}"/>
              </a:ext>
            </a:extLst>
          </p:cNvPr>
          <p:cNvSpPr/>
          <p:nvPr/>
        </p:nvSpPr>
        <p:spPr>
          <a:xfrm>
            <a:off x="8136017" y="2158560"/>
            <a:ext cx="3675869" cy="2828998"/>
          </a:xfrm>
          <a:prstGeom prst="roundRect">
            <a:avLst>
              <a:gd name="adj" fmla="val 4697"/>
            </a:avLst>
          </a:prstGeom>
          <a:solidFill>
            <a:srgbClr val="FFC7D8"/>
          </a:solidFill>
          <a:ln w="7620">
            <a:solidFill>
              <a:srgbClr val="BD41C8"/>
            </a:solidFill>
            <a:prstDash val="solid"/>
          </a:ln>
        </p:spPr>
        <p:txBody>
          <a:bodyPr/>
          <a:lstStyle/>
          <a:p>
            <a:endParaRPr lang="en-GB"/>
          </a:p>
        </p:txBody>
      </p:sp>
      <p:sp>
        <p:nvSpPr>
          <p:cNvPr id="23" name="Text 8">
            <a:extLst>
              <a:ext uri="{FF2B5EF4-FFF2-40B4-BE49-F238E27FC236}">
                <a16:creationId xmlns:a16="http://schemas.microsoft.com/office/drawing/2014/main" id="{95B867F3-4479-81A3-A503-79D9C868C5D4}"/>
              </a:ext>
            </a:extLst>
          </p:cNvPr>
          <p:cNvSpPr/>
          <p:nvPr/>
        </p:nvSpPr>
        <p:spPr>
          <a:xfrm>
            <a:off x="8353068" y="2375611"/>
            <a:ext cx="1504031" cy="465265"/>
          </a:xfrm>
          <a:prstGeom prst="rect">
            <a:avLst/>
          </a:prstGeom>
          <a:noFill/>
          <a:ln/>
        </p:spPr>
        <p:txBody>
          <a:bodyPr wrap="none" lIns="0" tIns="0" rIns="0" bIns="0" rtlCol="0" anchor="t"/>
          <a:lstStyle/>
          <a:p>
            <a:pPr marL="0" indent="0" algn="l">
              <a:lnSpc>
                <a:spcPts val="2400"/>
              </a:lnSpc>
              <a:buNone/>
            </a:pPr>
            <a:r>
              <a:rPr lang="en-US" sz="2000" b="1" dirty="0">
                <a:solidFill>
                  <a:srgbClr val="000000"/>
                </a:solidFill>
                <a:latin typeface="Arial" panose="020B0604020202020204" pitchFamily="34" charset="0"/>
                <a:ea typeface="Source Serif 4 Semi Bold" pitchFamily="34" charset="-122"/>
                <a:cs typeface="Arial" panose="020B0604020202020204" pitchFamily="34" charset="0"/>
              </a:rPr>
              <a:t>Digital Health Integration</a:t>
            </a:r>
            <a:endParaRPr lang="en-US" sz="2000" b="1" dirty="0">
              <a:latin typeface="Arial" panose="020B0604020202020204" pitchFamily="34" charset="0"/>
              <a:cs typeface="Arial" panose="020B0604020202020204" pitchFamily="34" charset="0"/>
            </a:endParaRPr>
          </a:p>
        </p:txBody>
      </p:sp>
      <p:sp>
        <p:nvSpPr>
          <p:cNvPr id="24" name="Text 9">
            <a:extLst>
              <a:ext uri="{FF2B5EF4-FFF2-40B4-BE49-F238E27FC236}">
                <a16:creationId xmlns:a16="http://schemas.microsoft.com/office/drawing/2014/main" id="{E36CE14E-C7D9-5B47-AB20-7844277C43E0}"/>
              </a:ext>
            </a:extLst>
          </p:cNvPr>
          <p:cNvSpPr/>
          <p:nvPr/>
        </p:nvSpPr>
        <p:spPr>
          <a:xfrm>
            <a:off x="8353068" y="2809235"/>
            <a:ext cx="3462213" cy="1518272"/>
          </a:xfrm>
          <a:prstGeom prst="rect">
            <a:avLst/>
          </a:prstGeom>
          <a:noFill/>
          <a:ln/>
        </p:spPr>
        <p:txBody>
          <a:bodyPr wrap="square" lIns="0" tIns="0" rIns="0" bIns="0" rtlCol="0" anchor="t"/>
          <a:lstStyle/>
          <a:p>
            <a:pPr marL="285750" indent="-285750" algn="l">
              <a:lnSpc>
                <a:spcPts val="2600"/>
              </a:lnSpc>
              <a:buFont typeface="Arial" panose="020B0604020202020204" pitchFamily="34" charset="0"/>
              <a:buChar char="•"/>
            </a:pPr>
            <a:r>
              <a:rPr lang="en-US" dirty="0">
                <a:solidFill>
                  <a:srgbClr val="000000"/>
                </a:solidFill>
                <a:latin typeface="Arial" panose="020B0604020202020204" pitchFamily="34" charset="0"/>
                <a:ea typeface="Source Sans 3" pitchFamily="34" charset="-122"/>
                <a:cs typeface="Arial" panose="020B0604020202020204" pitchFamily="34" charset="0"/>
              </a:rPr>
              <a:t>Supports systematic planning for digital health interventions, ensuring alignment with behaviour change principles and user needs (Crosby and Noar, 2011).</a:t>
            </a:r>
            <a:endParaRPr lang="en-US"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19CF6F2-25F1-AF45-9DE2-72C8B2AA4672}"/>
              </a:ext>
            </a:extLst>
          </p:cNvPr>
          <p:cNvSpPr txBox="1"/>
          <p:nvPr/>
        </p:nvSpPr>
        <p:spPr>
          <a:xfrm>
            <a:off x="933119" y="872901"/>
            <a:ext cx="9289668" cy="645369"/>
          </a:xfrm>
          <a:prstGeom prst="rect">
            <a:avLst/>
          </a:prstGeom>
          <a:noFill/>
        </p:spPr>
        <p:txBody>
          <a:bodyPr wrap="square">
            <a:spAutoFit/>
          </a:bodyPr>
          <a:lstStyle/>
          <a:p>
            <a:pPr marL="0" indent="0" algn="l">
              <a:lnSpc>
                <a:spcPts val="4850"/>
              </a:lnSpc>
              <a:buNone/>
            </a:pPr>
            <a:r>
              <a:rPr lang="en-US" sz="2800" b="1" dirty="0">
                <a:latin typeface="Arial" panose="020B0604020202020204" pitchFamily="34" charset="0"/>
                <a:ea typeface="Source Serif 4 Semi Bold" pitchFamily="34" charset="-122"/>
                <a:cs typeface="Arial" panose="020B0604020202020204" pitchFamily="34" charset="0"/>
              </a:rPr>
              <a:t>Planning Framework: PRECEDE–PROCEED Model</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57563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5D936-DB12-EFBE-5BD0-20ECB6174C63}"/>
            </a:ext>
          </a:extLst>
        </p:cNvPr>
        <p:cNvGrpSpPr/>
        <p:nvPr/>
      </p:nvGrpSpPr>
      <p:grpSpPr>
        <a:xfrm>
          <a:off x="0" y="0"/>
          <a:ext cx="0" cy="0"/>
          <a:chOff x="0" y="0"/>
          <a:chExt cx="0" cy="0"/>
        </a:xfrm>
      </p:grpSpPr>
      <p:sp>
        <p:nvSpPr>
          <p:cNvPr id="8" name="Rounded Rectangle 7">
            <a:extLst>
              <a:ext uri="{FF2B5EF4-FFF2-40B4-BE49-F238E27FC236}">
                <a16:creationId xmlns:a16="http://schemas.microsoft.com/office/drawing/2014/main" id="{FBBBD0BE-0304-B92D-815F-40FDAF769474}"/>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a:extLst>
              <a:ext uri="{FF2B5EF4-FFF2-40B4-BE49-F238E27FC236}">
                <a16:creationId xmlns:a16="http://schemas.microsoft.com/office/drawing/2014/main" id="{077A968F-81E7-8B7D-DC14-A192A858D7E9}"/>
              </a:ext>
            </a:extLst>
          </p:cNvPr>
          <p:cNvSpPr/>
          <p:nvPr/>
        </p:nvSpPr>
        <p:spPr>
          <a:xfrm rot="2700000">
            <a:off x="11528799" y="6194044"/>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56B5BA83-E2D0-E5A5-523A-02BB90AA109D}"/>
              </a:ext>
            </a:extLst>
          </p:cNvPr>
          <p:cNvSpPr/>
          <p:nvPr/>
        </p:nvSpPr>
        <p:spPr>
          <a:xfrm rot="2700000">
            <a:off x="506730" y="4335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4C9F4101-C033-DCDF-2FA1-7B4563D37BCE}"/>
              </a:ext>
            </a:extLst>
          </p:cNvPr>
          <p:cNvPicPr>
            <a:picLocks noChangeAspect="1"/>
          </p:cNvPicPr>
          <p:nvPr/>
        </p:nvPicPr>
        <p:blipFill>
          <a:blip r:embed="rId3"/>
          <a:stretch>
            <a:fillRect/>
          </a:stretch>
        </p:blipFill>
        <p:spPr>
          <a:xfrm>
            <a:off x="142875" y="6038096"/>
            <a:ext cx="742948" cy="742948"/>
          </a:xfrm>
          <a:prstGeom prst="flowChartConnector">
            <a:avLst/>
          </a:prstGeom>
          <a:effectLst>
            <a:softEdge rad="0"/>
          </a:effectLst>
        </p:spPr>
      </p:pic>
      <p:sp>
        <p:nvSpPr>
          <p:cNvPr id="2" name="Text 0">
            <a:extLst>
              <a:ext uri="{FF2B5EF4-FFF2-40B4-BE49-F238E27FC236}">
                <a16:creationId xmlns:a16="http://schemas.microsoft.com/office/drawing/2014/main" id="{B2B8C5F1-2494-8896-223F-CA7E5CFDDB8A}"/>
              </a:ext>
            </a:extLst>
          </p:cNvPr>
          <p:cNvSpPr/>
          <p:nvPr/>
        </p:nvSpPr>
        <p:spPr>
          <a:xfrm>
            <a:off x="1047964" y="201939"/>
            <a:ext cx="10686835" cy="1231821"/>
          </a:xfrm>
          <a:prstGeom prst="rect">
            <a:avLst/>
          </a:prstGeom>
          <a:noFill/>
          <a:ln/>
        </p:spPr>
        <p:txBody>
          <a:bodyPr wrap="square" lIns="0" tIns="0" rIns="0" bIns="0" rtlCol="0" anchor="t"/>
          <a:lstStyle/>
          <a:p>
            <a:pPr marL="0" indent="0" algn="l">
              <a:lnSpc>
                <a:spcPts val="4850"/>
              </a:lnSpc>
              <a:buNone/>
            </a:pPr>
            <a:r>
              <a:rPr lang="en-US" sz="2800" b="1" dirty="0">
                <a:solidFill>
                  <a:schemeClr val="tx1">
                    <a:lumMod val="75000"/>
                    <a:lumOff val="25000"/>
                  </a:schemeClr>
                </a:solidFill>
                <a:latin typeface="Arial" panose="020B0604020202020204" pitchFamily="34" charset="0"/>
                <a:ea typeface="Source Serif 4 Semi Bold" pitchFamily="34" charset="-122"/>
                <a:cs typeface="Arial" panose="020B0604020202020204" pitchFamily="34" charset="0"/>
              </a:rPr>
              <a:t>Phase 1 and 2: Needs Assessment for CycleConnect</a:t>
            </a:r>
            <a:endParaRPr lang="en-US" sz="28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 name="Text 1">
            <a:extLst>
              <a:ext uri="{FF2B5EF4-FFF2-40B4-BE49-F238E27FC236}">
                <a16:creationId xmlns:a16="http://schemas.microsoft.com/office/drawing/2014/main" id="{F25BF97C-FA05-BFC2-FCFF-53409479986B}"/>
              </a:ext>
            </a:extLst>
          </p:cNvPr>
          <p:cNvSpPr/>
          <p:nvPr/>
        </p:nvSpPr>
        <p:spPr>
          <a:xfrm>
            <a:off x="4619977" y="1213228"/>
            <a:ext cx="2464118" cy="308015"/>
          </a:xfrm>
          <a:prstGeom prst="rect">
            <a:avLst/>
          </a:prstGeom>
          <a:noFill/>
          <a:ln/>
        </p:spPr>
        <p:txBody>
          <a:bodyPr wrap="none" lIns="0" tIns="0" rIns="0" bIns="0" rtlCol="0" anchor="t"/>
          <a:lstStyle/>
          <a:p>
            <a:pPr marL="0" indent="0" algn="l">
              <a:lnSpc>
                <a:spcPts val="2400"/>
              </a:lnSpc>
              <a:buNone/>
            </a:pPr>
            <a:r>
              <a:rPr lang="en-US" sz="2000" dirty="0">
                <a:solidFill>
                  <a:srgbClr val="E91363"/>
                </a:solidFill>
                <a:latin typeface="Arial" panose="020B0604020202020204" pitchFamily="34" charset="0"/>
                <a:ea typeface="Source Serif 4 Semi Bold" pitchFamily="34" charset="-122"/>
                <a:cs typeface="Arial" panose="020B0604020202020204" pitchFamily="34" charset="0"/>
              </a:rPr>
              <a:t>Current Challenges</a:t>
            </a:r>
            <a:endParaRPr lang="en-US" sz="2000" dirty="0">
              <a:solidFill>
                <a:srgbClr val="E91363"/>
              </a:solidFill>
              <a:latin typeface="Arial" panose="020B0604020202020204" pitchFamily="34" charset="0"/>
              <a:cs typeface="Arial" panose="020B0604020202020204" pitchFamily="34" charset="0"/>
            </a:endParaRPr>
          </a:p>
        </p:txBody>
      </p:sp>
      <p:sp>
        <p:nvSpPr>
          <p:cNvPr id="5" name="Text 2">
            <a:extLst>
              <a:ext uri="{FF2B5EF4-FFF2-40B4-BE49-F238E27FC236}">
                <a16:creationId xmlns:a16="http://schemas.microsoft.com/office/drawing/2014/main" id="{D8D751EC-90F9-EF5C-5C77-413E164AED46}"/>
              </a:ext>
            </a:extLst>
          </p:cNvPr>
          <p:cNvSpPr/>
          <p:nvPr/>
        </p:nvSpPr>
        <p:spPr>
          <a:xfrm>
            <a:off x="4619977" y="1730674"/>
            <a:ext cx="3478768" cy="1675209"/>
          </a:xfrm>
          <a:prstGeom prst="rect">
            <a:avLst/>
          </a:prstGeom>
          <a:noFill/>
          <a:ln/>
        </p:spPr>
        <p:txBody>
          <a:bodyPr wrap="square" lIns="0" tIns="0" rIns="0" bIns="0" rtlCol="0" anchor="t"/>
          <a:lstStyle/>
          <a:p>
            <a:pPr marL="342900" indent="-342900" algn="l">
              <a:lnSpc>
                <a:spcPts val="2600"/>
              </a:lnSpc>
              <a:buSzPct val="100000"/>
              <a:buChar char="•"/>
            </a:pPr>
            <a:r>
              <a:rPr lang="en-US" dirty="0">
                <a:solidFill>
                  <a:srgbClr val="272525"/>
                </a:solidFill>
                <a:latin typeface="Arial" panose="020B0604020202020204" pitchFamily="34" charset="0"/>
                <a:ea typeface="Source Sans 3" pitchFamily="34" charset="-122"/>
                <a:cs typeface="Arial" panose="020B0604020202020204" pitchFamily="34" charset="0"/>
              </a:rPr>
              <a:t>Low menstrual and fertility awareness contributes to delayed diagnosis of reproductive disorders among young women (Earle et al., 2021)</a:t>
            </a:r>
            <a:endParaRPr lang="en-US"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AC4730F0-802A-698E-6289-18A751E2D152}"/>
              </a:ext>
            </a:extLst>
          </p:cNvPr>
          <p:cNvSpPr/>
          <p:nvPr/>
        </p:nvSpPr>
        <p:spPr>
          <a:xfrm>
            <a:off x="4619977" y="3895585"/>
            <a:ext cx="3478768" cy="1340168"/>
          </a:xfrm>
          <a:prstGeom prst="rect">
            <a:avLst/>
          </a:prstGeom>
          <a:noFill/>
          <a:ln/>
        </p:spPr>
        <p:txBody>
          <a:bodyPr wrap="square" lIns="0" tIns="0" rIns="0" bIns="0" rtlCol="0" anchor="t"/>
          <a:lstStyle/>
          <a:p>
            <a:pPr marL="342900" indent="-342900" algn="l">
              <a:lnSpc>
                <a:spcPts val="2600"/>
              </a:lnSpc>
              <a:buSzPct val="100000"/>
              <a:buChar char="•"/>
            </a:pPr>
            <a:r>
              <a:rPr lang="en-US" dirty="0">
                <a:solidFill>
                  <a:srgbClr val="272525"/>
                </a:solidFill>
                <a:latin typeface="Arial" panose="020B0604020202020204" pitchFamily="34" charset="0"/>
                <a:ea typeface="Source Sans 3" pitchFamily="34" charset="-122"/>
                <a:cs typeface="Arial" panose="020B0604020202020204" pitchFamily="34" charset="0"/>
              </a:rPr>
              <a:t>Limited health literacy and social stigma reduce health-seeking behaviour for menstrual symptoms (Gondhalekar and Kaneria, 2020)</a:t>
            </a:r>
            <a:endParaRPr lang="en-US"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ED53603E-4C5E-4E80-53BC-D1DD2690FFEB}"/>
              </a:ext>
            </a:extLst>
          </p:cNvPr>
          <p:cNvSpPr/>
          <p:nvPr/>
        </p:nvSpPr>
        <p:spPr>
          <a:xfrm>
            <a:off x="8185660" y="1236345"/>
            <a:ext cx="2464118" cy="308015"/>
          </a:xfrm>
          <a:prstGeom prst="rect">
            <a:avLst/>
          </a:prstGeom>
          <a:noFill/>
          <a:ln/>
        </p:spPr>
        <p:txBody>
          <a:bodyPr wrap="none" lIns="0" tIns="0" rIns="0" bIns="0" rtlCol="0" anchor="t"/>
          <a:lstStyle/>
          <a:p>
            <a:pPr marL="0" indent="0" algn="l">
              <a:lnSpc>
                <a:spcPts val="2400"/>
              </a:lnSpc>
              <a:buNone/>
            </a:pPr>
            <a:r>
              <a:rPr lang="en-US" sz="2000" dirty="0">
                <a:solidFill>
                  <a:srgbClr val="E91363"/>
                </a:solidFill>
                <a:latin typeface="Arial" panose="020B0604020202020204" pitchFamily="34" charset="0"/>
                <a:ea typeface="Source Serif 4 Semi Bold" pitchFamily="34" charset="-122"/>
                <a:cs typeface="Arial" panose="020B0604020202020204" pitchFamily="34" charset="0"/>
              </a:rPr>
              <a:t>Digital Solution</a:t>
            </a:r>
            <a:endParaRPr lang="en-US" sz="2000" dirty="0">
              <a:solidFill>
                <a:srgbClr val="E91363"/>
              </a:solidFill>
              <a:latin typeface="Arial" panose="020B0604020202020204" pitchFamily="34" charset="0"/>
              <a:cs typeface="Arial" panose="020B0604020202020204" pitchFamily="34" charset="0"/>
            </a:endParaRPr>
          </a:p>
        </p:txBody>
      </p:sp>
      <p:sp>
        <p:nvSpPr>
          <p:cNvPr id="10" name="Text 5">
            <a:extLst>
              <a:ext uri="{FF2B5EF4-FFF2-40B4-BE49-F238E27FC236}">
                <a16:creationId xmlns:a16="http://schemas.microsoft.com/office/drawing/2014/main" id="{B110FB60-3D54-1741-E432-1C37D8060EC9}"/>
              </a:ext>
            </a:extLst>
          </p:cNvPr>
          <p:cNvSpPr/>
          <p:nvPr/>
        </p:nvSpPr>
        <p:spPr>
          <a:xfrm>
            <a:off x="8185660" y="1753791"/>
            <a:ext cx="3478768" cy="1675209"/>
          </a:xfrm>
          <a:prstGeom prst="rect">
            <a:avLst/>
          </a:prstGeom>
          <a:noFill/>
          <a:ln/>
        </p:spPr>
        <p:txBody>
          <a:bodyPr wrap="square" lIns="0" tIns="0" rIns="0" bIns="0" rtlCol="0" anchor="t"/>
          <a:lstStyle/>
          <a:p>
            <a:pPr marL="342900" indent="-342900" algn="l">
              <a:lnSpc>
                <a:spcPts val="2600"/>
              </a:lnSpc>
              <a:buSzPct val="100000"/>
              <a:buChar char="•"/>
            </a:pPr>
            <a:r>
              <a:rPr lang="en-US" dirty="0">
                <a:solidFill>
                  <a:srgbClr val="272525"/>
                </a:solidFill>
                <a:latin typeface="Arial" panose="020B0604020202020204" pitchFamily="34" charset="0"/>
                <a:ea typeface="Source Sans 3" pitchFamily="34" charset="-122"/>
                <a:cs typeface="Arial" panose="020B0604020202020204" pitchFamily="34" charset="0"/>
              </a:rPr>
              <a:t>Smartphone-based menstrual tracking enhances early symptom recognition and fertility awareness among women aged 18–35 (Bakker et al., 2020)</a:t>
            </a:r>
            <a:endParaRPr lang="en-US" dirty="0">
              <a:latin typeface="Arial" panose="020B0604020202020204" pitchFamily="34" charset="0"/>
              <a:cs typeface="Arial" panose="020B0604020202020204" pitchFamily="34" charset="0"/>
            </a:endParaRPr>
          </a:p>
        </p:txBody>
      </p:sp>
      <p:sp>
        <p:nvSpPr>
          <p:cNvPr id="12" name="Text 6">
            <a:extLst>
              <a:ext uri="{FF2B5EF4-FFF2-40B4-BE49-F238E27FC236}">
                <a16:creationId xmlns:a16="http://schemas.microsoft.com/office/drawing/2014/main" id="{FA972A62-4C51-A3DF-B083-9988618C3299}"/>
              </a:ext>
            </a:extLst>
          </p:cNvPr>
          <p:cNvSpPr/>
          <p:nvPr/>
        </p:nvSpPr>
        <p:spPr>
          <a:xfrm>
            <a:off x="8185660" y="3946446"/>
            <a:ext cx="3478768" cy="1675209"/>
          </a:xfrm>
          <a:prstGeom prst="rect">
            <a:avLst/>
          </a:prstGeom>
          <a:noFill/>
          <a:ln/>
        </p:spPr>
        <p:txBody>
          <a:bodyPr wrap="square" lIns="0" tIns="0" rIns="0" bIns="0" rtlCol="0" anchor="t"/>
          <a:lstStyle/>
          <a:p>
            <a:pPr marL="342900" indent="-342900" algn="l">
              <a:lnSpc>
                <a:spcPts val="2600"/>
              </a:lnSpc>
              <a:buSzPct val="100000"/>
              <a:buChar char="•"/>
            </a:pPr>
            <a:r>
              <a:rPr lang="en-US" dirty="0">
                <a:solidFill>
                  <a:srgbClr val="272525"/>
                </a:solidFill>
                <a:latin typeface="Arial" panose="020B0604020202020204" pitchFamily="34" charset="0"/>
                <a:ea typeface="Source Sans 3" pitchFamily="34" charset="-122"/>
                <a:cs typeface="Arial" panose="020B0604020202020204" pitchFamily="34" charset="0"/>
              </a:rPr>
              <a:t>Baseline needs assessment will explore users' current knowledge, symptom awareness, and digital access to support targeted app design (Green and Kreuter, 2005)</a:t>
            </a:r>
            <a:endParaRPr lang="en-US" dirty="0">
              <a:latin typeface="Arial" panose="020B0604020202020204" pitchFamily="34" charset="0"/>
              <a:cs typeface="Arial" panose="020B0604020202020204" pitchFamily="34" charset="0"/>
            </a:endParaRPr>
          </a:p>
        </p:txBody>
      </p:sp>
      <p:pic>
        <p:nvPicPr>
          <p:cNvPr id="3074" name="Picture 2" descr="Honolulu Women's Health: Wellness OBGYN (2025)">
            <a:extLst>
              <a:ext uri="{FF2B5EF4-FFF2-40B4-BE49-F238E27FC236}">
                <a16:creationId xmlns:a16="http://schemas.microsoft.com/office/drawing/2014/main" id="{E4767A63-A9F1-3F99-6D4B-2A611429F41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89"/>
          <a:stretch>
            <a:fillRect/>
          </a:stretch>
        </p:blipFill>
        <p:spPr bwMode="auto">
          <a:xfrm>
            <a:off x="142875" y="1169756"/>
            <a:ext cx="4254464" cy="461668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53A7454-8B52-6CF0-AE29-D5878F2F12FB}"/>
              </a:ext>
            </a:extLst>
          </p:cNvPr>
          <p:cNvSpPr txBox="1"/>
          <p:nvPr/>
        </p:nvSpPr>
        <p:spPr>
          <a:xfrm>
            <a:off x="986383" y="5829581"/>
            <a:ext cx="6097712"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(Wellness OBGYN, n.d.)</a:t>
            </a:r>
          </a:p>
        </p:txBody>
      </p:sp>
    </p:spTree>
    <p:extLst>
      <p:ext uri="{BB962C8B-B14F-4D97-AF65-F5344CB8AC3E}">
        <p14:creationId xmlns:p14="http://schemas.microsoft.com/office/powerpoint/2010/main" val="30462963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82018-22ED-53EB-3305-B1A061905E65}"/>
            </a:ext>
          </a:extLst>
        </p:cNvPr>
        <p:cNvGrpSpPr/>
        <p:nvPr/>
      </p:nvGrpSpPr>
      <p:grpSpPr>
        <a:xfrm>
          <a:off x="0" y="0"/>
          <a:ext cx="0" cy="0"/>
          <a:chOff x="0" y="0"/>
          <a:chExt cx="0" cy="0"/>
        </a:xfrm>
      </p:grpSpPr>
      <p:sp>
        <p:nvSpPr>
          <p:cNvPr id="8" name="Rounded Rectangle 7">
            <a:extLst>
              <a:ext uri="{FF2B5EF4-FFF2-40B4-BE49-F238E27FC236}">
                <a16:creationId xmlns:a16="http://schemas.microsoft.com/office/drawing/2014/main" id="{3C80C7F8-B9C5-7C27-85E3-AADB0B1E5634}"/>
              </a:ext>
            </a:extLst>
          </p:cNvPr>
          <p:cNvSpPr/>
          <p:nvPr/>
        </p:nvSpPr>
        <p:spPr>
          <a:xfrm>
            <a:off x="885823" y="6462712"/>
            <a:ext cx="10848976" cy="45719"/>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11" name="Rectangle 10">
            <a:extLst>
              <a:ext uri="{FF2B5EF4-FFF2-40B4-BE49-F238E27FC236}">
                <a16:creationId xmlns:a16="http://schemas.microsoft.com/office/drawing/2014/main" id="{451A6CCB-137E-9A64-CF63-3B7D0101A7A2}"/>
              </a:ext>
            </a:extLst>
          </p:cNvPr>
          <p:cNvSpPr/>
          <p:nvPr/>
        </p:nvSpPr>
        <p:spPr>
          <a:xfrm rot="2700000">
            <a:off x="506730" y="4335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F2A213DF-CE64-5BF4-FE1F-E02734990555}"/>
              </a:ext>
            </a:extLst>
          </p:cNvPr>
          <p:cNvPicPr>
            <a:picLocks noChangeAspect="1"/>
          </p:cNvPicPr>
          <p:nvPr/>
        </p:nvPicPr>
        <p:blipFill>
          <a:blip r:embed="rId3"/>
          <a:stretch>
            <a:fillRect/>
          </a:stretch>
        </p:blipFill>
        <p:spPr>
          <a:xfrm>
            <a:off x="142875" y="6038096"/>
            <a:ext cx="742948" cy="742948"/>
          </a:xfrm>
          <a:prstGeom prst="flowChartConnector">
            <a:avLst/>
          </a:prstGeom>
          <a:effectLst>
            <a:softEdge rad="0"/>
          </a:effectLst>
        </p:spPr>
      </p:pic>
      <p:pic>
        <p:nvPicPr>
          <p:cNvPr id="2" name="Picture 1">
            <a:extLst>
              <a:ext uri="{FF2B5EF4-FFF2-40B4-BE49-F238E27FC236}">
                <a16:creationId xmlns:a16="http://schemas.microsoft.com/office/drawing/2014/main" id="{2FE21800-A881-61B1-4F5E-E7F282C74A72}"/>
              </a:ext>
            </a:extLst>
          </p:cNvPr>
          <p:cNvPicPr>
            <a:picLocks noChangeAspect="1"/>
          </p:cNvPicPr>
          <p:nvPr/>
        </p:nvPicPr>
        <p:blipFill>
          <a:blip r:embed="rId4"/>
          <a:srcRect/>
          <a:stretch/>
        </p:blipFill>
        <p:spPr>
          <a:xfrm>
            <a:off x="885823" y="803296"/>
            <a:ext cx="2371946" cy="5060153"/>
          </a:xfrm>
          <a:prstGeom prst="rect">
            <a:avLst/>
          </a:prstGeom>
          <a:noFill/>
          <a:ln w="127000">
            <a:solidFill>
              <a:srgbClr val="FFC7D8"/>
            </a:solidFill>
          </a:ln>
        </p:spPr>
      </p:pic>
      <p:sp>
        <p:nvSpPr>
          <p:cNvPr id="4" name="Text 0">
            <a:extLst>
              <a:ext uri="{FF2B5EF4-FFF2-40B4-BE49-F238E27FC236}">
                <a16:creationId xmlns:a16="http://schemas.microsoft.com/office/drawing/2014/main" id="{9B16D053-209C-53A3-866F-49E2DBBA7D10}"/>
              </a:ext>
            </a:extLst>
          </p:cNvPr>
          <p:cNvSpPr/>
          <p:nvPr/>
        </p:nvSpPr>
        <p:spPr>
          <a:xfrm>
            <a:off x="3970973" y="193322"/>
            <a:ext cx="8078152" cy="1231821"/>
          </a:xfrm>
          <a:prstGeom prst="rect">
            <a:avLst/>
          </a:prstGeom>
          <a:noFill/>
          <a:ln/>
        </p:spPr>
        <p:txBody>
          <a:bodyPr wrap="square" lIns="0" tIns="0" rIns="0" bIns="0" rtlCol="0" anchor="t"/>
          <a:lstStyle/>
          <a:p>
            <a:pPr marL="0" indent="0" algn="l">
              <a:lnSpc>
                <a:spcPts val="4850"/>
              </a:lnSpc>
              <a:buNone/>
            </a:pPr>
            <a:r>
              <a:rPr lang="en-US" sz="2800" b="1" u="sng" dirty="0">
                <a:solidFill>
                  <a:srgbClr val="E91363"/>
                </a:solidFill>
                <a:latin typeface="Arial" panose="020B0604020202020204" pitchFamily="34" charset="0"/>
                <a:ea typeface="Source Serif 4 Semi Bold" pitchFamily="34" charset="-122"/>
                <a:cs typeface="Arial" panose="020B0604020202020204" pitchFamily="34" charset="0"/>
              </a:rPr>
              <a:t>Phase 3: Educational and Ecological Diagnosis</a:t>
            </a:r>
            <a:endParaRPr lang="en-US" sz="2800" b="1" u="sng" dirty="0">
              <a:solidFill>
                <a:srgbClr val="E91363"/>
              </a:solidFill>
              <a:latin typeface="Arial" panose="020B0604020202020204" pitchFamily="34" charset="0"/>
              <a:cs typeface="Arial" panose="020B0604020202020204" pitchFamily="34" charset="0"/>
            </a:endParaRPr>
          </a:p>
        </p:txBody>
      </p:sp>
      <p:sp>
        <p:nvSpPr>
          <p:cNvPr id="5" name="Text 1">
            <a:extLst>
              <a:ext uri="{FF2B5EF4-FFF2-40B4-BE49-F238E27FC236}">
                <a16:creationId xmlns:a16="http://schemas.microsoft.com/office/drawing/2014/main" id="{C2785F35-4D11-7678-F902-987BB0F0DE42}"/>
              </a:ext>
            </a:extLst>
          </p:cNvPr>
          <p:cNvSpPr/>
          <p:nvPr/>
        </p:nvSpPr>
        <p:spPr>
          <a:xfrm>
            <a:off x="3970972" y="1105974"/>
            <a:ext cx="209431" cy="261818"/>
          </a:xfrm>
          <a:prstGeom prst="rect">
            <a:avLst/>
          </a:prstGeom>
          <a:noFill/>
          <a:ln/>
        </p:spPr>
        <p:txBody>
          <a:bodyPr wrap="none" lIns="0" tIns="0" rIns="0" bIns="0" rtlCol="0" anchor="t"/>
          <a:lstStyle/>
          <a:p>
            <a:pPr marL="0" indent="0" algn="l">
              <a:lnSpc>
                <a:spcPts val="2600"/>
              </a:lnSpc>
              <a:buNone/>
            </a:pPr>
            <a:r>
              <a:rPr lang="en-US" dirty="0">
                <a:solidFill>
                  <a:srgbClr val="272525"/>
                </a:solidFill>
                <a:latin typeface="Arial" panose="020B0604020202020204" pitchFamily="34" charset="0"/>
                <a:ea typeface="Source Serif 4 Light" pitchFamily="34" charset="-122"/>
                <a:cs typeface="Arial" panose="020B0604020202020204" pitchFamily="34" charset="0"/>
              </a:rPr>
              <a:t>01</a:t>
            </a:r>
            <a:endParaRPr lang="en-US" dirty="0">
              <a:latin typeface="Arial" panose="020B0604020202020204" pitchFamily="34" charset="0"/>
              <a:cs typeface="Arial" panose="020B0604020202020204" pitchFamily="34" charset="0"/>
            </a:endParaRPr>
          </a:p>
        </p:txBody>
      </p:sp>
      <p:sp>
        <p:nvSpPr>
          <p:cNvPr id="6" name="Shape 2">
            <a:extLst>
              <a:ext uri="{FF2B5EF4-FFF2-40B4-BE49-F238E27FC236}">
                <a16:creationId xmlns:a16="http://schemas.microsoft.com/office/drawing/2014/main" id="{8001D9B1-7590-30B5-7656-5970A0001BF0}"/>
              </a:ext>
            </a:extLst>
          </p:cNvPr>
          <p:cNvSpPr/>
          <p:nvPr/>
        </p:nvSpPr>
        <p:spPr>
          <a:xfrm>
            <a:off x="3970972" y="1438991"/>
            <a:ext cx="3629501" cy="22860"/>
          </a:xfrm>
          <a:prstGeom prst="rect">
            <a:avLst/>
          </a:prstGeom>
          <a:solidFill>
            <a:srgbClr val="FFC7D8"/>
          </a:solidFill>
          <a:ln/>
        </p:spPr>
        <p:txBody>
          <a:bodyPr/>
          <a:lstStyle/>
          <a:p>
            <a:endParaRPr lang="en-GB"/>
          </a:p>
        </p:txBody>
      </p:sp>
      <p:sp>
        <p:nvSpPr>
          <p:cNvPr id="7" name="Text 3">
            <a:extLst>
              <a:ext uri="{FF2B5EF4-FFF2-40B4-BE49-F238E27FC236}">
                <a16:creationId xmlns:a16="http://schemas.microsoft.com/office/drawing/2014/main" id="{143B882F-85B6-F7C2-552A-C322C9FE6A82}"/>
              </a:ext>
            </a:extLst>
          </p:cNvPr>
          <p:cNvSpPr/>
          <p:nvPr/>
        </p:nvSpPr>
        <p:spPr>
          <a:xfrm>
            <a:off x="3970972" y="1589367"/>
            <a:ext cx="2485668" cy="308015"/>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Predisposing Factors</a:t>
            </a:r>
            <a:endParaRPr lang="en-US" sz="2000" b="1" dirty="0">
              <a:latin typeface="Arial" panose="020B0604020202020204" pitchFamily="34" charset="0"/>
              <a:cs typeface="Arial" panose="020B0604020202020204" pitchFamily="34" charset="0"/>
            </a:endParaRPr>
          </a:p>
        </p:txBody>
      </p:sp>
      <p:sp>
        <p:nvSpPr>
          <p:cNvPr id="10" name="Text 4">
            <a:extLst>
              <a:ext uri="{FF2B5EF4-FFF2-40B4-BE49-F238E27FC236}">
                <a16:creationId xmlns:a16="http://schemas.microsoft.com/office/drawing/2014/main" id="{CE5DA939-D7E4-D3D4-E6D1-0963E2E86863}"/>
              </a:ext>
            </a:extLst>
          </p:cNvPr>
          <p:cNvSpPr/>
          <p:nvPr/>
        </p:nvSpPr>
        <p:spPr>
          <a:xfrm>
            <a:off x="3970973" y="2022993"/>
            <a:ext cx="3251760" cy="1005126"/>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Misconceptions around fertility patterns, low self-efficacy, and lack of menstrual literacy (Earle et al., 2021).</a:t>
            </a:r>
            <a:endParaRPr lang="en-US" dirty="0">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58A39D36-A276-B292-5E3B-A553423631D6}"/>
              </a:ext>
            </a:extLst>
          </p:cNvPr>
          <p:cNvSpPr/>
          <p:nvPr/>
        </p:nvSpPr>
        <p:spPr>
          <a:xfrm>
            <a:off x="8249975" y="1112254"/>
            <a:ext cx="209431" cy="261818"/>
          </a:xfrm>
          <a:prstGeom prst="rect">
            <a:avLst/>
          </a:prstGeom>
          <a:noFill/>
          <a:ln/>
        </p:spPr>
        <p:txBody>
          <a:bodyPr wrap="none" lIns="0" tIns="0" rIns="0" bIns="0" rtlCol="0" anchor="t"/>
          <a:lstStyle/>
          <a:p>
            <a:pPr marL="0" indent="0" algn="l">
              <a:lnSpc>
                <a:spcPts val="2600"/>
              </a:lnSpc>
              <a:buNone/>
            </a:pPr>
            <a:r>
              <a:rPr lang="en-US" dirty="0">
                <a:solidFill>
                  <a:srgbClr val="272525"/>
                </a:solidFill>
                <a:latin typeface="Arial" panose="020B0604020202020204" pitchFamily="34" charset="0"/>
                <a:ea typeface="Source Serif 4 Light" pitchFamily="34" charset="-122"/>
                <a:cs typeface="Arial" panose="020B0604020202020204" pitchFamily="34" charset="0"/>
              </a:rPr>
              <a:t>02</a:t>
            </a:r>
            <a:endParaRPr lang="en-US" dirty="0">
              <a:latin typeface="Arial" panose="020B0604020202020204" pitchFamily="34" charset="0"/>
              <a:cs typeface="Arial" panose="020B0604020202020204" pitchFamily="34" charset="0"/>
            </a:endParaRPr>
          </a:p>
        </p:txBody>
      </p:sp>
      <p:sp>
        <p:nvSpPr>
          <p:cNvPr id="13" name="Shape 6">
            <a:extLst>
              <a:ext uri="{FF2B5EF4-FFF2-40B4-BE49-F238E27FC236}">
                <a16:creationId xmlns:a16="http://schemas.microsoft.com/office/drawing/2014/main" id="{5023F8A2-DE89-359C-B353-1CFEDF8F0663}"/>
              </a:ext>
            </a:extLst>
          </p:cNvPr>
          <p:cNvSpPr/>
          <p:nvPr/>
        </p:nvSpPr>
        <p:spPr>
          <a:xfrm>
            <a:off x="8249975" y="1445271"/>
            <a:ext cx="3629620" cy="22860"/>
          </a:xfrm>
          <a:prstGeom prst="rect">
            <a:avLst/>
          </a:prstGeom>
          <a:solidFill>
            <a:srgbClr val="FFC7D8"/>
          </a:solidFill>
          <a:ln/>
        </p:spPr>
        <p:txBody>
          <a:bodyPr/>
          <a:lstStyle/>
          <a:p>
            <a:endParaRPr lang="en-GB"/>
          </a:p>
        </p:txBody>
      </p:sp>
      <p:sp>
        <p:nvSpPr>
          <p:cNvPr id="14" name="Text 7">
            <a:extLst>
              <a:ext uri="{FF2B5EF4-FFF2-40B4-BE49-F238E27FC236}">
                <a16:creationId xmlns:a16="http://schemas.microsoft.com/office/drawing/2014/main" id="{24405AB0-743C-6DFE-17CE-59B792948C63}"/>
              </a:ext>
            </a:extLst>
          </p:cNvPr>
          <p:cNvSpPr/>
          <p:nvPr/>
        </p:nvSpPr>
        <p:spPr>
          <a:xfrm>
            <a:off x="8249975" y="1595647"/>
            <a:ext cx="2464118" cy="308015"/>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Enabling Factors</a:t>
            </a:r>
            <a:endParaRPr lang="en-US" sz="2000" b="1" dirty="0">
              <a:latin typeface="Arial" panose="020B0604020202020204" pitchFamily="34" charset="0"/>
              <a:cs typeface="Arial" panose="020B0604020202020204" pitchFamily="34" charset="0"/>
            </a:endParaRPr>
          </a:p>
        </p:txBody>
      </p:sp>
      <p:sp>
        <p:nvSpPr>
          <p:cNvPr id="25" name="Text 8">
            <a:extLst>
              <a:ext uri="{FF2B5EF4-FFF2-40B4-BE49-F238E27FC236}">
                <a16:creationId xmlns:a16="http://schemas.microsoft.com/office/drawing/2014/main" id="{DED577E6-5C2A-C355-C14A-0B780818AE31}"/>
              </a:ext>
            </a:extLst>
          </p:cNvPr>
          <p:cNvSpPr/>
          <p:nvPr/>
        </p:nvSpPr>
        <p:spPr>
          <a:xfrm>
            <a:off x="8249975" y="2029273"/>
            <a:ext cx="4015650" cy="1340168"/>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Widespread smartphone ownership, digital literacy, and acceptability of menstrual apps among young adults (Bakker et al., 2020).</a:t>
            </a:r>
            <a:endParaRPr lang="en-US" dirty="0">
              <a:latin typeface="Arial" panose="020B0604020202020204" pitchFamily="34" charset="0"/>
              <a:cs typeface="Arial" panose="020B0604020202020204" pitchFamily="34" charset="0"/>
            </a:endParaRPr>
          </a:p>
        </p:txBody>
      </p:sp>
      <p:sp>
        <p:nvSpPr>
          <p:cNvPr id="26" name="Text 9">
            <a:extLst>
              <a:ext uri="{FF2B5EF4-FFF2-40B4-BE49-F238E27FC236}">
                <a16:creationId xmlns:a16="http://schemas.microsoft.com/office/drawing/2014/main" id="{0E871B16-3E71-5083-0A00-C5146DB1689E}"/>
              </a:ext>
            </a:extLst>
          </p:cNvPr>
          <p:cNvSpPr/>
          <p:nvPr/>
        </p:nvSpPr>
        <p:spPr>
          <a:xfrm>
            <a:off x="3970973" y="3627359"/>
            <a:ext cx="209431" cy="261818"/>
          </a:xfrm>
          <a:prstGeom prst="rect">
            <a:avLst/>
          </a:prstGeom>
          <a:noFill/>
          <a:ln/>
        </p:spPr>
        <p:txBody>
          <a:bodyPr wrap="none" lIns="0" tIns="0" rIns="0" bIns="0" rtlCol="0" anchor="t"/>
          <a:lstStyle/>
          <a:p>
            <a:pPr marL="0" indent="0" algn="l">
              <a:lnSpc>
                <a:spcPts val="2600"/>
              </a:lnSpc>
              <a:buNone/>
            </a:pPr>
            <a:r>
              <a:rPr lang="en-US" dirty="0">
                <a:solidFill>
                  <a:srgbClr val="272525"/>
                </a:solidFill>
                <a:latin typeface="Arial" panose="020B0604020202020204" pitchFamily="34" charset="0"/>
                <a:ea typeface="Source Serif 4 Light" pitchFamily="34" charset="-122"/>
                <a:cs typeface="Arial" panose="020B0604020202020204" pitchFamily="34" charset="0"/>
              </a:rPr>
              <a:t>03</a:t>
            </a:r>
            <a:endParaRPr lang="en-US" dirty="0">
              <a:latin typeface="Arial" panose="020B0604020202020204" pitchFamily="34" charset="0"/>
              <a:cs typeface="Arial" panose="020B0604020202020204" pitchFamily="34" charset="0"/>
            </a:endParaRPr>
          </a:p>
        </p:txBody>
      </p:sp>
      <p:sp>
        <p:nvSpPr>
          <p:cNvPr id="27" name="Shape 10">
            <a:extLst>
              <a:ext uri="{FF2B5EF4-FFF2-40B4-BE49-F238E27FC236}">
                <a16:creationId xmlns:a16="http://schemas.microsoft.com/office/drawing/2014/main" id="{2130DE9D-123E-7C20-4865-FD2D7453BED3}"/>
              </a:ext>
            </a:extLst>
          </p:cNvPr>
          <p:cNvSpPr/>
          <p:nvPr/>
        </p:nvSpPr>
        <p:spPr>
          <a:xfrm>
            <a:off x="3970973" y="3960377"/>
            <a:ext cx="7468553" cy="22860"/>
          </a:xfrm>
          <a:prstGeom prst="rect">
            <a:avLst/>
          </a:prstGeom>
          <a:solidFill>
            <a:srgbClr val="FFC7D8"/>
          </a:solidFill>
          <a:ln/>
        </p:spPr>
        <p:txBody>
          <a:bodyPr/>
          <a:lstStyle/>
          <a:p>
            <a:endParaRPr lang="en-GB"/>
          </a:p>
        </p:txBody>
      </p:sp>
      <p:sp>
        <p:nvSpPr>
          <p:cNvPr id="28" name="Text 11">
            <a:extLst>
              <a:ext uri="{FF2B5EF4-FFF2-40B4-BE49-F238E27FC236}">
                <a16:creationId xmlns:a16="http://schemas.microsoft.com/office/drawing/2014/main" id="{35DCAAE8-0AF9-098E-3732-50FF0F7E8C8A}"/>
              </a:ext>
            </a:extLst>
          </p:cNvPr>
          <p:cNvSpPr/>
          <p:nvPr/>
        </p:nvSpPr>
        <p:spPr>
          <a:xfrm>
            <a:off x="3970973" y="4110753"/>
            <a:ext cx="2464118" cy="308015"/>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Reinforcing Factors</a:t>
            </a:r>
            <a:endParaRPr lang="en-US" sz="2000" b="1" dirty="0">
              <a:latin typeface="Arial" panose="020B0604020202020204" pitchFamily="34" charset="0"/>
              <a:cs typeface="Arial" panose="020B0604020202020204" pitchFamily="34" charset="0"/>
            </a:endParaRPr>
          </a:p>
        </p:txBody>
      </p:sp>
      <p:sp>
        <p:nvSpPr>
          <p:cNvPr id="29" name="Text 12">
            <a:extLst>
              <a:ext uri="{FF2B5EF4-FFF2-40B4-BE49-F238E27FC236}">
                <a16:creationId xmlns:a16="http://schemas.microsoft.com/office/drawing/2014/main" id="{3417E949-45AB-8C47-3730-BAECD28F7B49}"/>
              </a:ext>
            </a:extLst>
          </p:cNvPr>
          <p:cNvSpPr/>
          <p:nvPr/>
        </p:nvSpPr>
        <p:spPr>
          <a:xfrm>
            <a:off x="3970973" y="4544378"/>
            <a:ext cx="7468553" cy="670084"/>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Continuous notifications, digital peer support, and personalised educational content that encourage sustained engagement (Hersh and Yeung, 2019).</a:t>
            </a:r>
            <a:endParaRPr lang="en-US" dirty="0">
              <a:latin typeface="Arial" panose="020B0604020202020204" pitchFamily="34" charset="0"/>
              <a:cs typeface="Arial" panose="020B0604020202020204" pitchFamily="34" charset="0"/>
            </a:endParaRPr>
          </a:p>
        </p:txBody>
      </p:sp>
      <p:sp>
        <p:nvSpPr>
          <p:cNvPr id="30" name="Text 13">
            <a:extLst>
              <a:ext uri="{FF2B5EF4-FFF2-40B4-BE49-F238E27FC236}">
                <a16:creationId xmlns:a16="http://schemas.microsoft.com/office/drawing/2014/main" id="{4721DC83-D438-CC2D-49BE-FA727BF72E1F}"/>
              </a:ext>
            </a:extLst>
          </p:cNvPr>
          <p:cNvSpPr/>
          <p:nvPr/>
        </p:nvSpPr>
        <p:spPr>
          <a:xfrm>
            <a:off x="3970973" y="5607130"/>
            <a:ext cx="7468553" cy="670084"/>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These determinants guide the design of educational modules and behaviour-support features within CycleConnect (Green and Kreuter, 2005).</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24154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D68BB-2338-4DA0-5C49-8D38E892BF84}"/>
            </a:ext>
          </a:extLst>
        </p:cNvPr>
        <p:cNvGrpSpPr/>
        <p:nvPr/>
      </p:nvGrpSpPr>
      <p:grpSpPr>
        <a:xfrm>
          <a:off x="0" y="0"/>
          <a:ext cx="0" cy="0"/>
          <a:chOff x="0" y="0"/>
          <a:chExt cx="0" cy="0"/>
        </a:xfrm>
      </p:grpSpPr>
      <p:sp>
        <p:nvSpPr>
          <p:cNvPr id="8" name="Rounded Rectangle 7">
            <a:extLst>
              <a:ext uri="{FF2B5EF4-FFF2-40B4-BE49-F238E27FC236}">
                <a16:creationId xmlns:a16="http://schemas.microsoft.com/office/drawing/2014/main" id="{2426F593-4B7A-5A8A-A3A9-27753942C919}"/>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cs typeface="Arial" panose="020B0604020202020204" pitchFamily="34" charset="0"/>
            </a:endParaRPr>
          </a:p>
        </p:txBody>
      </p:sp>
      <p:sp>
        <p:nvSpPr>
          <p:cNvPr id="9" name="Rounded Rectangle 8">
            <a:extLst>
              <a:ext uri="{FF2B5EF4-FFF2-40B4-BE49-F238E27FC236}">
                <a16:creationId xmlns:a16="http://schemas.microsoft.com/office/drawing/2014/main" id="{37B6670D-CA75-13F9-3B59-A6292CE1E201}"/>
              </a:ext>
            </a:extLst>
          </p:cNvPr>
          <p:cNvSpPr/>
          <p:nvPr/>
        </p:nvSpPr>
        <p:spPr>
          <a:xfrm rot="2700000">
            <a:off x="11528799" y="6194044"/>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C2DDDB57-A87F-3102-5373-978B44D79942}"/>
              </a:ext>
            </a:extLst>
          </p:cNvPr>
          <p:cNvSpPr/>
          <p:nvPr/>
        </p:nvSpPr>
        <p:spPr>
          <a:xfrm rot="2700000">
            <a:off x="590025" y="600891"/>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75D9A074-3B7E-015B-C855-45B019461B4D}"/>
              </a:ext>
            </a:extLst>
          </p:cNvPr>
          <p:cNvPicPr>
            <a:picLocks noChangeAspect="1"/>
          </p:cNvPicPr>
          <p:nvPr/>
        </p:nvPicPr>
        <p:blipFill>
          <a:blip r:embed="rId3"/>
          <a:stretch>
            <a:fillRect/>
          </a:stretch>
        </p:blipFill>
        <p:spPr>
          <a:xfrm>
            <a:off x="142875" y="6038096"/>
            <a:ext cx="664131" cy="742948"/>
          </a:xfrm>
          <a:prstGeom prst="flowChartConnector">
            <a:avLst/>
          </a:prstGeom>
          <a:effectLst>
            <a:softEdge rad="0"/>
          </a:effectLst>
        </p:spPr>
      </p:pic>
      <p:sp>
        <p:nvSpPr>
          <p:cNvPr id="2" name="Text 0">
            <a:extLst>
              <a:ext uri="{FF2B5EF4-FFF2-40B4-BE49-F238E27FC236}">
                <a16:creationId xmlns:a16="http://schemas.microsoft.com/office/drawing/2014/main" id="{88CB2DD3-4193-899F-E0DF-3FE6B38D55A2}"/>
              </a:ext>
            </a:extLst>
          </p:cNvPr>
          <p:cNvSpPr/>
          <p:nvPr/>
        </p:nvSpPr>
        <p:spPr>
          <a:xfrm>
            <a:off x="1399531" y="373482"/>
            <a:ext cx="10121622" cy="615910"/>
          </a:xfrm>
          <a:prstGeom prst="rect">
            <a:avLst/>
          </a:prstGeom>
          <a:noFill/>
          <a:ln/>
        </p:spPr>
        <p:txBody>
          <a:bodyPr wrap="none" lIns="0" tIns="0" rIns="0" bIns="0" rtlCol="0" anchor="t"/>
          <a:lstStyle/>
          <a:p>
            <a:pPr marL="0" indent="0" algn="l">
              <a:lnSpc>
                <a:spcPts val="4850"/>
              </a:lnSpc>
              <a:buNone/>
            </a:pPr>
            <a:r>
              <a:rPr lang="en-US" sz="2800" b="1" dirty="0">
                <a:latin typeface="Arial" panose="020B0604020202020204" pitchFamily="34" charset="0"/>
                <a:ea typeface="Source Serif 4 Semi Bold" pitchFamily="34" charset="-122"/>
                <a:cs typeface="Arial" panose="020B0604020202020204" pitchFamily="34" charset="0"/>
              </a:rPr>
              <a:t>Phase 4: Administrative and Policy Diagnosis</a:t>
            </a:r>
            <a:endParaRPr lang="en-US" sz="2800" b="1" dirty="0">
              <a:latin typeface="Arial" panose="020B0604020202020204" pitchFamily="34" charset="0"/>
              <a:cs typeface="Arial" panose="020B0604020202020204" pitchFamily="34" charset="0"/>
            </a:endParaRPr>
          </a:p>
        </p:txBody>
      </p:sp>
      <p:sp>
        <p:nvSpPr>
          <p:cNvPr id="3" name="Shape 1">
            <a:extLst>
              <a:ext uri="{FF2B5EF4-FFF2-40B4-BE49-F238E27FC236}">
                <a16:creationId xmlns:a16="http://schemas.microsoft.com/office/drawing/2014/main" id="{6A921D6A-203A-47D5-B0FF-6C46FFC49A42}"/>
              </a:ext>
            </a:extLst>
          </p:cNvPr>
          <p:cNvSpPr/>
          <p:nvPr/>
        </p:nvSpPr>
        <p:spPr>
          <a:xfrm>
            <a:off x="241823" y="1398014"/>
            <a:ext cx="5696640" cy="2030986"/>
          </a:xfrm>
          <a:prstGeom prst="roundRect">
            <a:avLst>
              <a:gd name="adj" fmla="val 5765"/>
            </a:avLst>
          </a:prstGeom>
          <a:solidFill>
            <a:srgbClr val="FFFFFF">
              <a:alpha val="95000"/>
            </a:srgbClr>
          </a:solidFill>
          <a:ln w="22860">
            <a:solidFill>
              <a:srgbClr val="E91363"/>
            </a:solidFill>
            <a:prstDash val="solid"/>
          </a:ln>
        </p:spPr>
        <p:txBody>
          <a:bodyPr/>
          <a:lstStyle/>
          <a:p>
            <a:endParaRPr lang="en-GB"/>
          </a:p>
        </p:txBody>
      </p:sp>
      <p:sp>
        <p:nvSpPr>
          <p:cNvPr id="4" name="Shape 2">
            <a:extLst>
              <a:ext uri="{FF2B5EF4-FFF2-40B4-BE49-F238E27FC236}">
                <a16:creationId xmlns:a16="http://schemas.microsoft.com/office/drawing/2014/main" id="{86DDFF75-0123-E1E1-313E-DB7F012DBEFB}"/>
              </a:ext>
            </a:extLst>
          </p:cNvPr>
          <p:cNvSpPr/>
          <p:nvPr/>
        </p:nvSpPr>
        <p:spPr>
          <a:xfrm>
            <a:off x="218962" y="1398014"/>
            <a:ext cx="81739" cy="2030986"/>
          </a:xfrm>
          <a:prstGeom prst="roundRect">
            <a:avLst>
              <a:gd name="adj" fmla="val 96208"/>
            </a:avLst>
          </a:prstGeom>
          <a:solidFill>
            <a:srgbClr val="FFC7D8"/>
          </a:solidFill>
          <a:ln/>
        </p:spPr>
        <p:txBody>
          <a:bodyPr/>
          <a:lstStyle/>
          <a:p>
            <a:endParaRPr lang="en-GB"/>
          </a:p>
        </p:txBody>
      </p:sp>
      <p:sp>
        <p:nvSpPr>
          <p:cNvPr id="5" name="Text 3">
            <a:extLst>
              <a:ext uri="{FF2B5EF4-FFF2-40B4-BE49-F238E27FC236}">
                <a16:creationId xmlns:a16="http://schemas.microsoft.com/office/drawing/2014/main" id="{4ED886B2-268A-9F80-E8C1-BA4DD7200FC1}"/>
              </a:ext>
            </a:extLst>
          </p:cNvPr>
          <p:cNvSpPr/>
          <p:nvPr/>
        </p:nvSpPr>
        <p:spPr>
          <a:xfrm>
            <a:off x="542693" y="1630305"/>
            <a:ext cx="2202707" cy="328673"/>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Data Governance</a:t>
            </a:r>
            <a:endParaRPr lang="en-US" sz="2000" b="1"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28AC288A-1920-DCB0-3936-DB15B662875A}"/>
              </a:ext>
            </a:extLst>
          </p:cNvPr>
          <p:cNvSpPr/>
          <p:nvPr/>
        </p:nvSpPr>
        <p:spPr>
          <a:xfrm>
            <a:off x="542694" y="2063931"/>
            <a:ext cx="5220040" cy="1072538"/>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Digital health promotion must comply with UK information governance, data confidentiality, and user consent standards (NHS Digital, 2022).</a:t>
            </a:r>
            <a:endParaRPr lang="en-US" dirty="0">
              <a:latin typeface="Arial" panose="020B0604020202020204" pitchFamily="34" charset="0"/>
              <a:cs typeface="Arial" panose="020B0604020202020204" pitchFamily="34" charset="0"/>
            </a:endParaRPr>
          </a:p>
        </p:txBody>
      </p:sp>
      <p:sp>
        <p:nvSpPr>
          <p:cNvPr id="7" name="Shape 5">
            <a:extLst>
              <a:ext uri="{FF2B5EF4-FFF2-40B4-BE49-F238E27FC236}">
                <a16:creationId xmlns:a16="http://schemas.microsoft.com/office/drawing/2014/main" id="{679BC39B-8F6E-6E1F-99AC-3E0E9307D50A}"/>
              </a:ext>
            </a:extLst>
          </p:cNvPr>
          <p:cNvSpPr/>
          <p:nvPr/>
        </p:nvSpPr>
        <p:spPr>
          <a:xfrm>
            <a:off x="6237014" y="1398014"/>
            <a:ext cx="5536060" cy="2030986"/>
          </a:xfrm>
          <a:prstGeom prst="roundRect">
            <a:avLst>
              <a:gd name="adj" fmla="val 5765"/>
            </a:avLst>
          </a:prstGeom>
          <a:solidFill>
            <a:srgbClr val="FFFFFF">
              <a:alpha val="95000"/>
            </a:srgbClr>
          </a:solidFill>
          <a:ln w="22860">
            <a:solidFill>
              <a:srgbClr val="E91363"/>
            </a:solidFill>
            <a:prstDash val="solid"/>
          </a:ln>
        </p:spPr>
        <p:txBody>
          <a:bodyPr/>
          <a:lstStyle/>
          <a:p>
            <a:endParaRPr lang="en-GB"/>
          </a:p>
        </p:txBody>
      </p:sp>
      <p:sp>
        <p:nvSpPr>
          <p:cNvPr id="10" name="Shape 6">
            <a:extLst>
              <a:ext uri="{FF2B5EF4-FFF2-40B4-BE49-F238E27FC236}">
                <a16:creationId xmlns:a16="http://schemas.microsoft.com/office/drawing/2014/main" id="{B30B5E76-82EF-614E-AFB2-5F97A905A84A}"/>
              </a:ext>
            </a:extLst>
          </p:cNvPr>
          <p:cNvSpPr/>
          <p:nvPr/>
        </p:nvSpPr>
        <p:spPr>
          <a:xfrm>
            <a:off x="6214154" y="1398014"/>
            <a:ext cx="82303" cy="2030986"/>
          </a:xfrm>
          <a:prstGeom prst="roundRect">
            <a:avLst>
              <a:gd name="adj" fmla="val 96208"/>
            </a:avLst>
          </a:prstGeom>
          <a:solidFill>
            <a:srgbClr val="FFC7D8"/>
          </a:solidFill>
          <a:ln/>
        </p:spPr>
        <p:txBody>
          <a:bodyPr/>
          <a:lstStyle/>
          <a:p>
            <a:endParaRPr lang="en-GB"/>
          </a:p>
        </p:txBody>
      </p:sp>
      <p:sp>
        <p:nvSpPr>
          <p:cNvPr id="12" name="Text 7">
            <a:extLst>
              <a:ext uri="{FF2B5EF4-FFF2-40B4-BE49-F238E27FC236}">
                <a16:creationId xmlns:a16="http://schemas.microsoft.com/office/drawing/2014/main" id="{F13EFC06-53C5-85AF-A979-16033789E2DF}"/>
              </a:ext>
            </a:extLst>
          </p:cNvPr>
          <p:cNvSpPr/>
          <p:nvPr/>
        </p:nvSpPr>
        <p:spPr>
          <a:xfrm>
            <a:off x="6537885" y="1630305"/>
            <a:ext cx="2217894" cy="328673"/>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Clinical Integration</a:t>
            </a:r>
            <a:endParaRPr lang="en-US" sz="2000" b="1" dirty="0">
              <a:latin typeface="Arial" panose="020B0604020202020204" pitchFamily="34" charset="0"/>
              <a:cs typeface="Arial" panose="020B0604020202020204" pitchFamily="34" charset="0"/>
            </a:endParaRPr>
          </a:p>
        </p:txBody>
      </p:sp>
      <p:sp>
        <p:nvSpPr>
          <p:cNvPr id="13" name="Text 8">
            <a:extLst>
              <a:ext uri="{FF2B5EF4-FFF2-40B4-BE49-F238E27FC236}">
                <a16:creationId xmlns:a16="http://schemas.microsoft.com/office/drawing/2014/main" id="{FB960EDE-4213-41CD-F42D-6C9DDCD23386}"/>
              </a:ext>
            </a:extLst>
          </p:cNvPr>
          <p:cNvSpPr/>
          <p:nvPr/>
        </p:nvSpPr>
        <p:spPr>
          <a:xfrm>
            <a:off x="6537885" y="2063931"/>
            <a:ext cx="5256138" cy="1072538"/>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Integration with community reproductive health services enables safe referral pathways for symptoms requiring clinical evaluation (NICE, 2021).</a:t>
            </a:r>
            <a:endParaRPr lang="en-US" dirty="0">
              <a:latin typeface="Arial" panose="020B0604020202020204" pitchFamily="34" charset="0"/>
              <a:cs typeface="Arial" panose="020B0604020202020204" pitchFamily="34" charset="0"/>
            </a:endParaRPr>
          </a:p>
        </p:txBody>
      </p:sp>
      <p:sp>
        <p:nvSpPr>
          <p:cNvPr id="14" name="Shape 9">
            <a:extLst>
              <a:ext uri="{FF2B5EF4-FFF2-40B4-BE49-F238E27FC236}">
                <a16:creationId xmlns:a16="http://schemas.microsoft.com/office/drawing/2014/main" id="{2A0B73C7-C6E6-E71C-9068-D0BC4B162B64}"/>
              </a:ext>
            </a:extLst>
          </p:cNvPr>
          <p:cNvSpPr/>
          <p:nvPr/>
        </p:nvSpPr>
        <p:spPr>
          <a:xfrm>
            <a:off x="241823" y="3743209"/>
            <a:ext cx="5696640" cy="2062597"/>
          </a:xfrm>
          <a:prstGeom prst="roundRect">
            <a:avLst>
              <a:gd name="adj" fmla="val 5765"/>
            </a:avLst>
          </a:prstGeom>
          <a:solidFill>
            <a:srgbClr val="FFFFFF">
              <a:alpha val="95000"/>
            </a:srgbClr>
          </a:solidFill>
          <a:ln w="22860">
            <a:solidFill>
              <a:srgbClr val="E91363"/>
            </a:solidFill>
            <a:prstDash val="solid"/>
          </a:ln>
        </p:spPr>
        <p:txBody>
          <a:bodyPr/>
          <a:lstStyle/>
          <a:p>
            <a:endParaRPr lang="en-GB"/>
          </a:p>
        </p:txBody>
      </p:sp>
      <p:sp>
        <p:nvSpPr>
          <p:cNvPr id="15" name="Shape 10">
            <a:extLst>
              <a:ext uri="{FF2B5EF4-FFF2-40B4-BE49-F238E27FC236}">
                <a16:creationId xmlns:a16="http://schemas.microsoft.com/office/drawing/2014/main" id="{5D4161D8-F22D-C441-9F0C-5342852A4287}"/>
              </a:ext>
            </a:extLst>
          </p:cNvPr>
          <p:cNvSpPr/>
          <p:nvPr/>
        </p:nvSpPr>
        <p:spPr>
          <a:xfrm>
            <a:off x="218962" y="3743209"/>
            <a:ext cx="81739" cy="2062597"/>
          </a:xfrm>
          <a:prstGeom prst="roundRect">
            <a:avLst>
              <a:gd name="adj" fmla="val 96208"/>
            </a:avLst>
          </a:prstGeom>
          <a:solidFill>
            <a:srgbClr val="FFC7D8"/>
          </a:solidFill>
          <a:ln/>
        </p:spPr>
        <p:txBody>
          <a:bodyPr/>
          <a:lstStyle/>
          <a:p>
            <a:endParaRPr lang="en-GB"/>
          </a:p>
        </p:txBody>
      </p:sp>
      <p:sp>
        <p:nvSpPr>
          <p:cNvPr id="16" name="Text 11">
            <a:extLst>
              <a:ext uri="{FF2B5EF4-FFF2-40B4-BE49-F238E27FC236}">
                <a16:creationId xmlns:a16="http://schemas.microsoft.com/office/drawing/2014/main" id="{BA7D3E29-3856-FAD4-B3DD-946DFEEDFBA2}"/>
              </a:ext>
            </a:extLst>
          </p:cNvPr>
          <p:cNvSpPr/>
          <p:nvPr/>
        </p:nvSpPr>
        <p:spPr>
          <a:xfrm>
            <a:off x="542693" y="3975500"/>
            <a:ext cx="2202707" cy="333789"/>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Ethical Protection</a:t>
            </a:r>
            <a:endParaRPr lang="en-US" sz="2000" b="1" dirty="0">
              <a:latin typeface="Arial" panose="020B0604020202020204" pitchFamily="34" charset="0"/>
              <a:cs typeface="Arial" panose="020B0604020202020204" pitchFamily="34" charset="0"/>
            </a:endParaRPr>
          </a:p>
        </p:txBody>
      </p:sp>
      <p:sp>
        <p:nvSpPr>
          <p:cNvPr id="18" name="Text 12">
            <a:extLst>
              <a:ext uri="{FF2B5EF4-FFF2-40B4-BE49-F238E27FC236}">
                <a16:creationId xmlns:a16="http://schemas.microsoft.com/office/drawing/2014/main" id="{79482FED-5B55-D6CB-4D6F-2B33E5F8E466}"/>
              </a:ext>
            </a:extLst>
          </p:cNvPr>
          <p:cNvSpPr/>
          <p:nvPr/>
        </p:nvSpPr>
        <p:spPr>
          <a:xfrm>
            <a:off x="542694" y="4409124"/>
            <a:ext cx="5220040" cy="1089231"/>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Ethical planning ensures protection of sensitive reproductive data, transparent storage policies, and user autonomy over symptom logging (NHS Digital, 2022).</a:t>
            </a:r>
            <a:endParaRPr lang="en-US" dirty="0">
              <a:latin typeface="Arial" panose="020B0604020202020204" pitchFamily="34" charset="0"/>
              <a:cs typeface="Arial" panose="020B0604020202020204" pitchFamily="34" charset="0"/>
            </a:endParaRPr>
          </a:p>
        </p:txBody>
      </p:sp>
      <p:sp>
        <p:nvSpPr>
          <p:cNvPr id="19" name="Shape 13">
            <a:extLst>
              <a:ext uri="{FF2B5EF4-FFF2-40B4-BE49-F238E27FC236}">
                <a16:creationId xmlns:a16="http://schemas.microsoft.com/office/drawing/2014/main" id="{CF509F1B-AB93-E040-9491-305F1C476808}"/>
              </a:ext>
            </a:extLst>
          </p:cNvPr>
          <p:cNvSpPr/>
          <p:nvPr/>
        </p:nvSpPr>
        <p:spPr>
          <a:xfrm>
            <a:off x="6237014" y="3743209"/>
            <a:ext cx="5557009" cy="2062597"/>
          </a:xfrm>
          <a:prstGeom prst="roundRect">
            <a:avLst>
              <a:gd name="adj" fmla="val 5765"/>
            </a:avLst>
          </a:prstGeom>
          <a:solidFill>
            <a:srgbClr val="FFFFFF">
              <a:alpha val="95000"/>
            </a:srgbClr>
          </a:solidFill>
          <a:ln w="22860">
            <a:solidFill>
              <a:srgbClr val="E91363"/>
            </a:solidFill>
            <a:prstDash val="solid"/>
          </a:ln>
        </p:spPr>
        <p:txBody>
          <a:bodyPr/>
          <a:lstStyle/>
          <a:p>
            <a:endParaRPr lang="en-GB"/>
          </a:p>
        </p:txBody>
      </p:sp>
      <p:sp>
        <p:nvSpPr>
          <p:cNvPr id="20" name="Shape 14">
            <a:extLst>
              <a:ext uri="{FF2B5EF4-FFF2-40B4-BE49-F238E27FC236}">
                <a16:creationId xmlns:a16="http://schemas.microsoft.com/office/drawing/2014/main" id="{AE37A343-2BA5-057D-7415-7261A422B41D}"/>
              </a:ext>
            </a:extLst>
          </p:cNvPr>
          <p:cNvSpPr/>
          <p:nvPr/>
        </p:nvSpPr>
        <p:spPr>
          <a:xfrm>
            <a:off x="6214154" y="3743209"/>
            <a:ext cx="81975" cy="2062597"/>
          </a:xfrm>
          <a:prstGeom prst="roundRect">
            <a:avLst>
              <a:gd name="adj" fmla="val 96208"/>
            </a:avLst>
          </a:prstGeom>
          <a:solidFill>
            <a:srgbClr val="FFC7D8"/>
          </a:solidFill>
          <a:ln/>
        </p:spPr>
        <p:txBody>
          <a:bodyPr/>
          <a:lstStyle/>
          <a:p>
            <a:endParaRPr lang="en-GB"/>
          </a:p>
        </p:txBody>
      </p:sp>
      <p:sp>
        <p:nvSpPr>
          <p:cNvPr id="21" name="Text 15">
            <a:extLst>
              <a:ext uri="{FF2B5EF4-FFF2-40B4-BE49-F238E27FC236}">
                <a16:creationId xmlns:a16="http://schemas.microsoft.com/office/drawing/2014/main" id="{7420EAFA-A5BD-5D4D-C0DA-03716382B81C}"/>
              </a:ext>
            </a:extLst>
          </p:cNvPr>
          <p:cNvSpPr/>
          <p:nvPr/>
        </p:nvSpPr>
        <p:spPr>
          <a:xfrm>
            <a:off x="6537885" y="3975500"/>
            <a:ext cx="2656501" cy="333789"/>
          </a:xfrm>
          <a:prstGeom prst="rect">
            <a:avLst/>
          </a:prstGeom>
          <a:noFill/>
          <a:ln/>
        </p:spPr>
        <p:txBody>
          <a:bodyPr wrap="none" lIns="0" tIns="0" rIns="0" bIns="0" rtlCol="0" anchor="t"/>
          <a:lstStyle/>
          <a:p>
            <a:pPr marL="0" indent="0" algn="l">
              <a:lnSpc>
                <a:spcPts val="240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Stakeholder Engagement</a:t>
            </a:r>
            <a:endParaRPr lang="en-US" sz="2000" b="1" dirty="0">
              <a:latin typeface="Arial" panose="020B0604020202020204" pitchFamily="34" charset="0"/>
              <a:cs typeface="Arial" panose="020B0604020202020204" pitchFamily="34" charset="0"/>
            </a:endParaRPr>
          </a:p>
        </p:txBody>
      </p:sp>
      <p:sp>
        <p:nvSpPr>
          <p:cNvPr id="22" name="Text 16">
            <a:extLst>
              <a:ext uri="{FF2B5EF4-FFF2-40B4-BE49-F238E27FC236}">
                <a16:creationId xmlns:a16="http://schemas.microsoft.com/office/drawing/2014/main" id="{CF4B2C6D-B971-F10F-5618-85DD38EF9EDC}"/>
              </a:ext>
            </a:extLst>
          </p:cNvPr>
          <p:cNvSpPr/>
          <p:nvPr/>
        </p:nvSpPr>
        <p:spPr>
          <a:xfrm>
            <a:off x="6499611" y="4409124"/>
            <a:ext cx="5149696" cy="1089231"/>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Stakeholder engagement from healthcare providers ensures clinical accuracy and credibility within app-based health promotion (Crosby and Noar, 2011).</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0325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C02C5-8C6F-5931-F97F-617DA13C5459}"/>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A586694E-686A-BC50-6C39-022ED531AB28}"/>
              </a:ext>
            </a:extLst>
          </p:cNvPr>
          <p:cNvSpPr/>
          <p:nvPr/>
        </p:nvSpPr>
        <p:spPr>
          <a:xfrm rot="2700000">
            <a:off x="11528799" y="6194044"/>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CAB17460-EFFC-6E47-0DCD-64DA484B3315}"/>
              </a:ext>
            </a:extLst>
          </p:cNvPr>
          <p:cNvSpPr/>
          <p:nvPr/>
        </p:nvSpPr>
        <p:spPr>
          <a:xfrm rot="2700000">
            <a:off x="506730" y="4335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DC791936-ECA4-C02F-C725-1A085258E587}"/>
              </a:ext>
            </a:extLst>
          </p:cNvPr>
          <p:cNvPicPr>
            <a:picLocks noChangeAspect="1"/>
          </p:cNvPicPr>
          <p:nvPr/>
        </p:nvPicPr>
        <p:blipFill>
          <a:blip r:embed="rId3"/>
          <a:stretch>
            <a:fillRect/>
          </a:stretch>
        </p:blipFill>
        <p:spPr>
          <a:xfrm>
            <a:off x="101778" y="6026882"/>
            <a:ext cx="742948" cy="742948"/>
          </a:xfrm>
          <a:prstGeom prst="flowChartConnector">
            <a:avLst/>
          </a:prstGeom>
          <a:effectLst>
            <a:softEdge rad="0"/>
          </a:effectLst>
        </p:spPr>
      </p:pic>
      <p:sp>
        <p:nvSpPr>
          <p:cNvPr id="5" name="Text 0">
            <a:extLst>
              <a:ext uri="{FF2B5EF4-FFF2-40B4-BE49-F238E27FC236}">
                <a16:creationId xmlns:a16="http://schemas.microsoft.com/office/drawing/2014/main" id="{878AFCB3-A4CB-71B9-6DFF-8E182F9EB610}"/>
              </a:ext>
            </a:extLst>
          </p:cNvPr>
          <p:cNvSpPr/>
          <p:nvPr/>
        </p:nvSpPr>
        <p:spPr>
          <a:xfrm>
            <a:off x="1031676" y="223306"/>
            <a:ext cx="10128647" cy="614958"/>
          </a:xfrm>
          <a:prstGeom prst="rect">
            <a:avLst/>
          </a:prstGeom>
          <a:noFill/>
          <a:ln/>
        </p:spPr>
        <p:txBody>
          <a:bodyPr wrap="none" lIns="0" tIns="0" rIns="0" bIns="0" rtlCol="0" anchor="t"/>
          <a:lstStyle/>
          <a:p>
            <a:pPr marL="0" indent="0" algn="l">
              <a:lnSpc>
                <a:spcPts val="4800"/>
              </a:lnSpc>
              <a:buNone/>
            </a:pPr>
            <a:r>
              <a:rPr lang="en-US" sz="2800" b="1" dirty="0">
                <a:solidFill>
                  <a:srgbClr val="E91363"/>
                </a:solidFill>
                <a:latin typeface="Arial" panose="020B0604020202020204" pitchFamily="34" charset="0"/>
                <a:ea typeface="Source Serif 4 Semi Bold" pitchFamily="34" charset="-122"/>
                <a:cs typeface="Arial" panose="020B0604020202020204" pitchFamily="34" charset="0"/>
              </a:rPr>
              <a:t>Implementation Strategy for CycleConnect</a:t>
            </a:r>
            <a:endParaRPr lang="en-US" sz="2800" b="1" dirty="0">
              <a:solidFill>
                <a:srgbClr val="E91363"/>
              </a:solidFill>
              <a:latin typeface="Arial" panose="020B0604020202020204" pitchFamily="34" charset="0"/>
              <a:cs typeface="Arial" panose="020B0604020202020204" pitchFamily="34" charset="0"/>
            </a:endParaRPr>
          </a:p>
        </p:txBody>
      </p:sp>
      <p:pic>
        <p:nvPicPr>
          <p:cNvPr id="6" name="Image 1" descr="preencoded.png">
            <a:extLst>
              <a:ext uri="{FF2B5EF4-FFF2-40B4-BE49-F238E27FC236}">
                <a16:creationId xmlns:a16="http://schemas.microsoft.com/office/drawing/2014/main" id="{725E2817-E76D-AE91-F7CB-90B09499A3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8249" y="1201750"/>
            <a:ext cx="498167" cy="522565"/>
          </a:xfrm>
          <a:prstGeom prst="rect">
            <a:avLst/>
          </a:prstGeom>
        </p:spPr>
      </p:pic>
      <p:sp>
        <p:nvSpPr>
          <p:cNvPr id="7" name="Text 1">
            <a:extLst>
              <a:ext uri="{FF2B5EF4-FFF2-40B4-BE49-F238E27FC236}">
                <a16:creationId xmlns:a16="http://schemas.microsoft.com/office/drawing/2014/main" id="{4A6AF5DF-5FF8-4E04-7E2A-AD97E22F02CF}"/>
              </a:ext>
            </a:extLst>
          </p:cNvPr>
          <p:cNvSpPr/>
          <p:nvPr/>
        </p:nvSpPr>
        <p:spPr>
          <a:xfrm>
            <a:off x="1002037" y="1325813"/>
            <a:ext cx="3054610" cy="307419"/>
          </a:xfrm>
          <a:prstGeom prst="rect">
            <a:avLst/>
          </a:prstGeom>
          <a:noFill/>
          <a:ln/>
        </p:spPr>
        <p:txBody>
          <a:bodyPr wrap="none" lIns="0" tIns="0" rIns="0" bIns="0" rtlCol="0" anchor="t"/>
          <a:lstStyle/>
          <a:p>
            <a:pPr marL="0" indent="0" algn="l">
              <a:lnSpc>
                <a:spcPts val="2400"/>
              </a:lnSpc>
              <a:buNone/>
            </a:pPr>
            <a:r>
              <a:rPr lang="en-US" b="1" dirty="0">
                <a:solidFill>
                  <a:srgbClr val="272525"/>
                </a:solidFill>
                <a:latin typeface="Arial" panose="020B0604020202020204" pitchFamily="34" charset="0"/>
                <a:ea typeface="Source Serif 4 Semi Bold" pitchFamily="34" charset="-122"/>
                <a:cs typeface="Arial" panose="020B0604020202020204" pitchFamily="34" charset="0"/>
              </a:rPr>
              <a:t>User-Centred Development</a:t>
            </a:r>
            <a:endParaRPr lang="en-US" b="1" dirty="0">
              <a:latin typeface="Arial" panose="020B0604020202020204" pitchFamily="34" charset="0"/>
              <a:cs typeface="Arial" panose="020B0604020202020204" pitchFamily="34" charset="0"/>
            </a:endParaRPr>
          </a:p>
        </p:txBody>
      </p:sp>
      <p:sp>
        <p:nvSpPr>
          <p:cNvPr id="10" name="Text 2">
            <a:extLst>
              <a:ext uri="{FF2B5EF4-FFF2-40B4-BE49-F238E27FC236}">
                <a16:creationId xmlns:a16="http://schemas.microsoft.com/office/drawing/2014/main" id="{54760A94-245B-6768-A80E-EFC96881AB9D}"/>
              </a:ext>
            </a:extLst>
          </p:cNvPr>
          <p:cNvSpPr/>
          <p:nvPr/>
        </p:nvSpPr>
        <p:spPr>
          <a:xfrm>
            <a:off x="1002037" y="1758605"/>
            <a:ext cx="5304819" cy="1003340"/>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Developed through user-centred design, iterative prototyping, and usability testing with women aged 18–35 (Bakker et al., 2020).</a:t>
            </a:r>
            <a:endParaRPr lang="en-US" dirty="0">
              <a:latin typeface="Arial" panose="020B0604020202020204" pitchFamily="34" charset="0"/>
              <a:cs typeface="Arial" panose="020B0604020202020204" pitchFamily="34" charset="0"/>
            </a:endParaRPr>
          </a:p>
        </p:txBody>
      </p:sp>
      <p:pic>
        <p:nvPicPr>
          <p:cNvPr id="12" name="Image 2" descr="preencoded.png">
            <a:extLst>
              <a:ext uri="{FF2B5EF4-FFF2-40B4-BE49-F238E27FC236}">
                <a16:creationId xmlns:a16="http://schemas.microsoft.com/office/drawing/2014/main" id="{FA11D22E-C41E-B792-9D2A-6794EB3799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19697" y="4897756"/>
            <a:ext cx="522565" cy="522565"/>
          </a:xfrm>
          <a:prstGeom prst="rect">
            <a:avLst/>
          </a:prstGeom>
        </p:spPr>
      </p:pic>
      <p:sp>
        <p:nvSpPr>
          <p:cNvPr id="13" name="Text 3">
            <a:extLst>
              <a:ext uri="{FF2B5EF4-FFF2-40B4-BE49-F238E27FC236}">
                <a16:creationId xmlns:a16="http://schemas.microsoft.com/office/drawing/2014/main" id="{2C9B5338-560D-224C-9566-9BA8375A82BC}"/>
              </a:ext>
            </a:extLst>
          </p:cNvPr>
          <p:cNvSpPr/>
          <p:nvPr/>
        </p:nvSpPr>
        <p:spPr>
          <a:xfrm>
            <a:off x="1003485" y="5021819"/>
            <a:ext cx="2459593" cy="307419"/>
          </a:xfrm>
          <a:prstGeom prst="rect">
            <a:avLst/>
          </a:prstGeom>
          <a:noFill/>
          <a:ln/>
        </p:spPr>
        <p:txBody>
          <a:bodyPr wrap="none" lIns="0" tIns="0" rIns="0" bIns="0" rtlCol="0" anchor="t"/>
          <a:lstStyle/>
          <a:p>
            <a:pPr marL="0" indent="0" algn="l">
              <a:lnSpc>
                <a:spcPts val="2400"/>
              </a:lnSpc>
              <a:buNone/>
            </a:pPr>
            <a:r>
              <a:rPr lang="en-US" b="1" dirty="0">
                <a:solidFill>
                  <a:srgbClr val="272525"/>
                </a:solidFill>
                <a:latin typeface="Arial" panose="020B0604020202020204" pitchFamily="34" charset="0"/>
                <a:ea typeface="Source Serif 4 Semi Bold" pitchFamily="34" charset="-122"/>
                <a:cs typeface="Arial" panose="020B0604020202020204" pitchFamily="34" charset="0"/>
              </a:rPr>
              <a:t>Core Features</a:t>
            </a:r>
            <a:endParaRPr lang="en-US" b="1" dirty="0">
              <a:latin typeface="Arial" panose="020B0604020202020204" pitchFamily="34" charset="0"/>
              <a:cs typeface="Arial" panose="020B0604020202020204" pitchFamily="34" charset="0"/>
            </a:endParaRPr>
          </a:p>
        </p:txBody>
      </p:sp>
      <p:sp>
        <p:nvSpPr>
          <p:cNvPr id="14" name="Text 4">
            <a:extLst>
              <a:ext uri="{FF2B5EF4-FFF2-40B4-BE49-F238E27FC236}">
                <a16:creationId xmlns:a16="http://schemas.microsoft.com/office/drawing/2014/main" id="{674D2ABF-8ED4-B490-F320-30E84666C033}"/>
              </a:ext>
            </a:extLst>
          </p:cNvPr>
          <p:cNvSpPr/>
          <p:nvPr/>
        </p:nvSpPr>
        <p:spPr>
          <a:xfrm>
            <a:off x="1003485" y="5454611"/>
            <a:ext cx="5564624" cy="1003340"/>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Cycle tracking, fertility prediction, symptom logging, health education and telehealth signposting to support early health-seeking behaviours (Earle et al., 2021).</a:t>
            </a:r>
            <a:endParaRPr lang="en-US" dirty="0">
              <a:latin typeface="Arial" panose="020B0604020202020204" pitchFamily="34" charset="0"/>
              <a:cs typeface="Arial" panose="020B0604020202020204" pitchFamily="34" charset="0"/>
            </a:endParaRPr>
          </a:p>
        </p:txBody>
      </p:sp>
      <p:pic>
        <p:nvPicPr>
          <p:cNvPr id="25" name="Image 3" descr="preencoded.png">
            <a:extLst>
              <a:ext uri="{FF2B5EF4-FFF2-40B4-BE49-F238E27FC236}">
                <a16:creationId xmlns:a16="http://schemas.microsoft.com/office/drawing/2014/main" id="{84878300-63AC-F7A0-94DB-2316CA6E212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18249" y="3084754"/>
            <a:ext cx="498167" cy="522565"/>
          </a:xfrm>
          <a:prstGeom prst="rect">
            <a:avLst/>
          </a:prstGeom>
        </p:spPr>
      </p:pic>
      <p:sp>
        <p:nvSpPr>
          <p:cNvPr id="26" name="Text 5">
            <a:extLst>
              <a:ext uri="{FF2B5EF4-FFF2-40B4-BE49-F238E27FC236}">
                <a16:creationId xmlns:a16="http://schemas.microsoft.com/office/drawing/2014/main" id="{2C1B8CFB-CBFB-32BB-3575-CE55EFB054EF}"/>
              </a:ext>
            </a:extLst>
          </p:cNvPr>
          <p:cNvSpPr/>
          <p:nvPr/>
        </p:nvSpPr>
        <p:spPr>
          <a:xfrm>
            <a:off x="1002037" y="3208818"/>
            <a:ext cx="2738389" cy="307419"/>
          </a:xfrm>
          <a:prstGeom prst="rect">
            <a:avLst/>
          </a:prstGeom>
          <a:noFill/>
          <a:ln/>
        </p:spPr>
        <p:txBody>
          <a:bodyPr wrap="none" lIns="0" tIns="0" rIns="0" bIns="0" rtlCol="0" anchor="t"/>
          <a:lstStyle/>
          <a:p>
            <a:pPr marL="0" indent="0" algn="l">
              <a:lnSpc>
                <a:spcPts val="2400"/>
              </a:lnSpc>
              <a:buNone/>
            </a:pPr>
            <a:r>
              <a:rPr lang="en-US" b="1" dirty="0">
                <a:solidFill>
                  <a:srgbClr val="272525"/>
                </a:solidFill>
                <a:latin typeface="Arial" panose="020B0604020202020204" pitchFamily="34" charset="0"/>
                <a:ea typeface="Source Serif 4 Semi Bold" pitchFamily="34" charset="-122"/>
                <a:cs typeface="Arial" panose="020B0604020202020204" pitchFamily="34" charset="0"/>
              </a:rPr>
              <a:t>Promotional Campaigns</a:t>
            </a:r>
            <a:endParaRPr lang="en-US" b="1" dirty="0">
              <a:latin typeface="Arial" panose="020B0604020202020204" pitchFamily="34" charset="0"/>
              <a:cs typeface="Arial" panose="020B0604020202020204" pitchFamily="34" charset="0"/>
            </a:endParaRPr>
          </a:p>
        </p:txBody>
      </p:sp>
      <p:sp>
        <p:nvSpPr>
          <p:cNvPr id="27" name="Text 6">
            <a:extLst>
              <a:ext uri="{FF2B5EF4-FFF2-40B4-BE49-F238E27FC236}">
                <a16:creationId xmlns:a16="http://schemas.microsoft.com/office/drawing/2014/main" id="{E40EEE4F-C8F4-9C8F-AD7B-81A5FFD0AC60}"/>
              </a:ext>
            </a:extLst>
          </p:cNvPr>
          <p:cNvSpPr/>
          <p:nvPr/>
        </p:nvSpPr>
        <p:spPr>
          <a:xfrm>
            <a:off x="1002037" y="3641610"/>
            <a:ext cx="5304819" cy="668893"/>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Implementation via universities, workplaces, and women's health organisations to maximise uptake (Crosby and Noar, 2011).</a:t>
            </a:r>
            <a:endParaRPr lang="en-US" dirty="0">
              <a:latin typeface="Arial" panose="020B0604020202020204" pitchFamily="34" charset="0"/>
              <a:cs typeface="Arial" panose="020B0604020202020204" pitchFamily="34" charset="0"/>
            </a:endParaRPr>
          </a:p>
        </p:txBody>
      </p:sp>
      <p:pic>
        <p:nvPicPr>
          <p:cNvPr id="28" name="Image 4" descr="preencoded.png">
            <a:extLst>
              <a:ext uri="{FF2B5EF4-FFF2-40B4-BE49-F238E27FC236}">
                <a16:creationId xmlns:a16="http://schemas.microsoft.com/office/drawing/2014/main" id="{3CB752BA-0565-275D-91D6-78CF46AD282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829362" y="4544574"/>
            <a:ext cx="522565" cy="522565"/>
          </a:xfrm>
          <a:prstGeom prst="rect">
            <a:avLst/>
          </a:prstGeom>
        </p:spPr>
      </p:pic>
      <p:sp>
        <p:nvSpPr>
          <p:cNvPr id="29" name="Text 7">
            <a:extLst>
              <a:ext uri="{FF2B5EF4-FFF2-40B4-BE49-F238E27FC236}">
                <a16:creationId xmlns:a16="http://schemas.microsoft.com/office/drawing/2014/main" id="{15078E49-7EF5-C379-ABB1-DCEF298AC354}"/>
              </a:ext>
            </a:extLst>
          </p:cNvPr>
          <p:cNvSpPr/>
          <p:nvPr/>
        </p:nvSpPr>
        <p:spPr>
          <a:xfrm>
            <a:off x="7613151" y="4668638"/>
            <a:ext cx="1960724" cy="307419"/>
          </a:xfrm>
          <a:prstGeom prst="rect">
            <a:avLst/>
          </a:prstGeom>
          <a:noFill/>
          <a:ln/>
        </p:spPr>
        <p:txBody>
          <a:bodyPr wrap="none" lIns="0" tIns="0" rIns="0" bIns="0" rtlCol="0" anchor="t"/>
          <a:lstStyle/>
          <a:p>
            <a:pPr marL="0" indent="0" algn="l">
              <a:lnSpc>
                <a:spcPts val="2400"/>
              </a:lnSpc>
              <a:buNone/>
            </a:pPr>
            <a:r>
              <a:rPr lang="en-US" b="1" dirty="0">
                <a:solidFill>
                  <a:srgbClr val="272525"/>
                </a:solidFill>
                <a:latin typeface="Arial" panose="020B0604020202020204" pitchFamily="34" charset="0"/>
                <a:ea typeface="Source Serif 4 Semi Bold" pitchFamily="34" charset="-122"/>
                <a:cs typeface="Arial" panose="020B0604020202020204" pitchFamily="34" charset="0"/>
              </a:rPr>
              <a:t>Engagement Tools</a:t>
            </a:r>
            <a:endParaRPr lang="en-US" b="1" dirty="0">
              <a:latin typeface="Arial" panose="020B0604020202020204" pitchFamily="34" charset="0"/>
              <a:cs typeface="Arial" panose="020B0604020202020204" pitchFamily="34" charset="0"/>
            </a:endParaRPr>
          </a:p>
        </p:txBody>
      </p:sp>
      <p:sp>
        <p:nvSpPr>
          <p:cNvPr id="30" name="Text 8">
            <a:extLst>
              <a:ext uri="{FF2B5EF4-FFF2-40B4-BE49-F238E27FC236}">
                <a16:creationId xmlns:a16="http://schemas.microsoft.com/office/drawing/2014/main" id="{AA740651-9C65-30BC-ABC5-D11787A87D43}"/>
              </a:ext>
            </a:extLst>
          </p:cNvPr>
          <p:cNvSpPr/>
          <p:nvPr/>
        </p:nvSpPr>
        <p:spPr>
          <a:xfrm>
            <a:off x="7613150" y="5101430"/>
            <a:ext cx="4435975" cy="1003340"/>
          </a:xfrm>
          <a:prstGeom prst="rect">
            <a:avLst/>
          </a:prstGeom>
          <a:noFill/>
          <a:ln/>
        </p:spPr>
        <p:txBody>
          <a:bodyPr wrap="square" lIns="0" tIns="0" rIns="0" bIns="0" rtlCol="0" anchor="t"/>
          <a:lstStyle/>
          <a:p>
            <a:pPr marL="0" indent="0" algn="l">
              <a:lnSpc>
                <a:spcPts val="26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Digital reminders, personalised dashboards and educational prompts encourage recurrent engagement and symptom reporting (Hersh and Yeung, 2019).</a:t>
            </a:r>
            <a:endParaRPr lang="en-US" dirty="0">
              <a:latin typeface="Arial" panose="020B0604020202020204" pitchFamily="34" charset="0"/>
              <a:cs typeface="Arial" panose="020B0604020202020204" pitchFamily="34" charset="0"/>
            </a:endParaRPr>
          </a:p>
        </p:txBody>
      </p:sp>
      <p:pic>
        <p:nvPicPr>
          <p:cNvPr id="4102" name="Picture 6">
            <a:extLst>
              <a:ext uri="{FF2B5EF4-FFF2-40B4-BE49-F238E27FC236}">
                <a16:creationId xmlns:a16="http://schemas.microsoft.com/office/drawing/2014/main" id="{79BA7DD9-971F-226F-8300-D8F68E9E2BD7}"/>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19331" b="29739"/>
          <a:stretch>
            <a:fillRect/>
          </a:stretch>
        </p:blipFill>
        <p:spPr bwMode="auto">
          <a:xfrm>
            <a:off x="7787950" y="753230"/>
            <a:ext cx="3402013" cy="3492768"/>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12FBEF0B-E677-6673-A7DC-667B42EE073D}"/>
              </a:ext>
            </a:extLst>
          </p:cNvPr>
          <p:cNvSpPr txBox="1"/>
          <p:nvPr/>
        </p:nvSpPr>
        <p:spPr>
          <a:xfrm>
            <a:off x="8106330" y="4085250"/>
            <a:ext cx="6107986"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a:t>
            </a:r>
            <a:r>
              <a:rPr lang="en-IN" dirty="0" err="1">
                <a:latin typeface="Arial" panose="020B0604020202020204" pitchFamily="34" charset="0"/>
                <a:cs typeface="Arial" panose="020B0604020202020204" pitchFamily="34" charset="0"/>
              </a:rPr>
              <a:t>Tylstedt</a:t>
            </a:r>
            <a:r>
              <a:rPr lang="en-IN" dirty="0">
                <a:latin typeface="Arial" panose="020B0604020202020204" pitchFamily="34" charset="0"/>
                <a:cs typeface="Arial" panose="020B0604020202020204" pitchFamily="34" charset="0"/>
              </a:rPr>
              <a:t> and Normark, 2023)</a:t>
            </a:r>
          </a:p>
        </p:txBody>
      </p:sp>
    </p:spTree>
    <p:extLst>
      <p:ext uri="{BB962C8B-B14F-4D97-AF65-F5344CB8AC3E}">
        <p14:creationId xmlns:p14="http://schemas.microsoft.com/office/powerpoint/2010/main" val="1611947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079FF-B881-21DF-A03C-FB948ACBA960}"/>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05EDC60E-CE47-AC1C-46E1-0066E8D1054F}"/>
              </a:ext>
            </a:extLst>
          </p:cNvPr>
          <p:cNvSpPr/>
          <p:nvPr/>
        </p:nvSpPr>
        <p:spPr>
          <a:xfrm rot="2700000">
            <a:off x="11528799" y="6194044"/>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46139A68-65E4-B5B4-FCED-874B6A3E5317}"/>
              </a:ext>
            </a:extLst>
          </p:cNvPr>
          <p:cNvSpPr/>
          <p:nvPr/>
        </p:nvSpPr>
        <p:spPr>
          <a:xfrm rot="2700000">
            <a:off x="506730" y="4335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D324227E-3473-40CD-4E3E-912DBA0BC4C7}"/>
              </a:ext>
            </a:extLst>
          </p:cNvPr>
          <p:cNvPicPr>
            <a:picLocks noChangeAspect="1"/>
          </p:cNvPicPr>
          <p:nvPr/>
        </p:nvPicPr>
        <p:blipFill>
          <a:blip r:embed="rId3"/>
          <a:stretch>
            <a:fillRect/>
          </a:stretch>
        </p:blipFill>
        <p:spPr>
          <a:xfrm>
            <a:off x="142875" y="6038096"/>
            <a:ext cx="742948" cy="742948"/>
          </a:xfrm>
          <a:prstGeom prst="flowChartConnector">
            <a:avLst/>
          </a:prstGeom>
          <a:effectLst>
            <a:softEdge rad="0"/>
          </a:effectLst>
        </p:spPr>
      </p:pic>
      <p:sp>
        <p:nvSpPr>
          <p:cNvPr id="2" name="Text 0">
            <a:extLst>
              <a:ext uri="{FF2B5EF4-FFF2-40B4-BE49-F238E27FC236}">
                <a16:creationId xmlns:a16="http://schemas.microsoft.com/office/drawing/2014/main" id="{F014BA61-C604-C239-22C0-50AA51FDC8A5}"/>
              </a:ext>
            </a:extLst>
          </p:cNvPr>
          <p:cNvSpPr/>
          <p:nvPr/>
        </p:nvSpPr>
        <p:spPr>
          <a:xfrm>
            <a:off x="1043207" y="258796"/>
            <a:ext cx="9683013" cy="741433"/>
          </a:xfrm>
          <a:prstGeom prst="rect">
            <a:avLst/>
          </a:prstGeom>
          <a:noFill/>
          <a:ln/>
        </p:spPr>
        <p:txBody>
          <a:bodyPr wrap="square" lIns="0" tIns="0" rIns="0" bIns="0" rtlCol="0" anchor="t"/>
          <a:lstStyle/>
          <a:p>
            <a:pPr marL="0" indent="0" algn="l">
              <a:lnSpc>
                <a:spcPts val="4600"/>
              </a:lnSpc>
              <a:buNone/>
            </a:pPr>
            <a:r>
              <a:rPr lang="en-US" sz="2800" b="1" dirty="0">
                <a:solidFill>
                  <a:srgbClr val="E91363"/>
                </a:solidFill>
                <a:highlight>
                  <a:srgbClr val="FFC7D8"/>
                </a:highlight>
                <a:latin typeface="Arial" panose="020B0604020202020204" pitchFamily="34" charset="0"/>
                <a:ea typeface="Source Serif 4 Semi Bold" pitchFamily="34" charset="-122"/>
                <a:cs typeface="Arial" panose="020B0604020202020204" pitchFamily="34" charset="0"/>
              </a:rPr>
              <a:t>Evaluation Strategy: Process, Impact and Outcome</a:t>
            </a:r>
            <a:endParaRPr lang="en-US" sz="2800" b="1" dirty="0">
              <a:solidFill>
                <a:srgbClr val="E91363"/>
              </a:solidFill>
              <a:highlight>
                <a:srgbClr val="FFC7D8"/>
              </a:highlight>
              <a:latin typeface="Arial" panose="020B0604020202020204" pitchFamily="34" charset="0"/>
              <a:cs typeface="Arial" panose="020B0604020202020204" pitchFamily="34" charset="0"/>
            </a:endParaRPr>
          </a:p>
        </p:txBody>
      </p:sp>
      <p:pic>
        <p:nvPicPr>
          <p:cNvPr id="3" name="Image 1" descr="preencoded.png">
            <a:extLst>
              <a:ext uri="{FF2B5EF4-FFF2-40B4-BE49-F238E27FC236}">
                <a16:creationId xmlns:a16="http://schemas.microsoft.com/office/drawing/2014/main" id="{408C91F2-0044-772E-DF1D-A2AF6A57C87C}"/>
              </a:ext>
            </a:extLst>
          </p:cNvPr>
          <p:cNvPicPr>
            <a:picLocks noChangeAspect="1"/>
          </p:cNvPicPr>
          <p:nvPr/>
        </p:nvPicPr>
        <p:blipFill>
          <a:blip r:embed="rId4">
            <a:biLevel thresh="50000"/>
            <a:extLst>
              <a:ext uri="{BEBA8EAE-BF5A-486C-A8C5-ECC9F3942E4B}">
                <a14:imgProps xmlns:a14="http://schemas.microsoft.com/office/drawing/2010/main">
                  <a14:imgLayer r:embed="rId5">
                    <a14:imgEffect>
                      <a14:brightnessContrast bright="40000" contrast="20000"/>
                    </a14:imgEffect>
                  </a14:imgLayer>
                </a14:imgProps>
              </a:ext>
            </a:extLst>
          </a:blip>
          <a:stretch>
            <a:fillRect/>
          </a:stretch>
        </p:blipFill>
        <p:spPr>
          <a:xfrm>
            <a:off x="344602" y="1044945"/>
            <a:ext cx="1082437" cy="1446252"/>
          </a:xfrm>
          <a:prstGeom prst="rect">
            <a:avLst/>
          </a:prstGeom>
          <a:noFill/>
          <a:ln>
            <a:noFill/>
          </a:ln>
        </p:spPr>
      </p:pic>
      <p:sp>
        <p:nvSpPr>
          <p:cNvPr id="4" name="Text 1">
            <a:extLst>
              <a:ext uri="{FF2B5EF4-FFF2-40B4-BE49-F238E27FC236}">
                <a16:creationId xmlns:a16="http://schemas.microsoft.com/office/drawing/2014/main" id="{B671D17F-9658-C08C-BD4A-7BAC8CC836AC}"/>
              </a:ext>
            </a:extLst>
          </p:cNvPr>
          <p:cNvSpPr/>
          <p:nvPr/>
        </p:nvSpPr>
        <p:spPr>
          <a:xfrm>
            <a:off x="1427042" y="1141868"/>
            <a:ext cx="3962748" cy="292537"/>
          </a:xfrm>
          <a:prstGeom prst="rect">
            <a:avLst/>
          </a:prstGeom>
          <a:noFill/>
          <a:ln/>
        </p:spPr>
        <p:txBody>
          <a:bodyPr wrap="none" lIns="0" tIns="0" rIns="0" bIns="0" rtlCol="0" anchor="t"/>
          <a:lstStyle/>
          <a:p>
            <a:pPr marL="0" indent="0" algn="l">
              <a:lnSpc>
                <a:spcPts val="2300"/>
              </a:lnSpc>
              <a:buNone/>
            </a:pPr>
            <a:r>
              <a:rPr lang="en-US" sz="1800" b="1" dirty="0">
                <a:solidFill>
                  <a:srgbClr val="272525"/>
                </a:solidFill>
                <a:latin typeface="Arial" panose="020B0604020202020204" pitchFamily="34" charset="0"/>
                <a:ea typeface="Source Serif 4 Semi Bold" pitchFamily="34" charset="-122"/>
                <a:cs typeface="Arial" panose="020B0604020202020204" pitchFamily="34" charset="0"/>
              </a:rPr>
              <a:t>Process Evaluation</a:t>
            </a:r>
            <a:endParaRPr lang="en-US" sz="1800" b="1" dirty="0">
              <a:latin typeface="Arial" panose="020B0604020202020204" pitchFamily="34" charset="0"/>
              <a:cs typeface="Arial" panose="020B0604020202020204" pitchFamily="34" charset="0"/>
            </a:endParaRPr>
          </a:p>
        </p:txBody>
      </p:sp>
      <p:sp>
        <p:nvSpPr>
          <p:cNvPr id="5" name="Text 2">
            <a:extLst>
              <a:ext uri="{FF2B5EF4-FFF2-40B4-BE49-F238E27FC236}">
                <a16:creationId xmlns:a16="http://schemas.microsoft.com/office/drawing/2014/main" id="{9CA18BD4-50CF-1CB8-3B2B-577B59317AC8}"/>
              </a:ext>
            </a:extLst>
          </p:cNvPr>
          <p:cNvSpPr/>
          <p:nvPr/>
        </p:nvSpPr>
        <p:spPr>
          <a:xfrm>
            <a:off x="1427042" y="1553705"/>
            <a:ext cx="10622083" cy="636508"/>
          </a:xfrm>
          <a:prstGeom prst="rect">
            <a:avLst/>
          </a:prstGeom>
          <a:noFill/>
          <a:ln/>
        </p:spPr>
        <p:txBody>
          <a:bodyPr wrap="square" lIns="0" tIns="0" rIns="0" bIns="0" rtlCol="0" anchor="t"/>
          <a:lstStyle/>
          <a:p>
            <a:pPr marL="0" indent="0" algn="l">
              <a:lnSpc>
                <a:spcPct val="1500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Monitor app downloads, daily usage patterns, symptom-logging frequency and user retention (Bakker et al., 2020).</a:t>
            </a:r>
            <a:endParaRPr lang="en-US" dirty="0">
              <a:latin typeface="Arial" panose="020B0604020202020204" pitchFamily="34" charset="0"/>
              <a:cs typeface="Arial" panose="020B0604020202020204" pitchFamily="34" charset="0"/>
            </a:endParaRPr>
          </a:p>
        </p:txBody>
      </p:sp>
      <p:pic>
        <p:nvPicPr>
          <p:cNvPr id="6" name="Image 2" descr="preencoded.png">
            <a:extLst>
              <a:ext uri="{FF2B5EF4-FFF2-40B4-BE49-F238E27FC236}">
                <a16:creationId xmlns:a16="http://schemas.microsoft.com/office/drawing/2014/main" id="{05353A02-4B5F-FCC3-F0DF-E839EB6B2BBD}"/>
              </a:ext>
            </a:extLst>
          </p:cNvPr>
          <p:cNvPicPr>
            <a:picLocks noChangeAspect="1"/>
          </p:cNvPicPr>
          <p:nvPr/>
        </p:nvPicPr>
        <p:blipFill>
          <a:blip r:embed="rId6">
            <a:biLevel thresh="25000"/>
          </a:blip>
          <a:stretch>
            <a:fillRect/>
          </a:stretch>
        </p:blipFill>
        <p:spPr>
          <a:xfrm>
            <a:off x="344603" y="2262512"/>
            <a:ext cx="1082437" cy="1764506"/>
          </a:xfrm>
          <a:prstGeom prst="rect">
            <a:avLst/>
          </a:prstGeom>
          <a:noFill/>
        </p:spPr>
      </p:pic>
      <p:sp>
        <p:nvSpPr>
          <p:cNvPr id="7" name="Text 3">
            <a:extLst>
              <a:ext uri="{FF2B5EF4-FFF2-40B4-BE49-F238E27FC236}">
                <a16:creationId xmlns:a16="http://schemas.microsoft.com/office/drawing/2014/main" id="{2D1D8D56-C664-AF7F-780C-46CF15CA1F19}"/>
              </a:ext>
            </a:extLst>
          </p:cNvPr>
          <p:cNvSpPr/>
          <p:nvPr/>
        </p:nvSpPr>
        <p:spPr>
          <a:xfrm>
            <a:off x="1427039" y="2591669"/>
            <a:ext cx="3962748" cy="292537"/>
          </a:xfrm>
          <a:prstGeom prst="rect">
            <a:avLst/>
          </a:prstGeom>
          <a:noFill/>
          <a:ln/>
        </p:spPr>
        <p:txBody>
          <a:bodyPr wrap="none" lIns="0" tIns="0" rIns="0" bIns="0" rtlCol="0" anchor="t"/>
          <a:lstStyle/>
          <a:p>
            <a:pPr marL="0" indent="0" algn="l">
              <a:lnSpc>
                <a:spcPts val="2300"/>
              </a:lnSpc>
              <a:buNone/>
            </a:pPr>
            <a:r>
              <a:rPr lang="en-US" sz="1800" b="1" dirty="0">
                <a:solidFill>
                  <a:srgbClr val="272525"/>
                </a:solidFill>
                <a:latin typeface="Arial" panose="020B0604020202020204" pitchFamily="34" charset="0"/>
                <a:ea typeface="Source Serif 4 Semi Bold" pitchFamily="34" charset="-122"/>
                <a:cs typeface="Arial" panose="020B0604020202020204" pitchFamily="34" charset="0"/>
              </a:rPr>
              <a:t>Impact Evaluation</a:t>
            </a:r>
            <a:endParaRPr lang="en-US" sz="1800" b="1" dirty="0">
              <a:latin typeface="Arial" panose="020B0604020202020204" pitchFamily="34" charset="0"/>
              <a:cs typeface="Arial" panose="020B0604020202020204" pitchFamily="34" charset="0"/>
            </a:endParaRPr>
          </a:p>
        </p:txBody>
      </p:sp>
      <p:sp>
        <p:nvSpPr>
          <p:cNvPr id="10" name="Text 4">
            <a:extLst>
              <a:ext uri="{FF2B5EF4-FFF2-40B4-BE49-F238E27FC236}">
                <a16:creationId xmlns:a16="http://schemas.microsoft.com/office/drawing/2014/main" id="{6BD24151-E7F2-15E3-5214-B21F527CC66D}"/>
              </a:ext>
            </a:extLst>
          </p:cNvPr>
          <p:cNvSpPr/>
          <p:nvPr/>
        </p:nvSpPr>
        <p:spPr>
          <a:xfrm>
            <a:off x="1427039" y="3003506"/>
            <a:ext cx="10622083" cy="954762"/>
          </a:xfrm>
          <a:prstGeom prst="rect">
            <a:avLst/>
          </a:prstGeom>
          <a:noFill/>
          <a:ln/>
        </p:spPr>
        <p:txBody>
          <a:bodyPr wrap="square" lIns="0" tIns="0" rIns="0" bIns="0" rtlCol="0" anchor="t"/>
          <a:lstStyle/>
          <a:p>
            <a:pPr marL="0" indent="0" algn="l">
              <a:lnSpc>
                <a:spcPct val="1500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Measure change in menstrual knowledge, self-efficacy, symptom awareness, and willingness to consult health professionals (Green and Kreuter, 2005).</a:t>
            </a:r>
            <a:endParaRPr lang="en-US" dirty="0">
              <a:latin typeface="Arial" panose="020B0604020202020204" pitchFamily="34" charset="0"/>
              <a:cs typeface="Arial" panose="020B0604020202020204" pitchFamily="34" charset="0"/>
            </a:endParaRPr>
          </a:p>
        </p:txBody>
      </p:sp>
      <p:pic>
        <p:nvPicPr>
          <p:cNvPr id="12" name="Image 3" descr="preencoded.png">
            <a:extLst>
              <a:ext uri="{FF2B5EF4-FFF2-40B4-BE49-F238E27FC236}">
                <a16:creationId xmlns:a16="http://schemas.microsoft.com/office/drawing/2014/main" id="{9D86A607-6CC7-77B8-AFB6-7901962A9FCB}"/>
              </a:ext>
            </a:extLst>
          </p:cNvPr>
          <p:cNvPicPr>
            <a:picLocks noChangeAspect="1"/>
          </p:cNvPicPr>
          <p:nvPr/>
        </p:nvPicPr>
        <p:blipFill>
          <a:blip r:embed="rId7">
            <a:biLevel thresh="25000"/>
          </a:blip>
          <a:stretch>
            <a:fillRect/>
          </a:stretch>
        </p:blipFill>
        <p:spPr>
          <a:xfrm>
            <a:off x="344598" y="3860818"/>
            <a:ext cx="1082437" cy="1446252"/>
          </a:xfrm>
          <a:prstGeom prst="rect">
            <a:avLst/>
          </a:prstGeom>
          <a:noFill/>
        </p:spPr>
      </p:pic>
      <p:sp>
        <p:nvSpPr>
          <p:cNvPr id="13" name="Text 5">
            <a:extLst>
              <a:ext uri="{FF2B5EF4-FFF2-40B4-BE49-F238E27FC236}">
                <a16:creationId xmlns:a16="http://schemas.microsoft.com/office/drawing/2014/main" id="{73AF8E0C-D179-20A6-56A6-4FC1D4613024}"/>
              </a:ext>
            </a:extLst>
          </p:cNvPr>
          <p:cNvSpPr/>
          <p:nvPr/>
        </p:nvSpPr>
        <p:spPr>
          <a:xfrm>
            <a:off x="1427037" y="4131369"/>
            <a:ext cx="3962748" cy="292537"/>
          </a:xfrm>
          <a:prstGeom prst="rect">
            <a:avLst/>
          </a:prstGeom>
          <a:noFill/>
          <a:ln/>
        </p:spPr>
        <p:txBody>
          <a:bodyPr wrap="none" lIns="0" tIns="0" rIns="0" bIns="0" rtlCol="0" anchor="t"/>
          <a:lstStyle/>
          <a:p>
            <a:pPr marL="0" indent="0" algn="l">
              <a:lnSpc>
                <a:spcPts val="2300"/>
              </a:lnSpc>
              <a:buNone/>
            </a:pPr>
            <a:r>
              <a:rPr lang="en-US" sz="1800" b="1" dirty="0">
                <a:solidFill>
                  <a:srgbClr val="272525"/>
                </a:solidFill>
                <a:latin typeface="Arial" panose="020B0604020202020204" pitchFamily="34" charset="0"/>
                <a:ea typeface="Source Serif 4 Semi Bold" pitchFamily="34" charset="-122"/>
                <a:cs typeface="Arial" panose="020B0604020202020204" pitchFamily="34" charset="0"/>
              </a:rPr>
              <a:t>Outcome Evaluation</a:t>
            </a:r>
            <a:endParaRPr lang="en-US" sz="1800" b="1" dirty="0">
              <a:latin typeface="Arial" panose="020B0604020202020204" pitchFamily="34" charset="0"/>
              <a:cs typeface="Arial" panose="020B0604020202020204" pitchFamily="34" charset="0"/>
            </a:endParaRPr>
          </a:p>
        </p:txBody>
      </p:sp>
      <p:sp>
        <p:nvSpPr>
          <p:cNvPr id="14" name="Text 6">
            <a:extLst>
              <a:ext uri="{FF2B5EF4-FFF2-40B4-BE49-F238E27FC236}">
                <a16:creationId xmlns:a16="http://schemas.microsoft.com/office/drawing/2014/main" id="{2175FC69-C2C1-73D5-5B93-403B8AB53135}"/>
              </a:ext>
            </a:extLst>
          </p:cNvPr>
          <p:cNvSpPr/>
          <p:nvPr/>
        </p:nvSpPr>
        <p:spPr>
          <a:xfrm>
            <a:off x="1427038" y="4543206"/>
            <a:ext cx="10622084" cy="636508"/>
          </a:xfrm>
          <a:prstGeom prst="rect">
            <a:avLst/>
          </a:prstGeom>
          <a:noFill/>
          <a:ln/>
        </p:spPr>
        <p:txBody>
          <a:bodyPr wrap="square" lIns="0" tIns="0" rIns="0" bIns="0" rtlCol="0" anchor="t"/>
          <a:lstStyle/>
          <a:p>
            <a:pPr marL="0" indent="0" algn="l">
              <a:lnSpc>
                <a:spcPct val="15000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Assess early diagnosis, timely GP referrals, improved symptom monitoring, and overall reproductive health literacy (NICE, 2021).</a:t>
            </a:r>
            <a:endParaRPr lang="en-US" dirty="0">
              <a:latin typeface="Arial" panose="020B0604020202020204" pitchFamily="34" charset="0"/>
              <a:cs typeface="Arial" panose="020B0604020202020204" pitchFamily="34" charset="0"/>
            </a:endParaRPr>
          </a:p>
        </p:txBody>
      </p:sp>
      <p:sp>
        <p:nvSpPr>
          <p:cNvPr id="15" name="Text 7">
            <a:extLst>
              <a:ext uri="{FF2B5EF4-FFF2-40B4-BE49-F238E27FC236}">
                <a16:creationId xmlns:a16="http://schemas.microsoft.com/office/drawing/2014/main" id="{4F509131-7E4F-39A8-E771-3887BDA6E3D7}"/>
              </a:ext>
            </a:extLst>
          </p:cNvPr>
          <p:cNvSpPr/>
          <p:nvPr/>
        </p:nvSpPr>
        <p:spPr>
          <a:xfrm>
            <a:off x="1043207" y="5673529"/>
            <a:ext cx="10622083" cy="636508"/>
          </a:xfrm>
          <a:prstGeom prst="rect">
            <a:avLst/>
          </a:prstGeom>
          <a:noFill/>
          <a:ln/>
        </p:spPr>
        <p:txBody>
          <a:bodyPr wrap="square" lIns="0" tIns="0" rIns="0" bIns="0" rtlCol="0" anchor="t"/>
          <a:lstStyle/>
          <a:p>
            <a:pPr marL="285750" indent="-285750" algn="l">
              <a:lnSpc>
                <a:spcPct val="150000"/>
              </a:lnSpc>
              <a:buFont typeface="Arial" panose="020B0604020202020204" pitchFamily="34" charset="0"/>
              <a:buChar char="•"/>
            </a:pPr>
            <a:r>
              <a:rPr lang="en-US" dirty="0">
                <a:solidFill>
                  <a:srgbClr val="272525"/>
                </a:solidFill>
                <a:latin typeface="Arial" panose="020B0604020202020204" pitchFamily="34" charset="0"/>
                <a:ea typeface="Source Sans 3" pitchFamily="34" charset="-122"/>
                <a:cs typeface="Arial" panose="020B0604020202020204" pitchFamily="34" charset="0"/>
              </a:rPr>
              <a:t>Mixed-method evaluation will include surveys, analytics, and qualitative interviews for continuous improvement (Crosby and Noar, 2011).</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84631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52D35-CF38-740F-BB05-86AA89682A36}"/>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09514C30-ECA0-0F4D-30C6-64B08549244D}"/>
              </a:ext>
            </a:extLst>
          </p:cNvPr>
          <p:cNvSpPr/>
          <p:nvPr/>
        </p:nvSpPr>
        <p:spPr>
          <a:xfrm rot="2700000">
            <a:off x="556131" y="3192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3" name="Rounded Rectangle 21">
            <a:extLst>
              <a:ext uri="{FF2B5EF4-FFF2-40B4-BE49-F238E27FC236}">
                <a16:creationId xmlns:a16="http://schemas.microsoft.com/office/drawing/2014/main" id="{617197F1-DA45-1B8F-01FC-A3877253947C}"/>
              </a:ext>
            </a:extLst>
          </p:cNvPr>
          <p:cNvSpPr/>
          <p:nvPr/>
        </p:nvSpPr>
        <p:spPr>
          <a:xfrm rot="2700000">
            <a:off x="11595472" y="629290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sz="2400" dirty="0">
              <a:latin typeface="Arial" panose="020B0604020202020204" pitchFamily="34" charset="0"/>
              <a:cs typeface="Arial" panose="020B0604020202020204" pitchFamily="34" charset="0"/>
            </a:endParaRPr>
          </a:p>
        </p:txBody>
      </p:sp>
      <p:sp>
        <p:nvSpPr>
          <p:cNvPr id="9" name="Text 0">
            <a:extLst>
              <a:ext uri="{FF2B5EF4-FFF2-40B4-BE49-F238E27FC236}">
                <a16:creationId xmlns:a16="http://schemas.microsoft.com/office/drawing/2014/main" id="{570AD904-CB00-362D-80C2-4013480A8182}"/>
              </a:ext>
            </a:extLst>
          </p:cNvPr>
          <p:cNvSpPr/>
          <p:nvPr/>
        </p:nvSpPr>
        <p:spPr>
          <a:xfrm>
            <a:off x="1023018" y="110798"/>
            <a:ext cx="12414052" cy="554355"/>
          </a:xfrm>
          <a:prstGeom prst="rect">
            <a:avLst/>
          </a:prstGeom>
          <a:noFill/>
          <a:ln/>
        </p:spPr>
        <p:txBody>
          <a:bodyPr wrap="none" lIns="0" tIns="0" rIns="0" bIns="0" rtlCol="0" anchor="t"/>
          <a:lstStyle/>
          <a:p>
            <a:pPr marL="0" indent="0" algn="l">
              <a:lnSpc>
                <a:spcPts val="4350"/>
              </a:lnSpc>
              <a:buNone/>
            </a:pPr>
            <a:r>
              <a:rPr lang="en-US" sz="2800" b="1" dirty="0">
                <a:solidFill>
                  <a:srgbClr val="E91363"/>
                </a:solidFill>
                <a:latin typeface="Arial" panose="020B0604020202020204" pitchFamily="34" charset="0"/>
                <a:ea typeface="Source Serif 4 Semi Bold" pitchFamily="34" charset="-122"/>
                <a:cs typeface="Arial" panose="020B0604020202020204" pitchFamily="34" charset="0"/>
              </a:rPr>
              <a:t>Application Summary: Transforming Reproductive Health</a:t>
            </a:r>
            <a:endParaRPr lang="en-US" sz="2800" b="1" dirty="0">
              <a:solidFill>
                <a:srgbClr val="E91363"/>
              </a:solidFill>
              <a:latin typeface="Arial" panose="020B0604020202020204" pitchFamily="34" charset="0"/>
              <a:cs typeface="Arial" panose="020B0604020202020204" pitchFamily="34" charset="0"/>
            </a:endParaRPr>
          </a:p>
        </p:txBody>
      </p:sp>
      <p:sp>
        <p:nvSpPr>
          <p:cNvPr id="15" name="Shape 1">
            <a:extLst>
              <a:ext uri="{FF2B5EF4-FFF2-40B4-BE49-F238E27FC236}">
                <a16:creationId xmlns:a16="http://schemas.microsoft.com/office/drawing/2014/main" id="{1C595E55-26E6-15DB-B087-2E016C3F6D1B}"/>
              </a:ext>
            </a:extLst>
          </p:cNvPr>
          <p:cNvSpPr/>
          <p:nvPr/>
        </p:nvSpPr>
        <p:spPr>
          <a:xfrm>
            <a:off x="804144" y="1091505"/>
            <a:ext cx="424101" cy="424101"/>
          </a:xfrm>
          <a:prstGeom prst="roundRect">
            <a:avLst>
              <a:gd name="adj" fmla="val 18669"/>
            </a:avLst>
          </a:prstGeom>
          <a:solidFill>
            <a:srgbClr val="FFC7D8"/>
          </a:solidFill>
          <a:ln w="7620">
            <a:solidFill>
              <a:srgbClr val="E91363"/>
            </a:solidFill>
            <a:prstDash val="solid"/>
          </a:ln>
        </p:spPr>
        <p:txBody>
          <a:bodyPr/>
          <a:lstStyle/>
          <a:p>
            <a:endParaRPr lang="en-GB"/>
          </a:p>
        </p:txBody>
      </p:sp>
      <p:sp>
        <p:nvSpPr>
          <p:cNvPr id="16" name="Text 2">
            <a:extLst>
              <a:ext uri="{FF2B5EF4-FFF2-40B4-BE49-F238E27FC236}">
                <a16:creationId xmlns:a16="http://schemas.microsoft.com/office/drawing/2014/main" id="{D098326C-C815-E0EF-78FD-0A69CCB159CC}"/>
              </a:ext>
            </a:extLst>
          </p:cNvPr>
          <p:cNvSpPr/>
          <p:nvPr/>
        </p:nvSpPr>
        <p:spPr>
          <a:xfrm>
            <a:off x="1507192" y="1012983"/>
            <a:ext cx="4344486" cy="277178"/>
          </a:xfrm>
          <a:prstGeom prst="rect">
            <a:avLst/>
          </a:prstGeom>
          <a:noFill/>
          <a:ln/>
        </p:spPr>
        <p:txBody>
          <a:bodyPr wrap="none" lIns="0" tIns="0" rIns="0" bIns="0" rtlCol="0" anchor="t"/>
          <a:lstStyle/>
          <a:p>
            <a:pPr marL="0" indent="0" algn="l">
              <a:lnSpc>
                <a:spcPts val="215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Comprehensive Framework</a:t>
            </a:r>
            <a:endParaRPr lang="en-US" sz="2000" b="1" dirty="0">
              <a:latin typeface="Arial" panose="020B0604020202020204" pitchFamily="34" charset="0"/>
              <a:cs typeface="Arial" panose="020B0604020202020204" pitchFamily="34" charset="0"/>
            </a:endParaRPr>
          </a:p>
        </p:txBody>
      </p:sp>
      <p:sp>
        <p:nvSpPr>
          <p:cNvPr id="18" name="Text 3">
            <a:extLst>
              <a:ext uri="{FF2B5EF4-FFF2-40B4-BE49-F238E27FC236}">
                <a16:creationId xmlns:a16="http://schemas.microsoft.com/office/drawing/2014/main" id="{A2F4C08A-E930-16C7-0C64-B43C11EC9EF0}"/>
              </a:ext>
            </a:extLst>
          </p:cNvPr>
          <p:cNvSpPr/>
          <p:nvPr/>
        </p:nvSpPr>
        <p:spPr>
          <a:xfrm>
            <a:off x="1507192" y="1478636"/>
            <a:ext cx="10227607" cy="602933"/>
          </a:xfrm>
          <a:prstGeom prst="rect">
            <a:avLst/>
          </a:prstGeom>
          <a:noFill/>
          <a:ln/>
        </p:spPr>
        <p:txBody>
          <a:bodyPr wrap="square" lIns="0" tIns="0" rIns="0" bIns="0" rtlCol="0" anchor="t"/>
          <a:lstStyle/>
          <a:p>
            <a:pPr marL="0" indent="0" algn="l">
              <a:lnSpc>
                <a:spcPts val="235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PRECEDE–PROCEED provides systematic planning and evaluation for CycleConnect (Green and Kreuter, 2005).</a:t>
            </a:r>
            <a:endParaRPr lang="en-US" dirty="0">
              <a:latin typeface="Arial" panose="020B0604020202020204" pitchFamily="34" charset="0"/>
              <a:cs typeface="Arial" panose="020B0604020202020204" pitchFamily="34" charset="0"/>
            </a:endParaRPr>
          </a:p>
        </p:txBody>
      </p:sp>
      <p:sp>
        <p:nvSpPr>
          <p:cNvPr id="19" name="Shape 4">
            <a:extLst>
              <a:ext uri="{FF2B5EF4-FFF2-40B4-BE49-F238E27FC236}">
                <a16:creationId xmlns:a16="http://schemas.microsoft.com/office/drawing/2014/main" id="{F936AE3D-8E82-D190-EA71-9B6C335514B1}"/>
              </a:ext>
            </a:extLst>
          </p:cNvPr>
          <p:cNvSpPr/>
          <p:nvPr/>
        </p:nvSpPr>
        <p:spPr>
          <a:xfrm>
            <a:off x="804144" y="2510442"/>
            <a:ext cx="424101" cy="424101"/>
          </a:xfrm>
          <a:prstGeom prst="roundRect">
            <a:avLst>
              <a:gd name="adj" fmla="val 18669"/>
            </a:avLst>
          </a:prstGeom>
          <a:solidFill>
            <a:srgbClr val="FFC7D8"/>
          </a:solidFill>
          <a:ln w="7620">
            <a:solidFill>
              <a:srgbClr val="E91363"/>
            </a:solidFill>
            <a:prstDash val="solid"/>
          </a:ln>
        </p:spPr>
        <p:txBody>
          <a:bodyPr/>
          <a:lstStyle/>
          <a:p>
            <a:endParaRPr lang="en-GB"/>
          </a:p>
        </p:txBody>
      </p:sp>
      <p:sp>
        <p:nvSpPr>
          <p:cNvPr id="20" name="Text 5">
            <a:extLst>
              <a:ext uri="{FF2B5EF4-FFF2-40B4-BE49-F238E27FC236}">
                <a16:creationId xmlns:a16="http://schemas.microsoft.com/office/drawing/2014/main" id="{15521288-61E4-90B2-4529-FC341AFCED53}"/>
              </a:ext>
            </a:extLst>
          </p:cNvPr>
          <p:cNvSpPr/>
          <p:nvPr/>
        </p:nvSpPr>
        <p:spPr>
          <a:xfrm>
            <a:off x="1507191" y="2431920"/>
            <a:ext cx="3322685" cy="277178"/>
          </a:xfrm>
          <a:prstGeom prst="rect">
            <a:avLst/>
          </a:prstGeom>
          <a:noFill/>
          <a:ln/>
        </p:spPr>
        <p:txBody>
          <a:bodyPr wrap="none" lIns="0" tIns="0" rIns="0" bIns="0" rtlCol="0" anchor="t"/>
          <a:lstStyle/>
          <a:p>
            <a:pPr marL="0" indent="0" algn="l">
              <a:lnSpc>
                <a:spcPts val="215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Enhanced Awareness</a:t>
            </a:r>
            <a:endParaRPr lang="en-US" sz="2000" b="1" dirty="0">
              <a:latin typeface="Arial" panose="020B0604020202020204" pitchFamily="34" charset="0"/>
              <a:cs typeface="Arial" panose="020B0604020202020204" pitchFamily="34" charset="0"/>
            </a:endParaRPr>
          </a:p>
        </p:txBody>
      </p:sp>
      <p:sp>
        <p:nvSpPr>
          <p:cNvPr id="21" name="Text 6">
            <a:extLst>
              <a:ext uri="{FF2B5EF4-FFF2-40B4-BE49-F238E27FC236}">
                <a16:creationId xmlns:a16="http://schemas.microsoft.com/office/drawing/2014/main" id="{A991C1E0-A854-FAFF-9574-944604CB3F75}"/>
              </a:ext>
            </a:extLst>
          </p:cNvPr>
          <p:cNvSpPr/>
          <p:nvPr/>
        </p:nvSpPr>
        <p:spPr>
          <a:xfrm>
            <a:off x="1507192" y="2897573"/>
            <a:ext cx="10227607" cy="602933"/>
          </a:xfrm>
          <a:prstGeom prst="rect">
            <a:avLst/>
          </a:prstGeom>
          <a:noFill/>
          <a:ln/>
        </p:spPr>
        <p:txBody>
          <a:bodyPr wrap="square" lIns="0" tIns="0" rIns="0" bIns="0" rtlCol="0" anchor="t"/>
          <a:lstStyle/>
          <a:p>
            <a:pPr marL="0" indent="0" algn="l">
              <a:lnSpc>
                <a:spcPts val="235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Digital menstrual tracking improves awareness, symptom monitoring, and early reproductive care-seeking behaviours (Earle et al., 2021).</a:t>
            </a:r>
            <a:endParaRPr lang="en-US" dirty="0">
              <a:latin typeface="Arial" panose="020B0604020202020204" pitchFamily="34" charset="0"/>
              <a:cs typeface="Arial" panose="020B0604020202020204" pitchFamily="34" charset="0"/>
            </a:endParaRPr>
          </a:p>
        </p:txBody>
      </p:sp>
      <p:sp>
        <p:nvSpPr>
          <p:cNvPr id="22" name="Shape 7">
            <a:extLst>
              <a:ext uri="{FF2B5EF4-FFF2-40B4-BE49-F238E27FC236}">
                <a16:creationId xmlns:a16="http://schemas.microsoft.com/office/drawing/2014/main" id="{0D7844F5-4968-F5D9-5D94-B0D3C0217E55}"/>
              </a:ext>
            </a:extLst>
          </p:cNvPr>
          <p:cNvSpPr/>
          <p:nvPr/>
        </p:nvSpPr>
        <p:spPr>
          <a:xfrm>
            <a:off x="804144" y="3859569"/>
            <a:ext cx="424101" cy="424101"/>
          </a:xfrm>
          <a:prstGeom prst="roundRect">
            <a:avLst>
              <a:gd name="adj" fmla="val 18669"/>
            </a:avLst>
          </a:prstGeom>
          <a:solidFill>
            <a:srgbClr val="FFC7D8"/>
          </a:solidFill>
          <a:ln w="7620">
            <a:solidFill>
              <a:srgbClr val="E91363"/>
            </a:solidFill>
            <a:prstDash val="solid"/>
          </a:ln>
        </p:spPr>
        <p:txBody>
          <a:bodyPr/>
          <a:lstStyle/>
          <a:p>
            <a:endParaRPr lang="en-GB"/>
          </a:p>
        </p:txBody>
      </p:sp>
      <p:sp>
        <p:nvSpPr>
          <p:cNvPr id="23" name="Text 8">
            <a:extLst>
              <a:ext uri="{FF2B5EF4-FFF2-40B4-BE49-F238E27FC236}">
                <a16:creationId xmlns:a16="http://schemas.microsoft.com/office/drawing/2014/main" id="{3237B8A9-CDD1-04CC-1EF8-3C4CADF7A425}"/>
              </a:ext>
            </a:extLst>
          </p:cNvPr>
          <p:cNvSpPr/>
          <p:nvPr/>
        </p:nvSpPr>
        <p:spPr>
          <a:xfrm>
            <a:off x="1507192" y="3781047"/>
            <a:ext cx="4685028" cy="277178"/>
          </a:xfrm>
          <a:prstGeom prst="rect">
            <a:avLst/>
          </a:prstGeom>
          <a:noFill/>
          <a:ln/>
        </p:spPr>
        <p:txBody>
          <a:bodyPr wrap="none" lIns="0" tIns="0" rIns="0" bIns="0" rtlCol="0" anchor="t"/>
          <a:lstStyle/>
          <a:p>
            <a:pPr marL="0" indent="0" algn="l">
              <a:lnSpc>
                <a:spcPts val="215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Empowered Self-Management</a:t>
            </a:r>
            <a:endParaRPr lang="en-US" sz="2000" b="1" dirty="0">
              <a:latin typeface="Arial" panose="020B0604020202020204" pitchFamily="34" charset="0"/>
              <a:cs typeface="Arial" panose="020B0604020202020204" pitchFamily="34" charset="0"/>
            </a:endParaRPr>
          </a:p>
        </p:txBody>
      </p:sp>
      <p:sp>
        <p:nvSpPr>
          <p:cNvPr id="24" name="Text 9">
            <a:extLst>
              <a:ext uri="{FF2B5EF4-FFF2-40B4-BE49-F238E27FC236}">
                <a16:creationId xmlns:a16="http://schemas.microsoft.com/office/drawing/2014/main" id="{9B5330FE-A920-BB3B-2D0B-9924156972B7}"/>
              </a:ext>
            </a:extLst>
          </p:cNvPr>
          <p:cNvSpPr/>
          <p:nvPr/>
        </p:nvSpPr>
        <p:spPr>
          <a:xfrm>
            <a:off x="1507192" y="4246700"/>
            <a:ext cx="10227607" cy="602933"/>
          </a:xfrm>
          <a:prstGeom prst="rect">
            <a:avLst/>
          </a:prstGeom>
          <a:noFill/>
          <a:ln/>
        </p:spPr>
        <p:txBody>
          <a:bodyPr wrap="square" lIns="0" tIns="0" rIns="0" bIns="0" rtlCol="0" anchor="t"/>
          <a:lstStyle/>
          <a:p>
            <a:pPr marL="0" indent="0" algn="l">
              <a:lnSpc>
                <a:spcPts val="235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The intervention enhances menstrual self-management, supports personalised planning and promotes equitable access to health information (NICE, 2021).</a:t>
            </a:r>
            <a:endParaRPr lang="en-US" dirty="0">
              <a:latin typeface="Arial" panose="020B0604020202020204" pitchFamily="34" charset="0"/>
              <a:cs typeface="Arial" panose="020B0604020202020204" pitchFamily="34" charset="0"/>
            </a:endParaRPr>
          </a:p>
        </p:txBody>
      </p:sp>
      <p:sp>
        <p:nvSpPr>
          <p:cNvPr id="31" name="Shape 10">
            <a:extLst>
              <a:ext uri="{FF2B5EF4-FFF2-40B4-BE49-F238E27FC236}">
                <a16:creationId xmlns:a16="http://schemas.microsoft.com/office/drawing/2014/main" id="{D7472A9A-5EF1-9723-BB02-4B4F1459E1E4}"/>
              </a:ext>
            </a:extLst>
          </p:cNvPr>
          <p:cNvSpPr/>
          <p:nvPr/>
        </p:nvSpPr>
        <p:spPr>
          <a:xfrm>
            <a:off x="751252" y="5223018"/>
            <a:ext cx="424101" cy="424101"/>
          </a:xfrm>
          <a:prstGeom prst="roundRect">
            <a:avLst>
              <a:gd name="adj" fmla="val 18669"/>
            </a:avLst>
          </a:prstGeom>
          <a:solidFill>
            <a:srgbClr val="FFC7D8"/>
          </a:solidFill>
          <a:ln w="7620">
            <a:solidFill>
              <a:srgbClr val="E91363"/>
            </a:solidFill>
            <a:prstDash val="solid"/>
          </a:ln>
        </p:spPr>
        <p:txBody>
          <a:bodyPr/>
          <a:lstStyle/>
          <a:p>
            <a:endParaRPr lang="en-GB"/>
          </a:p>
        </p:txBody>
      </p:sp>
      <p:sp>
        <p:nvSpPr>
          <p:cNvPr id="32" name="Text 11">
            <a:extLst>
              <a:ext uri="{FF2B5EF4-FFF2-40B4-BE49-F238E27FC236}">
                <a16:creationId xmlns:a16="http://schemas.microsoft.com/office/drawing/2014/main" id="{A653C60F-7BF0-EE83-BBF5-56C5CF5BA602}"/>
              </a:ext>
            </a:extLst>
          </p:cNvPr>
          <p:cNvSpPr/>
          <p:nvPr/>
        </p:nvSpPr>
        <p:spPr>
          <a:xfrm>
            <a:off x="1454300" y="5144496"/>
            <a:ext cx="4043741" cy="277178"/>
          </a:xfrm>
          <a:prstGeom prst="rect">
            <a:avLst/>
          </a:prstGeom>
          <a:noFill/>
          <a:ln/>
        </p:spPr>
        <p:txBody>
          <a:bodyPr wrap="none" lIns="0" tIns="0" rIns="0" bIns="0" rtlCol="0" anchor="t"/>
          <a:lstStyle/>
          <a:p>
            <a:pPr marL="0" indent="0" algn="l">
              <a:lnSpc>
                <a:spcPts val="2150"/>
              </a:lnSpc>
              <a:buNone/>
            </a:pPr>
            <a:r>
              <a:rPr lang="en-US" sz="2000" b="1" dirty="0">
                <a:solidFill>
                  <a:srgbClr val="272525"/>
                </a:solidFill>
                <a:latin typeface="Arial" panose="020B0604020202020204" pitchFamily="34" charset="0"/>
                <a:ea typeface="Source Serif 4 Semi Bold" pitchFamily="34" charset="-122"/>
                <a:cs typeface="Arial" panose="020B0604020202020204" pitchFamily="34" charset="0"/>
              </a:rPr>
              <a:t>Continuous Improvement</a:t>
            </a:r>
            <a:endParaRPr lang="en-US" sz="2000" b="1" dirty="0">
              <a:latin typeface="Arial" panose="020B0604020202020204" pitchFamily="34" charset="0"/>
              <a:cs typeface="Arial" panose="020B0604020202020204" pitchFamily="34" charset="0"/>
            </a:endParaRPr>
          </a:p>
        </p:txBody>
      </p:sp>
      <p:sp>
        <p:nvSpPr>
          <p:cNvPr id="33" name="Text 12">
            <a:extLst>
              <a:ext uri="{FF2B5EF4-FFF2-40B4-BE49-F238E27FC236}">
                <a16:creationId xmlns:a16="http://schemas.microsoft.com/office/drawing/2014/main" id="{E7189E68-EDDB-4CE0-3391-D4BAE9826590}"/>
              </a:ext>
            </a:extLst>
          </p:cNvPr>
          <p:cNvSpPr/>
          <p:nvPr/>
        </p:nvSpPr>
        <p:spPr>
          <a:xfrm>
            <a:off x="1454300" y="5610150"/>
            <a:ext cx="10227607" cy="602933"/>
          </a:xfrm>
          <a:prstGeom prst="rect">
            <a:avLst/>
          </a:prstGeom>
          <a:noFill/>
          <a:ln/>
        </p:spPr>
        <p:txBody>
          <a:bodyPr wrap="square" lIns="0" tIns="0" rIns="0" bIns="0" rtlCol="0" anchor="t"/>
          <a:lstStyle/>
          <a:p>
            <a:pPr marL="0" indent="0" algn="l">
              <a:lnSpc>
                <a:spcPts val="2350"/>
              </a:lnSpc>
              <a:buNone/>
            </a:pPr>
            <a:r>
              <a:rPr lang="en-US" dirty="0">
                <a:solidFill>
                  <a:srgbClr val="272525"/>
                </a:solidFill>
                <a:latin typeface="Arial" panose="020B0604020202020204" pitchFamily="34" charset="0"/>
                <a:ea typeface="Source Sans 3" pitchFamily="34" charset="-122"/>
                <a:cs typeface="Arial" panose="020B0604020202020204" pitchFamily="34" charset="0"/>
              </a:rPr>
              <a:t>Ongoing evaluation helps refine user engagement, content quality and integration with reproductive health pathways (Bakker et al., 2020).</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1351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8">
            <a:extLst>
              <a:ext uri="{FF2B5EF4-FFF2-40B4-BE49-F238E27FC236}">
                <a16:creationId xmlns:a16="http://schemas.microsoft.com/office/drawing/2014/main" id="{7924AA6F-C25B-C1E4-DAF2-9741D519B929}"/>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3" name="Rounded Rectangle 9">
            <a:extLst>
              <a:ext uri="{FF2B5EF4-FFF2-40B4-BE49-F238E27FC236}">
                <a16:creationId xmlns:a16="http://schemas.microsoft.com/office/drawing/2014/main" id="{164FD4A0-77AA-7C03-95E9-EBED6B220DDF}"/>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4" name="Rectangle 3">
            <a:extLst>
              <a:ext uri="{FF2B5EF4-FFF2-40B4-BE49-F238E27FC236}">
                <a16:creationId xmlns:a16="http://schemas.microsoft.com/office/drawing/2014/main" id="{26A78A39-69C6-E9A0-5F9E-D3BB567D942F}"/>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5" name="Picture 4" descr="A pink heart on a pink background&#10;&#10;AI-generated content may be incorrect.">
            <a:extLst>
              <a:ext uri="{FF2B5EF4-FFF2-40B4-BE49-F238E27FC236}">
                <a16:creationId xmlns:a16="http://schemas.microsoft.com/office/drawing/2014/main" id="{23AA11BF-FBAD-FD84-F86A-F56CF9898EC3}"/>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6" name="TextBox 5">
            <a:extLst>
              <a:ext uri="{FF2B5EF4-FFF2-40B4-BE49-F238E27FC236}">
                <a16:creationId xmlns:a16="http://schemas.microsoft.com/office/drawing/2014/main" id="{E6977550-CC62-691A-9641-438E79DDFCDC}"/>
              </a:ext>
            </a:extLst>
          </p:cNvPr>
          <p:cNvSpPr txBox="1"/>
          <p:nvPr/>
        </p:nvSpPr>
        <p:spPr>
          <a:xfrm>
            <a:off x="885823" y="283383"/>
            <a:ext cx="10017442" cy="707886"/>
          </a:xfrm>
          <a:prstGeom prst="rect">
            <a:avLst/>
          </a:prstGeom>
          <a:noFill/>
        </p:spPr>
        <p:txBody>
          <a:bodyPr wrap="square">
            <a:spAutoFit/>
          </a:bodyPr>
          <a:lstStyle/>
          <a:p>
            <a:pPr algn="ctr">
              <a:lnSpc>
                <a:spcPct val="100000"/>
              </a:lnSpc>
            </a:pPr>
            <a:r>
              <a:rPr lang="en-US" sz="4000" b="1" dirty="0" err="1">
                <a:solidFill>
                  <a:srgbClr val="000000"/>
                </a:solidFill>
                <a:latin typeface="Arial" panose="020B0604020202020204" pitchFamily="34" charset="0"/>
                <a:ea typeface="MiSans" pitchFamily="34" charset="-122"/>
                <a:cs typeface="Arial" panose="020B0604020202020204" pitchFamily="34" charset="0"/>
              </a:rPr>
              <a:t>CycleConnect</a:t>
            </a:r>
            <a:r>
              <a:rPr lang="en-US" sz="4000" b="1" dirty="0">
                <a:solidFill>
                  <a:srgbClr val="000000"/>
                </a:solidFill>
                <a:latin typeface="Arial" panose="020B0604020202020204" pitchFamily="34" charset="0"/>
                <a:ea typeface="MiSans" pitchFamily="34" charset="-122"/>
                <a:cs typeface="Arial" panose="020B0604020202020204" pitchFamily="34" charset="0"/>
              </a:rPr>
              <a:t>: Barriers</a:t>
            </a:r>
            <a:endParaRPr lang="en-US" sz="1050" dirty="0">
              <a:latin typeface="Arial" panose="020B0604020202020204" pitchFamily="34" charset="0"/>
              <a:cs typeface="Arial" panose="020B0604020202020204" pitchFamily="34" charset="0"/>
            </a:endParaRPr>
          </a:p>
        </p:txBody>
      </p:sp>
      <p:sp>
        <p:nvSpPr>
          <p:cNvPr id="7" name="Text 11">
            <a:extLst>
              <a:ext uri="{FF2B5EF4-FFF2-40B4-BE49-F238E27FC236}">
                <a16:creationId xmlns:a16="http://schemas.microsoft.com/office/drawing/2014/main" id="{AC34B972-8EEA-6E38-FC2B-E6022CCAE281}"/>
              </a:ext>
            </a:extLst>
          </p:cNvPr>
          <p:cNvSpPr/>
          <p:nvPr/>
        </p:nvSpPr>
        <p:spPr>
          <a:xfrm rot="5400000">
            <a:off x="5645047" y="355725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45" name="Shape 9">
            <a:extLst>
              <a:ext uri="{FF2B5EF4-FFF2-40B4-BE49-F238E27FC236}">
                <a16:creationId xmlns:a16="http://schemas.microsoft.com/office/drawing/2014/main" id="{F800A716-2F80-DC8E-803E-49423FAD17D2}"/>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46" name="Text 7">
            <a:extLst>
              <a:ext uri="{FF2B5EF4-FFF2-40B4-BE49-F238E27FC236}">
                <a16:creationId xmlns:a16="http://schemas.microsoft.com/office/drawing/2014/main" id="{24668D87-0CC4-78DA-3C85-3AC03564B41A}"/>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7" name="Text 9">
            <a:extLst>
              <a:ext uri="{FF2B5EF4-FFF2-40B4-BE49-F238E27FC236}">
                <a16:creationId xmlns:a16="http://schemas.microsoft.com/office/drawing/2014/main" id="{FF2E7336-1776-CABF-C87C-9C3E57650EA2}"/>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6250ACE9-0781-ABB8-01A9-C108DD95B631}"/>
              </a:ext>
            </a:extLst>
          </p:cNvPr>
          <p:cNvSpPr txBox="1"/>
          <p:nvPr/>
        </p:nvSpPr>
        <p:spPr>
          <a:xfrm>
            <a:off x="1126436" y="1531729"/>
            <a:ext cx="7527234" cy="3074624"/>
          </a:xfrm>
          <a:prstGeom prst="rect">
            <a:avLst/>
          </a:prstGeom>
          <a:noFill/>
        </p:spPr>
        <p:txBody>
          <a:bodyPr wrap="square">
            <a:spAutoFit/>
          </a:bodyPr>
          <a:lstStyle/>
          <a:p>
            <a:pPr>
              <a:lnSpc>
                <a:spcPct val="200000"/>
              </a:lnSpc>
            </a:pPr>
            <a:r>
              <a:rPr lang="en-IN" sz="2000" b="1" dirty="0">
                <a:latin typeface="Arial" panose="020B0604020202020204" pitchFamily="34" charset="0"/>
                <a:cs typeface="Arial" panose="020B0604020202020204" pitchFamily="34" charset="0"/>
              </a:rPr>
              <a:t>Student Name and ID:</a:t>
            </a:r>
            <a:r>
              <a:rPr lang="en-IN" sz="2000" dirty="0">
                <a:latin typeface="Arial" panose="020B0604020202020204" pitchFamily="34" charset="0"/>
                <a:cs typeface="Arial" panose="020B0604020202020204" pitchFamily="34" charset="0"/>
              </a:rPr>
              <a:t> Isha Patel (2433014)</a:t>
            </a:r>
          </a:p>
          <a:p>
            <a:pPr>
              <a:lnSpc>
                <a:spcPct val="200000"/>
              </a:lnSpc>
            </a:pPr>
            <a:r>
              <a:rPr lang="en-IN" sz="2000" b="1" dirty="0">
                <a:latin typeface="Arial" panose="020B0604020202020204" pitchFamily="34" charset="0"/>
                <a:cs typeface="Arial" panose="020B0604020202020204" pitchFamily="34" charset="0"/>
              </a:rPr>
              <a:t>Programme:</a:t>
            </a:r>
            <a:r>
              <a:rPr lang="en-IN" sz="2000" dirty="0">
                <a:latin typeface="Arial" panose="020B0604020202020204" pitchFamily="34" charset="0"/>
                <a:cs typeface="Arial" panose="020B0604020202020204" pitchFamily="34" charset="0"/>
              </a:rPr>
              <a:t> MSc Public Health and Social Care in Practice</a:t>
            </a:r>
          </a:p>
          <a:p>
            <a:pPr>
              <a:lnSpc>
                <a:spcPct val="200000"/>
              </a:lnSpc>
            </a:pPr>
            <a:r>
              <a:rPr lang="en-IN" sz="2000" b="1" dirty="0">
                <a:latin typeface="Arial" panose="020B0604020202020204" pitchFamily="34" charset="0"/>
                <a:cs typeface="Arial" panose="020B0604020202020204" pitchFamily="34" charset="0"/>
              </a:rPr>
              <a:t>Module Title:</a:t>
            </a:r>
            <a:r>
              <a:rPr lang="en-IN"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Population Health and Digital Health Promotion</a:t>
            </a:r>
          </a:p>
          <a:p>
            <a:pPr>
              <a:lnSpc>
                <a:spcPct val="200000"/>
              </a:lnSpc>
            </a:pPr>
            <a:r>
              <a:rPr lang="en-IN" sz="2000" b="1" dirty="0">
                <a:latin typeface="Arial" panose="020B0604020202020204" pitchFamily="34" charset="0"/>
                <a:cs typeface="Arial" panose="020B0604020202020204" pitchFamily="34" charset="0"/>
              </a:rPr>
              <a:t>Assignment Title:</a:t>
            </a:r>
            <a:r>
              <a:rPr lang="en-IN"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Component 3 Group Project Presentation</a:t>
            </a:r>
          </a:p>
          <a:p>
            <a:pPr>
              <a:lnSpc>
                <a:spcPct val="200000"/>
              </a:lnSpc>
            </a:pPr>
            <a:r>
              <a:rPr lang="en-IN" sz="2000" b="1" dirty="0">
                <a:latin typeface="Arial" panose="020B0604020202020204" pitchFamily="34" charset="0"/>
                <a:cs typeface="Arial" panose="020B0604020202020204" pitchFamily="34" charset="0"/>
              </a:rPr>
              <a:t>Lecturer:</a:t>
            </a:r>
            <a:r>
              <a:rPr lang="en-IN" sz="2000" dirty="0">
                <a:latin typeface="Arial" panose="020B0604020202020204" pitchFamily="34" charset="0"/>
                <a:cs typeface="Arial" panose="020B0604020202020204" pitchFamily="34" charset="0"/>
              </a:rPr>
              <a:t> Dr Ping Wu</a:t>
            </a:r>
          </a:p>
        </p:txBody>
      </p:sp>
    </p:spTree>
    <p:extLst>
      <p:ext uri="{BB962C8B-B14F-4D97-AF65-F5344CB8AC3E}">
        <p14:creationId xmlns:p14="http://schemas.microsoft.com/office/powerpoint/2010/main" val="39579087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EE95B-A32F-8DF7-6ACA-D1343080A398}"/>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8917C7BE-A19A-49C8-0AF4-8579407530F8}"/>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13423709-E9F1-A10A-6781-43C8BB21FA03}"/>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1C54183B-FE94-353C-ECBC-F5855657988B}"/>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0EFBECA0-6B13-C2CF-BBEA-4732EB4EA8F8}"/>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sp>
        <p:nvSpPr>
          <p:cNvPr id="12" name="TextBox 11">
            <a:extLst>
              <a:ext uri="{FF2B5EF4-FFF2-40B4-BE49-F238E27FC236}">
                <a16:creationId xmlns:a16="http://schemas.microsoft.com/office/drawing/2014/main" id="{4F4A794A-E449-40FB-9E58-65BEB9FE4BB9}"/>
              </a:ext>
            </a:extLst>
          </p:cNvPr>
          <p:cNvSpPr txBox="1"/>
          <p:nvPr/>
        </p:nvSpPr>
        <p:spPr>
          <a:xfrm>
            <a:off x="885823" y="283383"/>
            <a:ext cx="10017442" cy="707886"/>
          </a:xfrm>
          <a:prstGeom prst="rect">
            <a:avLst/>
          </a:prstGeom>
          <a:noFill/>
        </p:spPr>
        <p:txBody>
          <a:bodyPr wrap="square">
            <a:spAutoFit/>
          </a:bodyPr>
          <a:lstStyle/>
          <a:p>
            <a:pPr algn="ctr">
              <a:lnSpc>
                <a:spcPct val="100000"/>
              </a:lnSpc>
            </a:pPr>
            <a:r>
              <a:rPr lang="en-US" sz="4000" b="1" dirty="0" err="1">
                <a:solidFill>
                  <a:srgbClr val="000000"/>
                </a:solidFill>
                <a:latin typeface="Arial" panose="020B0604020202020204" pitchFamily="34" charset="0"/>
                <a:ea typeface="MiSans" pitchFamily="34" charset="-122"/>
                <a:cs typeface="Arial" panose="020B0604020202020204" pitchFamily="34" charset="0"/>
              </a:rPr>
              <a:t>CycleConnect</a:t>
            </a:r>
            <a:r>
              <a:rPr lang="en-US" sz="4000" b="1" dirty="0">
                <a:solidFill>
                  <a:srgbClr val="000000"/>
                </a:solidFill>
                <a:latin typeface="Arial" panose="020B0604020202020204" pitchFamily="34" charset="0"/>
                <a:ea typeface="MiSans" pitchFamily="34" charset="-122"/>
                <a:cs typeface="Arial" panose="020B0604020202020204" pitchFamily="34" charset="0"/>
              </a:rPr>
              <a:t>: Stakeholders &amp; Hurdles</a:t>
            </a:r>
            <a:endParaRPr lang="en-US" sz="1050" dirty="0">
              <a:latin typeface="Arial" panose="020B0604020202020204" pitchFamily="34" charset="0"/>
              <a:cs typeface="Arial" panose="020B0604020202020204" pitchFamily="34" charset="0"/>
            </a:endParaRPr>
          </a:p>
        </p:txBody>
      </p:sp>
      <p:sp>
        <p:nvSpPr>
          <p:cNvPr id="27" name="Text 11">
            <a:extLst>
              <a:ext uri="{FF2B5EF4-FFF2-40B4-BE49-F238E27FC236}">
                <a16:creationId xmlns:a16="http://schemas.microsoft.com/office/drawing/2014/main" id="{0D6CCFA6-C1D8-47F2-218C-EBCC9F60AB6C}"/>
              </a:ext>
            </a:extLst>
          </p:cNvPr>
          <p:cNvSpPr/>
          <p:nvPr/>
        </p:nvSpPr>
        <p:spPr>
          <a:xfrm rot="5400000">
            <a:off x="5645047" y="355725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40" name="Text 24">
            <a:extLst>
              <a:ext uri="{FF2B5EF4-FFF2-40B4-BE49-F238E27FC236}">
                <a16:creationId xmlns:a16="http://schemas.microsoft.com/office/drawing/2014/main" id="{24026B24-8172-B885-6AD1-D91B95E4B66A}"/>
              </a:ext>
            </a:extLst>
          </p:cNvPr>
          <p:cNvSpPr/>
          <p:nvPr/>
        </p:nvSpPr>
        <p:spPr>
          <a:xfrm>
            <a:off x="4880610" y="994169"/>
            <a:ext cx="4365958" cy="461665"/>
          </a:xfrm>
          <a:prstGeom prst="rect">
            <a:avLst/>
          </a:prstGeom>
          <a:noFill/>
          <a:ln/>
        </p:spPr>
        <p:txBody>
          <a:bodyPr wrap="square" lIns="91440" tIns="45720" rIns="91440" bIns="45720" rtlCol="0" anchor="t"/>
          <a:lstStyle/>
          <a:p>
            <a:pPr>
              <a:lnSpc>
                <a:spcPct val="100000"/>
              </a:lnSpc>
            </a:pPr>
            <a:r>
              <a:rPr lang="en-US" sz="3000" b="1" dirty="0">
                <a:solidFill>
                  <a:srgbClr val="000000"/>
                </a:solidFill>
                <a:latin typeface="Arial" panose="020B0604020202020204" pitchFamily="34" charset="0"/>
                <a:ea typeface="MiSans" pitchFamily="34" charset="-122"/>
                <a:cs typeface="Arial" panose="020B0604020202020204" pitchFamily="34" charset="0"/>
              </a:rPr>
              <a:t>CONTENTS    </a:t>
            </a:r>
            <a:endParaRPr lang="en-US" sz="3000" dirty="0">
              <a:latin typeface="Arial" panose="020B0604020202020204" pitchFamily="34" charset="0"/>
            </a:endParaRPr>
          </a:p>
          <a:p>
            <a:pPr>
              <a:lnSpc>
                <a:spcPct val="100000"/>
              </a:lnSpc>
            </a:pPr>
            <a:r>
              <a:rPr lang="en-US" sz="3600" b="1" dirty="0">
                <a:solidFill>
                  <a:srgbClr val="000000"/>
                </a:solidFill>
                <a:latin typeface="Arial" panose="020B0604020202020204" pitchFamily="34" charset="0"/>
                <a:ea typeface="MiSans" pitchFamily="34" charset="-122"/>
                <a:cs typeface="Arial" panose="020B0604020202020204" pitchFamily="34" charset="0"/>
              </a:rPr>
              <a:t> </a:t>
            </a:r>
            <a:endParaRPr lang="en-US" sz="1600" dirty="0">
              <a:latin typeface="Arial" panose="020B0604020202020204" pitchFamily="34" charset="0"/>
            </a:endParaRPr>
          </a:p>
        </p:txBody>
      </p:sp>
      <p:grpSp>
        <p:nvGrpSpPr>
          <p:cNvPr id="53" name="Group 52">
            <a:extLst>
              <a:ext uri="{FF2B5EF4-FFF2-40B4-BE49-F238E27FC236}">
                <a16:creationId xmlns:a16="http://schemas.microsoft.com/office/drawing/2014/main" id="{217EA33C-AE1A-7785-75C3-DCF0B6EBA8DE}"/>
              </a:ext>
            </a:extLst>
          </p:cNvPr>
          <p:cNvGrpSpPr/>
          <p:nvPr/>
        </p:nvGrpSpPr>
        <p:grpSpPr>
          <a:xfrm>
            <a:off x="1087279" y="1821311"/>
            <a:ext cx="5600127" cy="3938925"/>
            <a:chOff x="5532058" y="2024380"/>
            <a:chExt cx="5600127" cy="3938925"/>
          </a:xfrm>
        </p:grpSpPr>
        <p:sp>
          <p:nvSpPr>
            <p:cNvPr id="14" name="Shape 0">
              <a:extLst>
                <a:ext uri="{FF2B5EF4-FFF2-40B4-BE49-F238E27FC236}">
                  <a16:creationId xmlns:a16="http://schemas.microsoft.com/office/drawing/2014/main" id="{08E9DB52-553A-DADC-0459-0F43106E81EA}"/>
                </a:ext>
              </a:extLst>
            </p:cNvPr>
            <p:cNvSpPr/>
            <p:nvPr/>
          </p:nvSpPr>
          <p:spPr>
            <a:xfrm rot="5400000">
              <a:off x="5532120" y="2053189"/>
              <a:ext cx="293611" cy="293736"/>
            </a:xfrm>
            <a:prstGeom prst="triangle">
              <a:avLst>
                <a:gd name="adj" fmla="val 50000"/>
              </a:avLst>
            </a:prstGeom>
            <a:solidFill>
              <a:srgbClr val="FFC7D8"/>
            </a:solidFill>
            <a:ln/>
          </p:spPr>
          <p:txBody>
            <a:bodyPr/>
            <a:lstStyle/>
            <a:p>
              <a:endParaRPr lang="en-GB" dirty="0">
                <a:solidFill>
                  <a:srgbClr val="FFC7D8"/>
                </a:solidFill>
                <a:highlight>
                  <a:srgbClr val="FFC7D8"/>
                </a:highlight>
                <a:latin typeface="Arial" panose="020B0604020202020204" pitchFamily="34" charset="0"/>
              </a:endParaRPr>
            </a:p>
          </p:txBody>
        </p:sp>
        <p:sp>
          <p:nvSpPr>
            <p:cNvPr id="17" name="Text 1">
              <a:extLst>
                <a:ext uri="{FF2B5EF4-FFF2-40B4-BE49-F238E27FC236}">
                  <a16:creationId xmlns:a16="http://schemas.microsoft.com/office/drawing/2014/main" id="{A348164F-2D6B-3DE8-0154-01DF9E762033}"/>
                </a:ext>
              </a:extLst>
            </p:cNvPr>
            <p:cNvSpPr/>
            <p:nvPr/>
          </p:nvSpPr>
          <p:spPr>
            <a:xfrm rot="5400000">
              <a:off x="5532120" y="2053189"/>
              <a:ext cx="293611" cy="293736"/>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18" name="Shape 2">
              <a:extLst>
                <a:ext uri="{FF2B5EF4-FFF2-40B4-BE49-F238E27FC236}">
                  <a16:creationId xmlns:a16="http://schemas.microsoft.com/office/drawing/2014/main" id="{1884863E-90CA-1040-2F9E-6DADFA1EC872}"/>
                </a:ext>
              </a:extLst>
            </p:cNvPr>
            <p:cNvSpPr/>
            <p:nvPr/>
          </p:nvSpPr>
          <p:spPr>
            <a:xfrm rot="5400000">
              <a:off x="5645047" y="2166164"/>
              <a:ext cx="293611" cy="293736"/>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19" name="Text 3">
              <a:extLst>
                <a:ext uri="{FF2B5EF4-FFF2-40B4-BE49-F238E27FC236}">
                  <a16:creationId xmlns:a16="http://schemas.microsoft.com/office/drawing/2014/main" id="{215F0800-E2C8-0210-69C5-FD34EB1B4D9A}"/>
                </a:ext>
              </a:extLst>
            </p:cNvPr>
            <p:cNvSpPr/>
            <p:nvPr/>
          </p:nvSpPr>
          <p:spPr>
            <a:xfrm rot="5400000">
              <a:off x="5645047" y="2166164"/>
              <a:ext cx="293611" cy="293736"/>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20" name="Shape 4">
              <a:extLst>
                <a:ext uri="{FF2B5EF4-FFF2-40B4-BE49-F238E27FC236}">
                  <a16:creationId xmlns:a16="http://schemas.microsoft.com/office/drawing/2014/main" id="{E94F7192-8484-EB5E-7B9D-6644DB193ECB}"/>
                </a:ext>
              </a:extLst>
            </p:cNvPr>
            <p:cNvSpPr/>
            <p:nvPr/>
          </p:nvSpPr>
          <p:spPr>
            <a:xfrm rot="5400000">
              <a:off x="5532120" y="2749109"/>
              <a:ext cx="293611" cy="293331"/>
            </a:xfrm>
            <a:prstGeom prst="triangle">
              <a:avLst>
                <a:gd name="adj" fmla="val 50000"/>
              </a:avLst>
            </a:prstGeom>
            <a:solidFill>
              <a:srgbClr val="FFC7D8"/>
            </a:solidFill>
            <a:ln/>
          </p:spPr>
          <p:txBody>
            <a:bodyPr/>
            <a:lstStyle/>
            <a:p>
              <a:endParaRPr lang="en-GB" dirty="0">
                <a:latin typeface="Arial" panose="020B0604020202020204" pitchFamily="34" charset="0"/>
              </a:endParaRPr>
            </a:p>
          </p:txBody>
        </p:sp>
        <p:sp>
          <p:nvSpPr>
            <p:cNvPr id="21" name="Text 5">
              <a:extLst>
                <a:ext uri="{FF2B5EF4-FFF2-40B4-BE49-F238E27FC236}">
                  <a16:creationId xmlns:a16="http://schemas.microsoft.com/office/drawing/2014/main" id="{4D067E71-D789-55A7-C292-46123F760FF9}"/>
                </a:ext>
              </a:extLst>
            </p:cNvPr>
            <p:cNvSpPr/>
            <p:nvPr/>
          </p:nvSpPr>
          <p:spPr>
            <a:xfrm rot="5400000">
              <a:off x="5532120" y="274910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22" name="Shape 6">
              <a:extLst>
                <a:ext uri="{FF2B5EF4-FFF2-40B4-BE49-F238E27FC236}">
                  <a16:creationId xmlns:a16="http://schemas.microsoft.com/office/drawing/2014/main" id="{F5CADDD9-9A38-218C-1CA2-B980573F8FDD}"/>
                </a:ext>
              </a:extLst>
            </p:cNvPr>
            <p:cNvSpPr/>
            <p:nvPr/>
          </p:nvSpPr>
          <p:spPr>
            <a:xfrm rot="5400000">
              <a:off x="5645047" y="2861929"/>
              <a:ext cx="293611" cy="293331"/>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23" name="Text 7">
              <a:extLst>
                <a:ext uri="{FF2B5EF4-FFF2-40B4-BE49-F238E27FC236}">
                  <a16:creationId xmlns:a16="http://schemas.microsoft.com/office/drawing/2014/main" id="{7279C202-13B5-B8E7-96C2-52A03621BA45}"/>
                </a:ext>
              </a:extLst>
            </p:cNvPr>
            <p:cNvSpPr/>
            <p:nvPr/>
          </p:nvSpPr>
          <p:spPr>
            <a:xfrm rot="5400000">
              <a:off x="5645047" y="286192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24" name="Shape 8">
              <a:extLst>
                <a:ext uri="{FF2B5EF4-FFF2-40B4-BE49-F238E27FC236}">
                  <a16:creationId xmlns:a16="http://schemas.microsoft.com/office/drawing/2014/main" id="{6D7F3C9F-ED8D-C8F3-16F5-C0304DE39FB3}"/>
                </a:ext>
              </a:extLst>
            </p:cNvPr>
            <p:cNvSpPr/>
            <p:nvPr/>
          </p:nvSpPr>
          <p:spPr>
            <a:xfrm rot="5400000">
              <a:off x="5532120" y="3444434"/>
              <a:ext cx="293611" cy="293331"/>
            </a:xfrm>
            <a:prstGeom prst="triangle">
              <a:avLst>
                <a:gd name="adj" fmla="val 50000"/>
              </a:avLst>
            </a:prstGeom>
            <a:solidFill>
              <a:srgbClr val="FFC7D8"/>
            </a:solidFill>
            <a:ln/>
          </p:spPr>
          <p:txBody>
            <a:bodyPr/>
            <a:lstStyle/>
            <a:p>
              <a:endParaRPr lang="en-GB" dirty="0">
                <a:latin typeface="Arial" panose="020B0604020202020204" pitchFamily="34" charset="0"/>
              </a:endParaRPr>
            </a:p>
          </p:txBody>
        </p:sp>
        <p:sp>
          <p:nvSpPr>
            <p:cNvPr id="25" name="Text 9">
              <a:extLst>
                <a:ext uri="{FF2B5EF4-FFF2-40B4-BE49-F238E27FC236}">
                  <a16:creationId xmlns:a16="http://schemas.microsoft.com/office/drawing/2014/main" id="{004DBA5E-8AC1-7D44-23AB-29B80535BB6C}"/>
                </a:ext>
              </a:extLst>
            </p:cNvPr>
            <p:cNvSpPr/>
            <p:nvPr/>
          </p:nvSpPr>
          <p:spPr>
            <a:xfrm rot="5400000">
              <a:off x="5532120" y="344443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26" name="Shape 10">
              <a:extLst>
                <a:ext uri="{FF2B5EF4-FFF2-40B4-BE49-F238E27FC236}">
                  <a16:creationId xmlns:a16="http://schemas.microsoft.com/office/drawing/2014/main" id="{4F34FE47-9B8C-4B90-628B-25E247BE841C}"/>
                </a:ext>
              </a:extLst>
            </p:cNvPr>
            <p:cNvSpPr/>
            <p:nvPr/>
          </p:nvSpPr>
          <p:spPr>
            <a:xfrm rot="5400000">
              <a:off x="5645047" y="3557254"/>
              <a:ext cx="293611" cy="293331"/>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28" name="Shape 12">
              <a:extLst>
                <a:ext uri="{FF2B5EF4-FFF2-40B4-BE49-F238E27FC236}">
                  <a16:creationId xmlns:a16="http://schemas.microsoft.com/office/drawing/2014/main" id="{D89AFE3F-B89E-95A4-7C0E-4136B8FD82AB}"/>
                </a:ext>
              </a:extLst>
            </p:cNvPr>
            <p:cNvSpPr/>
            <p:nvPr/>
          </p:nvSpPr>
          <p:spPr>
            <a:xfrm rot="5400000">
              <a:off x="5532120" y="4139759"/>
              <a:ext cx="293611" cy="293331"/>
            </a:xfrm>
            <a:prstGeom prst="triangle">
              <a:avLst>
                <a:gd name="adj" fmla="val 50000"/>
              </a:avLst>
            </a:prstGeom>
            <a:solidFill>
              <a:srgbClr val="FFC7D8"/>
            </a:solidFill>
            <a:ln/>
          </p:spPr>
          <p:txBody>
            <a:bodyPr/>
            <a:lstStyle/>
            <a:p>
              <a:endParaRPr lang="en-GB" dirty="0">
                <a:latin typeface="Arial" panose="020B0604020202020204" pitchFamily="34" charset="0"/>
              </a:endParaRPr>
            </a:p>
          </p:txBody>
        </p:sp>
        <p:sp>
          <p:nvSpPr>
            <p:cNvPr id="29" name="Text 13">
              <a:extLst>
                <a:ext uri="{FF2B5EF4-FFF2-40B4-BE49-F238E27FC236}">
                  <a16:creationId xmlns:a16="http://schemas.microsoft.com/office/drawing/2014/main" id="{A0A68B17-1312-0951-DA58-477FB4D876AD}"/>
                </a:ext>
              </a:extLst>
            </p:cNvPr>
            <p:cNvSpPr/>
            <p:nvPr/>
          </p:nvSpPr>
          <p:spPr>
            <a:xfrm rot="5400000">
              <a:off x="5532120" y="413975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30" name="Shape 14">
              <a:extLst>
                <a:ext uri="{FF2B5EF4-FFF2-40B4-BE49-F238E27FC236}">
                  <a16:creationId xmlns:a16="http://schemas.microsoft.com/office/drawing/2014/main" id="{C79871DE-C8F6-61E2-1FE2-2F6539F95435}"/>
                </a:ext>
              </a:extLst>
            </p:cNvPr>
            <p:cNvSpPr/>
            <p:nvPr/>
          </p:nvSpPr>
          <p:spPr>
            <a:xfrm rot="5400000">
              <a:off x="5645047" y="4252579"/>
              <a:ext cx="293611" cy="293331"/>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31" name="Text 15">
              <a:extLst>
                <a:ext uri="{FF2B5EF4-FFF2-40B4-BE49-F238E27FC236}">
                  <a16:creationId xmlns:a16="http://schemas.microsoft.com/office/drawing/2014/main" id="{7BE373A8-E64F-ACFD-75D7-231CDD5BD300}"/>
                </a:ext>
              </a:extLst>
            </p:cNvPr>
            <p:cNvSpPr/>
            <p:nvPr/>
          </p:nvSpPr>
          <p:spPr>
            <a:xfrm rot="5400000">
              <a:off x="5645047" y="425257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32" name="Shape 16">
              <a:extLst>
                <a:ext uri="{FF2B5EF4-FFF2-40B4-BE49-F238E27FC236}">
                  <a16:creationId xmlns:a16="http://schemas.microsoft.com/office/drawing/2014/main" id="{505E44CA-D71F-E48B-C016-91F86471718F}"/>
                </a:ext>
              </a:extLst>
            </p:cNvPr>
            <p:cNvSpPr/>
            <p:nvPr/>
          </p:nvSpPr>
          <p:spPr>
            <a:xfrm rot="5400000">
              <a:off x="5532120" y="4835084"/>
              <a:ext cx="293611" cy="293331"/>
            </a:xfrm>
            <a:prstGeom prst="triangle">
              <a:avLst>
                <a:gd name="adj" fmla="val 50000"/>
              </a:avLst>
            </a:prstGeom>
            <a:solidFill>
              <a:srgbClr val="FFC7D8"/>
            </a:solidFill>
            <a:ln/>
          </p:spPr>
          <p:txBody>
            <a:bodyPr/>
            <a:lstStyle/>
            <a:p>
              <a:endParaRPr lang="en-GB" dirty="0">
                <a:latin typeface="Arial" panose="020B0604020202020204" pitchFamily="34" charset="0"/>
              </a:endParaRPr>
            </a:p>
          </p:txBody>
        </p:sp>
        <p:sp>
          <p:nvSpPr>
            <p:cNvPr id="33" name="Text 17">
              <a:extLst>
                <a:ext uri="{FF2B5EF4-FFF2-40B4-BE49-F238E27FC236}">
                  <a16:creationId xmlns:a16="http://schemas.microsoft.com/office/drawing/2014/main" id="{D93F9256-D019-45A2-8E82-D41E6783C8BE}"/>
                </a:ext>
              </a:extLst>
            </p:cNvPr>
            <p:cNvSpPr/>
            <p:nvPr/>
          </p:nvSpPr>
          <p:spPr>
            <a:xfrm rot="5400000">
              <a:off x="5532120" y="483508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34" name="Shape 18">
              <a:extLst>
                <a:ext uri="{FF2B5EF4-FFF2-40B4-BE49-F238E27FC236}">
                  <a16:creationId xmlns:a16="http://schemas.microsoft.com/office/drawing/2014/main" id="{EA3897BE-A419-DEB8-423E-09BA8307C989}"/>
                </a:ext>
              </a:extLst>
            </p:cNvPr>
            <p:cNvSpPr/>
            <p:nvPr/>
          </p:nvSpPr>
          <p:spPr>
            <a:xfrm rot="5400000">
              <a:off x="5645047" y="4947904"/>
              <a:ext cx="293611" cy="293331"/>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35" name="Text 19">
              <a:extLst>
                <a:ext uri="{FF2B5EF4-FFF2-40B4-BE49-F238E27FC236}">
                  <a16:creationId xmlns:a16="http://schemas.microsoft.com/office/drawing/2014/main" id="{827987F7-DECE-C983-8A57-FCFC9A91583B}"/>
                </a:ext>
              </a:extLst>
            </p:cNvPr>
            <p:cNvSpPr/>
            <p:nvPr/>
          </p:nvSpPr>
          <p:spPr>
            <a:xfrm rot="5400000">
              <a:off x="5645047" y="4947904"/>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36" name="Shape 20">
              <a:extLst>
                <a:ext uri="{FF2B5EF4-FFF2-40B4-BE49-F238E27FC236}">
                  <a16:creationId xmlns:a16="http://schemas.microsoft.com/office/drawing/2014/main" id="{B9666AA3-1863-642C-E160-6366CCDC5665}"/>
                </a:ext>
              </a:extLst>
            </p:cNvPr>
            <p:cNvSpPr/>
            <p:nvPr/>
          </p:nvSpPr>
          <p:spPr>
            <a:xfrm rot="5400000">
              <a:off x="5532120" y="5530409"/>
              <a:ext cx="293611" cy="293331"/>
            </a:xfrm>
            <a:prstGeom prst="triangle">
              <a:avLst>
                <a:gd name="adj" fmla="val 50000"/>
              </a:avLst>
            </a:prstGeom>
            <a:solidFill>
              <a:srgbClr val="FFC7D8"/>
            </a:solidFill>
            <a:ln/>
          </p:spPr>
          <p:txBody>
            <a:bodyPr/>
            <a:lstStyle/>
            <a:p>
              <a:endParaRPr lang="en-GB" dirty="0">
                <a:latin typeface="Arial" panose="020B0604020202020204" pitchFamily="34" charset="0"/>
              </a:endParaRPr>
            </a:p>
          </p:txBody>
        </p:sp>
        <p:sp>
          <p:nvSpPr>
            <p:cNvPr id="37" name="Text 21">
              <a:extLst>
                <a:ext uri="{FF2B5EF4-FFF2-40B4-BE49-F238E27FC236}">
                  <a16:creationId xmlns:a16="http://schemas.microsoft.com/office/drawing/2014/main" id="{EC93474A-483F-293D-06C8-B1B03118A0C8}"/>
                </a:ext>
              </a:extLst>
            </p:cNvPr>
            <p:cNvSpPr/>
            <p:nvPr/>
          </p:nvSpPr>
          <p:spPr>
            <a:xfrm rot="5400000">
              <a:off x="5532120" y="553040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38" name="Shape 22">
              <a:extLst>
                <a:ext uri="{FF2B5EF4-FFF2-40B4-BE49-F238E27FC236}">
                  <a16:creationId xmlns:a16="http://schemas.microsoft.com/office/drawing/2014/main" id="{6E80D265-D823-7938-FA5B-F8DC46033D51}"/>
                </a:ext>
              </a:extLst>
            </p:cNvPr>
            <p:cNvSpPr/>
            <p:nvPr/>
          </p:nvSpPr>
          <p:spPr>
            <a:xfrm rot="5400000">
              <a:off x="5645047" y="5643229"/>
              <a:ext cx="293611" cy="293331"/>
            </a:xfrm>
            <a:prstGeom prst="triangle">
              <a:avLst>
                <a:gd name="adj" fmla="val 50000"/>
              </a:avLst>
            </a:prstGeom>
            <a:solidFill>
              <a:srgbClr val="E91363"/>
            </a:solidFill>
            <a:ln/>
          </p:spPr>
          <p:txBody>
            <a:bodyPr/>
            <a:lstStyle/>
            <a:p>
              <a:endParaRPr lang="en-GB" dirty="0">
                <a:latin typeface="Arial" panose="020B0604020202020204" pitchFamily="34" charset="0"/>
              </a:endParaRPr>
            </a:p>
          </p:txBody>
        </p:sp>
        <p:sp>
          <p:nvSpPr>
            <p:cNvPr id="39" name="Text 23">
              <a:extLst>
                <a:ext uri="{FF2B5EF4-FFF2-40B4-BE49-F238E27FC236}">
                  <a16:creationId xmlns:a16="http://schemas.microsoft.com/office/drawing/2014/main" id="{5D442165-D9A5-D93B-5E62-47BA4ADBA4AD}"/>
                </a:ext>
              </a:extLst>
            </p:cNvPr>
            <p:cNvSpPr/>
            <p:nvPr/>
          </p:nvSpPr>
          <p:spPr>
            <a:xfrm rot="5400000">
              <a:off x="5645047" y="5643229"/>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endParaRPr>
            </a:p>
          </p:txBody>
        </p:sp>
        <p:sp>
          <p:nvSpPr>
            <p:cNvPr id="41" name="Text 25">
              <a:extLst>
                <a:ext uri="{FF2B5EF4-FFF2-40B4-BE49-F238E27FC236}">
                  <a16:creationId xmlns:a16="http://schemas.microsoft.com/office/drawing/2014/main" id="{A93AC73A-23CD-B106-8604-B9FA09306489}"/>
                </a:ext>
              </a:extLst>
            </p:cNvPr>
            <p:cNvSpPr/>
            <p:nvPr/>
          </p:nvSpPr>
          <p:spPr>
            <a:xfrm>
              <a:off x="6018837" y="2024380"/>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01</a:t>
              </a:r>
              <a:endParaRPr lang="en-US" sz="1600" dirty="0">
                <a:latin typeface="Arial" panose="020B0604020202020204" pitchFamily="34" charset="0"/>
              </a:endParaRPr>
            </a:p>
          </p:txBody>
        </p:sp>
        <p:sp>
          <p:nvSpPr>
            <p:cNvPr id="42" name="Text 26">
              <a:extLst>
                <a:ext uri="{FF2B5EF4-FFF2-40B4-BE49-F238E27FC236}">
                  <a16:creationId xmlns:a16="http://schemas.microsoft.com/office/drawing/2014/main" id="{EFA491A5-3362-C913-9DC1-7EAA848CF885}"/>
                </a:ext>
              </a:extLst>
            </p:cNvPr>
            <p:cNvSpPr/>
            <p:nvPr/>
          </p:nvSpPr>
          <p:spPr>
            <a:xfrm>
              <a:off x="6662522" y="2052059"/>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Key Stakeholders</a:t>
              </a:r>
              <a:endParaRPr lang="en-US" sz="1600" dirty="0">
                <a:latin typeface="Arial" panose="020B0604020202020204" pitchFamily="34" charset="0"/>
              </a:endParaRPr>
            </a:p>
          </p:txBody>
        </p:sp>
        <p:sp>
          <p:nvSpPr>
            <p:cNvPr id="43" name="Text 27">
              <a:extLst>
                <a:ext uri="{FF2B5EF4-FFF2-40B4-BE49-F238E27FC236}">
                  <a16:creationId xmlns:a16="http://schemas.microsoft.com/office/drawing/2014/main" id="{B0A3851B-57FF-BCDD-D9EF-268E641C547B}"/>
                </a:ext>
              </a:extLst>
            </p:cNvPr>
            <p:cNvSpPr/>
            <p:nvPr/>
          </p:nvSpPr>
          <p:spPr>
            <a:xfrm>
              <a:off x="6018837" y="2720340"/>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02</a:t>
              </a:r>
              <a:endParaRPr lang="en-US" sz="1600" dirty="0">
                <a:latin typeface="Arial" panose="020B0604020202020204" pitchFamily="34" charset="0"/>
              </a:endParaRPr>
            </a:p>
          </p:txBody>
        </p:sp>
        <p:sp>
          <p:nvSpPr>
            <p:cNvPr id="44" name="Text 28">
              <a:extLst>
                <a:ext uri="{FF2B5EF4-FFF2-40B4-BE49-F238E27FC236}">
                  <a16:creationId xmlns:a16="http://schemas.microsoft.com/office/drawing/2014/main" id="{CBAF3069-0E8C-70F7-945A-48C3233AB3EC}"/>
                </a:ext>
              </a:extLst>
            </p:cNvPr>
            <p:cNvSpPr/>
            <p:nvPr/>
          </p:nvSpPr>
          <p:spPr>
            <a:xfrm>
              <a:off x="6662522" y="2747981"/>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User-Level Barriers</a:t>
              </a:r>
              <a:endParaRPr lang="en-US" sz="1600" dirty="0">
                <a:latin typeface="Arial" panose="020B0604020202020204" pitchFamily="34" charset="0"/>
              </a:endParaRPr>
            </a:p>
          </p:txBody>
        </p:sp>
        <p:sp>
          <p:nvSpPr>
            <p:cNvPr id="45" name="Text 29">
              <a:extLst>
                <a:ext uri="{FF2B5EF4-FFF2-40B4-BE49-F238E27FC236}">
                  <a16:creationId xmlns:a16="http://schemas.microsoft.com/office/drawing/2014/main" id="{1977D6C2-9B2F-880A-9A49-DC3DF5664327}"/>
                </a:ext>
              </a:extLst>
            </p:cNvPr>
            <p:cNvSpPr/>
            <p:nvPr/>
          </p:nvSpPr>
          <p:spPr>
            <a:xfrm>
              <a:off x="6018837" y="3415665"/>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03</a:t>
              </a:r>
              <a:endParaRPr lang="en-US" sz="1600" dirty="0">
                <a:latin typeface="Arial" panose="020B0604020202020204" pitchFamily="34" charset="0"/>
              </a:endParaRPr>
            </a:p>
          </p:txBody>
        </p:sp>
        <p:sp>
          <p:nvSpPr>
            <p:cNvPr id="46" name="Text 30">
              <a:extLst>
                <a:ext uri="{FF2B5EF4-FFF2-40B4-BE49-F238E27FC236}">
                  <a16:creationId xmlns:a16="http://schemas.microsoft.com/office/drawing/2014/main" id="{AA74F7D3-FBDD-9A5C-CF93-456AF92B6D24}"/>
                </a:ext>
              </a:extLst>
            </p:cNvPr>
            <p:cNvSpPr/>
            <p:nvPr/>
          </p:nvSpPr>
          <p:spPr>
            <a:xfrm>
              <a:off x="6662522" y="3443306"/>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System-Level Barriers</a:t>
              </a:r>
              <a:endParaRPr lang="en-US" sz="1600" dirty="0">
                <a:latin typeface="Arial" panose="020B0604020202020204" pitchFamily="34" charset="0"/>
              </a:endParaRPr>
            </a:p>
          </p:txBody>
        </p:sp>
        <p:sp>
          <p:nvSpPr>
            <p:cNvPr id="47" name="Text 31">
              <a:extLst>
                <a:ext uri="{FF2B5EF4-FFF2-40B4-BE49-F238E27FC236}">
                  <a16:creationId xmlns:a16="http://schemas.microsoft.com/office/drawing/2014/main" id="{A2C768A3-9ABA-189E-EF7B-2D254AA0293F}"/>
                </a:ext>
              </a:extLst>
            </p:cNvPr>
            <p:cNvSpPr/>
            <p:nvPr/>
          </p:nvSpPr>
          <p:spPr>
            <a:xfrm>
              <a:off x="6018837" y="4110990"/>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04</a:t>
              </a:r>
              <a:endParaRPr lang="en-US" sz="1600" dirty="0">
                <a:latin typeface="Arial" panose="020B0604020202020204" pitchFamily="34" charset="0"/>
              </a:endParaRPr>
            </a:p>
          </p:txBody>
        </p:sp>
        <p:sp>
          <p:nvSpPr>
            <p:cNvPr id="48" name="Text 32">
              <a:extLst>
                <a:ext uri="{FF2B5EF4-FFF2-40B4-BE49-F238E27FC236}">
                  <a16:creationId xmlns:a16="http://schemas.microsoft.com/office/drawing/2014/main" id="{4AAC0241-FAFB-7F08-CFF9-53E2D90FEB7D}"/>
                </a:ext>
              </a:extLst>
            </p:cNvPr>
            <p:cNvSpPr/>
            <p:nvPr/>
          </p:nvSpPr>
          <p:spPr>
            <a:xfrm>
              <a:off x="6662522" y="4138631"/>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Legal Landscape</a:t>
              </a:r>
              <a:endParaRPr lang="en-US" sz="1600" dirty="0">
                <a:latin typeface="Arial" panose="020B0604020202020204" pitchFamily="34" charset="0"/>
              </a:endParaRPr>
            </a:p>
          </p:txBody>
        </p:sp>
        <p:sp>
          <p:nvSpPr>
            <p:cNvPr id="49" name="Text 33">
              <a:extLst>
                <a:ext uri="{FF2B5EF4-FFF2-40B4-BE49-F238E27FC236}">
                  <a16:creationId xmlns:a16="http://schemas.microsoft.com/office/drawing/2014/main" id="{26548FA6-189E-E9CC-9DE5-D3A83D3479E0}"/>
                </a:ext>
              </a:extLst>
            </p:cNvPr>
            <p:cNvSpPr/>
            <p:nvPr/>
          </p:nvSpPr>
          <p:spPr>
            <a:xfrm>
              <a:off x="6018837" y="4806315"/>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05</a:t>
              </a:r>
              <a:endParaRPr lang="en-US" sz="1600" dirty="0">
                <a:latin typeface="Arial" panose="020B0604020202020204" pitchFamily="34" charset="0"/>
              </a:endParaRPr>
            </a:p>
          </p:txBody>
        </p:sp>
        <p:sp>
          <p:nvSpPr>
            <p:cNvPr id="50" name="Text 34">
              <a:extLst>
                <a:ext uri="{FF2B5EF4-FFF2-40B4-BE49-F238E27FC236}">
                  <a16:creationId xmlns:a16="http://schemas.microsoft.com/office/drawing/2014/main" id="{38E3FF29-4B56-5AF1-1AF4-B31E6695AE65}"/>
                </a:ext>
              </a:extLst>
            </p:cNvPr>
            <p:cNvSpPr/>
            <p:nvPr/>
          </p:nvSpPr>
          <p:spPr>
            <a:xfrm>
              <a:off x="6662522" y="4833956"/>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Ethical Imperatives</a:t>
              </a:r>
              <a:endParaRPr lang="en-US" sz="1600" dirty="0">
                <a:latin typeface="Arial" panose="020B0604020202020204" pitchFamily="34" charset="0"/>
              </a:endParaRPr>
            </a:p>
          </p:txBody>
        </p:sp>
        <p:sp>
          <p:nvSpPr>
            <p:cNvPr id="51" name="Text 35">
              <a:extLst>
                <a:ext uri="{FF2B5EF4-FFF2-40B4-BE49-F238E27FC236}">
                  <a16:creationId xmlns:a16="http://schemas.microsoft.com/office/drawing/2014/main" id="{6A045F29-C332-4E2A-7FB5-7CF1FC47BDB3}"/>
                </a:ext>
              </a:extLst>
            </p:cNvPr>
            <p:cNvSpPr/>
            <p:nvPr/>
          </p:nvSpPr>
          <p:spPr>
            <a:xfrm>
              <a:off x="6018837" y="5501640"/>
              <a:ext cx="686598" cy="461665"/>
            </a:xfrm>
            <a:prstGeom prst="rect">
              <a:avLst/>
            </a:prstGeom>
            <a:noFill/>
            <a:ln/>
          </p:spPr>
          <p:txBody>
            <a:bodyPr wrap="square" lIns="91440" tIns="45720" rIns="91440" bIns="45720" rtlCol="0" anchor="t">
              <a:spAutoFit/>
            </a:bodyPr>
            <a:lstStyle/>
            <a:p>
              <a:pPr algn="ctr">
                <a:lnSpc>
                  <a:spcPct val="100000"/>
                </a:lnSpc>
              </a:pPr>
              <a:r>
                <a:rPr lang="en-US" sz="2400" dirty="0">
                  <a:solidFill>
                    <a:srgbClr val="000000"/>
                  </a:solidFill>
                  <a:latin typeface="Arial" panose="020B0604020202020204" pitchFamily="34" charset="0"/>
                  <a:ea typeface="MiSans" pitchFamily="34" charset="-122"/>
                  <a:cs typeface="Arial" panose="020B0604020202020204" pitchFamily="34" charset="0"/>
                </a:rPr>
                <a:t>06</a:t>
              </a:r>
              <a:endParaRPr lang="en-US" sz="1600" dirty="0">
                <a:latin typeface="Arial" panose="020B0604020202020204" pitchFamily="34" charset="0"/>
              </a:endParaRPr>
            </a:p>
          </p:txBody>
        </p:sp>
        <p:sp>
          <p:nvSpPr>
            <p:cNvPr id="52" name="Text 36">
              <a:extLst>
                <a:ext uri="{FF2B5EF4-FFF2-40B4-BE49-F238E27FC236}">
                  <a16:creationId xmlns:a16="http://schemas.microsoft.com/office/drawing/2014/main" id="{97A93463-F4A8-3258-9BF4-0FAB09BEBEDA}"/>
                </a:ext>
              </a:extLst>
            </p:cNvPr>
            <p:cNvSpPr/>
            <p:nvPr/>
          </p:nvSpPr>
          <p:spPr>
            <a:xfrm>
              <a:off x="6662522" y="5529281"/>
              <a:ext cx="4469663" cy="400110"/>
            </a:xfrm>
            <a:prstGeom prst="rect">
              <a:avLst/>
            </a:prstGeom>
            <a:noFill/>
            <a:ln/>
          </p:spPr>
          <p:txBody>
            <a:bodyPr wrap="square" lIns="91440" tIns="45720" rIns="91440" bIns="45720" rtlCol="0" anchor="t">
              <a:spAutoFit/>
            </a:bodyPr>
            <a:lstStyle/>
            <a:p>
              <a:pPr algn="just">
                <a:lnSpc>
                  <a:spcPct val="100000"/>
                </a:lnSpc>
              </a:pPr>
              <a:r>
                <a:rPr lang="en-US" sz="2000" dirty="0">
                  <a:solidFill>
                    <a:srgbClr val="000000"/>
                  </a:solidFill>
                  <a:latin typeface="Arial" panose="020B0604020202020204" pitchFamily="34" charset="0"/>
                  <a:ea typeface="MiSans" pitchFamily="34" charset="-122"/>
                  <a:cs typeface="Arial" panose="020B0604020202020204" pitchFamily="34" charset="0"/>
                </a:rPr>
                <a:t>Evidence Base</a:t>
              </a:r>
              <a:endParaRPr lang="en-US" sz="1600" dirty="0">
                <a:latin typeface="Arial" panose="020B0604020202020204" pitchFamily="34" charset="0"/>
              </a:endParaRPr>
            </a:p>
          </p:txBody>
        </p:sp>
      </p:grpSp>
      <p:sp>
        <p:nvSpPr>
          <p:cNvPr id="2" name="Shape 9">
            <a:extLst>
              <a:ext uri="{FF2B5EF4-FFF2-40B4-BE49-F238E27FC236}">
                <a16:creationId xmlns:a16="http://schemas.microsoft.com/office/drawing/2014/main" id="{14B9189D-EA0E-175E-2B13-25630755F84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4" name="Text 7">
            <a:extLst>
              <a:ext uri="{FF2B5EF4-FFF2-40B4-BE49-F238E27FC236}">
                <a16:creationId xmlns:a16="http://schemas.microsoft.com/office/drawing/2014/main" id="{937828DC-CB65-7CA0-9AC5-42139AD208C4}"/>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9">
            <a:extLst>
              <a:ext uri="{FF2B5EF4-FFF2-40B4-BE49-F238E27FC236}">
                <a16:creationId xmlns:a16="http://schemas.microsoft.com/office/drawing/2014/main" id="{F7DE3145-0A19-B418-1B4B-FBB2C990891F}"/>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4000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flipH="1">
            <a:off x="0" y="1464310"/>
            <a:ext cx="12192635" cy="1657985"/>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3" name="Text 1"/>
          <p:cNvSpPr/>
          <p:nvPr/>
        </p:nvSpPr>
        <p:spPr>
          <a:xfrm>
            <a:off x="0" y="1464310"/>
            <a:ext cx="12192635" cy="165798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 name="Shape 2"/>
          <p:cNvSpPr/>
          <p:nvPr/>
        </p:nvSpPr>
        <p:spPr>
          <a:xfrm>
            <a:off x="638810" y="6362065"/>
            <a:ext cx="215900" cy="215900"/>
          </a:xfrm>
          <a:prstGeom prst="roundRect">
            <a:avLst>
              <a:gd name="adj" fmla="val 50000"/>
            </a:avLst>
          </a:prstGeom>
          <a:solidFill>
            <a:srgbClr val="5E927D"/>
          </a:solidFill>
          <a:ln/>
        </p:spPr>
        <p:txBody>
          <a:bodyPr/>
          <a:lstStyle/>
          <a:p>
            <a:endParaRPr lang="en-GB">
              <a:latin typeface="Arial" panose="020B0604020202020204" pitchFamily="34" charset="0"/>
              <a:cs typeface="Arial" panose="020B0604020202020204" pitchFamily="34" charset="0"/>
            </a:endParaRPr>
          </a:p>
        </p:txBody>
      </p:sp>
      <p:sp>
        <p:nvSpPr>
          <p:cNvPr id="6" name="Text 3"/>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Text 5"/>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9" name="Shape 6"/>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0" name="Text 7"/>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8"/>
          <p:cNvSpPr/>
          <p:nvPr/>
        </p:nvSpPr>
        <p:spPr>
          <a:xfrm rot="5400000">
            <a:off x="594360" y="537210"/>
            <a:ext cx="330200" cy="330200"/>
          </a:xfrm>
          <a:prstGeom prst="triangle">
            <a:avLst>
              <a:gd name="adj" fmla="val 50000"/>
            </a:avLst>
          </a:prstGeom>
          <a:solidFill>
            <a:srgbClr val="E91363"/>
          </a:solidFill>
          <a:ln/>
        </p:spPr>
        <p:txBody>
          <a:bodyPr/>
          <a:lstStyle/>
          <a:p>
            <a:endParaRPr lang="en-GB" dirty="0">
              <a:solidFill>
                <a:srgbClr val="E91363"/>
              </a:solidFill>
              <a:latin typeface="Arial" panose="020B0604020202020204" pitchFamily="34" charset="0"/>
              <a:cs typeface="Arial" panose="020B0604020202020204" pitchFamily="34" charset="0"/>
            </a:endParaRPr>
          </a:p>
        </p:txBody>
      </p:sp>
      <p:sp>
        <p:nvSpPr>
          <p:cNvPr id="12" name="Text 9"/>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3" name="Text 10"/>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Who Drives CycleConnect Success</a:t>
            </a:r>
            <a:endParaRPr lang="en-US" sz="1600" dirty="0">
              <a:latin typeface="Arial" panose="020B0604020202020204" pitchFamily="34" charset="0"/>
              <a:cs typeface="Arial" panose="020B0604020202020204" pitchFamily="34" charset="0"/>
            </a:endParaRPr>
          </a:p>
        </p:txBody>
      </p:sp>
      <p:sp>
        <p:nvSpPr>
          <p:cNvPr id="14" name="Text 11"/>
          <p:cNvSpPr/>
          <p:nvPr/>
        </p:nvSpPr>
        <p:spPr>
          <a:xfrm>
            <a:off x="589280" y="1581785"/>
            <a:ext cx="8932545" cy="461665"/>
          </a:xfrm>
          <a:prstGeom prst="rect">
            <a:avLst/>
          </a:prstGeom>
          <a:noFill/>
          <a:ln/>
        </p:spPr>
        <p:txBody>
          <a:bodyPr wrap="square" lIns="91440" tIns="45720" rIns="91440" bIns="45720" rtlCol="0" anchor="t">
            <a:spAutoFit/>
          </a:bodyPr>
          <a:lstStyle/>
          <a:p>
            <a:pPr>
              <a:lnSpc>
                <a:spcPct val="100000"/>
              </a:lnSpc>
            </a:pPr>
            <a:r>
              <a:rPr lang="en-US" sz="2400" b="1" dirty="0">
                <a:latin typeface="Arial" panose="020B0604020202020204" pitchFamily="34" charset="0"/>
                <a:ea typeface="MiSans" pitchFamily="34" charset="-122"/>
                <a:cs typeface="Arial" panose="020B0604020202020204" pitchFamily="34" charset="0"/>
              </a:rPr>
              <a:t>Primary Users</a:t>
            </a:r>
            <a:endParaRPr lang="en-US" sz="1600" dirty="0">
              <a:latin typeface="Arial" panose="020B0604020202020204" pitchFamily="34" charset="0"/>
              <a:cs typeface="Arial" panose="020B0604020202020204" pitchFamily="34" charset="0"/>
            </a:endParaRPr>
          </a:p>
        </p:txBody>
      </p:sp>
      <p:sp>
        <p:nvSpPr>
          <p:cNvPr id="15" name="Text 12"/>
          <p:cNvSpPr/>
          <p:nvPr/>
        </p:nvSpPr>
        <p:spPr>
          <a:xfrm>
            <a:off x="589280" y="1957705"/>
            <a:ext cx="11013440" cy="1060450"/>
          </a:xfrm>
          <a:prstGeom prst="rect">
            <a:avLst/>
          </a:prstGeom>
          <a:noFill/>
          <a:ln/>
        </p:spPr>
        <p:txBody>
          <a:bodyPr wrap="square" lIns="91440" tIns="45720" rIns="91440" bIns="45720" rtlCol="0" anchor="t"/>
          <a:lstStyle/>
          <a:p>
            <a:pPr>
              <a:lnSpc>
                <a:spcPct val="130000"/>
              </a:lnSpc>
            </a:pPr>
            <a:r>
              <a:rPr lang="en-US" sz="1600" dirty="0">
                <a:latin typeface="Arial" panose="020B0604020202020204" pitchFamily="34" charset="0"/>
                <a:ea typeface="MiSans" pitchFamily="34" charset="-122"/>
                <a:cs typeface="Arial" panose="020B0604020202020204" pitchFamily="34" charset="0"/>
              </a:rPr>
              <a:t>Women aged 18–35 are the core users of CycleConnect, seeking reliable period tracking, fertility prediction, symptom logging, and educational support. Their adoption depends on trust, cultural acceptance, and privacy reassurance </a:t>
            </a:r>
            <a:r>
              <a:rPr lang="en-GB" sz="1600" dirty="0">
                <a:latin typeface="Arial" panose="020B0604020202020204" pitchFamily="34" charset="0"/>
                <a:cs typeface="Arial" panose="020B0604020202020204" pitchFamily="34" charset="0"/>
              </a:rPr>
              <a:t>(Broad et al., 2022; Hong et al., 2024).</a:t>
            </a:r>
            <a:endParaRPr lang="en-US" sz="1600" dirty="0">
              <a:latin typeface="Arial" panose="020B0604020202020204" pitchFamily="34" charset="0"/>
              <a:cs typeface="Arial" panose="020B0604020202020204" pitchFamily="34" charset="0"/>
            </a:endParaRPr>
          </a:p>
        </p:txBody>
      </p:sp>
      <p:grpSp>
        <p:nvGrpSpPr>
          <p:cNvPr id="27" name="Group 26">
            <a:extLst>
              <a:ext uri="{FF2B5EF4-FFF2-40B4-BE49-F238E27FC236}">
                <a16:creationId xmlns:a16="http://schemas.microsoft.com/office/drawing/2014/main" id="{AFF106F5-4865-AEB5-A63E-CE734AF593AF}"/>
              </a:ext>
            </a:extLst>
          </p:cNvPr>
          <p:cNvGrpSpPr/>
          <p:nvPr/>
        </p:nvGrpSpPr>
        <p:grpSpPr>
          <a:xfrm>
            <a:off x="1038660" y="3308985"/>
            <a:ext cx="2542540" cy="3374077"/>
            <a:chOff x="614045" y="3308985"/>
            <a:chExt cx="2542540" cy="3374077"/>
          </a:xfrm>
        </p:grpSpPr>
        <p:sp>
          <p:nvSpPr>
            <p:cNvPr id="16" name="Text 13"/>
            <p:cNvSpPr/>
            <p:nvPr/>
          </p:nvSpPr>
          <p:spPr>
            <a:xfrm>
              <a:off x="614045" y="3308985"/>
              <a:ext cx="2542540" cy="584775"/>
            </a:xfrm>
            <a:prstGeom prst="rect">
              <a:avLst/>
            </a:prstGeom>
            <a:solidFill>
              <a:srgbClr val="FFFFFF">
                <a:alpha val="0"/>
              </a:srgbClr>
            </a:solidFill>
            <a:ln/>
          </p:spPr>
          <p:txBody>
            <a:bodyPr wrap="square" lIns="91440" tIns="45720" rIns="91440" bIns="45720" rtlCol="0" anchor="t">
              <a:spAutoFit/>
            </a:bodyPr>
            <a:lstStyle/>
            <a:p>
              <a:pPr>
                <a:lnSpc>
                  <a:spcPct val="10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Healthcare Professionals</a:t>
              </a:r>
              <a:endParaRPr lang="en-US" sz="1600" dirty="0">
                <a:latin typeface="Arial" panose="020B0604020202020204" pitchFamily="34" charset="0"/>
                <a:cs typeface="Arial" panose="020B0604020202020204" pitchFamily="34" charset="0"/>
              </a:endParaRPr>
            </a:p>
          </p:txBody>
        </p:sp>
        <p:sp>
          <p:nvSpPr>
            <p:cNvPr id="17" name="Text 14"/>
            <p:cNvSpPr/>
            <p:nvPr/>
          </p:nvSpPr>
          <p:spPr>
            <a:xfrm>
              <a:off x="614045" y="3846195"/>
              <a:ext cx="2542540" cy="2836867"/>
            </a:xfrm>
            <a:prstGeom prst="rect">
              <a:avLst/>
            </a:prstGeom>
            <a:noFill/>
            <a:ln/>
          </p:spPr>
          <p:txBody>
            <a:bodyPr wrap="square" lIns="91440" tIns="45720" rIns="91440" bIns="45720" rtlCol="0" anchor="t">
              <a:spAutoFit/>
            </a:bodyPr>
            <a:lstStyle/>
            <a:p>
              <a:pPr>
                <a:lnSpc>
                  <a:spcPct val="120000"/>
                </a:lnSpc>
              </a:pPr>
              <a:r>
                <a:rPr lang="en-US" sz="1500" dirty="0">
                  <a:latin typeface="Arial" panose="020B0604020202020204" pitchFamily="34" charset="0"/>
                  <a:ea typeface="MiSans" pitchFamily="34" charset="-122"/>
                  <a:cs typeface="Arial" panose="020B0604020202020204" pitchFamily="34" charset="0"/>
                </a:rPr>
                <a:t>General practitioners, gynaecologists, nurses, and sexual and reproductive health clinics may recommend CycleConnect for improving menstrual literacy or early detection of PCOS and endometriosis </a:t>
              </a:r>
              <a:r>
                <a:rPr lang="en-GB" sz="1500" dirty="0">
                  <a:latin typeface="Arial" panose="020B0604020202020204" pitchFamily="34" charset="0"/>
                  <a:cs typeface="Arial" panose="020B0604020202020204" pitchFamily="34" charset="0"/>
                </a:rPr>
                <a:t>(Broad et al., 2022).</a:t>
              </a:r>
              <a:endParaRPr lang="en-US" sz="1500" dirty="0">
                <a:latin typeface="Arial" panose="020B0604020202020204" pitchFamily="34" charset="0"/>
                <a:cs typeface="Arial" panose="020B0604020202020204" pitchFamily="34" charset="0"/>
              </a:endParaRPr>
            </a:p>
          </p:txBody>
        </p:sp>
      </p:grpSp>
      <p:grpSp>
        <p:nvGrpSpPr>
          <p:cNvPr id="26" name="Group 25">
            <a:extLst>
              <a:ext uri="{FF2B5EF4-FFF2-40B4-BE49-F238E27FC236}">
                <a16:creationId xmlns:a16="http://schemas.microsoft.com/office/drawing/2014/main" id="{13050059-1897-98F6-1FA8-7C27A67CDA4C}"/>
              </a:ext>
            </a:extLst>
          </p:cNvPr>
          <p:cNvGrpSpPr/>
          <p:nvPr/>
        </p:nvGrpSpPr>
        <p:grpSpPr>
          <a:xfrm>
            <a:off x="4824730" y="3353673"/>
            <a:ext cx="2542540" cy="2822956"/>
            <a:chOff x="3814445" y="3308985"/>
            <a:chExt cx="2542540" cy="2822956"/>
          </a:xfrm>
        </p:grpSpPr>
        <p:sp>
          <p:nvSpPr>
            <p:cNvPr id="18" name="Text 15"/>
            <p:cNvSpPr/>
            <p:nvPr/>
          </p:nvSpPr>
          <p:spPr>
            <a:xfrm>
              <a:off x="3814445" y="3308985"/>
              <a:ext cx="2542540" cy="584775"/>
            </a:xfrm>
            <a:prstGeom prst="rect">
              <a:avLst/>
            </a:prstGeom>
            <a:solidFill>
              <a:srgbClr val="FFFFFF">
                <a:alpha val="0"/>
              </a:srgbClr>
            </a:solidFill>
            <a:ln/>
          </p:spPr>
          <p:txBody>
            <a:bodyPr wrap="square" lIns="91440" tIns="45720" rIns="91440" bIns="45720" rtlCol="0" anchor="t">
              <a:spAutoFit/>
            </a:bodyPr>
            <a:lstStyle/>
            <a:p>
              <a:pPr>
                <a:lnSpc>
                  <a:spcPct val="10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Public Health Bodies &amp; NHS Digital Teams</a:t>
              </a:r>
              <a:endParaRPr lang="en-US" sz="1600" dirty="0">
                <a:latin typeface="Arial" panose="020B0604020202020204" pitchFamily="34" charset="0"/>
                <a:cs typeface="Arial" panose="020B0604020202020204" pitchFamily="34" charset="0"/>
              </a:endParaRPr>
            </a:p>
          </p:txBody>
        </p:sp>
        <p:sp>
          <p:nvSpPr>
            <p:cNvPr id="19" name="Text 16"/>
            <p:cNvSpPr/>
            <p:nvPr/>
          </p:nvSpPr>
          <p:spPr>
            <a:xfrm>
              <a:off x="3814445" y="3849072"/>
              <a:ext cx="2542540" cy="2282869"/>
            </a:xfrm>
            <a:prstGeom prst="rect">
              <a:avLst/>
            </a:prstGeom>
            <a:noFill/>
            <a:ln/>
          </p:spPr>
          <p:txBody>
            <a:bodyPr wrap="square" lIns="91440" tIns="45720" rIns="91440" bIns="45720" rtlCol="0" anchor="t">
              <a:spAutoFit/>
            </a:bodyPr>
            <a:lstStyle/>
            <a:p>
              <a:pPr>
                <a:lnSpc>
                  <a:spcPct val="120000"/>
                </a:lnSpc>
              </a:pPr>
              <a:r>
                <a:rPr lang="en-US" sz="1500" dirty="0">
                  <a:latin typeface="Arial" panose="020B0604020202020204" pitchFamily="34" charset="0"/>
                  <a:ea typeface="MiSans" pitchFamily="34" charset="-122"/>
                  <a:cs typeface="Arial" panose="020B0604020202020204" pitchFamily="34" charset="0"/>
                </a:rPr>
                <a:t>These bodies support the integration of CycleConnect with health services, ensuring alignment with national digital health strategies and promoting safe digital SRH tools </a:t>
              </a:r>
              <a:r>
                <a:rPr lang="en-GB" sz="1500" dirty="0">
                  <a:latin typeface="Arial" panose="020B0604020202020204" pitchFamily="34" charset="0"/>
                  <a:cs typeface="Arial" panose="020B0604020202020204" pitchFamily="34" charset="0"/>
                </a:rPr>
                <a:t>(WHO, 2022).</a:t>
              </a:r>
              <a:endParaRPr lang="en-US" sz="1500" dirty="0">
                <a:latin typeface="Arial" panose="020B0604020202020204" pitchFamily="34" charset="0"/>
                <a:cs typeface="Arial" panose="020B0604020202020204" pitchFamily="34" charset="0"/>
              </a:endParaRPr>
            </a:p>
          </p:txBody>
        </p:sp>
      </p:grpSp>
      <p:grpSp>
        <p:nvGrpSpPr>
          <p:cNvPr id="25" name="Group 24">
            <a:extLst>
              <a:ext uri="{FF2B5EF4-FFF2-40B4-BE49-F238E27FC236}">
                <a16:creationId xmlns:a16="http://schemas.microsoft.com/office/drawing/2014/main" id="{1F1DAF42-35AA-C532-31EA-6EF3BA0C2CA4}"/>
              </a:ext>
            </a:extLst>
          </p:cNvPr>
          <p:cNvGrpSpPr/>
          <p:nvPr/>
        </p:nvGrpSpPr>
        <p:grpSpPr>
          <a:xfrm>
            <a:off x="8610800" y="3308985"/>
            <a:ext cx="2542540" cy="3125111"/>
            <a:chOff x="7014845" y="3308985"/>
            <a:chExt cx="2542540" cy="3125111"/>
          </a:xfrm>
        </p:grpSpPr>
        <p:sp>
          <p:nvSpPr>
            <p:cNvPr id="20" name="Text 17"/>
            <p:cNvSpPr/>
            <p:nvPr/>
          </p:nvSpPr>
          <p:spPr>
            <a:xfrm>
              <a:off x="7014845" y="3308985"/>
              <a:ext cx="2542540" cy="584775"/>
            </a:xfrm>
            <a:prstGeom prst="rect">
              <a:avLst/>
            </a:prstGeom>
            <a:solidFill>
              <a:srgbClr val="FFFFFF">
                <a:alpha val="0"/>
              </a:srgbClr>
            </a:solidFill>
            <a:ln/>
          </p:spPr>
          <p:txBody>
            <a:bodyPr wrap="square" lIns="91440" tIns="45720" rIns="91440" bIns="45720" rtlCol="0" anchor="t">
              <a:spAutoFit/>
            </a:bodyPr>
            <a:lstStyle/>
            <a:p>
              <a:pPr>
                <a:lnSpc>
                  <a:spcPct val="10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App Developers &amp; Technical Teams</a:t>
              </a:r>
              <a:endParaRPr lang="en-US" sz="1600" dirty="0">
                <a:latin typeface="Arial" panose="020B0604020202020204" pitchFamily="34" charset="0"/>
                <a:cs typeface="Arial" panose="020B0604020202020204" pitchFamily="34" charset="0"/>
              </a:endParaRPr>
            </a:p>
          </p:txBody>
        </p:sp>
        <p:sp>
          <p:nvSpPr>
            <p:cNvPr id="21" name="Text 18"/>
            <p:cNvSpPr/>
            <p:nvPr/>
          </p:nvSpPr>
          <p:spPr>
            <a:xfrm>
              <a:off x="7014845" y="3874228"/>
              <a:ext cx="2542540" cy="2559868"/>
            </a:xfrm>
            <a:prstGeom prst="rect">
              <a:avLst/>
            </a:prstGeom>
            <a:noFill/>
            <a:ln/>
          </p:spPr>
          <p:txBody>
            <a:bodyPr wrap="square" lIns="91440" tIns="45720" rIns="91440" bIns="45720" rtlCol="0" anchor="t">
              <a:spAutoFit/>
            </a:bodyPr>
            <a:lstStyle/>
            <a:p>
              <a:pPr>
                <a:lnSpc>
                  <a:spcPct val="120000"/>
                </a:lnSpc>
              </a:pPr>
              <a:r>
                <a:rPr lang="en-US" sz="1500" dirty="0">
                  <a:latin typeface="Arial" panose="020B0604020202020204" pitchFamily="34" charset="0"/>
                  <a:ea typeface="MiSans" pitchFamily="34" charset="-122"/>
                  <a:cs typeface="Arial" panose="020B0604020202020204" pitchFamily="34" charset="0"/>
                </a:rPr>
                <a:t>Responsible for data protection, encryption, secure coding, accurate prediction algorithms, and maintaining the Flutter-based infrastructure to ensure seamless performance </a:t>
              </a:r>
              <a:r>
                <a:rPr lang="en-GB" sz="1500" dirty="0">
                  <a:latin typeface="Arial" panose="020B0604020202020204" pitchFamily="34" charset="0"/>
                  <a:cs typeface="Arial" panose="020B0604020202020204" pitchFamily="34" charset="0"/>
                </a:rPr>
                <a:t>(Kaleva et al., 2024).</a:t>
              </a:r>
              <a:endParaRPr lang="en-US" sz="1500" dirty="0">
                <a:latin typeface="Arial" panose="020B0604020202020204" pitchFamily="34" charset="0"/>
                <a:cs typeface="Arial" panose="020B0604020202020204" pitchFamily="34" charset="0"/>
              </a:endParaRPr>
            </a:p>
          </p:txBody>
        </p:sp>
      </p:grpSp>
      <p:sp>
        <p:nvSpPr>
          <p:cNvPr id="22" name="Rounded Rectangle 8">
            <a:extLst>
              <a:ext uri="{FF2B5EF4-FFF2-40B4-BE49-F238E27FC236}">
                <a16:creationId xmlns:a16="http://schemas.microsoft.com/office/drawing/2014/main" id="{A6F7C424-22E3-65AF-5631-3E756C3FDFA0}"/>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3" name="Rounded Rectangle 9">
            <a:extLst>
              <a:ext uri="{FF2B5EF4-FFF2-40B4-BE49-F238E27FC236}">
                <a16:creationId xmlns:a16="http://schemas.microsoft.com/office/drawing/2014/main" id="{E0BA9D4F-5FC8-6813-4A21-E93675949CEC}"/>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4" name="Picture 23" descr="A pink heart on a pink background&#10;&#10;AI-generated content may be incorrect.">
            <a:extLst>
              <a:ext uri="{FF2B5EF4-FFF2-40B4-BE49-F238E27FC236}">
                <a16:creationId xmlns:a16="http://schemas.microsoft.com/office/drawing/2014/main" id="{4427BE5C-38AA-AD20-36E8-94020D7D2F00}"/>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sp>
        <p:nvSpPr>
          <p:cNvPr id="28" name="Shape 9">
            <a:extLst>
              <a:ext uri="{FF2B5EF4-FFF2-40B4-BE49-F238E27FC236}">
                <a16:creationId xmlns:a16="http://schemas.microsoft.com/office/drawing/2014/main" id="{2CC08C05-55FC-ABB3-D0DD-D2EC918CC62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B87E0-BBCB-9DF3-B29E-C6D2F8BB1271}"/>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6C028AFD-94A6-D066-F654-B9CB64DAF6A4}"/>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131C538F-A050-A068-003D-858CB6EA4E4D}"/>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833D5066-1F00-D7F2-9BFF-6C3D05C6E2E4}"/>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AFC5355B-EE77-BABA-1299-2194CF0938E9}"/>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7D5A768A-058F-E2A5-51C1-46E3B0697343}"/>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77DEFD6F-6436-1AF9-8526-B0B1B9A5BD27}"/>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5B42B137-7294-9523-C9DB-1E041147994E}"/>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7070839F-5CA7-969A-44CC-CFED78F721D3}"/>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C40FAC64-5288-5C3B-B81C-8DF4FB6E3564}"/>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5" name="Text 8">
            <a:extLst>
              <a:ext uri="{FF2B5EF4-FFF2-40B4-BE49-F238E27FC236}">
                <a16:creationId xmlns:a16="http://schemas.microsoft.com/office/drawing/2014/main" id="{C10CEB95-30D8-2D48-3860-6F2C56C99F38}"/>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Privacy Fears &amp; Digital Gaps</a:t>
            </a:r>
            <a:endParaRPr lang="en-US" sz="1600" dirty="0">
              <a:latin typeface="Arial" panose="020B0604020202020204" pitchFamily="34" charset="0"/>
              <a:cs typeface="Arial" panose="020B0604020202020204" pitchFamily="34" charset="0"/>
            </a:endParaRPr>
          </a:p>
        </p:txBody>
      </p:sp>
      <p:sp>
        <p:nvSpPr>
          <p:cNvPr id="56" name="Shape 9">
            <a:extLst>
              <a:ext uri="{FF2B5EF4-FFF2-40B4-BE49-F238E27FC236}">
                <a16:creationId xmlns:a16="http://schemas.microsoft.com/office/drawing/2014/main" id="{EE4FE4DD-9995-F8B9-C3F5-583C7FDF3615}"/>
              </a:ext>
            </a:extLst>
          </p:cNvPr>
          <p:cNvSpPr/>
          <p:nvPr/>
        </p:nvSpPr>
        <p:spPr>
          <a:xfrm>
            <a:off x="3865880" y="1370965"/>
            <a:ext cx="7620000" cy="2131060"/>
          </a:xfrm>
          <a:prstGeom prst="roundRect">
            <a:avLst>
              <a:gd name="adj" fmla="val 3784"/>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57" name="Text 10">
            <a:extLst>
              <a:ext uri="{FF2B5EF4-FFF2-40B4-BE49-F238E27FC236}">
                <a16:creationId xmlns:a16="http://schemas.microsoft.com/office/drawing/2014/main" id="{33C233E0-8833-9942-841C-2ABF73250EEC}"/>
              </a:ext>
            </a:extLst>
          </p:cNvPr>
          <p:cNvSpPr/>
          <p:nvPr/>
        </p:nvSpPr>
        <p:spPr>
          <a:xfrm>
            <a:off x="3865880" y="1370965"/>
            <a:ext cx="7620000" cy="213106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8" name="Shape 11">
            <a:extLst>
              <a:ext uri="{FF2B5EF4-FFF2-40B4-BE49-F238E27FC236}">
                <a16:creationId xmlns:a16="http://schemas.microsoft.com/office/drawing/2014/main" id="{7E0EBB21-179F-7B00-41EA-D22C5FB5D6FC}"/>
              </a:ext>
            </a:extLst>
          </p:cNvPr>
          <p:cNvSpPr/>
          <p:nvPr/>
        </p:nvSpPr>
        <p:spPr>
          <a:xfrm>
            <a:off x="4064000" y="1599565"/>
            <a:ext cx="4635500" cy="381000"/>
          </a:xfrm>
          <a:prstGeom prst="roundRect">
            <a:avLst>
              <a:gd name="adj" fmla="val 50000"/>
            </a:avLst>
          </a:prstGeom>
          <a:solidFill>
            <a:srgbClr val="FFFFFF"/>
          </a:solidFill>
          <a:ln/>
        </p:spPr>
        <p:txBody>
          <a:bodyPr/>
          <a:lstStyle/>
          <a:p>
            <a:endParaRPr lang="en-GB">
              <a:latin typeface="Arial" panose="020B0604020202020204" pitchFamily="34" charset="0"/>
              <a:cs typeface="Arial" panose="020B0604020202020204" pitchFamily="34" charset="0"/>
            </a:endParaRPr>
          </a:p>
        </p:txBody>
      </p:sp>
      <p:sp>
        <p:nvSpPr>
          <p:cNvPr id="59" name="Text 12">
            <a:extLst>
              <a:ext uri="{FF2B5EF4-FFF2-40B4-BE49-F238E27FC236}">
                <a16:creationId xmlns:a16="http://schemas.microsoft.com/office/drawing/2014/main" id="{B98BB5CC-1E52-21A3-07B7-109958AA3E54}"/>
              </a:ext>
            </a:extLst>
          </p:cNvPr>
          <p:cNvSpPr/>
          <p:nvPr/>
        </p:nvSpPr>
        <p:spPr>
          <a:xfrm>
            <a:off x="4064000" y="1580515"/>
            <a:ext cx="4069080" cy="3810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4" name="Text 17">
            <a:extLst>
              <a:ext uri="{FF2B5EF4-FFF2-40B4-BE49-F238E27FC236}">
                <a16:creationId xmlns:a16="http://schemas.microsoft.com/office/drawing/2014/main" id="{C67996C5-952A-2869-C700-46C6C9E7AD8F}"/>
              </a:ext>
            </a:extLst>
          </p:cNvPr>
          <p:cNvSpPr/>
          <p:nvPr/>
        </p:nvSpPr>
        <p:spPr>
          <a:xfrm>
            <a:off x="4191000" y="1605915"/>
            <a:ext cx="4705350"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Privacy &amp; Data Sensitivity Concerns</a:t>
            </a:r>
            <a:endParaRPr lang="en-US" sz="1600" dirty="0">
              <a:solidFill>
                <a:srgbClr val="E91363"/>
              </a:solidFill>
              <a:latin typeface="Arial" panose="020B0604020202020204" pitchFamily="34" charset="0"/>
              <a:cs typeface="Arial" panose="020B0604020202020204" pitchFamily="34" charset="0"/>
            </a:endParaRPr>
          </a:p>
        </p:txBody>
      </p:sp>
      <p:sp>
        <p:nvSpPr>
          <p:cNvPr id="65" name="Text 18">
            <a:extLst>
              <a:ext uri="{FF2B5EF4-FFF2-40B4-BE49-F238E27FC236}">
                <a16:creationId xmlns:a16="http://schemas.microsoft.com/office/drawing/2014/main" id="{B111DD87-D516-FAFE-6B21-AF624233CADB}"/>
              </a:ext>
            </a:extLst>
          </p:cNvPr>
          <p:cNvSpPr/>
          <p:nvPr/>
        </p:nvSpPr>
        <p:spPr>
          <a:xfrm>
            <a:off x="4126230" y="2004695"/>
            <a:ext cx="6976110" cy="1379352"/>
          </a:xfrm>
          <a:prstGeom prst="rect">
            <a:avLst/>
          </a:prstGeom>
          <a:noFill/>
          <a:ln/>
        </p:spPr>
        <p:txBody>
          <a:bodyPr wrap="square" lIns="91440" tIns="45720" rIns="91440" bIns="45720" rtlCol="0" anchor="t">
            <a:spAutoFit/>
          </a:bodyPr>
          <a:lstStyle/>
          <a:p>
            <a:pPr>
              <a:lnSpc>
                <a:spcPct val="130000"/>
              </a:lnSpc>
            </a:pPr>
            <a:r>
              <a:rPr lang="en-US" sz="1600" dirty="0">
                <a:latin typeface="Arial" panose="020B0604020202020204" pitchFamily="34" charset="0"/>
                <a:ea typeface="MiSans" pitchFamily="34" charset="-122"/>
                <a:cs typeface="Arial" panose="020B0604020202020204" pitchFamily="34" charset="0"/>
              </a:rPr>
              <a:t>Menstrual, fertility, and symptom data are highly personal. Users may fear data misuse, especially after media reports of femtech apps sharing information </a:t>
            </a:r>
            <a:r>
              <a:rPr lang="en-GB" sz="1600" dirty="0">
                <a:latin typeface="Arial" panose="020B0604020202020204" pitchFamily="34" charset="0"/>
                <a:cs typeface="Arial" panose="020B0604020202020204" pitchFamily="34" charset="0"/>
              </a:rPr>
              <a:t>(Kaleva et al., 2024; </a:t>
            </a:r>
            <a:r>
              <a:rPr lang="en-GB" sz="1600" dirty="0" err="1">
                <a:latin typeface="Arial" panose="020B0604020202020204" pitchFamily="34" charset="0"/>
                <a:cs typeface="Arial" panose="020B0604020202020204" pitchFamily="34" charset="0"/>
              </a:rPr>
              <a:t>Zadushlivy</a:t>
            </a:r>
            <a:r>
              <a:rPr lang="en-GB" sz="1600" dirty="0">
                <a:latin typeface="Arial" panose="020B0604020202020204" pitchFamily="34" charset="0"/>
                <a:cs typeface="Arial" panose="020B0604020202020204" pitchFamily="34" charset="0"/>
              </a:rPr>
              <a:t> et al., 2025).</a:t>
            </a:r>
            <a:r>
              <a:rPr lang="en-US" sz="1600" dirty="0">
                <a:latin typeface="Arial" panose="020B0604020202020204" pitchFamily="34" charset="0"/>
                <a:ea typeface="MiSans" pitchFamily="34" charset="-122"/>
                <a:cs typeface="Arial" panose="020B0604020202020204" pitchFamily="34" charset="0"/>
              </a:rPr>
              <a:t> Even though CycleConnect stores data locally, users may still be sceptical.</a:t>
            </a:r>
            <a:endParaRPr lang="en-US" sz="1600" dirty="0">
              <a:latin typeface="Arial" panose="020B0604020202020204" pitchFamily="34" charset="0"/>
              <a:cs typeface="Arial" panose="020B0604020202020204" pitchFamily="34" charset="0"/>
            </a:endParaRPr>
          </a:p>
        </p:txBody>
      </p:sp>
      <p:sp>
        <p:nvSpPr>
          <p:cNvPr id="27" name="Text 11">
            <a:extLst>
              <a:ext uri="{FF2B5EF4-FFF2-40B4-BE49-F238E27FC236}">
                <a16:creationId xmlns:a16="http://schemas.microsoft.com/office/drawing/2014/main" id="{9AAEC6F3-CF7E-6E6B-4333-2DB37C87A94A}"/>
              </a:ext>
            </a:extLst>
          </p:cNvPr>
          <p:cNvSpPr/>
          <p:nvPr/>
        </p:nvSpPr>
        <p:spPr>
          <a:xfrm rot="5400000">
            <a:off x="5645047" y="3865780"/>
            <a:ext cx="293611" cy="293331"/>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0" name="Shape 13">
            <a:extLst>
              <a:ext uri="{FF2B5EF4-FFF2-40B4-BE49-F238E27FC236}">
                <a16:creationId xmlns:a16="http://schemas.microsoft.com/office/drawing/2014/main" id="{8C404C35-2A7F-65C8-7BFD-263E280D39C5}"/>
              </a:ext>
            </a:extLst>
          </p:cNvPr>
          <p:cNvSpPr/>
          <p:nvPr/>
        </p:nvSpPr>
        <p:spPr>
          <a:xfrm>
            <a:off x="3865880" y="3887049"/>
            <a:ext cx="7620000" cy="2260302"/>
          </a:xfrm>
          <a:prstGeom prst="roundRect">
            <a:avLst>
              <a:gd name="adj" fmla="val 3784"/>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61" name="Text 14">
            <a:extLst>
              <a:ext uri="{FF2B5EF4-FFF2-40B4-BE49-F238E27FC236}">
                <a16:creationId xmlns:a16="http://schemas.microsoft.com/office/drawing/2014/main" id="{EA5C42B1-D112-3997-577E-5AF47419F887}"/>
              </a:ext>
            </a:extLst>
          </p:cNvPr>
          <p:cNvSpPr/>
          <p:nvPr/>
        </p:nvSpPr>
        <p:spPr>
          <a:xfrm>
            <a:off x="3865880" y="4016291"/>
            <a:ext cx="7620000" cy="213106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2" name="Shape 15">
            <a:extLst>
              <a:ext uri="{FF2B5EF4-FFF2-40B4-BE49-F238E27FC236}">
                <a16:creationId xmlns:a16="http://schemas.microsoft.com/office/drawing/2014/main" id="{53B43000-2DD6-32B6-D5E2-128C6D5A850D}"/>
              </a:ext>
            </a:extLst>
          </p:cNvPr>
          <p:cNvSpPr/>
          <p:nvPr/>
        </p:nvSpPr>
        <p:spPr>
          <a:xfrm>
            <a:off x="4063999" y="4238541"/>
            <a:ext cx="4508501" cy="381000"/>
          </a:xfrm>
          <a:prstGeom prst="roundRect">
            <a:avLst>
              <a:gd name="adj" fmla="val 50000"/>
            </a:avLst>
          </a:prstGeom>
          <a:solidFill>
            <a:srgbClr val="FFFFFF"/>
          </a:solidFill>
          <a:ln/>
        </p:spPr>
        <p:txBody>
          <a:bodyPr/>
          <a:lstStyle/>
          <a:p>
            <a:endParaRPr lang="en-GB">
              <a:latin typeface="Arial" panose="020B0604020202020204" pitchFamily="34" charset="0"/>
              <a:cs typeface="Arial" panose="020B0604020202020204" pitchFamily="34" charset="0"/>
            </a:endParaRPr>
          </a:p>
        </p:txBody>
      </p:sp>
      <p:sp>
        <p:nvSpPr>
          <p:cNvPr id="63" name="Text 16">
            <a:extLst>
              <a:ext uri="{FF2B5EF4-FFF2-40B4-BE49-F238E27FC236}">
                <a16:creationId xmlns:a16="http://schemas.microsoft.com/office/drawing/2014/main" id="{ED1F6CF5-B13E-F17C-74B3-EAE9C5FEA42C}"/>
              </a:ext>
            </a:extLst>
          </p:cNvPr>
          <p:cNvSpPr/>
          <p:nvPr/>
        </p:nvSpPr>
        <p:spPr>
          <a:xfrm>
            <a:off x="4064000" y="4225841"/>
            <a:ext cx="4069080" cy="3810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6" name="Text 19">
            <a:extLst>
              <a:ext uri="{FF2B5EF4-FFF2-40B4-BE49-F238E27FC236}">
                <a16:creationId xmlns:a16="http://schemas.microsoft.com/office/drawing/2014/main" id="{0306FB89-2A78-6E26-E512-2A065A694FB9}"/>
              </a:ext>
            </a:extLst>
          </p:cNvPr>
          <p:cNvSpPr/>
          <p:nvPr/>
        </p:nvSpPr>
        <p:spPr>
          <a:xfrm>
            <a:off x="4191000" y="4251241"/>
            <a:ext cx="6722533"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Low Digital Literacy &amp; Confidence</a:t>
            </a:r>
            <a:endParaRPr lang="en-US" sz="1600" dirty="0">
              <a:solidFill>
                <a:srgbClr val="E91363"/>
              </a:solidFill>
              <a:latin typeface="Arial" panose="020B0604020202020204" pitchFamily="34" charset="0"/>
              <a:cs typeface="Arial" panose="020B0604020202020204" pitchFamily="34" charset="0"/>
            </a:endParaRPr>
          </a:p>
        </p:txBody>
      </p:sp>
      <p:sp>
        <p:nvSpPr>
          <p:cNvPr id="67" name="Text 20">
            <a:extLst>
              <a:ext uri="{FF2B5EF4-FFF2-40B4-BE49-F238E27FC236}">
                <a16:creationId xmlns:a16="http://schemas.microsoft.com/office/drawing/2014/main" id="{16EEF43B-E27E-A841-0385-2D08F9A52017}"/>
              </a:ext>
            </a:extLst>
          </p:cNvPr>
          <p:cNvSpPr/>
          <p:nvPr/>
        </p:nvSpPr>
        <p:spPr>
          <a:xfrm>
            <a:off x="4126230" y="4650021"/>
            <a:ext cx="6976110" cy="1019253"/>
          </a:xfrm>
          <a:prstGeom prst="rect">
            <a:avLst/>
          </a:prstGeom>
          <a:noFill/>
          <a:ln/>
        </p:spPr>
        <p:txBody>
          <a:bodyPr wrap="square" lIns="91440" tIns="45720" rIns="91440" bIns="45720" rtlCol="0" anchor="t">
            <a:spAutoFit/>
          </a:bodyPr>
          <a:lstStyle/>
          <a:p>
            <a:pPr>
              <a:lnSpc>
                <a:spcPct val="130000"/>
              </a:lnSpc>
            </a:pPr>
            <a:r>
              <a:rPr lang="en-US" sz="1600" dirty="0">
                <a:solidFill>
                  <a:srgbClr val="000000"/>
                </a:solidFill>
                <a:latin typeface="Arial" panose="020B0604020202020204" pitchFamily="34" charset="0"/>
                <a:ea typeface="MiSans" pitchFamily="34" charset="-122"/>
                <a:cs typeface="Arial" panose="020B0604020202020204" pitchFamily="34" charset="0"/>
              </a:rPr>
              <a:t>Some women may struggle with installing apps, interpreting fertility predictions, or understanding symptom trends, which can hinder the effective use of </a:t>
            </a:r>
            <a:r>
              <a:rPr lang="en-US" sz="1600" dirty="0" err="1">
                <a:solidFill>
                  <a:srgbClr val="000000"/>
                </a:solidFill>
                <a:latin typeface="Arial" panose="020B0604020202020204" pitchFamily="34" charset="0"/>
                <a:ea typeface="MiSans" pitchFamily="34" charset="-122"/>
                <a:cs typeface="Arial" panose="020B0604020202020204" pitchFamily="34" charset="0"/>
              </a:rPr>
              <a:t>CycleConnect</a:t>
            </a:r>
            <a:r>
              <a:rPr lang="en-US" sz="1600" dirty="0">
                <a:solidFill>
                  <a:srgbClr val="000000"/>
                </a:solidFill>
                <a:latin typeface="Arial" panose="020B0604020202020204" pitchFamily="34" charset="0"/>
                <a:ea typeface="MiSans" pitchFamily="34" charset="-122"/>
                <a:cs typeface="Arial" panose="020B0604020202020204" pitchFamily="34" charset="0"/>
              </a:rPr>
              <a:t> </a:t>
            </a:r>
            <a:r>
              <a:rPr lang="en-GB" sz="1600" dirty="0">
                <a:latin typeface="Arial" panose="020B0604020202020204" pitchFamily="34" charset="0"/>
                <a:cs typeface="Arial" panose="020B0604020202020204" pitchFamily="34" charset="0"/>
              </a:rPr>
              <a:t>(Giebel et al., 2023).</a:t>
            </a:r>
            <a:endParaRPr lang="en-US" sz="1600" dirty="0">
              <a:latin typeface="Arial" panose="020B0604020202020204" pitchFamily="34" charset="0"/>
              <a:cs typeface="Arial" panose="020B0604020202020204" pitchFamily="34" charset="0"/>
            </a:endParaRPr>
          </a:p>
        </p:txBody>
      </p:sp>
      <p:sp>
        <p:nvSpPr>
          <p:cNvPr id="69" name="Shape 9">
            <a:extLst>
              <a:ext uri="{FF2B5EF4-FFF2-40B4-BE49-F238E27FC236}">
                <a16:creationId xmlns:a16="http://schemas.microsoft.com/office/drawing/2014/main" id="{05A378D7-C3A7-D436-EF3D-DFF12582262D}"/>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pic>
        <p:nvPicPr>
          <p:cNvPr id="71" name="Picture 70" descr="A person holding a phone and a padlock&#10;&#10;AI-generated content may be incorrect.">
            <a:extLst>
              <a:ext uri="{FF2B5EF4-FFF2-40B4-BE49-F238E27FC236}">
                <a16:creationId xmlns:a16="http://schemas.microsoft.com/office/drawing/2014/main" id="{0FB8ACC1-0E12-9FF8-18D9-6299037CA183}"/>
              </a:ext>
            </a:extLst>
          </p:cNvPr>
          <p:cNvPicPr>
            <a:picLocks noChangeAspect="1"/>
          </p:cNvPicPr>
          <p:nvPr/>
        </p:nvPicPr>
        <p:blipFill>
          <a:blip r:embed="rId4"/>
          <a:stretch>
            <a:fillRect/>
          </a:stretch>
        </p:blipFill>
        <p:spPr>
          <a:xfrm>
            <a:off x="152638" y="1370965"/>
            <a:ext cx="3510079" cy="4827820"/>
          </a:xfrm>
          <a:prstGeom prst="rect">
            <a:avLst/>
          </a:prstGeom>
        </p:spPr>
      </p:pic>
    </p:spTree>
    <p:extLst>
      <p:ext uri="{BB962C8B-B14F-4D97-AF65-F5344CB8AC3E}">
        <p14:creationId xmlns:p14="http://schemas.microsoft.com/office/powerpoint/2010/main" val="12443356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6FC7A-67AE-D815-3BD8-0CF2924D9F37}"/>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68187355-8721-493F-4E67-A4E55D14A533}"/>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3B735F26-FB8D-E053-4337-808876D141D2}"/>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C6D16AD1-9236-19B7-96F2-883A9868D891}"/>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040FA56F-AD8B-D4FE-3818-98896C292675}"/>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C936ECEE-B7A6-D380-F080-177A32F9F614}"/>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47F08447-1165-C98C-115E-AD1950E84632}"/>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DC60D2F8-7DCE-D89B-80EC-D44C7D1880C9}"/>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3DED17CE-6B18-49AC-B50F-AE19469267A6}"/>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3CB7F2F5-40EB-ADF6-2F8F-6ACF76E451B3}"/>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061877F0-8E0E-0A10-5A36-13C909E8BEE6}"/>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396CD749-604D-2472-142A-8F9F1B4BD43E}"/>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539E7B5F-C452-80D2-6128-2499FF0DC45F}"/>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C9D04E8C-4CF8-59DB-97D8-5A759FD17BD9}"/>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8" name="Text 8">
            <a:extLst>
              <a:ext uri="{FF2B5EF4-FFF2-40B4-BE49-F238E27FC236}">
                <a16:creationId xmlns:a16="http://schemas.microsoft.com/office/drawing/2014/main" id="{FF33540E-BB9E-5DB4-0D91-7913FB6A6A29}"/>
              </a:ext>
            </a:extLst>
          </p:cNvPr>
          <p:cNvSpPr/>
          <p:nvPr/>
        </p:nvSpPr>
        <p:spPr>
          <a:xfrm>
            <a:off x="941705" y="41021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Tech, Funding &amp; Equity Hurdles</a:t>
            </a: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839A2ACF-00E9-863D-C701-9A17A4D29BE9}"/>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D26F5549-403B-BB2F-009E-4AAA1C8CFF4F}"/>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grpSp>
        <p:nvGrpSpPr>
          <p:cNvPr id="33" name="Group 32">
            <a:extLst>
              <a:ext uri="{FF2B5EF4-FFF2-40B4-BE49-F238E27FC236}">
                <a16:creationId xmlns:a16="http://schemas.microsoft.com/office/drawing/2014/main" id="{A917CD1B-DE80-807C-BD94-4C60EC3CC1AA}"/>
              </a:ext>
            </a:extLst>
          </p:cNvPr>
          <p:cNvGrpSpPr/>
          <p:nvPr/>
        </p:nvGrpSpPr>
        <p:grpSpPr>
          <a:xfrm>
            <a:off x="638810" y="1310601"/>
            <a:ext cx="8031480" cy="4602480"/>
            <a:chOff x="3796030" y="1413510"/>
            <a:chExt cx="8031480" cy="4602480"/>
          </a:xfrm>
        </p:grpSpPr>
        <p:sp>
          <p:nvSpPr>
            <p:cNvPr id="22" name="Shape 11">
              <a:extLst>
                <a:ext uri="{FF2B5EF4-FFF2-40B4-BE49-F238E27FC236}">
                  <a16:creationId xmlns:a16="http://schemas.microsoft.com/office/drawing/2014/main" id="{CA379563-38DB-11BC-C598-E7FCD0B73616}"/>
                </a:ext>
              </a:extLst>
            </p:cNvPr>
            <p:cNvSpPr/>
            <p:nvPr/>
          </p:nvSpPr>
          <p:spPr>
            <a:xfrm>
              <a:off x="3796030" y="1413510"/>
              <a:ext cx="8031480" cy="4602480"/>
            </a:xfrm>
            <a:prstGeom prst="rect">
              <a:avLst/>
            </a:prstGeom>
            <a:solidFill>
              <a:srgbClr val="000000">
                <a:alpha val="0"/>
              </a:srgbClr>
            </a:solidFill>
            <a:ln w="19050">
              <a:solidFill>
                <a:srgbClr val="E91363"/>
              </a:solidFill>
              <a:prstDash val="solid"/>
            </a:ln>
          </p:spPr>
          <p:txBody>
            <a:bodyPr/>
            <a:lstStyle/>
            <a:p>
              <a:endParaRPr lang="en-GB" dirty="0">
                <a:latin typeface="Arial" panose="020B0604020202020204" pitchFamily="34" charset="0"/>
                <a:cs typeface="Arial" panose="020B0604020202020204" pitchFamily="34" charset="0"/>
              </a:endParaRPr>
            </a:p>
          </p:txBody>
        </p:sp>
        <p:sp>
          <p:nvSpPr>
            <p:cNvPr id="23" name="Text 12">
              <a:extLst>
                <a:ext uri="{FF2B5EF4-FFF2-40B4-BE49-F238E27FC236}">
                  <a16:creationId xmlns:a16="http://schemas.microsoft.com/office/drawing/2014/main" id="{2B38E347-CF1D-D85E-235D-D1771025AC1E}"/>
                </a:ext>
              </a:extLst>
            </p:cNvPr>
            <p:cNvSpPr/>
            <p:nvPr/>
          </p:nvSpPr>
          <p:spPr>
            <a:xfrm>
              <a:off x="3796030" y="1413510"/>
              <a:ext cx="8031480" cy="460248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4" name="Shape 13">
              <a:extLst>
                <a:ext uri="{FF2B5EF4-FFF2-40B4-BE49-F238E27FC236}">
                  <a16:creationId xmlns:a16="http://schemas.microsoft.com/office/drawing/2014/main" id="{A62045C3-CAE5-4900-B4F8-FEA4C1A5679A}"/>
                </a:ext>
              </a:extLst>
            </p:cNvPr>
            <p:cNvSpPr/>
            <p:nvPr/>
          </p:nvSpPr>
          <p:spPr>
            <a:xfrm>
              <a:off x="4067175" y="2952115"/>
              <a:ext cx="7560310" cy="0"/>
            </a:xfrm>
            <a:prstGeom prst="line">
              <a:avLst/>
            </a:prstGeom>
            <a:noFill/>
            <a:ln w="12700">
              <a:solidFill>
                <a:srgbClr val="FFC7D8"/>
              </a:solidFill>
              <a:prstDash val="dash"/>
              <a:headEnd type="none"/>
              <a:tailEnd type="none"/>
            </a:ln>
          </p:spPr>
          <p:txBody>
            <a:bodyPr/>
            <a:lstStyle/>
            <a:p>
              <a:endParaRPr lang="en-GB">
                <a:latin typeface="Arial" panose="020B0604020202020204" pitchFamily="34" charset="0"/>
                <a:cs typeface="Arial" panose="020B0604020202020204" pitchFamily="34" charset="0"/>
              </a:endParaRPr>
            </a:p>
          </p:txBody>
        </p:sp>
        <p:sp>
          <p:nvSpPr>
            <p:cNvPr id="25" name="Shape 14">
              <a:extLst>
                <a:ext uri="{FF2B5EF4-FFF2-40B4-BE49-F238E27FC236}">
                  <a16:creationId xmlns:a16="http://schemas.microsoft.com/office/drawing/2014/main" id="{F2F650A0-83A6-9927-EF20-E566DDD9C5C3}"/>
                </a:ext>
              </a:extLst>
            </p:cNvPr>
            <p:cNvSpPr/>
            <p:nvPr/>
          </p:nvSpPr>
          <p:spPr>
            <a:xfrm>
              <a:off x="4067175" y="4481830"/>
              <a:ext cx="7560310" cy="0"/>
            </a:xfrm>
            <a:prstGeom prst="line">
              <a:avLst/>
            </a:prstGeom>
            <a:noFill/>
            <a:ln w="12700">
              <a:solidFill>
                <a:srgbClr val="FFC7D8"/>
              </a:solidFill>
              <a:prstDash val="dash"/>
              <a:headEnd type="none"/>
              <a:tailEnd type="none"/>
            </a:ln>
          </p:spPr>
          <p:txBody>
            <a:bodyPr/>
            <a:lstStyle/>
            <a:p>
              <a:endParaRPr lang="en-GB">
                <a:latin typeface="Arial" panose="020B0604020202020204" pitchFamily="34" charset="0"/>
                <a:cs typeface="Arial" panose="020B0604020202020204" pitchFamily="34" charset="0"/>
              </a:endParaRPr>
            </a:p>
          </p:txBody>
        </p:sp>
        <p:sp>
          <p:nvSpPr>
            <p:cNvPr id="26" name="Text 15">
              <a:extLst>
                <a:ext uri="{FF2B5EF4-FFF2-40B4-BE49-F238E27FC236}">
                  <a16:creationId xmlns:a16="http://schemas.microsoft.com/office/drawing/2014/main" id="{5EBF60AD-1415-8CCA-38E3-8643096C9F63}"/>
                </a:ext>
              </a:extLst>
            </p:cNvPr>
            <p:cNvSpPr/>
            <p:nvPr/>
          </p:nvSpPr>
          <p:spPr>
            <a:xfrm>
              <a:off x="4038600" y="1572895"/>
              <a:ext cx="7617460"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Ensuring Data Security With Local Storage</a:t>
              </a:r>
              <a:endParaRPr lang="en-US" sz="1600" dirty="0">
                <a:solidFill>
                  <a:srgbClr val="E91363"/>
                </a:solidFill>
                <a:latin typeface="Arial" panose="020B0604020202020204" pitchFamily="34" charset="0"/>
                <a:cs typeface="Arial" panose="020B0604020202020204" pitchFamily="34" charset="0"/>
              </a:endParaRPr>
            </a:p>
          </p:txBody>
        </p:sp>
        <p:sp>
          <p:nvSpPr>
            <p:cNvPr id="28" name="Text 16">
              <a:extLst>
                <a:ext uri="{FF2B5EF4-FFF2-40B4-BE49-F238E27FC236}">
                  <a16:creationId xmlns:a16="http://schemas.microsoft.com/office/drawing/2014/main" id="{220607CF-A2CF-C16F-8195-B99BE616D4E2}"/>
                </a:ext>
              </a:extLst>
            </p:cNvPr>
            <p:cNvSpPr/>
            <p:nvPr/>
          </p:nvSpPr>
          <p:spPr>
            <a:xfrm>
              <a:off x="4038600" y="1941830"/>
              <a:ext cx="7616190" cy="979242"/>
            </a:xfrm>
            <a:prstGeom prst="rect">
              <a:avLst/>
            </a:prstGeom>
            <a:noFill/>
            <a:ln/>
          </p:spPr>
          <p:txBody>
            <a:bodyPr wrap="square" lIns="91440" tIns="45720" rIns="91440" bIns="45720" rtlCol="0" anchor="t">
              <a:spAutoFit/>
            </a:bodyPr>
            <a:lstStyle/>
            <a:p>
              <a:pPr>
                <a:lnSpc>
                  <a:spcPct val="130000"/>
                </a:lnSpc>
              </a:pPr>
              <a:r>
                <a:rPr lang="en-US" sz="1500" dirty="0">
                  <a:latin typeface="Arial" panose="020B0604020202020204" pitchFamily="34" charset="0"/>
                  <a:ea typeface="MiSans" pitchFamily="34" charset="-122"/>
                  <a:cs typeface="Arial" panose="020B0604020202020204" pitchFamily="34" charset="0"/>
                </a:rPr>
                <a:t>CycleConnect uses offline data and local device storage, necessitating strong encryption. Loss or theft of a device poses a risk of data exposure, requiring robust security measures </a:t>
              </a:r>
              <a:r>
                <a:rPr lang="en-GB" sz="1500" dirty="0">
                  <a:latin typeface="Arial" panose="020B0604020202020204" pitchFamily="34" charset="0"/>
                  <a:cs typeface="Arial" panose="020B0604020202020204" pitchFamily="34" charset="0"/>
                </a:rPr>
                <a:t>(Mohan et al., 2025).</a:t>
              </a:r>
              <a:endParaRPr lang="en-US" sz="1500" dirty="0">
                <a:latin typeface="Arial" panose="020B0604020202020204" pitchFamily="34" charset="0"/>
                <a:cs typeface="Arial" panose="020B0604020202020204" pitchFamily="34" charset="0"/>
              </a:endParaRPr>
            </a:p>
          </p:txBody>
        </p:sp>
        <p:sp>
          <p:nvSpPr>
            <p:cNvPr id="29" name="Text 17">
              <a:extLst>
                <a:ext uri="{FF2B5EF4-FFF2-40B4-BE49-F238E27FC236}">
                  <a16:creationId xmlns:a16="http://schemas.microsoft.com/office/drawing/2014/main" id="{F119C5DC-65DE-6E24-FF65-412541FA2237}"/>
                </a:ext>
              </a:extLst>
            </p:cNvPr>
            <p:cNvSpPr/>
            <p:nvPr/>
          </p:nvSpPr>
          <p:spPr>
            <a:xfrm>
              <a:off x="4038600" y="3102610"/>
              <a:ext cx="7617460"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Lack of Integration With Health Services</a:t>
              </a:r>
              <a:endParaRPr lang="en-US" sz="1600" dirty="0">
                <a:solidFill>
                  <a:srgbClr val="E91363"/>
                </a:solidFill>
                <a:latin typeface="Arial" panose="020B0604020202020204" pitchFamily="34" charset="0"/>
                <a:cs typeface="Arial" panose="020B0604020202020204" pitchFamily="34" charset="0"/>
              </a:endParaRPr>
            </a:p>
          </p:txBody>
        </p:sp>
        <p:sp>
          <p:nvSpPr>
            <p:cNvPr id="30" name="Text 18">
              <a:extLst>
                <a:ext uri="{FF2B5EF4-FFF2-40B4-BE49-F238E27FC236}">
                  <a16:creationId xmlns:a16="http://schemas.microsoft.com/office/drawing/2014/main" id="{23AEB69C-E7CA-A917-BCB8-5F83F549F154}"/>
                </a:ext>
              </a:extLst>
            </p:cNvPr>
            <p:cNvSpPr/>
            <p:nvPr/>
          </p:nvSpPr>
          <p:spPr>
            <a:xfrm>
              <a:off x="4038600" y="3471545"/>
              <a:ext cx="7616190" cy="979242"/>
            </a:xfrm>
            <a:prstGeom prst="rect">
              <a:avLst/>
            </a:prstGeom>
            <a:noFill/>
            <a:ln/>
          </p:spPr>
          <p:txBody>
            <a:bodyPr wrap="square" lIns="91440" tIns="45720" rIns="91440" bIns="45720" rtlCol="0" anchor="t">
              <a:spAutoFit/>
            </a:bodyPr>
            <a:lstStyle/>
            <a:p>
              <a:pPr>
                <a:lnSpc>
                  <a:spcPct val="130000"/>
                </a:lnSpc>
              </a:pPr>
              <a:r>
                <a:rPr lang="en-US" sz="1500" dirty="0">
                  <a:solidFill>
                    <a:srgbClr val="2B2F36"/>
                  </a:solidFill>
                  <a:latin typeface="Arial" panose="020B0604020202020204" pitchFamily="34" charset="0"/>
                  <a:ea typeface="MiSans" pitchFamily="34" charset="-122"/>
                  <a:cs typeface="Arial" panose="020B0604020202020204" pitchFamily="34" charset="0"/>
                </a:rPr>
                <a:t>Connecting CycleConnect data to NHS systems is challenging due to interoperability, governance, and digital standards issues, which can slow adoption and integration </a:t>
              </a:r>
              <a:r>
                <a:rPr lang="en-GB" sz="1500" dirty="0">
                  <a:latin typeface="Arial" panose="020B0604020202020204" pitchFamily="34" charset="0"/>
                  <a:cs typeface="Arial" panose="020B0604020202020204" pitchFamily="34" charset="0"/>
                </a:rPr>
                <a:t>(WHO, 2022).</a:t>
              </a:r>
              <a:endParaRPr lang="en-US" sz="1500" dirty="0">
                <a:latin typeface="Arial" panose="020B0604020202020204" pitchFamily="34" charset="0"/>
                <a:cs typeface="Arial" panose="020B0604020202020204" pitchFamily="34" charset="0"/>
              </a:endParaRPr>
            </a:p>
          </p:txBody>
        </p:sp>
        <p:sp>
          <p:nvSpPr>
            <p:cNvPr id="31" name="Text 19">
              <a:extLst>
                <a:ext uri="{FF2B5EF4-FFF2-40B4-BE49-F238E27FC236}">
                  <a16:creationId xmlns:a16="http://schemas.microsoft.com/office/drawing/2014/main" id="{C62EEBAF-0FCB-AC6D-F33B-9D942A92035F}"/>
                </a:ext>
              </a:extLst>
            </p:cNvPr>
            <p:cNvSpPr/>
            <p:nvPr/>
          </p:nvSpPr>
          <p:spPr>
            <a:xfrm>
              <a:off x="4038600" y="4632325"/>
              <a:ext cx="7617460"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Algorithm Reliability</a:t>
              </a:r>
              <a:endParaRPr lang="en-US" sz="1600" dirty="0">
                <a:solidFill>
                  <a:srgbClr val="E91363"/>
                </a:solidFill>
                <a:latin typeface="Arial" panose="020B0604020202020204" pitchFamily="34" charset="0"/>
                <a:cs typeface="Arial" panose="020B0604020202020204" pitchFamily="34" charset="0"/>
              </a:endParaRPr>
            </a:p>
          </p:txBody>
        </p:sp>
        <p:sp>
          <p:nvSpPr>
            <p:cNvPr id="32" name="Text 20">
              <a:extLst>
                <a:ext uri="{FF2B5EF4-FFF2-40B4-BE49-F238E27FC236}">
                  <a16:creationId xmlns:a16="http://schemas.microsoft.com/office/drawing/2014/main" id="{B754128C-4496-B19F-55B6-334017985424}"/>
                </a:ext>
              </a:extLst>
            </p:cNvPr>
            <p:cNvSpPr/>
            <p:nvPr/>
          </p:nvSpPr>
          <p:spPr>
            <a:xfrm>
              <a:off x="4038600" y="5001260"/>
              <a:ext cx="7616190" cy="961353"/>
            </a:xfrm>
            <a:prstGeom prst="rect">
              <a:avLst/>
            </a:prstGeom>
            <a:noFill/>
            <a:ln/>
          </p:spPr>
          <p:txBody>
            <a:bodyPr wrap="square" lIns="91440" tIns="45720" rIns="91440" bIns="45720" rtlCol="0" anchor="t">
              <a:spAutoFit/>
            </a:bodyPr>
            <a:lstStyle/>
            <a:p>
              <a:pPr>
                <a:lnSpc>
                  <a:spcPct val="130000"/>
                </a:lnSpc>
              </a:pPr>
              <a:r>
                <a:rPr lang="en-US" sz="1500" dirty="0">
                  <a:latin typeface="Arial" panose="020B0604020202020204" pitchFamily="34" charset="0"/>
                  <a:ea typeface="MiSans" pitchFamily="34" charset="-122"/>
                  <a:cs typeface="Arial" panose="020B0604020202020204" pitchFamily="34" charset="0"/>
                </a:rPr>
                <a:t>Accurate prediction requires high-quality datasets. Limited input can reduce accuracy, especially for irregular cycles, PCOS, or hormonal issues, affecting user trust </a:t>
              </a:r>
              <a:r>
                <a:rPr lang="en-GB" sz="1500" dirty="0">
                  <a:latin typeface="Arial" panose="020B0604020202020204" pitchFamily="34" charset="0"/>
                  <a:cs typeface="Arial" panose="020B0604020202020204" pitchFamily="34" charset="0"/>
                </a:rPr>
                <a:t>(Hong et al., 2024).</a:t>
              </a:r>
              <a:endParaRPr lang="en-US" sz="1500" dirty="0">
                <a:latin typeface="Arial" panose="020B0604020202020204" pitchFamily="34" charset="0"/>
                <a:cs typeface="Arial" panose="020B0604020202020204" pitchFamily="34" charset="0"/>
              </a:endParaRPr>
            </a:p>
          </p:txBody>
        </p:sp>
      </p:grpSp>
      <p:pic>
        <p:nvPicPr>
          <p:cNvPr id="35" name="Picture 34" descr="A pink outline of a shield and a gear with a padlock and a symbol&#10;&#10;AI-generated content may be incorrect.">
            <a:extLst>
              <a:ext uri="{FF2B5EF4-FFF2-40B4-BE49-F238E27FC236}">
                <a16:creationId xmlns:a16="http://schemas.microsoft.com/office/drawing/2014/main" id="{EBC063DB-5546-6556-455D-3579AB04E16A}"/>
              </a:ext>
            </a:extLst>
          </p:cNvPr>
          <p:cNvPicPr>
            <a:picLocks noChangeAspect="1"/>
          </p:cNvPicPr>
          <p:nvPr/>
        </p:nvPicPr>
        <p:blipFill>
          <a:blip r:embed="rId4"/>
          <a:stretch>
            <a:fillRect/>
          </a:stretch>
        </p:blipFill>
        <p:spPr>
          <a:xfrm>
            <a:off x="8768715" y="1711745"/>
            <a:ext cx="3423285" cy="3657291"/>
          </a:xfrm>
          <a:prstGeom prst="rect">
            <a:avLst/>
          </a:prstGeom>
        </p:spPr>
      </p:pic>
    </p:spTree>
    <p:extLst>
      <p:ext uri="{BB962C8B-B14F-4D97-AF65-F5344CB8AC3E}">
        <p14:creationId xmlns:p14="http://schemas.microsoft.com/office/powerpoint/2010/main" val="5560131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02224-8163-380F-6B3F-A6AE48F3247B}"/>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187403AD-A3AA-3E6F-F74A-983A330DEF63}"/>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25614307-5315-1B50-CB9B-F77E168403E3}"/>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682EA98C-8296-C51D-571A-C2C11909DE94}"/>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F1E93484-CE7B-0A41-55A8-62B91415C9ED}"/>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FEB0F2F6-F677-7D7B-8A79-14F8D2C2C62F}"/>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3599BD12-4C3E-F272-0182-E2A680986EED}"/>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6FC1EFB6-30D2-A487-7BBB-D2CE33CA3790}"/>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D8F1B8E1-1384-7FAD-5E21-D947172862FA}"/>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608D5E50-48A7-035D-C404-7031591CBCCA}"/>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9A68A731-936E-6346-CCE7-082FED5D68F4}"/>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16870B3F-A7EC-BD88-6140-10E272355656}"/>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0278BF4B-8484-808E-79E4-7B771C804B9E}"/>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BA8061BE-A26D-1E40-B6AD-911CF82F3BBD}"/>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1B878601-F075-21E2-4838-D5CEF2F3D1DA}"/>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C44BFE74-99A4-2321-08B0-BDEB675313ED}"/>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DD05E141-EEA3-E77E-87CD-46D9837AD001}"/>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72BCEC6C-6EB3-B81C-72C9-5EBA564C39AC}"/>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pic>
        <p:nvPicPr>
          <p:cNvPr id="4" name="Image 1" descr="https://kimi-img.moonshot.cn/pub/slides/slides_tmpl/image/25-08-27-20:07:56-d2nfa718bjvh7rlj0gog.png">
            <a:extLst>
              <a:ext uri="{FF2B5EF4-FFF2-40B4-BE49-F238E27FC236}">
                <a16:creationId xmlns:a16="http://schemas.microsoft.com/office/drawing/2014/main" id="{DA37474E-211D-D68A-8851-9121204BEE9B}"/>
              </a:ext>
            </a:extLst>
          </p:cNvPr>
          <p:cNvPicPr>
            <a:picLocks noChangeAspect="1"/>
          </p:cNvPicPr>
          <p:nvPr/>
        </p:nvPicPr>
        <p:blipFill>
          <a:blip r:embed="rId4">
            <a:duotone>
              <a:prstClr val="black"/>
              <a:srgbClr val="FFC7D8">
                <a:tint val="45000"/>
                <a:satMod val="400000"/>
              </a:srgbClr>
            </a:duotone>
            <a:extLst>
              <a:ext uri="{BEBA8EAE-BF5A-486C-A8C5-ECC9F3942E4B}">
                <a14:imgProps xmlns:a14="http://schemas.microsoft.com/office/drawing/2010/main">
                  <a14:imgLayer r:embed="rId5">
                    <a14:imgEffect>
                      <a14:saturation sat="300000"/>
                    </a14:imgEffect>
                  </a14:imgLayer>
                </a14:imgProps>
              </a:ext>
            </a:extLst>
          </a:blip>
          <a:stretch>
            <a:fillRect/>
          </a:stretch>
        </p:blipFill>
        <p:spPr>
          <a:xfrm>
            <a:off x="3603307" y="1124501"/>
            <a:ext cx="4974590" cy="5022850"/>
          </a:xfrm>
          <a:prstGeom prst="rect">
            <a:avLst/>
          </a:prstGeom>
          <a:noFill/>
          <a:effectLst>
            <a:outerShdw blurRad="50800" dist="50800" dir="600000" algn="ctr" rotWithShape="0">
              <a:srgbClr val="000000">
                <a:alpha val="43137"/>
              </a:srgbClr>
            </a:outerShdw>
            <a:reflection blurRad="50800" stA="45000" endPos="3000" dist="50800" dir="5400000" sy="-100000" algn="bl" rotWithShape="0"/>
          </a:effectLst>
        </p:spPr>
      </p:pic>
      <p:sp>
        <p:nvSpPr>
          <p:cNvPr id="27" name="Text 1">
            <a:extLst>
              <a:ext uri="{FF2B5EF4-FFF2-40B4-BE49-F238E27FC236}">
                <a16:creationId xmlns:a16="http://schemas.microsoft.com/office/drawing/2014/main" id="{38011685-3F11-9AE0-0175-B729E8D7AD4E}"/>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21C125D2-DCE1-F3D8-DFCF-AAA4C8F26BB7}"/>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6" name="Text 4">
            <a:extLst>
              <a:ext uri="{FF2B5EF4-FFF2-40B4-BE49-F238E27FC236}">
                <a16:creationId xmlns:a16="http://schemas.microsoft.com/office/drawing/2014/main" id="{19638AEE-5622-5899-A560-61ADE8E73643}"/>
              </a:ext>
            </a:extLst>
          </p:cNvPr>
          <p:cNvSpPr/>
          <p:nvPr/>
        </p:nvSpPr>
        <p:spPr>
          <a:xfrm>
            <a:off x="1090930" y="43056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UK GDPR for </a:t>
            </a:r>
            <a:r>
              <a:rPr lang="en-US" sz="2800" b="1" dirty="0" err="1">
                <a:latin typeface="Arial" panose="020B0604020202020204" pitchFamily="34" charset="0"/>
                <a:ea typeface="MiSans" pitchFamily="34" charset="-122"/>
                <a:cs typeface="Arial" panose="020B0604020202020204" pitchFamily="34" charset="0"/>
              </a:rPr>
              <a:t>Femtech</a:t>
            </a: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12901ADE-B12A-D1ED-0FB6-E639E4A7501E}"/>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865EB90E-E87F-C09A-F288-3E1E53840532}"/>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1" name="Shape 9">
            <a:extLst>
              <a:ext uri="{FF2B5EF4-FFF2-40B4-BE49-F238E27FC236}">
                <a16:creationId xmlns:a16="http://schemas.microsoft.com/office/drawing/2014/main" id="{B9D65F52-3259-2595-E919-B4880C75DF85}"/>
              </a:ext>
            </a:extLst>
          </p:cNvPr>
          <p:cNvSpPr/>
          <p:nvPr/>
        </p:nvSpPr>
        <p:spPr>
          <a:xfrm>
            <a:off x="3836670" y="1337945"/>
            <a:ext cx="4507865" cy="4507865"/>
          </a:xfrm>
          <a:prstGeom prst="ellipse">
            <a:avLst/>
          </a:prstGeom>
          <a:noFill/>
          <a:ln w="19050">
            <a:solidFill>
              <a:srgbClr val="E91363">
                <a:alpha val="98000"/>
              </a:srgbClr>
            </a:solidFill>
            <a:prstDash val="solid"/>
          </a:ln>
          <a:effectLst/>
        </p:spPr>
        <p:txBody>
          <a:bodyPr/>
          <a:lstStyle/>
          <a:p>
            <a:endParaRPr lang="en-GB">
              <a:latin typeface="Arial" panose="020B0604020202020204" pitchFamily="34" charset="0"/>
              <a:cs typeface="Arial" panose="020B0604020202020204" pitchFamily="34" charset="0"/>
            </a:endParaRPr>
          </a:p>
        </p:txBody>
      </p:sp>
      <p:sp>
        <p:nvSpPr>
          <p:cNvPr id="42" name="Text 10">
            <a:extLst>
              <a:ext uri="{FF2B5EF4-FFF2-40B4-BE49-F238E27FC236}">
                <a16:creationId xmlns:a16="http://schemas.microsoft.com/office/drawing/2014/main" id="{74E99D7C-8919-8BCC-25A0-A73463F4C546}"/>
              </a:ext>
            </a:extLst>
          </p:cNvPr>
          <p:cNvSpPr/>
          <p:nvPr/>
        </p:nvSpPr>
        <p:spPr>
          <a:xfrm>
            <a:off x="3836670" y="1337945"/>
            <a:ext cx="4507865" cy="450786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3" name="Text 11">
            <a:extLst>
              <a:ext uri="{FF2B5EF4-FFF2-40B4-BE49-F238E27FC236}">
                <a16:creationId xmlns:a16="http://schemas.microsoft.com/office/drawing/2014/main" id="{2809456F-DA9F-EECD-6C49-CFB0BFF7D54C}"/>
              </a:ext>
            </a:extLst>
          </p:cNvPr>
          <p:cNvSpPr/>
          <p:nvPr/>
        </p:nvSpPr>
        <p:spPr>
          <a:xfrm>
            <a:off x="4384039" y="1922525"/>
            <a:ext cx="3413125" cy="830997"/>
          </a:xfrm>
          <a:prstGeom prst="rect">
            <a:avLst/>
          </a:prstGeom>
          <a:noFill/>
          <a:ln/>
        </p:spPr>
        <p:txBody>
          <a:bodyPr wrap="square" lIns="91440" tIns="45720" rIns="91440" bIns="45720" rtlCol="0" anchor="t">
            <a:spAutoFit/>
          </a:bodyPr>
          <a:lstStyle/>
          <a:p>
            <a:pPr algn="ctr">
              <a:lnSpc>
                <a:spcPct val="100000"/>
              </a:lnSpc>
            </a:pPr>
            <a:r>
              <a:rPr lang="en-US" sz="2400" b="1" dirty="0">
                <a:solidFill>
                  <a:srgbClr val="E91363"/>
                </a:solidFill>
                <a:latin typeface="Arial" panose="020B0604020202020204" pitchFamily="34" charset="0"/>
                <a:ea typeface="MiSans" pitchFamily="34" charset="-122"/>
                <a:cs typeface="Arial" panose="020B0604020202020204" pitchFamily="34" charset="0"/>
              </a:rPr>
              <a:t>Special Category Health Data</a:t>
            </a:r>
            <a:endParaRPr lang="en-US" sz="1600" dirty="0">
              <a:solidFill>
                <a:srgbClr val="E91363"/>
              </a:solidFill>
              <a:latin typeface="Arial" panose="020B0604020202020204" pitchFamily="34" charset="0"/>
              <a:cs typeface="Arial" panose="020B0604020202020204" pitchFamily="34" charset="0"/>
            </a:endParaRPr>
          </a:p>
        </p:txBody>
      </p:sp>
      <p:sp>
        <p:nvSpPr>
          <p:cNvPr id="44" name="Text 12">
            <a:extLst>
              <a:ext uri="{FF2B5EF4-FFF2-40B4-BE49-F238E27FC236}">
                <a16:creationId xmlns:a16="http://schemas.microsoft.com/office/drawing/2014/main" id="{DC33C1C8-89D0-D3C8-B94C-D18AC005DBDC}"/>
              </a:ext>
            </a:extLst>
          </p:cNvPr>
          <p:cNvSpPr/>
          <p:nvPr/>
        </p:nvSpPr>
        <p:spPr>
          <a:xfrm>
            <a:off x="4622164" y="2860244"/>
            <a:ext cx="3175000" cy="2505942"/>
          </a:xfrm>
          <a:prstGeom prst="rect">
            <a:avLst/>
          </a:prstGeom>
          <a:noFill/>
          <a:ln/>
        </p:spPr>
        <p:txBody>
          <a:bodyPr wrap="square" lIns="91440" tIns="45720" rIns="91440" bIns="45720" rtlCol="0" anchor="t">
            <a:spAutoFit/>
          </a:bodyPr>
          <a:lstStyle/>
          <a:p>
            <a:pPr>
              <a:lnSpc>
                <a:spcPct val="120000"/>
              </a:lnSpc>
            </a:pPr>
            <a:r>
              <a:rPr lang="en-US" sz="1600" dirty="0">
                <a:latin typeface="Arial" panose="020B0604020202020204" pitchFamily="34" charset="0"/>
                <a:ea typeface="MiSans" pitchFamily="34" charset="-122"/>
                <a:cs typeface="Arial" panose="020B0604020202020204" pitchFamily="34" charset="0"/>
              </a:rPr>
              <a:t>Menstrual cycles, fertility windows, symptoms, and sexual activity are classified as special category personal data under UK GDPR. Processing requires explicit consent and adherence to strict data protection principles </a:t>
            </a:r>
            <a:r>
              <a:rPr lang="en-GB" sz="1600" dirty="0">
                <a:latin typeface="Arial" panose="020B0604020202020204" pitchFamily="34" charset="0"/>
                <a:cs typeface="Arial" panose="020B0604020202020204" pitchFamily="34" charset="0"/>
              </a:rPr>
              <a:t>(ICO, 2024)</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8238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9D63E-5E45-A663-C9FD-EDE7F6BAE2E3}"/>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6E5026AD-5705-B21A-774F-CB67A1F977C0}"/>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4A92E2E3-81D3-AB56-525C-543E8FBC9F72}"/>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2C6C4155-9D0F-8F2B-5005-A6409A696F81}"/>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D924A355-ECD5-6CEC-A8E9-08F27E2E149F}"/>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470C3699-D1CA-229D-291F-F53531050150}"/>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CA685D0D-4A26-B5E6-CB99-38A07B804D0C}"/>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A9E85C5D-0BE8-5A81-A8AC-A014B5072BE0}"/>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4CA724B9-593F-E137-3A93-3EE2E431F1DA}"/>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656A0B69-DEB4-7204-AF09-B9CDCBB7ECD3}"/>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7DDEF02B-0308-3A57-90B1-F674D7103A80}"/>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A01BDC12-83DD-7FBD-A472-BD0435D2BF17}"/>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9E0BBBB2-EBCD-E584-6E9E-FF831AC74F9A}"/>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11FB7085-6798-563A-1FA0-B69D82A7DD97}"/>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560315C7-B5DD-3437-0174-42DF919CC221}"/>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898C86E6-823C-4578-2DDB-D198442A3A3D}"/>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B9EF6633-D7AD-1804-EF2F-D34F3977BA5A}"/>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A647942F-FB37-636D-A297-53EFE5DE083C}"/>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1" name="Shape 0">
            <a:extLst>
              <a:ext uri="{FF2B5EF4-FFF2-40B4-BE49-F238E27FC236}">
                <a16:creationId xmlns:a16="http://schemas.microsoft.com/office/drawing/2014/main" id="{92EFAE52-A657-837E-CD89-9A6C75FAE014}"/>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7" name="Text 1">
            <a:extLst>
              <a:ext uri="{FF2B5EF4-FFF2-40B4-BE49-F238E27FC236}">
                <a16:creationId xmlns:a16="http://schemas.microsoft.com/office/drawing/2014/main" id="{83B345B8-6B2B-91CB-FCE5-F7E180BC5FCA}"/>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4" name="Shape 2">
            <a:extLst>
              <a:ext uri="{FF2B5EF4-FFF2-40B4-BE49-F238E27FC236}">
                <a16:creationId xmlns:a16="http://schemas.microsoft.com/office/drawing/2014/main" id="{15E6903B-115A-C0CC-1D44-3CA654B701C1}"/>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22F9A0B1-41A3-9539-F87F-B33EF26D232F}"/>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B05E2B46-05C4-906A-D08E-F13D638AC4E7}"/>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BD481E60-0F30-8456-8178-7BF3602A0817}"/>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8" name="Text 1">
            <a:extLst>
              <a:ext uri="{FF2B5EF4-FFF2-40B4-BE49-F238E27FC236}">
                <a16:creationId xmlns:a16="http://schemas.microsoft.com/office/drawing/2014/main" id="{97E71DD2-6B3A-D9C5-3D2C-B5D9A50BD16B}"/>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3" name="Text 3">
            <a:extLst>
              <a:ext uri="{FF2B5EF4-FFF2-40B4-BE49-F238E27FC236}">
                <a16:creationId xmlns:a16="http://schemas.microsoft.com/office/drawing/2014/main" id="{DBFB9870-F5ED-CA66-A5C4-EE0D7D50A79B}"/>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5" name="Text 5">
            <a:extLst>
              <a:ext uri="{FF2B5EF4-FFF2-40B4-BE49-F238E27FC236}">
                <a16:creationId xmlns:a16="http://schemas.microsoft.com/office/drawing/2014/main" id="{D6868612-F888-6D8B-24B9-F6A97895CAC3}"/>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8" name="Text 7">
            <a:extLst>
              <a:ext uri="{FF2B5EF4-FFF2-40B4-BE49-F238E27FC236}">
                <a16:creationId xmlns:a16="http://schemas.microsoft.com/office/drawing/2014/main" id="{63315358-AF66-EFD8-3C5A-5B5050FE7CBD}"/>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9" name="Text 8">
            <a:extLst>
              <a:ext uri="{FF2B5EF4-FFF2-40B4-BE49-F238E27FC236}">
                <a16:creationId xmlns:a16="http://schemas.microsoft.com/office/drawing/2014/main" id="{2501C556-86A9-92BF-61BC-B0542FEE293F}"/>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Consent, Accuracy &amp; Fairness</a:t>
            </a:r>
            <a:endParaRPr lang="en-US" sz="1600" dirty="0">
              <a:latin typeface="Arial" panose="020B0604020202020204" pitchFamily="34" charset="0"/>
              <a:cs typeface="Arial" panose="020B0604020202020204" pitchFamily="34" charset="0"/>
            </a:endParaRPr>
          </a:p>
        </p:txBody>
      </p:sp>
      <p:sp>
        <p:nvSpPr>
          <p:cNvPr id="30" name="Shape 9">
            <a:extLst>
              <a:ext uri="{FF2B5EF4-FFF2-40B4-BE49-F238E27FC236}">
                <a16:creationId xmlns:a16="http://schemas.microsoft.com/office/drawing/2014/main" id="{E2E97ABC-7ABE-3804-2F96-A00BB09535CD}"/>
              </a:ext>
            </a:extLst>
          </p:cNvPr>
          <p:cNvSpPr/>
          <p:nvPr/>
        </p:nvSpPr>
        <p:spPr>
          <a:xfrm rot="20340000" flipV="1">
            <a:off x="4370070" y="1842453"/>
            <a:ext cx="3481070" cy="3378200"/>
          </a:xfrm>
          <a:prstGeom prst="pie">
            <a:avLst>
              <a:gd name="adj1" fmla="val 0"/>
              <a:gd name="adj2" fmla="val 3316091"/>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31" name="Text 10">
            <a:extLst>
              <a:ext uri="{FF2B5EF4-FFF2-40B4-BE49-F238E27FC236}">
                <a16:creationId xmlns:a16="http://schemas.microsoft.com/office/drawing/2014/main" id="{791543C2-C155-5902-AF21-B67A56C8D671}"/>
              </a:ext>
            </a:extLst>
          </p:cNvPr>
          <p:cNvSpPr/>
          <p:nvPr/>
        </p:nvSpPr>
        <p:spPr>
          <a:xfrm rot="20340000">
            <a:off x="4370070" y="1842453"/>
            <a:ext cx="3481070" cy="3378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2" name="Shape 11">
            <a:extLst>
              <a:ext uri="{FF2B5EF4-FFF2-40B4-BE49-F238E27FC236}">
                <a16:creationId xmlns:a16="http://schemas.microsoft.com/office/drawing/2014/main" id="{9FE60DAD-3754-90B3-4BD1-28A43CB5420F}"/>
              </a:ext>
            </a:extLst>
          </p:cNvPr>
          <p:cNvSpPr/>
          <p:nvPr/>
        </p:nvSpPr>
        <p:spPr>
          <a:xfrm rot="21120000" flipH="1" flipV="1">
            <a:off x="4283075" y="1934528"/>
            <a:ext cx="3445510" cy="3445510"/>
          </a:xfrm>
          <a:prstGeom prst="pie">
            <a:avLst>
              <a:gd name="adj1" fmla="val 0"/>
              <a:gd name="adj2" fmla="val 3316091"/>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33" name="Text 12">
            <a:extLst>
              <a:ext uri="{FF2B5EF4-FFF2-40B4-BE49-F238E27FC236}">
                <a16:creationId xmlns:a16="http://schemas.microsoft.com/office/drawing/2014/main" id="{60043818-C4E6-8C95-215B-AE1A2EDC6465}"/>
              </a:ext>
            </a:extLst>
          </p:cNvPr>
          <p:cNvSpPr/>
          <p:nvPr/>
        </p:nvSpPr>
        <p:spPr>
          <a:xfrm rot="21120000">
            <a:off x="4283075" y="1934528"/>
            <a:ext cx="3445510" cy="344551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7" name="Shape 13">
            <a:extLst>
              <a:ext uri="{FF2B5EF4-FFF2-40B4-BE49-F238E27FC236}">
                <a16:creationId xmlns:a16="http://schemas.microsoft.com/office/drawing/2014/main" id="{6512CFC9-E569-A119-3A8C-51FFF350436B}"/>
              </a:ext>
            </a:extLst>
          </p:cNvPr>
          <p:cNvSpPr/>
          <p:nvPr/>
        </p:nvSpPr>
        <p:spPr>
          <a:xfrm rot="3300000">
            <a:off x="4385945" y="2061528"/>
            <a:ext cx="3445510" cy="3445510"/>
          </a:xfrm>
          <a:prstGeom prst="pie">
            <a:avLst>
              <a:gd name="adj1" fmla="val 0"/>
              <a:gd name="adj2" fmla="val 3316091"/>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39" name="Text 14">
            <a:extLst>
              <a:ext uri="{FF2B5EF4-FFF2-40B4-BE49-F238E27FC236}">
                <a16:creationId xmlns:a16="http://schemas.microsoft.com/office/drawing/2014/main" id="{81FF0B86-9095-03F7-D549-0D6C8787A27E}"/>
              </a:ext>
            </a:extLst>
          </p:cNvPr>
          <p:cNvSpPr/>
          <p:nvPr/>
        </p:nvSpPr>
        <p:spPr>
          <a:xfrm rot="3300000">
            <a:off x="4385945" y="2061528"/>
            <a:ext cx="3445510" cy="344551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5" name="Shape 15">
            <a:extLst>
              <a:ext uri="{FF2B5EF4-FFF2-40B4-BE49-F238E27FC236}">
                <a16:creationId xmlns:a16="http://schemas.microsoft.com/office/drawing/2014/main" id="{F8311623-8377-F346-607E-9BE1BA5FAB76}"/>
              </a:ext>
            </a:extLst>
          </p:cNvPr>
          <p:cNvSpPr/>
          <p:nvPr/>
        </p:nvSpPr>
        <p:spPr>
          <a:xfrm>
            <a:off x="4385945" y="1948498"/>
            <a:ext cx="3445510" cy="3445510"/>
          </a:xfrm>
          <a:prstGeom prst="ellipse">
            <a:avLst/>
          </a:prstGeom>
          <a:blipFill>
            <a:blip r:embed="rId4"/>
            <a:stretch>
              <a:fillRect/>
            </a:stretch>
          </a:blipFill>
          <a:ln w="19050">
            <a:solidFill>
              <a:srgbClr val="E91363"/>
            </a:solidFill>
            <a:prstDash val="solid"/>
          </a:ln>
        </p:spPr>
        <p:txBody>
          <a:bodyPr/>
          <a:lstStyle/>
          <a:p>
            <a:endParaRPr lang="en-GB" dirty="0">
              <a:latin typeface="Arial" panose="020B0604020202020204" pitchFamily="34" charset="0"/>
              <a:cs typeface="Arial" panose="020B0604020202020204" pitchFamily="34" charset="0"/>
            </a:endParaRPr>
          </a:p>
        </p:txBody>
      </p:sp>
      <p:sp>
        <p:nvSpPr>
          <p:cNvPr id="46" name="Text 16">
            <a:extLst>
              <a:ext uri="{FF2B5EF4-FFF2-40B4-BE49-F238E27FC236}">
                <a16:creationId xmlns:a16="http://schemas.microsoft.com/office/drawing/2014/main" id="{07A4B5C3-187A-D0B3-0123-45162435CB52}"/>
              </a:ext>
            </a:extLst>
          </p:cNvPr>
          <p:cNvSpPr/>
          <p:nvPr/>
        </p:nvSpPr>
        <p:spPr>
          <a:xfrm>
            <a:off x="4385945" y="1948498"/>
            <a:ext cx="3445510" cy="344551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7" name="Shape 17">
            <a:extLst>
              <a:ext uri="{FF2B5EF4-FFF2-40B4-BE49-F238E27FC236}">
                <a16:creationId xmlns:a16="http://schemas.microsoft.com/office/drawing/2014/main" id="{DAF2C772-9CC9-C51E-166B-12464231A9BE}"/>
              </a:ext>
            </a:extLst>
          </p:cNvPr>
          <p:cNvSpPr/>
          <p:nvPr/>
        </p:nvSpPr>
        <p:spPr>
          <a:xfrm>
            <a:off x="4113530" y="1537335"/>
            <a:ext cx="85090" cy="328930"/>
          </a:xfrm>
          <a:prstGeom prst="rect">
            <a:avLst/>
          </a:prstGeom>
          <a:solidFill>
            <a:srgbClr val="648668"/>
          </a:solidFill>
          <a:ln/>
        </p:spPr>
        <p:txBody>
          <a:bodyPr/>
          <a:lstStyle/>
          <a:p>
            <a:endParaRPr lang="en-GB">
              <a:latin typeface="Arial" panose="020B0604020202020204" pitchFamily="34" charset="0"/>
              <a:cs typeface="Arial" panose="020B0604020202020204" pitchFamily="34" charset="0"/>
            </a:endParaRPr>
          </a:p>
        </p:txBody>
      </p:sp>
      <p:sp>
        <p:nvSpPr>
          <p:cNvPr id="48" name="Text 18">
            <a:extLst>
              <a:ext uri="{FF2B5EF4-FFF2-40B4-BE49-F238E27FC236}">
                <a16:creationId xmlns:a16="http://schemas.microsoft.com/office/drawing/2014/main" id="{940B8521-D871-F3C6-38A9-CC459BDF5B43}"/>
              </a:ext>
            </a:extLst>
          </p:cNvPr>
          <p:cNvSpPr/>
          <p:nvPr/>
        </p:nvSpPr>
        <p:spPr>
          <a:xfrm>
            <a:off x="4113530" y="1537335"/>
            <a:ext cx="85090" cy="328930"/>
          </a:xfrm>
          <a:prstGeom prst="rect">
            <a:avLst/>
          </a:prstGeom>
          <a:solidFill>
            <a:srgbClr val="E91363"/>
          </a:solid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9" name="Shape 19">
            <a:extLst>
              <a:ext uri="{FF2B5EF4-FFF2-40B4-BE49-F238E27FC236}">
                <a16:creationId xmlns:a16="http://schemas.microsoft.com/office/drawing/2014/main" id="{20B9AD41-D04C-CFF3-7276-B9BEBB5568E0}"/>
              </a:ext>
            </a:extLst>
          </p:cNvPr>
          <p:cNvSpPr/>
          <p:nvPr/>
        </p:nvSpPr>
        <p:spPr>
          <a:xfrm>
            <a:off x="4113530" y="3912235"/>
            <a:ext cx="85090" cy="328930"/>
          </a:xfrm>
          <a:prstGeom prst="rect">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0" name="Text 20">
            <a:extLst>
              <a:ext uri="{FF2B5EF4-FFF2-40B4-BE49-F238E27FC236}">
                <a16:creationId xmlns:a16="http://schemas.microsoft.com/office/drawing/2014/main" id="{7B0D826A-1337-F74B-7D09-5AFD14402B16}"/>
              </a:ext>
            </a:extLst>
          </p:cNvPr>
          <p:cNvSpPr/>
          <p:nvPr/>
        </p:nvSpPr>
        <p:spPr>
          <a:xfrm>
            <a:off x="4113530" y="3912235"/>
            <a:ext cx="85090" cy="32893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1" name="Shape 21">
            <a:extLst>
              <a:ext uri="{FF2B5EF4-FFF2-40B4-BE49-F238E27FC236}">
                <a16:creationId xmlns:a16="http://schemas.microsoft.com/office/drawing/2014/main" id="{B3C01909-FA73-AFC0-9E37-8B894B8CA878}"/>
              </a:ext>
            </a:extLst>
          </p:cNvPr>
          <p:cNvSpPr/>
          <p:nvPr/>
        </p:nvSpPr>
        <p:spPr>
          <a:xfrm>
            <a:off x="7922895" y="1550035"/>
            <a:ext cx="85090" cy="328930"/>
          </a:xfrm>
          <a:prstGeom prst="rect">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2" name="Text 22">
            <a:extLst>
              <a:ext uri="{FF2B5EF4-FFF2-40B4-BE49-F238E27FC236}">
                <a16:creationId xmlns:a16="http://schemas.microsoft.com/office/drawing/2014/main" id="{FC3A3588-2DEE-9587-87C8-FFFEB8272C9D}"/>
              </a:ext>
            </a:extLst>
          </p:cNvPr>
          <p:cNvSpPr/>
          <p:nvPr/>
        </p:nvSpPr>
        <p:spPr>
          <a:xfrm>
            <a:off x="7922895" y="1550035"/>
            <a:ext cx="85090" cy="32893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3" name="Shape 23">
            <a:extLst>
              <a:ext uri="{FF2B5EF4-FFF2-40B4-BE49-F238E27FC236}">
                <a16:creationId xmlns:a16="http://schemas.microsoft.com/office/drawing/2014/main" id="{7AF2A302-4B3F-629B-D7EF-A46E95531D0A}"/>
              </a:ext>
            </a:extLst>
          </p:cNvPr>
          <p:cNvSpPr/>
          <p:nvPr/>
        </p:nvSpPr>
        <p:spPr>
          <a:xfrm>
            <a:off x="7922895" y="3924935"/>
            <a:ext cx="85090" cy="328930"/>
          </a:xfrm>
          <a:prstGeom prst="rect">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5" name="Text 24">
            <a:extLst>
              <a:ext uri="{FF2B5EF4-FFF2-40B4-BE49-F238E27FC236}">
                <a16:creationId xmlns:a16="http://schemas.microsoft.com/office/drawing/2014/main" id="{99F03319-3AA6-059B-E357-C5576A46EA1A}"/>
              </a:ext>
            </a:extLst>
          </p:cNvPr>
          <p:cNvSpPr/>
          <p:nvPr/>
        </p:nvSpPr>
        <p:spPr>
          <a:xfrm>
            <a:off x="7922895" y="3924935"/>
            <a:ext cx="85090" cy="32893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7" name="Text 25">
            <a:extLst>
              <a:ext uri="{FF2B5EF4-FFF2-40B4-BE49-F238E27FC236}">
                <a16:creationId xmlns:a16="http://schemas.microsoft.com/office/drawing/2014/main" id="{64A221B4-A6D5-EABE-7387-F47ADAFE6AFB}"/>
              </a:ext>
            </a:extLst>
          </p:cNvPr>
          <p:cNvSpPr/>
          <p:nvPr/>
        </p:nvSpPr>
        <p:spPr>
          <a:xfrm>
            <a:off x="249238" y="1492211"/>
            <a:ext cx="3844925" cy="707886"/>
          </a:xfrm>
          <a:prstGeom prst="rect">
            <a:avLst/>
          </a:prstGeom>
          <a:solidFill>
            <a:srgbClr val="FFFFFF">
              <a:alpha val="0"/>
            </a:srgbClr>
          </a:solidFill>
          <a:ln/>
        </p:spPr>
        <p:txBody>
          <a:bodyPr wrap="square" lIns="91440" tIns="45720" rIns="91440" bIns="45720" rtlCol="0" anchor="t">
            <a:spAutoFit/>
          </a:bodyPr>
          <a:lstStyle/>
          <a:p>
            <a:pPr algn="r">
              <a:lnSpc>
                <a:spcPct val="100000"/>
              </a:lnSpc>
            </a:pPr>
            <a:r>
              <a:rPr lang="en-US" sz="2000" b="1" dirty="0">
                <a:solidFill>
                  <a:srgbClr val="000000"/>
                </a:solidFill>
                <a:latin typeface="Arial" panose="020B0604020202020204" pitchFamily="34" charset="0"/>
                <a:ea typeface="MiSans" pitchFamily="34" charset="-122"/>
                <a:cs typeface="Arial" panose="020B0604020202020204" pitchFamily="34" charset="0"/>
              </a:rPr>
              <a:t>Autonomy &amp; Informed Consent</a:t>
            </a:r>
            <a:endParaRPr lang="en-US" sz="1600" dirty="0">
              <a:latin typeface="Arial" panose="020B0604020202020204" pitchFamily="34" charset="0"/>
              <a:cs typeface="Arial" panose="020B0604020202020204" pitchFamily="34" charset="0"/>
            </a:endParaRPr>
          </a:p>
        </p:txBody>
      </p:sp>
      <p:sp>
        <p:nvSpPr>
          <p:cNvPr id="58" name="Text 26">
            <a:extLst>
              <a:ext uri="{FF2B5EF4-FFF2-40B4-BE49-F238E27FC236}">
                <a16:creationId xmlns:a16="http://schemas.microsoft.com/office/drawing/2014/main" id="{9105797B-DACB-53FC-61D6-FB866673D09A}"/>
              </a:ext>
            </a:extLst>
          </p:cNvPr>
          <p:cNvSpPr/>
          <p:nvPr/>
        </p:nvSpPr>
        <p:spPr>
          <a:xfrm>
            <a:off x="638810" y="2169282"/>
            <a:ext cx="3649980" cy="1102674"/>
          </a:xfrm>
          <a:prstGeom prst="rect">
            <a:avLst/>
          </a:prstGeom>
          <a:noFill/>
          <a:ln/>
        </p:spPr>
        <p:txBody>
          <a:bodyPr wrap="square" lIns="91440" tIns="45720" rIns="91440" bIns="45720" rtlCol="0" anchor="t">
            <a:spAutoFit/>
          </a:bodyPr>
          <a:lstStyle/>
          <a:p>
            <a:pPr algn="just">
              <a:lnSpc>
                <a:spcPct val="120000"/>
              </a:lnSpc>
            </a:pPr>
            <a:r>
              <a:rPr lang="en-US" sz="1400" dirty="0">
                <a:solidFill>
                  <a:srgbClr val="2B2F36"/>
                </a:solidFill>
                <a:latin typeface="Arial" panose="020B0604020202020204" pitchFamily="34" charset="0"/>
                <a:ea typeface="MiSans" pitchFamily="34" charset="-122"/>
                <a:cs typeface="Arial" panose="020B0604020202020204" pitchFamily="34" charset="0"/>
              </a:rPr>
              <a:t>Users must fully understand what data is collected, how predictions work, the limits of accuracy, and how to delete their data to ensure informed consent.</a:t>
            </a:r>
            <a:endParaRPr lang="en-US" sz="1600" dirty="0">
              <a:latin typeface="Arial" panose="020B0604020202020204" pitchFamily="34" charset="0"/>
              <a:cs typeface="Arial" panose="020B0604020202020204" pitchFamily="34" charset="0"/>
            </a:endParaRPr>
          </a:p>
        </p:txBody>
      </p:sp>
      <p:sp>
        <p:nvSpPr>
          <p:cNvPr id="59" name="Text 27">
            <a:extLst>
              <a:ext uri="{FF2B5EF4-FFF2-40B4-BE49-F238E27FC236}">
                <a16:creationId xmlns:a16="http://schemas.microsoft.com/office/drawing/2014/main" id="{675670B4-667A-462D-123C-6B35E2E31387}"/>
              </a:ext>
            </a:extLst>
          </p:cNvPr>
          <p:cNvSpPr/>
          <p:nvPr/>
        </p:nvSpPr>
        <p:spPr>
          <a:xfrm>
            <a:off x="271145" y="3877310"/>
            <a:ext cx="3843655" cy="707886"/>
          </a:xfrm>
          <a:prstGeom prst="rect">
            <a:avLst/>
          </a:prstGeom>
          <a:solidFill>
            <a:srgbClr val="FFFFFF">
              <a:alpha val="0"/>
            </a:srgbClr>
          </a:solidFill>
          <a:ln/>
        </p:spPr>
        <p:txBody>
          <a:bodyPr wrap="square" lIns="91440" tIns="45720" rIns="91440" bIns="45720" rtlCol="0" anchor="t">
            <a:spAutoFit/>
          </a:bodyPr>
          <a:lstStyle/>
          <a:p>
            <a:pPr algn="r">
              <a:lnSpc>
                <a:spcPct val="100000"/>
              </a:lnSpc>
            </a:pPr>
            <a:r>
              <a:rPr lang="en-US" sz="2000" b="1" dirty="0">
                <a:solidFill>
                  <a:srgbClr val="000000"/>
                </a:solidFill>
                <a:latin typeface="Arial" panose="020B0604020202020204" pitchFamily="34" charset="0"/>
                <a:ea typeface="MiSans" pitchFamily="34" charset="-122"/>
                <a:cs typeface="Arial" panose="020B0604020202020204" pitchFamily="34" charset="0"/>
              </a:rPr>
              <a:t>Avoiding Harm &amp; Misinformation</a:t>
            </a:r>
            <a:endParaRPr lang="en-US" sz="1600" dirty="0">
              <a:latin typeface="Arial" panose="020B0604020202020204" pitchFamily="34" charset="0"/>
              <a:cs typeface="Arial" panose="020B0604020202020204" pitchFamily="34" charset="0"/>
            </a:endParaRPr>
          </a:p>
        </p:txBody>
      </p:sp>
      <p:sp>
        <p:nvSpPr>
          <p:cNvPr id="60" name="Text 28">
            <a:extLst>
              <a:ext uri="{FF2B5EF4-FFF2-40B4-BE49-F238E27FC236}">
                <a16:creationId xmlns:a16="http://schemas.microsoft.com/office/drawing/2014/main" id="{B2E2B1B1-067C-90D7-046B-4B23E1F5B427}"/>
              </a:ext>
            </a:extLst>
          </p:cNvPr>
          <p:cNvSpPr/>
          <p:nvPr/>
        </p:nvSpPr>
        <p:spPr>
          <a:xfrm>
            <a:off x="711201" y="4556601"/>
            <a:ext cx="3611245" cy="1102674"/>
          </a:xfrm>
          <a:prstGeom prst="rect">
            <a:avLst/>
          </a:prstGeom>
          <a:noFill/>
          <a:ln/>
        </p:spPr>
        <p:txBody>
          <a:bodyPr wrap="square" lIns="91440" tIns="45720" rIns="91440" bIns="45720" rtlCol="0" anchor="t">
            <a:spAutoFit/>
          </a:bodyPr>
          <a:lstStyle/>
          <a:p>
            <a:pPr algn="just">
              <a:lnSpc>
                <a:spcPct val="120000"/>
              </a:lnSpc>
            </a:pPr>
            <a:r>
              <a:rPr lang="en-US" sz="1400" dirty="0">
                <a:solidFill>
                  <a:srgbClr val="2B2F36"/>
                </a:solidFill>
                <a:latin typeface="Arial" panose="020B0604020202020204" pitchFamily="34" charset="0"/>
                <a:ea typeface="MiSans" pitchFamily="34" charset="-122"/>
                <a:cs typeface="Arial" panose="020B0604020202020204" pitchFamily="34" charset="0"/>
              </a:rPr>
              <a:t>The app must avoid over-claiming accuracy and encourage medical consultation when symptoms indicate PCOS or endometriosis risk to prevent harm.</a:t>
            </a:r>
            <a:endParaRPr lang="en-US" sz="1600" dirty="0">
              <a:latin typeface="Arial" panose="020B0604020202020204" pitchFamily="34" charset="0"/>
              <a:cs typeface="Arial" panose="020B0604020202020204" pitchFamily="34" charset="0"/>
            </a:endParaRPr>
          </a:p>
        </p:txBody>
      </p:sp>
      <p:sp>
        <p:nvSpPr>
          <p:cNvPr id="61" name="Text 29">
            <a:extLst>
              <a:ext uri="{FF2B5EF4-FFF2-40B4-BE49-F238E27FC236}">
                <a16:creationId xmlns:a16="http://schemas.microsoft.com/office/drawing/2014/main" id="{CE90B4DF-151B-C71C-9331-9E37C62D4EA6}"/>
              </a:ext>
            </a:extLst>
          </p:cNvPr>
          <p:cNvSpPr/>
          <p:nvPr/>
        </p:nvSpPr>
        <p:spPr>
          <a:xfrm>
            <a:off x="8011160" y="1502410"/>
            <a:ext cx="3844925" cy="400110"/>
          </a:xfrm>
          <a:prstGeom prst="rect">
            <a:avLst/>
          </a:prstGeom>
          <a:solidFill>
            <a:srgbClr val="FFFFFF">
              <a:alpha val="0"/>
            </a:srgbClr>
          </a:solidFill>
          <a:ln/>
        </p:spPr>
        <p:txBody>
          <a:bodyPr wrap="square" lIns="91440" tIns="45720" rIns="91440" bIns="45720" rtlCol="0" anchor="t">
            <a:spAutoFit/>
          </a:bodyPr>
          <a:lstStyle/>
          <a:p>
            <a:pPr algn="just">
              <a:lnSpc>
                <a:spcPct val="100000"/>
              </a:lnSpc>
            </a:pPr>
            <a:r>
              <a:rPr lang="en-US" sz="2000" b="1" dirty="0">
                <a:solidFill>
                  <a:srgbClr val="000000"/>
                </a:solidFill>
                <a:latin typeface="Arial" panose="020B0604020202020204" pitchFamily="34" charset="0"/>
                <a:ea typeface="MiSans" pitchFamily="34" charset="-122"/>
                <a:cs typeface="Arial" panose="020B0604020202020204" pitchFamily="34" charset="0"/>
              </a:rPr>
              <a:t>Cultural Sensitivity</a:t>
            </a:r>
            <a:endParaRPr lang="en-US" sz="1600" dirty="0">
              <a:latin typeface="Arial" panose="020B0604020202020204" pitchFamily="34" charset="0"/>
              <a:cs typeface="Arial" panose="020B0604020202020204" pitchFamily="34" charset="0"/>
            </a:endParaRPr>
          </a:p>
        </p:txBody>
      </p:sp>
      <p:sp>
        <p:nvSpPr>
          <p:cNvPr id="62" name="Text 30">
            <a:extLst>
              <a:ext uri="{FF2B5EF4-FFF2-40B4-BE49-F238E27FC236}">
                <a16:creationId xmlns:a16="http://schemas.microsoft.com/office/drawing/2014/main" id="{8546AF24-EAA7-8657-4B05-F63E5856B368}"/>
              </a:ext>
            </a:extLst>
          </p:cNvPr>
          <p:cNvSpPr/>
          <p:nvPr/>
        </p:nvSpPr>
        <p:spPr>
          <a:xfrm>
            <a:off x="8011160" y="1948264"/>
            <a:ext cx="3610610" cy="844142"/>
          </a:xfrm>
          <a:prstGeom prst="rect">
            <a:avLst/>
          </a:prstGeom>
          <a:noFill/>
          <a:ln/>
        </p:spPr>
        <p:txBody>
          <a:bodyPr wrap="square" lIns="91440" tIns="45720" rIns="91440" bIns="45720" rtlCol="0" anchor="t">
            <a:spAutoFit/>
          </a:bodyPr>
          <a:lstStyle/>
          <a:p>
            <a:pPr algn="just">
              <a:lnSpc>
                <a:spcPct val="120000"/>
              </a:lnSpc>
            </a:pPr>
            <a:r>
              <a:rPr lang="en-US" sz="1400" dirty="0">
                <a:solidFill>
                  <a:srgbClr val="2B2F36"/>
                </a:solidFill>
                <a:latin typeface="Arial" panose="020B0604020202020204" pitchFamily="34" charset="0"/>
                <a:ea typeface="MiSans" pitchFamily="34" charset="-122"/>
                <a:cs typeface="Arial" panose="020B0604020202020204" pitchFamily="34" charset="0"/>
              </a:rPr>
              <a:t>Educational materials must reflect diverse backgrounds and avoid reinforcing stigma to ensure cultural sensitivity and inclusivity.</a:t>
            </a:r>
            <a:endParaRPr lang="en-US" sz="1600" dirty="0">
              <a:latin typeface="Arial" panose="020B0604020202020204" pitchFamily="34" charset="0"/>
              <a:cs typeface="Arial" panose="020B0604020202020204" pitchFamily="34" charset="0"/>
            </a:endParaRPr>
          </a:p>
        </p:txBody>
      </p:sp>
      <p:sp>
        <p:nvSpPr>
          <p:cNvPr id="63" name="Text 31">
            <a:extLst>
              <a:ext uri="{FF2B5EF4-FFF2-40B4-BE49-F238E27FC236}">
                <a16:creationId xmlns:a16="http://schemas.microsoft.com/office/drawing/2014/main" id="{06ADB6C1-238C-A0F0-C709-31B05A7EB29E}"/>
              </a:ext>
            </a:extLst>
          </p:cNvPr>
          <p:cNvSpPr/>
          <p:nvPr/>
        </p:nvSpPr>
        <p:spPr>
          <a:xfrm>
            <a:off x="8011160" y="3877310"/>
            <a:ext cx="3844925" cy="400110"/>
          </a:xfrm>
          <a:prstGeom prst="rect">
            <a:avLst/>
          </a:prstGeom>
          <a:solidFill>
            <a:srgbClr val="FFFFFF">
              <a:alpha val="0"/>
            </a:srgbClr>
          </a:solidFill>
          <a:ln/>
        </p:spPr>
        <p:txBody>
          <a:bodyPr wrap="square" lIns="91440" tIns="45720" rIns="91440" bIns="45720" rtlCol="0" anchor="t">
            <a:spAutoFit/>
          </a:bodyPr>
          <a:lstStyle/>
          <a:p>
            <a:pPr algn="just">
              <a:lnSpc>
                <a:spcPct val="100000"/>
              </a:lnSpc>
            </a:pPr>
            <a:r>
              <a:rPr lang="en-US" sz="2000" b="1" dirty="0">
                <a:solidFill>
                  <a:srgbClr val="000000"/>
                </a:solidFill>
                <a:latin typeface="Arial" panose="020B0604020202020204" pitchFamily="34" charset="0"/>
                <a:ea typeface="MiSans" pitchFamily="34" charset="-122"/>
                <a:cs typeface="Arial" panose="020B0604020202020204" pitchFamily="34" charset="0"/>
              </a:rPr>
              <a:t>Equity &amp; Fair Access</a:t>
            </a:r>
            <a:endParaRPr lang="en-US" sz="1600" dirty="0">
              <a:latin typeface="Arial" panose="020B0604020202020204" pitchFamily="34" charset="0"/>
              <a:cs typeface="Arial" panose="020B0604020202020204" pitchFamily="34" charset="0"/>
            </a:endParaRPr>
          </a:p>
        </p:txBody>
      </p:sp>
      <p:sp>
        <p:nvSpPr>
          <p:cNvPr id="64" name="Text 32">
            <a:extLst>
              <a:ext uri="{FF2B5EF4-FFF2-40B4-BE49-F238E27FC236}">
                <a16:creationId xmlns:a16="http://schemas.microsoft.com/office/drawing/2014/main" id="{FC402755-B804-0C61-B446-CFE30566C267}"/>
              </a:ext>
            </a:extLst>
          </p:cNvPr>
          <p:cNvSpPr/>
          <p:nvPr/>
        </p:nvSpPr>
        <p:spPr>
          <a:xfrm>
            <a:off x="8011160" y="4285181"/>
            <a:ext cx="3610610" cy="844142"/>
          </a:xfrm>
          <a:prstGeom prst="rect">
            <a:avLst/>
          </a:prstGeom>
          <a:noFill/>
          <a:ln/>
        </p:spPr>
        <p:txBody>
          <a:bodyPr wrap="square" lIns="91440" tIns="45720" rIns="91440" bIns="45720" rtlCol="0" anchor="t">
            <a:spAutoFit/>
          </a:bodyPr>
          <a:lstStyle/>
          <a:p>
            <a:pPr algn="just">
              <a:lnSpc>
                <a:spcPct val="120000"/>
              </a:lnSpc>
            </a:pPr>
            <a:r>
              <a:rPr lang="en-US" sz="1400" dirty="0">
                <a:solidFill>
                  <a:srgbClr val="2B2F36"/>
                </a:solidFill>
                <a:latin typeface="Arial" panose="020B0604020202020204" pitchFamily="34" charset="0"/>
                <a:ea typeface="MiSans" pitchFamily="34" charset="-122"/>
                <a:cs typeface="Arial" panose="020B0604020202020204" pitchFamily="34" charset="0"/>
              </a:rPr>
              <a:t>Offline functionality helps, but language support and accessible design are crucial to prevent inequality in digital SRH access.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3178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355AF-A775-C429-E49C-E2314D1B0B69}"/>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7393F606-6D5B-D94E-90C4-56B280AB8A8F}"/>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D934E9EA-58ED-30E4-35E0-23EBF24E3278}"/>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A60E1669-FF0B-0044-378A-A8F9BC09B409}"/>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93C12385-0173-D4E0-798B-5EADFC613A96}"/>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A52FB33F-A356-BD2F-621B-A68A4FFA356F}"/>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C9FB776F-624B-7946-AB66-0B0D0A48B7E7}"/>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23AA2836-0006-DB52-D83E-C6ADFBCDC327}"/>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58DB523B-C271-C18F-D9B4-81D94DD9AED2}"/>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E63168C2-2A54-F3AB-63F7-FA3C6A919E18}"/>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36BC1624-DD49-6944-A308-96FEDFC25C5B}"/>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B402FE27-D59E-2066-64D6-DB413DC5E458}"/>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2904EA63-569A-0308-4C5E-C6A2E9D4E9C6}"/>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882C5D94-305C-73F1-6E5E-707246017762}"/>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123B9C75-39DD-59DA-5CBB-152A13F4250B}"/>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3AB22596-B4C3-3003-0480-E2C115BCB28F}"/>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3EDF4BD6-33CB-9B34-B259-295FCAD5C1D3}"/>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8EFB99D9-0583-3A71-51D2-D3B89BBE6720}"/>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1" name="Shape 0">
            <a:extLst>
              <a:ext uri="{FF2B5EF4-FFF2-40B4-BE49-F238E27FC236}">
                <a16:creationId xmlns:a16="http://schemas.microsoft.com/office/drawing/2014/main" id="{80AB1833-8BB6-F739-9C6D-A520043BBB40}"/>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7" name="Text 1">
            <a:extLst>
              <a:ext uri="{FF2B5EF4-FFF2-40B4-BE49-F238E27FC236}">
                <a16:creationId xmlns:a16="http://schemas.microsoft.com/office/drawing/2014/main" id="{B608F8ED-2EB5-D0AC-057D-45E16C2B1676}"/>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4" name="Shape 2">
            <a:extLst>
              <a:ext uri="{FF2B5EF4-FFF2-40B4-BE49-F238E27FC236}">
                <a16:creationId xmlns:a16="http://schemas.microsoft.com/office/drawing/2014/main" id="{EBB7E3B9-97FF-156B-E638-1E1DB42239E5}"/>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9C463AE9-04A5-64BE-CD22-5C420A6FC441}"/>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00506F67-D6DF-B6BA-ED08-21F071FDA653}"/>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8FDB86E5-F556-FD80-CE7F-21427EA0B8A3}"/>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pic>
        <p:nvPicPr>
          <p:cNvPr id="2" name="Image 0">
            <a:extLst>
              <a:ext uri="{FF2B5EF4-FFF2-40B4-BE49-F238E27FC236}">
                <a16:creationId xmlns:a16="http://schemas.microsoft.com/office/drawing/2014/main" id="{F99AA039-F0D3-6BF1-E189-C6C323F71956}"/>
              </a:ext>
            </a:extLst>
          </p:cNvPr>
          <p:cNvPicPr>
            <a:picLocks noChangeAspect="1"/>
          </p:cNvPicPr>
          <p:nvPr/>
        </p:nvPicPr>
        <p:blipFill>
          <a:blip r:embed="rId4"/>
          <a:srcRect l="12348" r="12348"/>
          <a:stretch/>
        </p:blipFill>
        <p:spPr>
          <a:xfrm>
            <a:off x="7748905" y="1208405"/>
            <a:ext cx="3657600" cy="4857115"/>
          </a:xfrm>
          <a:prstGeom prst="round2DiagRect">
            <a:avLst>
              <a:gd name="adj1" fmla="val 16667"/>
              <a:gd name="adj2" fmla="val 0"/>
            </a:avLst>
          </a:prstGeom>
        </p:spPr>
      </p:pic>
      <p:sp>
        <p:nvSpPr>
          <p:cNvPr id="22" name="Text 1">
            <a:extLst>
              <a:ext uri="{FF2B5EF4-FFF2-40B4-BE49-F238E27FC236}">
                <a16:creationId xmlns:a16="http://schemas.microsoft.com/office/drawing/2014/main" id="{98F0F6D1-49C2-5277-907E-434BC5570841}"/>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4" name="Text 3">
            <a:extLst>
              <a:ext uri="{FF2B5EF4-FFF2-40B4-BE49-F238E27FC236}">
                <a16:creationId xmlns:a16="http://schemas.microsoft.com/office/drawing/2014/main" id="{FD9C3672-F8FE-D460-2B49-E64796E87468}"/>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5" name="Text 4">
            <a:extLst>
              <a:ext uri="{FF2B5EF4-FFF2-40B4-BE49-F238E27FC236}">
                <a16:creationId xmlns:a16="http://schemas.microsoft.com/office/drawing/2014/main" id="{1D3E343D-7B7C-E43F-D610-41CF4D43EFAD}"/>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Key Studies Behind Barriers</a:t>
            </a:r>
            <a:endParaRPr lang="en-US" sz="1600" dirty="0">
              <a:latin typeface="Arial" panose="020B0604020202020204" pitchFamily="34" charset="0"/>
              <a:cs typeface="Arial" panose="020B0604020202020204" pitchFamily="34" charset="0"/>
            </a:endParaRPr>
          </a:p>
        </p:txBody>
      </p:sp>
      <p:sp>
        <p:nvSpPr>
          <p:cNvPr id="28" name="Text 6">
            <a:extLst>
              <a:ext uri="{FF2B5EF4-FFF2-40B4-BE49-F238E27FC236}">
                <a16:creationId xmlns:a16="http://schemas.microsoft.com/office/drawing/2014/main" id="{85A277F3-9195-FC90-1E4C-40B8031FC8F3}"/>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0" name="Text 8">
            <a:extLst>
              <a:ext uri="{FF2B5EF4-FFF2-40B4-BE49-F238E27FC236}">
                <a16:creationId xmlns:a16="http://schemas.microsoft.com/office/drawing/2014/main" id="{23F0FE4B-F9AC-3E93-3FF5-B9B09FA0566E}"/>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1" name="Shape 9">
            <a:extLst>
              <a:ext uri="{FF2B5EF4-FFF2-40B4-BE49-F238E27FC236}">
                <a16:creationId xmlns:a16="http://schemas.microsoft.com/office/drawing/2014/main" id="{121D43D9-976F-3A4F-C0C6-385490CABF8F}"/>
              </a:ext>
            </a:extLst>
          </p:cNvPr>
          <p:cNvSpPr/>
          <p:nvPr/>
        </p:nvSpPr>
        <p:spPr>
          <a:xfrm>
            <a:off x="1160780" y="1504315"/>
            <a:ext cx="4935220" cy="502920"/>
          </a:xfrm>
          <a:prstGeom prst="round1Rect">
            <a:avLst>
              <a:gd name="adj" fmla="val 16667"/>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32" name="Text 10">
            <a:extLst>
              <a:ext uri="{FF2B5EF4-FFF2-40B4-BE49-F238E27FC236}">
                <a16:creationId xmlns:a16="http://schemas.microsoft.com/office/drawing/2014/main" id="{E2AE0768-B213-28ED-E511-D296CF1CBFE6}"/>
              </a:ext>
            </a:extLst>
          </p:cNvPr>
          <p:cNvSpPr/>
          <p:nvPr/>
        </p:nvSpPr>
        <p:spPr>
          <a:xfrm>
            <a:off x="1160780" y="1504315"/>
            <a:ext cx="3567430" cy="50292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3" name="Shape 11">
            <a:extLst>
              <a:ext uri="{FF2B5EF4-FFF2-40B4-BE49-F238E27FC236}">
                <a16:creationId xmlns:a16="http://schemas.microsoft.com/office/drawing/2014/main" id="{FF6CC4B7-298D-6322-8588-50840376417F}"/>
              </a:ext>
            </a:extLst>
          </p:cNvPr>
          <p:cNvSpPr/>
          <p:nvPr/>
        </p:nvSpPr>
        <p:spPr>
          <a:xfrm>
            <a:off x="1165860" y="2012315"/>
            <a:ext cx="6247765" cy="1493520"/>
          </a:xfrm>
          <a:prstGeom prst="roundRect">
            <a:avLst>
              <a:gd name="adj" fmla="val 0"/>
            </a:avLst>
          </a:prstGeom>
          <a:solidFill>
            <a:srgbClr val="000000">
              <a:alpha val="0"/>
            </a:srgbClr>
          </a:solidFill>
          <a:ln w="19050">
            <a:solidFill>
              <a:srgbClr val="9FB26A"/>
            </a:solidFill>
            <a:prstDash val="solid"/>
          </a:ln>
        </p:spPr>
        <p:txBody>
          <a:bodyPr/>
          <a:lstStyle/>
          <a:p>
            <a:endParaRPr lang="en-GB">
              <a:latin typeface="Arial" panose="020B0604020202020204" pitchFamily="34" charset="0"/>
              <a:cs typeface="Arial" panose="020B0604020202020204" pitchFamily="34" charset="0"/>
            </a:endParaRPr>
          </a:p>
        </p:txBody>
      </p:sp>
      <p:sp>
        <p:nvSpPr>
          <p:cNvPr id="37" name="Text 12">
            <a:extLst>
              <a:ext uri="{FF2B5EF4-FFF2-40B4-BE49-F238E27FC236}">
                <a16:creationId xmlns:a16="http://schemas.microsoft.com/office/drawing/2014/main" id="{632A2FEC-691A-BCF8-797C-F6C7015591BA}"/>
              </a:ext>
            </a:extLst>
          </p:cNvPr>
          <p:cNvSpPr/>
          <p:nvPr/>
        </p:nvSpPr>
        <p:spPr>
          <a:xfrm>
            <a:off x="1165860" y="2012315"/>
            <a:ext cx="6247765" cy="1493520"/>
          </a:xfrm>
          <a:prstGeom prst="rect">
            <a:avLst/>
          </a:prstGeom>
          <a:noFill/>
          <a:ln>
            <a:solidFill>
              <a:srgbClr val="E91363"/>
            </a:solid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9" name="Shape 13">
            <a:extLst>
              <a:ext uri="{FF2B5EF4-FFF2-40B4-BE49-F238E27FC236}">
                <a16:creationId xmlns:a16="http://schemas.microsoft.com/office/drawing/2014/main" id="{AE6B2E17-3157-1FC1-ABBF-DEB0B8CA9276}"/>
              </a:ext>
            </a:extLst>
          </p:cNvPr>
          <p:cNvSpPr/>
          <p:nvPr/>
        </p:nvSpPr>
        <p:spPr>
          <a:xfrm>
            <a:off x="1160780" y="3856990"/>
            <a:ext cx="4935220" cy="502920"/>
          </a:xfrm>
          <a:prstGeom prst="round1Rect">
            <a:avLst>
              <a:gd name="adj" fmla="val 16667"/>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45" name="Text 14">
            <a:extLst>
              <a:ext uri="{FF2B5EF4-FFF2-40B4-BE49-F238E27FC236}">
                <a16:creationId xmlns:a16="http://schemas.microsoft.com/office/drawing/2014/main" id="{BB4AC6FF-D7F2-E39C-F90F-D12BB7A45FAE}"/>
              </a:ext>
            </a:extLst>
          </p:cNvPr>
          <p:cNvSpPr/>
          <p:nvPr/>
        </p:nvSpPr>
        <p:spPr>
          <a:xfrm>
            <a:off x="1160780" y="3825875"/>
            <a:ext cx="3567430" cy="50292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6" name="Shape 15">
            <a:extLst>
              <a:ext uri="{FF2B5EF4-FFF2-40B4-BE49-F238E27FC236}">
                <a16:creationId xmlns:a16="http://schemas.microsoft.com/office/drawing/2014/main" id="{19FF9504-4375-0FAC-E43E-E2C218158C29}"/>
              </a:ext>
            </a:extLst>
          </p:cNvPr>
          <p:cNvSpPr/>
          <p:nvPr/>
        </p:nvSpPr>
        <p:spPr>
          <a:xfrm>
            <a:off x="1165860" y="4333875"/>
            <a:ext cx="6247765" cy="1493520"/>
          </a:xfrm>
          <a:prstGeom prst="roundRect">
            <a:avLst>
              <a:gd name="adj" fmla="val 0"/>
            </a:avLst>
          </a:prstGeom>
          <a:solidFill>
            <a:srgbClr val="000000">
              <a:alpha val="0"/>
            </a:srgbClr>
          </a:solidFill>
          <a:ln w="19050">
            <a:solidFill>
              <a:srgbClr val="E91363"/>
            </a:solidFill>
            <a:prstDash val="solid"/>
          </a:ln>
        </p:spPr>
        <p:txBody>
          <a:bodyPr/>
          <a:lstStyle/>
          <a:p>
            <a:endParaRPr lang="en-GB">
              <a:latin typeface="Arial" panose="020B0604020202020204" pitchFamily="34" charset="0"/>
              <a:cs typeface="Arial" panose="020B0604020202020204" pitchFamily="34" charset="0"/>
            </a:endParaRPr>
          </a:p>
        </p:txBody>
      </p:sp>
      <p:sp>
        <p:nvSpPr>
          <p:cNvPr id="47" name="Text 16">
            <a:extLst>
              <a:ext uri="{FF2B5EF4-FFF2-40B4-BE49-F238E27FC236}">
                <a16:creationId xmlns:a16="http://schemas.microsoft.com/office/drawing/2014/main" id="{5D7BE3E3-1D98-86AE-790C-2D63541ED4D6}"/>
              </a:ext>
            </a:extLst>
          </p:cNvPr>
          <p:cNvSpPr/>
          <p:nvPr/>
        </p:nvSpPr>
        <p:spPr>
          <a:xfrm>
            <a:off x="1165860" y="4333875"/>
            <a:ext cx="6247765" cy="149352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8" name="Text 17">
            <a:extLst>
              <a:ext uri="{FF2B5EF4-FFF2-40B4-BE49-F238E27FC236}">
                <a16:creationId xmlns:a16="http://schemas.microsoft.com/office/drawing/2014/main" id="{A8370467-9403-664D-764C-46C09D1C2B49}"/>
              </a:ext>
            </a:extLst>
          </p:cNvPr>
          <p:cNvSpPr/>
          <p:nvPr/>
        </p:nvSpPr>
        <p:spPr>
          <a:xfrm>
            <a:off x="1217388" y="1574165"/>
            <a:ext cx="4357912" cy="369332"/>
          </a:xfrm>
          <a:prstGeom prst="rect">
            <a:avLst/>
          </a:prstGeom>
          <a:noFill/>
          <a:ln/>
        </p:spPr>
        <p:txBody>
          <a:bodyPr wrap="square" lIns="91440" tIns="45720" rIns="91440" bIns="45720" rtlCol="0" anchor="t">
            <a:spAutoFit/>
          </a:bodyPr>
          <a:lstStyle/>
          <a:p>
            <a:pPr algn="just">
              <a:lnSpc>
                <a:spcPct val="100000"/>
              </a:lnSpc>
            </a:pPr>
            <a:r>
              <a:rPr lang="en-US" sz="1800" b="1" dirty="0">
                <a:latin typeface="Arial" panose="020B0604020202020204" pitchFamily="34" charset="0"/>
                <a:ea typeface="MiSans" pitchFamily="34" charset="-122"/>
                <a:cs typeface="Arial" panose="020B0604020202020204" pitchFamily="34" charset="0"/>
              </a:rPr>
              <a:t>User Trust in Prediction Accuracy</a:t>
            </a:r>
            <a:endParaRPr lang="en-US" sz="1600" dirty="0">
              <a:latin typeface="Arial" panose="020B0604020202020204" pitchFamily="34" charset="0"/>
              <a:cs typeface="Arial" panose="020B0604020202020204" pitchFamily="34" charset="0"/>
            </a:endParaRPr>
          </a:p>
        </p:txBody>
      </p:sp>
      <p:sp>
        <p:nvSpPr>
          <p:cNvPr id="49" name="Text 18">
            <a:extLst>
              <a:ext uri="{FF2B5EF4-FFF2-40B4-BE49-F238E27FC236}">
                <a16:creationId xmlns:a16="http://schemas.microsoft.com/office/drawing/2014/main" id="{D0ECFEF6-16CE-BD02-BADB-5D4FD0625F40}"/>
              </a:ext>
            </a:extLst>
          </p:cNvPr>
          <p:cNvSpPr/>
          <p:nvPr/>
        </p:nvSpPr>
        <p:spPr>
          <a:xfrm>
            <a:off x="1223645" y="2133600"/>
            <a:ext cx="6164580" cy="1077218"/>
          </a:xfrm>
          <a:prstGeom prst="rect">
            <a:avLst/>
          </a:prstGeom>
          <a:noFill/>
          <a:ln/>
        </p:spPr>
        <p:txBody>
          <a:bodyPr wrap="square" lIns="91440" tIns="45720" rIns="91440" bIns="45720" rtlCol="0" anchor="t">
            <a:spAutoFit/>
          </a:bodyPr>
          <a:lstStyle/>
          <a:p>
            <a:pPr>
              <a:lnSpc>
                <a:spcPct val="130000"/>
              </a:lnSpc>
            </a:pPr>
            <a:r>
              <a:rPr lang="en-US" sz="1700" dirty="0">
                <a:solidFill>
                  <a:srgbClr val="2B2F36"/>
                </a:solidFill>
                <a:latin typeface="Arial" panose="020B0604020202020204" pitchFamily="34" charset="0"/>
                <a:ea typeface="MiSans" pitchFamily="34" charset="-122"/>
                <a:cs typeface="Arial" panose="020B0604020202020204" pitchFamily="34" charset="0"/>
              </a:rPr>
              <a:t>Broad et al. (2022) reveal widespread user distrust in prediction accuracy of menstrual and fertility apps, highlighting the need for transparent and reliable algorithms.</a:t>
            </a:r>
            <a:endParaRPr lang="en-US" sz="1700" dirty="0">
              <a:latin typeface="Arial" panose="020B0604020202020204" pitchFamily="34" charset="0"/>
              <a:cs typeface="Arial" panose="020B0604020202020204" pitchFamily="34" charset="0"/>
            </a:endParaRPr>
          </a:p>
        </p:txBody>
      </p:sp>
      <p:sp>
        <p:nvSpPr>
          <p:cNvPr id="50" name="Text 19">
            <a:extLst>
              <a:ext uri="{FF2B5EF4-FFF2-40B4-BE49-F238E27FC236}">
                <a16:creationId xmlns:a16="http://schemas.microsoft.com/office/drawing/2014/main" id="{971C5A3E-D633-4706-CEE9-2CB4556571FD}"/>
              </a:ext>
            </a:extLst>
          </p:cNvPr>
          <p:cNvSpPr/>
          <p:nvPr/>
        </p:nvSpPr>
        <p:spPr>
          <a:xfrm>
            <a:off x="1217388" y="3895725"/>
            <a:ext cx="5202663" cy="369332"/>
          </a:xfrm>
          <a:prstGeom prst="rect">
            <a:avLst/>
          </a:prstGeom>
          <a:noFill/>
          <a:ln/>
        </p:spPr>
        <p:txBody>
          <a:bodyPr wrap="square" lIns="91440" tIns="45720" rIns="91440" bIns="45720" rtlCol="0" anchor="t">
            <a:spAutoFit/>
          </a:bodyPr>
          <a:lstStyle/>
          <a:p>
            <a:pPr algn="just">
              <a:lnSpc>
                <a:spcPct val="100000"/>
              </a:lnSpc>
            </a:pPr>
            <a:r>
              <a:rPr lang="en-US" sz="1800" b="1" dirty="0">
                <a:latin typeface="Arial" panose="020B0604020202020204" pitchFamily="34" charset="0"/>
                <a:ea typeface="MiSans" pitchFamily="34" charset="-122"/>
                <a:cs typeface="Arial" panose="020B0604020202020204" pitchFamily="34" charset="0"/>
              </a:rPr>
              <a:t>Algorithm Variance Across Irregular Cycles</a:t>
            </a:r>
            <a:endParaRPr lang="en-US" sz="1600" dirty="0">
              <a:latin typeface="Arial" panose="020B0604020202020204" pitchFamily="34" charset="0"/>
              <a:cs typeface="Arial" panose="020B0604020202020204" pitchFamily="34" charset="0"/>
            </a:endParaRPr>
          </a:p>
        </p:txBody>
      </p:sp>
      <p:sp>
        <p:nvSpPr>
          <p:cNvPr id="51" name="Text 20">
            <a:extLst>
              <a:ext uri="{FF2B5EF4-FFF2-40B4-BE49-F238E27FC236}">
                <a16:creationId xmlns:a16="http://schemas.microsoft.com/office/drawing/2014/main" id="{1D5C5BDE-4A42-D335-57B4-218C05081DBD}"/>
              </a:ext>
            </a:extLst>
          </p:cNvPr>
          <p:cNvSpPr/>
          <p:nvPr/>
        </p:nvSpPr>
        <p:spPr>
          <a:xfrm>
            <a:off x="1223645" y="4455160"/>
            <a:ext cx="6164580" cy="1077218"/>
          </a:xfrm>
          <a:prstGeom prst="rect">
            <a:avLst/>
          </a:prstGeom>
          <a:noFill/>
          <a:ln/>
        </p:spPr>
        <p:txBody>
          <a:bodyPr wrap="square" lIns="91440" tIns="45720" rIns="91440" bIns="45720" rtlCol="0" anchor="t">
            <a:spAutoFit/>
          </a:bodyPr>
          <a:lstStyle/>
          <a:p>
            <a:pPr>
              <a:lnSpc>
                <a:spcPct val="130000"/>
              </a:lnSpc>
            </a:pPr>
            <a:r>
              <a:rPr lang="en-US" sz="1700" dirty="0">
                <a:solidFill>
                  <a:srgbClr val="2B2F36"/>
                </a:solidFill>
                <a:latin typeface="Arial" panose="020B0604020202020204" pitchFamily="34" charset="0"/>
                <a:ea typeface="MiSans" pitchFamily="34" charset="-122"/>
                <a:cs typeface="Arial" panose="020B0604020202020204" pitchFamily="34" charset="0"/>
              </a:rPr>
              <a:t>Hong (2024) confirms algorithm variance across irregular cycles, emphasizing the challenge of maintaining accuracy for diverse user profiles.</a:t>
            </a:r>
            <a:endParaRPr lang="en-US" sz="1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9814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9670F-5461-8D5B-06D8-D330A4F00216}"/>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7C1F980C-02F7-1036-DE2A-2594EF6602D0}"/>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C4A80A71-8746-CC02-3B44-FC7B78AB54B1}"/>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C48FEC8B-366E-BD61-22B2-82D5AF84DEF6}"/>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D1129DE1-A67A-819F-02F2-20A642EE688A}"/>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5AC4652B-55A7-EE7C-3FCA-1A8C2D4DD6AF}"/>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8004F704-D678-2B43-FB3D-FC08465A4CAC}"/>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660429F0-8867-8C26-D4D3-B78A9754C231}"/>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D01E3CE7-F306-5C64-102F-9104947D3031}"/>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ED435466-7266-ADAC-BB3B-FBAD6E79DA36}"/>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9BAB35B9-C19F-301D-064D-1BBDC3B2F7E4}"/>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035F8CF4-C61B-B32E-404C-7461C51674A9}"/>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42EBEC77-F6DC-411F-3426-D1D724BC3E1F}"/>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08F98969-4A6F-DE33-3DD7-F55E4CE202F8}"/>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E9555BC2-FD22-26F7-58AE-60C9952B7A59}"/>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322B7099-685B-F3B3-DC77-6E56CB4983E3}"/>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DD5E3885-3F09-5518-B9AD-AE0FA7BC1686}"/>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0AD7DDAB-BB35-FBA2-F7A9-4661A1797203}"/>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1" name="Shape 0">
            <a:extLst>
              <a:ext uri="{FF2B5EF4-FFF2-40B4-BE49-F238E27FC236}">
                <a16:creationId xmlns:a16="http://schemas.microsoft.com/office/drawing/2014/main" id="{9FFD736E-1051-09A5-2440-284D0B959946}"/>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7" name="Text 1">
            <a:extLst>
              <a:ext uri="{FF2B5EF4-FFF2-40B4-BE49-F238E27FC236}">
                <a16:creationId xmlns:a16="http://schemas.microsoft.com/office/drawing/2014/main" id="{48719042-C3B1-7119-F299-224494EB9AA4}"/>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4" name="Shape 2">
            <a:extLst>
              <a:ext uri="{FF2B5EF4-FFF2-40B4-BE49-F238E27FC236}">
                <a16:creationId xmlns:a16="http://schemas.microsoft.com/office/drawing/2014/main" id="{ABB87710-3529-2E33-A084-8672418D716C}"/>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E6DECD3F-9B95-EAA2-19FF-A2C276B57E2E}"/>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9565C287-59EE-69B1-28D2-2EFB4402EC0D}"/>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791B22D9-BA80-D147-3F85-2B25DAE9424D}"/>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8" name="Shape 0">
            <a:extLst>
              <a:ext uri="{FF2B5EF4-FFF2-40B4-BE49-F238E27FC236}">
                <a16:creationId xmlns:a16="http://schemas.microsoft.com/office/drawing/2014/main" id="{F122757D-37B2-1CBE-A1FF-32E9664FB6DF}"/>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2" name="Text 1">
            <a:extLst>
              <a:ext uri="{FF2B5EF4-FFF2-40B4-BE49-F238E27FC236}">
                <a16:creationId xmlns:a16="http://schemas.microsoft.com/office/drawing/2014/main" id="{401DB861-9072-1AD4-7761-FE5CACF0EF49}"/>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3" name="Shape 2">
            <a:extLst>
              <a:ext uri="{FF2B5EF4-FFF2-40B4-BE49-F238E27FC236}">
                <a16:creationId xmlns:a16="http://schemas.microsoft.com/office/drawing/2014/main" id="{0C053E96-13D6-1EFD-0F50-84EC493A7F39}"/>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24" name="Text 3">
            <a:extLst>
              <a:ext uri="{FF2B5EF4-FFF2-40B4-BE49-F238E27FC236}">
                <a16:creationId xmlns:a16="http://schemas.microsoft.com/office/drawing/2014/main" id="{77A64903-138A-D888-4F2B-9BF2169C6F82}"/>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8" name="Text 6">
            <a:extLst>
              <a:ext uri="{FF2B5EF4-FFF2-40B4-BE49-F238E27FC236}">
                <a16:creationId xmlns:a16="http://schemas.microsoft.com/office/drawing/2014/main" id="{37959550-A539-9E92-9CA2-F66649F82E4E}"/>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0" name="Text 8">
            <a:extLst>
              <a:ext uri="{FF2B5EF4-FFF2-40B4-BE49-F238E27FC236}">
                <a16:creationId xmlns:a16="http://schemas.microsoft.com/office/drawing/2014/main" id="{2878DE9A-3F77-4ABF-E959-C5BA47A09753}"/>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9" name="Text 1">
            <a:extLst>
              <a:ext uri="{FF2B5EF4-FFF2-40B4-BE49-F238E27FC236}">
                <a16:creationId xmlns:a16="http://schemas.microsoft.com/office/drawing/2014/main" id="{DB82135C-03D0-1EDF-F515-16EE3DB24D98}"/>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1" name="Text 3">
            <a:extLst>
              <a:ext uri="{FF2B5EF4-FFF2-40B4-BE49-F238E27FC236}">
                <a16:creationId xmlns:a16="http://schemas.microsoft.com/office/drawing/2014/main" id="{FF8B7B6B-CE0D-442F-2652-99551F9F17CC}"/>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3" name="Text 5">
            <a:extLst>
              <a:ext uri="{FF2B5EF4-FFF2-40B4-BE49-F238E27FC236}">
                <a16:creationId xmlns:a16="http://schemas.microsoft.com/office/drawing/2014/main" id="{A6FE8BE9-684F-0182-DB95-DD83BDF41BC9}"/>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2" name="Text 7">
            <a:extLst>
              <a:ext uri="{FF2B5EF4-FFF2-40B4-BE49-F238E27FC236}">
                <a16:creationId xmlns:a16="http://schemas.microsoft.com/office/drawing/2014/main" id="{8CF24A08-C3F6-7F7F-BD83-703B913A80C0}"/>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3" name="Text 8">
            <a:extLst>
              <a:ext uri="{FF2B5EF4-FFF2-40B4-BE49-F238E27FC236}">
                <a16:creationId xmlns:a16="http://schemas.microsoft.com/office/drawing/2014/main" id="{CB5CAB12-2DAF-D81D-476F-EE942CB787C7}"/>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Design Safeguards That Build Trust</a:t>
            </a:r>
            <a:endParaRPr lang="en-US" sz="1600" dirty="0">
              <a:latin typeface="Arial" panose="020B0604020202020204" pitchFamily="34" charset="0"/>
              <a:cs typeface="Arial" panose="020B0604020202020204" pitchFamily="34" charset="0"/>
            </a:endParaRPr>
          </a:p>
        </p:txBody>
      </p:sp>
      <p:sp>
        <p:nvSpPr>
          <p:cNvPr id="56" name="Text 10">
            <a:extLst>
              <a:ext uri="{FF2B5EF4-FFF2-40B4-BE49-F238E27FC236}">
                <a16:creationId xmlns:a16="http://schemas.microsoft.com/office/drawing/2014/main" id="{A4D33DC4-623D-4BA5-297E-5B46E212A1C9}"/>
              </a:ext>
            </a:extLst>
          </p:cNvPr>
          <p:cNvSpPr/>
          <p:nvPr/>
        </p:nvSpPr>
        <p:spPr>
          <a:xfrm>
            <a:off x="3981450" y="5556885"/>
            <a:ext cx="668020" cy="72707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7" name="Shape 11">
            <a:extLst>
              <a:ext uri="{FF2B5EF4-FFF2-40B4-BE49-F238E27FC236}">
                <a16:creationId xmlns:a16="http://schemas.microsoft.com/office/drawing/2014/main" id="{BD524C02-216B-9710-D2E1-08F9E7C7294C}"/>
              </a:ext>
            </a:extLst>
          </p:cNvPr>
          <p:cNvSpPr/>
          <p:nvPr/>
        </p:nvSpPr>
        <p:spPr>
          <a:xfrm>
            <a:off x="4871720" y="3249295"/>
            <a:ext cx="3194685" cy="2768600"/>
          </a:xfrm>
          <a:prstGeom prst="roundRect">
            <a:avLst>
              <a:gd name="adj" fmla="val 10513"/>
            </a:avLst>
          </a:prstGeom>
          <a:solidFill>
            <a:srgbClr val="FFFFFF"/>
          </a:solidFill>
          <a:ln w="12700">
            <a:solidFill>
              <a:srgbClr val="E91363"/>
            </a:solidFill>
            <a:prstDash val="solid"/>
          </a:ln>
          <a:effectLst>
            <a:outerShdw blurRad="50800" dist="38100" dir="2700000" algn="bl" rotWithShape="0">
              <a:srgbClr val="000000">
                <a:alpha val="40000"/>
              </a:srgbClr>
            </a:outerShdw>
          </a:effectLst>
        </p:spPr>
        <p:txBody>
          <a:bodyPr/>
          <a:lstStyle/>
          <a:p>
            <a:endParaRPr lang="en-GB">
              <a:latin typeface="Arial" panose="020B0604020202020204" pitchFamily="34" charset="0"/>
              <a:cs typeface="Arial" panose="020B0604020202020204" pitchFamily="34" charset="0"/>
            </a:endParaRPr>
          </a:p>
        </p:txBody>
      </p:sp>
      <p:sp>
        <p:nvSpPr>
          <p:cNvPr id="58" name="Text 12">
            <a:extLst>
              <a:ext uri="{FF2B5EF4-FFF2-40B4-BE49-F238E27FC236}">
                <a16:creationId xmlns:a16="http://schemas.microsoft.com/office/drawing/2014/main" id="{A0C4E1A5-D0CA-1CE6-9D8A-4474058B4CA9}"/>
              </a:ext>
            </a:extLst>
          </p:cNvPr>
          <p:cNvSpPr/>
          <p:nvPr/>
        </p:nvSpPr>
        <p:spPr>
          <a:xfrm>
            <a:off x="4871720" y="3249295"/>
            <a:ext cx="3194685" cy="27686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9" name="Shape 13">
            <a:extLst>
              <a:ext uri="{FF2B5EF4-FFF2-40B4-BE49-F238E27FC236}">
                <a16:creationId xmlns:a16="http://schemas.microsoft.com/office/drawing/2014/main" id="{74BACDE3-5E85-7F01-D395-EBD951B53E46}"/>
              </a:ext>
            </a:extLst>
          </p:cNvPr>
          <p:cNvSpPr/>
          <p:nvPr/>
        </p:nvSpPr>
        <p:spPr>
          <a:xfrm>
            <a:off x="8293100" y="3274695"/>
            <a:ext cx="3157220" cy="2757805"/>
          </a:xfrm>
          <a:prstGeom prst="roundRect">
            <a:avLst>
              <a:gd name="adj" fmla="val 10513"/>
            </a:avLst>
          </a:prstGeom>
          <a:solidFill>
            <a:srgbClr val="FFFFFF"/>
          </a:solidFill>
          <a:ln w="12700">
            <a:solidFill>
              <a:srgbClr val="E91363"/>
            </a:solidFill>
            <a:prstDash val="solid"/>
          </a:ln>
          <a:effectLst>
            <a:outerShdw blurRad="50800" dist="38100" dir="2700000" algn="bl" rotWithShape="0">
              <a:srgbClr val="000000">
                <a:alpha val="40000"/>
              </a:srgbClr>
            </a:outerShdw>
          </a:effectLst>
        </p:spPr>
        <p:txBody>
          <a:bodyPr/>
          <a:lstStyle/>
          <a:p>
            <a:endParaRPr lang="en-GB">
              <a:latin typeface="Arial" panose="020B0604020202020204" pitchFamily="34" charset="0"/>
              <a:cs typeface="Arial" panose="020B0604020202020204" pitchFamily="34" charset="0"/>
            </a:endParaRPr>
          </a:p>
        </p:txBody>
      </p:sp>
      <p:sp>
        <p:nvSpPr>
          <p:cNvPr id="60" name="Text 14">
            <a:extLst>
              <a:ext uri="{FF2B5EF4-FFF2-40B4-BE49-F238E27FC236}">
                <a16:creationId xmlns:a16="http://schemas.microsoft.com/office/drawing/2014/main" id="{E447A25D-B45D-2327-8C7E-CA72E2094FAF}"/>
              </a:ext>
            </a:extLst>
          </p:cNvPr>
          <p:cNvSpPr/>
          <p:nvPr/>
        </p:nvSpPr>
        <p:spPr>
          <a:xfrm>
            <a:off x="8293100" y="3274695"/>
            <a:ext cx="3157220" cy="275780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1" name="Shape 15">
            <a:extLst>
              <a:ext uri="{FF2B5EF4-FFF2-40B4-BE49-F238E27FC236}">
                <a16:creationId xmlns:a16="http://schemas.microsoft.com/office/drawing/2014/main" id="{02ADF8A2-28E4-7873-D54B-4BF177EAA62C}"/>
              </a:ext>
            </a:extLst>
          </p:cNvPr>
          <p:cNvSpPr/>
          <p:nvPr/>
        </p:nvSpPr>
        <p:spPr>
          <a:xfrm rot="16200000">
            <a:off x="7375085" y="-742755"/>
            <a:ext cx="72000" cy="5166995"/>
          </a:xfrm>
          <a:prstGeom prst="parallelogram">
            <a:avLst>
              <a:gd name="adj" fmla="val 25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62" name="Text 16">
            <a:extLst>
              <a:ext uri="{FF2B5EF4-FFF2-40B4-BE49-F238E27FC236}">
                <a16:creationId xmlns:a16="http://schemas.microsoft.com/office/drawing/2014/main" id="{0DDC3119-0728-663E-9375-8A423F54FDDB}"/>
              </a:ext>
            </a:extLst>
          </p:cNvPr>
          <p:cNvSpPr/>
          <p:nvPr/>
        </p:nvSpPr>
        <p:spPr>
          <a:xfrm rot="16200000">
            <a:off x="7375085" y="-742755"/>
            <a:ext cx="72000" cy="516699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3" name="Text 17">
            <a:extLst>
              <a:ext uri="{FF2B5EF4-FFF2-40B4-BE49-F238E27FC236}">
                <a16:creationId xmlns:a16="http://schemas.microsoft.com/office/drawing/2014/main" id="{D2ABE03A-BB5F-C552-7D77-2BD801A5023E}"/>
              </a:ext>
            </a:extLst>
          </p:cNvPr>
          <p:cNvSpPr/>
          <p:nvPr/>
        </p:nvSpPr>
        <p:spPr>
          <a:xfrm>
            <a:off x="2032000" y="1793240"/>
            <a:ext cx="4064000" cy="369332"/>
          </a:xfrm>
          <a:prstGeom prst="rect">
            <a:avLst/>
          </a:prstGeom>
          <a:noFill/>
          <a:ln/>
        </p:spPr>
        <p:txBody>
          <a:bodyPr wrap="square" lIns="91440" tIns="45720" rIns="91440" bIns="45720" rtlCol="0" anchor="t">
            <a:spAutoFit/>
          </a:bodyPr>
          <a:lstStyle/>
          <a:p>
            <a:pPr>
              <a:lnSpc>
                <a:spcPct val="100000"/>
              </a:lnSpc>
            </a:pPr>
            <a:r>
              <a:rPr lang="en-US" sz="1800" dirty="0">
                <a:solidFill>
                  <a:srgbClr val="000000"/>
                </a:solidFill>
                <a:latin typeface="Arial" panose="020B0604020202020204" pitchFamily="34" charset="0"/>
                <a:ea typeface="MiSans" pitchFamily="34" charset="-122"/>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64" name="Text 18">
            <a:extLst>
              <a:ext uri="{FF2B5EF4-FFF2-40B4-BE49-F238E27FC236}">
                <a16:creationId xmlns:a16="http://schemas.microsoft.com/office/drawing/2014/main" id="{329E4F63-DE4B-AAE9-C07D-5E5D3AA60CD6}"/>
              </a:ext>
            </a:extLst>
          </p:cNvPr>
          <p:cNvSpPr/>
          <p:nvPr/>
        </p:nvSpPr>
        <p:spPr>
          <a:xfrm>
            <a:off x="4832985" y="1306195"/>
            <a:ext cx="6457315" cy="461665"/>
          </a:xfrm>
          <a:prstGeom prst="rect">
            <a:avLst/>
          </a:prstGeom>
          <a:noFill/>
          <a:ln/>
        </p:spPr>
        <p:txBody>
          <a:bodyPr wrap="square" lIns="91440" tIns="45720" rIns="91440" bIns="45720" rtlCol="0" anchor="t">
            <a:spAutoFit/>
          </a:bodyPr>
          <a:lstStyle/>
          <a:p>
            <a:pPr algn="just">
              <a:lnSpc>
                <a:spcPct val="100000"/>
              </a:lnSpc>
            </a:pPr>
            <a:r>
              <a:rPr lang="en-US" sz="2400" b="1" dirty="0">
                <a:solidFill>
                  <a:srgbClr val="E91363"/>
                </a:solidFill>
                <a:latin typeface="Arial" panose="020B0604020202020204" pitchFamily="34" charset="0"/>
                <a:ea typeface="MiSans" pitchFamily="34" charset="-122"/>
                <a:cs typeface="Arial" panose="020B0604020202020204" pitchFamily="34" charset="0"/>
              </a:rPr>
              <a:t>Encryption &amp; Consent Dashboards</a:t>
            </a:r>
            <a:endParaRPr lang="en-US" sz="1600" dirty="0">
              <a:solidFill>
                <a:srgbClr val="E91363"/>
              </a:solidFill>
              <a:latin typeface="Arial" panose="020B0604020202020204" pitchFamily="34" charset="0"/>
              <a:cs typeface="Arial" panose="020B0604020202020204" pitchFamily="34" charset="0"/>
            </a:endParaRPr>
          </a:p>
        </p:txBody>
      </p:sp>
      <p:sp>
        <p:nvSpPr>
          <p:cNvPr id="65" name="Text 19">
            <a:extLst>
              <a:ext uri="{FF2B5EF4-FFF2-40B4-BE49-F238E27FC236}">
                <a16:creationId xmlns:a16="http://schemas.microsoft.com/office/drawing/2014/main" id="{0C388D11-8197-BD35-10C9-A740D62A49C8}"/>
              </a:ext>
            </a:extLst>
          </p:cNvPr>
          <p:cNvSpPr/>
          <p:nvPr/>
        </p:nvSpPr>
        <p:spPr>
          <a:xfrm>
            <a:off x="4802505" y="1946275"/>
            <a:ext cx="6647815" cy="737125"/>
          </a:xfrm>
          <a:prstGeom prst="rect">
            <a:avLst/>
          </a:prstGeom>
          <a:noFill/>
          <a:ln/>
        </p:spPr>
        <p:txBody>
          <a:bodyPr wrap="square" lIns="91440" tIns="45720" rIns="91440" bIns="45720" rtlCol="0" anchor="t">
            <a:spAutoFit/>
          </a:bodyPr>
          <a:lstStyle/>
          <a:p>
            <a:pPr>
              <a:lnSpc>
                <a:spcPct val="130000"/>
              </a:lnSpc>
            </a:pPr>
            <a:r>
              <a:rPr lang="en-US" sz="1700" dirty="0">
                <a:solidFill>
                  <a:srgbClr val="2B2F36"/>
                </a:solidFill>
                <a:latin typeface="Arial" panose="020B0604020202020204" pitchFamily="34" charset="0"/>
                <a:ea typeface="MiSans" pitchFamily="34" charset="-122"/>
                <a:cs typeface="Arial" panose="020B0604020202020204" pitchFamily="34" charset="0"/>
              </a:rPr>
              <a:t>Layer AES encryption, biometric lock, and on-device consent dashboards to enhance data security and user control.</a:t>
            </a:r>
            <a:endParaRPr lang="en-US" sz="1700" dirty="0">
              <a:latin typeface="Arial" panose="020B0604020202020204" pitchFamily="34" charset="0"/>
              <a:cs typeface="Arial" panose="020B0604020202020204" pitchFamily="34" charset="0"/>
            </a:endParaRPr>
          </a:p>
        </p:txBody>
      </p:sp>
      <p:sp>
        <p:nvSpPr>
          <p:cNvPr id="66" name="Text 20">
            <a:extLst>
              <a:ext uri="{FF2B5EF4-FFF2-40B4-BE49-F238E27FC236}">
                <a16:creationId xmlns:a16="http://schemas.microsoft.com/office/drawing/2014/main" id="{411A40A1-7DF9-A7F7-AB4F-040A16C47FD0}"/>
              </a:ext>
            </a:extLst>
          </p:cNvPr>
          <p:cNvSpPr/>
          <p:nvPr/>
        </p:nvSpPr>
        <p:spPr>
          <a:xfrm>
            <a:off x="5048251" y="3407075"/>
            <a:ext cx="2872740" cy="528734"/>
          </a:xfrm>
          <a:prstGeom prst="rect">
            <a:avLst/>
          </a:prstGeom>
          <a:noFill/>
          <a:ln/>
        </p:spPr>
        <p:txBody>
          <a:bodyPr wrap="square" lIns="0" tIns="0" rIns="0" bIns="35941" rtlCol="0" anchor="b">
            <a:spAutoFit/>
          </a:bodyPr>
          <a:lstStyle/>
          <a:p>
            <a:pPr>
              <a:lnSpc>
                <a:spcPct val="10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Algorithm Audits &amp; NHS Standards</a:t>
            </a:r>
            <a:endParaRPr lang="en-US" sz="1600" dirty="0">
              <a:latin typeface="Arial" panose="020B0604020202020204" pitchFamily="34" charset="0"/>
              <a:cs typeface="Arial" panose="020B0604020202020204" pitchFamily="34" charset="0"/>
            </a:endParaRPr>
          </a:p>
        </p:txBody>
      </p:sp>
      <p:sp>
        <p:nvSpPr>
          <p:cNvPr id="67" name="Text 21">
            <a:extLst>
              <a:ext uri="{FF2B5EF4-FFF2-40B4-BE49-F238E27FC236}">
                <a16:creationId xmlns:a16="http://schemas.microsoft.com/office/drawing/2014/main" id="{A600CF34-E61F-ACFF-F1FB-4907CF8D6250}"/>
              </a:ext>
            </a:extLst>
          </p:cNvPr>
          <p:cNvSpPr/>
          <p:nvPr/>
        </p:nvSpPr>
        <p:spPr>
          <a:xfrm>
            <a:off x="5034915" y="4001863"/>
            <a:ext cx="2872740" cy="1469185"/>
          </a:xfrm>
          <a:prstGeom prst="rect">
            <a:avLst/>
          </a:prstGeom>
          <a:noFill/>
          <a:ln/>
        </p:spPr>
        <p:txBody>
          <a:bodyPr wrap="square" lIns="0" tIns="0" rIns="0" bIns="0" rtlCol="0" anchor="t">
            <a:spAutoFit/>
          </a:bodyPr>
          <a:lstStyle/>
          <a:p>
            <a:pPr>
              <a:lnSpc>
                <a:spcPct val="130000"/>
              </a:lnSpc>
            </a:pPr>
            <a:r>
              <a:rPr lang="en-US" sz="1500" dirty="0">
                <a:solidFill>
                  <a:srgbClr val="2B2F36"/>
                </a:solidFill>
                <a:latin typeface="Arial" panose="020B0604020202020204" pitchFamily="34" charset="0"/>
                <a:ea typeface="MiSans" pitchFamily="34" charset="-122"/>
                <a:cs typeface="Arial" panose="020B0604020202020204" pitchFamily="34" charset="0"/>
              </a:rPr>
              <a:t>Publish open-source algorithm audits and embed NHS DTAC standards for future interoperability to build trust and ensure reliability.</a:t>
            </a:r>
            <a:endParaRPr lang="en-US" sz="1500" dirty="0">
              <a:latin typeface="Arial" panose="020B0604020202020204" pitchFamily="34" charset="0"/>
              <a:cs typeface="Arial" panose="020B0604020202020204" pitchFamily="34" charset="0"/>
            </a:endParaRPr>
          </a:p>
        </p:txBody>
      </p:sp>
      <p:sp>
        <p:nvSpPr>
          <p:cNvPr id="68" name="Text 22">
            <a:extLst>
              <a:ext uri="{FF2B5EF4-FFF2-40B4-BE49-F238E27FC236}">
                <a16:creationId xmlns:a16="http://schemas.microsoft.com/office/drawing/2014/main" id="{24E1775F-39F8-F05F-44E0-C673D54A1E60}"/>
              </a:ext>
            </a:extLst>
          </p:cNvPr>
          <p:cNvSpPr/>
          <p:nvPr/>
        </p:nvSpPr>
        <p:spPr>
          <a:xfrm>
            <a:off x="8464550" y="3363485"/>
            <a:ext cx="2825750" cy="528734"/>
          </a:xfrm>
          <a:prstGeom prst="rect">
            <a:avLst/>
          </a:prstGeom>
          <a:noFill/>
          <a:ln/>
        </p:spPr>
        <p:txBody>
          <a:bodyPr wrap="square" lIns="0" tIns="0" rIns="0" bIns="35941" rtlCol="0" anchor="b">
            <a:spAutoFit/>
          </a:bodyPr>
          <a:lstStyle/>
          <a:p>
            <a:pPr>
              <a:lnSpc>
                <a:spcPct val="10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Funding &amp; User-Centric Content</a:t>
            </a:r>
            <a:endParaRPr lang="en-US" sz="1600" dirty="0">
              <a:latin typeface="Arial" panose="020B0604020202020204" pitchFamily="34" charset="0"/>
              <a:cs typeface="Arial" panose="020B0604020202020204" pitchFamily="34" charset="0"/>
            </a:endParaRPr>
          </a:p>
        </p:txBody>
      </p:sp>
      <p:sp>
        <p:nvSpPr>
          <p:cNvPr id="69" name="Text 23">
            <a:extLst>
              <a:ext uri="{FF2B5EF4-FFF2-40B4-BE49-F238E27FC236}">
                <a16:creationId xmlns:a16="http://schemas.microsoft.com/office/drawing/2014/main" id="{422E6228-B072-C875-BC93-BC22C7042800}"/>
              </a:ext>
            </a:extLst>
          </p:cNvPr>
          <p:cNvSpPr/>
          <p:nvPr/>
        </p:nvSpPr>
        <p:spPr>
          <a:xfrm>
            <a:off x="8435340" y="4000672"/>
            <a:ext cx="2872740" cy="1769267"/>
          </a:xfrm>
          <a:prstGeom prst="rect">
            <a:avLst/>
          </a:prstGeom>
          <a:noFill/>
          <a:ln/>
        </p:spPr>
        <p:txBody>
          <a:bodyPr wrap="square" lIns="0" tIns="0" rIns="0" bIns="0" rtlCol="0" anchor="t">
            <a:spAutoFit/>
          </a:bodyPr>
          <a:lstStyle/>
          <a:p>
            <a:pPr>
              <a:lnSpc>
                <a:spcPct val="130000"/>
              </a:lnSpc>
            </a:pPr>
            <a:r>
              <a:rPr lang="en-US" sz="1500" dirty="0">
                <a:solidFill>
                  <a:srgbClr val="2B2F36"/>
                </a:solidFill>
                <a:latin typeface="Arial" panose="020B0604020202020204" pitchFamily="34" charset="0"/>
                <a:ea typeface="MiSans" pitchFamily="34" charset="-122"/>
                <a:cs typeface="Arial" panose="020B0604020202020204" pitchFamily="34" charset="0"/>
              </a:rPr>
              <a:t>Secure rolling grants through public-health innovation funds and co-create content with diverse women’s groups to ensure sustained development and inclusivity.</a:t>
            </a:r>
            <a:endParaRPr lang="en-US" sz="1500" dirty="0">
              <a:latin typeface="Arial" panose="020B0604020202020204" pitchFamily="34" charset="0"/>
              <a:cs typeface="Arial" panose="020B0604020202020204" pitchFamily="34" charset="0"/>
            </a:endParaRPr>
          </a:p>
        </p:txBody>
      </p:sp>
      <p:pic>
        <p:nvPicPr>
          <p:cNvPr id="71" name="Picture 70" descr="A green street sign with white text&#10;&#10;AI-generated content may be incorrect.">
            <a:extLst>
              <a:ext uri="{FF2B5EF4-FFF2-40B4-BE49-F238E27FC236}">
                <a16:creationId xmlns:a16="http://schemas.microsoft.com/office/drawing/2014/main" id="{66A8F09A-0F12-2665-4DE8-3A3553F655FC}"/>
              </a:ext>
            </a:extLst>
          </p:cNvPr>
          <p:cNvPicPr>
            <a:picLocks noChangeAspect="1"/>
          </p:cNvPicPr>
          <p:nvPr/>
        </p:nvPicPr>
        <p:blipFill>
          <a:blip r:embed="rId4"/>
          <a:stretch>
            <a:fillRect/>
          </a:stretch>
        </p:blipFill>
        <p:spPr>
          <a:xfrm>
            <a:off x="391049" y="1387120"/>
            <a:ext cx="4085176" cy="4585610"/>
          </a:xfrm>
          <a:prstGeom prst="rect">
            <a:avLst/>
          </a:prstGeom>
        </p:spPr>
      </p:pic>
      <p:sp>
        <p:nvSpPr>
          <p:cNvPr id="55" name="Shape 9">
            <a:extLst>
              <a:ext uri="{FF2B5EF4-FFF2-40B4-BE49-F238E27FC236}">
                <a16:creationId xmlns:a16="http://schemas.microsoft.com/office/drawing/2014/main" id="{122EB466-4AEC-60F4-C056-88A5F57601E5}"/>
              </a:ext>
            </a:extLst>
          </p:cNvPr>
          <p:cNvSpPr/>
          <p:nvPr/>
        </p:nvSpPr>
        <p:spPr>
          <a:xfrm>
            <a:off x="3981450" y="5556885"/>
            <a:ext cx="668020" cy="727075"/>
          </a:xfrm>
          <a:prstGeom prst="roundRect">
            <a:avLst>
              <a:gd name="adj" fmla="val 10513"/>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42696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A0A69-C036-8E8E-BE5E-F87266AB8F85}"/>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EC6D556D-D4A8-A60B-2249-2A110A85D147}"/>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CF18C61B-9BF7-39DB-81F9-A4C578F75C2B}"/>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770FE193-5C15-2CA6-35D7-642EF4D987E4}"/>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3CB17615-02CA-3E93-471F-FDE728B64365}"/>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1FBF2D77-D58C-4DEA-1995-4A577BADFF16}"/>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6929E4BA-B4C6-8064-524F-DF55EAA59A87}"/>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E509D19C-D52D-3D4F-950F-CB01A93CF87A}"/>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4DE33BAB-275F-24F3-EA63-191E2FC91269}"/>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B64570EB-E27D-652C-D388-8890E3C4C416}"/>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721B92BD-9BC5-DAC8-C969-17E10E90FF5B}"/>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1A0351C7-DB0E-97A5-2DF4-6AEC2C85CA20}"/>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FED52F68-6673-02B3-13E2-13889793A302}"/>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DC52D0B7-8899-C94B-B703-4118CF3C8C8E}"/>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F41C16B6-0CC4-2494-778A-D9A8A39A2070}"/>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63AE5110-0390-9555-53D3-7F521156C395}"/>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80C755CC-4887-EA66-BA03-7A7A5E756A5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ECF78646-416C-5567-4F8B-7C143B4A2AA3}"/>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1" name="Shape 0">
            <a:extLst>
              <a:ext uri="{FF2B5EF4-FFF2-40B4-BE49-F238E27FC236}">
                <a16:creationId xmlns:a16="http://schemas.microsoft.com/office/drawing/2014/main" id="{2CCF1848-010D-73CF-FDD3-79039AB5C31D}"/>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7" name="Text 1">
            <a:extLst>
              <a:ext uri="{FF2B5EF4-FFF2-40B4-BE49-F238E27FC236}">
                <a16:creationId xmlns:a16="http://schemas.microsoft.com/office/drawing/2014/main" id="{4B4ABC45-3175-739A-088B-AB752F0E6F64}"/>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4" name="Shape 2">
            <a:extLst>
              <a:ext uri="{FF2B5EF4-FFF2-40B4-BE49-F238E27FC236}">
                <a16:creationId xmlns:a16="http://schemas.microsoft.com/office/drawing/2014/main" id="{B22D9571-C4EA-EA5E-64E2-D8DD08E628CC}"/>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994C6045-E4E1-8B80-9B23-F0CCFC74E027}"/>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748395BD-C3C5-C897-1A31-7D590846B452}"/>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450330B8-E541-DF3A-2059-8BB44925B596}"/>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8" name="Shape 0">
            <a:extLst>
              <a:ext uri="{FF2B5EF4-FFF2-40B4-BE49-F238E27FC236}">
                <a16:creationId xmlns:a16="http://schemas.microsoft.com/office/drawing/2014/main" id="{6E619D88-77F8-217F-833D-640E8DB2E82D}"/>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2" name="Text 1">
            <a:extLst>
              <a:ext uri="{FF2B5EF4-FFF2-40B4-BE49-F238E27FC236}">
                <a16:creationId xmlns:a16="http://schemas.microsoft.com/office/drawing/2014/main" id="{FD1F46FF-C390-7F3B-B235-6C27D97F0328}"/>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3" name="Shape 2">
            <a:extLst>
              <a:ext uri="{FF2B5EF4-FFF2-40B4-BE49-F238E27FC236}">
                <a16:creationId xmlns:a16="http://schemas.microsoft.com/office/drawing/2014/main" id="{B30B40A5-48FD-3EF7-9CFB-451E131678A9}"/>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24" name="Text 3">
            <a:extLst>
              <a:ext uri="{FF2B5EF4-FFF2-40B4-BE49-F238E27FC236}">
                <a16:creationId xmlns:a16="http://schemas.microsoft.com/office/drawing/2014/main" id="{53C79EB1-11B0-CE99-91FE-9B48BE1D5C8A}"/>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8" name="Text 6">
            <a:extLst>
              <a:ext uri="{FF2B5EF4-FFF2-40B4-BE49-F238E27FC236}">
                <a16:creationId xmlns:a16="http://schemas.microsoft.com/office/drawing/2014/main" id="{E75E6B2B-9ACD-CD95-2014-8FD66AFCB434}"/>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0" name="Text 8">
            <a:extLst>
              <a:ext uri="{FF2B5EF4-FFF2-40B4-BE49-F238E27FC236}">
                <a16:creationId xmlns:a16="http://schemas.microsoft.com/office/drawing/2014/main" id="{8AC48404-0281-3976-0CE4-666F77285D99}"/>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9" name="Text 1">
            <a:extLst>
              <a:ext uri="{FF2B5EF4-FFF2-40B4-BE49-F238E27FC236}">
                <a16:creationId xmlns:a16="http://schemas.microsoft.com/office/drawing/2014/main" id="{55BE1E00-758D-327B-B4F6-2FA20024FA74}"/>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1" name="Text 3">
            <a:extLst>
              <a:ext uri="{FF2B5EF4-FFF2-40B4-BE49-F238E27FC236}">
                <a16:creationId xmlns:a16="http://schemas.microsoft.com/office/drawing/2014/main" id="{9ED3D0C6-0171-9BAB-8B01-54561F2A44C9}"/>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3" name="Text 5">
            <a:extLst>
              <a:ext uri="{FF2B5EF4-FFF2-40B4-BE49-F238E27FC236}">
                <a16:creationId xmlns:a16="http://schemas.microsoft.com/office/drawing/2014/main" id="{DFAF2B47-3127-20C9-17C8-7D8800B92F03}"/>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2" name="Text 7">
            <a:extLst>
              <a:ext uri="{FF2B5EF4-FFF2-40B4-BE49-F238E27FC236}">
                <a16:creationId xmlns:a16="http://schemas.microsoft.com/office/drawing/2014/main" id="{0897C593-A70C-F96C-5952-EE4C97A050B1}"/>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 name="Shape 0">
            <a:extLst>
              <a:ext uri="{FF2B5EF4-FFF2-40B4-BE49-F238E27FC236}">
                <a16:creationId xmlns:a16="http://schemas.microsoft.com/office/drawing/2014/main" id="{5489353F-C8EF-0FD9-B862-AF6B2E67A7A5}"/>
              </a:ext>
            </a:extLst>
          </p:cNvPr>
          <p:cNvSpPr/>
          <p:nvPr/>
        </p:nvSpPr>
        <p:spPr>
          <a:xfrm>
            <a:off x="0" y="1201500"/>
            <a:ext cx="12207240" cy="4531516"/>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5" name="Text 1">
            <a:extLst>
              <a:ext uri="{FF2B5EF4-FFF2-40B4-BE49-F238E27FC236}">
                <a16:creationId xmlns:a16="http://schemas.microsoft.com/office/drawing/2014/main" id="{AA54E3EC-9F22-F586-A42B-2D509D37531A}"/>
              </a:ext>
            </a:extLst>
          </p:cNvPr>
          <p:cNvSpPr/>
          <p:nvPr/>
        </p:nvSpPr>
        <p:spPr>
          <a:xfrm>
            <a:off x="0" y="1550035"/>
            <a:ext cx="12207240" cy="399288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2" name="Text 3">
            <a:extLst>
              <a:ext uri="{FF2B5EF4-FFF2-40B4-BE49-F238E27FC236}">
                <a16:creationId xmlns:a16="http://schemas.microsoft.com/office/drawing/2014/main" id="{270D65F5-DE7F-65B8-2106-1D262CACA962}"/>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6" name="Text 5">
            <a:extLst>
              <a:ext uri="{FF2B5EF4-FFF2-40B4-BE49-F238E27FC236}">
                <a16:creationId xmlns:a16="http://schemas.microsoft.com/office/drawing/2014/main" id="{2CB3D334-AB6E-1325-056C-4469D5EE964D}"/>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7" name="Text 6">
            <a:extLst>
              <a:ext uri="{FF2B5EF4-FFF2-40B4-BE49-F238E27FC236}">
                <a16:creationId xmlns:a16="http://schemas.microsoft.com/office/drawing/2014/main" id="{7CCD4649-2664-B346-1F85-34E56DEBD65B}"/>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From Pilot to Sustainable Scale</a:t>
            </a:r>
            <a:endParaRPr lang="en-US" sz="1600" dirty="0">
              <a:latin typeface="Arial" panose="020B0604020202020204" pitchFamily="34" charset="0"/>
              <a:cs typeface="Arial" panose="020B0604020202020204" pitchFamily="34" charset="0"/>
            </a:endParaRPr>
          </a:p>
        </p:txBody>
      </p:sp>
      <p:sp>
        <p:nvSpPr>
          <p:cNvPr id="42" name="Text 8">
            <a:extLst>
              <a:ext uri="{FF2B5EF4-FFF2-40B4-BE49-F238E27FC236}">
                <a16:creationId xmlns:a16="http://schemas.microsoft.com/office/drawing/2014/main" id="{A5D94E2C-2CEA-1AE5-1AD6-551230E69C5B}"/>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5" name="Text 10">
            <a:extLst>
              <a:ext uri="{FF2B5EF4-FFF2-40B4-BE49-F238E27FC236}">
                <a16:creationId xmlns:a16="http://schemas.microsoft.com/office/drawing/2014/main" id="{D7098024-AC90-6DA7-7482-C43665D61A3A}"/>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6" name="Text 11">
            <a:extLst>
              <a:ext uri="{FF2B5EF4-FFF2-40B4-BE49-F238E27FC236}">
                <a16:creationId xmlns:a16="http://schemas.microsoft.com/office/drawing/2014/main" id="{56ECD9A2-DA15-07B6-0F4F-757BC3E75597}"/>
              </a:ext>
            </a:extLst>
          </p:cNvPr>
          <p:cNvSpPr/>
          <p:nvPr/>
        </p:nvSpPr>
        <p:spPr>
          <a:xfrm>
            <a:off x="536575" y="1380390"/>
            <a:ext cx="4039870" cy="830997"/>
          </a:xfrm>
          <a:prstGeom prst="rect">
            <a:avLst/>
          </a:prstGeom>
          <a:noFill/>
          <a:ln/>
        </p:spPr>
        <p:txBody>
          <a:bodyPr wrap="square" lIns="91440" tIns="45720" rIns="91440" bIns="45720" rtlCol="0" anchor="t">
            <a:spAutoFit/>
          </a:bodyPr>
          <a:lstStyle/>
          <a:p>
            <a:pPr algn="just">
              <a:lnSpc>
                <a:spcPct val="100000"/>
              </a:lnSpc>
            </a:pPr>
            <a:r>
              <a:rPr lang="en-US" sz="2400" b="1" dirty="0">
                <a:latin typeface="Arial" panose="020B0604020202020204" pitchFamily="34" charset="0"/>
                <a:ea typeface="MiSans" pitchFamily="34" charset="-122"/>
                <a:cs typeface="Arial" panose="020B0604020202020204" pitchFamily="34" charset="0"/>
              </a:rPr>
              <a:t>Phase-Wise Implementation</a:t>
            </a:r>
            <a:endParaRPr lang="en-US" sz="1600" dirty="0">
              <a:latin typeface="Arial" panose="020B0604020202020204" pitchFamily="34" charset="0"/>
              <a:cs typeface="Arial" panose="020B0604020202020204" pitchFamily="34" charset="0"/>
            </a:endParaRPr>
          </a:p>
        </p:txBody>
      </p:sp>
      <p:sp>
        <p:nvSpPr>
          <p:cNvPr id="47" name="Text 12">
            <a:extLst>
              <a:ext uri="{FF2B5EF4-FFF2-40B4-BE49-F238E27FC236}">
                <a16:creationId xmlns:a16="http://schemas.microsoft.com/office/drawing/2014/main" id="{124BCD23-5A6C-5D20-AA61-49B5D6D9AFB9}"/>
              </a:ext>
            </a:extLst>
          </p:cNvPr>
          <p:cNvSpPr/>
          <p:nvPr/>
        </p:nvSpPr>
        <p:spPr>
          <a:xfrm>
            <a:off x="537845" y="2299383"/>
            <a:ext cx="4038600" cy="3259867"/>
          </a:xfrm>
          <a:prstGeom prst="rect">
            <a:avLst/>
          </a:prstGeom>
          <a:noFill/>
          <a:ln/>
        </p:spPr>
        <p:txBody>
          <a:bodyPr wrap="square" lIns="91440" tIns="45720" rIns="91440" bIns="45720" rtlCol="0" anchor="t">
            <a:spAutoFit/>
          </a:bodyPr>
          <a:lstStyle/>
          <a:p>
            <a:pPr>
              <a:lnSpc>
                <a:spcPct val="13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Phase 1: </a:t>
            </a:r>
            <a:r>
              <a:rPr lang="en-US" sz="1600" dirty="0">
                <a:solidFill>
                  <a:srgbClr val="000000"/>
                </a:solidFill>
                <a:latin typeface="Arial" panose="020B0604020202020204" pitchFamily="34" charset="0"/>
                <a:ea typeface="MiSans" pitchFamily="34" charset="-122"/>
                <a:cs typeface="Arial" panose="020B0604020202020204" pitchFamily="34" charset="0"/>
              </a:rPr>
              <a:t>user-centred beta in two NHS regions with clinician feedback loops. </a:t>
            </a:r>
            <a:r>
              <a:rPr lang="en-US" sz="1600" b="1" dirty="0">
                <a:solidFill>
                  <a:srgbClr val="000000"/>
                </a:solidFill>
                <a:latin typeface="Arial" panose="020B0604020202020204" pitchFamily="34" charset="0"/>
                <a:ea typeface="MiSans" pitchFamily="34" charset="-122"/>
                <a:cs typeface="Arial" panose="020B0604020202020204" pitchFamily="34" charset="0"/>
              </a:rPr>
              <a:t>Phase 2: </a:t>
            </a:r>
            <a:r>
              <a:rPr lang="en-US" sz="1600" dirty="0">
                <a:solidFill>
                  <a:srgbClr val="000000"/>
                </a:solidFill>
                <a:latin typeface="Arial" panose="020B0604020202020204" pitchFamily="34" charset="0"/>
                <a:ea typeface="MiSans" pitchFamily="34" charset="-122"/>
                <a:cs typeface="Arial" panose="020B0604020202020204" pitchFamily="34" charset="0"/>
              </a:rPr>
              <a:t>independent penetration testing and ICO sandbox approval. </a:t>
            </a:r>
          </a:p>
          <a:p>
            <a:pPr>
              <a:lnSpc>
                <a:spcPct val="13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Phase 3: </a:t>
            </a:r>
            <a:r>
              <a:rPr lang="en-US" sz="1600" dirty="0">
                <a:solidFill>
                  <a:srgbClr val="000000"/>
                </a:solidFill>
                <a:latin typeface="Arial" panose="020B0604020202020204" pitchFamily="34" charset="0"/>
                <a:ea typeface="MiSans" pitchFamily="34" charset="-122"/>
                <a:cs typeface="Arial" panose="020B0604020202020204" pitchFamily="34" charset="0"/>
              </a:rPr>
              <a:t>integration of FHIR APIs for optional cloud backup. </a:t>
            </a:r>
          </a:p>
          <a:p>
            <a:pPr>
              <a:lnSpc>
                <a:spcPct val="13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Phase 4: </a:t>
            </a:r>
            <a:r>
              <a:rPr lang="en-US" sz="1600" dirty="0">
                <a:solidFill>
                  <a:srgbClr val="000000"/>
                </a:solidFill>
                <a:latin typeface="Arial" panose="020B0604020202020204" pitchFamily="34" charset="0"/>
                <a:ea typeface="MiSans" pitchFamily="34" charset="-122"/>
                <a:cs typeface="Arial" panose="020B0604020202020204" pitchFamily="34" charset="0"/>
              </a:rPr>
              <a:t>social-impact bond financing tied to reduced PCOS diagnostic delay. </a:t>
            </a:r>
          </a:p>
          <a:p>
            <a:pPr>
              <a:lnSpc>
                <a:spcPct val="130000"/>
              </a:lnSpc>
            </a:pPr>
            <a:r>
              <a:rPr lang="en-US" sz="1600" b="1" dirty="0">
                <a:solidFill>
                  <a:srgbClr val="000000"/>
                </a:solidFill>
                <a:latin typeface="Arial" panose="020B0604020202020204" pitchFamily="34" charset="0"/>
                <a:ea typeface="MiSans" pitchFamily="34" charset="-122"/>
                <a:cs typeface="Arial" panose="020B0604020202020204" pitchFamily="34" charset="0"/>
              </a:rPr>
              <a:t>Phase 5: </a:t>
            </a:r>
            <a:r>
              <a:rPr lang="en-US" sz="1600" dirty="0">
                <a:solidFill>
                  <a:srgbClr val="000000"/>
                </a:solidFill>
                <a:latin typeface="Arial" panose="020B0604020202020204" pitchFamily="34" charset="0"/>
                <a:ea typeface="MiSans" pitchFamily="34" charset="-122"/>
                <a:cs typeface="Arial" panose="020B0604020202020204" pitchFamily="34" charset="0"/>
              </a:rPr>
              <a:t>national rollout with community NGO outreach kits.</a:t>
            </a:r>
            <a:endParaRPr lang="en-US" sz="1600" dirty="0">
              <a:latin typeface="Arial" panose="020B0604020202020204" pitchFamily="34" charset="0"/>
              <a:cs typeface="Arial" panose="020B0604020202020204" pitchFamily="34" charset="0"/>
            </a:endParaRPr>
          </a:p>
        </p:txBody>
      </p:sp>
      <p:pic>
        <p:nvPicPr>
          <p:cNvPr id="49" name="Picture 48" descr="A diagram of a process&#10;&#10;AI-generated content may be incorrect.">
            <a:extLst>
              <a:ext uri="{FF2B5EF4-FFF2-40B4-BE49-F238E27FC236}">
                <a16:creationId xmlns:a16="http://schemas.microsoft.com/office/drawing/2014/main" id="{AA2412A5-776E-D03F-5F78-7B94AB8CE662}"/>
              </a:ext>
            </a:extLst>
          </p:cNvPr>
          <p:cNvPicPr>
            <a:picLocks noChangeAspect="1"/>
          </p:cNvPicPr>
          <p:nvPr/>
        </p:nvPicPr>
        <p:blipFill>
          <a:blip r:embed="rId4"/>
          <a:stretch>
            <a:fillRect/>
          </a:stretch>
        </p:blipFill>
        <p:spPr>
          <a:xfrm>
            <a:off x="4998085" y="1190289"/>
            <a:ext cx="7192646" cy="4531516"/>
          </a:xfrm>
          <a:prstGeom prst="rect">
            <a:avLst/>
          </a:prstGeom>
        </p:spPr>
      </p:pic>
    </p:spTree>
    <p:extLst>
      <p:ext uri="{BB962C8B-B14F-4D97-AF65-F5344CB8AC3E}">
        <p14:creationId xmlns:p14="http://schemas.microsoft.com/office/powerpoint/2010/main" val="14604883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06787-F173-F335-451C-B910C1E5F0F9}"/>
            </a:ext>
          </a:extLst>
        </p:cNvPr>
        <p:cNvGrpSpPr/>
        <p:nvPr/>
      </p:nvGrpSpPr>
      <p:grpSpPr>
        <a:xfrm>
          <a:off x="0" y="0"/>
          <a:ext cx="0" cy="0"/>
          <a:chOff x="0" y="0"/>
          <a:chExt cx="0" cy="0"/>
        </a:xfrm>
      </p:grpSpPr>
      <p:sp>
        <p:nvSpPr>
          <p:cNvPr id="9" name="Rounded Rectangle 8">
            <a:extLst>
              <a:ext uri="{FF2B5EF4-FFF2-40B4-BE49-F238E27FC236}">
                <a16:creationId xmlns:a16="http://schemas.microsoft.com/office/drawing/2014/main" id="{64DFF971-1596-4A10-C236-F66B9E7ACD53}"/>
              </a:ext>
            </a:extLst>
          </p:cNvPr>
          <p:cNvSpPr/>
          <p:nvPr/>
        </p:nvSpPr>
        <p:spPr>
          <a:xfrm>
            <a:off x="1907678" y="6456914"/>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3A654DE1-B0B7-8C34-B284-89C98AF6F77F}"/>
              </a:ext>
            </a:extLst>
          </p:cNvPr>
          <p:cNvSpPr/>
          <p:nvPr/>
        </p:nvSpPr>
        <p:spPr>
          <a:xfrm rot="2700000">
            <a:off x="11595473" y="6236625"/>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cs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5E77A698-B59D-459E-1646-33B1AA5B2552}"/>
              </a:ext>
            </a:extLst>
          </p:cNvPr>
          <p:cNvPicPr>
            <a:picLocks noChangeAspect="1"/>
          </p:cNvPicPr>
          <p:nvPr/>
        </p:nvPicPr>
        <p:blipFill>
          <a:blip r:embed="rId3"/>
          <a:stretch>
            <a:fillRect/>
          </a:stretch>
        </p:blipFill>
        <p:spPr>
          <a:xfrm>
            <a:off x="142875" y="5991145"/>
            <a:ext cx="742948" cy="742948"/>
          </a:xfrm>
          <a:prstGeom prst="flowChartConnector">
            <a:avLst/>
          </a:prstGeom>
          <a:effectLst>
            <a:softEdge rad="0"/>
          </a:effectLst>
        </p:spPr>
      </p:pic>
      <p:sp>
        <p:nvSpPr>
          <p:cNvPr id="5" name="Text 1">
            <a:extLst>
              <a:ext uri="{FF2B5EF4-FFF2-40B4-BE49-F238E27FC236}">
                <a16:creationId xmlns:a16="http://schemas.microsoft.com/office/drawing/2014/main" id="{D30DD790-1C87-67E8-52ED-2A46DCB3E2BB}"/>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B59F2C4A-0EC6-4193-34E0-9D0DB4A77D3F}"/>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8" name="Shape 4">
            <a:extLst>
              <a:ext uri="{FF2B5EF4-FFF2-40B4-BE49-F238E27FC236}">
                <a16:creationId xmlns:a16="http://schemas.microsoft.com/office/drawing/2014/main" id="{F5D9A57A-C9B5-EA53-895A-D1CE73843C2A}"/>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3" name="Text 5">
            <a:extLst>
              <a:ext uri="{FF2B5EF4-FFF2-40B4-BE49-F238E27FC236}">
                <a16:creationId xmlns:a16="http://schemas.microsoft.com/office/drawing/2014/main" id="{FE7C37C8-AD9A-FE70-CBEB-5CCC62D9DB02}"/>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5" name="Shape 6">
            <a:extLst>
              <a:ext uri="{FF2B5EF4-FFF2-40B4-BE49-F238E27FC236}">
                <a16:creationId xmlns:a16="http://schemas.microsoft.com/office/drawing/2014/main" id="{9EEC4E4C-D6A0-91DD-1E7C-49D4CCF19469}"/>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54" name="Text 7">
            <a:extLst>
              <a:ext uri="{FF2B5EF4-FFF2-40B4-BE49-F238E27FC236}">
                <a16:creationId xmlns:a16="http://schemas.microsoft.com/office/drawing/2014/main" id="{76854F85-CB55-8AD9-7EED-AA010E325EF2}"/>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98520F40-9065-7821-A4CD-A03B907093F6}"/>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604CF9D2-0F3A-24DB-5D70-7FB5D6D0A28F}"/>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1" name="Shape 4">
            <a:extLst>
              <a:ext uri="{FF2B5EF4-FFF2-40B4-BE49-F238E27FC236}">
                <a16:creationId xmlns:a16="http://schemas.microsoft.com/office/drawing/2014/main" id="{BB56D4D8-F7D7-44CE-E3A9-E3A4850E305F}"/>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12" name="Text 5">
            <a:extLst>
              <a:ext uri="{FF2B5EF4-FFF2-40B4-BE49-F238E27FC236}">
                <a16:creationId xmlns:a16="http://schemas.microsoft.com/office/drawing/2014/main" id="{CB19A5A5-0106-9DC7-EA43-37E9DFA5F54F}"/>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A7D630EB-30A2-0DD7-BD45-83FA2FBADBDB}"/>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17" name="Text 7">
            <a:extLst>
              <a:ext uri="{FF2B5EF4-FFF2-40B4-BE49-F238E27FC236}">
                <a16:creationId xmlns:a16="http://schemas.microsoft.com/office/drawing/2014/main" id="{8E2F0E11-CA6D-0DC6-D1C3-C29BDA2D1B97}"/>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9" name="Shape 9">
            <a:extLst>
              <a:ext uri="{FF2B5EF4-FFF2-40B4-BE49-F238E27FC236}">
                <a16:creationId xmlns:a16="http://schemas.microsoft.com/office/drawing/2014/main" id="{55FD7AB8-0832-C8B9-4BE6-61F0382D762E}"/>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0" name="Text 10">
            <a:extLst>
              <a:ext uri="{FF2B5EF4-FFF2-40B4-BE49-F238E27FC236}">
                <a16:creationId xmlns:a16="http://schemas.microsoft.com/office/drawing/2014/main" id="{EB81114B-88B4-87A8-24AC-05FC615251A9}"/>
              </a:ext>
            </a:extLst>
          </p:cNvPr>
          <p:cNvSpPr/>
          <p:nvPr/>
        </p:nvSpPr>
        <p:spPr>
          <a:xfrm>
            <a:off x="0" y="6325235"/>
            <a:ext cx="12190730" cy="534035"/>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1" name="Shape 0">
            <a:extLst>
              <a:ext uri="{FF2B5EF4-FFF2-40B4-BE49-F238E27FC236}">
                <a16:creationId xmlns:a16="http://schemas.microsoft.com/office/drawing/2014/main" id="{151909E6-A9F1-9D0D-F3AE-2F9D4E662D68}"/>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7" name="Text 1">
            <a:extLst>
              <a:ext uri="{FF2B5EF4-FFF2-40B4-BE49-F238E27FC236}">
                <a16:creationId xmlns:a16="http://schemas.microsoft.com/office/drawing/2014/main" id="{A1721AC6-71E5-2D14-0C93-B0780EA05CD6}"/>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4" name="Shape 2">
            <a:extLst>
              <a:ext uri="{FF2B5EF4-FFF2-40B4-BE49-F238E27FC236}">
                <a16:creationId xmlns:a16="http://schemas.microsoft.com/office/drawing/2014/main" id="{860FBAD2-0905-5C39-2E40-46ACF43C91F0}"/>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35" name="Text 3">
            <a:extLst>
              <a:ext uri="{FF2B5EF4-FFF2-40B4-BE49-F238E27FC236}">
                <a16:creationId xmlns:a16="http://schemas.microsoft.com/office/drawing/2014/main" id="{064E9386-AAD8-1AF5-4282-BBA0045D879C}"/>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8" name="Text 6">
            <a:extLst>
              <a:ext uri="{FF2B5EF4-FFF2-40B4-BE49-F238E27FC236}">
                <a16:creationId xmlns:a16="http://schemas.microsoft.com/office/drawing/2014/main" id="{E4233800-FE1D-145B-3280-2716C6958893}"/>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0BAE80E6-F04F-363D-5D57-573D2026A319}"/>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18" name="Shape 0">
            <a:extLst>
              <a:ext uri="{FF2B5EF4-FFF2-40B4-BE49-F238E27FC236}">
                <a16:creationId xmlns:a16="http://schemas.microsoft.com/office/drawing/2014/main" id="{399CE1B6-63CD-B157-EFC5-72D1F962A824}"/>
              </a:ext>
            </a:extLst>
          </p:cNvPr>
          <p:cNvSpPr/>
          <p:nvPr/>
        </p:nvSpPr>
        <p:spPr>
          <a:xfrm rot="5400000">
            <a:off x="467360" y="410210"/>
            <a:ext cx="330200" cy="330200"/>
          </a:xfrm>
          <a:prstGeom prst="triangle">
            <a:avLst>
              <a:gd name="adj" fmla="val 50000"/>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22" name="Text 1">
            <a:extLst>
              <a:ext uri="{FF2B5EF4-FFF2-40B4-BE49-F238E27FC236}">
                <a16:creationId xmlns:a16="http://schemas.microsoft.com/office/drawing/2014/main" id="{6F5E61B1-00AC-E377-0BD0-0D9F25CB98D8}"/>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3" name="Shape 2">
            <a:extLst>
              <a:ext uri="{FF2B5EF4-FFF2-40B4-BE49-F238E27FC236}">
                <a16:creationId xmlns:a16="http://schemas.microsoft.com/office/drawing/2014/main" id="{B39444D8-840F-41AE-EDBD-15360887B131}"/>
              </a:ext>
            </a:extLst>
          </p:cNvPr>
          <p:cNvSpPr/>
          <p:nvPr/>
        </p:nvSpPr>
        <p:spPr>
          <a:xfrm rot="5400000">
            <a:off x="594360" y="537210"/>
            <a:ext cx="330200" cy="330200"/>
          </a:xfrm>
          <a:prstGeom prst="triangle">
            <a:avLst>
              <a:gd name="adj" fmla="val 50000"/>
            </a:avLst>
          </a:prstGeom>
          <a:solidFill>
            <a:srgbClr val="E91363"/>
          </a:solidFill>
          <a:ln/>
        </p:spPr>
        <p:txBody>
          <a:bodyPr/>
          <a:lstStyle/>
          <a:p>
            <a:endParaRPr lang="en-GB">
              <a:latin typeface="Arial" panose="020B0604020202020204" pitchFamily="34" charset="0"/>
              <a:cs typeface="Arial" panose="020B0604020202020204" pitchFamily="34" charset="0"/>
            </a:endParaRPr>
          </a:p>
        </p:txBody>
      </p:sp>
      <p:sp>
        <p:nvSpPr>
          <p:cNvPr id="24" name="Text 3">
            <a:extLst>
              <a:ext uri="{FF2B5EF4-FFF2-40B4-BE49-F238E27FC236}">
                <a16:creationId xmlns:a16="http://schemas.microsoft.com/office/drawing/2014/main" id="{31E0F538-1855-CF94-2A0C-704501A3C041}"/>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8" name="Text 6">
            <a:extLst>
              <a:ext uri="{FF2B5EF4-FFF2-40B4-BE49-F238E27FC236}">
                <a16:creationId xmlns:a16="http://schemas.microsoft.com/office/drawing/2014/main" id="{18F3A629-7853-4BF7-1524-3433FC2BE5D7}"/>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0" name="Text 8">
            <a:extLst>
              <a:ext uri="{FF2B5EF4-FFF2-40B4-BE49-F238E27FC236}">
                <a16:creationId xmlns:a16="http://schemas.microsoft.com/office/drawing/2014/main" id="{DF248BF0-B772-0740-E79E-0B5F14804D88}"/>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9" name="Text 1">
            <a:extLst>
              <a:ext uri="{FF2B5EF4-FFF2-40B4-BE49-F238E27FC236}">
                <a16:creationId xmlns:a16="http://schemas.microsoft.com/office/drawing/2014/main" id="{A6B6FC70-825C-9A65-9B3A-A8DE6D1D7C11}"/>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1" name="Text 3">
            <a:extLst>
              <a:ext uri="{FF2B5EF4-FFF2-40B4-BE49-F238E27FC236}">
                <a16:creationId xmlns:a16="http://schemas.microsoft.com/office/drawing/2014/main" id="{BCEEF739-70CA-7068-9358-A5E3ABE99113}"/>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3" name="Text 5">
            <a:extLst>
              <a:ext uri="{FF2B5EF4-FFF2-40B4-BE49-F238E27FC236}">
                <a16:creationId xmlns:a16="http://schemas.microsoft.com/office/drawing/2014/main" id="{7C22D6EA-70E3-9683-832C-11FECB9BA47B}"/>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2" name="Text 7">
            <a:extLst>
              <a:ext uri="{FF2B5EF4-FFF2-40B4-BE49-F238E27FC236}">
                <a16:creationId xmlns:a16="http://schemas.microsoft.com/office/drawing/2014/main" id="{F25DE449-4C24-43F3-ADA6-9C5202356E75}"/>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25" name="Text 1">
            <a:extLst>
              <a:ext uri="{FF2B5EF4-FFF2-40B4-BE49-F238E27FC236}">
                <a16:creationId xmlns:a16="http://schemas.microsoft.com/office/drawing/2014/main" id="{ED9C657E-9650-C4B4-8123-ABF305106EB2}"/>
              </a:ext>
            </a:extLst>
          </p:cNvPr>
          <p:cNvSpPr/>
          <p:nvPr/>
        </p:nvSpPr>
        <p:spPr>
          <a:xfrm>
            <a:off x="0" y="1550035"/>
            <a:ext cx="12207240" cy="399288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2" name="Text 3">
            <a:extLst>
              <a:ext uri="{FF2B5EF4-FFF2-40B4-BE49-F238E27FC236}">
                <a16:creationId xmlns:a16="http://schemas.microsoft.com/office/drawing/2014/main" id="{2496AD36-E932-5AC9-EE26-DBE007FA0B78}"/>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6" name="Text 5">
            <a:extLst>
              <a:ext uri="{FF2B5EF4-FFF2-40B4-BE49-F238E27FC236}">
                <a16:creationId xmlns:a16="http://schemas.microsoft.com/office/drawing/2014/main" id="{C1C6E2D1-EB0E-6A7C-93B3-A766EC28F271}"/>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2" name="Text 8">
            <a:extLst>
              <a:ext uri="{FF2B5EF4-FFF2-40B4-BE49-F238E27FC236}">
                <a16:creationId xmlns:a16="http://schemas.microsoft.com/office/drawing/2014/main" id="{79665290-266F-C77E-559C-4340F29AEBA4}"/>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5" name="Text 10">
            <a:extLst>
              <a:ext uri="{FF2B5EF4-FFF2-40B4-BE49-F238E27FC236}">
                <a16:creationId xmlns:a16="http://schemas.microsoft.com/office/drawing/2014/main" id="{D5AE4DF7-491E-94B1-F596-8E4D5C1292FD}"/>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33" name="Text 1">
            <a:extLst>
              <a:ext uri="{FF2B5EF4-FFF2-40B4-BE49-F238E27FC236}">
                <a16:creationId xmlns:a16="http://schemas.microsoft.com/office/drawing/2014/main" id="{E23FD126-A6C0-1B40-C13A-EEB0A528F5B7}"/>
              </a:ext>
            </a:extLst>
          </p:cNvPr>
          <p:cNvSpPr/>
          <p:nvPr/>
        </p:nvSpPr>
        <p:spPr>
          <a:xfrm>
            <a:off x="638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4" name="Text 3">
            <a:extLst>
              <a:ext uri="{FF2B5EF4-FFF2-40B4-BE49-F238E27FC236}">
                <a16:creationId xmlns:a16="http://schemas.microsoft.com/office/drawing/2014/main" id="{5687EEE6-EB81-C221-AE88-2DA9C6EE34FE}"/>
              </a:ext>
            </a:extLst>
          </p:cNvPr>
          <p:cNvSpPr/>
          <p:nvPr/>
        </p:nvSpPr>
        <p:spPr>
          <a:xfrm>
            <a:off x="765810" y="6362065"/>
            <a:ext cx="215900" cy="2159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49" name="Text 5">
            <a:extLst>
              <a:ext uri="{FF2B5EF4-FFF2-40B4-BE49-F238E27FC236}">
                <a16:creationId xmlns:a16="http://schemas.microsoft.com/office/drawing/2014/main" id="{C87E3559-04E8-830C-B4D0-8BBBDEA6CC70}"/>
              </a:ext>
            </a:extLst>
          </p:cNvPr>
          <p:cNvSpPr/>
          <p:nvPr/>
        </p:nvSpPr>
        <p:spPr>
          <a:xfrm rot="5400000">
            <a:off x="467360" y="410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1" name="Text 7">
            <a:extLst>
              <a:ext uri="{FF2B5EF4-FFF2-40B4-BE49-F238E27FC236}">
                <a16:creationId xmlns:a16="http://schemas.microsoft.com/office/drawing/2014/main" id="{E608E3FD-8951-D2F1-3396-BB7FA05987CB}"/>
              </a:ext>
            </a:extLst>
          </p:cNvPr>
          <p:cNvSpPr/>
          <p:nvPr/>
        </p:nvSpPr>
        <p:spPr>
          <a:xfrm rot="5400000">
            <a:off x="594360" y="537210"/>
            <a:ext cx="330200" cy="330200"/>
          </a:xfrm>
          <a:prstGeom prst="rect">
            <a:avLst/>
          </a:prstGeom>
          <a:noFill/>
          <a:ln/>
        </p:spPr>
        <p:txBody>
          <a:bodyPr wrap="square" lIns="45720" tIns="91440" rIns="91440" bIns="45720" rtlCol="0" anchor="ctr"/>
          <a:lstStyle/>
          <a:p>
            <a:pPr>
              <a:lnSpc>
                <a:spcPct val="100000"/>
              </a:lnSpc>
            </a:pPr>
            <a:endParaRPr lang="en-US" sz="1600" dirty="0">
              <a:latin typeface="Arial" panose="020B0604020202020204" pitchFamily="34" charset="0"/>
              <a:cs typeface="Arial" panose="020B0604020202020204" pitchFamily="34" charset="0"/>
            </a:endParaRPr>
          </a:p>
        </p:txBody>
      </p:sp>
      <p:sp>
        <p:nvSpPr>
          <p:cNvPr id="53" name="Text 8">
            <a:extLst>
              <a:ext uri="{FF2B5EF4-FFF2-40B4-BE49-F238E27FC236}">
                <a16:creationId xmlns:a16="http://schemas.microsoft.com/office/drawing/2014/main" id="{CF5C887B-1A15-8308-9F0B-1CAABA5EAA9F}"/>
              </a:ext>
            </a:extLst>
          </p:cNvPr>
          <p:cNvSpPr/>
          <p:nvPr/>
        </p:nvSpPr>
        <p:spPr>
          <a:xfrm>
            <a:off x="1090930" y="408940"/>
            <a:ext cx="10782935" cy="523220"/>
          </a:xfrm>
          <a:prstGeom prst="rect">
            <a:avLst/>
          </a:prstGeom>
          <a:noFill/>
          <a:ln/>
        </p:spPr>
        <p:txBody>
          <a:bodyPr wrap="square" lIns="91440" tIns="45720" rIns="91440" bIns="45720" rtlCol="0" anchor="t">
            <a:spAutoFit/>
          </a:bodyPr>
          <a:lstStyle/>
          <a:p>
            <a:pPr algn="just">
              <a:lnSpc>
                <a:spcPct val="100000"/>
              </a:lnSpc>
            </a:pPr>
            <a:r>
              <a:rPr lang="en-US" sz="2800" b="1" dirty="0">
                <a:latin typeface="Arial" panose="020B0604020202020204" pitchFamily="34" charset="0"/>
                <a:ea typeface="MiSans" pitchFamily="34" charset="-122"/>
                <a:cs typeface="Arial" panose="020B0604020202020204" pitchFamily="34" charset="0"/>
              </a:rPr>
              <a:t>Stakeholder Alignment Beats Barriers</a:t>
            </a:r>
            <a:endParaRPr lang="en-US" sz="1600" dirty="0">
              <a:latin typeface="Arial" panose="020B0604020202020204" pitchFamily="34" charset="0"/>
              <a:cs typeface="Arial" panose="020B0604020202020204" pitchFamily="34" charset="0"/>
            </a:endParaRPr>
          </a:p>
        </p:txBody>
      </p:sp>
      <p:sp>
        <p:nvSpPr>
          <p:cNvPr id="56" name="Shape 9">
            <a:extLst>
              <a:ext uri="{FF2B5EF4-FFF2-40B4-BE49-F238E27FC236}">
                <a16:creationId xmlns:a16="http://schemas.microsoft.com/office/drawing/2014/main" id="{C31D1F5C-38E1-7851-7645-1729C69EE2C7}"/>
              </a:ext>
            </a:extLst>
          </p:cNvPr>
          <p:cNvSpPr/>
          <p:nvPr/>
        </p:nvSpPr>
        <p:spPr>
          <a:xfrm>
            <a:off x="1059180" y="3534410"/>
            <a:ext cx="10080000" cy="0"/>
          </a:xfrm>
          <a:prstGeom prst="line">
            <a:avLst/>
          </a:prstGeom>
          <a:noFill/>
          <a:ln w="19050">
            <a:solidFill>
              <a:srgbClr val="E91363"/>
            </a:solidFill>
            <a:prstDash val="solid"/>
            <a:headEnd type="none"/>
            <a:tailEnd type="none"/>
          </a:ln>
        </p:spPr>
        <p:txBody>
          <a:bodyPr/>
          <a:lstStyle/>
          <a:p>
            <a:endParaRPr lang="en-GB">
              <a:latin typeface="Arial" panose="020B0604020202020204" pitchFamily="34" charset="0"/>
              <a:cs typeface="Arial" panose="020B0604020202020204" pitchFamily="34" charset="0"/>
            </a:endParaRPr>
          </a:p>
        </p:txBody>
      </p:sp>
      <p:sp>
        <p:nvSpPr>
          <p:cNvPr id="58" name="Text 10">
            <a:extLst>
              <a:ext uri="{FF2B5EF4-FFF2-40B4-BE49-F238E27FC236}">
                <a16:creationId xmlns:a16="http://schemas.microsoft.com/office/drawing/2014/main" id="{16A56DD5-87E0-FFD6-40BF-0FA36C2D0822}"/>
              </a:ext>
            </a:extLst>
          </p:cNvPr>
          <p:cNvSpPr/>
          <p:nvPr/>
        </p:nvSpPr>
        <p:spPr>
          <a:xfrm>
            <a:off x="4719955" y="1363980"/>
            <a:ext cx="6373495"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Coordinated Action</a:t>
            </a:r>
            <a:endParaRPr lang="en-US" sz="1600" dirty="0">
              <a:solidFill>
                <a:srgbClr val="E91363"/>
              </a:solidFill>
              <a:latin typeface="Arial" panose="020B0604020202020204" pitchFamily="34" charset="0"/>
              <a:cs typeface="Arial" panose="020B0604020202020204" pitchFamily="34" charset="0"/>
            </a:endParaRPr>
          </a:p>
        </p:txBody>
      </p:sp>
      <p:sp>
        <p:nvSpPr>
          <p:cNvPr id="59" name="Text 11">
            <a:extLst>
              <a:ext uri="{FF2B5EF4-FFF2-40B4-BE49-F238E27FC236}">
                <a16:creationId xmlns:a16="http://schemas.microsoft.com/office/drawing/2014/main" id="{EF2833AB-25C8-4D48-F924-70F8A18E49CF}"/>
              </a:ext>
            </a:extLst>
          </p:cNvPr>
          <p:cNvSpPr/>
          <p:nvPr/>
        </p:nvSpPr>
        <p:spPr>
          <a:xfrm>
            <a:off x="4719955" y="1791335"/>
            <a:ext cx="6382385" cy="1077218"/>
          </a:xfrm>
          <a:prstGeom prst="rect">
            <a:avLst/>
          </a:prstGeom>
          <a:noFill/>
          <a:ln/>
        </p:spPr>
        <p:txBody>
          <a:bodyPr wrap="square" lIns="91440" tIns="45720" rIns="91440" bIns="45720" rtlCol="0" anchor="t">
            <a:spAutoFit/>
          </a:bodyPr>
          <a:lstStyle/>
          <a:p>
            <a:pPr>
              <a:lnSpc>
                <a:spcPct val="130000"/>
              </a:lnSpc>
            </a:pPr>
            <a:r>
              <a:rPr lang="en-US" sz="1700" dirty="0">
                <a:solidFill>
                  <a:srgbClr val="2B2F36"/>
                </a:solidFill>
                <a:latin typeface="Arial" panose="020B0604020202020204" pitchFamily="34" charset="0"/>
                <a:ea typeface="MiSans" pitchFamily="34" charset="-122"/>
                <a:cs typeface="Arial" panose="020B0604020202020204" pitchFamily="34" charset="0"/>
              </a:rPr>
              <a:t>CycleConnect’s success hinges on coordinated action among users, clinicians, regulators, engineers, funders, and NGOs. Each stakeholder group has unique demands and contributions.</a:t>
            </a:r>
            <a:endParaRPr lang="en-US" sz="1700" dirty="0">
              <a:latin typeface="Arial" panose="020B0604020202020204" pitchFamily="34" charset="0"/>
              <a:cs typeface="Arial" panose="020B0604020202020204" pitchFamily="34" charset="0"/>
            </a:endParaRPr>
          </a:p>
        </p:txBody>
      </p:sp>
      <p:sp>
        <p:nvSpPr>
          <p:cNvPr id="60" name="Text 12">
            <a:extLst>
              <a:ext uri="{FF2B5EF4-FFF2-40B4-BE49-F238E27FC236}">
                <a16:creationId xmlns:a16="http://schemas.microsoft.com/office/drawing/2014/main" id="{376FB921-9F60-8DCA-4D46-DABF077F998F}"/>
              </a:ext>
            </a:extLst>
          </p:cNvPr>
          <p:cNvSpPr/>
          <p:nvPr/>
        </p:nvSpPr>
        <p:spPr>
          <a:xfrm>
            <a:off x="1071245" y="3797300"/>
            <a:ext cx="6373495" cy="400110"/>
          </a:xfrm>
          <a:prstGeom prst="rect">
            <a:avLst/>
          </a:prstGeom>
          <a:noFill/>
          <a:ln/>
        </p:spPr>
        <p:txBody>
          <a:bodyPr wrap="square" lIns="91440" tIns="45720" rIns="91440" bIns="45720" rtlCol="0" anchor="t">
            <a:spAutoFit/>
          </a:bodyPr>
          <a:lstStyle/>
          <a:p>
            <a:pPr algn="just">
              <a:lnSpc>
                <a:spcPct val="100000"/>
              </a:lnSpc>
            </a:pPr>
            <a:r>
              <a:rPr lang="en-US" sz="2000" b="1" dirty="0">
                <a:solidFill>
                  <a:srgbClr val="E91363"/>
                </a:solidFill>
                <a:latin typeface="Arial" panose="020B0604020202020204" pitchFamily="34" charset="0"/>
                <a:ea typeface="MiSans" pitchFamily="34" charset="-122"/>
                <a:cs typeface="Arial" panose="020B0604020202020204" pitchFamily="34" charset="0"/>
              </a:rPr>
              <a:t>Population-Level SRH Impact</a:t>
            </a:r>
            <a:endParaRPr lang="en-US" sz="1600" dirty="0">
              <a:solidFill>
                <a:srgbClr val="E91363"/>
              </a:solidFill>
              <a:latin typeface="Arial" panose="020B0604020202020204" pitchFamily="34" charset="0"/>
              <a:cs typeface="Arial" panose="020B0604020202020204" pitchFamily="34" charset="0"/>
            </a:endParaRPr>
          </a:p>
        </p:txBody>
      </p:sp>
      <p:sp>
        <p:nvSpPr>
          <p:cNvPr id="61" name="Text 13">
            <a:extLst>
              <a:ext uri="{FF2B5EF4-FFF2-40B4-BE49-F238E27FC236}">
                <a16:creationId xmlns:a16="http://schemas.microsoft.com/office/drawing/2014/main" id="{246CB7AF-F545-2490-7F03-CBEEF3AECA6F}"/>
              </a:ext>
            </a:extLst>
          </p:cNvPr>
          <p:cNvSpPr/>
          <p:nvPr/>
        </p:nvSpPr>
        <p:spPr>
          <a:xfrm>
            <a:off x="1071245" y="4224655"/>
            <a:ext cx="6382385" cy="1077218"/>
          </a:xfrm>
          <a:prstGeom prst="rect">
            <a:avLst/>
          </a:prstGeom>
          <a:noFill/>
          <a:ln/>
        </p:spPr>
        <p:txBody>
          <a:bodyPr wrap="square" lIns="91440" tIns="45720" rIns="91440" bIns="45720" rtlCol="0" anchor="t">
            <a:spAutoFit/>
          </a:bodyPr>
          <a:lstStyle/>
          <a:p>
            <a:pPr>
              <a:lnSpc>
                <a:spcPct val="130000"/>
              </a:lnSpc>
            </a:pPr>
            <a:r>
              <a:rPr lang="en-US" sz="1700" dirty="0">
                <a:solidFill>
                  <a:srgbClr val="2B2F36"/>
                </a:solidFill>
                <a:latin typeface="Arial" panose="020B0604020202020204" pitchFamily="34" charset="0"/>
                <a:ea typeface="MiSans" pitchFamily="34" charset="-122"/>
                <a:cs typeface="Arial" panose="020B0604020202020204" pitchFamily="34" charset="0"/>
              </a:rPr>
              <a:t>Only synchronous engagement across stakeholder groups can convert CycleConnect’s innovation into population-level sexual and reproductive health impact.</a:t>
            </a:r>
            <a:endParaRPr lang="en-US" sz="1700" dirty="0">
              <a:latin typeface="Arial" panose="020B0604020202020204" pitchFamily="34" charset="0"/>
              <a:cs typeface="Arial" panose="020B0604020202020204" pitchFamily="34" charset="0"/>
            </a:endParaRPr>
          </a:p>
        </p:txBody>
      </p:sp>
      <p:pic>
        <p:nvPicPr>
          <p:cNvPr id="63" name="Picture 62" descr="A blue puzzle pieces on a black background&#10;&#10;AI-generated content may be incorrect.">
            <a:extLst>
              <a:ext uri="{FF2B5EF4-FFF2-40B4-BE49-F238E27FC236}">
                <a16:creationId xmlns:a16="http://schemas.microsoft.com/office/drawing/2014/main" id="{4B7B8E1F-F163-5F0B-3267-EBE9EBB98E9D}"/>
              </a:ext>
            </a:extLst>
          </p:cNvPr>
          <p:cNvPicPr>
            <a:picLocks noChangeAspect="1"/>
          </p:cNvPicPr>
          <p:nvPr/>
        </p:nvPicPr>
        <p:blipFill>
          <a:blip r:embed="rId4"/>
          <a:stretch>
            <a:fillRect/>
          </a:stretch>
        </p:blipFill>
        <p:spPr>
          <a:xfrm>
            <a:off x="1405918" y="781597"/>
            <a:ext cx="2686974" cy="2686974"/>
          </a:xfrm>
          <a:prstGeom prst="rect">
            <a:avLst/>
          </a:prstGeom>
        </p:spPr>
      </p:pic>
      <p:pic>
        <p:nvPicPr>
          <p:cNvPr id="67" name="Picture 66" descr="A logo of a person with leaves&#10;&#10;AI-generated content may be incorrect.">
            <a:extLst>
              <a:ext uri="{FF2B5EF4-FFF2-40B4-BE49-F238E27FC236}">
                <a16:creationId xmlns:a16="http://schemas.microsoft.com/office/drawing/2014/main" id="{D4633FE9-D818-5B72-A621-A2F3DA462894}"/>
              </a:ext>
            </a:extLst>
          </p:cNvPr>
          <p:cNvPicPr>
            <a:picLocks noChangeAspect="1"/>
          </p:cNvPicPr>
          <p:nvPr/>
        </p:nvPicPr>
        <p:blipFill>
          <a:blip r:embed="rId5"/>
          <a:stretch>
            <a:fillRect/>
          </a:stretch>
        </p:blipFill>
        <p:spPr>
          <a:xfrm>
            <a:off x="8188899" y="3500559"/>
            <a:ext cx="1991831" cy="2695611"/>
          </a:xfrm>
          <a:prstGeom prst="rect">
            <a:avLst/>
          </a:prstGeom>
        </p:spPr>
      </p:pic>
    </p:spTree>
    <p:extLst>
      <p:ext uri="{BB962C8B-B14F-4D97-AF65-F5344CB8AC3E}">
        <p14:creationId xmlns:p14="http://schemas.microsoft.com/office/powerpoint/2010/main" val="1391603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IN" sz="1200" dirty="0"/>
          </a:p>
        </p:txBody>
      </p:sp>
      <p:sp>
        <p:nvSpPr>
          <p:cNvPr id="4" name="Freeform 4" descr="A person is hugging their arms around their chest, surrounded by green leaves in self-care healthcare"/>
          <p:cNvSpPr/>
          <p:nvPr/>
        </p:nvSpPr>
        <p:spPr>
          <a:xfrm>
            <a:off x="3868332" y="354709"/>
            <a:ext cx="4455338" cy="3549167"/>
          </a:xfrm>
          <a:custGeom>
            <a:avLst/>
            <a:gdLst/>
            <a:ahLst/>
            <a:cxnLst/>
            <a:rect l="l" t="t" r="r" b="b"/>
            <a:pathLst>
              <a:path w="6683007" h="5323751">
                <a:moveTo>
                  <a:pt x="0" y="0"/>
                </a:moveTo>
                <a:lnTo>
                  <a:pt x="6683006" y="0"/>
                </a:lnTo>
                <a:lnTo>
                  <a:pt x="6683006" y="5323751"/>
                </a:lnTo>
                <a:lnTo>
                  <a:pt x="0" y="532375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1200"/>
          </a:p>
        </p:txBody>
      </p:sp>
      <p:sp>
        <p:nvSpPr>
          <p:cNvPr id="5" name="Freeform 5">
            <a:extLst>
              <a:ext uri="{C183D7F6-B498-43B3-948B-1728B52AA6E4}">
                <adec:decorative xmlns:adec="http://schemas.microsoft.com/office/drawing/2017/decorative" val="1"/>
              </a:ext>
            </a:extLst>
          </p:cNvPr>
          <p:cNvSpPr/>
          <p:nvPr/>
        </p:nvSpPr>
        <p:spPr>
          <a:xfrm>
            <a:off x="3212168" y="886878"/>
            <a:ext cx="1312325" cy="918628"/>
          </a:xfrm>
          <a:custGeom>
            <a:avLst/>
            <a:gdLst/>
            <a:ahLst/>
            <a:cxnLst/>
            <a:rect l="l" t="t" r="r" b="b"/>
            <a:pathLst>
              <a:path w="1968488" h="1377942">
                <a:moveTo>
                  <a:pt x="0" y="0"/>
                </a:moveTo>
                <a:lnTo>
                  <a:pt x="1968489" y="0"/>
                </a:lnTo>
                <a:lnTo>
                  <a:pt x="1968489" y="1377942"/>
                </a:lnTo>
                <a:lnTo>
                  <a:pt x="0" y="137794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rot="-1205939">
            <a:off x="2264058" y="2604878"/>
            <a:ext cx="749569" cy="1616719"/>
          </a:xfrm>
          <a:custGeom>
            <a:avLst/>
            <a:gdLst/>
            <a:ahLst/>
            <a:cxnLst/>
            <a:rect l="l" t="t" r="r" b="b"/>
            <a:pathLst>
              <a:path w="1124354" h="2425078">
                <a:moveTo>
                  <a:pt x="0" y="0"/>
                </a:moveTo>
                <a:lnTo>
                  <a:pt x="1124354" y="0"/>
                </a:lnTo>
                <a:lnTo>
                  <a:pt x="1124354" y="2425078"/>
                </a:lnTo>
                <a:lnTo>
                  <a:pt x="0" y="242507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rot="1676147" flipH="1">
            <a:off x="9284964" y="2857756"/>
            <a:ext cx="753106" cy="1742964"/>
          </a:xfrm>
          <a:custGeom>
            <a:avLst/>
            <a:gdLst/>
            <a:ahLst/>
            <a:cxnLst/>
            <a:rect l="l" t="t" r="r" b="b"/>
            <a:pathLst>
              <a:path w="1129659" h="2614446">
                <a:moveTo>
                  <a:pt x="1129659" y="0"/>
                </a:moveTo>
                <a:lnTo>
                  <a:pt x="0" y="0"/>
                </a:lnTo>
                <a:lnTo>
                  <a:pt x="0" y="2614447"/>
                </a:lnTo>
                <a:lnTo>
                  <a:pt x="1129659" y="2614447"/>
                </a:lnTo>
                <a:lnTo>
                  <a:pt x="1129659" y="0"/>
                </a:lnTo>
                <a:close/>
              </a:path>
            </a:pathLst>
          </a:custGeom>
          <a:blipFill>
            <a:blip r:embed="rId9"/>
            <a:stretch>
              <a:fillRect/>
            </a:stretch>
          </a:blipFill>
        </p:spPr>
        <p:txBody>
          <a:bodyPr/>
          <a:lstStyle/>
          <a:p>
            <a:endParaRPr lang="en-GB" sz="1200"/>
          </a:p>
        </p:txBody>
      </p:sp>
      <p:grpSp>
        <p:nvGrpSpPr>
          <p:cNvPr id="8" name="Group 8"/>
          <p:cNvGrpSpPr/>
          <p:nvPr/>
        </p:nvGrpSpPr>
        <p:grpSpPr>
          <a:xfrm>
            <a:off x="0" y="5057688"/>
            <a:ext cx="12192000" cy="1011401"/>
            <a:chOff x="0" y="0"/>
            <a:chExt cx="4816593" cy="399566"/>
          </a:xfrm>
        </p:grpSpPr>
        <p:sp>
          <p:nvSpPr>
            <p:cNvPr id="9" name="Freeform 9">
              <a:extLst>
                <a:ext uri="{C183D7F6-B498-43B3-948B-1728B52AA6E4}">
                  <adec:decorative xmlns:adec="http://schemas.microsoft.com/office/drawing/2017/decorative" val="1"/>
                </a:ext>
              </a:extLst>
            </p:cNvPr>
            <p:cNvSpPr/>
            <p:nvPr/>
          </p:nvSpPr>
          <p:spPr>
            <a:xfrm>
              <a:off x="0" y="0"/>
              <a:ext cx="4816592" cy="399566"/>
            </a:xfrm>
            <a:custGeom>
              <a:avLst/>
              <a:gdLst/>
              <a:ahLst/>
              <a:cxnLst/>
              <a:rect l="l" t="t" r="r" b="b"/>
              <a:pathLst>
                <a:path w="4816592" h="399566">
                  <a:moveTo>
                    <a:pt x="0" y="0"/>
                  </a:moveTo>
                  <a:lnTo>
                    <a:pt x="4816592" y="0"/>
                  </a:lnTo>
                  <a:lnTo>
                    <a:pt x="4816592" y="399566"/>
                  </a:lnTo>
                  <a:lnTo>
                    <a:pt x="0" y="399566"/>
                  </a:lnTo>
                  <a:close/>
                </a:path>
              </a:pathLst>
            </a:custGeom>
            <a:solidFill>
              <a:srgbClr val="FFE4EC">
                <a:alpha val="90980"/>
              </a:srgbClr>
            </a:solidFill>
          </p:spPr>
          <p:txBody>
            <a:bodyPr/>
            <a:lstStyle/>
            <a:p>
              <a:endParaRPr lang="en-GB" sz="1200"/>
            </a:p>
          </p:txBody>
        </p:sp>
        <p:sp>
          <p:nvSpPr>
            <p:cNvPr id="10" name="TextBox 10"/>
            <p:cNvSpPr txBox="1"/>
            <p:nvPr/>
          </p:nvSpPr>
          <p:spPr>
            <a:xfrm>
              <a:off x="0" y="-38100"/>
              <a:ext cx="4816593" cy="437666"/>
            </a:xfrm>
            <a:prstGeom prst="rect">
              <a:avLst/>
            </a:prstGeom>
          </p:spPr>
          <p:txBody>
            <a:bodyPr lIns="33867" tIns="33867" rIns="33867" bIns="33867" rtlCol="0" anchor="ctr"/>
            <a:lstStyle/>
            <a:p>
              <a:pPr algn="ctr">
                <a:lnSpc>
                  <a:spcPts val="1773"/>
                </a:lnSpc>
                <a:spcBef>
                  <a:spcPct val="0"/>
                </a:spcBef>
              </a:pPr>
              <a:endParaRPr sz="1200"/>
            </a:p>
          </p:txBody>
        </p:sp>
      </p:grpSp>
      <p:sp>
        <p:nvSpPr>
          <p:cNvPr id="11" name="Freeform 11">
            <a:extLst>
              <a:ext uri="{C183D7F6-B498-43B3-948B-1728B52AA6E4}">
                <adec:decorative xmlns:adec="http://schemas.microsoft.com/office/drawing/2017/decorative" val="1"/>
              </a:ext>
            </a:extLst>
          </p:cNvPr>
          <p:cNvSpPr/>
          <p:nvPr/>
        </p:nvSpPr>
        <p:spPr>
          <a:xfrm>
            <a:off x="0" y="39699"/>
            <a:ext cx="1576093" cy="2743200"/>
          </a:xfrm>
          <a:custGeom>
            <a:avLst/>
            <a:gdLst/>
            <a:ahLst/>
            <a:cxnLst/>
            <a:rect l="l" t="t" r="r" b="b"/>
            <a:pathLst>
              <a:path w="2364140" h="4114800">
                <a:moveTo>
                  <a:pt x="0" y="0"/>
                </a:moveTo>
                <a:lnTo>
                  <a:pt x="2364140" y="0"/>
                </a:lnTo>
                <a:lnTo>
                  <a:pt x="2364140" y="4114800"/>
                </a:lnTo>
                <a:lnTo>
                  <a:pt x="0" y="4114800"/>
                </a:lnTo>
                <a:lnTo>
                  <a:pt x="0" y="0"/>
                </a:lnTo>
                <a:close/>
              </a:path>
            </a:pathLst>
          </a:custGeom>
          <a:blipFill>
            <a:blip r:embed="rId10">
              <a:alphaModFix amt="86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2" name="Freeform 12">
            <a:extLst>
              <a:ext uri="{C183D7F6-B498-43B3-948B-1728B52AA6E4}">
                <adec:decorative xmlns:adec="http://schemas.microsoft.com/office/drawing/2017/decorative" val="1"/>
              </a:ext>
            </a:extLst>
          </p:cNvPr>
          <p:cNvSpPr/>
          <p:nvPr/>
        </p:nvSpPr>
        <p:spPr>
          <a:xfrm flipH="1">
            <a:off x="10718154" y="0"/>
            <a:ext cx="1576093" cy="2743200"/>
          </a:xfrm>
          <a:custGeom>
            <a:avLst/>
            <a:gdLst/>
            <a:ahLst/>
            <a:cxnLst/>
            <a:rect l="l" t="t" r="r" b="b"/>
            <a:pathLst>
              <a:path w="2364140" h="4114800">
                <a:moveTo>
                  <a:pt x="2364140" y="0"/>
                </a:moveTo>
                <a:lnTo>
                  <a:pt x="0" y="0"/>
                </a:lnTo>
                <a:lnTo>
                  <a:pt x="0" y="4114800"/>
                </a:lnTo>
                <a:lnTo>
                  <a:pt x="2364140" y="4114800"/>
                </a:lnTo>
                <a:lnTo>
                  <a:pt x="2364140" y="0"/>
                </a:lnTo>
                <a:close/>
              </a:path>
            </a:pathLst>
          </a:custGeom>
          <a:blipFill>
            <a:blip r:embed="rId10">
              <a:alphaModFix amt="86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3" name="Freeform 13">
            <a:extLst>
              <a:ext uri="{C183D7F6-B498-43B3-948B-1728B52AA6E4}">
                <adec:decorative xmlns:adec="http://schemas.microsoft.com/office/drawing/2017/decorative" val="1"/>
              </a:ext>
            </a:extLst>
          </p:cNvPr>
          <p:cNvSpPr/>
          <p:nvPr/>
        </p:nvSpPr>
        <p:spPr>
          <a:xfrm>
            <a:off x="3212168" y="2263741"/>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4" name="Freeform 14">
            <a:extLst>
              <a:ext uri="{C183D7F6-B498-43B3-948B-1728B52AA6E4}">
                <adec:decorative xmlns:adec="http://schemas.microsoft.com/office/drawing/2017/decorative" val="1"/>
              </a:ext>
            </a:extLst>
          </p:cNvPr>
          <p:cNvSpPr/>
          <p:nvPr/>
        </p:nvSpPr>
        <p:spPr>
          <a:xfrm>
            <a:off x="8525105" y="4410371"/>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5" name="Freeform 15">
            <a:extLst>
              <a:ext uri="{C183D7F6-B498-43B3-948B-1728B52AA6E4}">
                <adec:decorative xmlns:adec="http://schemas.microsoft.com/office/drawing/2017/decorative" val="1"/>
              </a:ext>
            </a:extLst>
          </p:cNvPr>
          <p:cNvSpPr/>
          <p:nvPr/>
        </p:nvSpPr>
        <p:spPr>
          <a:xfrm>
            <a:off x="8113505" y="1049473"/>
            <a:ext cx="593439" cy="593439"/>
          </a:xfrm>
          <a:custGeom>
            <a:avLst/>
            <a:gdLst/>
            <a:ahLst/>
            <a:cxnLst/>
            <a:rect l="l" t="t" r="r" b="b"/>
            <a:pathLst>
              <a:path w="890158" h="890158">
                <a:moveTo>
                  <a:pt x="0" y="0"/>
                </a:moveTo>
                <a:lnTo>
                  <a:pt x="890158" y="0"/>
                </a:lnTo>
                <a:lnTo>
                  <a:pt x="890158" y="890158"/>
                </a:lnTo>
                <a:lnTo>
                  <a:pt x="0" y="89015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28" name="TextBox 28"/>
          <p:cNvSpPr txBox="1"/>
          <p:nvPr/>
        </p:nvSpPr>
        <p:spPr>
          <a:xfrm>
            <a:off x="1160469" y="4955721"/>
            <a:ext cx="9871063" cy="451342"/>
          </a:xfrm>
          <a:prstGeom prst="rect">
            <a:avLst/>
          </a:prstGeom>
        </p:spPr>
        <p:txBody>
          <a:bodyPr lIns="0" tIns="0" rIns="0" bIns="0" rtlCol="0" anchor="t">
            <a:spAutoFit/>
          </a:bodyPr>
          <a:lstStyle/>
          <a:p>
            <a:pPr algn="ctr"/>
            <a:endParaRPr lang="en-US" sz="2933" b="1" dirty="0">
              <a:solidFill>
                <a:srgbClr val="000000"/>
              </a:solidFill>
              <a:latin typeface="Arial" panose="020B0604020202020204" pitchFamily="34" charset="0"/>
              <a:ea typeface="Agrandir Tight Bold"/>
              <a:cs typeface="Arial" panose="020B0604020202020204" pitchFamily="34" charset="0"/>
              <a:sym typeface="Agrandir Tight Bold"/>
            </a:endParaRPr>
          </a:p>
        </p:txBody>
      </p:sp>
      <p:sp>
        <p:nvSpPr>
          <p:cNvPr id="33" name="TextBox 32">
            <a:extLst>
              <a:ext uri="{FF2B5EF4-FFF2-40B4-BE49-F238E27FC236}">
                <a16:creationId xmlns:a16="http://schemas.microsoft.com/office/drawing/2014/main" id="{92B6CA4E-5F0F-6028-262B-FFBB470D4381}"/>
              </a:ext>
            </a:extLst>
          </p:cNvPr>
          <p:cNvSpPr txBox="1"/>
          <p:nvPr/>
        </p:nvSpPr>
        <p:spPr>
          <a:xfrm>
            <a:off x="2950027" y="5446677"/>
            <a:ext cx="6291943" cy="502766"/>
          </a:xfrm>
          <a:prstGeom prst="rect">
            <a:avLst/>
          </a:prstGeom>
          <a:noFill/>
        </p:spPr>
        <p:txBody>
          <a:bodyPr wrap="square">
            <a:spAutoFit/>
          </a:bodyPr>
          <a:lstStyle/>
          <a:p>
            <a:pPr algn="ctr"/>
            <a:r>
              <a:rPr lang="en-US" sz="2667" b="1" i="1" dirty="0" err="1">
                <a:solidFill>
                  <a:srgbClr val="C00000"/>
                </a:solidFill>
              </a:rPr>
              <a:t>CycleConnect</a:t>
            </a:r>
            <a:r>
              <a:rPr lang="en-US" sz="2667" b="1" i="1" dirty="0">
                <a:solidFill>
                  <a:srgbClr val="C00000"/>
                </a:solidFill>
              </a:rPr>
              <a:t>: Benefits &amp; Implications</a:t>
            </a:r>
            <a:endParaRPr lang="en-US" sz="2667" b="1" i="1" dirty="0">
              <a:solidFill>
                <a:srgbClr val="C00000"/>
              </a:solidFill>
              <a:latin typeface="Arial" panose="020B0604020202020204" pitchFamily="34" charset="0"/>
              <a:ea typeface="Agrandir Tight Bold"/>
              <a:cs typeface="Arial" panose="020B0604020202020204" pitchFamily="34" charset="0"/>
              <a:sym typeface="Agrandir Tight Bold"/>
            </a:endParaRPr>
          </a:p>
        </p:txBody>
      </p:sp>
      <p:sp>
        <p:nvSpPr>
          <p:cNvPr id="3" name="TextBox 2">
            <a:extLst>
              <a:ext uri="{FF2B5EF4-FFF2-40B4-BE49-F238E27FC236}">
                <a16:creationId xmlns:a16="http://schemas.microsoft.com/office/drawing/2014/main" id="{74E99E0A-3943-4243-254B-B86E4CAF4318}"/>
              </a:ext>
            </a:extLst>
          </p:cNvPr>
          <p:cNvSpPr txBox="1"/>
          <p:nvPr/>
        </p:nvSpPr>
        <p:spPr>
          <a:xfrm>
            <a:off x="-51124" y="5077345"/>
            <a:ext cx="12294247" cy="369332"/>
          </a:xfrm>
          <a:prstGeom prst="rect">
            <a:avLst/>
          </a:prstGeom>
          <a:noFill/>
        </p:spPr>
        <p:txBody>
          <a:bodyPr wrap="square" rtlCol="0">
            <a:spAutoFit/>
          </a:bodyPr>
          <a:lstStyle/>
          <a:p>
            <a:r>
              <a:rPr lang="en-US" b="1" dirty="0">
                <a:solidFill>
                  <a:srgbClr val="C00000"/>
                </a:solidFill>
                <a:latin typeface="Arial" panose="020B0604020202020204" pitchFamily="34" charset="0"/>
                <a:cs typeface="Arial" panose="020B0604020202020204" pitchFamily="34" charset="0"/>
              </a:rPr>
              <a:t>                Name: </a:t>
            </a:r>
            <a:r>
              <a:rPr lang="en-US" dirty="0">
                <a:solidFill>
                  <a:srgbClr val="C00000"/>
                </a:solidFill>
                <a:latin typeface="Arial" panose="020B0604020202020204" pitchFamily="34" charset="0"/>
                <a:cs typeface="Arial" panose="020B0604020202020204" pitchFamily="34" charset="0"/>
              </a:rPr>
              <a:t>Pratiksha Chaudhari                      </a:t>
            </a:r>
            <a:r>
              <a:rPr lang="en-US" b="1" dirty="0">
                <a:solidFill>
                  <a:srgbClr val="C00000"/>
                </a:solidFill>
                <a:latin typeface="Arial" panose="020B0604020202020204" pitchFamily="34" charset="0"/>
                <a:cs typeface="Arial" panose="020B0604020202020204" pitchFamily="34" charset="0"/>
              </a:rPr>
              <a:t>Student ID: </a:t>
            </a:r>
            <a:r>
              <a:rPr lang="en-US" dirty="0">
                <a:solidFill>
                  <a:srgbClr val="C00000"/>
                </a:solidFill>
                <a:latin typeface="Arial" panose="020B0604020202020204" pitchFamily="34" charset="0"/>
                <a:cs typeface="Arial" panose="020B0604020202020204" pitchFamily="34" charset="0"/>
              </a:rPr>
              <a:t>2432641</a:t>
            </a:r>
            <a:r>
              <a:rPr lang="en-US" b="1" dirty="0">
                <a:solidFill>
                  <a:srgbClr val="C00000"/>
                </a:solidFill>
                <a:latin typeface="Arial" panose="020B0604020202020204" pitchFamily="34" charset="0"/>
                <a:cs typeface="Arial" panose="020B0604020202020204" pitchFamily="34" charset="0"/>
              </a:rPr>
              <a:t>                         Lecturer: </a:t>
            </a:r>
            <a:r>
              <a:rPr lang="en-US" dirty="0">
                <a:solidFill>
                  <a:srgbClr val="C00000"/>
                </a:solidFill>
                <a:latin typeface="Arial" panose="020B0604020202020204" pitchFamily="34" charset="0"/>
                <a:cs typeface="Arial" panose="020B0604020202020204" pitchFamily="34" charset="0"/>
              </a:rPr>
              <a:t>Dr. Ping Wu</a:t>
            </a:r>
            <a:endParaRPr lang="en-GB" b="1" dirty="0">
              <a:solidFill>
                <a:srgbClr val="C00000"/>
              </a:solidFill>
              <a:latin typeface="Arial" panose="020B0604020202020204" pitchFamily="34" charset="0"/>
              <a:cs typeface="Arial" panose="020B0604020202020204"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C183D7F6-B498-43B3-948B-1728B52AA6E4}">
                <adec:decorative xmlns:adec="http://schemas.microsoft.com/office/drawing/2017/decorative" val="1"/>
              </a:ext>
            </a:extLst>
          </p:cNvPr>
          <p:cNvSpPr/>
          <p:nvPr/>
        </p:nvSpPr>
        <p:spPr>
          <a:xfrm>
            <a:off x="1678439" y="2240431"/>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C183D7F6-B498-43B3-948B-1728B52AA6E4}">
                <adec:decorative xmlns:adec="http://schemas.microsoft.com/office/drawing/2017/decorative" val="1"/>
              </a:ext>
            </a:extLst>
          </p:cNvPr>
          <p:cNvSpPr/>
          <p:nvPr/>
        </p:nvSpPr>
        <p:spPr>
          <a:xfrm flipH="1">
            <a:off x="8500847" y="1694980"/>
            <a:ext cx="3691153" cy="5163021"/>
          </a:xfrm>
          <a:custGeom>
            <a:avLst/>
            <a:gdLst/>
            <a:ahLst/>
            <a:cxnLst/>
            <a:rect l="l" t="t" r="r" b="b"/>
            <a:pathLst>
              <a:path w="5536730" h="7744531">
                <a:moveTo>
                  <a:pt x="5536730" y="0"/>
                </a:moveTo>
                <a:lnTo>
                  <a:pt x="0" y="0"/>
                </a:lnTo>
                <a:lnTo>
                  <a:pt x="0" y="7744531"/>
                </a:lnTo>
                <a:lnTo>
                  <a:pt x="5536730" y="7744531"/>
                </a:lnTo>
                <a:lnTo>
                  <a:pt x="5536730" y="0"/>
                </a:lnTo>
                <a:close/>
              </a:path>
            </a:pathLst>
          </a:custGeom>
          <a:blipFill>
            <a:blip r:embed="rId6"/>
            <a:stretch>
              <a:fillRect l="-10734" b="-6263"/>
            </a:stretch>
          </a:blipFill>
        </p:spPr>
        <p:txBody>
          <a:bodyPr/>
          <a:lstStyle/>
          <a:p>
            <a:endParaRPr lang="en-GB" sz="1200"/>
          </a:p>
        </p:txBody>
      </p:sp>
      <p:pic>
        <p:nvPicPr>
          <p:cNvPr id="5" name="Picture 5">
            <a:extLst>
              <a:ext uri="{C183D7F6-B498-43B3-948B-1728B52AA6E4}">
                <adec:decorative xmlns:adec="http://schemas.microsoft.com/office/drawing/2017/decorative" val="1"/>
              </a:ext>
            </a:extLst>
          </p:cNvPr>
          <p:cNvPicPr>
            <a:picLocks noChangeAspect="1"/>
          </p:cNvPicPr>
          <p:nvPr/>
        </p:nvPicPr>
        <p:blipFill>
          <a:blip r:embed="rId7">
            <a:alphaModFix amt="53000"/>
          </a:blip>
          <a:srcRect/>
          <a:stretch>
            <a:fillRect/>
          </a:stretch>
        </p:blipFill>
        <p:spPr>
          <a:xfrm>
            <a:off x="6595195" y="1242595"/>
            <a:ext cx="4890456" cy="4401411"/>
          </a:xfrm>
          <a:prstGeom prst="rect">
            <a:avLst/>
          </a:prstGeom>
        </p:spPr>
      </p:pic>
      <p:sp>
        <p:nvSpPr>
          <p:cNvPr id="6" name="Freeform 6">
            <a:extLst>
              <a:ext uri="{C183D7F6-B498-43B3-948B-1728B52AA6E4}">
                <adec:decorative xmlns:adec="http://schemas.microsoft.com/office/drawing/2017/decorative" val="1"/>
              </a:ext>
            </a:extLst>
          </p:cNvPr>
          <p:cNvSpPr/>
          <p:nvPr/>
        </p:nvSpPr>
        <p:spPr>
          <a:xfrm rot="-892903">
            <a:off x="7865929" y="1741894"/>
            <a:ext cx="843763" cy="2343788"/>
          </a:xfrm>
          <a:custGeom>
            <a:avLst/>
            <a:gdLst/>
            <a:ahLst/>
            <a:cxnLst/>
            <a:rect l="l" t="t" r="r" b="b"/>
            <a:pathLst>
              <a:path w="1265645" h="3515682">
                <a:moveTo>
                  <a:pt x="0" y="0"/>
                </a:moveTo>
                <a:lnTo>
                  <a:pt x="1265645" y="0"/>
                </a:lnTo>
                <a:lnTo>
                  <a:pt x="1265645" y="3515682"/>
                </a:lnTo>
                <a:lnTo>
                  <a:pt x="0" y="351568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rot="6655843" flipV="1">
            <a:off x="7583340" y="2101390"/>
            <a:ext cx="3835941" cy="2580542"/>
          </a:xfrm>
          <a:custGeom>
            <a:avLst/>
            <a:gdLst/>
            <a:ahLst/>
            <a:cxnLst/>
            <a:rect l="l" t="t" r="r" b="b"/>
            <a:pathLst>
              <a:path w="5753912" h="3870813">
                <a:moveTo>
                  <a:pt x="0" y="3870814"/>
                </a:moveTo>
                <a:lnTo>
                  <a:pt x="5753912" y="3870814"/>
                </a:lnTo>
                <a:lnTo>
                  <a:pt x="5753912" y="0"/>
                </a:lnTo>
                <a:lnTo>
                  <a:pt x="0" y="0"/>
                </a:lnTo>
                <a:lnTo>
                  <a:pt x="0" y="3870814"/>
                </a:lnTo>
                <a:close/>
              </a:path>
            </a:pathLst>
          </a:custGeom>
          <a:blipFill>
            <a:blip r:embed="rId10">
              <a:alphaModFix amt="48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descr="an illustration of a person with long hair and flowers in self-care"/>
          <p:cNvSpPr/>
          <p:nvPr/>
        </p:nvSpPr>
        <p:spPr>
          <a:xfrm flipH="1">
            <a:off x="8057984" y="2435143"/>
            <a:ext cx="2940377" cy="2833455"/>
          </a:xfrm>
          <a:custGeom>
            <a:avLst/>
            <a:gdLst/>
            <a:ahLst/>
            <a:cxnLst/>
            <a:rect l="l" t="t" r="r" b="b"/>
            <a:pathLst>
              <a:path w="4410566" h="4250182">
                <a:moveTo>
                  <a:pt x="4410567" y="0"/>
                </a:moveTo>
                <a:lnTo>
                  <a:pt x="0" y="0"/>
                </a:lnTo>
                <a:lnTo>
                  <a:pt x="0" y="4250183"/>
                </a:lnTo>
                <a:lnTo>
                  <a:pt x="4410567" y="4250183"/>
                </a:lnTo>
                <a:lnTo>
                  <a:pt x="4410567"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1" name="Freeform 11">
            <a:extLs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2" name="Freeform 12">
            <a:extLst>
              <a:ext uri="{C183D7F6-B498-43B3-948B-1728B52AA6E4}">
                <adec:decorative xmlns:adec="http://schemas.microsoft.com/office/drawing/2017/decorative" val="1"/>
              </a:ext>
            </a:extLst>
          </p:cNvPr>
          <p:cNvSpPr/>
          <p:nvPr/>
        </p:nvSpPr>
        <p:spPr>
          <a:xfrm>
            <a:off x="7534837"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3" name="TextBox 13"/>
          <p:cNvSpPr txBox="1"/>
          <p:nvPr/>
        </p:nvSpPr>
        <p:spPr>
          <a:xfrm>
            <a:off x="1689224" y="1525649"/>
            <a:ext cx="4147161" cy="585610"/>
          </a:xfrm>
          <a:prstGeom prst="rect">
            <a:avLst/>
          </a:prstGeom>
        </p:spPr>
        <p:txBody>
          <a:bodyPr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Introduction </a:t>
            </a:r>
          </a:p>
        </p:txBody>
      </p:sp>
      <p:sp>
        <p:nvSpPr>
          <p:cNvPr id="14" name="TextBox 14"/>
          <p:cNvSpPr txBox="1"/>
          <p:nvPr/>
        </p:nvSpPr>
        <p:spPr>
          <a:xfrm>
            <a:off x="799391" y="2387475"/>
            <a:ext cx="6334796" cy="2110578"/>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1867" dirty="0" err="1"/>
              <a:t>CycleConnect</a:t>
            </a:r>
            <a:r>
              <a:rPr lang="en-IN" sz="1867" dirty="0"/>
              <a:t> is a Digital Health Promotion Intervention. </a:t>
            </a:r>
          </a:p>
          <a:p>
            <a:pPr marL="190510" indent="-190510" algn="just">
              <a:lnSpc>
                <a:spcPct val="150000"/>
              </a:lnSpc>
              <a:buFont typeface="Arial" panose="020B0604020202020204" pitchFamily="34" charset="0"/>
              <a:buChar char="•"/>
            </a:pPr>
            <a:r>
              <a:rPr lang="en-IN" sz="1867" dirty="0"/>
              <a:t>Targets menstrual and fertility health amongst women aged 18-35.</a:t>
            </a:r>
          </a:p>
          <a:p>
            <a:pPr marL="190510" indent="-190510" algn="just">
              <a:lnSpc>
                <a:spcPct val="150000"/>
              </a:lnSpc>
              <a:buFont typeface="Arial" panose="020B0604020202020204" pitchFamily="34" charset="0"/>
              <a:buChar char="•"/>
            </a:pPr>
            <a:r>
              <a:rPr lang="en-IN" sz="1867" dirty="0"/>
              <a:t>Encloses literacy disparities, stigma, and later diagnosis.</a:t>
            </a:r>
          </a:p>
          <a:p>
            <a:pPr marL="190510" indent="-190510" algn="just">
              <a:lnSpc>
                <a:spcPct val="150000"/>
              </a:lnSpc>
              <a:buFont typeface="Arial" panose="020B0604020202020204" pitchFamily="34" charset="0"/>
              <a:buChar char="•"/>
            </a:pPr>
            <a:r>
              <a:rPr lang="en-IN" sz="1867" dirty="0"/>
              <a:t>Utilises technology to support and manage self-management.</a:t>
            </a:r>
          </a:p>
        </p:txBody>
      </p:sp>
      <p:sp>
        <p:nvSpPr>
          <p:cNvPr id="15" name="Freeform 15">
            <a:extLst>
              <a:ext uri="{C183D7F6-B498-43B3-948B-1728B52AA6E4}">
                <adec:decorative xmlns:adec="http://schemas.microsoft.com/office/drawing/2017/decorative" val="1"/>
              </a:ext>
            </a:extLst>
          </p:cNvPr>
          <p:cNvSpPr/>
          <p:nvPr/>
        </p:nvSpPr>
        <p:spPr>
          <a:xfrm>
            <a:off x="6553317" y="1139317"/>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0" y="4775129"/>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sz="1200"/>
          </a:p>
        </p:txBody>
      </p:sp>
      <p:sp>
        <p:nvSpPr>
          <p:cNvPr id="32" name="Freeform 32">
            <a:extLst>
              <a:ext uri="{C183D7F6-B498-43B3-948B-1728B52AA6E4}">
                <adec:decorative xmlns:adec="http://schemas.microsoft.com/office/drawing/2017/decorative" val="1"/>
              </a:ext>
            </a:extLst>
          </p:cNvPr>
          <p:cNvSpPr/>
          <p:nvPr/>
        </p:nvSpPr>
        <p:spPr>
          <a:xfrm>
            <a:off x="102790" y="4877918"/>
            <a:ext cx="663299" cy="663299"/>
          </a:xfrm>
          <a:custGeom>
            <a:avLst/>
            <a:gdLst/>
            <a:ahLst/>
            <a:cxnLst/>
            <a:rect l="l" t="t" r="r" b="b"/>
            <a:pathLst>
              <a:path w="994949" h="994949">
                <a:moveTo>
                  <a:pt x="0" y="0"/>
                </a:moveTo>
                <a:lnTo>
                  <a:pt x="994948" y="0"/>
                </a:lnTo>
                <a:lnTo>
                  <a:pt x="994948" y="994949"/>
                </a:lnTo>
                <a:lnTo>
                  <a:pt x="0" y="994949"/>
                </a:lnTo>
                <a:lnTo>
                  <a:pt x="0" y="0"/>
                </a:lnTo>
                <a:close/>
              </a:path>
            </a:pathLst>
          </a:custGeom>
          <a:blipFill>
            <a:blip r:embed="rId24"/>
            <a:stretch>
              <a:fillRect/>
            </a:stretch>
          </a:blipFill>
        </p:spPr>
        <p:txBody>
          <a:bodyPr/>
          <a:lstStyle/>
          <a:p>
            <a:endParaRPr lang="en-GB" sz="12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57457"/>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C183D7F6-B498-43B3-948B-1728B52AA6E4}">
                <adec:decorative xmlns:adec="http://schemas.microsoft.com/office/drawing/2017/decorative" val="1"/>
              </a:ext>
            </a:extLst>
          </p:cNvPr>
          <p:cNvPicPr>
            <a:picLocks noChangeAspect="1"/>
          </p:cNvPicPr>
          <p:nvPr/>
        </p:nvPicPr>
        <p:blipFill>
          <a:blip r:embed="rId4">
            <a:alphaModFix amt="53000"/>
          </a:blip>
          <a:srcRect/>
          <a:stretch>
            <a:fillRect/>
          </a:stretch>
        </p:blipFill>
        <p:spPr>
          <a:xfrm flipH="1">
            <a:off x="549816" y="1686816"/>
            <a:ext cx="4435759" cy="3992183"/>
          </a:xfrm>
          <a:prstGeom prst="rect">
            <a:avLst/>
          </a:prstGeom>
        </p:spPr>
      </p:pic>
      <p:sp>
        <p:nvSpPr>
          <p:cNvPr id="4" name="Freeform 4">
            <a:extLst>
              <a:ext uri="{C183D7F6-B498-43B3-948B-1728B52AA6E4}">
                <adec:decorative xmlns:adec="http://schemas.microsoft.com/office/drawing/2017/decorative" val="1"/>
              </a:ext>
            </a:extLst>
          </p:cNvPr>
          <p:cNvSpPr/>
          <p:nvPr/>
        </p:nvSpPr>
        <p:spPr>
          <a:xfrm>
            <a:off x="5503276" y="2245384"/>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flipH="1">
            <a:off x="8745452" y="91643"/>
            <a:ext cx="3446548" cy="417347"/>
          </a:xfrm>
          <a:custGeom>
            <a:avLst/>
            <a:gdLst/>
            <a:ahLst/>
            <a:cxnLst/>
            <a:rect l="l" t="t" r="r" b="b"/>
            <a:pathLst>
              <a:path w="5169822" h="626020">
                <a:moveTo>
                  <a:pt x="5169822" y="0"/>
                </a:moveTo>
                <a:lnTo>
                  <a:pt x="0" y="0"/>
                </a:lnTo>
                <a:lnTo>
                  <a:pt x="0" y="626020"/>
                </a:lnTo>
                <a:lnTo>
                  <a:pt x="5169822" y="626020"/>
                </a:lnTo>
                <a:lnTo>
                  <a:pt x="5169822"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a:off x="0" y="1694980"/>
            <a:ext cx="3691153" cy="5163021"/>
          </a:xfrm>
          <a:custGeom>
            <a:avLst/>
            <a:gdLst/>
            <a:ahLst/>
            <a:cxnLst/>
            <a:rect l="l" t="t" r="r" b="b"/>
            <a:pathLst>
              <a:path w="5536730" h="7744531">
                <a:moveTo>
                  <a:pt x="0" y="0"/>
                </a:moveTo>
                <a:lnTo>
                  <a:pt x="5536730" y="0"/>
                </a:lnTo>
                <a:lnTo>
                  <a:pt x="5536730" y="7744531"/>
                </a:lnTo>
                <a:lnTo>
                  <a:pt x="0" y="7744531"/>
                </a:lnTo>
                <a:lnTo>
                  <a:pt x="0" y="0"/>
                </a:lnTo>
                <a:close/>
              </a:path>
            </a:pathLst>
          </a:custGeom>
          <a:blipFill>
            <a:blip r:embed="rId9"/>
            <a:stretch>
              <a:fillRect l="-10734" b="-6263"/>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rot="5400000">
            <a:off x="600883" y="2276023"/>
            <a:ext cx="3807767" cy="2561588"/>
          </a:xfrm>
          <a:custGeom>
            <a:avLst/>
            <a:gdLst/>
            <a:ahLst/>
            <a:cxnLst/>
            <a:rect l="l" t="t" r="r" b="b"/>
            <a:pathLst>
              <a:path w="5711650" h="3842382">
                <a:moveTo>
                  <a:pt x="0" y="0"/>
                </a:moveTo>
                <a:lnTo>
                  <a:pt x="5711650" y="0"/>
                </a:lnTo>
                <a:lnTo>
                  <a:pt x="5711650" y="3842382"/>
                </a:lnTo>
                <a:lnTo>
                  <a:pt x="0" y="3842382"/>
                </a:lnTo>
                <a:lnTo>
                  <a:pt x="0" y="0"/>
                </a:lnTo>
                <a:close/>
              </a:path>
            </a:pathLst>
          </a:custGeom>
          <a:blipFill>
            <a:blip r:embed="rId10">
              <a:alphaModFix amt="48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9" name="Freeform 9" descr="an illustration of a person with a towel on their head in self-care"/>
          <p:cNvSpPr/>
          <p:nvPr/>
        </p:nvSpPr>
        <p:spPr>
          <a:xfrm>
            <a:off x="1105036" y="2503615"/>
            <a:ext cx="2985005" cy="2898169"/>
          </a:xfrm>
          <a:custGeom>
            <a:avLst/>
            <a:gdLst/>
            <a:ahLst/>
            <a:cxnLst/>
            <a:rect l="l" t="t" r="r" b="b"/>
            <a:pathLst>
              <a:path w="4477508" h="4347253">
                <a:moveTo>
                  <a:pt x="0" y="0"/>
                </a:moveTo>
                <a:lnTo>
                  <a:pt x="4477507" y="0"/>
                </a:lnTo>
                <a:lnTo>
                  <a:pt x="4477507" y="4347253"/>
                </a:lnTo>
                <a:lnTo>
                  <a:pt x="0" y="434725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1" name="Freeform 11">
            <a:extLst>
              <a:ext uri="{C183D7F6-B498-43B3-948B-1728B52AA6E4}">
                <adec:decorative xmlns:adec="http://schemas.microsoft.com/office/drawing/2017/decorative" val="1"/>
              </a:ext>
            </a:extLst>
          </p:cNvPr>
          <p:cNvSpPr/>
          <p:nvPr/>
        </p:nvSpPr>
        <p:spPr>
          <a:xfrm>
            <a:off x="3691153" y="1652934"/>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2" name="Freeform 12">
            <a:extLst>
              <a:ext uri="{C183D7F6-B498-43B3-948B-1728B52AA6E4}">
                <adec:decorative xmlns:adec="http://schemas.microsoft.com/office/drawing/2017/decorative" val="1"/>
              </a:ext>
            </a:extLst>
          </p:cNvPr>
          <p:cNvSpPr/>
          <p:nvPr/>
        </p:nvSpPr>
        <p:spPr>
          <a:xfrm>
            <a:off x="-20548" y="0"/>
            <a:ext cx="1412697" cy="1371600"/>
          </a:xfrm>
          <a:custGeom>
            <a:avLst/>
            <a:gdLst/>
            <a:ahLst/>
            <a:cxnLst/>
            <a:rect l="l" t="t" r="r" b="b"/>
            <a:pathLst>
              <a:path w="2119045" h="2057400">
                <a:moveTo>
                  <a:pt x="0" y="0"/>
                </a:moveTo>
                <a:lnTo>
                  <a:pt x="2119044" y="0"/>
                </a:lnTo>
                <a:lnTo>
                  <a:pt x="2119044" y="2057400"/>
                </a:lnTo>
                <a:lnTo>
                  <a:pt x="0" y="205740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3" name="TextBox 13"/>
          <p:cNvSpPr txBox="1"/>
          <p:nvPr/>
        </p:nvSpPr>
        <p:spPr>
          <a:xfrm>
            <a:off x="4562574" y="1123840"/>
            <a:ext cx="7488426" cy="1226811"/>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Improved Menstrual Health Literacy</a:t>
            </a:r>
          </a:p>
        </p:txBody>
      </p:sp>
      <p:sp>
        <p:nvSpPr>
          <p:cNvPr id="14" name="TextBox 14"/>
          <p:cNvSpPr txBox="1"/>
          <p:nvPr/>
        </p:nvSpPr>
        <p:spPr>
          <a:xfrm>
            <a:off x="4645262" y="2503615"/>
            <a:ext cx="6764505" cy="2972609"/>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1867" dirty="0"/>
              <a:t>Applications improve the insight into the phases of the menstrual cycle and hormonal fluctuations (Earle et al., 2020).</a:t>
            </a:r>
            <a:endParaRPr lang="en-IN" sz="1600" dirty="0"/>
          </a:p>
          <a:p>
            <a:pPr marL="190510" indent="-190510" algn="just">
              <a:lnSpc>
                <a:spcPct val="150000"/>
              </a:lnSpc>
              <a:buFont typeface="Arial" panose="020B0604020202020204" pitchFamily="34" charset="0"/>
              <a:buChar char="•"/>
            </a:pPr>
            <a:r>
              <a:rPr lang="en-IN" sz="1867" dirty="0"/>
              <a:t>It offers credible education to curb bad beliefs.</a:t>
            </a:r>
            <a:endParaRPr lang="en-IN" sz="1600" dirty="0"/>
          </a:p>
          <a:p>
            <a:pPr marL="190510" indent="-190510" algn="just">
              <a:lnSpc>
                <a:spcPct val="150000"/>
              </a:lnSpc>
              <a:buFont typeface="Arial" panose="020B0604020202020204" pitchFamily="34" charset="0"/>
              <a:buChar char="•"/>
            </a:pPr>
            <a:r>
              <a:rPr lang="en-IN" sz="1867" dirty="0"/>
              <a:t>Promotes making informed choices regarding reproductive health (</a:t>
            </a:r>
            <a:r>
              <a:rPr lang="en-IN" sz="1867" dirty="0" err="1"/>
              <a:t>Tylstedt</a:t>
            </a:r>
            <a:r>
              <a:rPr lang="en-IN" sz="1867" dirty="0"/>
              <a:t> et al., 2023).</a:t>
            </a:r>
            <a:endParaRPr lang="en-IN" sz="1600" dirty="0"/>
          </a:p>
          <a:p>
            <a:pPr marL="190510" indent="-190510" algn="just">
              <a:lnSpc>
                <a:spcPct val="150000"/>
              </a:lnSpc>
              <a:buFont typeface="Arial" panose="020B0604020202020204" pitchFamily="34" charset="0"/>
              <a:buChar char="•"/>
            </a:pPr>
            <a:r>
              <a:rPr lang="en-IN" sz="1867" dirty="0"/>
              <a:t>Grows the courage to talk about menstruation.</a:t>
            </a:r>
            <a:endParaRPr lang="en-IN" sz="1600" dirty="0"/>
          </a:p>
          <a:p>
            <a:pPr marL="190510" indent="-190510" algn="just">
              <a:lnSpc>
                <a:spcPct val="150000"/>
              </a:lnSpc>
              <a:buFont typeface="Arial" panose="020B0604020202020204" pitchFamily="34" charset="0"/>
              <a:buChar char="•"/>
            </a:pPr>
            <a:r>
              <a:rPr lang="en-IN" sz="1867" dirty="0"/>
              <a:t>Upholds self-advocacy during healthcare consultation.</a:t>
            </a:r>
            <a:endParaRPr lang="en-IN" sz="1600" dirty="0"/>
          </a:p>
        </p:txBody>
      </p:sp>
      <p:sp>
        <p:nvSpPr>
          <p:cNvPr id="19" name="Freeform 19">
            <a:extLst>
              <a:ext uri="{C183D7F6-B498-43B3-948B-1728B52AA6E4}">
                <adec:decorative xmlns:adec="http://schemas.microsoft.com/office/drawing/2017/decorative" val="1"/>
              </a:ext>
            </a:extLst>
          </p:cNvPr>
          <p:cNvSpPr/>
          <p:nvPr/>
        </p:nvSpPr>
        <p:spPr>
          <a:xfrm>
            <a:off x="9930903" y="248495"/>
            <a:ext cx="272141" cy="272141"/>
          </a:xfrm>
          <a:custGeom>
            <a:avLst/>
            <a:gdLst/>
            <a:ahLst/>
            <a:cxnLst/>
            <a:rect l="l" t="t" r="r" b="b"/>
            <a:pathLst>
              <a:path w="408212" h="408212">
                <a:moveTo>
                  <a:pt x="0" y="0"/>
                </a:moveTo>
                <a:lnTo>
                  <a:pt x="408211" y="0"/>
                </a:lnTo>
                <a:lnTo>
                  <a:pt x="408211" y="408212"/>
                </a:lnTo>
                <a:lnTo>
                  <a:pt x="0" y="40821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23" name="Freeform 23">
            <a:extLst>
              <a:ext uri="{C183D7F6-B498-43B3-948B-1728B52AA6E4}">
                <adec:decorative xmlns:adec="http://schemas.microsoft.com/office/drawing/2017/decorative" val="1"/>
              </a:ext>
            </a:extLst>
          </p:cNvPr>
          <p:cNvSpPr/>
          <p:nvPr/>
        </p:nvSpPr>
        <p:spPr>
          <a:xfrm>
            <a:off x="7399882" y="248495"/>
            <a:ext cx="272141" cy="272141"/>
          </a:xfrm>
          <a:custGeom>
            <a:avLst/>
            <a:gdLst/>
            <a:ahLst/>
            <a:cxnLst/>
            <a:rect l="l" t="t" r="r" b="b"/>
            <a:pathLst>
              <a:path w="408212" h="408212">
                <a:moveTo>
                  <a:pt x="0" y="0"/>
                </a:moveTo>
                <a:lnTo>
                  <a:pt x="408211" y="0"/>
                </a:lnTo>
                <a:lnTo>
                  <a:pt x="408211" y="408212"/>
                </a:lnTo>
                <a:lnTo>
                  <a:pt x="0" y="40821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11315360" y="4810122"/>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sz="12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C183D7F6-B498-43B3-948B-1728B52AA6E4}">
                <adec:decorative xmlns:adec="http://schemas.microsoft.com/office/drawing/2017/decorative" val="1"/>
              </a:ext>
            </a:extLst>
          </p:cNvPr>
          <p:cNvSpPr/>
          <p:nvPr/>
        </p:nvSpPr>
        <p:spPr>
          <a:xfrm>
            <a:off x="73602" y="4834160"/>
            <a:ext cx="868877" cy="868877"/>
          </a:xfrm>
          <a:custGeom>
            <a:avLst/>
            <a:gdLst/>
            <a:ahLst/>
            <a:cxnLst/>
            <a:rect l="l" t="t" r="r" b="b"/>
            <a:pathLst>
              <a:path w="1303316" h="1303316">
                <a:moveTo>
                  <a:pt x="0" y="0"/>
                </a:moveTo>
                <a:lnTo>
                  <a:pt x="1303316" y="0"/>
                </a:lnTo>
                <a:lnTo>
                  <a:pt x="1303316" y="1303317"/>
                </a:lnTo>
                <a:lnTo>
                  <a:pt x="0" y="130331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C183D7F6-B498-43B3-948B-1728B52AA6E4}">
                <adec:decorative xmlns:adec="http://schemas.microsoft.com/office/drawing/2017/decorative" val="1"/>
              </a:ext>
            </a:extLst>
          </p:cNvPr>
          <p:cNvSpPr/>
          <p:nvPr/>
        </p:nvSpPr>
        <p:spPr>
          <a:xfrm>
            <a:off x="1698375" y="2730529"/>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pic>
        <p:nvPicPr>
          <p:cNvPr id="5" name="Picture 5">
            <a:extLst>
              <a:ext uri="{C183D7F6-B498-43B3-948B-1728B52AA6E4}">
                <adec:decorative xmlns:adec="http://schemas.microsoft.com/office/drawing/2017/decorative" val="1"/>
              </a:ext>
            </a:extLst>
          </p:cNvPr>
          <p:cNvPicPr>
            <a:picLocks noChangeAspect="1"/>
          </p:cNvPicPr>
          <p:nvPr/>
        </p:nvPicPr>
        <p:blipFill>
          <a:blip r:embed="rId8">
            <a:alphaModFix amt="62000"/>
          </a:blip>
          <a:srcRect/>
          <a:stretch>
            <a:fillRect/>
          </a:stretch>
        </p:blipFill>
        <p:spPr>
          <a:xfrm>
            <a:off x="6553317" y="665630"/>
            <a:ext cx="5458968" cy="5486400"/>
          </a:xfrm>
          <a:prstGeom prst="rect">
            <a:avLst/>
          </a:prstGeom>
        </p:spPr>
      </p:pic>
      <p:sp>
        <p:nvSpPr>
          <p:cNvPr id="6" name="Freeform 6">
            <a:extLst>
              <a:ext uri="{C183D7F6-B498-43B3-948B-1728B52AA6E4}">
                <adec:decorative xmlns:adec="http://schemas.microsoft.com/office/drawing/2017/decorative" val="1"/>
              </a:ext>
            </a:extLst>
          </p:cNvPr>
          <p:cNvSpPr/>
          <p:nvPr/>
        </p:nvSpPr>
        <p:spPr>
          <a:xfrm flipH="1">
            <a:off x="7794015" y="1662464"/>
            <a:ext cx="4395589" cy="5195536"/>
          </a:xfrm>
          <a:custGeom>
            <a:avLst/>
            <a:gdLst/>
            <a:ahLst/>
            <a:cxnLst/>
            <a:rect l="l" t="t" r="r" b="b"/>
            <a:pathLst>
              <a:path w="6593384" h="7793304">
                <a:moveTo>
                  <a:pt x="6593384" y="0"/>
                </a:moveTo>
                <a:lnTo>
                  <a:pt x="0" y="0"/>
                </a:lnTo>
                <a:lnTo>
                  <a:pt x="0" y="7793304"/>
                </a:lnTo>
                <a:lnTo>
                  <a:pt x="6593384" y="7793304"/>
                </a:lnTo>
                <a:lnTo>
                  <a:pt x="6593384" y="0"/>
                </a:lnTo>
                <a:close/>
              </a:path>
            </a:pathLst>
          </a:custGeom>
          <a:blipFill>
            <a:blip r:embed="rId9"/>
            <a:stretch>
              <a:fillRect l="-41514" t="-4026" b="-10362"/>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rot="7131675">
            <a:off x="8144291" y="1642541"/>
            <a:ext cx="3449234" cy="3236009"/>
          </a:xfrm>
          <a:custGeom>
            <a:avLst/>
            <a:gdLst/>
            <a:ahLst/>
            <a:cxnLst/>
            <a:rect l="l" t="t" r="r" b="b"/>
            <a:pathLst>
              <a:path w="5173851" h="4854013">
                <a:moveTo>
                  <a:pt x="0" y="0"/>
                </a:moveTo>
                <a:lnTo>
                  <a:pt x="5173851" y="0"/>
                </a:lnTo>
                <a:lnTo>
                  <a:pt x="5173851" y="4854013"/>
                </a:lnTo>
                <a:lnTo>
                  <a:pt x="0" y="4854013"/>
                </a:lnTo>
                <a:lnTo>
                  <a:pt x="0" y="0"/>
                </a:lnTo>
                <a:close/>
              </a:path>
            </a:pathLst>
          </a:custGeom>
          <a:blipFill>
            <a:blip r:embed="rId16">
              <a:alphaModFix amt="48000"/>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1" name="Freeform 11" descr="illustration of a person sleeping with a pillow in healthcare"/>
          <p:cNvSpPr/>
          <p:nvPr/>
        </p:nvSpPr>
        <p:spPr>
          <a:xfrm>
            <a:off x="7759999" y="1565392"/>
            <a:ext cx="2893964" cy="4626978"/>
          </a:xfrm>
          <a:custGeom>
            <a:avLst/>
            <a:gdLst/>
            <a:ahLst/>
            <a:cxnLst/>
            <a:rect l="l" t="t" r="r" b="b"/>
            <a:pathLst>
              <a:path w="4340946" h="6940467">
                <a:moveTo>
                  <a:pt x="0" y="0"/>
                </a:moveTo>
                <a:lnTo>
                  <a:pt x="4340946" y="0"/>
                </a:lnTo>
                <a:lnTo>
                  <a:pt x="4340946" y="6940466"/>
                </a:lnTo>
                <a:lnTo>
                  <a:pt x="0" y="694046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2" name="Freeform 12">
            <a:extLst>
              <a:ext uri="{C183D7F6-B498-43B3-948B-1728B52AA6E4}">
                <adec:decorative xmlns:adec="http://schemas.microsoft.com/office/drawing/2017/decorative" val="1"/>
              </a:ext>
            </a:extLst>
          </p:cNvPr>
          <p:cNvSpPr/>
          <p:nvPr/>
        </p:nvSpPr>
        <p:spPr>
          <a:xfrm>
            <a:off x="7794015"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13" name="Freeform 13">
            <a:extLst>
              <a:ext uri="{C183D7F6-B498-43B3-948B-1728B52AA6E4}">
                <adec:decorative xmlns:adec="http://schemas.microsoft.com/office/drawing/2017/decorative" val="1"/>
              </a:ext>
            </a:extLst>
          </p:cNvPr>
          <p:cNvSpPr/>
          <p:nvPr/>
        </p:nvSpPr>
        <p:spPr>
          <a:xfrm>
            <a:off x="7011689" y="947374"/>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14" name="Freeform 14">
            <a:extLst>
              <a:ext uri="{C183D7F6-B498-43B3-948B-1728B52AA6E4}">
                <adec:decorative xmlns:adec="http://schemas.microsoft.com/office/drawing/2017/decorative" val="1"/>
              </a:ext>
            </a:extLst>
          </p:cNvPr>
          <p:cNvSpPr/>
          <p:nvPr/>
        </p:nvSpPr>
        <p:spPr>
          <a:xfrm>
            <a:off x="162900" y="4923468"/>
            <a:ext cx="690283" cy="689419"/>
          </a:xfrm>
          <a:custGeom>
            <a:avLst/>
            <a:gdLst/>
            <a:ahLst/>
            <a:cxnLst/>
            <a:rect l="l" t="t" r="r" b="b"/>
            <a:pathLst>
              <a:path w="1035424" h="1034129">
                <a:moveTo>
                  <a:pt x="0" y="0"/>
                </a:moveTo>
                <a:lnTo>
                  <a:pt x="1035423" y="0"/>
                </a:lnTo>
                <a:lnTo>
                  <a:pt x="1035423" y="1034129"/>
                </a:lnTo>
                <a:lnTo>
                  <a:pt x="0" y="1034129"/>
                </a:lnTo>
                <a:lnTo>
                  <a:pt x="0" y="0"/>
                </a:lnTo>
                <a:close/>
              </a:path>
            </a:pathLst>
          </a:custGeom>
          <a:blipFill>
            <a:blip r:embed="rId22"/>
            <a:stretch>
              <a:fillRect/>
            </a:stretch>
          </a:blipFill>
        </p:spPr>
        <p:txBody>
          <a:bodyPr/>
          <a:lstStyle/>
          <a:p>
            <a:endParaRPr lang="en-GB" sz="1200"/>
          </a:p>
        </p:txBody>
      </p:sp>
      <p:sp>
        <p:nvSpPr>
          <p:cNvPr id="15" name="TextBox 15"/>
          <p:cNvSpPr txBox="1"/>
          <p:nvPr/>
        </p:nvSpPr>
        <p:spPr>
          <a:xfrm>
            <a:off x="1047333" y="704617"/>
            <a:ext cx="5505984" cy="1184363"/>
          </a:xfrm>
          <a:prstGeom prst="rect">
            <a:avLst/>
          </a:prstGeom>
        </p:spPr>
        <p:txBody>
          <a:bodyPr wrap="square" lIns="0" tIns="0" rIns="0" bIns="0" rtlCol="0" anchor="t">
            <a:spAutoFit/>
          </a:bodyPr>
          <a:lstStyle/>
          <a:p>
            <a:pPr>
              <a:lnSpc>
                <a:spcPts val="5018"/>
              </a:lnSpc>
            </a:pPr>
            <a:r>
              <a:rPr lang="en-US" sz="2400" b="1" dirty="0">
                <a:solidFill>
                  <a:srgbClr val="000000"/>
                </a:solidFill>
                <a:latin typeface="Arial" panose="020B0604020202020204" pitchFamily="34" charset="0"/>
                <a:ea typeface="Agrandir Tight Bold"/>
                <a:cs typeface="Arial" panose="020B0604020202020204" pitchFamily="34" charset="0"/>
                <a:sym typeface="Agrandir Tight Bold"/>
              </a:rPr>
              <a:t>Early Diagnosis of Reproductive Disorders</a:t>
            </a:r>
          </a:p>
        </p:txBody>
      </p:sp>
      <p:sp>
        <p:nvSpPr>
          <p:cNvPr id="16" name="TextBox 16"/>
          <p:cNvSpPr txBox="1"/>
          <p:nvPr/>
        </p:nvSpPr>
        <p:spPr>
          <a:xfrm>
            <a:off x="902087" y="1924039"/>
            <a:ext cx="7074372" cy="2903424"/>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2133" dirty="0"/>
              <a:t>Monitors symptoms and detects deviant trends (Ford, De Togni and Miller, 2021)</a:t>
            </a:r>
          </a:p>
          <a:p>
            <a:pPr marL="190510" indent="-190510" algn="just">
              <a:lnSpc>
                <a:spcPct val="150000"/>
              </a:lnSpc>
              <a:buFont typeface="Arial" panose="020B0604020202020204" pitchFamily="34" charset="0"/>
              <a:buChar char="•"/>
            </a:pPr>
            <a:r>
              <a:rPr lang="en-IN" sz="2133" dirty="0"/>
              <a:t>The early diagnosis of PCOS and endometriosis </a:t>
            </a:r>
          </a:p>
          <a:p>
            <a:pPr marL="190510" indent="-190510" algn="just">
              <a:lnSpc>
                <a:spcPct val="150000"/>
              </a:lnSpc>
              <a:buFont typeface="Arial" panose="020B0604020202020204" pitchFamily="34" charset="0"/>
              <a:buChar char="•"/>
            </a:pPr>
            <a:r>
              <a:rPr lang="en-IN" sz="2133" dirty="0"/>
              <a:t>Minimises diagnostic time wastage and suffering</a:t>
            </a:r>
          </a:p>
          <a:p>
            <a:pPr marL="190510" indent="-190510" algn="just">
              <a:lnSpc>
                <a:spcPct val="150000"/>
              </a:lnSpc>
              <a:buFont typeface="Arial" panose="020B0604020202020204" pitchFamily="34" charset="0"/>
              <a:buChar char="•"/>
            </a:pPr>
            <a:r>
              <a:rPr lang="en-IN" sz="2133" dirty="0"/>
              <a:t>Seeks medical attention in time.</a:t>
            </a:r>
          </a:p>
          <a:p>
            <a:pPr marL="190510" indent="-190510" algn="just">
              <a:lnSpc>
                <a:spcPct val="150000"/>
              </a:lnSpc>
              <a:buFont typeface="Arial" panose="020B0604020202020204" pitchFamily="34" charset="0"/>
              <a:buChar char="•"/>
            </a:pPr>
            <a:r>
              <a:rPr lang="en-IN" sz="2133" dirty="0"/>
              <a:t>Promotes better health in the future.</a:t>
            </a:r>
          </a:p>
        </p:txBody>
      </p:sp>
      <p:sp>
        <p:nvSpPr>
          <p:cNvPr id="29" name="Freeform 29">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GB" sz="12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C183D7F6-B498-43B3-948B-1728B52AA6E4}">
                <adec:decorative xmlns:adec="http://schemas.microsoft.com/office/drawing/2017/decorative" val="1"/>
              </a:ext>
            </a:extLst>
          </p:cNvPr>
          <p:cNvPicPr>
            <a:picLocks noChangeAspect="1"/>
          </p:cNvPicPr>
          <p:nvPr/>
        </p:nvPicPr>
        <p:blipFill>
          <a:blip r:embed="rId4">
            <a:alphaModFix amt="62000"/>
          </a:blip>
          <a:srcRect/>
          <a:stretch>
            <a:fillRect/>
          </a:stretch>
        </p:blipFill>
        <p:spPr>
          <a:xfrm>
            <a:off x="288950" y="622952"/>
            <a:ext cx="5458968" cy="5486400"/>
          </a:xfrm>
          <a:prstGeom prst="rect">
            <a:avLst/>
          </a:prstGeom>
        </p:spPr>
      </p:pic>
      <p:sp>
        <p:nvSpPr>
          <p:cNvPr id="4" name="Freeform 4">
            <a:extLst>
              <a:ext uri="{C183D7F6-B498-43B3-948B-1728B52AA6E4}">
                <adec:decorative xmlns:adec="http://schemas.microsoft.com/office/drawing/2017/decorative" val="1"/>
              </a:ext>
            </a:extLst>
          </p:cNvPr>
          <p:cNvSpPr/>
          <p:nvPr/>
        </p:nvSpPr>
        <p:spPr>
          <a:xfrm>
            <a:off x="0" y="1662464"/>
            <a:ext cx="4395589" cy="5195536"/>
          </a:xfrm>
          <a:custGeom>
            <a:avLst/>
            <a:gdLst/>
            <a:ahLst/>
            <a:cxnLst/>
            <a:rect l="l" t="t" r="r" b="b"/>
            <a:pathLst>
              <a:path w="6593384" h="7793304">
                <a:moveTo>
                  <a:pt x="0" y="0"/>
                </a:moveTo>
                <a:lnTo>
                  <a:pt x="6593384" y="0"/>
                </a:lnTo>
                <a:lnTo>
                  <a:pt x="6593384" y="7793304"/>
                </a:lnTo>
                <a:lnTo>
                  <a:pt x="0" y="7793304"/>
                </a:lnTo>
                <a:lnTo>
                  <a:pt x="0" y="0"/>
                </a:lnTo>
                <a:close/>
              </a:path>
            </a:pathLst>
          </a:custGeom>
          <a:blipFill>
            <a:blip r:embed="rId5"/>
            <a:stretch>
              <a:fillRect l="-41514" t="-4026" b="-10362"/>
            </a:stretch>
          </a:blipFill>
        </p:spPr>
        <p:txBody>
          <a:bodyPr/>
          <a:lstStyle/>
          <a:p>
            <a:endParaRPr lang="en-GB" sz="1200"/>
          </a:p>
        </p:txBody>
      </p:sp>
      <p:sp>
        <p:nvSpPr>
          <p:cNvPr id="5" name="Freeform 5">
            <a:extLst>
              <a:ext uri="{C183D7F6-B498-43B3-948B-1728B52AA6E4}">
                <adec:decorative xmlns:adec="http://schemas.microsoft.com/office/drawing/2017/decorative" val="1"/>
              </a:ext>
            </a:extLst>
          </p:cNvPr>
          <p:cNvSpPr/>
          <p:nvPr/>
        </p:nvSpPr>
        <p:spPr>
          <a:xfrm>
            <a:off x="6014619" y="2775182"/>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a:off x="11605877" y="2187197"/>
            <a:ext cx="406409" cy="2483607"/>
          </a:xfrm>
          <a:custGeom>
            <a:avLst/>
            <a:gdLst/>
            <a:ahLst/>
            <a:cxnLst/>
            <a:rect l="l" t="t" r="r" b="b"/>
            <a:pathLst>
              <a:path w="609613" h="3725410">
                <a:moveTo>
                  <a:pt x="0" y="0"/>
                </a:moveTo>
                <a:lnTo>
                  <a:pt x="609612" y="0"/>
                </a:lnTo>
                <a:lnTo>
                  <a:pt x="609612" y="3725410"/>
                </a:lnTo>
                <a:lnTo>
                  <a:pt x="0" y="37254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a:off x="-1396926" y="665630"/>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a:off x="4134016" y="5129724"/>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4899268" y="1351430"/>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1" name="Freeform 11">
            <a:extLst>
              <a:ext uri="{C183D7F6-B498-43B3-948B-1728B52AA6E4}">
                <adec:decorative xmlns:adec="http://schemas.microsoft.com/office/drawing/2017/decorative" val="1"/>
              </a:ext>
            </a:extLst>
          </p:cNvPr>
          <p:cNvSpPr/>
          <p:nvPr/>
        </p:nvSpPr>
        <p:spPr>
          <a:xfrm rot="5876538" flipV="1">
            <a:off x="1404429" y="1671796"/>
            <a:ext cx="3523219" cy="3305420"/>
          </a:xfrm>
          <a:custGeom>
            <a:avLst/>
            <a:gdLst/>
            <a:ahLst/>
            <a:cxnLst/>
            <a:rect l="l" t="t" r="r" b="b"/>
            <a:pathLst>
              <a:path w="5284828" h="4958130">
                <a:moveTo>
                  <a:pt x="0" y="4958130"/>
                </a:moveTo>
                <a:lnTo>
                  <a:pt x="5284829" y="4958130"/>
                </a:lnTo>
                <a:lnTo>
                  <a:pt x="5284829" y="0"/>
                </a:lnTo>
                <a:lnTo>
                  <a:pt x="0" y="0"/>
                </a:lnTo>
                <a:lnTo>
                  <a:pt x="0" y="4958130"/>
                </a:lnTo>
                <a:close/>
              </a:path>
            </a:pathLst>
          </a:custGeom>
          <a:blipFill>
            <a:blip r:embed="rId14">
              <a:alphaModFix amt="48000"/>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2" name="Freeform 12" descr="an illustration of a person eating a salad in healthcare"/>
          <p:cNvSpPr/>
          <p:nvPr/>
        </p:nvSpPr>
        <p:spPr>
          <a:xfrm>
            <a:off x="1367063" y="2164395"/>
            <a:ext cx="2766953" cy="2797471"/>
          </a:xfrm>
          <a:custGeom>
            <a:avLst/>
            <a:gdLst/>
            <a:ahLst/>
            <a:cxnLst/>
            <a:rect l="l" t="t" r="r" b="b"/>
            <a:pathLst>
              <a:path w="4150429" h="4196206">
                <a:moveTo>
                  <a:pt x="0" y="0"/>
                </a:moveTo>
                <a:lnTo>
                  <a:pt x="4150430" y="0"/>
                </a:lnTo>
                <a:lnTo>
                  <a:pt x="4150430" y="4196206"/>
                </a:lnTo>
                <a:lnTo>
                  <a:pt x="0" y="41962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3" name="TextBox 13"/>
          <p:cNvSpPr txBox="1"/>
          <p:nvPr/>
        </p:nvSpPr>
        <p:spPr>
          <a:xfrm>
            <a:off x="5046307" y="2060399"/>
            <a:ext cx="6269053" cy="1226811"/>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Empowerment and Self-Management</a:t>
            </a:r>
          </a:p>
        </p:txBody>
      </p:sp>
      <p:sp>
        <p:nvSpPr>
          <p:cNvPr id="14" name="TextBox 14"/>
          <p:cNvSpPr txBox="1"/>
          <p:nvPr/>
        </p:nvSpPr>
        <p:spPr>
          <a:xfrm>
            <a:off x="5127600" y="3525028"/>
            <a:ext cx="5867287" cy="2541593"/>
          </a:xfrm>
          <a:prstGeom prst="rect">
            <a:avLst/>
          </a:prstGeom>
        </p:spPr>
        <p:txBody>
          <a:bodyPr wrap="square" lIns="0" tIns="0" rIns="0" bIns="0" rtlCol="0" anchor="t">
            <a:spAutoFit/>
          </a:bodyPr>
          <a:lstStyle/>
          <a:p>
            <a:pPr marL="190510" indent="-190510">
              <a:lnSpc>
                <a:spcPct val="150000"/>
              </a:lnSpc>
              <a:buFont typeface="Arial" panose="020B0604020202020204" pitchFamily="34" charset="0"/>
              <a:buChar char="•"/>
            </a:pPr>
            <a:r>
              <a:rPr lang="en-IN" sz="1867" dirty="0"/>
              <a:t>Digital apps promote individual involvement in health (Saleem et al., 2021). </a:t>
            </a:r>
          </a:p>
          <a:p>
            <a:pPr marL="190510" indent="-190510">
              <a:lnSpc>
                <a:spcPct val="150000"/>
              </a:lnSpc>
              <a:buFont typeface="Arial" panose="020B0604020202020204" pitchFamily="34" charset="0"/>
              <a:buChar char="•"/>
            </a:pPr>
            <a:r>
              <a:rPr lang="en-IN" sz="1867" dirty="0"/>
              <a:t>Favours individual self-care planning.</a:t>
            </a:r>
          </a:p>
          <a:p>
            <a:pPr marL="190510" indent="-190510">
              <a:lnSpc>
                <a:spcPct val="150000"/>
              </a:lnSpc>
              <a:buFont typeface="Arial" panose="020B0604020202020204" pitchFamily="34" charset="0"/>
              <a:buChar char="•"/>
            </a:pPr>
            <a:r>
              <a:rPr lang="en-IN" sz="1867" dirty="0"/>
              <a:t>Enhances body consciousness and ownership.</a:t>
            </a:r>
          </a:p>
          <a:p>
            <a:pPr marL="190510" indent="-190510">
              <a:lnSpc>
                <a:spcPct val="150000"/>
              </a:lnSpc>
              <a:buFont typeface="Arial" panose="020B0604020202020204" pitchFamily="34" charset="0"/>
              <a:buChar char="•"/>
            </a:pPr>
            <a:r>
              <a:rPr lang="en-IN" sz="1867" dirty="0"/>
              <a:t>Encourages independent choices on reproduction.</a:t>
            </a:r>
          </a:p>
          <a:p>
            <a:pPr marL="190510" indent="-190510">
              <a:lnSpc>
                <a:spcPct val="150000"/>
              </a:lnSpc>
              <a:buFont typeface="Arial" panose="020B0604020202020204" pitchFamily="34" charset="0"/>
              <a:buChar char="•"/>
            </a:pPr>
            <a:r>
              <a:rPr lang="en-IN" sz="1867" dirty="0"/>
              <a:t>Less reliance on unreliable sources of external information.</a:t>
            </a:r>
          </a:p>
        </p:txBody>
      </p:sp>
      <p:sp>
        <p:nvSpPr>
          <p:cNvPr id="16" name="Freeform 16">
            <a:extLst>
              <a:ext uri="{C183D7F6-B498-43B3-948B-1728B52AA6E4}">
                <adec:decorative xmlns:adec="http://schemas.microsoft.com/office/drawing/2017/decorative" val="1"/>
              </a:ext>
            </a:extLst>
          </p:cNvPr>
          <p:cNvSpPr/>
          <p:nvPr/>
        </p:nvSpPr>
        <p:spPr>
          <a:xfrm>
            <a:off x="11315360" y="4783995"/>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7" name="Freeform 17">
            <a:extLst>
              <a:ext uri="{C183D7F6-B498-43B3-948B-1728B52AA6E4}">
                <adec:decorative xmlns:adec="http://schemas.microsoft.com/office/drawing/2017/decorative" val="1"/>
              </a:ext>
            </a:extLst>
          </p:cNvPr>
          <p:cNvSpPr/>
          <p:nvPr/>
        </p:nvSpPr>
        <p:spPr>
          <a:xfrm>
            <a:off x="11404657" y="4873303"/>
            <a:ext cx="690283" cy="689419"/>
          </a:xfrm>
          <a:custGeom>
            <a:avLst/>
            <a:gdLst/>
            <a:ahLst/>
            <a:cxnLst/>
            <a:rect l="l" t="t" r="r" b="b"/>
            <a:pathLst>
              <a:path w="1035424" h="1034129">
                <a:moveTo>
                  <a:pt x="0" y="0"/>
                </a:moveTo>
                <a:lnTo>
                  <a:pt x="1035424" y="0"/>
                </a:lnTo>
                <a:lnTo>
                  <a:pt x="1035424" y="1034129"/>
                </a:lnTo>
                <a:lnTo>
                  <a:pt x="0" y="1034129"/>
                </a:lnTo>
                <a:lnTo>
                  <a:pt x="0" y="0"/>
                </a:lnTo>
                <a:close/>
              </a:path>
            </a:pathLst>
          </a:custGeom>
          <a:blipFill>
            <a:blip r:embed="rId20"/>
            <a:stretch>
              <a:fillRect/>
            </a:stretch>
          </a:blipFill>
        </p:spPr>
        <p:txBody>
          <a:bodyPr/>
          <a:lstStyle/>
          <a:p>
            <a:endParaRPr lang="en-GB" sz="1200"/>
          </a:p>
        </p:txBody>
      </p:sp>
      <p:sp>
        <p:nvSpPr>
          <p:cNvPr id="29" name="Freeform 29">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sz="12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C183D7F6-B498-43B3-948B-1728B52AA6E4}">
                <adec:decorative xmlns:adec="http://schemas.microsoft.com/office/drawing/2017/decorative" val="1"/>
              </a:ext>
            </a:extLst>
          </p:cNvPr>
          <p:cNvSpPr/>
          <p:nvPr/>
        </p:nvSpPr>
        <p:spPr>
          <a:xfrm>
            <a:off x="1522053" y="2971158"/>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C183D7F6-B498-43B3-948B-1728B52AA6E4}">
                <adec:decorative xmlns:adec="http://schemas.microsoft.com/office/drawing/2017/decorative" val="1"/>
              </a:ext>
            </a:extLst>
          </p:cNvPr>
          <p:cNvSpPr/>
          <p:nvPr/>
        </p:nvSpPr>
        <p:spPr>
          <a:xfrm flipH="1">
            <a:off x="8500847" y="1694980"/>
            <a:ext cx="3691153" cy="5163021"/>
          </a:xfrm>
          <a:custGeom>
            <a:avLst/>
            <a:gdLst/>
            <a:ahLst/>
            <a:cxnLst/>
            <a:rect l="l" t="t" r="r" b="b"/>
            <a:pathLst>
              <a:path w="5536730" h="7744531">
                <a:moveTo>
                  <a:pt x="5536730" y="0"/>
                </a:moveTo>
                <a:lnTo>
                  <a:pt x="0" y="0"/>
                </a:lnTo>
                <a:lnTo>
                  <a:pt x="0" y="7744531"/>
                </a:lnTo>
                <a:lnTo>
                  <a:pt x="5536730" y="7744531"/>
                </a:lnTo>
                <a:lnTo>
                  <a:pt x="5536730" y="0"/>
                </a:lnTo>
                <a:close/>
              </a:path>
            </a:pathLst>
          </a:custGeom>
          <a:blipFill>
            <a:blip r:embed="rId6"/>
            <a:stretch>
              <a:fillRect l="-10734" b="-6263"/>
            </a:stretch>
          </a:blipFill>
        </p:spPr>
        <p:txBody>
          <a:bodyPr/>
          <a:lstStyle/>
          <a:p>
            <a:endParaRPr lang="en-GB" sz="1200"/>
          </a:p>
        </p:txBody>
      </p:sp>
      <p:pic>
        <p:nvPicPr>
          <p:cNvPr id="5" name="Picture 5">
            <a:extLst>
              <a:ext uri="{C183D7F6-B498-43B3-948B-1728B52AA6E4}">
                <adec:decorative xmlns:adec="http://schemas.microsoft.com/office/drawing/2017/decorative" val="1"/>
              </a:ext>
            </a:extLst>
          </p:cNvPr>
          <p:cNvPicPr>
            <a:picLocks noChangeAspect="1"/>
          </p:cNvPicPr>
          <p:nvPr/>
        </p:nvPicPr>
        <p:blipFill>
          <a:blip r:embed="rId7">
            <a:alphaModFix amt="53000"/>
          </a:blip>
          <a:srcRect/>
          <a:stretch>
            <a:fillRect/>
          </a:stretch>
        </p:blipFill>
        <p:spPr>
          <a:xfrm>
            <a:off x="6595195" y="1242595"/>
            <a:ext cx="4890456" cy="4401411"/>
          </a:xfrm>
          <a:prstGeom prst="rect">
            <a:avLst/>
          </a:prstGeom>
        </p:spPr>
      </p:pic>
      <p:sp>
        <p:nvSpPr>
          <p:cNvPr id="6" name="Freeform 6">
            <a:extLst>
              <a:ext uri="{C183D7F6-B498-43B3-948B-1728B52AA6E4}">
                <adec:decorative xmlns:adec="http://schemas.microsoft.com/office/drawing/2017/decorative" val="1"/>
              </a:ext>
            </a:extLst>
          </p:cNvPr>
          <p:cNvSpPr/>
          <p:nvPr/>
        </p:nvSpPr>
        <p:spPr>
          <a:xfrm rot="6655843" flipV="1">
            <a:off x="7770100" y="2099419"/>
            <a:ext cx="3647825" cy="2453991"/>
          </a:xfrm>
          <a:custGeom>
            <a:avLst/>
            <a:gdLst/>
            <a:ahLst/>
            <a:cxnLst/>
            <a:rect l="l" t="t" r="r" b="b"/>
            <a:pathLst>
              <a:path w="5471737" h="3680987">
                <a:moveTo>
                  <a:pt x="0" y="3680986"/>
                </a:moveTo>
                <a:lnTo>
                  <a:pt x="5471737" y="3680986"/>
                </a:lnTo>
                <a:lnTo>
                  <a:pt x="5471737" y="0"/>
                </a:lnTo>
                <a:lnTo>
                  <a:pt x="0" y="0"/>
                </a:lnTo>
                <a:lnTo>
                  <a:pt x="0" y="3680986"/>
                </a:lnTo>
                <a:close/>
              </a:path>
            </a:pathLst>
          </a:custGeom>
          <a:blipFill>
            <a:blip r:embed="rId8">
              <a:alphaModFix amt="48000"/>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7534837"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2" name="Freeform 12" descr="an illustration of a person in a purple sports bra and shorts in healthcare"/>
          <p:cNvSpPr/>
          <p:nvPr/>
        </p:nvSpPr>
        <p:spPr>
          <a:xfrm>
            <a:off x="8416315" y="1455162"/>
            <a:ext cx="1602251" cy="3702681"/>
          </a:xfrm>
          <a:custGeom>
            <a:avLst/>
            <a:gdLst/>
            <a:ahLst/>
            <a:cxnLst/>
            <a:rect l="l" t="t" r="r" b="b"/>
            <a:pathLst>
              <a:path w="2403377" h="5554022">
                <a:moveTo>
                  <a:pt x="0" y="0"/>
                </a:moveTo>
                <a:lnTo>
                  <a:pt x="2403376" y="0"/>
                </a:lnTo>
                <a:lnTo>
                  <a:pt x="2403376" y="5554021"/>
                </a:lnTo>
                <a:lnTo>
                  <a:pt x="0" y="555402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3" name="TextBox 13"/>
          <p:cNvSpPr txBox="1"/>
          <p:nvPr/>
        </p:nvSpPr>
        <p:spPr>
          <a:xfrm>
            <a:off x="1047361" y="941559"/>
            <a:ext cx="8539411" cy="1226746"/>
          </a:xfrm>
          <a:prstGeom prst="rect">
            <a:avLst/>
          </a:prstGeom>
        </p:spPr>
        <p:txBody>
          <a:bodyPr wrap="square" lIns="0" tIns="0" rIns="0" bIns="0" rtlCol="0" anchor="t">
            <a:spAutoFit/>
          </a:bodyPr>
          <a:lstStyle/>
          <a:p>
            <a:pPr>
              <a:lnSpc>
                <a:spcPts val="5018"/>
              </a:lnSpc>
            </a:pPr>
            <a:r>
              <a:rPr lang="en-US" sz="3584" b="1" dirty="0" err="1">
                <a:solidFill>
                  <a:srgbClr val="000000"/>
                </a:solidFill>
                <a:latin typeface="Arial" panose="020B0604020202020204" pitchFamily="34" charset="0"/>
                <a:ea typeface="Agrandir Tight Bold"/>
                <a:cs typeface="Arial" panose="020B0604020202020204" pitchFamily="34" charset="0"/>
                <a:sym typeface="Agrandir Tight Bold"/>
              </a:rPr>
              <a:t>Minimising</a:t>
            </a: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 Stigma and Cultural Barriers</a:t>
            </a:r>
          </a:p>
        </p:txBody>
      </p:sp>
      <p:sp>
        <p:nvSpPr>
          <p:cNvPr id="14" name="TextBox 14"/>
          <p:cNvSpPr txBox="1"/>
          <p:nvPr/>
        </p:nvSpPr>
        <p:spPr>
          <a:xfrm>
            <a:off x="959277" y="2193752"/>
            <a:ext cx="6286460" cy="3078535"/>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1867" dirty="0"/>
              <a:t>Regular tracking provides an exclusive and secure learning environment (Amelang, 2022)</a:t>
            </a:r>
          </a:p>
          <a:p>
            <a:pPr marL="190510" indent="-190510" algn="just">
              <a:lnSpc>
                <a:spcPct val="150000"/>
              </a:lnSpc>
              <a:buFont typeface="Arial" panose="020B0604020202020204" pitchFamily="34" charset="0"/>
              <a:buChar char="•"/>
            </a:pPr>
            <a:r>
              <a:rPr lang="en-IN" sz="1867" dirty="0"/>
              <a:t>Allows free discussion of menstruation.</a:t>
            </a:r>
          </a:p>
          <a:p>
            <a:pPr marL="190510" indent="-190510" algn="just">
              <a:lnSpc>
                <a:spcPct val="150000"/>
              </a:lnSpc>
              <a:buFont typeface="Arial" panose="020B0604020202020204" pitchFamily="34" charset="0"/>
              <a:buChar char="•"/>
            </a:pPr>
            <a:r>
              <a:rPr lang="en-IN" sz="1867" dirty="0"/>
              <a:t>Makes reproductive health talk normal.</a:t>
            </a:r>
          </a:p>
          <a:p>
            <a:pPr marL="190510" indent="-190510" algn="just">
              <a:lnSpc>
                <a:spcPct val="150000"/>
              </a:lnSpc>
              <a:buFont typeface="Arial" panose="020B0604020202020204" pitchFamily="34" charset="0"/>
              <a:buChar char="•"/>
            </a:pPr>
            <a:r>
              <a:rPr lang="en-IN" sz="1867" dirty="0"/>
              <a:t>Lessens cultural stigma and shame.</a:t>
            </a:r>
          </a:p>
          <a:p>
            <a:pPr marL="190510" indent="-190510" algn="just">
              <a:lnSpc>
                <a:spcPct val="150000"/>
              </a:lnSpc>
              <a:buFont typeface="Arial" panose="020B0604020202020204" pitchFamily="34" charset="0"/>
              <a:buChar char="•"/>
            </a:pPr>
            <a:r>
              <a:rPr lang="en-IN" sz="1867" dirty="0"/>
              <a:t>Promotes enabling peer and family conversations.</a:t>
            </a:r>
          </a:p>
          <a:p>
            <a:pPr marL="228611" indent="-228611" algn="just">
              <a:lnSpc>
                <a:spcPct val="150000"/>
              </a:lnSpc>
              <a:buFont typeface="Arial" panose="020B0604020202020204" pitchFamily="34" charset="0"/>
              <a:buChar char="•"/>
            </a:pPr>
            <a:endParaRPr lang="en-US" sz="2400" dirty="0">
              <a:solidFill>
                <a:srgbClr val="000000"/>
              </a:solidFill>
              <a:latin typeface="Arial" panose="020B0604020202020204" pitchFamily="34" charset="0"/>
              <a:ea typeface="Roboto"/>
              <a:cs typeface="Arial" panose="020B0604020202020204" pitchFamily="34" charset="0"/>
              <a:sym typeface="Roboto"/>
            </a:endParaRPr>
          </a:p>
        </p:txBody>
      </p:sp>
      <p:sp>
        <p:nvSpPr>
          <p:cNvPr id="22" name="TextBox 22"/>
          <p:cNvSpPr txBox="1"/>
          <p:nvPr/>
        </p:nvSpPr>
        <p:spPr>
          <a:xfrm>
            <a:off x="7233677" y="108964"/>
            <a:ext cx="2353095" cy="454763"/>
          </a:xfrm>
          <a:prstGeom prst="rect">
            <a:avLst/>
          </a:prstGeom>
        </p:spPr>
        <p:txBody>
          <a:bodyPr lIns="33867" tIns="33867" rIns="33867" bIns="33867" rtlCol="0" anchor="ctr"/>
          <a:lstStyle/>
          <a:p>
            <a:pPr algn="ctr">
              <a:lnSpc>
                <a:spcPts val="1773"/>
              </a:lnSpc>
              <a:spcBef>
                <a:spcPct val="0"/>
              </a:spcBef>
            </a:pPr>
            <a:endParaRPr sz="1200"/>
          </a:p>
        </p:txBody>
      </p:sp>
      <p:sp>
        <p:nvSpPr>
          <p:cNvPr id="26" name="TextBox 26"/>
          <p:cNvSpPr txBox="1"/>
          <p:nvPr/>
        </p:nvSpPr>
        <p:spPr>
          <a:xfrm>
            <a:off x="685800" y="108964"/>
            <a:ext cx="1387120" cy="454763"/>
          </a:xfrm>
          <a:prstGeom prst="rect">
            <a:avLst/>
          </a:prstGeom>
        </p:spPr>
        <p:txBody>
          <a:bodyPr lIns="33867" tIns="33867" rIns="33867" bIns="33867" rtlCol="0" anchor="ctr"/>
          <a:lstStyle/>
          <a:p>
            <a:pPr algn="ctr">
              <a:lnSpc>
                <a:spcPts val="1773"/>
              </a:lnSpc>
              <a:spcBef>
                <a:spcPct val="0"/>
              </a:spcBef>
            </a:pPr>
            <a:endParaRPr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0" y="4775129"/>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sz="1200"/>
          </a:p>
        </p:txBody>
      </p:sp>
      <p:sp>
        <p:nvSpPr>
          <p:cNvPr id="32" name="Freeform 32">
            <a:extLst>
              <a:ext uri="{C183D7F6-B498-43B3-948B-1728B52AA6E4}">
                <adec:decorative xmlns:adec="http://schemas.microsoft.com/office/drawing/2017/decorative" val="1"/>
              </a:ext>
            </a:extLst>
          </p:cNvPr>
          <p:cNvSpPr/>
          <p:nvPr/>
        </p:nvSpPr>
        <p:spPr>
          <a:xfrm>
            <a:off x="102790" y="4877918"/>
            <a:ext cx="663299" cy="663299"/>
          </a:xfrm>
          <a:custGeom>
            <a:avLst/>
            <a:gdLst/>
            <a:ahLst/>
            <a:cxnLst/>
            <a:rect l="l" t="t" r="r" b="b"/>
            <a:pathLst>
              <a:path w="994949" h="994949">
                <a:moveTo>
                  <a:pt x="0" y="0"/>
                </a:moveTo>
                <a:lnTo>
                  <a:pt x="994948" y="0"/>
                </a:lnTo>
                <a:lnTo>
                  <a:pt x="994948" y="994949"/>
                </a:lnTo>
                <a:lnTo>
                  <a:pt x="0" y="994949"/>
                </a:lnTo>
                <a:lnTo>
                  <a:pt x="0" y="0"/>
                </a:lnTo>
                <a:close/>
              </a:path>
            </a:pathLst>
          </a:custGeom>
          <a:blipFill>
            <a:blip r:embed="rId24"/>
            <a:stretch>
              <a:fillRect/>
            </a:stretch>
          </a:blipFill>
        </p:spPr>
        <p:txBody>
          <a:bodyPr/>
          <a:lstStyle/>
          <a:p>
            <a:endParaRPr lang="en-GB" sz="12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C183D7F6-B498-43B3-948B-1728B52AA6E4}">
                <adec:decorative xmlns:adec="http://schemas.microsoft.com/office/drawing/2017/decorative" val="1"/>
              </a:ext>
            </a:extLst>
          </p:cNvPr>
          <p:cNvPicPr>
            <a:picLocks noChangeAspect="1"/>
          </p:cNvPicPr>
          <p:nvPr/>
        </p:nvPicPr>
        <p:blipFill>
          <a:blip r:embed="rId4">
            <a:alphaModFix amt="53000"/>
          </a:blip>
          <a:srcRect/>
          <a:stretch>
            <a:fillRect/>
          </a:stretch>
        </p:blipFill>
        <p:spPr>
          <a:xfrm flipH="1">
            <a:off x="549816" y="1686816"/>
            <a:ext cx="4435759" cy="3992183"/>
          </a:xfrm>
          <a:prstGeom prst="rect">
            <a:avLst/>
          </a:prstGeom>
        </p:spPr>
      </p:pic>
      <p:sp>
        <p:nvSpPr>
          <p:cNvPr id="4" name="Freeform 4">
            <a:extLst>
              <a:ext uri="{C183D7F6-B498-43B3-948B-1728B52AA6E4}">
                <adec:decorative xmlns:adec="http://schemas.microsoft.com/office/drawing/2017/decorative" val="1"/>
              </a:ext>
            </a:extLst>
          </p:cNvPr>
          <p:cNvSpPr/>
          <p:nvPr/>
        </p:nvSpPr>
        <p:spPr>
          <a:xfrm>
            <a:off x="5503276" y="2693993"/>
            <a:ext cx="1948779" cy="294089"/>
          </a:xfrm>
          <a:custGeom>
            <a:avLst/>
            <a:gdLst/>
            <a:ahLst/>
            <a:cxnLst/>
            <a:rect l="l" t="t" r="r" b="b"/>
            <a:pathLst>
              <a:path w="2923169" h="441133">
                <a:moveTo>
                  <a:pt x="0" y="0"/>
                </a:moveTo>
                <a:lnTo>
                  <a:pt x="2923169" y="0"/>
                </a:lnTo>
                <a:lnTo>
                  <a:pt x="2923169" y="441132"/>
                </a:lnTo>
                <a:lnTo>
                  <a:pt x="0" y="44113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200"/>
          </a:p>
        </p:txBody>
      </p:sp>
      <p:sp>
        <p:nvSpPr>
          <p:cNvPr id="5" name="Freeform 5">
            <a:extLst>
              <a:ext uri="{C183D7F6-B498-43B3-948B-1728B52AA6E4}">
                <adec:decorative xmlns:adec="http://schemas.microsoft.com/office/drawing/2017/decorative" val="1"/>
              </a:ext>
            </a:extLst>
          </p:cNvPr>
          <p:cNvSpPr/>
          <p:nvPr/>
        </p:nvSpPr>
        <p:spPr>
          <a:xfrm>
            <a:off x="11599538" y="2187197"/>
            <a:ext cx="406409" cy="2483607"/>
          </a:xfrm>
          <a:custGeom>
            <a:avLst/>
            <a:gdLst/>
            <a:ahLst/>
            <a:cxnLst/>
            <a:rect l="l" t="t" r="r" b="b"/>
            <a:pathLst>
              <a:path w="609613" h="3725410">
                <a:moveTo>
                  <a:pt x="0" y="0"/>
                </a:moveTo>
                <a:lnTo>
                  <a:pt x="609613" y="0"/>
                </a:lnTo>
                <a:lnTo>
                  <a:pt x="609613" y="3725410"/>
                </a:lnTo>
                <a:lnTo>
                  <a:pt x="0" y="37254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flipH="1">
            <a:off x="8745452" y="91643"/>
            <a:ext cx="3446548" cy="417347"/>
          </a:xfrm>
          <a:custGeom>
            <a:avLst/>
            <a:gdLst/>
            <a:ahLst/>
            <a:cxnLst/>
            <a:rect l="l" t="t" r="r" b="b"/>
            <a:pathLst>
              <a:path w="5169822" h="626020">
                <a:moveTo>
                  <a:pt x="5169822" y="0"/>
                </a:moveTo>
                <a:lnTo>
                  <a:pt x="0" y="0"/>
                </a:lnTo>
                <a:lnTo>
                  <a:pt x="0" y="626020"/>
                </a:lnTo>
                <a:lnTo>
                  <a:pt x="5169822" y="626020"/>
                </a:lnTo>
                <a:lnTo>
                  <a:pt x="5169822"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a:off x="0" y="1694980"/>
            <a:ext cx="3691153" cy="5163021"/>
          </a:xfrm>
          <a:custGeom>
            <a:avLst/>
            <a:gdLst/>
            <a:ahLst/>
            <a:cxnLst/>
            <a:rect l="l" t="t" r="r" b="b"/>
            <a:pathLst>
              <a:path w="5536730" h="7744531">
                <a:moveTo>
                  <a:pt x="0" y="0"/>
                </a:moveTo>
                <a:lnTo>
                  <a:pt x="5536730" y="0"/>
                </a:lnTo>
                <a:lnTo>
                  <a:pt x="5536730" y="7744531"/>
                </a:lnTo>
                <a:lnTo>
                  <a:pt x="0" y="7744531"/>
                </a:lnTo>
                <a:lnTo>
                  <a:pt x="0" y="0"/>
                </a:lnTo>
                <a:close/>
              </a:path>
            </a:pathLst>
          </a:custGeom>
          <a:blipFill>
            <a:blip r:embed="rId11"/>
            <a:stretch>
              <a:fillRect l="-10734" b="-6263"/>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rot="5400000">
            <a:off x="600883" y="2276023"/>
            <a:ext cx="3807767" cy="2561588"/>
          </a:xfrm>
          <a:custGeom>
            <a:avLst/>
            <a:gdLst/>
            <a:ahLst/>
            <a:cxnLst/>
            <a:rect l="l" t="t" r="r" b="b"/>
            <a:pathLst>
              <a:path w="5711650" h="3842382">
                <a:moveTo>
                  <a:pt x="0" y="0"/>
                </a:moveTo>
                <a:lnTo>
                  <a:pt x="5711650" y="0"/>
                </a:lnTo>
                <a:lnTo>
                  <a:pt x="5711650" y="3842382"/>
                </a:lnTo>
                <a:lnTo>
                  <a:pt x="0" y="3842382"/>
                </a:lnTo>
                <a:lnTo>
                  <a:pt x="0" y="0"/>
                </a:lnTo>
                <a:close/>
              </a:path>
            </a:pathLst>
          </a:custGeom>
          <a:blipFill>
            <a:blip r:embed="rId12">
              <a:alphaModFix amt="48000"/>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a:off x="4300988" y="5517671"/>
            <a:ext cx="523148" cy="484085"/>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3691153" y="1652934"/>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1" name="Freeform 11">
            <a:extLst>
              <a:ext uri="{C183D7F6-B498-43B3-948B-1728B52AA6E4}">
                <adec:decorative xmlns:adec="http://schemas.microsoft.com/office/drawing/2017/decorative" val="1"/>
              </a:ext>
            </a:extLst>
          </p:cNvPr>
          <p:cNvSpPr/>
          <p:nvPr/>
        </p:nvSpPr>
        <p:spPr>
          <a:xfrm>
            <a:off x="-20548" y="0"/>
            <a:ext cx="1412697" cy="1371600"/>
          </a:xfrm>
          <a:custGeom>
            <a:avLst/>
            <a:gdLst/>
            <a:ahLst/>
            <a:cxnLst/>
            <a:rect l="l" t="t" r="r" b="b"/>
            <a:pathLst>
              <a:path w="2119045" h="2057400">
                <a:moveTo>
                  <a:pt x="0" y="0"/>
                </a:moveTo>
                <a:lnTo>
                  <a:pt x="2119044" y="0"/>
                </a:lnTo>
                <a:lnTo>
                  <a:pt x="2119044" y="2057400"/>
                </a:lnTo>
                <a:lnTo>
                  <a:pt x="0" y="205740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2" name="Freeform 12">
            <a:extLst>
              <a:ext uri="{C183D7F6-B498-43B3-948B-1728B52AA6E4}">
                <adec:decorative xmlns:adec="http://schemas.microsoft.com/office/drawing/2017/decorative" val="1"/>
              </a:ext>
            </a:extLst>
          </p:cNvPr>
          <p:cNvSpPr/>
          <p:nvPr/>
        </p:nvSpPr>
        <p:spPr>
          <a:xfrm>
            <a:off x="11315360" y="4810122"/>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3" name="Freeform 13">
            <a:extLst>
              <a:ext uri="{C183D7F6-B498-43B3-948B-1728B52AA6E4}">
                <adec:decorative xmlns:adec="http://schemas.microsoft.com/office/drawing/2017/decorative" val="1"/>
              </a:ext>
            </a:extLst>
          </p:cNvPr>
          <p:cNvSpPr/>
          <p:nvPr/>
        </p:nvSpPr>
        <p:spPr>
          <a:xfrm>
            <a:off x="11418149" y="4912911"/>
            <a:ext cx="663299" cy="663299"/>
          </a:xfrm>
          <a:custGeom>
            <a:avLst/>
            <a:gdLst/>
            <a:ahLst/>
            <a:cxnLst/>
            <a:rect l="l" t="t" r="r" b="b"/>
            <a:pathLst>
              <a:path w="994949" h="994949">
                <a:moveTo>
                  <a:pt x="0" y="0"/>
                </a:moveTo>
                <a:lnTo>
                  <a:pt x="994949" y="0"/>
                </a:lnTo>
                <a:lnTo>
                  <a:pt x="994949" y="994949"/>
                </a:lnTo>
                <a:lnTo>
                  <a:pt x="0" y="994949"/>
                </a:lnTo>
                <a:lnTo>
                  <a:pt x="0" y="0"/>
                </a:lnTo>
                <a:close/>
              </a:path>
            </a:pathLst>
          </a:custGeom>
          <a:blipFill>
            <a:blip r:embed="rId20"/>
            <a:stretch>
              <a:fillRect/>
            </a:stretch>
          </a:blipFill>
        </p:spPr>
        <p:txBody>
          <a:bodyPr/>
          <a:lstStyle/>
          <a:p>
            <a:endParaRPr lang="en-GB" sz="1200"/>
          </a:p>
        </p:txBody>
      </p:sp>
      <p:sp>
        <p:nvSpPr>
          <p:cNvPr id="14" name="Freeform 14" descr="an illustration of a person drinking a glass of milk in healthcare"/>
          <p:cNvSpPr/>
          <p:nvPr/>
        </p:nvSpPr>
        <p:spPr>
          <a:xfrm flipH="1">
            <a:off x="1234403" y="2678757"/>
            <a:ext cx="3066585" cy="2743200"/>
          </a:xfrm>
          <a:custGeom>
            <a:avLst/>
            <a:gdLst/>
            <a:ahLst/>
            <a:cxnLst/>
            <a:rect l="l" t="t" r="r" b="b"/>
            <a:pathLst>
              <a:path w="4599878" h="4114800">
                <a:moveTo>
                  <a:pt x="4599878" y="0"/>
                </a:moveTo>
                <a:lnTo>
                  <a:pt x="0" y="0"/>
                </a:lnTo>
                <a:lnTo>
                  <a:pt x="0" y="4114800"/>
                </a:lnTo>
                <a:lnTo>
                  <a:pt x="4599878" y="4114800"/>
                </a:lnTo>
                <a:lnTo>
                  <a:pt x="4599878"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sz="1200"/>
          </a:p>
        </p:txBody>
      </p:sp>
      <p:sp>
        <p:nvSpPr>
          <p:cNvPr id="15" name="TextBox 15"/>
          <p:cNvSpPr txBox="1"/>
          <p:nvPr/>
        </p:nvSpPr>
        <p:spPr>
          <a:xfrm>
            <a:off x="4335250" y="1362583"/>
            <a:ext cx="6878320" cy="1226811"/>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Fertility Awareness and Planning</a:t>
            </a:r>
          </a:p>
        </p:txBody>
      </p:sp>
      <p:sp>
        <p:nvSpPr>
          <p:cNvPr id="16" name="TextBox 16"/>
          <p:cNvSpPr txBox="1"/>
          <p:nvPr/>
        </p:nvSpPr>
        <p:spPr>
          <a:xfrm>
            <a:off x="5147043" y="2590143"/>
            <a:ext cx="5920993" cy="4486356"/>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2133" dirty="0"/>
              <a:t>Forecasts ovulation and fertile periods.</a:t>
            </a:r>
          </a:p>
          <a:p>
            <a:pPr marL="190510" indent="-190510" algn="just">
              <a:lnSpc>
                <a:spcPct val="150000"/>
              </a:lnSpc>
              <a:buFont typeface="Arial" panose="020B0604020202020204" pitchFamily="34" charset="0"/>
              <a:buChar char="•"/>
            </a:pPr>
            <a:r>
              <a:rPr lang="en-IN" sz="2133" dirty="0"/>
              <a:t>Promotes pregnancy preparation and family planning.</a:t>
            </a:r>
          </a:p>
          <a:p>
            <a:pPr marL="190510" indent="-190510" algn="just">
              <a:lnSpc>
                <a:spcPct val="150000"/>
              </a:lnSpc>
              <a:buFont typeface="Arial" panose="020B0604020202020204" pitchFamily="34" charset="0"/>
              <a:buChar char="•"/>
            </a:pPr>
            <a:r>
              <a:rPr lang="en-IN" sz="2133" dirty="0"/>
              <a:t>Lowers stress and misunderstanding of the timing of fertility.</a:t>
            </a:r>
          </a:p>
          <a:p>
            <a:pPr marL="190510" indent="-190510" algn="just">
              <a:lnSpc>
                <a:spcPct val="150000"/>
              </a:lnSpc>
              <a:buFont typeface="Arial" panose="020B0604020202020204" pitchFamily="34" charset="0"/>
              <a:buChar char="•"/>
            </a:pPr>
            <a:r>
              <a:rPr lang="en-IN" sz="2133" dirty="0"/>
              <a:t>Helps users know normal and irregular cycles.</a:t>
            </a:r>
          </a:p>
          <a:p>
            <a:pPr marL="190510" indent="-190510" algn="just">
              <a:lnSpc>
                <a:spcPct val="150000"/>
              </a:lnSpc>
              <a:buFont typeface="Arial" panose="020B0604020202020204" pitchFamily="34" charset="0"/>
              <a:buChar char="•"/>
            </a:pPr>
            <a:r>
              <a:rPr lang="en-IN" sz="2133" dirty="0"/>
              <a:t>Promotes active preparation of future reproductive aims.</a:t>
            </a:r>
          </a:p>
          <a:p>
            <a:pPr marL="228611" indent="-228611" algn="just">
              <a:lnSpc>
                <a:spcPct val="150000"/>
              </a:lnSpc>
              <a:buFont typeface="Arial" panose="020B0604020202020204" pitchFamily="34" charset="0"/>
              <a:buChar char="•"/>
            </a:pPr>
            <a:endParaRPr lang="en-US" sz="2667" dirty="0">
              <a:solidFill>
                <a:srgbClr val="000000"/>
              </a:solidFill>
              <a:latin typeface="Arial" panose="020B0604020202020204" pitchFamily="34" charset="0"/>
              <a:ea typeface="Roboto"/>
              <a:cs typeface="Arial" panose="020B0604020202020204" pitchFamily="34" charset="0"/>
              <a:sym typeface="Roboto"/>
            </a:endParaRPr>
          </a:p>
        </p:txBody>
      </p:sp>
      <p:sp>
        <p:nvSpPr>
          <p:cNvPr id="21" name="Freeform 21">
            <a:extLst>
              <a:ext uri="{C183D7F6-B498-43B3-948B-1728B52AA6E4}">
                <adec:decorative xmlns:adec="http://schemas.microsoft.com/office/drawing/2017/decorative" val="1"/>
              </a:ext>
            </a:extLst>
          </p:cNvPr>
          <p:cNvSpPr/>
          <p:nvPr/>
        </p:nvSpPr>
        <p:spPr>
          <a:xfrm>
            <a:off x="9930903" y="248495"/>
            <a:ext cx="272141" cy="272141"/>
          </a:xfrm>
          <a:custGeom>
            <a:avLst/>
            <a:gdLst/>
            <a:ahLst/>
            <a:cxnLst/>
            <a:rect l="l" t="t" r="r" b="b"/>
            <a:pathLst>
              <a:path w="408212" h="408212">
                <a:moveTo>
                  <a:pt x="0" y="0"/>
                </a:moveTo>
                <a:lnTo>
                  <a:pt x="408211" y="0"/>
                </a:lnTo>
                <a:lnTo>
                  <a:pt x="408211" y="408212"/>
                </a:lnTo>
                <a:lnTo>
                  <a:pt x="0" y="408212"/>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GB" sz="1200"/>
          </a:p>
        </p:txBody>
      </p:sp>
      <p:sp>
        <p:nvSpPr>
          <p:cNvPr id="24" name="TextBox 24"/>
          <p:cNvSpPr txBox="1"/>
          <p:nvPr/>
        </p:nvSpPr>
        <p:spPr>
          <a:xfrm>
            <a:off x="7233677" y="108964"/>
            <a:ext cx="2353095" cy="454763"/>
          </a:xfrm>
          <a:prstGeom prst="rect">
            <a:avLst/>
          </a:prstGeom>
        </p:spPr>
        <p:txBody>
          <a:bodyPr lIns="33867" tIns="33867" rIns="33867" bIns="33867" rtlCol="0" anchor="ctr"/>
          <a:lstStyle/>
          <a:p>
            <a:pPr algn="ctr">
              <a:lnSpc>
                <a:spcPts val="1773"/>
              </a:lnSpc>
              <a:spcBef>
                <a:spcPct val="0"/>
              </a:spcBef>
            </a:pPr>
            <a:endParaRPr sz="1200"/>
          </a:p>
        </p:txBody>
      </p:sp>
      <p:sp>
        <p:nvSpPr>
          <p:cNvPr id="25" name="Freeform 25">
            <a:extLst>
              <a:ext uri="{C183D7F6-B498-43B3-948B-1728B52AA6E4}">
                <adec:decorative xmlns:adec="http://schemas.microsoft.com/office/drawing/2017/decorative" val="1"/>
              </a:ext>
            </a:extLst>
          </p:cNvPr>
          <p:cNvSpPr/>
          <p:nvPr/>
        </p:nvSpPr>
        <p:spPr>
          <a:xfrm>
            <a:off x="7399882" y="248495"/>
            <a:ext cx="272141" cy="272141"/>
          </a:xfrm>
          <a:custGeom>
            <a:avLst/>
            <a:gdLst/>
            <a:ahLst/>
            <a:cxnLst/>
            <a:rect l="l" t="t" r="r" b="b"/>
            <a:pathLst>
              <a:path w="408212" h="408212">
                <a:moveTo>
                  <a:pt x="0" y="0"/>
                </a:moveTo>
                <a:lnTo>
                  <a:pt x="408211" y="0"/>
                </a:lnTo>
                <a:lnTo>
                  <a:pt x="408211" y="408212"/>
                </a:lnTo>
                <a:lnTo>
                  <a:pt x="0" y="408212"/>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GB" sz="1200"/>
          </a:p>
        </p:txBody>
      </p:sp>
      <p:sp>
        <p:nvSpPr>
          <p:cNvPr id="29" name="Freeform 29">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GB" sz="120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C183D7F6-B498-43B3-948B-1728B52AA6E4}">
                <adec:decorative xmlns:adec="http://schemas.microsoft.com/office/drawing/2017/decorative" val="1"/>
              </a:ext>
            </a:extLst>
          </p:cNvPr>
          <p:cNvSpPr/>
          <p:nvPr/>
        </p:nvSpPr>
        <p:spPr>
          <a:xfrm>
            <a:off x="1698375" y="2730529"/>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pic>
        <p:nvPicPr>
          <p:cNvPr id="4" name="Picture 4">
            <a:extLst>
              <a:ext uri="{C183D7F6-B498-43B3-948B-1728B52AA6E4}">
                <adec:decorative xmlns:adec="http://schemas.microsoft.com/office/drawing/2017/decorative" val="1"/>
              </a:ext>
            </a:extLst>
          </p:cNvPr>
          <p:cNvPicPr>
            <a:picLocks noChangeAspect="1"/>
          </p:cNvPicPr>
          <p:nvPr/>
        </p:nvPicPr>
        <p:blipFill>
          <a:blip r:embed="rId6">
            <a:alphaModFix amt="62000"/>
          </a:blip>
          <a:srcRect/>
          <a:stretch>
            <a:fillRect/>
          </a:stretch>
        </p:blipFill>
        <p:spPr>
          <a:xfrm>
            <a:off x="6553317" y="665630"/>
            <a:ext cx="5458968" cy="5486400"/>
          </a:xfrm>
          <a:prstGeom prst="rect">
            <a:avLst/>
          </a:prstGeom>
        </p:spPr>
      </p:pic>
      <p:sp>
        <p:nvSpPr>
          <p:cNvPr id="5" name="Freeform 5">
            <a:extLst>
              <a:ext uri="{C183D7F6-B498-43B3-948B-1728B52AA6E4}">
                <adec:decorative xmlns:adec="http://schemas.microsoft.com/office/drawing/2017/decorative" val="1"/>
              </a:ext>
            </a:extLst>
          </p:cNvPr>
          <p:cNvSpPr/>
          <p:nvPr/>
        </p:nvSpPr>
        <p:spPr>
          <a:xfrm flipH="1">
            <a:off x="7794015" y="1662464"/>
            <a:ext cx="4395589" cy="5195536"/>
          </a:xfrm>
          <a:custGeom>
            <a:avLst/>
            <a:gdLst/>
            <a:ahLst/>
            <a:cxnLst/>
            <a:rect l="l" t="t" r="r" b="b"/>
            <a:pathLst>
              <a:path w="6593384" h="7793304">
                <a:moveTo>
                  <a:pt x="6593384" y="0"/>
                </a:moveTo>
                <a:lnTo>
                  <a:pt x="0" y="0"/>
                </a:lnTo>
                <a:lnTo>
                  <a:pt x="0" y="7793304"/>
                </a:lnTo>
                <a:lnTo>
                  <a:pt x="6593384" y="7793304"/>
                </a:lnTo>
                <a:lnTo>
                  <a:pt x="6593384" y="0"/>
                </a:lnTo>
                <a:close/>
              </a:path>
            </a:pathLst>
          </a:custGeom>
          <a:blipFill>
            <a:blip r:embed="rId7"/>
            <a:stretch>
              <a:fillRect l="-41514" t="-4026" b="-10362"/>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rot="7131675">
            <a:off x="7315807" y="1620769"/>
            <a:ext cx="3449234" cy="3236009"/>
          </a:xfrm>
          <a:custGeom>
            <a:avLst/>
            <a:gdLst/>
            <a:ahLst/>
            <a:cxnLst/>
            <a:rect l="l" t="t" r="r" b="b"/>
            <a:pathLst>
              <a:path w="5173851" h="4854013">
                <a:moveTo>
                  <a:pt x="0" y="0"/>
                </a:moveTo>
                <a:lnTo>
                  <a:pt x="5173851" y="0"/>
                </a:lnTo>
                <a:lnTo>
                  <a:pt x="5173851" y="4854013"/>
                </a:lnTo>
                <a:lnTo>
                  <a:pt x="0" y="4854013"/>
                </a:lnTo>
                <a:lnTo>
                  <a:pt x="0" y="0"/>
                </a:lnTo>
                <a:close/>
              </a:path>
            </a:pathLst>
          </a:custGeom>
          <a:blipFill>
            <a:blip r:embed="rId14">
              <a:alphaModFix amt="48000"/>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7794015"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1" name="Freeform 11">
            <a:extLst>
              <a:ext uri="{C183D7F6-B498-43B3-948B-1728B52AA6E4}">
                <adec:decorative xmlns:adec="http://schemas.microsoft.com/office/drawing/2017/decorative" val="1"/>
              </a:ext>
            </a:extLst>
          </p:cNvPr>
          <p:cNvSpPr/>
          <p:nvPr/>
        </p:nvSpPr>
        <p:spPr>
          <a:xfrm>
            <a:off x="7011689" y="947374"/>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2" name="Freeform 12" descr="an illustration of a person laying on their back with a coconut in their hand in healthcare"/>
          <p:cNvSpPr/>
          <p:nvPr/>
        </p:nvSpPr>
        <p:spPr>
          <a:xfrm>
            <a:off x="6553317" y="3238774"/>
            <a:ext cx="3248835" cy="1866603"/>
          </a:xfrm>
          <a:custGeom>
            <a:avLst/>
            <a:gdLst/>
            <a:ahLst/>
            <a:cxnLst/>
            <a:rect l="l" t="t" r="r" b="b"/>
            <a:pathLst>
              <a:path w="4873252" h="2799905">
                <a:moveTo>
                  <a:pt x="0" y="0"/>
                </a:moveTo>
                <a:lnTo>
                  <a:pt x="4873252" y="0"/>
                </a:lnTo>
                <a:lnTo>
                  <a:pt x="4873252" y="2799904"/>
                </a:lnTo>
                <a:lnTo>
                  <a:pt x="0" y="2799904"/>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3" name="TextBox 13"/>
          <p:cNvSpPr txBox="1"/>
          <p:nvPr/>
        </p:nvSpPr>
        <p:spPr>
          <a:xfrm>
            <a:off x="1656578" y="1495502"/>
            <a:ext cx="9263641" cy="1226746"/>
          </a:xfrm>
          <a:prstGeom prst="rect">
            <a:avLst/>
          </a:prstGeom>
        </p:spPr>
        <p:txBody>
          <a:bodyPr wrap="square" lIns="0" tIns="0" rIns="0" bIns="0" rtlCol="0" anchor="t">
            <a:spAutoFit/>
          </a:bodyPr>
          <a:lstStyle/>
          <a:p>
            <a:pPr>
              <a:lnSpc>
                <a:spcPts val="5018"/>
              </a:lnSpc>
            </a:pPr>
            <a:r>
              <a:rPr lang="en-US" sz="3584" b="1" dirty="0" err="1">
                <a:solidFill>
                  <a:srgbClr val="000000"/>
                </a:solidFill>
                <a:latin typeface="Arial" panose="020B0604020202020204" pitchFamily="34" charset="0"/>
                <a:ea typeface="Agrandir Tight Bold"/>
                <a:cs typeface="Arial" panose="020B0604020202020204" pitchFamily="34" charset="0"/>
                <a:sym typeface="Agrandir Tight Bold"/>
              </a:rPr>
              <a:t>Optimised</a:t>
            </a: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 Mental and Emotional Wellbeing</a:t>
            </a:r>
          </a:p>
        </p:txBody>
      </p:sp>
      <p:sp>
        <p:nvSpPr>
          <p:cNvPr id="14" name="TextBox 14"/>
          <p:cNvSpPr txBox="1"/>
          <p:nvPr/>
        </p:nvSpPr>
        <p:spPr>
          <a:xfrm>
            <a:off x="1658247" y="2735921"/>
            <a:ext cx="4715355" cy="3403624"/>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1867" dirty="0"/>
              <a:t>Lessens stress and disorientation concerning unforeseeable cycles.</a:t>
            </a:r>
          </a:p>
          <a:p>
            <a:pPr marL="190510" indent="-190510" algn="just">
              <a:lnSpc>
                <a:spcPct val="150000"/>
              </a:lnSpc>
              <a:buFont typeface="Arial" panose="020B0604020202020204" pitchFamily="34" charset="0"/>
              <a:buChar char="•"/>
            </a:pPr>
            <a:r>
              <a:rPr lang="en-IN" sz="1867" dirty="0"/>
              <a:t>Helps to track emotions and well-being.</a:t>
            </a:r>
          </a:p>
          <a:p>
            <a:pPr marL="190510" indent="-190510" algn="just">
              <a:lnSpc>
                <a:spcPct val="150000"/>
              </a:lnSpc>
              <a:buFont typeface="Arial" panose="020B0604020202020204" pitchFamily="34" charset="0"/>
              <a:buChar char="•"/>
            </a:pPr>
            <a:r>
              <a:rPr lang="en-IN" sz="1867" dirty="0"/>
              <a:t>Promotes stress relief with stress-managing information.</a:t>
            </a:r>
          </a:p>
          <a:p>
            <a:pPr marL="190510" indent="-190510" algn="just">
              <a:lnSpc>
                <a:spcPct val="150000"/>
              </a:lnSpc>
              <a:buFont typeface="Arial" panose="020B0604020202020204" pitchFamily="34" charset="0"/>
              <a:buChar char="•"/>
            </a:pPr>
            <a:r>
              <a:rPr lang="en-IN" sz="1867" dirty="0"/>
              <a:t>Enhances living standards by making effective plans.</a:t>
            </a:r>
          </a:p>
          <a:p>
            <a:pPr marL="190510" indent="-190510" algn="just">
              <a:lnSpc>
                <a:spcPct val="150000"/>
              </a:lnSpc>
              <a:buFont typeface="Arial" panose="020B0604020202020204" pitchFamily="34" charset="0"/>
              <a:buChar char="•"/>
            </a:pPr>
            <a:r>
              <a:rPr lang="en-IN" sz="1867" dirty="0"/>
              <a:t>Enhances self-esteem in body functioning.</a:t>
            </a:r>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73602" y="4834160"/>
            <a:ext cx="868877" cy="868877"/>
          </a:xfrm>
          <a:custGeom>
            <a:avLst/>
            <a:gdLst/>
            <a:ahLst/>
            <a:cxnLst/>
            <a:rect l="l" t="t" r="r" b="b"/>
            <a:pathLst>
              <a:path w="1303316" h="1303316">
                <a:moveTo>
                  <a:pt x="0" y="0"/>
                </a:moveTo>
                <a:lnTo>
                  <a:pt x="1303316" y="0"/>
                </a:lnTo>
                <a:lnTo>
                  <a:pt x="1303316" y="1303317"/>
                </a:lnTo>
                <a:lnTo>
                  <a:pt x="0" y="1303317"/>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sz="1200"/>
          </a:p>
        </p:txBody>
      </p:sp>
      <p:sp>
        <p:nvSpPr>
          <p:cNvPr id="32" name="Freeform 32">
            <a:extLst>
              <a:ext uri="{C183D7F6-B498-43B3-948B-1728B52AA6E4}">
                <adec:decorative xmlns:adec="http://schemas.microsoft.com/office/drawing/2017/decorative" val="1"/>
              </a:ext>
            </a:extLst>
          </p:cNvPr>
          <p:cNvSpPr/>
          <p:nvPr/>
        </p:nvSpPr>
        <p:spPr>
          <a:xfrm>
            <a:off x="162900" y="4923468"/>
            <a:ext cx="690283" cy="689419"/>
          </a:xfrm>
          <a:custGeom>
            <a:avLst/>
            <a:gdLst/>
            <a:ahLst/>
            <a:cxnLst/>
            <a:rect l="l" t="t" r="r" b="b"/>
            <a:pathLst>
              <a:path w="1035424" h="1034129">
                <a:moveTo>
                  <a:pt x="0" y="0"/>
                </a:moveTo>
                <a:lnTo>
                  <a:pt x="1035423" y="0"/>
                </a:lnTo>
                <a:lnTo>
                  <a:pt x="1035423" y="1034129"/>
                </a:lnTo>
                <a:lnTo>
                  <a:pt x="0" y="1034129"/>
                </a:lnTo>
                <a:lnTo>
                  <a:pt x="0" y="0"/>
                </a:lnTo>
                <a:close/>
              </a:path>
            </a:pathLst>
          </a:custGeom>
          <a:blipFill>
            <a:blip r:embed="rId24"/>
            <a:stretch>
              <a:fillRect/>
            </a:stretch>
          </a:blipFill>
        </p:spPr>
        <p:txBody>
          <a:bodyPr/>
          <a:lstStyle/>
          <a:p>
            <a:endParaRPr lang="en-GB" sz="12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C183D7F6-B498-43B3-948B-1728B52AA6E4}">
                <adec:decorative xmlns:adec="http://schemas.microsoft.com/office/drawing/2017/decorative" val="1"/>
              </a:ext>
            </a:extLst>
          </p:cNvPr>
          <p:cNvPicPr>
            <a:picLocks noChangeAspect="1"/>
          </p:cNvPicPr>
          <p:nvPr/>
        </p:nvPicPr>
        <p:blipFill>
          <a:blip r:embed="rId4">
            <a:alphaModFix amt="62000"/>
          </a:blip>
          <a:srcRect/>
          <a:stretch>
            <a:fillRect/>
          </a:stretch>
        </p:blipFill>
        <p:spPr>
          <a:xfrm>
            <a:off x="288950" y="622952"/>
            <a:ext cx="5458968" cy="5486400"/>
          </a:xfrm>
          <a:prstGeom prst="rect">
            <a:avLst/>
          </a:prstGeom>
        </p:spPr>
      </p:pic>
      <p:sp>
        <p:nvSpPr>
          <p:cNvPr id="4" name="Freeform 4">
            <a:extLst>
              <a:ext uri="{C183D7F6-B498-43B3-948B-1728B52AA6E4}">
                <adec:decorative xmlns:adec="http://schemas.microsoft.com/office/drawing/2017/decorative" val="1"/>
              </a:ext>
            </a:extLst>
          </p:cNvPr>
          <p:cNvSpPr/>
          <p:nvPr/>
        </p:nvSpPr>
        <p:spPr>
          <a:xfrm>
            <a:off x="0" y="1662464"/>
            <a:ext cx="4395589" cy="5195536"/>
          </a:xfrm>
          <a:custGeom>
            <a:avLst/>
            <a:gdLst/>
            <a:ahLst/>
            <a:cxnLst/>
            <a:rect l="l" t="t" r="r" b="b"/>
            <a:pathLst>
              <a:path w="6593384" h="7793304">
                <a:moveTo>
                  <a:pt x="0" y="0"/>
                </a:moveTo>
                <a:lnTo>
                  <a:pt x="6593384" y="0"/>
                </a:lnTo>
                <a:lnTo>
                  <a:pt x="6593384" y="7793304"/>
                </a:lnTo>
                <a:lnTo>
                  <a:pt x="0" y="7793304"/>
                </a:lnTo>
                <a:lnTo>
                  <a:pt x="0" y="0"/>
                </a:lnTo>
                <a:close/>
              </a:path>
            </a:pathLst>
          </a:custGeom>
          <a:blipFill>
            <a:blip r:embed="rId5"/>
            <a:stretch>
              <a:fillRect l="-41514" t="-4026" b="-10362"/>
            </a:stretch>
          </a:blipFill>
        </p:spPr>
        <p:txBody>
          <a:bodyPr/>
          <a:lstStyle/>
          <a:p>
            <a:endParaRPr lang="en-GB" sz="1200"/>
          </a:p>
        </p:txBody>
      </p:sp>
      <p:sp>
        <p:nvSpPr>
          <p:cNvPr id="5" name="Freeform 5">
            <a:extLst>
              <a:ext uri="{C183D7F6-B498-43B3-948B-1728B52AA6E4}">
                <adec:decorative xmlns:adec="http://schemas.microsoft.com/office/drawing/2017/decorative" val="1"/>
              </a:ext>
            </a:extLst>
          </p:cNvPr>
          <p:cNvSpPr/>
          <p:nvPr/>
        </p:nvSpPr>
        <p:spPr>
          <a:xfrm>
            <a:off x="6014619" y="2775182"/>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a:off x="-1396926" y="665630"/>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8" name="Freeform 8">
            <a:extLst>
              <a:ext uri="{C183D7F6-B498-43B3-948B-1728B52AA6E4}">
                <adec:decorative xmlns:adec="http://schemas.microsoft.com/office/drawing/2017/decorative" val="1"/>
              </a:ext>
            </a:extLst>
          </p:cNvPr>
          <p:cNvSpPr/>
          <p:nvPr/>
        </p:nvSpPr>
        <p:spPr>
          <a:xfrm flipH="1">
            <a:off x="8745452" y="71989"/>
            <a:ext cx="3446548" cy="417347"/>
          </a:xfrm>
          <a:custGeom>
            <a:avLst/>
            <a:gdLst/>
            <a:ahLst/>
            <a:cxnLst/>
            <a:rect l="l" t="t" r="r" b="b"/>
            <a:pathLst>
              <a:path w="5169822" h="626020">
                <a:moveTo>
                  <a:pt x="5169822" y="0"/>
                </a:moveTo>
                <a:lnTo>
                  <a:pt x="0" y="0"/>
                </a:lnTo>
                <a:lnTo>
                  <a:pt x="0" y="626020"/>
                </a:lnTo>
                <a:lnTo>
                  <a:pt x="5169822" y="626020"/>
                </a:lnTo>
                <a:lnTo>
                  <a:pt x="5169822"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9" name="Freeform 9">
            <a:extLst>
              <a:ext uri="{C183D7F6-B498-43B3-948B-1728B52AA6E4}">
                <adec:decorative xmlns:adec="http://schemas.microsoft.com/office/drawing/2017/decorative" val="1"/>
              </a:ext>
            </a:extLst>
          </p:cNvPr>
          <p:cNvSpPr/>
          <p:nvPr/>
        </p:nvSpPr>
        <p:spPr>
          <a:xfrm>
            <a:off x="4134016" y="5129724"/>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0" name="Freeform 10">
            <a:extLst>
              <a:ext uri="{C183D7F6-B498-43B3-948B-1728B52AA6E4}">
                <adec:decorative xmlns:adec="http://schemas.microsoft.com/office/drawing/2017/decorative" val="1"/>
              </a:ext>
            </a:extLst>
          </p:cNvPr>
          <p:cNvSpPr/>
          <p:nvPr/>
        </p:nvSpPr>
        <p:spPr>
          <a:xfrm>
            <a:off x="4784734" y="1124368"/>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dirty="0"/>
          </a:p>
        </p:txBody>
      </p:sp>
      <p:sp>
        <p:nvSpPr>
          <p:cNvPr id="11" name="Freeform 11">
            <a:extLst>
              <a:ext uri="{C183D7F6-B498-43B3-948B-1728B52AA6E4}">
                <adec:decorative xmlns:adec="http://schemas.microsoft.com/office/drawing/2017/decorative" val="1"/>
              </a:ext>
            </a:extLst>
          </p:cNvPr>
          <p:cNvSpPr/>
          <p:nvPr/>
        </p:nvSpPr>
        <p:spPr>
          <a:xfrm rot="5876538" flipV="1">
            <a:off x="1404429" y="1671796"/>
            <a:ext cx="3523219" cy="3305420"/>
          </a:xfrm>
          <a:custGeom>
            <a:avLst/>
            <a:gdLst/>
            <a:ahLst/>
            <a:cxnLst/>
            <a:rect l="l" t="t" r="r" b="b"/>
            <a:pathLst>
              <a:path w="5284828" h="4958130">
                <a:moveTo>
                  <a:pt x="0" y="4958130"/>
                </a:moveTo>
                <a:lnTo>
                  <a:pt x="5284829" y="4958130"/>
                </a:lnTo>
                <a:lnTo>
                  <a:pt x="5284829" y="0"/>
                </a:lnTo>
                <a:lnTo>
                  <a:pt x="0" y="0"/>
                </a:lnTo>
                <a:lnTo>
                  <a:pt x="0" y="4958130"/>
                </a:lnTo>
                <a:close/>
              </a:path>
            </a:pathLst>
          </a:custGeom>
          <a:blipFill>
            <a:blip r:embed="rId14">
              <a:alphaModFix amt="48000"/>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2" name="TextBox 12"/>
          <p:cNvSpPr txBox="1"/>
          <p:nvPr/>
        </p:nvSpPr>
        <p:spPr>
          <a:xfrm>
            <a:off x="5119025" y="1706293"/>
            <a:ext cx="7275205" cy="1226746"/>
          </a:xfrm>
          <a:prstGeom prst="rect">
            <a:avLst/>
          </a:prstGeom>
        </p:spPr>
        <p:txBody>
          <a:bodyPr wrap="square" lIns="0" tIns="0" rIns="0" bIns="0" rtlCol="0" anchor="t">
            <a:spAutoFit/>
          </a:bodyPr>
          <a:lstStyle/>
          <a:p>
            <a:pPr>
              <a:lnSpc>
                <a:spcPts val="5018"/>
              </a:lnSpc>
            </a:pPr>
            <a:r>
              <a:rPr lang="en-US" sz="3584" b="1" dirty="0" err="1">
                <a:solidFill>
                  <a:srgbClr val="000000"/>
                </a:solidFill>
                <a:latin typeface="Arial" panose="020B0604020202020204" pitchFamily="34" charset="0"/>
                <a:ea typeface="Agrandir Tight Bold"/>
                <a:cs typeface="Arial" panose="020B0604020202020204" pitchFamily="34" charset="0"/>
                <a:sym typeface="Agrandir Tight Bold"/>
              </a:rPr>
              <a:t>Personalised</a:t>
            </a: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 Insights (Data-Driven)</a:t>
            </a:r>
          </a:p>
        </p:txBody>
      </p:sp>
      <p:sp>
        <p:nvSpPr>
          <p:cNvPr id="13" name="TextBox 13"/>
          <p:cNvSpPr txBox="1"/>
          <p:nvPr/>
        </p:nvSpPr>
        <p:spPr>
          <a:xfrm>
            <a:off x="5176938" y="2896825"/>
            <a:ext cx="6227718" cy="2903424"/>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2133" dirty="0"/>
              <a:t>Promotions provide feedback on user history helps in tracking progress (</a:t>
            </a:r>
            <a:r>
              <a:rPr lang="en-IN" sz="2133" dirty="0" err="1"/>
              <a:t>Shauchuk</a:t>
            </a:r>
            <a:r>
              <a:rPr lang="en-IN" sz="2133" dirty="0"/>
              <a:t>, 2023). </a:t>
            </a:r>
          </a:p>
          <a:p>
            <a:pPr marL="190510" indent="-190510" algn="just">
              <a:lnSpc>
                <a:spcPct val="150000"/>
              </a:lnSpc>
              <a:buFont typeface="Arial" panose="020B0604020202020204" pitchFamily="34" charset="0"/>
              <a:buChar char="•"/>
            </a:pPr>
            <a:r>
              <a:rPr lang="en-IN" sz="2133" dirty="0"/>
              <a:t>Follow health improvement long-term trends. </a:t>
            </a:r>
          </a:p>
          <a:p>
            <a:pPr marL="190510" indent="-190510" algn="just">
              <a:lnSpc>
                <a:spcPct val="150000"/>
              </a:lnSpc>
              <a:buFont typeface="Arial" panose="020B0604020202020204" pitchFamily="34" charset="0"/>
              <a:buChar char="•"/>
            </a:pPr>
            <a:r>
              <a:rPr lang="en-IN" sz="2133" dirty="0"/>
              <a:t>Gives personalised reminders and suggestions.</a:t>
            </a:r>
          </a:p>
          <a:p>
            <a:pPr marL="190510" indent="-190510" algn="just">
              <a:lnSpc>
                <a:spcPct val="150000"/>
              </a:lnSpc>
              <a:buFont typeface="Arial" panose="020B0604020202020204" pitchFamily="34" charset="0"/>
              <a:buChar char="•"/>
            </a:pPr>
            <a:r>
              <a:rPr lang="en-IN" sz="2133" dirty="0"/>
              <a:t>Promotes healthy behaviour and habits.	</a:t>
            </a:r>
          </a:p>
          <a:p>
            <a:pPr marL="190510" indent="-190510" algn="just">
              <a:lnSpc>
                <a:spcPct val="150000"/>
              </a:lnSpc>
              <a:buFont typeface="Arial" panose="020B0604020202020204" pitchFamily="34" charset="0"/>
              <a:buChar char="•"/>
            </a:pPr>
            <a:r>
              <a:rPr lang="en-IN" sz="2133" dirty="0"/>
              <a:t>Favours better medical consultations.</a:t>
            </a:r>
          </a:p>
        </p:txBody>
      </p:sp>
      <p:sp>
        <p:nvSpPr>
          <p:cNvPr id="15" name="Freeform 15" descr="an illustration of a person with flowers in their hands"/>
          <p:cNvSpPr/>
          <p:nvPr/>
        </p:nvSpPr>
        <p:spPr>
          <a:xfrm>
            <a:off x="1416402" y="2037230"/>
            <a:ext cx="2574727" cy="2689010"/>
          </a:xfrm>
          <a:custGeom>
            <a:avLst/>
            <a:gdLst/>
            <a:ahLst/>
            <a:cxnLst/>
            <a:rect l="l" t="t" r="r" b="b"/>
            <a:pathLst>
              <a:path w="3862091" h="4033515">
                <a:moveTo>
                  <a:pt x="0" y="0"/>
                </a:moveTo>
                <a:lnTo>
                  <a:pt x="3862091" y="0"/>
                </a:lnTo>
                <a:lnTo>
                  <a:pt x="3862091" y="4033515"/>
                </a:lnTo>
                <a:lnTo>
                  <a:pt x="0" y="4033515"/>
                </a:lnTo>
                <a:lnTo>
                  <a:pt x="0" y="0"/>
                </a:lnTo>
                <a:close/>
              </a:path>
            </a:pathLst>
          </a:custGeom>
          <a:blipFill>
            <a:blip r:embed="rId16"/>
            <a:stretch>
              <a:fillRect/>
            </a:stretch>
          </a:blipFill>
        </p:spPr>
        <p:txBody>
          <a:bodyPr/>
          <a:lstStyle/>
          <a:p>
            <a:endParaRPr lang="en-GB"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11315360" y="4783995"/>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sz="1200"/>
          </a:p>
        </p:txBody>
      </p:sp>
      <p:sp>
        <p:nvSpPr>
          <p:cNvPr id="32" name="Freeform 32">
            <a:extLst>
              <a:ext uri="{C183D7F6-B498-43B3-948B-1728B52AA6E4}">
                <adec:decorative xmlns:adec="http://schemas.microsoft.com/office/drawing/2017/decorative" val="1"/>
              </a:ext>
            </a:extLst>
          </p:cNvPr>
          <p:cNvSpPr/>
          <p:nvPr/>
        </p:nvSpPr>
        <p:spPr>
          <a:xfrm>
            <a:off x="11404657" y="4873303"/>
            <a:ext cx="690283" cy="689419"/>
          </a:xfrm>
          <a:custGeom>
            <a:avLst/>
            <a:gdLst/>
            <a:ahLst/>
            <a:cxnLst/>
            <a:rect l="l" t="t" r="r" b="b"/>
            <a:pathLst>
              <a:path w="1035424" h="1034129">
                <a:moveTo>
                  <a:pt x="0" y="0"/>
                </a:moveTo>
                <a:lnTo>
                  <a:pt x="1035424" y="0"/>
                </a:lnTo>
                <a:lnTo>
                  <a:pt x="1035424" y="1034129"/>
                </a:lnTo>
                <a:lnTo>
                  <a:pt x="0" y="1034129"/>
                </a:lnTo>
                <a:lnTo>
                  <a:pt x="0" y="0"/>
                </a:lnTo>
                <a:close/>
              </a:path>
            </a:pathLst>
          </a:custGeom>
          <a:blipFill>
            <a:blip r:embed="rId21"/>
            <a:stretch>
              <a:fillRect/>
            </a:stretch>
          </a:blipFill>
        </p:spPr>
        <p:txBody>
          <a:bodyPr/>
          <a:lstStyle/>
          <a:p>
            <a:endParaRPr lang="en-GB" sz="120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CB88C-D0F6-EC5B-15B1-B5B82C91763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3D01164-86AC-5F39-F391-6B34DA69A4EF}"/>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FF2B5EF4-FFF2-40B4-BE49-F238E27FC236}">
                <a16:creationId xmlns:a16="http://schemas.microsoft.com/office/drawing/2014/main" id="{37801537-7B59-6603-53A9-EBF44731E229}"/>
              </a:ext>
              <a:ext uri="{C183D7F6-B498-43B3-948B-1728B52AA6E4}">
                <adec:decorative xmlns:adec="http://schemas.microsoft.com/office/drawing/2017/decorative" val="1"/>
              </a:ext>
            </a:extLst>
          </p:cNvPr>
          <p:cNvSpPr/>
          <p:nvPr/>
        </p:nvSpPr>
        <p:spPr>
          <a:xfrm>
            <a:off x="73602" y="4834160"/>
            <a:ext cx="868877" cy="868877"/>
          </a:xfrm>
          <a:custGeom>
            <a:avLst/>
            <a:gdLst/>
            <a:ahLst/>
            <a:cxnLst/>
            <a:rect l="l" t="t" r="r" b="b"/>
            <a:pathLst>
              <a:path w="1303316" h="1303316">
                <a:moveTo>
                  <a:pt x="0" y="0"/>
                </a:moveTo>
                <a:lnTo>
                  <a:pt x="1303316" y="0"/>
                </a:lnTo>
                <a:lnTo>
                  <a:pt x="1303316" y="1303317"/>
                </a:lnTo>
                <a:lnTo>
                  <a:pt x="0" y="130331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FF2B5EF4-FFF2-40B4-BE49-F238E27FC236}">
                <a16:creationId xmlns:a16="http://schemas.microsoft.com/office/drawing/2014/main" id="{3FB695C2-78DE-283F-E1C5-5AD62A922FF6}"/>
              </a:ext>
              <a:ext uri="{C183D7F6-B498-43B3-948B-1728B52AA6E4}">
                <adec:decorative xmlns:adec="http://schemas.microsoft.com/office/drawing/2017/decorative" val="1"/>
              </a:ext>
            </a:extLst>
          </p:cNvPr>
          <p:cNvSpPr/>
          <p:nvPr/>
        </p:nvSpPr>
        <p:spPr>
          <a:xfrm>
            <a:off x="1698375" y="2730529"/>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2E20AD73-B577-96A1-7182-A24BE7B94BC5}"/>
              </a:ex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8" name="Freeform 8">
            <a:extLst>
              <a:ext uri="{FF2B5EF4-FFF2-40B4-BE49-F238E27FC236}">
                <a16:creationId xmlns:a16="http://schemas.microsoft.com/office/drawing/2014/main" id="{55FDA84E-E0E5-68F1-0649-465D12E9AA8E}"/>
              </a:ex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9" name="Freeform 9">
            <a:extLst>
              <a:ext uri="{FF2B5EF4-FFF2-40B4-BE49-F238E27FC236}">
                <a16:creationId xmlns:a16="http://schemas.microsoft.com/office/drawing/2014/main" id="{F3EBDD82-166D-13AF-A9C1-DEA7372CABE0}"/>
              </a:ex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2" name="Freeform 12">
            <a:extLst>
              <a:ext uri="{FF2B5EF4-FFF2-40B4-BE49-F238E27FC236}">
                <a16:creationId xmlns:a16="http://schemas.microsoft.com/office/drawing/2014/main" id="{E0234C89-1390-0DCB-CAB6-DB4BB7AF1F07}"/>
              </a:ext>
              <a:ext uri="{C183D7F6-B498-43B3-948B-1728B52AA6E4}">
                <adec:decorative xmlns:adec="http://schemas.microsoft.com/office/drawing/2017/decorative" val="1"/>
              </a:ext>
            </a:extLst>
          </p:cNvPr>
          <p:cNvSpPr/>
          <p:nvPr/>
        </p:nvSpPr>
        <p:spPr>
          <a:xfrm>
            <a:off x="7794015"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3" name="Freeform 13">
            <a:extLst>
              <a:ext uri="{FF2B5EF4-FFF2-40B4-BE49-F238E27FC236}">
                <a16:creationId xmlns:a16="http://schemas.microsoft.com/office/drawing/2014/main" id="{FAD58276-4888-618F-ABA8-5B08A8193CB5}"/>
              </a:ext>
              <a:ext uri="{C183D7F6-B498-43B3-948B-1728B52AA6E4}">
                <adec:decorative xmlns:adec="http://schemas.microsoft.com/office/drawing/2017/decorative" val="1"/>
              </a:ext>
            </a:extLst>
          </p:cNvPr>
          <p:cNvSpPr/>
          <p:nvPr/>
        </p:nvSpPr>
        <p:spPr>
          <a:xfrm>
            <a:off x="7011689" y="947374"/>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4" name="Freeform 14">
            <a:extLst>
              <a:ext uri="{FF2B5EF4-FFF2-40B4-BE49-F238E27FC236}">
                <a16:creationId xmlns:a16="http://schemas.microsoft.com/office/drawing/2014/main" id="{D56A620F-5D68-D3C6-49AC-CFAC5043C794}"/>
              </a:ext>
              <a:ext uri="{C183D7F6-B498-43B3-948B-1728B52AA6E4}">
                <adec:decorative xmlns:adec="http://schemas.microsoft.com/office/drawing/2017/decorative" val="1"/>
              </a:ext>
            </a:extLst>
          </p:cNvPr>
          <p:cNvSpPr/>
          <p:nvPr/>
        </p:nvSpPr>
        <p:spPr>
          <a:xfrm>
            <a:off x="162900" y="4923468"/>
            <a:ext cx="690283" cy="689419"/>
          </a:xfrm>
          <a:custGeom>
            <a:avLst/>
            <a:gdLst/>
            <a:ahLst/>
            <a:cxnLst/>
            <a:rect l="l" t="t" r="r" b="b"/>
            <a:pathLst>
              <a:path w="1035424" h="1034129">
                <a:moveTo>
                  <a:pt x="0" y="0"/>
                </a:moveTo>
                <a:lnTo>
                  <a:pt x="1035423" y="0"/>
                </a:lnTo>
                <a:lnTo>
                  <a:pt x="1035423" y="1034129"/>
                </a:lnTo>
                <a:lnTo>
                  <a:pt x="0" y="1034129"/>
                </a:lnTo>
                <a:lnTo>
                  <a:pt x="0" y="0"/>
                </a:lnTo>
                <a:close/>
              </a:path>
            </a:pathLst>
          </a:custGeom>
          <a:blipFill>
            <a:blip r:embed="rId16"/>
            <a:stretch>
              <a:fillRect/>
            </a:stretch>
          </a:blipFill>
        </p:spPr>
        <p:txBody>
          <a:bodyPr/>
          <a:lstStyle/>
          <a:p>
            <a:endParaRPr lang="en-GB" sz="1200"/>
          </a:p>
        </p:txBody>
      </p:sp>
      <p:sp>
        <p:nvSpPr>
          <p:cNvPr id="15" name="TextBox 15">
            <a:extLst>
              <a:ext uri="{FF2B5EF4-FFF2-40B4-BE49-F238E27FC236}">
                <a16:creationId xmlns:a16="http://schemas.microsoft.com/office/drawing/2014/main" id="{30383DCC-1B37-47D1-A99F-41D700FE45EA}"/>
              </a:ext>
            </a:extLst>
          </p:cNvPr>
          <p:cNvSpPr txBox="1"/>
          <p:nvPr/>
        </p:nvSpPr>
        <p:spPr>
          <a:xfrm>
            <a:off x="1199361" y="1018171"/>
            <a:ext cx="5199641" cy="543162"/>
          </a:xfrm>
          <a:prstGeom prst="rect">
            <a:avLst/>
          </a:prstGeom>
        </p:spPr>
        <p:txBody>
          <a:bodyPr wrap="square" lIns="0" tIns="0" rIns="0" bIns="0" rtlCol="0" anchor="t">
            <a:spAutoFit/>
          </a:bodyPr>
          <a:lstStyle/>
          <a:p>
            <a:pPr>
              <a:lnSpc>
                <a:spcPts val="5018"/>
              </a:lnSpc>
            </a:pPr>
            <a:r>
              <a:rPr lang="en-US" sz="2133" b="1" dirty="0">
                <a:solidFill>
                  <a:srgbClr val="000000"/>
                </a:solidFill>
                <a:latin typeface="Arial" panose="020B0604020202020204" pitchFamily="34" charset="0"/>
                <a:ea typeface="Agrandir Tight Bold"/>
                <a:cs typeface="Arial" panose="020B0604020202020204" pitchFamily="34" charset="0"/>
                <a:sym typeface="Agrandir Tight Bold"/>
              </a:rPr>
              <a:t>Accessibility and Privacy</a:t>
            </a:r>
          </a:p>
        </p:txBody>
      </p:sp>
      <p:sp>
        <p:nvSpPr>
          <p:cNvPr id="16" name="TextBox 16">
            <a:extLst>
              <a:ext uri="{FF2B5EF4-FFF2-40B4-BE49-F238E27FC236}">
                <a16:creationId xmlns:a16="http://schemas.microsoft.com/office/drawing/2014/main" id="{6C55BEAA-2860-5289-43C2-698889DEFA75}"/>
              </a:ext>
            </a:extLst>
          </p:cNvPr>
          <p:cNvSpPr txBox="1"/>
          <p:nvPr/>
        </p:nvSpPr>
        <p:spPr>
          <a:xfrm>
            <a:off x="902087" y="1924039"/>
            <a:ext cx="5699852" cy="4872937"/>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US" sz="2133" dirty="0"/>
              <a:t>Offline connectivity aids those who have weak connections.</a:t>
            </a:r>
          </a:p>
          <a:p>
            <a:pPr marL="190510" indent="-190510" algn="just">
              <a:lnSpc>
                <a:spcPct val="150000"/>
              </a:lnSpc>
              <a:buFont typeface="Arial" panose="020B0604020202020204" pitchFamily="34" charset="0"/>
              <a:buChar char="•"/>
            </a:pPr>
            <a:r>
              <a:rPr lang="en-US" sz="2133" dirty="0"/>
              <a:t>Personal information is safeguarded by confidential data storage.</a:t>
            </a:r>
          </a:p>
          <a:p>
            <a:pPr marL="190510" indent="-190510" algn="just">
              <a:lnSpc>
                <a:spcPct val="150000"/>
              </a:lnSpc>
              <a:buFont typeface="Arial" panose="020B0604020202020204" pitchFamily="34" charset="0"/>
              <a:buChar char="•"/>
            </a:pPr>
            <a:r>
              <a:rPr lang="en-US" sz="2133" dirty="0"/>
              <a:t>Intuitive user-friendly interface to a wide variety of digital skills.</a:t>
            </a:r>
          </a:p>
          <a:p>
            <a:pPr marL="190510" indent="-190510" algn="just">
              <a:lnSpc>
                <a:spcPct val="150000"/>
              </a:lnSpc>
              <a:buFont typeface="Arial" panose="020B0604020202020204" pitchFamily="34" charset="0"/>
              <a:buChar char="•"/>
            </a:pPr>
            <a:r>
              <a:rPr lang="en-US" sz="2133" dirty="0"/>
              <a:t>Convenience in a wide variety of devices.</a:t>
            </a:r>
          </a:p>
          <a:p>
            <a:pPr marL="190510" indent="-190510" algn="just">
              <a:lnSpc>
                <a:spcPct val="150000"/>
              </a:lnSpc>
              <a:buFont typeface="Arial" panose="020B0604020202020204" pitchFamily="34" charset="0"/>
              <a:buChar char="•"/>
            </a:pPr>
            <a:r>
              <a:rPr lang="en-US" sz="2133" dirty="0"/>
              <a:t>Encourages safe individual study without criticism.</a:t>
            </a:r>
          </a:p>
          <a:p>
            <a:pPr marL="190510" indent="-190510" algn="just">
              <a:lnSpc>
                <a:spcPct val="150000"/>
              </a:lnSpc>
              <a:buFont typeface="Arial" panose="020B0604020202020204" pitchFamily="34" charset="0"/>
              <a:buChar char="•"/>
            </a:pPr>
            <a:endParaRPr lang="en-IN" sz="2133" dirty="0"/>
          </a:p>
        </p:txBody>
      </p:sp>
      <p:sp>
        <p:nvSpPr>
          <p:cNvPr id="29" name="Freeform 29">
            <a:extLst>
              <a:ext uri="{FF2B5EF4-FFF2-40B4-BE49-F238E27FC236}">
                <a16:creationId xmlns:a16="http://schemas.microsoft.com/office/drawing/2014/main" id="{EDBF2171-F0F5-F9D7-878B-95BDBCE0F65B}"/>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sz="1200"/>
          </a:p>
        </p:txBody>
      </p:sp>
      <p:pic>
        <p:nvPicPr>
          <p:cNvPr id="1026" name="Picture 2" descr="GDPR by Shivam Kaushik on Dribbble">
            <a:extLst>
              <a:ext uri="{FF2B5EF4-FFF2-40B4-BE49-F238E27FC236}">
                <a16:creationId xmlns:a16="http://schemas.microsoft.com/office/drawing/2014/main" id="{F3C0E9DC-7E31-8B03-D12C-41D2EA62BAB5}"/>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856969" y="1558040"/>
            <a:ext cx="508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450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531CB-0EE5-CF30-13FB-2CFB826220F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2A51EE9-B640-7640-87AA-6253CE323C93}"/>
              </a:ext>
            </a:extLst>
          </p:cNvPr>
          <p:cNvSpPr/>
          <p:nvPr/>
        </p:nvSpPr>
        <p:spPr>
          <a:xfrm flipH="1">
            <a:off x="0" y="-57457"/>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FF2B5EF4-FFF2-40B4-BE49-F238E27FC236}">
                <a16:creationId xmlns:a16="http://schemas.microsoft.com/office/drawing/2014/main" id="{E3F49F04-0675-2508-E1F7-C1EAE1284B69}"/>
              </a:ext>
              <a:ext uri="{C183D7F6-B498-43B3-948B-1728B52AA6E4}">
                <adec:decorative xmlns:adec="http://schemas.microsoft.com/office/drawing/2017/decorative" val="1"/>
              </a:ext>
            </a:extLst>
          </p:cNvPr>
          <p:cNvPicPr>
            <a:picLocks noChangeAspect="1"/>
          </p:cNvPicPr>
          <p:nvPr/>
        </p:nvPicPr>
        <p:blipFill>
          <a:blip r:embed="rId4">
            <a:alphaModFix amt="53000"/>
          </a:blip>
          <a:srcRect/>
          <a:stretch>
            <a:fillRect/>
          </a:stretch>
        </p:blipFill>
        <p:spPr>
          <a:xfrm flipH="1">
            <a:off x="549816" y="1686816"/>
            <a:ext cx="4435759" cy="3992183"/>
          </a:xfrm>
          <a:prstGeom prst="rect">
            <a:avLst/>
          </a:prstGeom>
        </p:spPr>
      </p:pic>
      <p:sp>
        <p:nvSpPr>
          <p:cNvPr id="4" name="Freeform 4">
            <a:extLst>
              <a:ext uri="{FF2B5EF4-FFF2-40B4-BE49-F238E27FC236}">
                <a16:creationId xmlns:a16="http://schemas.microsoft.com/office/drawing/2014/main" id="{C331BCC3-BF92-669C-FA5B-A761E30FFE1E}"/>
              </a:ext>
              <a:ext uri="{C183D7F6-B498-43B3-948B-1728B52AA6E4}">
                <adec:decorative xmlns:adec="http://schemas.microsoft.com/office/drawing/2017/decorative" val="1"/>
              </a:ext>
            </a:extLst>
          </p:cNvPr>
          <p:cNvSpPr/>
          <p:nvPr/>
        </p:nvSpPr>
        <p:spPr>
          <a:xfrm>
            <a:off x="5503276" y="2245384"/>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200"/>
          </a:p>
        </p:txBody>
      </p:sp>
      <p:sp>
        <p:nvSpPr>
          <p:cNvPr id="6" name="Freeform 6">
            <a:extLst>
              <a:ext uri="{FF2B5EF4-FFF2-40B4-BE49-F238E27FC236}">
                <a16:creationId xmlns:a16="http://schemas.microsoft.com/office/drawing/2014/main" id="{55979B66-67EC-689F-2788-9E773641A432}"/>
              </a:ext>
              <a:ext uri="{C183D7F6-B498-43B3-948B-1728B52AA6E4}">
                <adec:decorative xmlns:adec="http://schemas.microsoft.com/office/drawing/2017/decorative" val="1"/>
              </a:ext>
            </a:extLst>
          </p:cNvPr>
          <p:cNvSpPr/>
          <p:nvPr/>
        </p:nvSpPr>
        <p:spPr>
          <a:xfrm flipH="1">
            <a:off x="8745452" y="91643"/>
            <a:ext cx="3446548" cy="417347"/>
          </a:xfrm>
          <a:custGeom>
            <a:avLst/>
            <a:gdLst/>
            <a:ahLst/>
            <a:cxnLst/>
            <a:rect l="l" t="t" r="r" b="b"/>
            <a:pathLst>
              <a:path w="5169822" h="626020">
                <a:moveTo>
                  <a:pt x="5169822" y="0"/>
                </a:moveTo>
                <a:lnTo>
                  <a:pt x="0" y="0"/>
                </a:lnTo>
                <a:lnTo>
                  <a:pt x="0" y="626020"/>
                </a:lnTo>
                <a:lnTo>
                  <a:pt x="5169822" y="626020"/>
                </a:lnTo>
                <a:lnTo>
                  <a:pt x="5169822"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4E2FDEC6-8D4F-EBD0-F34C-80AF38DFC66D}"/>
              </a:ext>
              <a:ext uri="{C183D7F6-B498-43B3-948B-1728B52AA6E4}">
                <adec:decorative xmlns:adec="http://schemas.microsoft.com/office/drawing/2017/decorative" val="1"/>
              </a:ext>
            </a:extLst>
          </p:cNvPr>
          <p:cNvSpPr/>
          <p:nvPr/>
        </p:nvSpPr>
        <p:spPr>
          <a:xfrm>
            <a:off x="0" y="1694980"/>
            <a:ext cx="3691153" cy="5163021"/>
          </a:xfrm>
          <a:custGeom>
            <a:avLst/>
            <a:gdLst/>
            <a:ahLst/>
            <a:cxnLst/>
            <a:rect l="l" t="t" r="r" b="b"/>
            <a:pathLst>
              <a:path w="5536730" h="7744531">
                <a:moveTo>
                  <a:pt x="0" y="0"/>
                </a:moveTo>
                <a:lnTo>
                  <a:pt x="5536730" y="0"/>
                </a:lnTo>
                <a:lnTo>
                  <a:pt x="5536730" y="7744531"/>
                </a:lnTo>
                <a:lnTo>
                  <a:pt x="0" y="7744531"/>
                </a:lnTo>
                <a:lnTo>
                  <a:pt x="0" y="0"/>
                </a:lnTo>
                <a:close/>
              </a:path>
            </a:pathLst>
          </a:custGeom>
          <a:blipFill>
            <a:blip r:embed="rId9"/>
            <a:stretch>
              <a:fillRect l="-10734" b="-6263"/>
            </a:stretch>
          </a:blipFill>
        </p:spPr>
        <p:txBody>
          <a:bodyPr/>
          <a:lstStyle/>
          <a:p>
            <a:endParaRPr lang="en-GB" sz="1200"/>
          </a:p>
        </p:txBody>
      </p:sp>
      <p:sp>
        <p:nvSpPr>
          <p:cNvPr id="8" name="Freeform 8">
            <a:extLst>
              <a:ext uri="{FF2B5EF4-FFF2-40B4-BE49-F238E27FC236}">
                <a16:creationId xmlns:a16="http://schemas.microsoft.com/office/drawing/2014/main" id="{A3E86BB2-CEF6-C07C-5BD0-C691DC502965}"/>
              </a:ext>
              <a:ext uri="{C183D7F6-B498-43B3-948B-1728B52AA6E4}">
                <adec:decorative xmlns:adec="http://schemas.microsoft.com/office/drawing/2017/decorative" val="1"/>
              </a:ext>
            </a:extLst>
          </p:cNvPr>
          <p:cNvSpPr/>
          <p:nvPr/>
        </p:nvSpPr>
        <p:spPr>
          <a:xfrm rot="5400000">
            <a:off x="600883" y="2276023"/>
            <a:ext cx="3807767" cy="2561588"/>
          </a:xfrm>
          <a:custGeom>
            <a:avLst/>
            <a:gdLst/>
            <a:ahLst/>
            <a:cxnLst/>
            <a:rect l="l" t="t" r="r" b="b"/>
            <a:pathLst>
              <a:path w="5711650" h="3842382">
                <a:moveTo>
                  <a:pt x="0" y="0"/>
                </a:moveTo>
                <a:lnTo>
                  <a:pt x="5711650" y="0"/>
                </a:lnTo>
                <a:lnTo>
                  <a:pt x="5711650" y="3842382"/>
                </a:lnTo>
                <a:lnTo>
                  <a:pt x="0" y="3842382"/>
                </a:lnTo>
                <a:lnTo>
                  <a:pt x="0" y="0"/>
                </a:lnTo>
                <a:close/>
              </a:path>
            </a:pathLst>
          </a:custGeom>
          <a:blipFill>
            <a:blip r:embed="rId10">
              <a:alphaModFix amt="48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1" name="Freeform 11">
            <a:extLst>
              <a:ext uri="{FF2B5EF4-FFF2-40B4-BE49-F238E27FC236}">
                <a16:creationId xmlns:a16="http://schemas.microsoft.com/office/drawing/2014/main" id="{D2C7D848-7A34-B4FC-FB77-EDB22998E754}"/>
              </a:ext>
              <a:ext uri="{C183D7F6-B498-43B3-948B-1728B52AA6E4}">
                <adec:decorative xmlns:adec="http://schemas.microsoft.com/office/drawing/2017/decorative" val="1"/>
              </a:ext>
            </a:extLst>
          </p:cNvPr>
          <p:cNvSpPr/>
          <p:nvPr/>
        </p:nvSpPr>
        <p:spPr>
          <a:xfrm>
            <a:off x="3691153" y="1652934"/>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2" name="Freeform 12">
            <a:extLst>
              <a:ext uri="{FF2B5EF4-FFF2-40B4-BE49-F238E27FC236}">
                <a16:creationId xmlns:a16="http://schemas.microsoft.com/office/drawing/2014/main" id="{18C22793-29D7-0BA4-7695-8C6EC052CC8B}"/>
              </a:ext>
              <a:ext uri="{C183D7F6-B498-43B3-948B-1728B52AA6E4}">
                <adec:decorative xmlns:adec="http://schemas.microsoft.com/office/drawing/2017/decorative" val="1"/>
              </a:ext>
            </a:extLst>
          </p:cNvPr>
          <p:cNvSpPr/>
          <p:nvPr/>
        </p:nvSpPr>
        <p:spPr>
          <a:xfrm>
            <a:off x="-20548" y="0"/>
            <a:ext cx="1412697" cy="1371600"/>
          </a:xfrm>
          <a:custGeom>
            <a:avLst/>
            <a:gdLst/>
            <a:ahLst/>
            <a:cxnLst/>
            <a:rect l="l" t="t" r="r" b="b"/>
            <a:pathLst>
              <a:path w="2119045" h="2057400">
                <a:moveTo>
                  <a:pt x="0" y="0"/>
                </a:moveTo>
                <a:lnTo>
                  <a:pt x="2119044" y="0"/>
                </a:lnTo>
                <a:lnTo>
                  <a:pt x="2119044" y="2057400"/>
                </a:lnTo>
                <a:lnTo>
                  <a:pt x="0" y="205740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3" name="TextBox 13">
            <a:extLst>
              <a:ext uri="{FF2B5EF4-FFF2-40B4-BE49-F238E27FC236}">
                <a16:creationId xmlns:a16="http://schemas.microsoft.com/office/drawing/2014/main" id="{F39D902C-CE1C-9C25-4B21-463F8A42F131}"/>
              </a:ext>
            </a:extLst>
          </p:cNvPr>
          <p:cNvSpPr txBox="1"/>
          <p:nvPr/>
        </p:nvSpPr>
        <p:spPr>
          <a:xfrm>
            <a:off x="4548344" y="1443481"/>
            <a:ext cx="7488426" cy="585610"/>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Lower Healthcare Supplier</a:t>
            </a:r>
          </a:p>
        </p:txBody>
      </p:sp>
      <p:sp>
        <p:nvSpPr>
          <p:cNvPr id="14" name="TextBox 14">
            <a:extLst>
              <a:ext uri="{FF2B5EF4-FFF2-40B4-BE49-F238E27FC236}">
                <a16:creationId xmlns:a16="http://schemas.microsoft.com/office/drawing/2014/main" id="{CCB73490-B034-4460-B6DE-4E9EA3D8539F}"/>
              </a:ext>
            </a:extLst>
          </p:cNvPr>
          <p:cNvSpPr txBox="1"/>
          <p:nvPr/>
        </p:nvSpPr>
        <p:spPr>
          <a:xfrm>
            <a:off x="4645262" y="2503615"/>
            <a:ext cx="6764505" cy="3395801"/>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2133" dirty="0"/>
              <a:t>Avoids unnecessarily visiting clinics with self-monitoring.</a:t>
            </a:r>
          </a:p>
          <a:p>
            <a:pPr marL="190510" indent="-190510" algn="just">
              <a:lnSpc>
                <a:spcPct val="150000"/>
              </a:lnSpc>
              <a:buFont typeface="Arial" panose="020B0604020202020204" pitchFamily="34" charset="0"/>
              <a:buChar char="•"/>
            </a:pPr>
            <a:r>
              <a:rPr lang="en-IN" sz="2133" dirty="0"/>
              <a:t>Endorses early intervention and minimises complications.</a:t>
            </a:r>
          </a:p>
          <a:p>
            <a:pPr marL="190510" indent="-190510" algn="just">
              <a:lnSpc>
                <a:spcPct val="150000"/>
              </a:lnSpc>
              <a:buFont typeface="Arial" panose="020B0604020202020204" pitchFamily="34" charset="0"/>
              <a:buChar char="•"/>
            </a:pPr>
            <a:r>
              <a:rPr lang="en-IN" sz="2133" dirty="0"/>
              <a:t>Enhances patient-clinician interactions to increase satisfaction among uses (Perez Rodriguez et al., 2025). </a:t>
            </a:r>
          </a:p>
          <a:p>
            <a:pPr marL="190510" indent="-190510" algn="just">
              <a:lnSpc>
                <a:spcPct val="150000"/>
              </a:lnSpc>
              <a:buFont typeface="Arial" panose="020B0604020202020204" pitchFamily="34" charset="0"/>
              <a:buChar char="•"/>
            </a:pPr>
            <a:r>
              <a:rPr lang="en-IN" sz="2133" dirty="0"/>
              <a:t>Increases the effectiveness of treatment using documented data.</a:t>
            </a:r>
          </a:p>
          <a:p>
            <a:pPr marL="190510" indent="-190510" algn="just">
              <a:lnSpc>
                <a:spcPct val="150000"/>
              </a:lnSpc>
              <a:buFont typeface="Arial" panose="020B0604020202020204" pitchFamily="34" charset="0"/>
              <a:buChar char="•"/>
            </a:pPr>
            <a:r>
              <a:rPr lang="en-IN" sz="2133" dirty="0"/>
              <a:t>Reduces the expenses of the loss of prompt diagnosis.</a:t>
            </a:r>
          </a:p>
        </p:txBody>
      </p:sp>
      <p:sp>
        <p:nvSpPr>
          <p:cNvPr id="27" name="Freeform 27">
            <a:extLst>
              <a:ext uri="{FF2B5EF4-FFF2-40B4-BE49-F238E27FC236}">
                <a16:creationId xmlns:a16="http://schemas.microsoft.com/office/drawing/2014/main" id="{0F3BBA7C-C033-5ED2-A6F9-179C1D76E0CB}"/>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31" name="Freeform 31">
            <a:extLst>
              <a:ext uri="{FF2B5EF4-FFF2-40B4-BE49-F238E27FC236}">
                <a16:creationId xmlns:a16="http://schemas.microsoft.com/office/drawing/2014/main" id="{B3FCD029-41E9-4F73-DE70-ABAF40B2009E}"/>
              </a:ext>
              <a:ext uri="{C183D7F6-B498-43B3-948B-1728B52AA6E4}">
                <adec:decorative xmlns:adec="http://schemas.microsoft.com/office/drawing/2017/decorative" val="1"/>
              </a:ext>
            </a:extLst>
          </p:cNvPr>
          <p:cNvSpPr/>
          <p:nvPr/>
        </p:nvSpPr>
        <p:spPr>
          <a:xfrm>
            <a:off x="11315360" y="4810122"/>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pic>
        <p:nvPicPr>
          <p:cNvPr id="2050" name="Picture 2" descr="A cartoon drawing of medical supplies and a medical chart | Premium  AI-generated vector">
            <a:extLst>
              <a:ext uri="{FF2B5EF4-FFF2-40B4-BE49-F238E27FC236}">
                <a16:creationId xmlns:a16="http://schemas.microsoft.com/office/drawing/2014/main" id="{D5538B2C-CD06-2BE6-D682-40E9922B3192}"/>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361766" y="2499986"/>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2050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742E2-EA20-1945-37FF-45ABE8086DB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296538A-75F7-7926-7730-2059380DE491}"/>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FF2B5EF4-FFF2-40B4-BE49-F238E27FC236}">
                <a16:creationId xmlns:a16="http://schemas.microsoft.com/office/drawing/2014/main" id="{F3DC7BE2-5987-B6B6-BA37-4F19AC4869E6}"/>
              </a:ext>
              <a:ext uri="{C183D7F6-B498-43B3-948B-1728B52AA6E4}">
                <adec:decorative xmlns:adec="http://schemas.microsoft.com/office/drawing/2017/decorative" val="1"/>
              </a:ext>
            </a:extLst>
          </p:cNvPr>
          <p:cNvSpPr/>
          <p:nvPr/>
        </p:nvSpPr>
        <p:spPr>
          <a:xfrm>
            <a:off x="1678439" y="2240431"/>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FF2B5EF4-FFF2-40B4-BE49-F238E27FC236}">
                <a16:creationId xmlns:a16="http://schemas.microsoft.com/office/drawing/2014/main" id="{7B3CC28D-2BED-920A-4F93-2CEED8E8577D}"/>
              </a:ext>
              <a:ext uri="{C183D7F6-B498-43B3-948B-1728B52AA6E4}">
                <adec:decorative xmlns:adec="http://schemas.microsoft.com/office/drawing/2017/decorative" val="1"/>
              </a:ext>
            </a:extLst>
          </p:cNvPr>
          <p:cNvSpPr/>
          <p:nvPr/>
        </p:nvSpPr>
        <p:spPr>
          <a:xfrm flipH="1">
            <a:off x="8500847" y="1694980"/>
            <a:ext cx="3691153" cy="5163021"/>
          </a:xfrm>
          <a:custGeom>
            <a:avLst/>
            <a:gdLst/>
            <a:ahLst/>
            <a:cxnLst/>
            <a:rect l="l" t="t" r="r" b="b"/>
            <a:pathLst>
              <a:path w="5536730" h="7744531">
                <a:moveTo>
                  <a:pt x="5536730" y="0"/>
                </a:moveTo>
                <a:lnTo>
                  <a:pt x="0" y="0"/>
                </a:lnTo>
                <a:lnTo>
                  <a:pt x="0" y="7744531"/>
                </a:lnTo>
                <a:lnTo>
                  <a:pt x="5536730" y="7744531"/>
                </a:lnTo>
                <a:lnTo>
                  <a:pt x="5536730" y="0"/>
                </a:lnTo>
                <a:close/>
              </a:path>
            </a:pathLst>
          </a:custGeom>
          <a:blipFill>
            <a:blip r:embed="rId6"/>
            <a:stretch>
              <a:fillRect l="-10734" b="-6263"/>
            </a:stretch>
          </a:blipFill>
        </p:spPr>
        <p:txBody>
          <a:bodyPr/>
          <a:lstStyle/>
          <a:p>
            <a:endParaRPr lang="en-GB" sz="1200"/>
          </a:p>
        </p:txBody>
      </p:sp>
      <p:pic>
        <p:nvPicPr>
          <p:cNvPr id="5" name="Picture 5">
            <a:extLst>
              <a:ext uri="{FF2B5EF4-FFF2-40B4-BE49-F238E27FC236}">
                <a16:creationId xmlns:a16="http://schemas.microsoft.com/office/drawing/2014/main" id="{9F0BAA90-9AD3-24B6-B331-A5948A5AB4DD}"/>
              </a:ext>
              <a:ext uri="{C183D7F6-B498-43B3-948B-1728B52AA6E4}">
                <adec:decorative xmlns:adec="http://schemas.microsoft.com/office/drawing/2017/decorative" val="1"/>
              </a:ext>
            </a:extLst>
          </p:cNvPr>
          <p:cNvPicPr>
            <a:picLocks noChangeAspect="1"/>
          </p:cNvPicPr>
          <p:nvPr/>
        </p:nvPicPr>
        <p:blipFill>
          <a:blip r:embed="rId7">
            <a:alphaModFix amt="53000"/>
          </a:blip>
          <a:srcRect/>
          <a:stretch>
            <a:fillRect/>
          </a:stretch>
        </p:blipFill>
        <p:spPr>
          <a:xfrm>
            <a:off x="6595195" y="1242595"/>
            <a:ext cx="4890456" cy="4401411"/>
          </a:xfrm>
          <a:prstGeom prst="rect">
            <a:avLst/>
          </a:prstGeom>
        </p:spPr>
      </p:pic>
      <p:sp>
        <p:nvSpPr>
          <p:cNvPr id="6" name="Freeform 6">
            <a:extLst>
              <a:ext uri="{FF2B5EF4-FFF2-40B4-BE49-F238E27FC236}">
                <a16:creationId xmlns:a16="http://schemas.microsoft.com/office/drawing/2014/main" id="{38964DFF-A465-51CB-F780-61128D1A3D61}"/>
              </a:ext>
              <a:ext uri="{C183D7F6-B498-43B3-948B-1728B52AA6E4}">
                <adec:decorative xmlns:adec="http://schemas.microsoft.com/office/drawing/2017/decorative" val="1"/>
              </a:ext>
            </a:extLst>
          </p:cNvPr>
          <p:cNvSpPr/>
          <p:nvPr/>
        </p:nvSpPr>
        <p:spPr>
          <a:xfrm rot="-892903">
            <a:off x="7865929" y="1741894"/>
            <a:ext cx="843763" cy="2343788"/>
          </a:xfrm>
          <a:custGeom>
            <a:avLst/>
            <a:gdLst/>
            <a:ahLst/>
            <a:cxnLst/>
            <a:rect l="l" t="t" r="r" b="b"/>
            <a:pathLst>
              <a:path w="1265645" h="3515682">
                <a:moveTo>
                  <a:pt x="0" y="0"/>
                </a:moveTo>
                <a:lnTo>
                  <a:pt x="1265645" y="0"/>
                </a:lnTo>
                <a:lnTo>
                  <a:pt x="1265645" y="3515682"/>
                </a:lnTo>
                <a:lnTo>
                  <a:pt x="0" y="351568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C7D7F1F9-F796-620F-0ECC-35C0F1AA8EF2}"/>
              </a:ext>
              <a:ext uri="{C183D7F6-B498-43B3-948B-1728B52AA6E4}">
                <adec:decorative xmlns:adec="http://schemas.microsoft.com/office/drawing/2017/decorative" val="1"/>
              </a:ext>
            </a:extLst>
          </p:cNvPr>
          <p:cNvSpPr/>
          <p:nvPr/>
        </p:nvSpPr>
        <p:spPr>
          <a:xfrm rot="6655843" flipV="1">
            <a:off x="7583340" y="2101390"/>
            <a:ext cx="3835941" cy="2580542"/>
          </a:xfrm>
          <a:custGeom>
            <a:avLst/>
            <a:gdLst/>
            <a:ahLst/>
            <a:cxnLst/>
            <a:rect l="l" t="t" r="r" b="b"/>
            <a:pathLst>
              <a:path w="5753912" h="3870813">
                <a:moveTo>
                  <a:pt x="0" y="3870814"/>
                </a:moveTo>
                <a:lnTo>
                  <a:pt x="5753912" y="3870814"/>
                </a:lnTo>
                <a:lnTo>
                  <a:pt x="5753912" y="0"/>
                </a:lnTo>
                <a:lnTo>
                  <a:pt x="0" y="0"/>
                </a:lnTo>
                <a:lnTo>
                  <a:pt x="0" y="3870814"/>
                </a:lnTo>
                <a:close/>
              </a:path>
            </a:pathLst>
          </a:custGeom>
          <a:blipFill>
            <a:blip r:embed="rId10">
              <a:alphaModFix amt="48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0" name="Freeform 10">
            <a:extLst>
              <a:ext uri="{FF2B5EF4-FFF2-40B4-BE49-F238E27FC236}">
                <a16:creationId xmlns:a16="http://schemas.microsoft.com/office/drawing/2014/main" id="{453298DB-2DCD-0889-601A-BD34A2D26CA5}"/>
              </a:ex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1" name="Freeform 11">
            <a:extLst>
              <a:ext uri="{FF2B5EF4-FFF2-40B4-BE49-F238E27FC236}">
                <a16:creationId xmlns:a16="http://schemas.microsoft.com/office/drawing/2014/main" id="{E2735842-F79C-A143-FD4C-69165C2F3109}"/>
              </a:ex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2" name="Freeform 12">
            <a:extLst>
              <a:ext uri="{FF2B5EF4-FFF2-40B4-BE49-F238E27FC236}">
                <a16:creationId xmlns:a16="http://schemas.microsoft.com/office/drawing/2014/main" id="{8EFBCCE1-8966-844C-41C8-7F1152C2D41E}"/>
              </a:ext>
              <a:ext uri="{C183D7F6-B498-43B3-948B-1728B52AA6E4}">
                <adec:decorative xmlns:adec="http://schemas.microsoft.com/office/drawing/2017/decorative" val="1"/>
              </a:ext>
            </a:extLst>
          </p:cNvPr>
          <p:cNvSpPr/>
          <p:nvPr/>
        </p:nvSpPr>
        <p:spPr>
          <a:xfrm>
            <a:off x="7534837"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3" name="TextBox 13">
            <a:extLst>
              <a:ext uri="{FF2B5EF4-FFF2-40B4-BE49-F238E27FC236}">
                <a16:creationId xmlns:a16="http://schemas.microsoft.com/office/drawing/2014/main" id="{0C260CDC-4055-3233-F747-90C0311B5AA6}"/>
              </a:ext>
            </a:extLst>
          </p:cNvPr>
          <p:cNvSpPr txBox="1"/>
          <p:nvPr/>
        </p:nvSpPr>
        <p:spPr>
          <a:xfrm>
            <a:off x="1689224" y="1525649"/>
            <a:ext cx="4147161" cy="585610"/>
          </a:xfrm>
          <a:prstGeom prst="rect">
            <a:avLst/>
          </a:prstGeom>
        </p:spPr>
        <p:txBody>
          <a:bodyPr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Policy Implications </a:t>
            </a:r>
          </a:p>
        </p:txBody>
      </p:sp>
      <p:sp>
        <p:nvSpPr>
          <p:cNvPr id="14" name="TextBox 14">
            <a:extLst>
              <a:ext uri="{FF2B5EF4-FFF2-40B4-BE49-F238E27FC236}">
                <a16:creationId xmlns:a16="http://schemas.microsoft.com/office/drawing/2014/main" id="{BE98E77E-1542-EE3B-31E9-6C076CC10383}"/>
              </a:ext>
            </a:extLst>
          </p:cNvPr>
          <p:cNvSpPr txBox="1"/>
          <p:nvPr/>
        </p:nvSpPr>
        <p:spPr>
          <a:xfrm>
            <a:off x="799391" y="2387475"/>
            <a:ext cx="6334796" cy="2541593"/>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US" sz="1867" dirty="0"/>
              <a:t>Bears national reproductive health improvement objectives.</a:t>
            </a:r>
          </a:p>
          <a:p>
            <a:pPr marL="190510" indent="-190510" algn="just">
              <a:lnSpc>
                <a:spcPct val="150000"/>
              </a:lnSpc>
              <a:buFont typeface="Arial" panose="020B0604020202020204" pitchFamily="34" charset="0"/>
              <a:buChar char="•"/>
            </a:pPr>
            <a:r>
              <a:rPr lang="en-US" sz="1867" dirty="0"/>
              <a:t>Promotes investment in government in digital health tools.</a:t>
            </a:r>
          </a:p>
          <a:p>
            <a:pPr marL="190510" indent="-190510" algn="just">
              <a:lnSpc>
                <a:spcPct val="150000"/>
              </a:lnSpc>
              <a:buFont typeface="Arial" panose="020B0604020202020204" pitchFamily="34" charset="0"/>
              <a:buChar char="•"/>
            </a:pPr>
            <a:r>
              <a:rPr lang="en-US" sz="1867" dirty="0"/>
              <a:t>Encourages acceptance of menstrual health in the policy.</a:t>
            </a:r>
          </a:p>
          <a:p>
            <a:pPr marL="190510" indent="-190510" algn="just">
              <a:lnSpc>
                <a:spcPct val="150000"/>
              </a:lnSpc>
              <a:buFont typeface="Arial" panose="020B0604020202020204" pitchFamily="34" charset="0"/>
              <a:buChar char="•"/>
            </a:pPr>
            <a:r>
              <a:rPr lang="en-US" sz="1867" dirty="0"/>
              <a:t>Facilitates the low-cost preventative healthcare models that can be scaled.</a:t>
            </a:r>
          </a:p>
          <a:p>
            <a:pPr marL="190510" indent="-190510" algn="just">
              <a:lnSpc>
                <a:spcPct val="150000"/>
              </a:lnSpc>
              <a:buFont typeface="Arial" panose="020B0604020202020204" pitchFamily="34" charset="0"/>
              <a:buChar char="•"/>
            </a:pPr>
            <a:r>
              <a:rPr lang="en-US" sz="1867" dirty="0" err="1"/>
              <a:t>Subsidises</a:t>
            </a:r>
            <a:r>
              <a:rPr lang="en-US" sz="1867" dirty="0"/>
              <a:t> digital equity and access policies.</a:t>
            </a:r>
          </a:p>
        </p:txBody>
      </p:sp>
      <p:sp>
        <p:nvSpPr>
          <p:cNvPr id="15" name="Freeform 15">
            <a:extLst>
              <a:ext uri="{FF2B5EF4-FFF2-40B4-BE49-F238E27FC236}">
                <a16:creationId xmlns:a16="http://schemas.microsoft.com/office/drawing/2014/main" id="{2ECA996D-532B-9500-587C-EE718D586C1B}"/>
              </a:ext>
              <a:ext uri="{C183D7F6-B498-43B3-948B-1728B52AA6E4}">
                <adec:decorative xmlns:adec="http://schemas.microsoft.com/office/drawing/2017/decorative" val="1"/>
              </a:ext>
            </a:extLst>
          </p:cNvPr>
          <p:cNvSpPr/>
          <p:nvPr/>
        </p:nvSpPr>
        <p:spPr>
          <a:xfrm>
            <a:off x="6553317" y="1139317"/>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27" name="Freeform 27">
            <a:extLst>
              <a:ext uri="{FF2B5EF4-FFF2-40B4-BE49-F238E27FC236}">
                <a16:creationId xmlns:a16="http://schemas.microsoft.com/office/drawing/2014/main" id="{A3BBD179-F931-7608-D167-51E91A0FC881}"/>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31" name="Freeform 31">
            <a:extLst>
              <a:ext uri="{FF2B5EF4-FFF2-40B4-BE49-F238E27FC236}">
                <a16:creationId xmlns:a16="http://schemas.microsoft.com/office/drawing/2014/main" id="{5D8CD22E-BE6D-5FCD-8305-F05B79DD7AC4}"/>
              </a:ext>
              <a:ext uri="{C183D7F6-B498-43B3-948B-1728B52AA6E4}">
                <adec:decorative xmlns:adec="http://schemas.microsoft.com/office/drawing/2017/decorative" val="1"/>
              </a:ext>
            </a:extLst>
          </p:cNvPr>
          <p:cNvSpPr/>
          <p:nvPr/>
        </p:nvSpPr>
        <p:spPr>
          <a:xfrm>
            <a:off x="0" y="4775129"/>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2" name="Freeform 32">
            <a:extLst>
              <a:ext uri="{FF2B5EF4-FFF2-40B4-BE49-F238E27FC236}">
                <a16:creationId xmlns:a16="http://schemas.microsoft.com/office/drawing/2014/main" id="{479408E3-CFAE-F7BA-9869-A00BBDC42BE6}"/>
              </a:ext>
              <a:ext uri="{C183D7F6-B498-43B3-948B-1728B52AA6E4}">
                <adec:decorative xmlns:adec="http://schemas.microsoft.com/office/drawing/2017/decorative" val="1"/>
              </a:ext>
            </a:extLst>
          </p:cNvPr>
          <p:cNvSpPr/>
          <p:nvPr/>
        </p:nvSpPr>
        <p:spPr>
          <a:xfrm>
            <a:off x="102790" y="4877918"/>
            <a:ext cx="663299" cy="663299"/>
          </a:xfrm>
          <a:custGeom>
            <a:avLst/>
            <a:gdLst/>
            <a:ahLst/>
            <a:cxnLst/>
            <a:rect l="l" t="t" r="r" b="b"/>
            <a:pathLst>
              <a:path w="994949" h="994949">
                <a:moveTo>
                  <a:pt x="0" y="0"/>
                </a:moveTo>
                <a:lnTo>
                  <a:pt x="994948" y="0"/>
                </a:lnTo>
                <a:lnTo>
                  <a:pt x="994948" y="994949"/>
                </a:lnTo>
                <a:lnTo>
                  <a:pt x="0" y="994949"/>
                </a:lnTo>
                <a:lnTo>
                  <a:pt x="0" y="0"/>
                </a:lnTo>
                <a:close/>
              </a:path>
            </a:pathLst>
          </a:custGeom>
          <a:blipFill>
            <a:blip r:embed="rId22"/>
            <a:stretch>
              <a:fillRect/>
            </a:stretch>
          </a:blipFill>
        </p:spPr>
        <p:txBody>
          <a:bodyPr/>
          <a:lstStyle/>
          <a:p>
            <a:endParaRPr lang="en-GB" sz="1200"/>
          </a:p>
        </p:txBody>
      </p:sp>
      <p:pic>
        <p:nvPicPr>
          <p:cNvPr id="3074" name="Picture 2" descr="Policy Implementation | Implementation">
            <a:extLst>
              <a:ext uri="{FF2B5EF4-FFF2-40B4-BE49-F238E27FC236}">
                <a16:creationId xmlns:a16="http://schemas.microsoft.com/office/drawing/2014/main" id="{B7E72CDA-C1D4-7126-EFEB-4A09A681DAE6}"/>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422126" y="1662465"/>
            <a:ext cx="3895196"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7096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925B9-117B-C406-ABE3-FB1DD0BECA3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6BA1B20-5A2E-F31C-B60F-C1A780A8B8D3}"/>
              </a:ext>
            </a:extLst>
          </p:cNvPr>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FF2B5EF4-FFF2-40B4-BE49-F238E27FC236}">
                <a16:creationId xmlns:a16="http://schemas.microsoft.com/office/drawing/2014/main" id="{ED43645A-D422-AC2A-7198-EDAB6407A22F}"/>
              </a:ext>
              <a:ext uri="{C183D7F6-B498-43B3-948B-1728B52AA6E4}">
                <adec:decorative xmlns:adec="http://schemas.microsoft.com/office/drawing/2017/decorative" val="1"/>
              </a:ext>
            </a:extLst>
          </p:cNvPr>
          <p:cNvPicPr>
            <a:picLocks noChangeAspect="1"/>
          </p:cNvPicPr>
          <p:nvPr/>
        </p:nvPicPr>
        <p:blipFill>
          <a:blip r:embed="rId4">
            <a:alphaModFix amt="62000"/>
          </a:blip>
          <a:srcRect/>
          <a:stretch>
            <a:fillRect/>
          </a:stretch>
        </p:blipFill>
        <p:spPr>
          <a:xfrm>
            <a:off x="288950" y="622952"/>
            <a:ext cx="5458968" cy="5486400"/>
          </a:xfrm>
          <a:prstGeom prst="rect">
            <a:avLst/>
          </a:prstGeom>
        </p:spPr>
      </p:pic>
      <p:sp>
        <p:nvSpPr>
          <p:cNvPr id="4" name="Freeform 4">
            <a:extLst>
              <a:ext uri="{FF2B5EF4-FFF2-40B4-BE49-F238E27FC236}">
                <a16:creationId xmlns:a16="http://schemas.microsoft.com/office/drawing/2014/main" id="{BADB1A30-4039-95A0-1196-ECB4A339F027}"/>
              </a:ext>
              <a:ext uri="{C183D7F6-B498-43B3-948B-1728B52AA6E4}">
                <adec:decorative xmlns:adec="http://schemas.microsoft.com/office/drawing/2017/decorative" val="1"/>
              </a:ext>
            </a:extLst>
          </p:cNvPr>
          <p:cNvSpPr/>
          <p:nvPr/>
        </p:nvSpPr>
        <p:spPr>
          <a:xfrm>
            <a:off x="0" y="1662464"/>
            <a:ext cx="4395589" cy="5195536"/>
          </a:xfrm>
          <a:custGeom>
            <a:avLst/>
            <a:gdLst/>
            <a:ahLst/>
            <a:cxnLst/>
            <a:rect l="l" t="t" r="r" b="b"/>
            <a:pathLst>
              <a:path w="6593384" h="7793304">
                <a:moveTo>
                  <a:pt x="0" y="0"/>
                </a:moveTo>
                <a:lnTo>
                  <a:pt x="6593384" y="0"/>
                </a:lnTo>
                <a:lnTo>
                  <a:pt x="6593384" y="7793304"/>
                </a:lnTo>
                <a:lnTo>
                  <a:pt x="0" y="7793304"/>
                </a:lnTo>
                <a:lnTo>
                  <a:pt x="0" y="0"/>
                </a:lnTo>
                <a:close/>
              </a:path>
            </a:pathLst>
          </a:custGeom>
          <a:blipFill>
            <a:blip r:embed="rId5"/>
            <a:stretch>
              <a:fillRect l="-41514" t="-4026" b="-10362"/>
            </a:stretch>
          </a:blipFill>
        </p:spPr>
        <p:txBody>
          <a:bodyPr/>
          <a:lstStyle/>
          <a:p>
            <a:endParaRPr lang="en-GB" sz="1200"/>
          </a:p>
        </p:txBody>
      </p:sp>
      <p:sp>
        <p:nvSpPr>
          <p:cNvPr id="5" name="Freeform 5">
            <a:extLst>
              <a:ext uri="{FF2B5EF4-FFF2-40B4-BE49-F238E27FC236}">
                <a16:creationId xmlns:a16="http://schemas.microsoft.com/office/drawing/2014/main" id="{9E04B461-EB26-9E6E-E256-9F9309A6E49F}"/>
              </a:ext>
              <a:ext uri="{C183D7F6-B498-43B3-948B-1728B52AA6E4}">
                <adec:decorative xmlns:adec="http://schemas.microsoft.com/office/drawing/2017/decorative" val="1"/>
              </a:ext>
            </a:extLst>
          </p:cNvPr>
          <p:cNvSpPr/>
          <p:nvPr/>
        </p:nvSpPr>
        <p:spPr>
          <a:xfrm>
            <a:off x="6014619" y="2775182"/>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6" name="Freeform 6">
            <a:extLst>
              <a:ext uri="{FF2B5EF4-FFF2-40B4-BE49-F238E27FC236}">
                <a16:creationId xmlns:a16="http://schemas.microsoft.com/office/drawing/2014/main" id="{5980DA1A-FF0F-18BF-4C70-E097D8F23C2F}"/>
              </a:ext>
              <a:ext uri="{C183D7F6-B498-43B3-948B-1728B52AA6E4}">
                <adec:decorative xmlns:adec="http://schemas.microsoft.com/office/drawing/2017/decorative" val="1"/>
              </a:ext>
            </a:extLst>
          </p:cNvPr>
          <p:cNvSpPr/>
          <p:nvPr/>
        </p:nvSpPr>
        <p:spPr>
          <a:xfrm>
            <a:off x="11605877" y="2187197"/>
            <a:ext cx="406409" cy="2483607"/>
          </a:xfrm>
          <a:custGeom>
            <a:avLst/>
            <a:gdLst/>
            <a:ahLst/>
            <a:cxnLst/>
            <a:rect l="l" t="t" r="r" b="b"/>
            <a:pathLst>
              <a:path w="609613" h="3725410">
                <a:moveTo>
                  <a:pt x="0" y="0"/>
                </a:moveTo>
                <a:lnTo>
                  <a:pt x="609612" y="0"/>
                </a:lnTo>
                <a:lnTo>
                  <a:pt x="609612" y="3725410"/>
                </a:lnTo>
                <a:lnTo>
                  <a:pt x="0" y="37254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32696FE5-0E93-C285-86C0-73A14EEE0A9D}"/>
              </a:ext>
              <a:ext uri="{C183D7F6-B498-43B3-948B-1728B52AA6E4}">
                <adec:decorative xmlns:adec="http://schemas.microsoft.com/office/drawing/2017/decorative" val="1"/>
              </a:ext>
            </a:extLst>
          </p:cNvPr>
          <p:cNvSpPr/>
          <p:nvPr/>
        </p:nvSpPr>
        <p:spPr>
          <a:xfrm>
            <a:off x="-1396926" y="665630"/>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0" name="Freeform 10">
            <a:extLst>
              <a:ext uri="{FF2B5EF4-FFF2-40B4-BE49-F238E27FC236}">
                <a16:creationId xmlns:a16="http://schemas.microsoft.com/office/drawing/2014/main" id="{1E9181EE-1CC4-D84A-B301-CA932532D29C}"/>
              </a:ext>
              <a:ext uri="{C183D7F6-B498-43B3-948B-1728B52AA6E4}">
                <adec:decorative xmlns:adec="http://schemas.microsoft.com/office/drawing/2017/decorative" val="1"/>
              </a:ext>
            </a:extLst>
          </p:cNvPr>
          <p:cNvSpPr/>
          <p:nvPr/>
        </p:nvSpPr>
        <p:spPr>
          <a:xfrm>
            <a:off x="4899268" y="1351430"/>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3" name="TextBox 13">
            <a:extLst>
              <a:ext uri="{FF2B5EF4-FFF2-40B4-BE49-F238E27FC236}">
                <a16:creationId xmlns:a16="http://schemas.microsoft.com/office/drawing/2014/main" id="{C07C7596-D024-46CC-CC0C-FA4EC59A6C9F}"/>
              </a:ext>
            </a:extLst>
          </p:cNvPr>
          <p:cNvSpPr txBox="1"/>
          <p:nvPr/>
        </p:nvSpPr>
        <p:spPr>
          <a:xfrm>
            <a:off x="5480745" y="1277249"/>
            <a:ext cx="6269053" cy="585610"/>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Implications of the Research</a:t>
            </a:r>
          </a:p>
        </p:txBody>
      </p:sp>
      <p:sp>
        <p:nvSpPr>
          <p:cNvPr id="14" name="TextBox 14">
            <a:extLst>
              <a:ext uri="{FF2B5EF4-FFF2-40B4-BE49-F238E27FC236}">
                <a16:creationId xmlns:a16="http://schemas.microsoft.com/office/drawing/2014/main" id="{04A16A05-A26C-AC23-425E-D5CFB85CF5F4}"/>
              </a:ext>
            </a:extLst>
          </p:cNvPr>
          <p:cNvSpPr txBox="1"/>
          <p:nvPr/>
        </p:nvSpPr>
        <p:spPr>
          <a:xfrm>
            <a:off x="5029754" y="2539966"/>
            <a:ext cx="5867287" cy="3834639"/>
          </a:xfrm>
          <a:prstGeom prst="rect">
            <a:avLst/>
          </a:prstGeom>
        </p:spPr>
        <p:txBody>
          <a:bodyPr wrap="square" lIns="0" tIns="0" rIns="0" bIns="0" rtlCol="0" anchor="t">
            <a:spAutoFit/>
          </a:bodyPr>
          <a:lstStyle/>
          <a:p>
            <a:pPr marL="304815" indent="-304815">
              <a:lnSpc>
                <a:spcPct val="150000"/>
              </a:lnSpc>
              <a:buFont typeface="Arial" panose="020B0604020202020204" pitchFamily="34" charset="0"/>
              <a:buChar char="•"/>
            </a:pPr>
            <a:r>
              <a:rPr lang="en-US" sz="1867" dirty="0"/>
              <a:t>Delivers actual menstrual health data trend. </a:t>
            </a:r>
          </a:p>
          <a:p>
            <a:pPr marL="304815" indent="-304815">
              <a:lnSpc>
                <a:spcPct val="150000"/>
              </a:lnSpc>
              <a:buFont typeface="Arial" panose="020B0604020202020204" pitchFamily="34" charset="0"/>
              <a:buChar char="•"/>
            </a:pPr>
            <a:r>
              <a:rPr lang="en-US" sz="1867" dirty="0"/>
              <a:t>Funds the studies about PCOS, endometriosis and cycle abnormalities.</a:t>
            </a:r>
          </a:p>
          <a:p>
            <a:pPr marL="304815" indent="-304815">
              <a:lnSpc>
                <a:spcPct val="150000"/>
              </a:lnSpc>
              <a:buFont typeface="Arial" panose="020B0604020202020204" pitchFamily="34" charset="0"/>
              <a:buChar char="•"/>
            </a:pPr>
            <a:r>
              <a:rPr lang="en-US" sz="1867" dirty="0"/>
              <a:t>Allows building predictive health models.</a:t>
            </a:r>
          </a:p>
          <a:p>
            <a:pPr marL="304815" indent="-304815">
              <a:lnSpc>
                <a:spcPct val="150000"/>
              </a:lnSpc>
              <a:buFont typeface="Arial" panose="020B0604020202020204" pitchFamily="34" charset="0"/>
              <a:buChar char="•"/>
            </a:pPr>
            <a:r>
              <a:rPr lang="en-US" sz="1867" dirty="0"/>
              <a:t>Enhances knowledge of </a:t>
            </a:r>
            <a:r>
              <a:rPr lang="en-US" sz="1867" dirty="0" err="1"/>
              <a:t>stigmatisation</a:t>
            </a:r>
            <a:r>
              <a:rPr lang="en-US" sz="1867" dirty="0"/>
              <a:t> and engagement </a:t>
            </a:r>
            <a:r>
              <a:rPr lang="en-US" sz="1867" dirty="0" err="1"/>
              <a:t>behaviours</a:t>
            </a:r>
            <a:r>
              <a:rPr lang="en-US" sz="1867" dirty="0"/>
              <a:t>.</a:t>
            </a:r>
          </a:p>
          <a:p>
            <a:pPr marL="304815" indent="-304815">
              <a:lnSpc>
                <a:spcPct val="150000"/>
              </a:lnSpc>
              <a:buFont typeface="Arial" panose="020B0604020202020204" pitchFamily="34" charset="0"/>
              <a:buChar char="•"/>
            </a:pPr>
            <a:r>
              <a:rPr lang="en-US" sz="1867" dirty="0"/>
              <a:t>Promotes innovation in online research that allows better awareness and education about women’s health (Borges do Nascimento et al., 2025). </a:t>
            </a:r>
          </a:p>
        </p:txBody>
      </p:sp>
      <p:sp>
        <p:nvSpPr>
          <p:cNvPr id="16" name="Freeform 16">
            <a:extLst>
              <a:ext uri="{FF2B5EF4-FFF2-40B4-BE49-F238E27FC236}">
                <a16:creationId xmlns:a16="http://schemas.microsoft.com/office/drawing/2014/main" id="{C3DF48FB-63EA-5ED6-822D-D126F48D3FE8}"/>
              </a:ext>
              <a:ext uri="{C183D7F6-B498-43B3-948B-1728B52AA6E4}">
                <adec:decorative xmlns:adec="http://schemas.microsoft.com/office/drawing/2017/decorative" val="1"/>
              </a:ext>
            </a:extLst>
          </p:cNvPr>
          <p:cNvSpPr/>
          <p:nvPr/>
        </p:nvSpPr>
        <p:spPr>
          <a:xfrm>
            <a:off x="11315360" y="4783995"/>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7" name="Freeform 17">
            <a:extLst>
              <a:ext uri="{FF2B5EF4-FFF2-40B4-BE49-F238E27FC236}">
                <a16:creationId xmlns:a16="http://schemas.microsoft.com/office/drawing/2014/main" id="{AF53B099-379C-6F45-4407-8A56380197CE}"/>
              </a:ext>
              <a:ext uri="{C183D7F6-B498-43B3-948B-1728B52AA6E4}">
                <adec:decorative xmlns:adec="http://schemas.microsoft.com/office/drawing/2017/decorative" val="1"/>
              </a:ext>
            </a:extLst>
          </p:cNvPr>
          <p:cNvSpPr/>
          <p:nvPr/>
        </p:nvSpPr>
        <p:spPr>
          <a:xfrm>
            <a:off x="11404657" y="4873303"/>
            <a:ext cx="690283" cy="689419"/>
          </a:xfrm>
          <a:custGeom>
            <a:avLst/>
            <a:gdLst/>
            <a:ahLst/>
            <a:cxnLst/>
            <a:rect l="l" t="t" r="r" b="b"/>
            <a:pathLst>
              <a:path w="1035424" h="1034129">
                <a:moveTo>
                  <a:pt x="0" y="0"/>
                </a:moveTo>
                <a:lnTo>
                  <a:pt x="1035424" y="0"/>
                </a:lnTo>
                <a:lnTo>
                  <a:pt x="1035424" y="1034129"/>
                </a:lnTo>
                <a:lnTo>
                  <a:pt x="0" y="1034129"/>
                </a:lnTo>
                <a:lnTo>
                  <a:pt x="0" y="0"/>
                </a:lnTo>
                <a:close/>
              </a:path>
            </a:pathLst>
          </a:custGeom>
          <a:blipFill>
            <a:blip r:embed="rId16"/>
            <a:stretch>
              <a:fillRect/>
            </a:stretch>
          </a:blipFill>
        </p:spPr>
        <p:txBody>
          <a:bodyPr/>
          <a:lstStyle/>
          <a:p>
            <a:endParaRPr lang="en-GB" sz="1200"/>
          </a:p>
        </p:txBody>
      </p:sp>
      <p:sp>
        <p:nvSpPr>
          <p:cNvPr id="29" name="Freeform 29">
            <a:extLst>
              <a:ext uri="{FF2B5EF4-FFF2-40B4-BE49-F238E27FC236}">
                <a16:creationId xmlns:a16="http://schemas.microsoft.com/office/drawing/2014/main" id="{96A4AF7F-D54E-366C-5A9E-F02224D7BF0B}"/>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sz="1200"/>
          </a:p>
        </p:txBody>
      </p:sp>
      <p:pic>
        <p:nvPicPr>
          <p:cNvPr id="4098" name="Picture 2" descr="Menstrual Cycle - an overview | ScienceDirect Topics">
            <a:extLst>
              <a:ext uri="{FF2B5EF4-FFF2-40B4-BE49-F238E27FC236}">
                <a16:creationId xmlns:a16="http://schemas.microsoft.com/office/drawing/2014/main" id="{A71E2964-6F1C-B7A6-4CC4-C6497786AF50}"/>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85255" y="2037230"/>
            <a:ext cx="4577799" cy="4525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9098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664EA-26FA-3070-FBA8-216120C5767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95F22D6-FAF4-7CAA-BDC5-DA59D44A5AEC}"/>
              </a:ext>
            </a:extLst>
          </p:cNvPr>
          <p:cNvSpPr/>
          <p:nvPr/>
        </p:nvSpPr>
        <p:spPr>
          <a:xfrm flipH="1">
            <a:off x="0" y="0"/>
            <a:ext cx="12192000" cy="6858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t="-9222" b="-9222"/>
            </a:stretch>
          </a:blipFill>
        </p:spPr>
        <p:txBody>
          <a:bodyPr/>
          <a:lstStyle/>
          <a:p>
            <a:endParaRPr lang="en-GB" sz="1200"/>
          </a:p>
        </p:txBody>
      </p:sp>
      <p:pic>
        <p:nvPicPr>
          <p:cNvPr id="3" name="Picture 3">
            <a:extLst>
              <a:ext uri="{FF2B5EF4-FFF2-40B4-BE49-F238E27FC236}">
                <a16:creationId xmlns:a16="http://schemas.microsoft.com/office/drawing/2014/main" id="{6FCC7DFF-061F-770C-AC06-D6130D9E5C03}"/>
              </a:ext>
              <a:ext uri="{C183D7F6-B498-43B3-948B-1728B52AA6E4}">
                <adec:decorative xmlns:adec="http://schemas.microsoft.com/office/drawing/2017/decorative" val="1"/>
              </a:ext>
            </a:extLst>
          </p:cNvPr>
          <p:cNvPicPr>
            <a:picLocks noChangeAspect="1"/>
          </p:cNvPicPr>
          <p:nvPr/>
        </p:nvPicPr>
        <p:blipFill>
          <a:blip r:embed="rId4">
            <a:alphaModFix amt="62000"/>
          </a:blip>
          <a:srcRect/>
          <a:stretch>
            <a:fillRect/>
          </a:stretch>
        </p:blipFill>
        <p:spPr>
          <a:xfrm>
            <a:off x="288950" y="622952"/>
            <a:ext cx="5458968" cy="5486400"/>
          </a:xfrm>
          <a:prstGeom prst="rect">
            <a:avLst/>
          </a:prstGeom>
        </p:spPr>
      </p:pic>
      <p:sp>
        <p:nvSpPr>
          <p:cNvPr id="4" name="Freeform 4">
            <a:extLst>
              <a:ext uri="{FF2B5EF4-FFF2-40B4-BE49-F238E27FC236}">
                <a16:creationId xmlns:a16="http://schemas.microsoft.com/office/drawing/2014/main" id="{7FF97C7B-563D-2BFF-954E-561AC0164BC8}"/>
              </a:ext>
              <a:ext uri="{C183D7F6-B498-43B3-948B-1728B52AA6E4}">
                <adec:decorative xmlns:adec="http://schemas.microsoft.com/office/drawing/2017/decorative" val="1"/>
              </a:ext>
            </a:extLst>
          </p:cNvPr>
          <p:cNvSpPr/>
          <p:nvPr/>
        </p:nvSpPr>
        <p:spPr>
          <a:xfrm>
            <a:off x="0" y="1662464"/>
            <a:ext cx="4395589" cy="5195536"/>
          </a:xfrm>
          <a:custGeom>
            <a:avLst/>
            <a:gdLst/>
            <a:ahLst/>
            <a:cxnLst/>
            <a:rect l="l" t="t" r="r" b="b"/>
            <a:pathLst>
              <a:path w="6593384" h="7793304">
                <a:moveTo>
                  <a:pt x="0" y="0"/>
                </a:moveTo>
                <a:lnTo>
                  <a:pt x="6593384" y="0"/>
                </a:lnTo>
                <a:lnTo>
                  <a:pt x="6593384" y="7793304"/>
                </a:lnTo>
                <a:lnTo>
                  <a:pt x="0" y="7793304"/>
                </a:lnTo>
                <a:lnTo>
                  <a:pt x="0" y="0"/>
                </a:lnTo>
                <a:close/>
              </a:path>
            </a:pathLst>
          </a:custGeom>
          <a:blipFill>
            <a:blip r:embed="rId5"/>
            <a:stretch>
              <a:fillRect l="-41514" t="-4026" b="-10362"/>
            </a:stretch>
          </a:blipFill>
        </p:spPr>
        <p:txBody>
          <a:bodyPr/>
          <a:lstStyle/>
          <a:p>
            <a:endParaRPr lang="en-GB" sz="1200"/>
          </a:p>
        </p:txBody>
      </p:sp>
      <p:sp>
        <p:nvSpPr>
          <p:cNvPr id="5" name="Freeform 5">
            <a:extLst>
              <a:ext uri="{FF2B5EF4-FFF2-40B4-BE49-F238E27FC236}">
                <a16:creationId xmlns:a16="http://schemas.microsoft.com/office/drawing/2014/main" id="{E38412B9-F122-A64E-6B7B-29D07F350F66}"/>
              </a:ext>
              <a:ext uri="{C183D7F6-B498-43B3-948B-1728B52AA6E4}">
                <adec:decorative xmlns:adec="http://schemas.microsoft.com/office/drawing/2017/decorative" val="1"/>
              </a:ext>
            </a:extLst>
          </p:cNvPr>
          <p:cNvSpPr/>
          <p:nvPr/>
        </p:nvSpPr>
        <p:spPr>
          <a:xfrm>
            <a:off x="6014619" y="2775182"/>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BFF2C866-8B8B-EA5A-D97D-E8D752B48546}"/>
              </a:ext>
              <a:ext uri="{C183D7F6-B498-43B3-948B-1728B52AA6E4}">
                <adec:decorative xmlns:adec="http://schemas.microsoft.com/office/drawing/2017/decorative" val="1"/>
              </a:ext>
            </a:extLst>
          </p:cNvPr>
          <p:cNvSpPr/>
          <p:nvPr/>
        </p:nvSpPr>
        <p:spPr>
          <a:xfrm>
            <a:off x="-1396926" y="665630"/>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8" name="Freeform 8">
            <a:extLst>
              <a:ext uri="{FF2B5EF4-FFF2-40B4-BE49-F238E27FC236}">
                <a16:creationId xmlns:a16="http://schemas.microsoft.com/office/drawing/2014/main" id="{D33C8488-712A-A10F-A641-54CAFFE108B5}"/>
              </a:ext>
              <a:ext uri="{C183D7F6-B498-43B3-948B-1728B52AA6E4}">
                <adec:decorative xmlns:adec="http://schemas.microsoft.com/office/drawing/2017/decorative" val="1"/>
              </a:ext>
            </a:extLst>
          </p:cNvPr>
          <p:cNvSpPr/>
          <p:nvPr/>
        </p:nvSpPr>
        <p:spPr>
          <a:xfrm flipH="1">
            <a:off x="8745452" y="71989"/>
            <a:ext cx="3446548" cy="417347"/>
          </a:xfrm>
          <a:custGeom>
            <a:avLst/>
            <a:gdLst/>
            <a:ahLst/>
            <a:cxnLst/>
            <a:rect l="l" t="t" r="r" b="b"/>
            <a:pathLst>
              <a:path w="5169822" h="626020">
                <a:moveTo>
                  <a:pt x="5169822" y="0"/>
                </a:moveTo>
                <a:lnTo>
                  <a:pt x="0" y="0"/>
                </a:lnTo>
                <a:lnTo>
                  <a:pt x="0" y="626020"/>
                </a:lnTo>
                <a:lnTo>
                  <a:pt x="5169822" y="626020"/>
                </a:lnTo>
                <a:lnTo>
                  <a:pt x="5169822"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10" name="Freeform 10">
            <a:extLst>
              <a:ext uri="{FF2B5EF4-FFF2-40B4-BE49-F238E27FC236}">
                <a16:creationId xmlns:a16="http://schemas.microsoft.com/office/drawing/2014/main" id="{457B273D-EAD1-B605-B64C-0C018D1402CF}"/>
              </a:ext>
              <a:ext uri="{C183D7F6-B498-43B3-948B-1728B52AA6E4}">
                <adec:decorative xmlns:adec="http://schemas.microsoft.com/office/drawing/2017/decorative" val="1"/>
              </a:ext>
            </a:extLst>
          </p:cNvPr>
          <p:cNvSpPr/>
          <p:nvPr/>
        </p:nvSpPr>
        <p:spPr>
          <a:xfrm>
            <a:off x="4899268" y="1351430"/>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1" name="Freeform 11">
            <a:extLst>
              <a:ext uri="{FF2B5EF4-FFF2-40B4-BE49-F238E27FC236}">
                <a16:creationId xmlns:a16="http://schemas.microsoft.com/office/drawing/2014/main" id="{5F508943-EF44-5FCC-A617-6B73525609A3}"/>
              </a:ext>
              <a:ext uri="{C183D7F6-B498-43B3-948B-1728B52AA6E4}">
                <adec:decorative xmlns:adec="http://schemas.microsoft.com/office/drawing/2017/decorative" val="1"/>
              </a:ext>
            </a:extLst>
          </p:cNvPr>
          <p:cNvSpPr/>
          <p:nvPr/>
        </p:nvSpPr>
        <p:spPr>
          <a:xfrm rot="5876538" flipV="1">
            <a:off x="1404429" y="1671796"/>
            <a:ext cx="3523219" cy="3305420"/>
          </a:xfrm>
          <a:custGeom>
            <a:avLst/>
            <a:gdLst/>
            <a:ahLst/>
            <a:cxnLst/>
            <a:rect l="l" t="t" r="r" b="b"/>
            <a:pathLst>
              <a:path w="5284828" h="4958130">
                <a:moveTo>
                  <a:pt x="0" y="4958130"/>
                </a:moveTo>
                <a:lnTo>
                  <a:pt x="5284829" y="4958130"/>
                </a:lnTo>
                <a:lnTo>
                  <a:pt x="5284829" y="0"/>
                </a:lnTo>
                <a:lnTo>
                  <a:pt x="0" y="0"/>
                </a:lnTo>
                <a:lnTo>
                  <a:pt x="0" y="4958130"/>
                </a:lnTo>
                <a:close/>
              </a:path>
            </a:pathLst>
          </a:custGeom>
          <a:blipFill>
            <a:blip r:embed="rId14">
              <a:alphaModFix amt="48000"/>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2" name="TextBox 12">
            <a:extLst>
              <a:ext uri="{FF2B5EF4-FFF2-40B4-BE49-F238E27FC236}">
                <a16:creationId xmlns:a16="http://schemas.microsoft.com/office/drawing/2014/main" id="{D1EF5616-2DAD-C356-7093-60B1F7506988}"/>
              </a:ext>
            </a:extLst>
          </p:cNvPr>
          <p:cNvSpPr txBox="1"/>
          <p:nvPr/>
        </p:nvSpPr>
        <p:spPr>
          <a:xfrm>
            <a:off x="5723814" y="1227200"/>
            <a:ext cx="7275205" cy="585610"/>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Educational Implications</a:t>
            </a:r>
          </a:p>
        </p:txBody>
      </p:sp>
      <p:sp>
        <p:nvSpPr>
          <p:cNvPr id="13" name="TextBox 13">
            <a:extLst>
              <a:ext uri="{FF2B5EF4-FFF2-40B4-BE49-F238E27FC236}">
                <a16:creationId xmlns:a16="http://schemas.microsoft.com/office/drawing/2014/main" id="{3A420ADD-EF6F-FF26-AAEB-7D514A64AD05}"/>
              </a:ext>
            </a:extLst>
          </p:cNvPr>
          <p:cNvSpPr txBox="1"/>
          <p:nvPr/>
        </p:nvSpPr>
        <p:spPr>
          <a:xfrm>
            <a:off x="4780694" y="2137389"/>
            <a:ext cx="6227718" cy="3888180"/>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US" sz="2133" dirty="0"/>
              <a:t>Improves reproductive health education among young females.</a:t>
            </a:r>
          </a:p>
          <a:p>
            <a:pPr marL="190510" indent="-190510" algn="just">
              <a:lnSpc>
                <a:spcPct val="150000"/>
              </a:lnSpc>
              <a:buFont typeface="Arial" panose="020B0604020202020204" pitchFamily="34" charset="0"/>
              <a:buChar char="•"/>
            </a:pPr>
            <a:r>
              <a:rPr lang="en-US" sz="2133" dirty="0"/>
              <a:t>In schools, universities and community programs the app can increase menstruation awareness (Munro et al., 2021). </a:t>
            </a:r>
          </a:p>
          <a:p>
            <a:pPr marL="190510" indent="-190510" algn="just">
              <a:lnSpc>
                <a:spcPct val="150000"/>
              </a:lnSpc>
              <a:buFont typeface="Arial" panose="020B0604020202020204" pitchFamily="34" charset="0"/>
              <a:buChar char="•"/>
            </a:pPr>
            <a:r>
              <a:rPr lang="en-US" sz="2133" dirty="0"/>
              <a:t>Offers online learning tools for formatted learning.</a:t>
            </a:r>
          </a:p>
          <a:p>
            <a:pPr marL="190510" indent="-190510" algn="just">
              <a:lnSpc>
                <a:spcPct val="150000"/>
              </a:lnSpc>
              <a:buFont typeface="Arial" panose="020B0604020202020204" pitchFamily="34" charset="0"/>
              <a:buChar char="•"/>
            </a:pPr>
            <a:r>
              <a:rPr lang="en-US" sz="2133" dirty="0"/>
              <a:t>Helps promote patient-</a:t>
            </a:r>
            <a:r>
              <a:rPr lang="en-US" sz="2133" dirty="0" err="1"/>
              <a:t>centred</a:t>
            </a:r>
            <a:r>
              <a:rPr lang="en-US" sz="2133" dirty="0"/>
              <a:t> instruction to the healthcare professionals.</a:t>
            </a:r>
          </a:p>
        </p:txBody>
      </p:sp>
      <p:sp>
        <p:nvSpPr>
          <p:cNvPr id="27" name="Freeform 27">
            <a:extLst>
              <a:ext uri="{FF2B5EF4-FFF2-40B4-BE49-F238E27FC236}">
                <a16:creationId xmlns:a16="http://schemas.microsoft.com/office/drawing/2014/main" id="{6666ADC9-4AB0-2024-A3C5-AAF9B751EBB1}"/>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31" name="Freeform 31">
            <a:extLst>
              <a:ext uri="{FF2B5EF4-FFF2-40B4-BE49-F238E27FC236}">
                <a16:creationId xmlns:a16="http://schemas.microsoft.com/office/drawing/2014/main" id="{B482FFE1-A329-1C51-4B96-899655B8AF31}"/>
              </a:ext>
              <a:ext uri="{C183D7F6-B498-43B3-948B-1728B52AA6E4}">
                <adec:decorative xmlns:adec="http://schemas.microsoft.com/office/drawing/2017/decorative" val="1"/>
              </a:ext>
            </a:extLst>
          </p:cNvPr>
          <p:cNvSpPr/>
          <p:nvPr/>
        </p:nvSpPr>
        <p:spPr>
          <a:xfrm>
            <a:off x="11315360" y="4783995"/>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32" name="Freeform 32">
            <a:extLst>
              <a:ext uri="{FF2B5EF4-FFF2-40B4-BE49-F238E27FC236}">
                <a16:creationId xmlns:a16="http://schemas.microsoft.com/office/drawing/2014/main" id="{5E06F520-163B-25CB-A57C-C7D0027682CD}"/>
              </a:ext>
              <a:ext uri="{C183D7F6-B498-43B3-948B-1728B52AA6E4}">
                <adec:decorative xmlns:adec="http://schemas.microsoft.com/office/drawing/2017/decorative" val="1"/>
              </a:ext>
            </a:extLst>
          </p:cNvPr>
          <p:cNvSpPr/>
          <p:nvPr/>
        </p:nvSpPr>
        <p:spPr>
          <a:xfrm>
            <a:off x="11404657" y="4873303"/>
            <a:ext cx="690283" cy="689419"/>
          </a:xfrm>
          <a:custGeom>
            <a:avLst/>
            <a:gdLst/>
            <a:ahLst/>
            <a:cxnLst/>
            <a:rect l="l" t="t" r="r" b="b"/>
            <a:pathLst>
              <a:path w="1035424" h="1034129">
                <a:moveTo>
                  <a:pt x="0" y="0"/>
                </a:moveTo>
                <a:lnTo>
                  <a:pt x="1035424" y="0"/>
                </a:lnTo>
                <a:lnTo>
                  <a:pt x="1035424" y="1034129"/>
                </a:lnTo>
                <a:lnTo>
                  <a:pt x="0" y="1034129"/>
                </a:lnTo>
                <a:lnTo>
                  <a:pt x="0" y="0"/>
                </a:lnTo>
                <a:close/>
              </a:path>
            </a:pathLst>
          </a:custGeom>
          <a:blipFill>
            <a:blip r:embed="rId20"/>
            <a:stretch>
              <a:fillRect/>
            </a:stretch>
          </a:blipFill>
        </p:spPr>
        <p:txBody>
          <a:bodyPr/>
          <a:lstStyle/>
          <a:p>
            <a:endParaRPr lang="en-GB" sz="1200"/>
          </a:p>
        </p:txBody>
      </p:sp>
      <p:pic>
        <p:nvPicPr>
          <p:cNvPr id="5122" name="Picture 2" descr="Is Lack of Menstrual Hygiene Education Causing Girls to Drop Out of School?">
            <a:extLst>
              <a:ext uri="{FF2B5EF4-FFF2-40B4-BE49-F238E27FC236}">
                <a16:creationId xmlns:a16="http://schemas.microsoft.com/office/drawing/2014/main" id="{D7796708-3061-9E6C-E408-610AB3D30E06}"/>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57061" y="2685890"/>
            <a:ext cx="4031271" cy="31486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8613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DACCA-0976-B972-6CED-105DD78943F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453B4D9-2FFB-45E2-2DB7-223F8DB4EAEF}"/>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FF2B5EF4-FFF2-40B4-BE49-F238E27FC236}">
                <a16:creationId xmlns:a16="http://schemas.microsoft.com/office/drawing/2014/main" id="{FF5D9D5F-2D5E-A257-DE55-E5F2A4E8DD88}"/>
              </a:ext>
              <a:ext uri="{C183D7F6-B498-43B3-948B-1728B52AA6E4}">
                <adec:decorative xmlns:adec="http://schemas.microsoft.com/office/drawing/2017/decorative" val="1"/>
              </a:ext>
            </a:extLst>
          </p:cNvPr>
          <p:cNvSpPr/>
          <p:nvPr/>
        </p:nvSpPr>
        <p:spPr>
          <a:xfrm>
            <a:off x="1678439" y="2240431"/>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FF2B5EF4-FFF2-40B4-BE49-F238E27FC236}">
                <a16:creationId xmlns:a16="http://schemas.microsoft.com/office/drawing/2014/main" id="{401B56BF-32CA-D35C-0DA0-F4E5F3333411}"/>
              </a:ext>
              <a:ext uri="{C183D7F6-B498-43B3-948B-1728B52AA6E4}">
                <adec:decorative xmlns:adec="http://schemas.microsoft.com/office/drawing/2017/decorative" val="1"/>
              </a:ext>
            </a:extLst>
          </p:cNvPr>
          <p:cNvSpPr/>
          <p:nvPr/>
        </p:nvSpPr>
        <p:spPr>
          <a:xfrm flipH="1">
            <a:off x="8500847" y="1694980"/>
            <a:ext cx="3691153" cy="5163021"/>
          </a:xfrm>
          <a:custGeom>
            <a:avLst/>
            <a:gdLst/>
            <a:ahLst/>
            <a:cxnLst/>
            <a:rect l="l" t="t" r="r" b="b"/>
            <a:pathLst>
              <a:path w="5536730" h="7744531">
                <a:moveTo>
                  <a:pt x="5536730" y="0"/>
                </a:moveTo>
                <a:lnTo>
                  <a:pt x="0" y="0"/>
                </a:lnTo>
                <a:lnTo>
                  <a:pt x="0" y="7744531"/>
                </a:lnTo>
                <a:lnTo>
                  <a:pt x="5536730" y="7744531"/>
                </a:lnTo>
                <a:lnTo>
                  <a:pt x="5536730" y="0"/>
                </a:lnTo>
                <a:close/>
              </a:path>
            </a:pathLst>
          </a:custGeom>
          <a:blipFill>
            <a:blip r:embed="rId6"/>
            <a:stretch>
              <a:fillRect l="-10734" b="-6263"/>
            </a:stretch>
          </a:blipFill>
        </p:spPr>
        <p:txBody>
          <a:bodyPr/>
          <a:lstStyle/>
          <a:p>
            <a:endParaRPr lang="en-GB" sz="1200"/>
          </a:p>
        </p:txBody>
      </p:sp>
      <p:pic>
        <p:nvPicPr>
          <p:cNvPr id="5" name="Picture 5">
            <a:extLst>
              <a:ext uri="{FF2B5EF4-FFF2-40B4-BE49-F238E27FC236}">
                <a16:creationId xmlns:a16="http://schemas.microsoft.com/office/drawing/2014/main" id="{6F83BB00-D0C2-5E76-4E12-132956922684}"/>
              </a:ext>
              <a:ext uri="{C183D7F6-B498-43B3-948B-1728B52AA6E4}">
                <adec:decorative xmlns:adec="http://schemas.microsoft.com/office/drawing/2017/decorative" val="1"/>
              </a:ext>
            </a:extLst>
          </p:cNvPr>
          <p:cNvPicPr>
            <a:picLocks noChangeAspect="1"/>
          </p:cNvPicPr>
          <p:nvPr/>
        </p:nvPicPr>
        <p:blipFill>
          <a:blip r:embed="rId7">
            <a:alphaModFix amt="53000"/>
          </a:blip>
          <a:srcRect/>
          <a:stretch>
            <a:fillRect/>
          </a:stretch>
        </p:blipFill>
        <p:spPr>
          <a:xfrm>
            <a:off x="6595195" y="1242595"/>
            <a:ext cx="4890456" cy="4401411"/>
          </a:xfrm>
          <a:prstGeom prst="rect">
            <a:avLst/>
          </a:prstGeom>
        </p:spPr>
      </p:pic>
      <p:sp>
        <p:nvSpPr>
          <p:cNvPr id="6" name="Freeform 6">
            <a:extLst>
              <a:ext uri="{FF2B5EF4-FFF2-40B4-BE49-F238E27FC236}">
                <a16:creationId xmlns:a16="http://schemas.microsoft.com/office/drawing/2014/main" id="{2A70ADC4-20D7-DC2A-6F76-2B8A4D7FC32F}"/>
              </a:ext>
              <a:ext uri="{C183D7F6-B498-43B3-948B-1728B52AA6E4}">
                <adec:decorative xmlns:adec="http://schemas.microsoft.com/office/drawing/2017/decorative" val="1"/>
              </a:ext>
            </a:extLst>
          </p:cNvPr>
          <p:cNvSpPr/>
          <p:nvPr/>
        </p:nvSpPr>
        <p:spPr>
          <a:xfrm rot="-892903">
            <a:off x="7865929" y="1741894"/>
            <a:ext cx="843763" cy="2343788"/>
          </a:xfrm>
          <a:custGeom>
            <a:avLst/>
            <a:gdLst/>
            <a:ahLst/>
            <a:cxnLst/>
            <a:rect l="l" t="t" r="r" b="b"/>
            <a:pathLst>
              <a:path w="1265645" h="3515682">
                <a:moveTo>
                  <a:pt x="0" y="0"/>
                </a:moveTo>
                <a:lnTo>
                  <a:pt x="1265645" y="0"/>
                </a:lnTo>
                <a:lnTo>
                  <a:pt x="1265645" y="3515682"/>
                </a:lnTo>
                <a:lnTo>
                  <a:pt x="0" y="351568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F312E4B8-79AB-6929-081F-CF601ECA670B}"/>
              </a:ext>
              <a:ext uri="{C183D7F6-B498-43B3-948B-1728B52AA6E4}">
                <adec:decorative xmlns:adec="http://schemas.microsoft.com/office/drawing/2017/decorative" val="1"/>
              </a:ext>
            </a:extLst>
          </p:cNvPr>
          <p:cNvSpPr/>
          <p:nvPr/>
        </p:nvSpPr>
        <p:spPr>
          <a:xfrm rot="6655843" flipV="1">
            <a:off x="7583340" y="2101390"/>
            <a:ext cx="3835941" cy="2580542"/>
          </a:xfrm>
          <a:custGeom>
            <a:avLst/>
            <a:gdLst/>
            <a:ahLst/>
            <a:cxnLst/>
            <a:rect l="l" t="t" r="r" b="b"/>
            <a:pathLst>
              <a:path w="5753912" h="3870813">
                <a:moveTo>
                  <a:pt x="0" y="3870814"/>
                </a:moveTo>
                <a:lnTo>
                  <a:pt x="5753912" y="3870814"/>
                </a:lnTo>
                <a:lnTo>
                  <a:pt x="5753912" y="0"/>
                </a:lnTo>
                <a:lnTo>
                  <a:pt x="0" y="0"/>
                </a:lnTo>
                <a:lnTo>
                  <a:pt x="0" y="3870814"/>
                </a:lnTo>
                <a:close/>
              </a:path>
            </a:pathLst>
          </a:custGeom>
          <a:blipFill>
            <a:blip r:embed="rId10">
              <a:alphaModFix amt="4800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descr="an illustration of a person with long hair and flowers in self-care">
            <a:extLst>
              <a:ext uri="{FF2B5EF4-FFF2-40B4-BE49-F238E27FC236}">
                <a16:creationId xmlns:a16="http://schemas.microsoft.com/office/drawing/2014/main" id="{8A045F2A-DAB0-BC58-A3D0-C1BED428D459}"/>
              </a:ext>
            </a:extLst>
          </p:cNvPr>
          <p:cNvSpPr/>
          <p:nvPr/>
        </p:nvSpPr>
        <p:spPr>
          <a:xfrm flipH="1">
            <a:off x="8057984" y="2435143"/>
            <a:ext cx="2940377" cy="2833455"/>
          </a:xfrm>
          <a:custGeom>
            <a:avLst/>
            <a:gdLst/>
            <a:ahLst/>
            <a:cxnLst/>
            <a:rect l="l" t="t" r="r" b="b"/>
            <a:pathLst>
              <a:path w="4410566" h="4250182">
                <a:moveTo>
                  <a:pt x="4410567" y="0"/>
                </a:moveTo>
                <a:lnTo>
                  <a:pt x="0" y="0"/>
                </a:lnTo>
                <a:lnTo>
                  <a:pt x="0" y="4250183"/>
                </a:lnTo>
                <a:lnTo>
                  <a:pt x="4410567" y="4250183"/>
                </a:lnTo>
                <a:lnTo>
                  <a:pt x="4410567"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0" name="Freeform 10">
            <a:extLst>
              <a:ext uri="{FF2B5EF4-FFF2-40B4-BE49-F238E27FC236}">
                <a16:creationId xmlns:a16="http://schemas.microsoft.com/office/drawing/2014/main" id="{9D5D280E-8D63-7553-47B6-569F23D4EC8B}"/>
              </a:ex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1" name="Freeform 11">
            <a:extLst>
              <a:ext uri="{FF2B5EF4-FFF2-40B4-BE49-F238E27FC236}">
                <a16:creationId xmlns:a16="http://schemas.microsoft.com/office/drawing/2014/main" id="{15B6B7A3-6EA7-0E17-5D26-A2F067260D0E}"/>
              </a:ex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2" name="Freeform 12">
            <a:extLst>
              <a:ext uri="{FF2B5EF4-FFF2-40B4-BE49-F238E27FC236}">
                <a16:creationId xmlns:a16="http://schemas.microsoft.com/office/drawing/2014/main" id="{BC48DBBA-6E7F-D355-556C-132F7F21F4B2}"/>
              </a:ext>
              <a:ext uri="{C183D7F6-B498-43B3-948B-1728B52AA6E4}">
                <adec:decorative xmlns:adec="http://schemas.microsoft.com/office/drawing/2017/decorative" val="1"/>
              </a:ext>
            </a:extLst>
          </p:cNvPr>
          <p:cNvSpPr/>
          <p:nvPr/>
        </p:nvSpPr>
        <p:spPr>
          <a:xfrm>
            <a:off x="7534837"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13" name="TextBox 13">
            <a:extLst>
              <a:ext uri="{FF2B5EF4-FFF2-40B4-BE49-F238E27FC236}">
                <a16:creationId xmlns:a16="http://schemas.microsoft.com/office/drawing/2014/main" id="{7C271624-60D4-E4AF-329E-5D958B144613}"/>
              </a:ext>
            </a:extLst>
          </p:cNvPr>
          <p:cNvSpPr txBox="1"/>
          <p:nvPr/>
        </p:nvSpPr>
        <p:spPr>
          <a:xfrm>
            <a:off x="799391" y="1139317"/>
            <a:ext cx="6011238" cy="1226811"/>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Community and Social Impact</a:t>
            </a:r>
          </a:p>
        </p:txBody>
      </p:sp>
      <p:sp>
        <p:nvSpPr>
          <p:cNvPr id="14" name="TextBox 14">
            <a:extLst>
              <a:ext uri="{FF2B5EF4-FFF2-40B4-BE49-F238E27FC236}">
                <a16:creationId xmlns:a16="http://schemas.microsoft.com/office/drawing/2014/main" id="{28C38941-05DC-922D-F4B6-BC460D187B57}"/>
              </a:ext>
            </a:extLst>
          </p:cNvPr>
          <p:cNvSpPr txBox="1"/>
          <p:nvPr/>
        </p:nvSpPr>
        <p:spPr>
          <a:xfrm>
            <a:off x="799391" y="2387475"/>
            <a:ext cx="6334796" cy="2541593"/>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1867" dirty="0"/>
              <a:t>Enriches peer assistance in familiarity.</a:t>
            </a:r>
          </a:p>
          <a:p>
            <a:pPr marL="190510" indent="-190510" algn="just">
              <a:lnSpc>
                <a:spcPct val="150000"/>
              </a:lnSpc>
              <a:buFont typeface="Arial" panose="020B0604020202020204" pitchFamily="34" charset="0"/>
              <a:buChar char="•"/>
            </a:pPr>
            <a:r>
              <a:rPr lang="en-IN" sz="1867" dirty="0"/>
              <a:t>Promotes free speech and social empowerment.</a:t>
            </a:r>
          </a:p>
          <a:p>
            <a:pPr marL="190510" indent="-190510" algn="just">
              <a:lnSpc>
                <a:spcPct val="150000"/>
              </a:lnSpc>
              <a:buFont typeface="Arial" panose="020B0604020202020204" pitchFamily="34" charset="0"/>
              <a:buChar char="•"/>
            </a:pPr>
            <a:r>
              <a:rPr lang="en-IN" sz="1867" dirty="0"/>
              <a:t>Lessens the discrimination associated with menstruation to promote understanding on the issue (Olson et al., 2022). </a:t>
            </a:r>
          </a:p>
          <a:p>
            <a:pPr marL="190510" indent="-190510" algn="just">
              <a:lnSpc>
                <a:spcPct val="150000"/>
              </a:lnSpc>
              <a:buFont typeface="Arial" panose="020B0604020202020204" pitchFamily="34" charset="0"/>
              <a:buChar char="•"/>
            </a:pPr>
            <a:r>
              <a:rPr lang="en-IN" sz="1867" dirty="0"/>
              <a:t>Increases gender equality and women’s involvement.</a:t>
            </a:r>
          </a:p>
          <a:p>
            <a:pPr marL="190510" indent="-190510" algn="just">
              <a:lnSpc>
                <a:spcPct val="150000"/>
              </a:lnSpc>
              <a:buFont typeface="Arial" panose="020B0604020202020204" pitchFamily="34" charset="0"/>
              <a:buChar char="•"/>
            </a:pPr>
            <a:r>
              <a:rPr lang="en-IN" sz="1867" dirty="0"/>
              <a:t>Creates a favourable health-focused society.</a:t>
            </a:r>
          </a:p>
        </p:txBody>
      </p:sp>
      <p:sp>
        <p:nvSpPr>
          <p:cNvPr id="15" name="Freeform 15">
            <a:extLst>
              <a:ext uri="{FF2B5EF4-FFF2-40B4-BE49-F238E27FC236}">
                <a16:creationId xmlns:a16="http://schemas.microsoft.com/office/drawing/2014/main" id="{98405E20-CDD2-1CC2-9538-19778636D44A}"/>
              </a:ext>
              <a:ext uri="{C183D7F6-B498-43B3-948B-1728B52AA6E4}">
                <adec:decorative xmlns:adec="http://schemas.microsoft.com/office/drawing/2017/decorative" val="1"/>
              </a:ext>
            </a:extLst>
          </p:cNvPr>
          <p:cNvSpPr/>
          <p:nvPr/>
        </p:nvSpPr>
        <p:spPr>
          <a:xfrm>
            <a:off x="6553317" y="1139317"/>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27" name="Freeform 27">
            <a:extLst>
              <a:ext uri="{FF2B5EF4-FFF2-40B4-BE49-F238E27FC236}">
                <a16:creationId xmlns:a16="http://schemas.microsoft.com/office/drawing/2014/main" id="{D93A6174-D0D7-D06A-A7AF-089929FB334F}"/>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1" name="Freeform 31">
            <a:extLst>
              <a:ext uri="{FF2B5EF4-FFF2-40B4-BE49-F238E27FC236}">
                <a16:creationId xmlns:a16="http://schemas.microsoft.com/office/drawing/2014/main" id="{9B209C0D-3782-CC13-0740-286F075EB956}"/>
              </a:ext>
              <a:ext uri="{C183D7F6-B498-43B3-948B-1728B52AA6E4}">
                <adec:decorative xmlns:adec="http://schemas.microsoft.com/office/drawing/2017/decorative" val="1"/>
              </a:ext>
            </a:extLst>
          </p:cNvPr>
          <p:cNvSpPr/>
          <p:nvPr/>
        </p:nvSpPr>
        <p:spPr>
          <a:xfrm>
            <a:off x="0" y="4775129"/>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sz="1200"/>
          </a:p>
        </p:txBody>
      </p:sp>
      <p:sp>
        <p:nvSpPr>
          <p:cNvPr id="32" name="Freeform 32">
            <a:extLst>
              <a:ext uri="{FF2B5EF4-FFF2-40B4-BE49-F238E27FC236}">
                <a16:creationId xmlns:a16="http://schemas.microsoft.com/office/drawing/2014/main" id="{1BC8620E-5935-8C53-1BC2-78F8BE81047B}"/>
              </a:ext>
              <a:ext uri="{C183D7F6-B498-43B3-948B-1728B52AA6E4}">
                <adec:decorative xmlns:adec="http://schemas.microsoft.com/office/drawing/2017/decorative" val="1"/>
              </a:ext>
            </a:extLst>
          </p:cNvPr>
          <p:cNvSpPr/>
          <p:nvPr/>
        </p:nvSpPr>
        <p:spPr>
          <a:xfrm>
            <a:off x="102790" y="4877918"/>
            <a:ext cx="663299" cy="663299"/>
          </a:xfrm>
          <a:custGeom>
            <a:avLst/>
            <a:gdLst/>
            <a:ahLst/>
            <a:cxnLst/>
            <a:rect l="l" t="t" r="r" b="b"/>
            <a:pathLst>
              <a:path w="994949" h="994949">
                <a:moveTo>
                  <a:pt x="0" y="0"/>
                </a:moveTo>
                <a:lnTo>
                  <a:pt x="994948" y="0"/>
                </a:lnTo>
                <a:lnTo>
                  <a:pt x="994948" y="994949"/>
                </a:lnTo>
                <a:lnTo>
                  <a:pt x="0" y="994949"/>
                </a:lnTo>
                <a:lnTo>
                  <a:pt x="0" y="0"/>
                </a:lnTo>
                <a:close/>
              </a:path>
            </a:pathLst>
          </a:custGeom>
          <a:blipFill>
            <a:blip r:embed="rId24"/>
            <a:stretch>
              <a:fillRect/>
            </a:stretch>
          </a:blipFill>
        </p:spPr>
        <p:txBody>
          <a:bodyPr/>
          <a:lstStyle/>
          <a:p>
            <a:endParaRPr lang="en-GB" sz="1200"/>
          </a:p>
        </p:txBody>
      </p:sp>
    </p:spTree>
    <p:extLst>
      <p:ext uri="{BB962C8B-B14F-4D97-AF65-F5344CB8AC3E}">
        <p14:creationId xmlns:p14="http://schemas.microsoft.com/office/powerpoint/2010/main" val="164294999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AEDA6-B69C-4E71-BF19-50B3E92809A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CB711A5-012E-6BAA-1821-A28E54A98DCF}"/>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FF2B5EF4-FFF2-40B4-BE49-F238E27FC236}">
                <a16:creationId xmlns:a16="http://schemas.microsoft.com/office/drawing/2014/main" id="{8397875C-5FF1-1178-1F1D-0E30162CD009}"/>
              </a:ext>
              <a:ext uri="{C183D7F6-B498-43B3-948B-1728B52AA6E4}">
                <adec:decorative xmlns:adec="http://schemas.microsoft.com/office/drawing/2017/decorative" val="1"/>
              </a:ext>
            </a:extLst>
          </p:cNvPr>
          <p:cNvSpPr/>
          <p:nvPr/>
        </p:nvSpPr>
        <p:spPr>
          <a:xfrm>
            <a:off x="73602" y="4834160"/>
            <a:ext cx="868877" cy="868877"/>
          </a:xfrm>
          <a:custGeom>
            <a:avLst/>
            <a:gdLst/>
            <a:ahLst/>
            <a:cxnLst/>
            <a:rect l="l" t="t" r="r" b="b"/>
            <a:pathLst>
              <a:path w="1303316" h="1303316">
                <a:moveTo>
                  <a:pt x="0" y="0"/>
                </a:moveTo>
                <a:lnTo>
                  <a:pt x="1303316" y="0"/>
                </a:lnTo>
                <a:lnTo>
                  <a:pt x="1303316" y="1303317"/>
                </a:lnTo>
                <a:lnTo>
                  <a:pt x="0" y="130331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FF2B5EF4-FFF2-40B4-BE49-F238E27FC236}">
                <a16:creationId xmlns:a16="http://schemas.microsoft.com/office/drawing/2014/main" id="{32BEAC86-8BC6-043A-F807-05A196D25397}"/>
              </a:ext>
              <a:ext uri="{C183D7F6-B498-43B3-948B-1728B52AA6E4}">
                <adec:decorative xmlns:adec="http://schemas.microsoft.com/office/drawing/2017/decorative" val="1"/>
              </a:ext>
            </a:extLst>
          </p:cNvPr>
          <p:cNvSpPr/>
          <p:nvPr/>
        </p:nvSpPr>
        <p:spPr>
          <a:xfrm>
            <a:off x="1698375" y="2730529"/>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C48841DD-6E27-5C40-5B3B-9AB398237CD8}"/>
              </a:ex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8" name="Freeform 8">
            <a:extLst>
              <a:ext uri="{FF2B5EF4-FFF2-40B4-BE49-F238E27FC236}">
                <a16:creationId xmlns:a16="http://schemas.microsoft.com/office/drawing/2014/main" id="{31098CEB-4ACF-5114-5FD9-EC3EB7E707A2}"/>
              </a:ex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9" name="Freeform 9">
            <a:extLst>
              <a:ext uri="{FF2B5EF4-FFF2-40B4-BE49-F238E27FC236}">
                <a16:creationId xmlns:a16="http://schemas.microsoft.com/office/drawing/2014/main" id="{94B2B511-203E-9503-8A98-C2132C445553}"/>
              </a:ex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2" name="Freeform 12">
            <a:extLst>
              <a:ext uri="{FF2B5EF4-FFF2-40B4-BE49-F238E27FC236}">
                <a16:creationId xmlns:a16="http://schemas.microsoft.com/office/drawing/2014/main" id="{00216CA0-8AD0-7F28-85B2-0A9991473ACC}"/>
              </a:ext>
              <a:ext uri="{C183D7F6-B498-43B3-948B-1728B52AA6E4}">
                <adec:decorative xmlns:adec="http://schemas.microsoft.com/office/drawing/2017/decorative" val="1"/>
              </a:ext>
            </a:extLst>
          </p:cNvPr>
          <p:cNvSpPr/>
          <p:nvPr/>
        </p:nvSpPr>
        <p:spPr>
          <a:xfrm>
            <a:off x="7794015"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3" name="Freeform 13">
            <a:extLst>
              <a:ext uri="{FF2B5EF4-FFF2-40B4-BE49-F238E27FC236}">
                <a16:creationId xmlns:a16="http://schemas.microsoft.com/office/drawing/2014/main" id="{650623D9-7B35-C576-45CE-1E2B82E760EB}"/>
              </a:ext>
              <a:ext uri="{C183D7F6-B498-43B3-948B-1728B52AA6E4}">
                <adec:decorative xmlns:adec="http://schemas.microsoft.com/office/drawing/2017/decorative" val="1"/>
              </a:ext>
            </a:extLst>
          </p:cNvPr>
          <p:cNvSpPr/>
          <p:nvPr/>
        </p:nvSpPr>
        <p:spPr>
          <a:xfrm>
            <a:off x="7011689" y="947374"/>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4" name="Freeform 14">
            <a:extLst>
              <a:ext uri="{FF2B5EF4-FFF2-40B4-BE49-F238E27FC236}">
                <a16:creationId xmlns:a16="http://schemas.microsoft.com/office/drawing/2014/main" id="{F7AFCC7C-4898-4BC2-0993-3A8B31FF5509}"/>
              </a:ext>
              <a:ext uri="{C183D7F6-B498-43B3-948B-1728B52AA6E4}">
                <adec:decorative xmlns:adec="http://schemas.microsoft.com/office/drawing/2017/decorative" val="1"/>
              </a:ext>
            </a:extLst>
          </p:cNvPr>
          <p:cNvSpPr/>
          <p:nvPr/>
        </p:nvSpPr>
        <p:spPr>
          <a:xfrm>
            <a:off x="162900" y="4923468"/>
            <a:ext cx="690283" cy="689419"/>
          </a:xfrm>
          <a:custGeom>
            <a:avLst/>
            <a:gdLst/>
            <a:ahLst/>
            <a:cxnLst/>
            <a:rect l="l" t="t" r="r" b="b"/>
            <a:pathLst>
              <a:path w="1035424" h="1034129">
                <a:moveTo>
                  <a:pt x="0" y="0"/>
                </a:moveTo>
                <a:lnTo>
                  <a:pt x="1035423" y="0"/>
                </a:lnTo>
                <a:lnTo>
                  <a:pt x="1035423" y="1034129"/>
                </a:lnTo>
                <a:lnTo>
                  <a:pt x="0" y="1034129"/>
                </a:lnTo>
                <a:lnTo>
                  <a:pt x="0" y="0"/>
                </a:lnTo>
                <a:close/>
              </a:path>
            </a:pathLst>
          </a:custGeom>
          <a:blipFill>
            <a:blip r:embed="rId16"/>
            <a:stretch>
              <a:fillRect/>
            </a:stretch>
          </a:blipFill>
        </p:spPr>
        <p:txBody>
          <a:bodyPr/>
          <a:lstStyle/>
          <a:p>
            <a:endParaRPr lang="en-GB" sz="1200"/>
          </a:p>
        </p:txBody>
      </p:sp>
      <p:sp>
        <p:nvSpPr>
          <p:cNvPr id="15" name="TextBox 15">
            <a:extLst>
              <a:ext uri="{FF2B5EF4-FFF2-40B4-BE49-F238E27FC236}">
                <a16:creationId xmlns:a16="http://schemas.microsoft.com/office/drawing/2014/main" id="{E1093637-D017-92C4-D994-0523E70394F7}"/>
              </a:ext>
            </a:extLst>
          </p:cNvPr>
          <p:cNvSpPr txBox="1"/>
          <p:nvPr/>
        </p:nvSpPr>
        <p:spPr>
          <a:xfrm>
            <a:off x="853183" y="1001242"/>
            <a:ext cx="5199641" cy="574324"/>
          </a:xfrm>
          <a:prstGeom prst="rect">
            <a:avLst/>
          </a:prstGeom>
        </p:spPr>
        <p:txBody>
          <a:bodyPr wrap="square" lIns="0" tIns="0" rIns="0" bIns="0" rtlCol="0" anchor="t">
            <a:spAutoFit/>
          </a:bodyPr>
          <a:lstStyle/>
          <a:p>
            <a:pPr>
              <a:lnSpc>
                <a:spcPts val="5018"/>
              </a:lnSpc>
            </a:pPr>
            <a:r>
              <a:rPr lang="en-US" sz="3200" b="1" dirty="0">
                <a:solidFill>
                  <a:srgbClr val="000000"/>
                </a:solidFill>
                <a:latin typeface="Arial" panose="020B0604020202020204" pitchFamily="34" charset="0"/>
                <a:ea typeface="Agrandir Tight Bold"/>
                <a:cs typeface="Arial" panose="020B0604020202020204" pitchFamily="34" charset="0"/>
                <a:sym typeface="Agrandir Tight Bold"/>
              </a:rPr>
              <a:t>Economic Impact</a:t>
            </a:r>
          </a:p>
        </p:txBody>
      </p:sp>
      <p:sp>
        <p:nvSpPr>
          <p:cNvPr id="16" name="TextBox 16">
            <a:extLst>
              <a:ext uri="{FF2B5EF4-FFF2-40B4-BE49-F238E27FC236}">
                <a16:creationId xmlns:a16="http://schemas.microsoft.com/office/drawing/2014/main" id="{F8B87EDC-DF84-34A9-D0DB-AD52B2BFD9F7}"/>
              </a:ext>
            </a:extLst>
          </p:cNvPr>
          <p:cNvSpPr txBox="1"/>
          <p:nvPr/>
        </p:nvSpPr>
        <p:spPr>
          <a:xfrm>
            <a:off x="902087" y="1924039"/>
            <a:ext cx="5699852" cy="2903424"/>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US" sz="2133" dirty="0" err="1"/>
              <a:t>Minimises</a:t>
            </a:r>
            <a:r>
              <a:rPr lang="en-US" sz="2133" dirty="0"/>
              <a:t> expenses on late treatment.</a:t>
            </a:r>
          </a:p>
          <a:p>
            <a:pPr marL="190510" indent="-190510" algn="just">
              <a:lnSpc>
                <a:spcPct val="150000"/>
              </a:lnSpc>
              <a:buFont typeface="Arial" panose="020B0604020202020204" pitchFamily="34" charset="0"/>
              <a:buChar char="•"/>
            </a:pPr>
            <a:r>
              <a:rPr lang="en-US" sz="2133" dirty="0"/>
              <a:t>There is improved cycle planning for working women.</a:t>
            </a:r>
          </a:p>
          <a:p>
            <a:pPr marL="190510" indent="-190510" algn="just">
              <a:lnSpc>
                <a:spcPct val="150000"/>
              </a:lnSpc>
              <a:buFont typeface="Arial" panose="020B0604020202020204" pitchFamily="34" charset="0"/>
              <a:buChar char="•"/>
            </a:pPr>
            <a:r>
              <a:rPr lang="en-US" sz="2133" dirty="0"/>
              <a:t>Manages symptoms to increase productivity.</a:t>
            </a:r>
          </a:p>
          <a:p>
            <a:pPr marL="190510" indent="-190510" algn="just">
              <a:lnSpc>
                <a:spcPct val="150000"/>
              </a:lnSpc>
              <a:buFont typeface="Arial" panose="020B0604020202020204" pitchFamily="34" charset="0"/>
              <a:buChar char="•"/>
            </a:pPr>
            <a:r>
              <a:rPr lang="en-US" sz="2133" dirty="0"/>
              <a:t>Fem-tech-investment encouraged.</a:t>
            </a:r>
          </a:p>
          <a:p>
            <a:pPr marL="190510" indent="-190510" algn="just">
              <a:lnSpc>
                <a:spcPct val="150000"/>
              </a:lnSpc>
              <a:buFont typeface="Arial" panose="020B0604020202020204" pitchFamily="34" charset="0"/>
              <a:buChar char="•"/>
            </a:pPr>
            <a:r>
              <a:rPr lang="en-US" sz="2133" dirty="0"/>
              <a:t>Establishes digital health job openings.</a:t>
            </a:r>
          </a:p>
        </p:txBody>
      </p:sp>
      <p:sp>
        <p:nvSpPr>
          <p:cNvPr id="29" name="Freeform 29">
            <a:extLst>
              <a:ext uri="{FF2B5EF4-FFF2-40B4-BE49-F238E27FC236}">
                <a16:creationId xmlns:a16="http://schemas.microsoft.com/office/drawing/2014/main" id="{3C84BD5A-7E3D-F165-51A3-2F5A6FD4B4C7}"/>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sz="1200"/>
          </a:p>
        </p:txBody>
      </p:sp>
      <p:pic>
        <p:nvPicPr>
          <p:cNvPr id="6" name="Picture 5">
            <a:extLst>
              <a:ext uri="{FF2B5EF4-FFF2-40B4-BE49-F238E27FC236}">
                <a16:creationId xmlns:a16="http://schemas.microsoft.com/office/drawing/2014/main" id="{EF65FD49-AA11-4B78-8523-F230F50A2935}"/>
              </a:ext>
            </a:extLst>
          </p:cNvPr>
          <p:cNvPicPr>
            <a:picLocks noChangeAspect="1"/>
          </p:cNvPicPr>
          <p:nvPr/>
        </p:nvPicPr>
        <p:blipFill>
          <a:blip r:embed="rId19"/>
          <a:stretch>
            <a:fillRect/>
          </a:stretch>
        </p:blipFill>
        <p:spPr>
          <a:xfrm>
            <a:off x="6705600" y="2002550"/>
            <a:ext cx="5192743" cy="2920918"/>
          </a:xfrm>
          <a:prstGeom prst="rect">
            <a:avLst/>
          </a:prstGeom>
        </p:spPr>
      </p:pic>
    </p:spTree>
    <p:extLst>
      <p:ext uri="{BB962C8B-B14F-4D97-AF65-F5344CB8AC3E}">
        <p14:creationId xmlns:p14="http://schemas.microsoft.com/office/powerpoint/2010/main" val="31087616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4C4F4-8AFB-862F-45D2-6BC36FDBC2B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F0CB20F-AAD2-7E57-D17A-750D41E6520D}"/>
              </a:ext>
            </a:extLst>
          </p:cNvPr>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sz="1200"/>
          </a:p>
        </p:txBody>
      </p:sp>
      <p:sp>
        <p:nvSpPr>
          <p:cNvPr id="3" name="Freeform 3">
            <a:extLst>
              <a:ext uri="{FF2B5EF4-FFF2-40B4-BE49-F238E27FC236}">
                <a16:creationId xmlns:a16="http://schemas.microsoft.com/office/drawing/2014/main" id="{7B44F94D-E2A8-83FB-ECDD-5CDEC39F1C08}"/>
              </a:ext>
              <a:ext uri="{C183D7F6-B498-43B3-948B-1728B52AA6E4}">
                <adec:decorative xmlns:adec="http://schemas.microsoft.com/office/drawing/2017/decorative" val="1"/>
              </a:ext>
            </a:extLst>
          </p:cNvPr>
          <p:cNvSpPr/>
          <p:nvPr/>
        </p:nvSpPr>
        <p:spPr>
          <a:xfrm>
            <a:off x="1522053" y="2971158"/>
            <a:ext cx="1948779" cy="294089"/>
          </a:xfrm>
          <a:custGeom>
            <a:avLst/>
            <a:gdLst/>
            <a:ahLst/>
            <a:cxnLst/>
            <a:rect l="l" t="t" r="r" b="b"/>
            <a:pathLst>
              <a:path w="2923169" h="441133">
                <a:moveTo>
                  <a:pt x="0" y="0"/>
                </a:moveTo>
                <a:lnTo>
                  <a:pt x="2923169" y="0"/>
                </a:lnTo>
                <a:lnTo>
                  <a:pt x="2923169" y="441133"/>
                </a:lnTo>
                <a:lnTo>
                  <a:pt x="0" y="4411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200"/>
          </a:p>
        </p:txBody>
      </p:sp>
      <p:sp>
        <p:nvSpPr>
          <p:cNvPr id="4" name="Freeform 4">
            <a:extLst>
              <a:ext uri="{FF2B5EF4-FFF2-40B4-BE49-F238E27FC236}">
                <a16:creationId xmlns:a16="http://schemas.microsoft.com/office/drawing/2014/main" id="{99340041-B58C-E125-8F5F-B7455089463F}"/>
              </a:ext>
              <a:ext uri="{C183D7F6-B498-43B3-948B-1728B52AA6E4}">
                <adec:decorative xmlns:adec="http://schemas.microsoft.com/office/drawing/2017/decorative" val="1"/>
              </a:ext>
            </a:extLst>
          </p:cNvPr>
          <p:cNvSpPr/>
          <p:nvPr/>
        </p:nvSpPr>
        <p:spPr>
          <a:xfrm flipH="1">
            <a:off x="8500847" y="1694980"/>
            <a:ext cx="3691153" cy="5163021"/>
          </a:xfrm>
          <a:custGeom>
            <a:avLst/>
            <a:gdLst/>
            <a:ahLst/>
            <a:cxnLst/>
            <a:rect l="l" t="t" r="r" b="b"/>
            <a:pathLst>
              <a:path w="5536730" h="7744531">
                <a:moveTo>
                  <a:pt x="5536730" y="0"/>
                </a:moveTo>
                <a:lnTo>
                  <a:pt x="0" y="0"/>
                </a:lnTo>
                <a:lnTo>
                  <a:pt x="0" y="7744531"/>
                </a:lnTo>
                <a:lnTo>
                  <a:pt x="5536730" y="7744531"/>
                </a:lnTo>
                <a:lnTo>
                  <a:pt x="5536730" y="0"/>
                </a:lnTo>
                <a:close/>
              </a:path>
            </a:pathLst>
          </a:custGeom>
          <a:blipFill>
            <a:blip r:embed="rId6"/>
            <a:stretch>
              <a:fillRect l="-10734" b="-6263"/>
            </a:stretch>
          </a:blipFill>
        </p:spPr>
        <p:txBody>
          <a:bodyPr/>
          <a:lstStyle/>
          <a:p>
            <a:endParaRPr lang="en-GB" sz="1200"/>
          </a:p>
        </p:txBody>
      </p:sp>
      <p:pic>
        <p:nvPicPr>
          <p:cNvPr id="5" name="Picture 5">
            <a:extLst>
              <a:ext uri="{FF2B5EF4-FFF2-40B4-BE49-F238E27FC236}">
                <a16:creationId xmlns:a16="http://schemas.microsoft.com/office/drawing/2014/main" id="{C1131671-9AE8-1883-13F1-277D39843238}"/>
              </a:ext>
              <a:ext uri="{C183D7F6-B498-43B3-948B-1728B52AA6E4}">
                <adec:decorative xmlns:adec="http://schemas.microsoft.com/office/drawing/2017/decorative" val="1"/>
              </a:ext>
            </a:extLst>
          </p:cNvPr>
          <p:cNvPicPr>
            <a:picLocks noChangeAspect="1"/>
          </p:cNvPicPr>
          <p:nvPr/>
        </p:nvPicPr>
        <p:blipFill>
          <a:blip r:embed="rId7">
            <a:alphaModFix amt="53000"/>
          </a:blip>
          <a:srcRect/>
          <a:stretch>
            <a:fillRect/>
          </a:stretch>
        </p:blipFill>
        <p:spPr>
          <a:xfrm>
            <a:off x="6595195" y="1242595"/>
            <a:ext cx="4890456" cy="4401411"/>
          </a:xfrm>
          <a:prstGeom prst="rect">
            <a:avLst/>
          </a:prstGeom>
        </p:spPr>
      </p:pic>
      <p:sp>
        <p:nvSpPr>
          <p:cNvPr id="6" name="Freeform 6">
            <a:extLst>
              <a:ext uri="{FF2B5EF4-FFF2-40B4-BE49-F238E27FC236}">
                <a16:creationId xmlns:a16="http://schemas.microsoft.com/office/drawing/2014/main" id="{BFE49FD7-6002-1B14-445C-C6C85354CDA2}"/>
              </a:ext>
              <a:ext uri="{C183D7F6-B498-43B3-948B-1728B52AA6E4}">
                <adec:decorative xmlns:adec="http://schemas.microsoft.com/office/drawing/2017/decorative" val="1"/>
              </a:ext>
            </a:extLst>
          </p:cNvPr>
          <p:cNvSpPr/>
          <p:nvPr/>
        </p:nvSpPr>
        <p:spPr>
          <a:xfrm rot="6655843" flipV="1">
            <a:off x="7770100" y="2099419"/>
            <a:ext cx="3647825" cy="2453991"/>
          </a:xfrm>
          <a:custGeom>
            <a:avLst/>
            <a:gdLst/>
            <a:ahLst/>
            <a:cxnLst/>
            <a:rect l="l" t="t" r="r" b="b"/>
            <a:pathLst>
              <a:path w="5471737" h="3680987">
                <a:moveTo>
                  <a:pt x="0" y="3680986"/>
                </a:moveTo>
                <a:lnTo>
                  <a:pt x="5471737" y="3680986"/>
                </a:lnTo>
                <a:lnTo>
                  <a:pt x="5471737" y="0"/>
                </a:lnTo>
                <a:lnTo>
                  <a:pt x="0" y="0"/>
                </a:lnTo>
                <a:lnTo>
                  <a:pt x="0" y="3680986"/>
                </a:lnTo>
                <a:close/>
              </a:path>
            </a:pathLst>
          </a:custGeom>
          <a:blipFill>
            <a:blip r:embed="rId8">
              <a:alphaModFix amt="48000"/>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7" name="Freeform 7">
            <a:extLst>
              <a:ext uri="{FF2B5EF4-FFF2-40B4-BE49-F238E27FC236}">
                <a16:creationId xmlns:a16="http://schemas.microsoft.com/office/drawing/2014/main" id="{4887B92B-58F9-DDE4-C6E8-F9922FE9015E}"/>
              </a:ext>
              <a:ext uri="{C183D7F6-B498-43B3-948B-1728B52AA6E4}">
                <adec:decorative xmlns:adec="http://schemas.microsoft.com/office/drawing/2017/decorative" val="1"/>
              </a:ext>
            </a:extLst>
          </p:cNvPr>
          <p:cNvSpPr/>
          <p:nvPr/>
        </p:nvSpPr>
        <p:spPr>
          <a:xfrm flipH="1">
            <a:off x="200446" y="2187197"/>
            <a:ext cx="406409" cy="2483607"/>
          </a:xfrm>
          <a:custGeom>
            <a:avLst/>
            <a:gdLst/>
            <a:ahLst/>
            <a:cxnLst/>
            <a:rect l="l" t="t" r="r" b="b"/>
            <a:pathLst>
              <a:path w="609613" h="3725410">
                <a:moveTo>
                  <a:pt x="609612" y="0"/>
                </a:moveTo>
                <a:lnTo>
                  <a:pt x="0" y="0"/>
                </a:lnTo>
                <a:lnTo>
                  <a:pt x="0" y="3725410"/>
                </a:lnTo>
                <a:lnTo>
                  <a:pt x="609612" y="3725410"/>
                </a:lnTo>
                <a:lnTo>
                  <a:pt x="609612"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8" name="Freeform 8">
            <a:extLst>
              <a:ext uri="{FF2B5EF4-FFF2-40B4-BE49-F238E27FC236}">
                <a16:creationId xmlns:a16="http://schemas.microsoft.com/office/drawing/2014/main" id="{7342AB69-D795-CBCF-F869-23CFDB4E25FD}"/>
              </a:ext>
              <a:ext uri="{C183D7F6-B498-43B3-948B-1728B52AA6E4}">
                <adec:decorative xmlns:adec="http://schemas.microsoft.com/office/drawing/2017/decorative" val="1"/>
              </a:ext>
            </a:extLst>
          </p:cNvPr>
          <p:cNvSpPr/>
          <p:nvPr/>
        </p:nvSpPr>
        <p:spPr>
          <a:xfrm>
            <a:off x="10779304" y="29291"/>
            <a:ext cx="1412697" cy="1371600"/>
          </a:xfrm>
          <a:custGeom>
            <a:avLst/>
            <a:gdLst/>
            <a:ahLst/>
            <a:cxnLst/>
            <a:rect l="l" t="t" r="r" b="b"/>
            <a:pathLst>
              <a:path w="2119045" h="2057400">
                <a:moveTo>
                  <a:pt x="0" y="0"/>
                </a:moveTo>
                <a:lnTo>
                  <a:pt x="2119045" y="0"/>
                </a:lnTo>
                <a:lnTo>
                  <a:pt x="2119045" y="2057400"/>
                </a:lnTo>
                <a:lnTo>
                  <a:pt x="0" y="20574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9" name="Freeform 9">
            <a:extLst>
              <a:ext uri="{FF2B5EF4-FFF2-40B4-BE49-F238E27FC236}">
                <a16:creationId xmlns:a16="http://schemas.microsoft.com/office/drawing/2014/main" id="{9BEEC4AE-82C1-B113-D9A6-A8F5D663CDC5}"/>
              </a:ext>
              <a:ext uri="{C183D7F6-B498-43B3-948B-1728B52AA6E4}">
                <adec:decorative xmlns:adec="http://schemas.microsoft.com/office/drawing/2017/decorative" val="1"/>
              </a:ext>
            </a:extLst>
          </p:cNvPr>
          <p:cNvSpPr/>
          <p:nvPr/>
        </p:nvSpPr>
        <p:spPr>
          <a:xfrm>
            <a:off x="0" y="134065"/>
            <a:ext cx="3446548" cy="417347"/>
          </a:xfrm>
          <a:custGeom>
            <a:avLst/>
            <a:gdLst/>
            <a:ahLst/>
            <a:cxnLst/>
            <a:rect l="l" t="t" r="r" b="b"/>
            <a:pathLst>
              <a:path w="5169822" h="626020">
                <a:moveTo>
                  <a:pt x="0" y="0"/>
                </a:moveTo>
                <a:lnTo>
                  <a:pt x="5169822" y="0"/>
                </a:lnTo>
                <a:lnTo>
                  <a:pt x="5169822" y="626019"/>
                </a:lnTo>
                <a:lnTo>
                  <a:pt x="0" y="62601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0" name="Freeform 10">
            <a:extLst>
              <a:ext uri="{FF2B5EF4-FFF2-40B4-BE49-F238E27FC236}">
                <a16:creationId xmlns:a16="http://schemas.microsoft.com/office/drawing/2014/main" id="{8A0ACA9B-5BC3-E0E9-D127-DE27C07D3EC0}"/>
              </a:ext>
              <a:ext uri="{C183D7F6-B498-43B3-948B-1728B52AA6E4}">
                <adec:decorative xmlns:adec="http://schemas.microsoft.com/office/drawing/2017/decorative" val="1"/>
              </a:ext>
            </a:extLst>
          </p:cNvPr>
          <p:cNvSpPr/>
          <p:nvPr/>
        </p:nvSpPr>
        <p:spPr>
          <a:xfrm>
            <a:off x="7534837" y="5268599"/>
            <a:ext cx="523148" cy="523148"/>
          </a:xfrm>
          <a:custGeom>
            <a:avLst/>
            <a:gdLst/>
            <a:ahLst/>
            <a:cxnLst/>
            <a:rect l="l" t="t" r="r" b="b"/>
            <a:pathLst>
              <a:path w="784722" h="784722">
                <a:moveTo>
                  <a:pt x="0" y="0"/>
                </a:moveTo>
                <a:lnTo>
                  <a:pt x="784721" y="0"/>
                </a:lnTo>
                <a:lnTo>
                  <a:pt x="784721" y="784721"/>
                </a:lnTo>
                <a:lnTo>
                  <a:pt x="0" y="7847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13" name="TextBox 13">
            <a:extLst>
              <a:ext uri="{FF2B5EF4-FFF2-40B4-BE49-F238E27FC236}">
                <a16:creationId xmlns:a16="http://schemas.microsoft.com/office/drawing/2014/main" id="{A1DF90C2-8226-CE5A-ADBF-71D4C8D4C280}"/>
              </a:ext>
            </a:extLst>
          </p:cNvPr>
          <p:cNvSpPr txBox="1"/>
          <p:nvPr/>
        </p:nvSpPr>
        <p:spPr>
          <a:xfrm>
            <a:off x="1047361" y="1005222"/>
            <a:ext cx="9903136" cy="585610"/>
          </a:xfrm>
          <a:prstGeom prst="rect">
            <a:avLst/>
          </a:prstGeom>
        </p:spPr>
        <p:txBody>
          <a:bodyPr wrap="square" lIns="0" tIns="0" rIns="0" bIns="0" rtlCol="0" anchor="t">
            <a:spAutoFit/>
          </a:bodyPr>
          <a:lstStyle/>
          <a:p>
            <a:pPr>
              <a:lnSpc>
                <a:spcPts val="5018"/>
              </a:lnSpc>
            </a:pPr>
            <a:r>
              <a:rPr lang="en-US" sz="3584" b="1" dirty="0">
                <a:solidFill>
                  <a:srgbClr val="000000"/>
                </a:solidFill>
                <a:latin typeface="Arial" panose="020B0604020202020204" pitchFamily="34" charset="0"/>
                <a:ea typeface="Agrandir Tight Bold"/>
                <a:cs typeface="Arial" panose="020B0604020202020204" pitchFamily="34" charset="0"/>
                <a:sym typeface="Agrandir Tight Bold"/>
              </a:rPr>
              <a:t>Conclusion</a:t>
            </a:r>
          </a:p>
        </p:txBody>
      </p:sp>
      <p:sp>
        <p:nvSpPr>
          <p:cNvPr id="14" name="TextBox 14">
            <a:extLst>
              <a:ext uri="{FF2B5EF4-FFF2-40B4-BE49-F238E27FC236}">
                <a16:creationId xmlns:a16="http://schemas.microsoft.com/office/drawing/2014/main" id="{FA4A1C2E-EE1E-19BB-0437-627264A9D911}"/>
              </a:ext>
            </a:extLst>
          </p:cNvPr>
          <p:cNvSpPr txBox="1"/>
          <p:nvPr/>
        </p:nvSpPr>
        <p:spPr>
          <a:xfrm>
            <a:off x="959277" y="2193752"/>
            <a:ext cx="6286460" cy="3820726"/>
          </a:xfrm>
          <a:prstGeom prst="rect">
            <a:avLst/>
          </a:prstGeom>
        </p:spPr>
        <p:txBody>
          <a:bodyPr wrap="square" lIns="0" tIns="0" rIns="0" bIns="0" rtlCol="0" anchor="t">
            <a:spAutoFit/>
          </a:bodyPr>
          <a:lstStyle/>
          <a:p>
            <a:pPr marL="190510" indent="-190510" algn="just">
              <a:lnSpc>
                <a:spcPct val="150000"/>
              </a:lnSpc>
              <a:buFont typeface="Arial" panose="020B0604020202020204" pitchFamily="34" charset="0"/>
              <a:buChar char="•"/>
            </a:pPr>
            <a:r>
              <a:rPr lang="en-IN" sz="2400" dirty="0" err="1"/>
              <a:t>CycleConnect</a:t>
            </a:r>
            <a:r>
              <a:rPr lang="en-IN" sz="2400" dirty="0"/>
              <a:t> provides significant value to women between the ages of 18-35.</a:t>
            </a:r>
          </a:p>
          <a:p>
            <a:pPr marL="190510" indent="-190510" algn="just">
              <a:lnSpc>
                <a:spcPct val="150000"/>
              </a:lnSpc>
              <a:buFont typeface="Arial" panose="020B0604020202020204" pitchFamily="34" charset="0"/>
              <a:buChar char="•"/>
            </a:pPr>
            <a:r>
              <a:rPr lang="en-IN" sz="2400" dirty="0"/>
              <a:t>Favours prevention, empowerment and informed decision making.</a:t>
            </a:r>
          </a:p>
          <a:p>
            <a:pPr marL="190510" indent="-190510" algn="just">
              <a:lnSpc>
                <a:spcPct val="150000"/>
              </a:lnSpc>
              <a:buFont typeface="Arial" panose="020B0604020202020204" pitchFamily="34" charset="0"/>
              <a:buChar char="•"/>
            </a:pPr>
            <a:r>
              <a:rPr lang="en-IN" sz="2400" dirty="0"/>
              <a:t>Fosters change of policy and research.</a:t>
            </a:r>
          </a:p>
          <a:p>
            <a:pPr marL="190510" indent="-190510" algn="just">
              <a:lnSpc>
                <a:spcPct val="150000"/>
              </a:lnSpc>
              <a:buFont typeface="Arial" panose="020B0604020202020204" pitchFamily="34" charset="0"/>
              <a:buChar char="•"/>
            </a:pPr>
            <a:r>
              <a:rPr lang="en-IN" sz="2400" dirty="0"/>
              <a:t>Improves social and academic achievements.</a:t>
            </a:r>
          </a:p>
          <a:p>
            <a:pPr marL="190510" indent="-190510" algn="just">
              <a:lnSpc>
                <a:spcPct val="150000"/>
              </a:lnSpc>
              <a:buFont typeface="Arial" panose="020B0604020202020204" pitchFamily="34" charset="0"/>
              <a:buChar char="•"/>
            </a:pPr>
            <a:r>
              <a:rPr lang="en-IN" sz="2400" dirty="0"/>
              <a:t>Empowers the health of digital women on earth.</a:t>
            </a:r>
          </a:p>
        </p:txBody>
      </p:sp>
      <p:sp>
        <p:nvSpPr>
          <p:cNvPr id="22" name="TextBox 22">
            <a:extLst>
              <a:ext uri="{FF2B5EF4-FFF2-40B4-BE49-F238E27FC236}">
                <a16:creationId xmlns:a16="http://schemas.microsoft.com/office/drawing/2014/main" id="{53098992-4E59-2FA5-404D-384CE3A38153}"/>
              </a:ext>
            </a:extLst>
          </p:cNvPr>
          <p:cNvSpPr txBox="1"/>
          <p:nvPr/>
        </p:nvSpPr>
        <p:spPr>
          <a:xfrm>
            <a:off x="7233677" y="108964"/>
            <a:ext cx="2353095" cy="454763"/>
          </a:xfrm>
          <a:prstGeom prst="rect">
            <a:avLst/>
          </a:prstGeom>
        </p:spPr>
        <p:txBody>
          <a:bodyPr lIns="33867" tIns="33867" rIns="33867" bIns="33867" rtlCol="0" anchor="ctr"/>
          <a:lstStyle/>
          <a:p>
            <a:pPr algn="ctr">
              <a:lnSpc>
                <a:spcPts val="1773"/>
              </a:lnSpc>
              <a:spcBef>
                <a:spcPct val="0"/>
              </a:spcBef>
            </a:pPr>
            <a:endParaRPr sz="1200"/>
          </a:p>
        </p:txBody>
      </p:sp>
      <p:sp>
        <p:nvSpPr>
          <p:cNvPr id="26" name="TextBox 26">
            <a:extLst>
              <a:ext uri="{FF2B5EF4-FFF2-40B4-BE49-F238E27FC236}">
                <a16:creationId xmlns:a16="http://schemas.microsoft.com/office/drawing/2014/main" id="{E1BAD7D4-B954-D5B2-142D-C88EF340A92F}"/>
              </a:ext>
            </a:extLst>
          </p:cNvPr>
          <p:cNvSpPr txBox="1"/>
          <p:nvPr/>
        </p:nvSpPr>
        <p:spPr>
          <a:xfrm>
            <a:off x="685800" y="108964"/>
            <a:ext cx="1387120" cy="454763"/>
          </a:xfrm>
          <a:prstGeom prst="rect">
            <a:avLst/>
          </a:prstGeom>
        </p:spPr>
        <p:txBody>
          <a:bodyPr lIns="33867" tIns="33867" rIns="33867" bIns="33867" rtlCol="0" anchor="ctr"/>
          <a:lstStyle/>
          <a:p>
            <a:pPr algn="ctr">
              <a:lnSpc>
                <a:spcPts val="1773"/>
              </a:lnSpc>
              <a:spcBef>
                <a:spcPct val="0"/>
              </a:spcBef>
            </a:pPr>
            <a:endParaRPr sz="1200"/>
          </a:p>
        </p:txBody>
      </p:sp>
      <p:sp>
        <p:nvSpPr>
          <p:cNvPr id="27" name="Freeform 27">
            <a:extLst>
              <a:ext uri="{FF2B5EF4-FFF2-40B4-BE49-F238E27FC236}">
                <a16:creationId xmlns:a16="http://schemas.microsoft.com/office/drawing/2014/main" id="{211293D8-4A69-CEB2-C9AF-2888AC29FD31}"/>
              </a:ex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31" name="Freeform 31">
            <a:extLst>
              <a:ext uri="{FF2B5EF4-FFF2-40B4-BE49-F238E27FC236}">
                <a16:creationId xmlns:a16="http://schemas.microsoft.com/office/drawing/2014/main" id="{DA6A256B-F98A-B79B-9C1A-9F43151B716A}"/>
              </a:ext>
              <a:ext uri="{C183D7F6-B498-43B3-948B-1728B52AA6E4}">
                <adec:decorative xmlns:adec="http://schemas.microsoft.com/office/drawing/2017/decorative" val="1"/>
              </a:ext>
            </a:extLst>
          </p:cNvPr>
          <p:cNvSpPr/>
          <p:nvPr/>
        </p:nvSpPr>
        <p:spPr>
          <a:xfrm>
            <a:off x="0" y="4775129"/>
            <a:ext cx="868877" cy="868877"/>
          </a:xfrm>
          <a:custGeom>
            <a:avLst/>
            <a:gdLst/>
            <a:ahLst/>
            <a:cxnLst/>
            <a:rect l="l" t="t" r="r" b="b"/>
            <a:pathLst>
              <a:path w="1303316" h="1303316">
                <a:moveTo>
                  <a:pt x="0" y="0"/>
                </a:moveTo>
                <a:lnTo>
                  <a:pt x="1303316" y="0"/>
                </a:lnTo>
                <a:lnTo>
                  <a:pt x="1303316" y="1303316"/>
                </a:lnTo>
                <a:lnTo>
                  <a:pt x="0" y="130331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2" name="Freeform 32">
            <a:extLst>
              <a:ext uri="{FF2B5EF4-FFF2-40B4-BE49-F238E27FC236}">
                <a16:creationId xmlns:a16="http://schemas.microsoft.com/office/drawing/2014/main" id="{2C24778A-D318-12E6-7397-442055168D9D}"/>
              </a:ext>
              <a:ext uri="{C183D7F6-B498-43B3-948B-1728B52AA6E4}">
                <adec:decorative xmlns:adec="http://schemas.microsoft.com/office/drawing/2017/decorative" val="1"/>
              </a:ext>
            </a:extLst>
          </p:cNvPr>
          <p:cNvSpPr/>
          <p:nvPr/>
        </p:nvSpPr>
        <p:spPr>
          <a:xfrm>
            <a:off x="102790" y="4877918"/>
            <a:ext cx="663299" cy="663299"/>
          </a:xfrm>
          <a:custGeom>
            <a:avLst/>
            <a:gdLst/>
            <a:ahLst/>
            <a:cxnLst/>
            <a:rect l="l" t="t" r="r" b="b"/>
            <a:pathLst>
              <a:path w="994949" h="994949">
                <a:moveTo>
                  <a:pt x="0" y="0"/>
                </a:moveTo>
                <a:lnTo>
                  <a:pt x="994948" y="0"/>
                </a:lnTo>
                <a:lnTo>
                  <a:pt x="994948" y="994949"/>
                </a:lnTo>
                <a:lnTo>
                  <a:pt x="0" y="994949"/>
                </a:lnTo>
                <a:lnTo>
                  <a:pt x="0" y="0"/>
                </a:lnTo>
                <a:close/>
              </a:path>
            </a:pathLst>
          </a:custGeom>
          <a:blipFill>
            <a:blip r:embed="rId22"/>
            <a:stretch>
              <a:fillRect/>
            </a:stretch>
          </a:blipFill>
        </p:spPr>
        <p:txBody>
          <a:bodyPr/>
          <a:lstStyle/>
          <a:p>
            <a:endParaRPr lang="en-GB" sz="1200"/>
          </a:p>
        </p:txBody>
      </p:sp>
      <p:pic>
        <p:nvPicPr>
          <p:cNvPr id="6146" name="Picture 2" descr="Menstrual Education &amp; Creating a Period-Positive Environment">
            <a:extLst>
              <a:ext uri="{FF2B5EF4-FFF2-40B4-BE49-F238E27FC236}">
                <a16:creationId xmlns:a16="http://schemas.microsoft.com/office/drawing/2014/main" id="{6BF182CB-832B-DF9B-35C4-1A97BE915C7C}"/>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895175" y="2358500"/>
            <a:ext cx="3939302" cy="2332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835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IN" sz="1200" dirty="0"/>
          </a:p>
        </p:txBody>
      </p:sp>
      <p:sp>
        <p:nvSpPr>
          <p:cNvPr id="3" name="Freeform 3" descr="self-care is empowerment"/>
          <p:cNvSpPr/>
          <p:nvPr/>
        </p:nvSpPr>
        <p:spPr>
          <a:xfrm>
            <a:off x="4531625" y="3903876"/>
            <a:ext cx="3128751" cy="1029643"/>
          </a:xfrm>
          <a:custGeom>
            <a:avLst/>
            <a:gdLst/>
            <a:ahLst/>
            <a:cxnLst/>
            <a:rect l="l" t="t" r="r" b="b"/>
            <a:pathLst>
              <a:path w="4693127" h="1544465">
                <a:moveTo>
                  <a:pt x="0" y="0"/>
                </a:moveTo>
                <a:lnTo>
                  <a:pt x="4693126" y="0"/>
                </a:lnTo>
                <a:lnTo>
                  <a:pt x="4693126" y="1544466"/>
                </a:lnTo>
                <a:lnTo>
                  <a:pt x="0" y="154446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1200"/>
          </a:p>
        </p:txBody>
      </p:sp>
      <p:sp>
        <p:nvSpPr>
          <p:cNvPr id="4" name="Freeform 4" descr="Someone is hugging their arms around their chest, surrounded by green leaves in healthcare"/>
          <p:cNvSpPr/>
          <p:nvPr/>
        </p:nvSpPr>
        <p:spPr>
          <a:xfrm>
            <a:off x="3868332" y="354709"/>
            <a:ext cx="4455338" cy="3549167"/>
          </a:xfrm>
          <a:custGeom>
            <a:avLst/>
            <a:gdLst/>
            <a:ahLst/>
            <a:cxnLst/>
            <a:rect l="l" t="t" r="r" b="b"/>
            <a:pathLst>
              <a:path w="6683007" h="5323751">
                <a:moveTo>
                  <a:pt x="0" y="0"/>
                </a:moveTo>
                <a:lnTo>
                  <a:pt x="6683006" y="0"/>
                </a:lnTo>
                <a:lnTo>
                  <a:pt x="6683006" y="5323751"/>
                </a:lnTo>
                <a:lnTo>
                  <a:pt x="0" y="532375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200"/>
          </a:p>
        </p:txBody>
      </p:sp>
      <p:sp>
        <p:nvSpPr>
          <p:cNvPr id="5" name="Freeform 5">
            <a:extLst>
              <a:ext uri="{C183D7F6-B498-43B3-948B-1728B52AA6E4}">
                <adec:decorative xmlns:adec="http://schemas.microsoft.com/office/drawing/2017/decorative" val="1"/>
              </a:ext>
            </a:extLst>
          </p:cNvPr>
          <p:cNvSpPr/>
          <p:nvPr/>
        </p:nvSpPr>
        <p:spPr>
          <a:xfrm>
            <a:off x="3212168" y="886878"/>
            <a:ext cx="1312325" cy="918628"/>
          </a:xfrm>
          <a:custGeom>
            <a:avLst/>
            <a:gdLst/>
            <a:ahLst/>
            <a:cxnLst/>
            <a:rect l="l" t="t" r="r" b="b"/>
            <a:pathLst>
              <a:path w="1968488" h="1377942">
                <a:moveTo>
                  <a:pt x="0" y="0"/>
                </a:moveTo>
                <a:lnTo>
                  <a:pt x="1968489" y="0"/>
                </a:lnTo>
                <a:lnTo>
                  <a:pt x="1968489" y="1377942"/>
                </a:lnTo>
                <a:lnTo>
                  <a:pt x="0" y="137794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6" name="Freeform 6">
            <a:extLst>
              <a:ext uri="{C183D7F6-B498-43B3-948B-1728B52AA6E4}">
                <adec:decorative xmlns:adec="http://schemas.microsoft.com/office/drawing/2017/decorative" val="1"/>
              </a:ext>
            </a:extLst>
          </p:cNvPr>
          <p:cNvSpPr/>
          <p:nvPr/>
        </p:nvSpPr>
        <p:spPr>
          <a:xfrm rot="-1205939">
            <a:off x="2264058" y="2604878"/>
            <a:ext cx="749569" cy="1616719"/>
          </a:xfrm>
          <a:custGeom>
            <a:avLst/>
            <a:gdLst/>
            <a:ahLst/>
            <a:cxnLst/>
            <a:rect l="l" t="t" r="r" b="b"/>
            <a:pathLst>
              <a:path w="1124354" h="2425078">
                <a:moveTo>
                  <a:pt x="0" y="0"/>
                </a:moveTo>
                <a:lnTo>
                  <a:pt x="1124354" y="0"/>
                </a:lnTo>
                <a:lnTo>
                  <a:pt x="1124354" y="2425078"/>
                </a:lnTo>
                <a:lnTo>
                  <a:pt x="0" y="242507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sz="1200"/>
          </a:p>
        </p:txBody>
      </p:sp>
      <p:sp>
        <p:nvSpPr>
          <p:cNvPr id="7" name="Freeform 7">
            <a:extLst>
              <a:ext uri="{C183D7F6-B498-43B3-948B-1728B52AA6E4}">
                <adec:decorative xmlns:adec="http://schemas.microsoft.com/office/drawing/2017/decorative" val="1"/>
              </a:ext>
            </a:extLst>
          </p:cNvPr>
          <p:cNvSpPr/>
          <p:nvPr/>
        </p:nvSpPr>
        <p:spPr>
          <a:xfrm rot="1676147" flipH="1">
            <a:off x="9284964" y="2857756"/>
            <a:ext cx="753106" cy="1742964"/>
          </a:xfrm>
          <a:custGeom>
            <a:avLst/>
            <a:gdLst/>
            <a:ahLst/>
            <a:cxnLst/>
            <a:rect l="l" t="t" r="r" b="b"/>
            <a:pathLst>
              <a:path w="1129659" h="2614446">
                <a:moveTo>
                  <a:pt x="1129659" y="0"/>
                </a:moveTo>
                <a:lnTo>
                  <a:pt x="0" y="0"/>
                </a:lnTo>
                <a:lnTo>
                  <a:pt x="0" y="2614447"/>
                </a:lnTo>
                <a:lnTo>
                  <a:pt x="1129659" y="2614447"/>
                </a:lnTo>
                <a:lnTo>
                  <a:pt x="1129659" y="0"/>
                </a:lnTo>
                <a:close/>
              </a:path>
            </a:pathLst>
          </a:custGeom>
          <a:blipFill>
            <a:blip r:embed="rId11"/>
            <a:stretch>
              <a:fillRect/>
            </a:stretch>
          </a:blipFill>
        </p:spPr>
        <p:txBody>
          <a:bodyPr/>
          <a:lstStyle/>
          <a:p>
            <a:endParaRPr lang="en-GB" sz="1200"/>
          </a:p>
        </p:txBody>
      </p:sp>
      <p:grpSp>
        <p:nvGrpSpPr>
          <p:cNvPr id="8" name="Group 8"/>
          <p:cNvGrpSpPr/>
          <p:nvPr/>
        </p:nvGrpSpPr>
        <p:grpSpPr>
          <a:xfrm>
            <a:off x="0" y="5057688"/>
            <a:ext cx="12192000" cy="1011401"/>
            <a:chOff x="0" y="0"/>
            <a:chExt cx="4816593" cy="399566"/>
          </a:xfrm>
        </p:grpSpPr>
        <p:sp>
          <p:nvSpPr>
            <p:cNvPr id="9" name="Freeform 9">
              <a:extLst>
                <a:ext uri="{C183D7F6-B498-43B3-948B-1728B52AA6E4}">
                  <adec:decorative xmlns:adec="http://schemas.microsoft.com/office/drawing/2017/decorative" val="1"/>
                </a:ext>
              </a:extLst>
            </p:cNvPr>
            <p:cNvSpPr/>
            <p:nvPr/>
          </p:nvSpPr>
          <p:spPr>
            <a:xfrm>
              <a:off x="0" y="0"/>
              <a:ext cx="4816592" cy="399566"/>
            </a:xfrm>
            <a:custGeom>
              <a:avLst/>
              <a:gdLst/>
              <a:ahLst/>
              <a:cxnLst/>
              <a:rect l="l" t="t" r="r" b="b"/>
              <a:pathLst>
                <a:path w="4816592" h="399566">
                  <a:moveTo>
                    <a:pt x="0" y="0"/>
                  </a:moveTo>
                  <a:lnTo>
                    <a:pt x="4816592" y="0"/>
                  </a:lnTo>
                  <a:lnTo>
                    <a:pt x="4816592" y="399566"/>
                  </a:lnTo>
                  <a:lnTo>
                    <a:pt x="0" y="399566"/>
                  </a:lnTo>
                  <a:close/>
                </a:path>
              </a:pathLst>
            </a:custGeom>
            <a:solidFill>
              <a:srgbClr val="FFE4EC">
                <a:alpha val="90980"/>
              </a:srgbClr>
            </a:solidFill>
          </p:spPr>
          <p:txBody>
            <a:bodyPr/>
            <a:lstStyle/>
            <a:p>
              <a:endParaRPr lang="en-GB" sz="1200"/>
            </a:p>
          </p:txBody>
        </p:sp>
        <p:sp>
          <p:nvSpPr>
            <p:cNvPr id="10" name="TextBox 10"/>
            <p:cNvSpPr txBox="1"/>
            <p:nvPr/>
          </p:nvSpPr>
          <p:spPr>
            <a:xfrm>
              <a:off x="0" y="-38100"/>
              <a:ext cx="4816593" cy="437666"/>
            </a:xfrm>
            <a:prstGeom prst="rect">
              <a:avLst/>
            </a:prstGeom>
          </p:spPr>
          <p:txBody>
            <a:bodyPr lIns="33867" tIns="33867" rIns="33867" bIns="33867" rtlCol="0" anchor="ctr"/>
            <a:lstStyle/>
            <a:p>
              <a:pPr algn="ctr">
                <a:lnSpc>
                  <a:spcPts val="1773"/>
                </a:lnSpc>
                <a:spcBef>
                  <a:spcPct val="0"/>
                </a:spcBef>
              </a:pPr>
              <a:endParaRPr sz="1200"/>
            </a:p>
          </p:txBody>
        </p:sp>
      </p:grpSp>
      <p:sp>
        <p:nvSpPr>
          <p:cNvPr id="11" name="TextBox 11"/>
          <p:cNvSpPr txBox="1"/>
          <p:nvPr/>
        </p:nvSpPr>
        <p:spPr>
          <a:xfrm>
            <a:off x="3120956" y="4955721"/>
            <a:ext cx="5950089" cy="866776"/>
          </a:xfrm>
          <a:prstGeom prst="rect">
            <a:avLst/>
          </a:prstGeom>
        </p:spPr>
        <p:txBody>
          <a:bodyPr lIns="0" tIns="0" rIns="0" bIns="0" rtlCol="0" anchor="t">
            <a:spAutoFit/>
          </a:bodyPr>
          <a:lstStyle/>
          <a:p>
            <a:pPr algn="ctr">
              <a:lnSpc>
                <a:spcPts val="7434"/>
              </a:lnSpc>
            </a:pPr>
            <a:r>
              <a:rPr lang="en-US" sz="5310" b="1" dirty="0">
                <a:solidFill>
                  <a:srgbClr val="000000"/>
                </a:solidFill>
                <a:latin typeface="Arial" panose="020B0604020202020204" pitchFamily="34" charset="0"/>
                <a:ea typeface="Agrandir Tight Bold"/>
                <a:cs typeface="Arial" panose="020B0604020202020204" pitchFamily="34" charset="0"/>
                <a:sym typeface="Agrandir Tight Bold"/>
              </a:rPr>
              <a:t>Thank You</a:t>
            </a:r>
          </a:p>
        </p:txBody>
      </p:sp>
      <p:sp>
        <p:nvSpPr>
          <p:cNvPr id="12" name="Freeform 12">
            <a:extLst>
              <a:ext uri="{C183D7F6-B498-43B3-948B-1728B52AA6E4}">
                <adec:decorative xmlns:adec="http://schemas.microsoft.com/office/drawing/2017/decorative" val="1"/>
              </a:ext>
            </a:extLst>
          </p:cNvPr>
          <p:cNvSpPr/>
          <p:nvPr/>
        </p:nvSpPr>
        <p:spPr>
          <a:xfrm>
            <a:off x="0" y="39699"/>
            <a:ext cx="1576093" cy="2743200"/>
          </a:xfrm>
          <a:custGeom>
            <a:avLst/>
            <a:gdLst/>
            <a:ahLst/>
            <a:cxnLst/>
            <a:rect l="l" t="t" r="r" b="b"/>
            <a:pathLst>
              <a:path w="2364140" h="4114800">
                <a:moveTo>
                  <a:pt x="0" y="0"/>
                </a:moveTo>
                <a:lnTo>
                  <a:pt x="2364140" y="0"/>
                </a:lnTo>
                <a:lnTo>
                  <a:pt x="2364140" y="4114800"/>
                </a:lnTo>
                <a:lnTo>
                  <a:pt x="0" y="4114800"/>
                </a:lnTo>
                <a:lnTo>
                  <a:pt x="0" y="0"/>
                </a:lnTo>
                <a:close/>
              </a:path>
            </a:pathLst>
          </a:custGeom>
          <a:blipFill>
            <a:blip r:embed="rId12">
              <a:alphaModFix amt="86000"/>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3" name="Freeform 13">
            <a:extLst>
              <a:ext uri="{C183D7F6-B498-43B3-948B-1728B52AA6E4}">
                <adec:decorative xmlns:adec="http://schemas.microsoft.com/office/drawing/2017/decorative" val="1"/>
              </a:ext>
            </a:extLst>
          </p:cNvPr>
          <p:cNvSpPr/>
          <p:nvPr/>
        </p:nvSpPr>
        <p:spPr>
          <a:xfrm flipH="1">
            <a:off x="10718154" y="0"/>
            <a:ext cx="1576093" cy="2743200"/>
          </a:xfrm>
          <a:custGeom>
            <a:avLst/>
            <a:gdLst/>
            <a:ahLst/>
            <a:cxnLst/>
            <a:rect l="l" t="t" r="r" b="b"/>
            <a:pathLst>
              <a:path w="2364140" h="4114800">
                <a:moveTo>
                  <a:pt x="2364140" y="0"/>
                </a:moveTo>
                <a:lnTo>
                  <a:pt x="0" y="0"/>
                </a:lnTo>
                <a:lnTo>
                  <a:pt x="0" y="4114800"/>
                </a:lnTo>
                <a:lnTo>
                  <a:pt x="2364140" y="4114800"/>
                </a:lnTo>
                <a:lnTo>
                  <a:pt x="2364140" y="0"/>
                </a:lnTo>
                <a:close/>
              </a:path>
            </a:pathLst>
          </a:custGeom>
          <a:blipFill>
            <a:blip r:embed="rId12">
              <a:alphaModFix amt="86000"/>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14" name="Freeform 14">
            <a:extLst>
              <a:ext uri="{C183D7F6-B498-43B3-948B-1728B52AA6E4}">
                <adec:decorative xmlns:adec="http://schemas.microsoft.com/office/drawing/2017/decorative" val="1"/>
              </a:ext>
            </a:extLst>
          </p:cNvPr>
          <p:cNvSpPr/>
          <p:nvPr/>
        </p:nvSpPr>
        <p:spPr>
          <a:xfrm>
            <a:off x="3212168" y="2263741"/>
            <a:ext cx="523148" cy="523148"/>
          </a:xfrm>
          <a:custGeom>
            <a:avLst/>
            <a:gdLst/>
            <a:ahLst/>
            <a:cxnLst/>
            <a:rect l="l" t="t" r="r" b="b"/>
            <a:pathLst>
              <a:path w="784722" h="784722">
                <a:moveTo>
                  <a:pt x="0" y="0"/>
                </a:moveTo>
                <a:lnTo>
                  <a:pt x="784722" y="0"/>
                </a:lnTo>
                <a:lnTo>
                  <a:pt x="784722" y="784721"/>
                </a:lnTo>
                <a:lnTo>
                  <a:pt x="0" y="78472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15" name="Freeform 15">
            <a:extLst>
              <a:ext uri="{C183D7F6-B498-43B3-948B-1728B52AA6E4}">
                <adec:decorative xmlns:adec="http://schemas.microsoft.com/office/drawing/2017/decorative" val="1"/>
              </a:ext>
            </a:extLst>
          </p:cNvPr>
          <p:cNvSpPr/>
          <p:nvPr/>
        </p:nvSpPr>
        <p:spPr>
          <a:xfrm>
            <a:off x="8525105" y="4410371"/>
            <a:ext cx="523148" cy="523148"/>
          </a:xfrm>
          <a:custGeom>
            <a:avLst/>
            <a:gdLst/>
            <a:ahLst/>
            <a:cxnLst/>
            <a:rect l="l" t="t" r="r" b="b"/>
            <a:pathLst>
              <a:path w="784722" h="784722">
                <a:moveTo>
                  <a:pt x="0" y="0"/>
                </a:moveTo>
                <a:lnTo>
                  <a:pt x="784721" y="0"/>
                </a:lnTo>
                <a:lnTo>
                  <a:pt x="784721" y="784722"/>
                </a:lnTo>
                <a:lnTo>
                  <a:pt x="0" y="78472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27" name="Freeform 27">
            <a:extLst>
              <a:ext uri="{C183D7F6-B498-43B3-948B-1728B52AA6E4}">
                <adec:decorative xmlns:adec="http://schemas.microsoft.com/office/drawing/2017/decorative" val="1"/>
              </a:ext>
            </a:extLst>
          </p:cNvPr>
          <p:cNvSpPr/>
          <p:nvPr/>
        </p:nvSpPr>
        <p:spPr>
          <a:xfrm>
            <a:off x="798641" y="232957"/>
            <a:ext cx="287679" cy="287679"/>
          </a:xfrm>
          <a:custGeom>
            <a:avLst/>
            <a:gdLst/>
            <a:ahLst/>
            <a:cxnLst/>
            <a:rect l="l" t="t" r="r" b="b"/>
            <a:pathLst>
              <a:path w="431519" h="431519">
                <a:moveTo>
                  <a:pt x="0" y="0"/>
                </a:moveTo>
                <a:lnTo>
                  <a:pt x="431519" y="0"/>
                </a:lnTo>
                <a:lnTo>
                  <a:pt x="431519" y="431519"/>
                </a:lnTo>
                <a:lnTo>
                  <a:pt x="0" y="43151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31" name="Freeform 31">
            <a:extLst>
              <a:ext uri="{C183D7F6-B498-43B3-948B-1728B52AA6E4}">
                <adec:decorative xmlns:adec="http://schemas.microsoft.com/office/drawing/2017/decorative" val="1"/>
              </a:ext>
            </a:extLst>
          </p:cNvPr>
          <p:cNvSpPr/>
          <p:nvPr/>
        </p:nvSpPr>
        <p:spPr>
          <a:xfrm>
            <a:off x="8113505" y="1049473"/>
            <a:ext cx="593439" cy="593439"/>
          </a:xfrm>
          <a:custGeom>
            <a:avLst/>
            <a:gdLst/>
            <a:ahLst/>
            <a:cxnLst/>
            <a:rect l="l" t="t" r="r" b="b"/>
            <a:pathLst>
              <a:path w="890158" h="890158">
                <a:moveTo>
                  <a:pt x="0" y="0"/>
                </a:moveTo>
                <a:lnTo>
                  <a:pt x="890158" y="0"/>
                </a:lnTo>
                <a:lnTo>
                  <a:pt x="890158" y="890158"/>
                </a:lnTo>
                <a:lnTo>
                  <a:pt x="0" y="89015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6BB00-F921-2491-A2B9-F420BCA8A0A6}"/>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74F7C6D4-3A75-68F9-447F-D908EF8C33F3}"/>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4" name="Picture 3" descr="A pink heart on a pink background&#10;&#10;AI-generated content may be incorrect.">
            <a:extLst>
              <a:ext uri="{FF2B5EF4-FFF2-40B4-BE49-F238E27FC236}">
                <a16:creationId xmlns:a16="http://schemas.microsoft.com/office/drawing/2014/main" id="{D534DBFC-4160-7EE3-6B66-A2FA8035397A}"/>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5" name="Rounded Rectangle 8">
            <a:extLst>
              <a:ext uri="{FF2B5EF4-FFF2-40B4-BE49-F238E27FC236}">
                <a16:creationId xmlns:a16="http://schemas.microsoft.com/office/drawing/2014/main" id="{F78C4787-3B11-265D-70ED-68F6D9EE6C39}"/>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9">
            <a:extLst>
              <a:ext uri="{FF2B5EF4-FFF2-40B4-BE49-F238E27FC236}">
                <a16:creationId xmlns:a16="http://schemas.microsoft.com/office/drawing/2014/main" id="{C7991CD6-DCEC-4131-3168-892F022FDFB7}"/>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Shape 9">
            <a:extLst>
              <a:ext uri="{FF2B5EF4-FFF2-40B4-BE49-F238E27FC236}">
                <a16:creationId xmlns:a16="http://schemas.microsoft.com/office/drawing/2014/main" id="{3FB7B82F-4524-4CEC-B1E0-53B41EF41A41}"/>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B69C08D-8D49-44E5-7E51-0453EE6489D5}"/>
              </a:ext>
            </a:extLst>
          </p:cNvPr>
          <p:cNvSpPr txBox="1"/>
          <p:nvPr/>
        </p:nvSpPr>
        <p:spPr>
          <a:xfrm>
            <a:off x="885823" y="326707"/>
            <a:ext cx="6560046" cy="465384"/>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3600" b="1" i="0" dirty="0">
                <a:solidFill>
                  <a:srgbClr val="111827"/>
                </a:solidFill>
                <a:latin typeface="Arial" panose="020B0604020202020204" pitchFamily="34" charset="0"/>
              </a:rPr>
              <a:t>References</a:t>
            </a:r>
            <a:endParaRPr sz="3600" b="1" i="0" dirty="0">
              <a:solidFill>
                <a:srgbClr val="111827"/>
              </a:solidFill>
              <a:latin typeface="Arial" panose="020B0604020202020204" pitchFamily="34" charset="0"/>
            </a:endParaRPr>
          </a:p>
        </p:txBody>
      </p:sp>
      <p:sp>
        <p:nvSpPr>
          <p:cNvPr id="9" name="TextBox 8">
            <a:extLst>
              <a:ext uri="{FF2B5EF4-FFF2-40B4-BE49-F238E27FC236}">
                <a16:creationId xmlns:a16="http://schemas.microsoft.com/office/drawing/2014/main" id="{D3C6741B-7ABE-2402-A69A-A385BEADCACB}"/>
              </a:ext>
            </a:extLst>
          </p:cNvPr>
          <p:cNvSpPr txBox="1"/>
          <p:nvPr/>
        </p:nvSpPr>
        <p:spPr>
          <a:xfrm>
            <a:off x="728870" y="834389"/>
            <a:ext cx="11005929" cy="5909310"/>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Amelang, K. (2022) ‘(Not) safe to use: insecurities in everyday data practices with period-tracking apps’, </a:t>
            </a:r>
            <a:r>
              <a:rPr lang="en-GB" sz="1400" i="1" dirty="0">
                <a:latin typeface="Arial" panose="020B0604020202020204" pitchFamily="34" charset="0"/>
                <a:cs typeface="Arial" panose="020B0604020202020204" pitchFamily="34" charset="0"/>
              </a:rPr>
              <a:t>Transforming Communications – Studies in Cross-Media Research</a:t>
            </a:r>
            <a:r>
              <a:rPr lang="en-GB" sz="1400" dirty="0">
                <a:latin typeface="Arial" panose="020B0604020202020204" pitchFamily="34" charset="0"/>
                <a:cs typeface="Arial" panose="020B0604020202020204" pitchFamily="34" charset="0"/>
              </a:rPr>
              <a:t>, pp. 297–321.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10.1007/978-3-030-96180-0_13.</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Armour, M., Parry, K., Manohar, N. and Holmes, B. (2022) ‘The prevalence and impact of dysmenorrhea on young women: a global review’, </a:t>
            </a:r>
            <a:r>
              <a:rPr lang="en-GB" sz="1400" i="1" dirty="0">
                <a:latin typeface="Arial" panose="020B0604020202020204" pitchFamily="34" charset="0"/>
                <a:cs typeface="Arial" panose="020B0604020202020204" pitchFamily="34" charset="0"/>
              </a:rPr>
              <a:t>Journal of Adolescent Health</a:t>
            </a:r>
            <a:r>
              <a:rPr lang="en-GB" sz="1400" dirty="0">
                <a:latin typeface="Arial" panose="020B0604020202020204" pitchFamily="34" charset="0"/>
                <a:cs typeface="Arial" panose="020B0604020202020204" pitchFamily="34" charset="0"/>
              </a:rPr>
              <a:t>, 71(2), pp. 256–264.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Balla, M., Chauhan, G. and Kariuki, M. (2023) ‘Menstrual health literacy and its impact on women’s health outcomes: a systematic review’, </a:t>
            </a:r>
            <a:r>
              <a:rPr lang="en-GB" sz="1400" i="1" dirty="0">
                <a:latin typeface="Arial" panose="020B0604020202020204" pitchFamily="34" charset="0"/>
                <a:cs typeface="Arial" panose="020B0604020202020204" pitchFamily="34" charset="0"/>
              </a:rPr>
              <a:t>Women’s Health</a:t>
            </a:r>
            <a:r>
              <a:rPr lang="en-GB" sz="1400" dirty="0">
                <a:latin typeface="Arial" panose="020B0604020202020204" pitchFamily="34" charset="0"/>
                <a:cs typeface="Arial" panose="020B0604020202020204" pitchFamily="34" charset="0"/>
              </a:rPr>
              <a:t>, 19, pp. 1–15.</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Balla → Already included (no duplicates).</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Borges do Nascimento, I.J. et al. (2025) ‘Transforming women’s health, empowerment, and gender equality with digital health: evidence-based policy and practice’, </a:t>
            </a:r>
            <a:r>
              <a:rPr lang="en-GB" sz="1400" i="1" dirty="0">
                <a:latin typeface="Arial" panose="020B0604020202020204" pitchFamily="34" charset="0"/>
                <a:cs typeface="Arial" panose="020B0604020202020204" pitchFamily="34" charset="0"/>
              </a:rPr>
              <a:t>The Lancet Digital Health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10.1016/j.landig.2025.01.014.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Bozdag, G., </a:t>
            </a:r>
            <a:r>
              <a:rPr lang="en-GB" sz="1400" dirty="0" err="1">
                <a:latin typeface="Arial" panose="020B0604020202020204" pitchFamily="34" charset="0"/>
                <a:cs typeface="Arial" panose="020B0604020202020204" pitchFamily="34" charset="0"/>
              </a:rPr>
              <a:t>Mumusoglu</a:t>
            </a:r>
            <a:r>
              <a:rPr lang="en-GB" sz="1400" dirty="0">
                <a:latin typeface="Arial" panose="020B0604020202020204" pitchFamily="34" charset="0"/>
                <a:cs typeface="Arial" panose="020B0604020202020204" pitchFamily="34" charset="0"/>
              </a:rPr>
              <a:t>, S., Zengin, D., Karabulut, E. and Yildiz, B. (2016) ‘The prevalence and phenotypic features of polycystic ovary syndrome: a cross-sectional study’, </a:t>
            </a:r>
            <a:r>
              <a:rPr lang="en-GB" sz="1400" i="1" dirty="0">
                <a:latin typeface="Arial" panose="020B0604020202020204" pitchFamily="34" charset="0"/>
                <a:cs typeface="Arial" panose="020B0604020202020204" pitchFamily="34" charset="0"/>
              </a:rPr>
              <a:t>Human Reproduction</a:t>
            </a:r>
            <a:r>
              <a:rPr lang="en-GB" sz="1400" dirty="0">
                <a:latin typeface="Arial" panose="020B0604020202020204" pitchFamily="34" charset="0"/>
                <a:cs typeface="Arial" panose="020B0604020202020204" pitchFamily="34" charset="0"/>
              </a:rPr>
              <a:t>, 31(12), pp. 2841–2848.</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Broad, W., Hawkins, K. and Strelitz, J. (2022) ‘Women’s experiences of using menstrual and fertility tracking apps: a qualitative study’, </a:t>
            </a:r>
            <a:r>
              <a:rPr lang="en-GB" sz="1400" i="1" dirty="0">
                <a:latin typeface="Arial" panose="020B0604020202020204" pitchFamily="34" charset="0"/>
                <a:cs typeface="Arial" panose="020B0604020202020204" pitchFamily="34" charset="0"/>
              </a:rPr>
              <a:t>Digital Health</a:t>
            </a:r>
            <a:r>
              <a:rPr lang="en-GB" sz="1400" dirty="0">
                <a:latin typeface="Arial" panose="020B0604020202020204" pitchFamily="34" charset="0"/>
                <a:cs typeface="Arial" panose="020B0604020202020204" pitchFamily="34" charset="0"/>
              </a:rPr>
              <a:t>, 8, pp. 1–14.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Bucher, E. (2025) ‘An evaluation of menstrual health apps’ functionality, inclusiveness, and education content’, </a:t>
            </a:r>
            <a:r>
              <a:rPr lang="en-GB" sz="1400" i="1" dirty="0">
                <a:latin typeface="Arial" panose="020B0604020202020204" pitchFamily="34" charset="0"/>
                <a:cs typeface="Arial" panose="020B0604020202020204" pitchFamily="34" charset="0"/>
              </a:rPr>
              <a:t>BMC Women’s Health</a:t>
            </a:r>
            <a:r>
              <a:rPr lang="en-GB" sz="1400" dirty="0">
                <a:latin typeface="Arial" panose="020B0604020202020204" pitchFamily="34" charset="0"/>
                <a:cs typeface="Arial" panose="020B0604020202020204" pitchFamily="34" charset="0"/>
              </a:rPr>
              <a:t>, 25(1), Article 3812. Available at: </a:t>
            </a:r>
            <a:r>
              <a:rPr lang="en-GB" sz="1400" dirty="0">
                <a:latin typeface="Arial" panose="020B0604020202020204" pitchFamily="34" charset="0"/>
                <a:cs typeface="Arial" panose="020B0604020202020204" pitchFamily="34" charset="0"/>
                <a:hlinkClick r:id="rId3"/>
              </a:rPr>
              <a:t>https://bmcwomenshealth.biomedcentral.com/articles/10.1186/s12905-025-03812-1</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Cavallo, D. et al. (2023) ‘Digital health behaviour-change interventions for reproductive health’, </a:t>
            </a:r>
            <a:r>
              <a:rPr lang="en-GB" sz="1400" i="1" dirty="0">
                <a:latin typeface="Arial" panose="020B0604020202020204" pitchFamily="34" charset="0"/>
                <a:cs typeface="Arial" panose="020B0604020202020204" pitchFamily="34" charset="0"/>
              </a:rPr>
              <a:t>JMIR Human Factors</a:t>
            </a:r>
            <a:r>
              <a:rPr lang="en-GB" sz="1400" dirty="0">
                <a:latin typeface="Arial" panose="020B0604020202020204" pitchFamily="34" charset="0"/>
                <a:cs typeface="Arial" panose="020B0604020202020204" pitchFamily="34" charset="0"/>
              </a:rPr>
              <a:t>, 10, e45901. Available at: </a:t>
            </a:r>
            <a:r>
              <a:rPr lang="en-GB" sz="1400" dirty="0">
                <a:latin typeface="Arial" panose="020B0604020202020204" pitchFamily="34" charset="0"/>
                <a:cs typeface="Arial" panose="020B0604020202020204" pitchFamily="34" charset="0"/>
                <a:hlinkClick r:id="rId4"/>
              </a:rPr>
              <a:t>https://humanfactors.jmir.org/2023/1/e45901</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Chapman, H., Beaumont, A. and Rush, G. (2022) ‘Global burden of endometriosis: diagnostic timelines and challenges’, </a:t>
            </a:r>
            <a:r>
              <a:rPr lang="en-GB" sz="1400" i="1" dirty="0">
                <a:latin typeface="Arial" panose="020B0604020202020204" pitchFamily="34" charset="0"/>
                <a:cs typeface="Arial" panose="020B0604020202020204" pitchFamily="34" charset="0"/>
              </a:rPr>
              <a:t>Lancet Women’s Health</a:t>
            </a:r>
            <a:r>
              <a:rPr lang="en-GB" sz="1400" dirty="0">
                <a:latin typeface="Arial" panose="020B0604020202020204" pitchFamily="34" charset="0"/>
                <a:cs typeface="Arial" panose="020B0604020202020204" pitchFamily="34" charset="0"/>
              </a:rPr>
              <a:t>, 4(5), pp. 320–329.</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Chen, X. et al. (2024) ‘Usability and inclusiveness of menstrual apps: a content-analysis study’, </a:t>
            </a:r>
            <a:r>
              <a:rPr lang="en-GB" sz="1400" i="1" dirty="0">
                <a:latin typeface="Arial" panose="020B0604020202020204" pitchFamily="34" charset="0"/>
                <a:cs typeface="Arial" panose="020B0604020202020204" pitchFamily="34" charset="0"/>
              </a:rPr>
              <a:t>BMC Medical Informatics and Decision Making</a:t>
            </a:r>
            <a:r>
              <a:rPr lang="en-GB" sz="1400" dirty="0">
                <a:latin typeface="Arial" panose="020B0604020202020204" pitchFamily="34" charset="0"/>
                <a:cs typeface="Arial" panose="020B0604020202020204" pitchFamily="34" charset="0"/>
              </a:rPr>
              <a:t>, 24, 116. Available at: </a:t>
            </a:r>
            <a:r>
              <a:rPr lang="en-GB" sz="1400" dirty="0">
                <a:latin typeface="Arial" panose="020B0604020202020204" pitchFamily="34" charset="0"/>
                <a:cs typeface="Arial" panose="020B0604020202020204" pitchFamily="34" charset="0"/>
                <a:hlinkClick r:id="rId5"/>
              </a:rPr>
              <a:t>https://bmcmedinformdecismak.biomedcentral.com/articles/10.1186/s12911-024-02218-8</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Crosby, R.A. and Noar, S.M. (2011) ‘What is a planning model? An introduction to PRECEDE–PROCEED’, </a:t>
            </a:r>
            <a:r>
              <a:rPr lang="en-GB" sz="1400" i="1" dirty="0">
                <a:latin typeface="Arial" panose="020B0604020202020204" pitchFamily="34" charset="0"/>
                <a:cs typeface="Arial" panose="020B0604020202020204" pitchFamily="34" charset="0"/>
              </a:rPr>
              <a:t>Journal of Public Health Dentistry</a:t>
            </a:r>
            <a:r>
              <a:rPr lang="en-GB" sz="1400" dirty="0">
                <a:latin typeface="Arial" panose="020B0604020202020204" pitchFamily="34" charset="0"/>
                <a:cs typeface="Arial" panose="020B0604020202020204" pitchFamily="34" charset="0"/>
              </a:rPr>
              <a:t>, 71(S1), pp. S7–S15. Available at: </a:t>
            </a:r>
            <a:r>
              <a:rPr lang="en-GB" sz="1400" dirty="0">
                <a:latin typeface="Arial" panose="020B0604020202020204" pitchFamily="34" charset="0"/>
                <a:cs typeface="Arial" panose="020B0604020202020204" pitchFamily="34" charset="0"/>
                <a:hlinkClick r:id="rId6"/>
              </a:rPr>
              <a:t>https://pubmed.ncbi.nlm.nih.gov/21656942/</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Department of Health and Social Care (DHSC) (2022) </a:t>
            </a:r>
            <a:r>
              <a:rPr lang="en-GB" sz="1400" i="1" dirty="0">
                <a:latin typeface="Arial" panose="020B0604020202020204" pitchFamily="34" charset="0"/>
                <a:cs typeface="Arial" panose="020B0604020202020204" pitchFamily="34" charset="0"/>
              </a:rPr>
              <a:t>Women’s Health Strategy for England</a:t>
            </a:r>
            <a:r>
              <a:rPr lang="en-GB" sz="1400" dirty="0">
                <a:latin typeface="Arial" panose="020B0604020202020204" pitchFamily="34" charset="0"/>
                <a:cs typeface="Arial" panose="020B0604020202020204" pitchFamily="34" charset="0"/>
              </a:rPr>
              <a:t>. London: DHSC.</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Duane, M., Contreras, A., Jensen, E. and White, A. (2019) ‘The performance of fertility awareness-based methods for pregnancy prevention: a systematic review’, </a:t>
            </a:r>
            <a:r>
              <a:rPr lang="en-GB" sz="1400" i="1" dirty="0">
                <a:latin typeface="Arial" panose="020B0604020202020204" pitchFamily="34" charset="0"/>
                <a:cs typeface="Arial" panose="020B0604020202020204" pitchFamily="34" charset="0"/>
              </a:rPr>
              <a:t>American Journal of Obstetrics &amp; </a:t>
            </a:r>
            <a:r>
              <a:rPr lang="en-GB" sz="1400" i="1" dirty="0" err="1">
                <a:latin typeface="Arial" panose="020B0604020202020204" pitchFamily="34" charset="0"/>
                <a:cs typeface="Arial" panose="020B0604020202020204" pitchFamily="34" charset="0"/>
              </a:rPr>
              <a:t>Gynecology</a:t>
            </a:r>
            <a:r>
              <a:rPr lang="en-GB" sz="1400" dirty="0">
                <a:latin typeface="Arial" panose="020B0604020202020204" pitchFamily="34" charset="0"/>
                <a:cs typeface="Arial" panose="020B0604020202020204" pitchFamily="34" charset="0"/>
              </a:rPr>
              <a:t>, 220(2), pp. 191–204.</a:t>
            </a: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237033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D9EEF-C2C8-DA36-675A-A82D871D191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77B5CA9B-DE00-C91F-7EFE-0E813551BA53}"/>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4" name="Picture 3" descr="A pink heart on a pink background&#10;&#10;AI-generated content may be incorrect.">
            <a:extLst>
              <a:ext uri="{FF2B5EF4-FFF2-40B4-BE49-F238E27FC236}">
                <a16:creationId xmlns:a16="http://schemas.microsoft.com/office/drawing/2014/main" id="{66A039EA-2082-1DB5-E542-2D9007AFEED0}"/>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5" name="Rounded Rectangle 8">
            <a:extLst>
              <a:ext uri="{FF2B5EF4-FFF2-40B4-BE49-F238E27FC236}">
                <a16:creationId xmlns:a16="http://schemas.microsoft.com/office/drawing/2014/main" id="{9F2B53B2-3999-F5D7-72FC-E66A9CC86230}"/>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9">
            <a:extLst>
              <a:ext uri="{FF2B5EF4-FFF2-40B4-BE49-F238E27FC236}">
                <a16:creationId xmlns:a16="http://schemas.microsoft.com/office/drawing/2014/main" id="{D0A1CF8E-D3A3-165B-C857-105449B74DF6}"/>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Shape 9">
            <a:extLst>
              <a:ext uri="{FF2B5EF4-FFF2-40B4-BE49-F238E27FC236}">
                <a16:creationId xmlns:a16="http://schemas.microsoft.com/office/drawing/2014/main" id="{66ACDA57-F4F3-A507-03A0-ACD12C9A9F64}"/>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D2DE203-48BA-2304-F48D-267FCCFED798}"/>
              </a:ext>
            </a:extLst>
          </p:cNvPr>
          <p:cNvSpPr txBox="1"/>
          <p:nvPr/>
        </p:nvSpPr>
        <p:spPr>
          <a:xfrm>
            <a:off x="885823" y="326707"/>
            <a:ext cx="6560046" cy="465384"/>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3600" b="1" i="0" dirty="0">
                <a:solidFill>
                  <a:srgbClr val="111827"/>
                </a:solidFill>
                <a:latin typeface="Arial" panose="020B0604020202020204" pitchFamily="34" charset="0"/>
              </a:rPr>
              <a:t>References</a:t>
            </a:r>
            <a:endParaRPr sz="3600" b="1" i="0" dirty="0">
              <a:solidFill>
                <a:srgbClr val="111827"/>
              </a:solidFill>
              <a:latin typeface="Arial" panose="020B0604020202020204" pitchFamily="34" charset="0"/>
            </a:endParaRPr>
          </a:p>
        </p:txBody>
      </p:sp>
      <p:sp>
        <p:nvSpPr>
          <p:cNvPr id="9" name="TextBox 8">
            <a:extLst>
              <a:ext uri="{FF2B5EF4-FFF2-40B4-BE49-F238E27FC236}">
                <a16:creationId xmlns:a16="http://schemas.microsoft.com/office/drawing/2014/main" id="{D1F43A60-2BDF-D200-5854-D902BB85D519}"/>
              </a:ext>
            </a:extLst>
          </p:cNvPr>
          <p:cNvSpPr txBox="1"/>
          <p:nvPr/>
        </p:nvSpPr>
        <p:spPr>
          <a:xfrm>
            <a:off x="728870" y="792091"/>
            <a:ext cx="11005929" cy="5909310"/>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Earle, S., Marston, H.R., Hadley, R. and Banks, D. (2020) ‘Use of menstruation and fertility app trackers: a scoping review of the evidence’, </a:t>
            </a:r>
            <a:r>
              <a:rPr lang="en-GB" sz="1400" i="1" dirty="0">
                <a:latin typeface="Arial" panose="020B0604020202020204" pitchFamily="34" charset="0"/>
                <a:cs typeface="Arial" panose="020B0604020202020204" pitchFamily="34" charset="0"/>
              </a:rPr>
              <a:t>BMJ Sexual &amp; Reproductive Health</a:t>
            </a:r>
            <a:r>
              <a:rPr lang="en-GB" sz="1400" dirty="0">
                <a:latin typeface="Arial" panose="020B0604020202020204" pitchFamily="34" charset="0"/>
                <a:cs typeface="Arial" panose="020B0604020202020204" pitchFamily="34" charset="0"/>
              </a:rPr>
              <a:t>, 47(2).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10.1136/bmjsrh-2019-200488.</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Endometriosis UK (2023) </a:t>
            </a:r>
            <a:r>
              <a:rPr lang="en-GB" sz="1400" i="1" dirty="0">
                <a:latin typeface="Arial" panose="020B0604020202020204" pitchFamily="34" charset="0"/>
                <a:cs typeface="Arial" panose="020B0604020202020204" pitchFamily="34" charset="0"/>
              </a:rPr>
              <a:t>Endometriosis facts and figures</a:t>
            </a:r>
            <a:r>
              <a:rPr lang="en-GB" sz="1400" dirty="0">
                <a:latin typeface="Arial" panose="020B0604020202020204" pitchFamily="34" charset="0"/>
                <a:cs typeface="Arial" panose="020B0604020202020204" pitchFamily="34" charset="0"/>
              </a:rPr>
              <a:t>. London: Endometriosis UK.</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Flores, M., Benitez, C. and Roy, S. (2021) ‘Determinants of user trust in reproductive health mobile applications: a qualitative review’, </a:t>
            </a:r>
            <a:r>
              <a:rPr lang="en-GB" sz="1400" i="1" dirty="0">
                <a:latin typeface="Arial" panose="020B0604020202020204" pitchFamily="34" charset="0"/>
                <a:cs typeface="Arial" panose="020B0604020202020204" pitchFamily="34" charset="0"/>
              </a:rPr>
              <a:t>Digital Health</a:t>
            </a:r>
            <a:r>
              <a:rPr lang="en-GB" sz="1400" dirty="0">
                <a:latin typeface="Arial" panose="020B0604020202020204" pitchFamily="34" charset="0"/>
                <a:cs typeface="Arial" panose="020B0604020202020204" pitchFamily="34" charset="0"/>
              </a:rPr>
              <a:t>, 7(1), pp. 1–14.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Ford, A., De Togni, G. and Miller, L. (2021) ‘Hormonal health: period tracking apps, wellness, and self-management in the era of surveillance capitalism’, </a:t>
            </a:r>
            <a:r>
              <a:rPr lang="en-GB" sz="1400" i="1" dirty="0">
                <a:latin typeface="Arial" panose="020B0604020202020204" pitchFamily="34" charset="0"/>
                <a:cs typeface="Arial" panose="020B0604020202020204" pitchFamily="34" charset="0"/>
              </a:rPr>
              <a:t>Engaging Science, Technology, and Society</a:t>
            </a:r>
            <a:r>
              <a:rPr lang="en-GB" sz="1400" dirty="0">
                <a:latin typeface="Arial" panose="020B0604020202020204" pitchFamily="34" charset="0"/>
                <a:cs typeface="Arial" panose="020B0604020202020204" pitchFamily="34" charset="0"/>
              </a:rPr>
              <a:t>, 7(1), pp. 48–66. </a:t>
            </a:r>
            <a:r>
              <a:rPr lang="en-GB" sz="1400" dirty="0" err="1">
                <a:latin typeface="Arial" panose="020B0604020202020204" pitchFamily="34" charset="0"/>
                <a:cs typeface="Arial" panose="020B0604020202020204" pitchFamily="34" charset="0"/>
              </a:rPr>
              <a:t>doi</a:t>
            </a:r>
            <a:r>
              <a:rPr lang="en-GB" sz="1400" dirty="0">
                <a:latin typeface="Arial" panose="020B0604020202020204" pitchFamily="34" charset="0"/>
                <a:cs typeface="Arial" panose="020B0604020202020204" pitchFamily="34" charset="0"/>
              </a:rPr>
              <a:t>: 10.17351/ests2021.655.</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Free, C., Phillips, G., Watson, L. and Felix, L. (2022) ‘Digital health and mobile interventions for improving women’s health outcomes: a meta-analysis’, </a:t>
            </a:r>
            <a:r>
              <a:rPr lang="en-GB" sz="1400" i="1" dirty="0">
                <a:latin typeface="Arial" panose="020B0604020202020204" pitchFamily="34" charset="0"/>
                <a:cs typeface="Arial" panose="020B0604020202020204" pitchFamily="34" charset="0"/>
              </a:rPr>
              <a:t>The Lancet Digital Health</a:t>
            </a:r>
            <a:r>
              <a:rPr lang="en-GB" sz="1400" dirty="0">
                <a:latin typeface="Arial" panose="020B0604020202020204" pitchFamily="34" charset="0"/>
                <a:cs typeface="Arial" panose="020B0604020202020204" pitchFamily="34" charset="0"/>
              </a:rPr>
              <a:t>, 4(3), pp. e123–e134.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Giebel, C., McIntyre, J. and Wilkinson, K. (2023) ‘Barriers to digital health adoption among young women: a scoping review’, </a:t>
            </a:r>
            <a:r>
              <a:rPr lang="en-GB" sz="1400" i="1" dirty="0">
                <a:latin typeface="Arial" panose="020B0604020202020204" pitchFamily="34" charset="0"/>
                <a:cs typeface="Arial" panose="020B0604020202020204" pitchFamily="34" charset="0"/>
              </a:rPr>
              <a:t>mHealth</a:t>
            </a:r>
            <a:r>
              <a:rPr lang="en-GB" sz="1400" dirty="0">
                <a:latin typeface="Arial" panose="020B0604020202020204" pitchFamily="34" charset="0"/>
                <a:cs typeface="Arial" panose="020B0604020202020204" pitchFamily="34" charset="0"/>
              </a:rPr>
              <a:t>, 9, pp. 1–12.</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Gordon, B. et al. (2023) ‘User engagement strategies in women’s digital health apps’, </a:t>
            </a:r>
            <a:r>
              <a:rPr lang="en-GB" sz="1400" i="1" dirty="0">
                <a:latin typeface="Arial" panose="020B0604020202020204" pitchFamily="34" charset="0"/>
                <a:cs typeface="Arial" panose="020B0604020202020204" pitchFamily="34" charset="0"/>
              </a:rPr>
              <a:t>mHealth</a:t>
            </a:r>
            <a:r>
              <a:rPr lang="en-GB" sz="1400" dirty="0">
                <a:latin typeface="Arial" panose="020B0604020202020204" pitchFamily="34" charset="0"/>
                <a:cs typeface="Arial" panose="020B0604020202020204" pitchFamily="34" charset="0"/>
              </a:rPr>
              <a:t>, 9, 54. Available at: </a:t>
            </a:r>
            <a:r>
              <a:rPr lang="en-GB" sz="1400" dirty="0">
                <a:latin typeface="Arial" panose="020B0604020202020204" pitchFamily="34" charset="0"/>
                <a:cs typeface="Arial" panose="020B0604020202020204" pitchFamily="34" charset="0"/>
                <a:hlinkClick r:id="rId3"/>
              </a:rPr>
              <a:t>https://mhealth.amegroups.org/article/view/119044</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Hardin, A. et al. (2021) ‘Evaluating digital menstrual health literacy interventions’, </a:t>
            </a:r>
            <a:r>
              <a:rPr lang="en-GB" sz="1400" i="1" dirty="0">
                <a:latin typeface="Arial" panose="020B0604020202020204" pitchFamily="34" charset="0"/>
                <a:cs typeface="Arial" panose="020B0604020202020204" pitchFamily="34" charset="0"/>
              </a:rPr>
              <a:t>Journal of Medical Internet Research</a:t>
            </a:r>
            <a:r>
              <a:rPr lang="en-GB" sz="1400" dirty="0">
                <a:latin typeface="Arial" panose="020B0604020202020204" pitchFamily="34" charset="0"/>
                <a:cs typeface="Arial" panose="020B0604020202020204" pitchFamily="34" charset="0"/>
              </a:rPr>
              <a:t>, 23(9), e31011.</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Harlow, S. and Campbell, H. (2021) ‘Stigma and silence surrounding menstrual disorders: a qualitative exploration’, </a:t>
            </a:r>
            <a:r>
              <a:rPr lang="en-GB" sz="1400" i="1" dirty="0">
                <a:latin typeface="Arial" panose="020B0604020202020204" pitchFamily="34" charset="0"/>
                <a:cs typeface="Arial" panose="020B0604020202020204" pitchFamily="34" charset="0"/>
              </a:rPr>
              <a:t>Journal of Women’s Health</a:t>
            </a:r>
            <a:r>
              <a:rPr lang="en-GB" sz="1400" dirty="0">
                <a:latin typeface="Arial" panose="020B0604020202020204" pitchFamily="34" charset="0"/>
                <a:cs typeface="Arial" panose="020B0604020202020204" pitchFamily="34" charset="0"/>
              </a:rPr>
              <a:t>, 30(5), pp. 678–687.</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Hong, J., Lee, K. and Park, S. (2024) ‘Accuracy of mobile menstrual cycle prediction apps: systematic review and evaluation’, </a:t>
            </a:r>
            <a:r>
              <a:rPr lang="en-GB" sz="1400" i="1" dirty="0">
                <a:latin typeface="Arial" panose="020B0604020202020204" pitchFamily="34" charset="0"/>
                <a:cs typeface="Arial" panose="020B0604020202020204" pitchFamily="34" charset="0"/>
              </a:rPr>
              <a:t>Journal of Medical Internet Research</a:t>
            </a:r>
            <a:r>
              <a:rPr lang="en-GB" sz="1400" dirty="0">
                <a:latin typeface="Arial" panose="020B0604020202020204" pitchFamily="34" charset="0"/>
                <a:cs typeface="Arial" panose="020B0604020202020204" pitchFamily="34" charset="0"/>
              </a:rPr>
              <a:t>, 26(2), pp. 1–18.</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Hong, M., Xiao, X. and Zhang, L. (2024) ‘Menstrual cycle management and period-tracking app use among Millennials and Gen Z women’, </a:t>
            </a:r>
            <a:r>
              <a:rPr lang="en-GB" sz="1400" i="1" dirty="0">
                <a:latin typeface="Arial" panose="020B0604020202020204" pitchFamily="34" charset="0"/>
                <a:cs typeface="Arial" panose="020B0604020202020204" pitchFamily="34" charset="0"/>
              </a:rPr>
              <a:t>JMIR mHealth and </a:t>
            </a:r>
            <a:r>
              <a:rPr lang="en-GB" sz="1400" i="1" dirty="0" err="1">
                <a:latin typeface="Arial" panose="020B0604020202020204" pitchFamily="34" charset="0"/>
                <a:cs typeface="Arial" panose="020B0604020202020204" pitchFamily="34" charset="0"/>
              </a:rPr>
              <a:t>uHealth</a:t>
            </a:r>
            <a:r>
              <a:rPr lang="en-GB" sz="1400" dirty="0">
                <a:latin typeface="Arial" panose="020B0604020202020204" pitchFamily="34" charset="0"/>
                <a:cs typeface="Arial" panose="020B0604020202020204" pitchFamily="34" charset="0"/>
              </a:rPr>
              <a:t>, 12, e53146.</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ICO (2024) </a:t>
            </a:r>
            <a:r>
              <a:rPr lang="en-GB" sz="1400" i="1" dirty="0">
                <a:latin typeface="Arial" panose="020B0604020202020204" pitchFamily="34" charset="0"/>
                <a:cs typeface="Arial" panose="020B0604020202020204" pitchFamily="34" charset="0"/>
              </a:rPr>
              <a:t>Guide to the UK General Data Protection Regulation (UK GDPR)</a:t>
            </a:r>
            <a:r>
              <a:rPr lang="en-GB" sz="1400" dirty="0">
                <a:latin typeface="Arial" panose="020B0604020202020204" pitchFamily="34" charset="0"/>
                <a:cs typeface="Arial" panose="020B0604020202020204" pitchFamily="34" charset="0"/>
              </a:rPr>
              <a:t>. Information Commissioner’s Office. Available at: </a:t>
            </a:r>
            <a:r>
              <a:rPr lang="en-GB" sz="1400" dirty="0">
                <a:latin typeface="Arial" panose="020B0604020202020204" pitchFamily="34" charset="0"/>
                <a:cs typeface="Arial" panose="020B0604020202020204" pitchFamily="34" charset="0"/>
                <a:hlinkClick r:id="rId4"/>
              </a:rPr>
              <a:t>https://ico.org.uk/</a:t>
            </a:r>
            <a:r>
              <a:rPr lang="en-GB" sz="1400"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Johnson, O. (2016) </a:t>
            </a:r>
            <a:r>
              <a:rPr lang="en-GB" sz="1400" i="1" dirty="0">
                <a:latin typeface="Arial" panose="020B0604020202020204" pitchFamily="34" charset="0"/>
                <a:cs typeface="Arial" panose="020B0604020202020204" pitchFamily="34" charset="0"/>
              </a:rPr>
              <a:t>Application of the PRECEDE–PROCEED model in the evaluation of a community-based youth fitness and nutrition summer camp program</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5"/>
              </a:rPr>
              <a:t>https://www.semanticscholar.org/</a:t>
            </a:r>
            <a:r>
              <a:rPr lang="en-GB" sz="1400"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Kaleva, A., Zeng, P. and Foster, J. (2024) ‘Privacy risks in </a:t>
            </a:r>
            <a:r>
              <a:rPr lang="en-GB" sz="1400" dirty="0" err="1">
                <a:latin typeface="Arial" panose="020B0604020202020204" pitchFamily="34" charset="0"/>
                <a:cs typeface="Arial" panose="020B0604020202020204" pitchFamily="34" charset="0"/>
              </a:rPr>
              <a:t>femtech</a:t>
            </a:r>
            <a:r>
              <a:rPr lang="en-GB" sz="1400" dirty="0">
                <a:latin typeface="Arial" panose="020B0604020202020204" pitchFamily="34" charset="0"/>
                <a:cs typeface="Arial" panose="020B0604020202020204" pitchFamily="34" charset="0"/>
              </a:rPr>
              <a:t> apps’, </a:t>
            </a:r>
            <a:r>
              <a:rPr lang="en-GB" sz="1400" i="1" dirty="0">
                <a:latin typeface="Arial" panose="020B0604020202020204" pitchFamily="34" charset="0"/>
                <a:cs typeface="Arial" panose="020B0604020202020204" pitchFamily="34" charset="0"/>
              </a:rPr>
              <a:t>Computers &amp; Security</a:t>
            </a:r>
            <a:r>
              <a:rPr lang="en-GB" sz="1400" dirty="0">
                <a:latin typeface="Arial" panose="020B0604020202020204" pitchFamily="34" charset="0"/>
                <a:cs typeface="Arial" panose="020B0604020202020204" pitchFamily="34" charset="0"/>
              </a:rPr>
              <a:t>, 140, pp. 1–15.</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Kim, J., Park, A. and Oh, E. (2022) ‘Effectiveness of PRECEDE–PROCEED model-based behaviour interventions: systematic review’, </a:t>
            </a:r>
            <a:r>
              <a:rPr lang="en-GB" sz="1400" i="1" dirty="0">
                <a:latin typeface="Arial" panose="020B0604020202020204" pitchFamily="34" charset="0"/>
                <a:cs typeface="Arial" panose="020B0604020202020204" pitchFamily="34" charset="0"/>
              </a:rPr>
              <a:t>Public Health</a:t>
            </a:r>
            <a:r>
              <a:rPr lang="en-GB" sz="1400" dirty="0">
                <a:latin typeface="Arial" panose="020B0604020202020204" pitchFamily="34" charset="0"/>
                <a:cs typeface="Arial" panose="020B0604020202020204" pitchFamily="34" charset="0"/>
              </a:rPr>
              <a:t>, 204, pp. 113–124.</a:t>
            </a:r>
          </a:p>
        </p:txBody>
      </p:sp>
    </p:spTree>
    <p:extLst>
      <p:ext uri="{BB962C8B-B14F-4D97-AF65-F5344CB8AC3E}">
        <p14:creationId xmlns:p14="http://schemas.microsoft.com/office/powerpoint/2010/main" val="27648668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EA677-F2AE-CFAF-6622-5CC60477136D}"/>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0B454C3-7CF2-1A38-1337-06482D2801BA}"/>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4" name="Picture 3" descr="A pink heart on a pink background&#10;&#10;AI-generated content may be incorrect.">
            <a:extLst>
              <a:ext uri="{FF2B5EF4-FFF2-40B4-BE49-F238E27FC236}">
                <a16:creationId xmlns:a16="http://schemas.microsoft.com/office/drawing/2014/main" id="{D77C7A38-8F7B-0156-2809-D20F9743DC48}"/>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5" name="Rounded Rectangle 8">
            <a:extLst>
              <a:ext uri="{FF2B5EF4-FFF2-40B4-BE49-F238E27FC236}">
                <a16:creationId xmlns:a16="http://schemas.microsoft.com/office/drawing/2014/main" id="{5CC7E1B8-51C8-5484-5114-BC5BC39ACC25}"/>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9">
            <a:extLst>
              <a:ext uri="{FF2B5EF4-FFF2-40B4-BE49-F238E27FC236}">
                <a16:creationId xmlns:a16="http://schemas.microsoft.com/office/drawing/2014/main" id="{257422F2-C16E-4FC7-87C9-FACD5DB36B32}"/>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Shape 9">
            <a:extLst>
              <a:ext uri="{FF2B5EF4-FFF2-40B4-BE49-F238E27FC236}">
                <a16:creationId xmlns:a16="http://schemas.microsoft.com/office/drawing/2014/main" id="{509E324F-4518-FF79-8D57-8BC2E1A70A99}"/>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E9C90D2-E242-C4A2-5B44-B85BD7F475CE}"/>
              </a:ext>
            </a:extLst>
          </p:cNvPr>
          <p:cNvSpPr txBox="1"/>
          <p:nvPr/>
        </p:nvSpPr>
        <p:spPr>
          <a:xfrm>
            <a:off x="885823" y="326707"/>
            <a:ext cx="6560046" cy="465384"/>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3600" b="1" i="0" dirty="0">
                <a:solidFill>
                  <a:srgbClr val="111827"/>
                </a:solidFill>
                <a:latin typeface="Arial" panose="020B0604020202020204" pitchFamily="34" charset="0"/>
              </a:rPr>
              <a:t>References</a:t>
            </a:r>
            <a:endParaRPr sz="3600" b="1" i="0" dirty="0">
              <a:solidFill>
                <a:srgbClr val="111827"/>
              </a:solidFill>
              <a:latin typeface="Arial" panose="020B0604020202020204" pitchFamily="34" charset="0"/>
            </a:endParaRPr>
          </a:p>
        </p:txBody>
      </p:sp>
      <p:sp>
        <p:nvSpPr>
          <p:cNvPr id="9" name="TextBox 8">
            <a:extLst>
              <a:ext uri="{FF2B5EF4-FFF2-40B4-BE49-F238E27FC236}">
                <a16:creationId xmlns:a16="http://schemas.microsoft.com/office/drawing/2014/main" id="{4206D7D7-C230-DFAA-B097-09FFCC329AD7}"/>
              </a:ext>
            </a:extLst>
          </p:cNvPr>
          <p:cNvSpPr txBox="1"/>
          <p:nvPr/>
        </p:nvSpPr>
        <p:spPr>
          <a:xfrm>
            <a:off x="728870" y="792091"/>
            <a:ext cx="11005929" cy="5693866"/>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Kirk, M. and Toner, H. (2023) ‘Menstrual stigma and its effect on reproductive health decision-making among young women’, </a:t>
            </a:r>
            <a:r>
              <a:rPr lang="en-GB" sz="1400" i="1" dirty="0">
                <a:latin typeface="Arial" panose="020B0604020202020204" pitchFamily="34" charset="0"/>
                <a:cs typeface="Arial" panose="020B0604020202020204" pitchFamily="34" charset="0"/>
              </a:rPr>
              <a:t>Journal of Reproductive Health</a:t>
            </a:r>
            <a:r>
              <a:rPr lang="en-GB" sz="1400" dirty="0">
                <a:latin typeface="Arial" panose="020B0604020202020204" pitchFamily="34" charset="0"/>
                <a:cs typeface="Arial" panose="020B0604020202020204" pitchFamily="34" charset="0"/>
              </a:rPr>
              <a:t>, 30(2), pp. 85–98.</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Lee, H., Li, W. and Zhou, Y. (2022) ‘Digital reproductive health promotion for young women: a scoping review’, </a:t>
            </a:r>
            <a:r>
              <a:rPr lang="en-GB" sz="1400" i="1" dirty="0">
                <a:latin typeface="Arial" panose="020B0604020202020204" pitchFamily="34" charset="0"/>
                <a:cs typeface="Arial" panose="020B0604020202020204" pitchFamily="34" charset="0"/>
              </a:rPr>
              <a:t>Reproductive Health</a:t>
            </a:r>
            <a:r>
              <a:rPr lang="en-GB" sz="1400" dirty="0">
                <a:latin typeface="Arial" panose="020B0604020202020204" pitchFamily="34" charset="0"/>
                <a:cs typeface="Arial" panose="020B0604020202020204" pitchFamily="34" charset="0"/>
              </a:rPr>
              <a:t>, 19, 12.</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Levy, J. et al. (2019) ‘App-supported menstruation tracking’, </a:t>
            </a:r>
            <a:r>
              <a:rPr lang="en-GB" sz="1400" i="1" dirty="0">
                <a:latin typeface="Arial" panose="020B0604020202020204" pitchFamily="34" charset="0"/>
                <a:cs typeface="Arial" panose="020B0604020202020204" pitchFamily="34" charset="0"/>
              </a:rPr>
              <a:t>BMC Public Health</a:t>
            </a:r>
            <a:r>
              <a:rPr lang="en-GB" sz="1400" dirty="0">
                <a:latin typeface="Arial" panose="020B0604020202020204" pitchFamily="34" charset="0"/>
                <a:cs typeface="Arial" panose="020B0604020202020204" pitchFamily="34" charset="0"/>
              </a:rPr>
              <a:t>, 19, 1545.</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Marquez, N. et al. (2023) ‘Digital health implementation guided by PRECEDE–PROCEED’, </a:t>
            </a:r>
            <a:r>
              <a:rPr lang="en-GB" sz="1400" i="1" dirty="0">
                <a:latin typeface="Arial" panose="020B0604020202020204" pitchFamily="34" charset="0"/>
                <a:cs typeface="Arial" panose="020B0604020202020204" pitchFamily="34" charset="0"/>
              </a:rPr>
              <a:t>Global Health Research and Policy</a:t>
            </a:r>
            <a:r>
              <a:rPr lang="en-GB" sz="1400" dirty="0">
                <a:latin typeface="Arial" panose="020B0604020202020204" pitchFamily="34" charset="0"/>
                <a:cs typeface="Arial" panose="020B0604020202020204" pitchFamily="34" charset="0"/>
              </a:rPr>
              <a:t>, 8, 6.</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Mohan, T., Kapur, S. and Lewis, R. (2025) ‘Security vulnerabilities in local-storage health apps’, </a:t>
            </a:r>
            <a:r>
              <a:rPr lang="en-GB" sz="1400" i="1" dirty="0">
                <a:latin typeface="Arial" panose="020B0604020202020204" pitchFamily="34" charset="0"/>
                <a:cs typeface="Arial" panose="020B0604020202020204" pitchFamily="34" charset="0"/>
              </a:rPr>
              <a:t>Health Informatics Journal</a:t>
            </a:r>
            <a:r>
              <a:rPr lang="en-GB" sz="1400" dirty="0">
                <a:latin typeface="Arial" panose="020B0604020202020204" pitchFamily="34" charset="0"/>
                <a:cs typeface="Arial" panose="020B0604020202020204" pitchFamily="34" charset="0"/>
              </a:rPr>
              <a:t>, 31(1), pp. 55–72.</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Munro, A.K., Hunter, E.C., Hossain, S.Z. and Keep, M. (2021) ‘A systematic review of the menstrual experiences of university students’, </a:t>
            </a:r>
            <a:r>
              <a:rPr lang="en-GB" sz="1400" i="1" dirty="0">
                <a:latin typeface="Arial" panose="020B0604020202020204" pitchFamily="34" charset="0"/>
                <a:cs typeface="Arial" panose="020B0604020202020204" pitchFamily="34" charset="0"/>
              </a:rPr>
              <a:t>PLOS ONE</a:t>
            </a:r>
            <a:r>
              <a:rPr lang="en-GB" sz="1400" dirty="0">
                <a:latin typeface="Arial" panose="020B0604020202020204" pitchFamily="34" charset="0"/>
                <a:cs typeface="Arial" panose="020B0604020202020204" pitchFamily="34" charset="0"/>
              </a:rPr>
              <a:t>, 16(9), e0257333.</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Munro, K., Ellis, D. and Fry, H. (2021) ‘Behaviour-based digital health strategies for reproductive self-care’, </a:t>
            </a:r>
            <a:r>
              <a:rPr lang="en-GB" sz="1400" i="1" dirty="0">
                <a:latin typeface="Arial" panose="020B0604020202020204" pitchFamily="34" charset="0"/>
                <a:cs typeface="Arial" panose="020B0604020202020204" pitchFamily="34" charset="0"/>
              </a:rPr>
              <a:t>BMC Women’s Health</a:t>
            </a:r>
            <a:r>
              <a:rPr lang="en-GB" sz="1400" dirty="0">
                <a:latin typeface="Arial" panose="020B0604020202020204" pitchFamily="34" charset="0"/>
                <a:cs typeface="Arial" panose="020B0604020202020204" pitchFamily="34" charset="0"/>
              </a:rPr>
              <a:t>, 21(1), pp. 1–10.</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National Institute for Health and Care Excellence (NICE) (2024) </a:t>
            </a:r>
            <a:r>
              <a:rPr lang="en-GB" sz="1400" i="1" dirty="0">
                <a:latin typeface="Arial" panose="020B0604020202020204" pitchFamily="34" charset="0"/>
                <a:cs typeface="Arial" panose="020B0604020202020204" pitchFamily="34" charset="0"/>
              </a:rPr>
              <a:t>Diagnosis and management of polycystic ovary syndrome (NG232)</a:t>
            </a:r>
            <a:r>
              <a:rPr lang="en-GB" sz="1400" dirty="0">
                <a:latin typeface="Arial" panose="020B0604020202020204" pitchFamily="34" charset="0"/>
                <a:cs typeface="Arial" panose="020B0604020202020204" pitchFamily="34" charset="0"/>
              </a:rPr>
              <a:t>. London: NICE.</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Ofcom (2024) </a:t>
            </a:r>
            <a:r>
              <a:rPr lang="en-GB" sz="1400" i="1" dirty="0">
                <a:latin typeface="Arial" panose="020B0604020202020204" pitchFamily="34" charset="0"/>
                <a:cs typeface="Arial" panose="020B0604020202020204" pitchFamily="34" charset="0"/>
              </a:rPr>
              <a:t>Online Nation 2024 Report: UK Digital Behaviours and Technology Access</a:t>
            </a:r>
            <a:r>
              <a:rPr lang="en-GB" sz="1400" dirty="0">
                <a:latin typeface="Arial" panose="020B0604020202020204" pitchFamily="34" charset="0"/>
                <a:cs typeface="Arial" panose="020B0604020202020204" pitchFamily="34" charset="0"/>
              </a:rPr>
              <a:t>. London: Ofcom.</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Olson, M.M. et al. (2022) ‘The persistent power of stigma’, </a:t>
            </a:r>
            <a:r>
              <a:rPr lang="en-GB" sz="1400" i="1" dirty="0">
                <a:latin typeface="Arial" panose="020B0604020202020204" pitchFamily="34" charset="0"/>
                <a:cs typeface="Arial" panose="020B0604020202020204" pitchFamily="34" charset="0"/>
              </a:rPr>
              <a:t>PLOS Global Public Health</a:t>
            </a:r>
            <a:r>
              <a:rPr lang="en-GB" sz="1400" dirty="0">
                <a:latin typeface="Arial" panose="020B0604020202020204" pitchFamily="34" charset="0"/>
                <a:cs typeface="Arial" panose="020B0604020202020204" pitchFamily="34" charset="0"/>
              </a:rPr>
              <a:t>, 2(7).</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Perez Rodriguez, M., Jiménez Garcia, J., Rashidi, B. and </a:t>
            </a:r>
            <a:r>
              <a:rPr lang="en-GB" sz="1400" dirty="0" err="1">
                <a:latin typeface="Arial" panose="020B0604020202020204" pitchFamily="34" charset="0"/>
                <a:cs typeface="Arial" panose="020B0604020202020204" pitchFamily="34" charset="0"/>
              </a:rPr>
              <a:t>Rajabiyazdi</a:t>
            </a:r>
            <a:r>
              <a:rPr lang="en-GB" sz="1400" dirty="0">
                <a:latin typeface="Arial" panose="020B0604020202020204" pitchFamily="34" charset="0"/>
                <a:cs typeface="Arial" panose="020B0604020202020204" pitchFamily="34" charset="0"/>
              </a:rPr>
              <a:t>, F. (2025) ‘Enhancing clinician-patient communication’, </a:t>
            </a:r>
            <a:r>
              <a:rPr lang="en-GB" sz="1400" i="1" dirty="0">
                <a:latin typeface="Arial" panose="020B0604020202020204" pitchFamily="34" charset="0"/>
                <a:cs typeface="Arial" panose="020B0604020202020204" pitchFamily="34" charset="0"/>
              </a:rPr>
              <a:t>Lecture Notes in Computer Science</a:t>
            </a:r>
            <a:r>
              <a:rPr lang="en-GB" sz="1400" dirty="0">
                <a:latin typeface="Arial" panose="020B0604020202020204" pitchFamily="34" charset="0"/>
                <a:cs typeface="Arial" panose="020B0604020202020204" pitchFamily="34" charset="0"/>
              </a:rPr>
              <a:t>, pp. 74–90.</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Porter, C.M. (2016) ‘Ecological and ethical strengths of PRECEDE–PROCEED’, </a:t>
            </a:r>
            <a:r>
              <a:rPr lang="en-GB" sz="1400" i="1" dirty="0">
                <a:latin typeface="Arial" panose="020B0604020202020204" pitchFamily="34" charset="0"/>
                <a:cs typeface="Arial" panose="020B0604020202020204" pitchFamily="34" charset="0"/>
              </a:rPr>
              <a:t>Health Education Journal</a:t>
            </a:r>
            <a:r>
              <a:rPr lang="en-GB" sz="1400" dirty="0">
                <a:latin typeface="Arial" panose="020B0604020202020204" pitchFamily="34" charset="0"/>
                <a:cs typeface="Arial" panose="020B0604020202020204" pitchFamily="34" charset="0"/>
              </a:rPr>
              <a:t>, 75(6), pp. 753–764.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Rafique, N. and Al-Sheikh, M. (2024) ‘Prevalence of menstrual problems and their association with psychological stress’, </a:t>
            </a:r>
            <a:r>
              <a:rPr lang="en-GB" sz="1400" i="1" dirty="0">
                <a:latin typeface="Arial" panose="020B0604020202020204" pitchFamily="34" charset="0"/>
                <a:cs typeface="Arial" panose="020B0604020202020204" pitchFamily="34" charset="0"/>
              </a:rPr>
              <a:t>Saudi Medical Journal</a:t>
            </a:r>
            <a:r>
              <a:rPr lang="en-GB" sz="1400" dirty="0">
                <a:latin typeface="Arial" panose="020B0604020202020204" pitchFamily="34" charset="0"/>
                <a:cs typeface="Arial" panose="020B0604020202020204" pitchFamily="34" charset="0"/>
              </a:rPr>
              <a:t>, 39(1), pp. 67–73.</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Saleem, M., Kühne, L., De Santis, K.K., Brand, T. and Busse, H. (2021) ‘Understanding engagement strategies in digital interventions for mental health promotion’, </a:t>
            </a:r>
            <a:r>
              <a:rPr lang="en-GB" sz="1400" i="1" dirty="0">
                <a:latin typeface="Arial" panose="020B0604020202020204" pitchFamily="34" charset="0"/>
                <a:cs typeface="Arial" panose="020B0604020202020204" pitchFamily="34" charset="0"/>
              </a:rPr>
              <a:t>JMIR Mental Health</a:t>
            </a:r>
            <a:r>
              <a:rPr lang="en-GB" sz="1400" dirty="0">
                <a:latin typeface="Arial" panose="020B0604020202020204" pitchFamily="34" charset="0"/>
                <a:cs typeface="Arial" panose="020B0604020202020204" pitchFamily="34" charset="0"/>
              </a:rPr>
              <a:t>, 8(12).</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Sanchez, A., Thomas, R. and Koenig, L. (2020) ‘Menstrual knowledge disparities among young adults’, </a:t>
            </a:r>
            <a:r>
              <a:rPr lang="en-US" sz="1400" i="1" dirty="0">
                <a:latin typeface="Arial" panose="020B0604020202020204" pitchFamily="34" charset="0"/>
                <a:cs typeface="Arial" panose="020B0604020202020204" pitchFamily="34" charset="0"/>
              </a:rPr>
              <a:t>Reproductive Health</a:t>
            </a:r>
            <a:r>
              <a:rPr lang="en-US" sz="1400" dirty="0">
                <a:latin typeface="Arial" panose="020B0604020202020204" pitchFamily="34" charset="0"/>
                <a:cs typeface="Arial" panose="020B0604020202020204" pitchFamily="34" charset="0"/>
              </a:rPr>
              <a:t>, 17(4), pp. 1–12.</a:t>
            </a:r>
          </a:p>
          <a:p>
            <a:pPr marL="285750" indent="-285750">
              <a:buFont typeface="Arial" panose="020B0604020202020204" pitchFamily="34" charset="0"/>
              <a:buChar char="•"/>
            </a:pPr>
            <a:r>
              <a:rPr lang="en-GB" sz="1400" dirty="0" err="1">
                <a:latin typeface="Arial" panose="020B0604020202020204" pitchFamily="34" charset="0"/>
                <a:cs typeface="Arial" panose="020B0604020202020204" pitchFamily="34" charset="0"/>
              </a:rPr>
              <a:t>Shauchuk</a:t>
            </a:r>
            <a:r>
              <a:rPr lang="en-GB" sz="1400" dirty="0">
                <a:latin typeface="Arial" panose="020B0604020202020204" pitchFamily="34" charset="0"/>
                <a:cs typeface="Arial" panose="020B0604020202020204" pitchFamily="34" charset="0"/>
              </a:rPr>
              <a:t>, A. (2023) ‘Mobile period tracker apps and personalisation’, DIVA Portal.</a:t>
            </a:r>
          </a:p>
        </p:txBody>
      </p:sp>
    </p:spTree>
    <p:extLst>
      <p:ext uri="{BB962C8B-B14F-4D97-AF65-F5344CB8AC3E}">
        <p14:creationId xmlns:p14="http://schemas.microsoft.com/office/powerpoint/2010/main" val="22527447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35ECC-53F3-9AB0-FB69-85E027FA6EB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C956A2C-7B3D-0F81-7F12-275B22645ACE}"/>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4" name="Picture 3" descr="A pink heart on a pink background&#10;&#10;AI-generated content may be incorrect.">
            <a:extLst>
              <a:ext uri="{FF2B5EF4-FFF2-40B4-BE49-F238E27FC236}">
                <a16:creationId xmlns:a16="http://schemas.microsoft.com/office/drawing/2014/main" id="{BF4C04D4-675A-C58F-1C1E-430504773E16}"/>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5" name="Rounded Rectangle 8">
            <a:extLst>
              <a:ext uri="{FF2B5EF4-FFF2-40B4-BE49-F238E27FC236}">
                <a16:creationId xmlns:a16="http://schemas.microsoft.com/office/drawing/2014/main" id="{C156DE2D-71F5-DEC9-1D2C-DEC14E791C3A}"/>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9">
            <a:extLst>
              <a:ext uri="{FF2B5EF4-FFF2-40B4-BE49-F238E27FC236}">
                <a16:creationId xmlns:a16="http://schemas.microsoft.com/office/drawing/2014/main" id="{710E72DD-4D0C-D6CA-6A83-FD045A672906}"/>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Shape 9">
            <a:extLst>
              <a:ext uri="{FF2B5EF4-FFF2-40B4-BE49-F238E27FC236}">
                <a16:creationId xmlns:a16="http://schemas.microsoft.com/office/drawing/2014/main" id="{CBE2C325-7F21-66B1-2D77-BC4052E42E0E}"/>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12DBB54E-60EA-6C22-7781-BC5BFF91F10D}"/>
              </a:ext>
            </a:extLst>
          </p:cNvPr>
          <p:cNvSpPr txBox="1"/>
          <p:nvPr/>
        </p:nvSpPr>
        <p:spPr>
          <a:xfrm>
            <a:off x="885823" y="326707"/>
            <a:ext cx="6560046" cy="465384"/>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3600" b="1" i="0" dirty="0">
                <a:solidFill>
                  <a:srgbClr val="111827"/>
                </a:solidFill>
                <a:latin typeface="Arial" panose="020B0604020202020204" pitchFamily="34" charset="0"/>
              </a:rPr>
              <a:t>References</a:t>
            </a:r>
            <a:endParaRPr sz="3600" b="1" i="0" dirty="0">
              <a:solidFill>
                <a:srgbClr val="111827"/>
              </a:solidFill>
              <a:latin typeface="Arial" panose="020B0604020202020204" pitchFamily="34" charset="0"/>
            </a:endParaRPr>
          </a:p>
        </p:txBody>
      </p:sp>
      <p:sp>
        <p:nvSpPr>
          <p:cNvPr id="9" name="TextBox 8">
            <a:extLst>
              <a:ext uri="{FF2B5EF4-FFF2-40B4-BE49-F238E27FC236}">
                <a16:creationId xmlns:a16="http://schemas.microsoft.com/office/drawing/2014/main" id="{292E20B2-674A-4018-FD63-2D31A5029A1D}"/>
              </a:ext>
            </a:extLst>
          </p:cNvPr>
          <p:cNvSpPr txBox="1"/>
          <p:nvPr/>
        </p:nvSpPr>
        <p:spPr>
          <a:xfrm>
            <a:off x="728870" y="979736"/>
            <a:ext cx="11005929" cy="3539430"/>
          </a:xfrm>
          <a:prstGeom prst="rect">
            <a:avLst/>
          </a:prstGeom>
          <a:noFill/>
        </p:spPr>
        <p:txBody>
          <a:bodyPr wrap="square" rtlCol="0">
            <a:spAutoFit/>
          </a:bodyPr>
          <a:lstStyle/>
          <a:p>
            <a:pPr marL="285750" indent="-285750">
              <a:buFont typeface="Arial" panose="020B0604020202020204" pitchFamily="34" charset="0"/>
              <a:buChar char="•"/>
            </a:pPr>
            <a:r>
              <a:rPr lang="en-GB" sz="1600" dirty="0" err="1">
                <a:latin typeface="Arial" panose="020B0604020202020204" pitchFamily="34" charset="0"/>
                <a:cs typeface="Arial" panose="020B0604020202020204" pitchFamily="34" charset="0"/>
              </a:rPr>
              <a:t>Symul</a:t>
            </a:r>
            <a:r>
              <a:rPr lang="en-GB" sz="1600" dirty="0">
                <a:latin typeface="Arial" panose="020B0604020202020204" pitchFamily="34" charset="0"/>
                <a:cs typeface="Arial" panose="020B0604020202020204" pitchFamily="34" charset="0"/>
              </a:rPr>
              <a:t>, L. et al. (2019) ‘Assessment of menstrual health status using fertility awareness apps’, </a:t>
            </a:r>
            <a:r>
              <a:rPr lang="en-GB" sz="1600" i="1" dirty="0">
                <a:latin typeface="Arial" panose="020B0604020202020204" pitchFamily="34" charset="0"/>
                <a:cs typeface="Arial" panose="020B0604020202020204" pitchFamily="34" charset="0"/>
              </a:rPr>
              <a:t>NPJ Digital Medicine</a:t>
            </a:r>
            <a:r>
              <a:rPr lang="en-GB" sz="1600" dirty="0">
                <a:latin typeface="Arial" panose="020B0604020202020204" pitchFamily="34" charset="0"/>
                <a:cs typeface="Arial" panose="020B0604020202020204" pitchFamily="34" charset="0"/>
              </a:rPr>
              <a:t>, 2, 64.</a:t>
            </a:r>
          </a:p>
          <a:p>
            <a:pPr marL="285750" indent="-285750">
              <a:buFont typeface="Arial" panose="020B0604020202020204" pitchFamily="34" charset="0"/>
              <a:buChar char="•"/>
            </a:pPr>
            <a:r>
              <a:rPr lang="en-GB" sz="1600" dirty="0" err="1">
                <a:latin typeface="Arial" panose="020B0604020202020204" pitchFamily="34" charset="0"/>
                <a:cs typeface="Arial" panose="020B0604020202020204" pitchFamily="34" charset="0"/>
              </a:rPr>
              <a:t>Symul</a:t>
            </a:r>
            <a:r>
              <a:rPr lang="en-GB" sz="1600" dirty="0">
                <a:latin typeface="Arial" panose="020B0604020202020204" pitchFamily="34" charset="0"/>
                <a:cs typeface="Arial" panose="020B0604020202020204" pitchFamily="34" charset="0"/>
              </a:rPr>
              <a:t>, L., Wac, K. and Hillard, P. (2019) ‘Understanding menstrual cycle variability’, </a:t>
            </a:r>
            <a:r>
              <a:rPr lang="en-GB" sz="1600" i="1" dirty="0">
                <a:latin typeface="Arial" panose="020B0604020202020204" pitchFamily="34" charset="0"/>
                <a:cs typeface="Arial" panose="020B0604020202020204" pitchFamily="34" charset="0"/>
              </a:rPr>
              <a:t>NPJ Digital Medicine</a:t>
            </a:r>
            <a:r>
              <a:rPr lang="en-GB" sz="1600" dirty="0">
                <a:latin typeface="Arial" panose="020B0604020202020204" pitchFamily="34" charset="0"/>
                <a:cs typeface="Arial" panose="020B0604020202020204" pitchFamily="34" charset="0"/>
              </a:rPr>
              <a:t>, 2, pp. 1–10.</a:t>
            </a:r>
          </a:p>
          <a:p>
            <a:pPr marL="285750" indent="-285750">
              <a:buFont typeface="Arial" panose="020B0604020202020204" pitchFamily="34" charset="0"/>
              <a:buChar char="•"/>
            </a:pPr>
            <a:r>
              <a:rPr lang="en-GB" sz="1600" dirty="0" err="1">
                <a:latin typeface="Arial" panose="020B0604020202020204" pitchFamily="34" charset="0"/>
                <a:cs typeface="Arial" panose="020B0604020202020204" pitchFamily="34" charset="0"/>
              </a:rPr>
              <a:t>Trépanier</a:t>
            </a:r>
            <a:r>
              <a:rPr lang="en-GB" sz="1600" dirty="0">
                <a:latin typeface="Arial" panose="020B0604020202020204" pitchFamily="34" charset="0"/>
                <a:cs typeface="Arial" panose="020B0604020202020204" pitchFamily="34" charset="0"/>
              </a:rPr>
              <a:t>, L.C.M. et al. (2023) ‘Smartphone apps for menstrual pain’, </a:t>
            </a:r>
            <a:r>
              <a:rPr lang="en-GB" sz="1600" i="1" dirty="0">
                <a:latin typeface="Arial" panose="020B0604020202020204" pitchFamily="34" charset="0"/>
                <a:cs typeface="Arial" panose="020B0604020202020204" pitchFamily="34" charset="0"/>
              </a:rPr>
              <a:t>Computers in Human </a:t>
            </a:r>
            <a:r>
              <a:rPr lang="en-GB" sz="1600" i="1" dirty="0" err="1">
                <a:latin typeface="Arial" panose="020B0604020202020204" pitchFamily="34" charset="0"/>
                <a:cs typeface="Arial" panose="020B0604020202020204" pitchFamily="34" charset="0"/>
              </a:rPr>
              <a:t>Behavior</a:t>
            </a:r>
            <a:r>
              <a:rPr lang="en-GB" sz="1600" i="1" dirty="0">
                <a:latin typeface="Arial" panose="020B0604020202020204" pitchFamily="34" charset="0"/>
                <a:cs typeface="Arial" panose="020B0604020202020204" pitchFamily="34" charset="0"/>
              </a:rPr>
              <a:t> Reports</a:t>
            </a:r>
            <a:r>
              <a:rPr lang="en-GB" sz="1600" dirty="0">
                <a:latin typeface="Arial" panose="020B0604020202020204" pitchFamily="34" charset="0"/>
                <a:cs typeface="Arial" panose="020B0604020202020204" pitchFamily="34" charset="0"/>
              </a:rPr>
              <a:t>, 9, 100396.</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World Health Organization (WHO) (2022) </a:t>
            </a:r>
            <a:r>
              <a:rPr lang="en-GB" sz="1600" i="1" dirty="0">
                <a:latin typeface="Arial" panose="020B0604020202020204" pitchFamily="34" charset="0"/>
                <a:cs typeface="Arial" panose="020B0604020202020204" pitchFamily="34" charset="0"/>
              </a:rPr>
              <a:t>Digital health for reproductive and maternal wellbeing: global guidance</a:t>
            </a:r>
            <a:r>
              <a:rPr lang="en-GB" sz="1600" dirty="0">
                <a:latin typeface="Arial" panose="020B0604020202020204" pitchFamily="34" charset="0"/>
                <a:cs typeface="Arial" panose="020B0604020202020204" pitchFamily="34" charset="0"/>
              </a:rPr>
              <a:t>. Geneva: WHO.</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World Health Organization (WHO) (2023) </a:t>
            </a:r>
            <a:r>
              <a:rPr lang="en-GB" sz="1600" i="1" dirty="0">
                <a:latin typeface="Arial" panose="020B0604020202020204" pitchFamily="34" charset="0"/>
                <a:cs typeface="Arial" panose="020B0604020202020204" pitchFamily="34" charset="0"/>
              </a:rPr>
              <a:t>Digital health interventions for women’s health: Evidence and guidance</a:t>
            </a:r>
            <a:r>
              <a:rPr lang="en-GB" sz="1600" dirty="0">
                <a:latin typeface="Arial" panose="020B0604020202020204" pitchFamily="34" charset="0"/>
                <a:cs typeface="Arial" panose="020B0604020202020204" pitchFamily="34" charset="0"/>
              </a:rPr>
              <a:t>. Geneva: WHO.</a:t>
            </a:r>
          </a:p>
          <a:p>
            <a:pPr marL="285750" indent="-285750">
              <a:buFont typeface="Arial" panose="020B0604020202020204" pitchFamily="34" charset="0"/>
              <a:buChar char="•"/>
            </a:pPr>
            <a:r>
              <a:rPr lang="en-GB" sz="1600" dirty="0" err="1">
                <a:latin typeface="Arial" panose="020B0604020202020204" pitchFamily="34" charset="0"/>
                <a:cs typeface="Arial" panose="020B0604020202020204" pitchFamily="34" charset="0"/>
              </a:rPr>
              <a:t>Zadushlivy</a:t>
            </a:r>
            <a:r>
              <a:rPr lang="en-GB" sz="1600" dirty="0">
                <a:latin typeface="Arial" panose="020B0604020202020204" pitchFamily="34" charset="0"/>
                <a:cs typeface="Arial" panose="020B0604020202020204" pitchFamily="34" charset="0"/>
              </a:rPr>
              <a:t>, T., Jacobs, R. and Wolfe, A. (2025) ‘</a:t>
            </a:r>
            <a:r>
              <a:rPr lang="en-GB" sz="1600" dirty="0" err="1">
                <a:latin typeface="Arial" panose="020B0604020202020204" pitchFamily="34" charset="0"/>
                <a:cs typeface="Arial" panose="020B0604020202020204" pitchFamily="34" charset="0"/>
              </a:rPr>
              <a:t>Femtech</a:t>
            </a:r>
            <a:r>
              <a:rPr lang="en-GB" sz="1600" dirty="0">
                <a:latin typeface="Arial" panose="020B0604020202020204" pitchFamily="34" charset="0"/>
                <a:cs typeface="Arial" panose="020B0604020202020204" pitchFamily="34" charset="0"/>
              </a:rPr>
              <a:t> data practices and user perceptions’, </a:t>
            </a:r>
            <a:r>
              <a:rPr lang="en-GB" sz="1600" i="1" dirty="0">
                <a:latin typeface="Arial" panose="020B0604020202020204" pitchFamily="34" charset="0"/>
                <a:cs typeface="Arial" panose="020B0604020202020204" pitchFamily="34" charset="0"/>
              </a:rPr>
              <a:t>JMIR Formative Research</a:t>
            </a:r>
            <a:r>
              <a:rPr lang="en-GB" sz="1600" dirty="0">
                <a:latin typeface="Arial" panose="020B0604020202020204" pitchFamily="34" charset="0"/>
                <a:cs typeface="Arial" panose="020B0604020202020204" pitchFamily="34" charset="0"/>
              </a:rPr>
              <a:t>, 9(1).</a:t>
            </a:r>
          </a:p>
          <a:p>
            <a:pPr marL="285750" indent="-285750">
              <a:buFont typeface="Arial" panose="020B0604020202020204" pitchFamily="34" charset="0"/>
              <a:buChar char="•"/>
            </a:pPr>
            <a:r>
              <a:rPr lang="en-GB" sz="1600" dirty="0" err="1">
                <a:latin typeface="Arial" panose="020B0604020202020204" pitchFamily="34" charset="0"/>
                <a:cs typeface="Arial" panose="020B0604020202020204" pitchFamily="34" charset="0"/>
              </a:rPr>
              <a:t>Zhaunova</a:t>
            </a:r>
            <a:r>
              <a:rPr lang="en-GB" sz="1600" dirty="0">
                <a:latin typeface="Arial" panose="020B0604020202020204" pitchFamily="34" charset="0"/>
                <a:cs typeface="Arial" panose="020B0604020202020204" pitchFamily="34" charset="0"/>
              </a:rPr>
              <a:t>, L. et al. (2023) ‘Self-reported improvements in menstrual cycle and pregnancy awareness’, </a:t>
            </a:r>
            <a:r>
              <a:rPr lang="en-GB" sz="1600" i="1" dirty="0">
                <a:latin typeface="Arial" panose="020B0604020202020204" pitchFamily="34" charset="0"/>
                <a:cs typeface="Arial" panose="020B0604020202020204" pitchFamily="34" charset="0"/>
              </a:rPr>
              <a:t>JMIR mHealth and </a:t>
            </a:r>
            <a:r>
              <a:rPr lang="en-GB" sz="1600" i="1" dirty="0" err="1">
                <a:latin typeface="Arial" panose="020B0604020202020204" pitchFamily="34" charset="0"/>
                <a:cs typeface="Arial" panose="020B0604020202020204" pitchFamily="34" charset="0"/>
              </a:rPr>
              <a:t>uHealth</a:t>
            </a:r>
            <a:r>
              <a:rPr lang="en-GB" sz="1600" dirty="0">
                <a:latin typeface="Arial" panose="020B0604020202020204" pitchFamily="34" charset="0"/>
                <a:cs typeface="Arial" panose="020B0604020202020204" pitchFamily="34" charset="0"/>
              </a:rPr>
              <a:t>, 11(1), e40427.</a:t>
            </a:r>
          </a:p>
        </p:txBody>
      </p:sp>
    </p:spTree>
    <p:extLst>
      <p:ext uri="{BB962C8B-B14F-4D97-AF65-F5344CB8AC3E}">
        <p14:creationId xmlns:p14="http://schemas.microsoft.com/office/powerpoint/2010/main" val="40844997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319</TotalTime>
  <Words>8054</Words>
  <Application>Microsoft Office PowerPoint</Application>
  <PresentationFormat>Widescreen</PresentationFormat>
  <Paragraphs>519</Paragraphs>
  <Slides>69</Slides>
  <Notes>62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69</vt:i4>
      </vt:variant>
    </vt:vector>
  </HeadingPairs>
  <TitlesOfParts>
    <vt:vector size="76" baseType="lpstr">
      <vt:lpstr>Gill Sans MT</vt:lpstr>
      <vt:lpstr>Aptos Display</vt:lpstr>
      <vt:lpstr>MiSans</vt:lpstr>
      <vt:lpstr>Aptos</vt:lpstr>
      <vt:lpstr>Arial</vt:lpstr>
      <vt:lpstr>Office Theme</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Moonshot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CycleConnect: Justifying a Digital Menstrual &amp; Fertility Health Intervention</dc:title>
  <dc:subject>CycleConnect: Justifying a Digital Menstrual &amp; Fertility Health Intervention</dc:subject>
  <dc:creator>Kimi</dc:creator>
  <cp:lastModifiedBy>suresh varsani</cp:lastModifiedBy>
  <cp:revision>13</cp:revision>
  <dcterms:created xsi:type="dcterms:W3CDTF">2025-12-05T11:33:37Z</dcterms:created>
  <dcterms:modified xsi:type="dcterms:W3CDTF">2025-12-11T09:03:25Z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IGC">
    <vt:lpwstr>{"Label":"CycleConnect: Justifying a Digital Menstrual &amp; Fertility Health Intervention","ContentProducer":"001191110108MACG2KBH8F10000","ProduceID":"d4pc558i2d833fplhiqg","ReservedCode1":"","ContentPropagator":"001191110108MACG2KBH8F20000","PropagateID":"d4pc558i2d833fplhiqg","ReservedCode2":""}</vt:lpwstr>
  </property>
</Properties>
</file>