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6" r:id="rId8"/>
    <p:sldId id="267" r:id="rId9"/>
    <p:sldId id="269" r:id="rId10"/>
    <p:sldId id="261" r:id="rId11"/>
    <p:sldId id="27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775" y="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249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109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289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159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41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048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370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22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263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031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1570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76832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1643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423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8487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0207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789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736265-71E2-43B3-84FE-3BFF90E933E9}" type="datetimeFigureOut">
              <a:rPr lang="en-GB" smtClean="0"/>
              <a:t>24/12/2019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0B4AF-D7EB-4D10-B7FF-5C0BD432C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551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Human Resources 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12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 Resource Management (HRM)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Origins and meaning of HRM</a:t>
            </a:r>
          </a:p>
          <a:p>
            <a:r>
              <a:rPr lang="en-GB" dirty="0" smtClean="0"/>
              <a:t>Concepts of HRM</a:t>
            </a:r>
          </a:p>
          <a:p>
            <a:pPr lvl="1"/>
            <a:r>
              <a:rPr lang="en-GB" dirty="0" smtClean="0"/>
              <a:t>How they affect organisational practice and performance</a:t>
            </a:r>
          </a:p>
          <a:p>
            <a:r>
              <a:rPr lang="en-GB" dirty="0" smtClean="0"/>
              <a:t>Recruitment, selection, retention (and development)</a:t>
            </a:r>
          </a:p>
          <a:p>
            <a:r>
              <a:rPr lang="en-GB" dirty="0" smtClean="0"/>
              <a:t>Function of HRM</a:t>
            </a:r>
          </a:p>
          <a:p>
            <a:r>
              <a:rPr lang="en-GB" dirty="0" smtClean="0"/>
              <a:t>Role of Government in HR Policy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45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HRM</a:t>
            </a:r>
          </a:p>
          <a:p>
            <a:pPr marL="0" indent="0">
              <a:buNone/>
            </a:pPr>
            <a:r>
              <a:rPr lang="en-GB" dirty="0" smtClean="0"/>
              <a:t>…the process and practice of managing and advising management on</a:t>
            </a:r>
          </a:p>
          <a:p>
            <a:pPr marL="457200" lvl="1" indent="0">
              <a:buNone/>
            </a:pPr>
            <a:r>
              <a:rPr lang="en-GB" dirty="0" smtClean="0"/>
              <a:t>Recruitment</a:t>
            </a:r>
          </a:p>
          <a:p>
            <a:pPr marL="457200" lvl="1" indent="0">
              <a:buNone/>
            </a:pPr>
            <a:r>
              <a:rPr lang="en-GB" dirty="0" smtClean="0"/>
              <a:t>Selection</a:t>
            </a:r>
          </a:p>
          <a:p>
            <a:pPr marL="457200" lvl="1" indent="0">
              <a:buNone/>
            </a:pPr>
            <a:r>
              <a:rPr lang="en-GB" dirty="0" smtClean="0"/>
              <a:t>Retention</a:t>
            </a:r>
          </a:p>
          <a:p>
            <a:pPr marL="457200" lvl="1" indent="0">
              <a:buNone/>
            </a:pPr>
            <a:r>
              <a:rPr lang="en-GB" dirty="0" smtClean="0"/>
              <a:t>Development  of staff</a:t>
            </a:r>
          </a:p>
          <a:p>
            <a:r>
              <a:rPr lang="en-GB" dirty="0" smtClean="0"/>
              <a:t>Increasingly Complex Legal and Social Environment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36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Aims to…</a:t>
            </a:r>
          </a:p>
          <a:p>
            <a:r>
              <a:rPr lang="en-GB" dirty="0" smtClean="0"/>
              <a:t>Achieve organisational objectives as they are made sense of by managers and consultants </a:t>
            </a:r>
          </a:p>
          <a:p>
            <a:r>
              <a:rPr lang="en-GB" dirty="0" smtClean="0"/>
              <a:t>Attracting new employees</a:t>
            </a:r>
          </a:p>
          <a:p>
            <a:r>
              <a:rPr lang="en-GB" dirty="0" smtClean="0"/>
              <a:t>Managing and facilitating</a:t>
            </a:r>
          </a:p>
          <a:p>
            <a:r>
              <a:rPr lang="en-GB" dirty="0" smtClean="0"/>
              <a:t>Legislative focus/updates</a:t>
            </a:r>
          </a:p>
          <a:p>
            <a:r>
              <a:rPr lang="en-GB" dirty="0" err="1"/>
              <a:t>U</a:t>
            </a:r>
            <a:r>
              <a:rPr lang="en-GB" dirty="0" err="1" smtClean="0"/>
              <a:t>nifomity</a:t>
            </a:r>
            <a:r>
              <a:rPr lang="en-GB" dirty="0" smtClean="0"/>
              <a:t> of procedures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42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Staff Retention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Finding and selecting</a:t>
            </a:r>
          </a:p>
          <a:p>
            <a:r>
              <a:rPr lang="en-GB" dirty="0" smtClean="0"/>
              <a:t>Biggest Challenge for managers</a:t>
            </a:r>
          </a:p>
          <a:p>
            <a:r>
              <a:rPr lang="en-GB" dirty="0" smtClean="0"/>
              <a:t>… how do you retain staff?</a:t>
            </a:r>
          </a:p>
          <a:p>
            <a:r>
              <a:rPr lang="en-GB" dirty="0" smtClean="0"/>
              <a:t>How are the </a:t>
            </a:r>
          </a:p>
          <a:p>
            <a:r>
              <a:rPr lang="en-GB" dirty="0" smtClean="0"/>
              <a:t>Interests of the employee met?</a:t>
            </a:r>
          </a:p>
          <a:p>
            <a:r>
              <a:rPr lang="en-GB" dirty="0" smtClean="0"/>
              <a:t>What practices/policies provide staff opportunity?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9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3647" y="1014437"/>
            <a:ext cx="9220310" cy="4966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925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white"/>
                </a:solidFill>
              </a:rPr>
              <a:t>HRM &amp; SHRM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HRM</a:t>
            </a:r>
          </a:p>
          <a:p>
            <a:r>
              <a:rPr lang="en-GB" dirty="0" smtClean="0"/>
              <a:t>Human Resource Management</a:t>
            </a:r>
          </a:p>
          <a:p>
            <a:r>
              <a:rPr lang="en-GB" dirty="0" smtClean="0"/>
              <a:t>Practice of recruiting, hiring, deploying and managing organisation’s employees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Considers employees As a Human Resource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SHRM Management is </a:t>
            </a:r>
            <a:r>
              <a:rPr lang="en-GB" dirty="0" err="1" smtClean="0"/>
              <a:t>deifned</a:t>
            </a:r>
            <a:r>
              <a:rPr lang="en-GB" dirty="0" smtClean="0"/>
              <a:t> as alignment of strategic business goals of the organisation with human resources, so as to foster innovation and improve motivation, satisfaction, productivity and overall performance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Considers employees As Strategic Human Resources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92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HRM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Soft model assumptions:</a:t>
            </a:r>
          </a:p>
          <a:p>
            <a:r>
              <a:rPr lang="en-GB" dirty="0" smtClean="0"/>
              <a:t>People will be attracted to jobs that are fulfilling, empowering.</a:t>
            </a:r>
          </a:p>
          <a:p>
            <a:r>
              <a:rPr lang="en-GB" dirty="0" smtClean="0"/>
              <a:t>Advancement Opportunities </a:t>
            </a:r>
          </a:p>
          <a:p>
            <a:r>
              <a:rPr lang="en-GB" dirty="0" smtClean="0"/>
              <a:t>Known as a valuable asset to the organisation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Hard Model Assumptions:</a:t>
            </a:r>
          </a:p>
          <a:p>
            <a:r>
              <a:rPr lang="en-GB" dirty="0" smtClean="0"/>
              <a:t>Assumes that people do not want empowerment </a:t>
            </a:r>
          </a:p>
          <a:p>
            <a:r>
              <a:rPr lang="en-GB" dirty="0" smtClean="0"/>
              <a:t>Just tell me what to do!</a:t>
            </a:r>
          </a:p>
          <a:p>
            <a:r>
              <a:rPr lang="en-GB" dirty="0" smtClean="0"/>
              <a:t>Remunerated if they go beyond job specification</a:t>
            </a:r>
          </a:p>
          <a:p>
            <a:r>
              <a:rPr lang="en-GB" dirty="0" smtClean="0"/>
              <a:t>Attracted to good pay!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31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HRM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3113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Wider reading suggested </a:t>
            </a:r>
            <a:endParaRPr lang="en-GB" dirty="0" smtClean="0"/>
          </a:p>
          <a:p>
            <a:r>
              <a:rPr lang="en-GB" dirty="0" smtClean="0"/>
              <a:t>Soft HRM</a:t>
            </a:r>
          </a:p>
          <a:p>
            <a:r>
              <a:rPr lang="en-GB" dirty="0" smtClean="0"/>
              <a:t>Humanistic Approach</a:t>
            </a:r>
          </a:p>
          <a:p>
            <a:r>
              <a:rPr lang="en-GB" dirty="0" smtClean="0"/>
              <a:t>People are intrinsically motivated </a:t>
            </a:r>
          </a:p>
          <a:p>
            <a:r>
              <a:rPr lang="en-GB" dirty="0" smtClean="0"/>
              <a:t>Theory ‘Y’</a:t>
            </a:r>
          </a:p>
          <a:p>
            <a:r>
              <a:rPr lang="en-GB" dirty="0" smtClean="0"/>
              <a:t>Hard HRM</a:t>
            </a:r>
          </a:p>
          <a:p>
            <a:r>
              <a:rPr lang="en-GB" dirty="0" smtClean="0"/>
              <a:t>Extrinsic reward only</a:t>
            </a:r>
          </a:p>
          <a:p>
            <a:r>
              <a:rPr lang="en-GB" dirty="0" smtClean="0"/>
              <a:t>People would rather not be at work</a:t>
            </a:r>
          </a:p>
          <a:p>
            <a:r>
              <a:rPr lang="en-GB" dirty="0" smtClean="0"/>
              <a:t>Theory ‘X’</a:t>
            </a:r>
          </a:p>
          <a:p>
            <a:pPr algn="r"/>
            <a:r>
              <a:rPr lang="en-GB" dirty="0" smtClean="0"/>
              <a:t>(McGregor, 2008; Pitsis,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86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Selection Criteria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Skills and attributes</a:t>
            </a:r>
          </a:p>
          <a:p>
            <a:r>
              <a:rPr lang="en-GB" dirty="0" smtClean="0"/>
              <a:t>Knowledge</a:t>
            </a:r>
          </a:p>
          <a:p>
            <a:r>
              <a:rPr lang="en-GB" dirty="0" smtClean="0"/>
              <a:t>Qualifications</a:t>
            </a:r>
          </a:p>
          <a:p>
            <a:r>
              <a:rPr lang="en-GB" dirty="0" smtClean="0"/>
              <a:t>Experience </a:t>
            </a:r>
          </a:p>
          <a:p>
            <a:r>
              <a:rPr lang="en-GB" dirty="0" smtClean="0"/>
              <a:t>Found by using the </a:t>
            </a:r>
          </a:p>
          <a:p>
            <a:pPr lvl="1"/>
            <a:r>
              <a:rPr lang="en-GB" dirty="0" smtClean="0"/>
              <a:t>Tools, methods and criteria</a:t>
            </a:r>
          </a:p>
          <a:p>
            <a:pPr lvl="1"/>
            <a:r>
              <a:rPr lang="en-GB" dirty="0" smtClean="0"/>
              <a:t>For which people are selected for task</a:t>
            </a:r>
          </a:p>
          <a:p>
            <a:r>
              <a:rPr lang="en-GB" dirty="0" smtClean="0"/>
              <a:t>Interview, tests and measurement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24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Retaining </a:t>
            </a:r>
            <a:r>
              <a:rPr lang="en-GB" dirty="0" smtClean="0"/>
              <a:t>Staff/People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Practices</a:t>
            </a:r>
          </a:p>
          <a:p>
            <a:r>
              <a:rPr lang="en-GB" dirty="0" smtClean="0"/>
              <a:t>Processes</a:t>
            </a:r>
          </a:p>
          <a:p>
            <a:r>
              <a:rPr lang="en-GB" dirty="0" smtClean="0"/>
              <a:t>E.g.</a:t>
            </a:r>
          </a:p>
          <a:p>
            <a:r>
              <a:rPr lang="en-GB" dirty="0" smtClean="0"/>
              <a:t>Staff development – job related</a:t>
            </a:r>
          </a:p>
          <a:p>
            <a:pPr lvl="1"/>
            <a:r>
              <a:rPr lang="en-GB" dirty="0" smtClean="0"/>
              <a:t>Procedures</a:t>
            </a:r>
          </a:p>
          <a:p>
            <a:pPr lvl="1"/>
            <a:r>
              <a:rPr lang="en-GB" dirty="0" smtClean="0"/>
              <a:t>Polices Implementation</a:t>
            </a:r>
          </a:p>
          <a:p>
            <a:pPr lvl="1"/>
            <a:r>
              <a:rPr lang="en-GB" dirty="0" smtClean="0"/>
              <a:t>Skills</a:t>
            </a:r>
          </a:p>
          <a:p>
            <a:pPr lvl="1"/>
            <a:r>
              <a:rPr lang="en-GB" dirty="0" smtClean="0"/>
              <a:t>Knowledge</a:t>
            </a:r>
          </a:p>
          <a:p>
            <a:pPr lvl="1"/>
            <a:r>
              <a:rPr lang="en-GB" dirty="0" smtClean="0"/>
              <a:t>Capabilities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58794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41</TotalTime>
  <Words>337</Words>
  <Application>Microsoft Office PowerPoint</Application>
  <PresentationFormat>Widescreen</PresentationFormat>
  <Paragraphs>78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Trebuchet MS</vt:lpstr>
      <vt:lpstr>Berlin</vt:lpstr>
      <vt:lpstr>Managing Human Resources  </vt:lpstr>
      <vt:lpstr>Human Resource Management (HRM)</vt:lpstr>
      <vt:lpstr>HRM</vt:lpstr>
      <vt:lpstr>HRM</vt:lpstr>
      <vt:lpstr>Staff Retention</vt:lpstr>
      <vt:lpstr>PowerPoint Presentation</vt:lpstr>
      <vt:lpstr>HRM &amp; SHRM </vt:lpstr>
      <vt:lpstr>HRM Practices</vt:lpstr>
      <vt:lpstr>Models of HRM</vt:lpstr>
      <vt:lpstr>Selection Criteria </vt:lpstr>
      <vt:lpstr>Retaining Staff/People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Human Resources  </dc:title>
  <dc:creator>Phillip Morgan</dc:creator>
  <cp:lastModifiedBy>Phillip Morgan</cp:lastModifiedBy>
  <cp:revision>4</cp:revision>
  <dcterms:created xsi:type="dcterms:W3CDTF">2019-12-24T11:04:24Z</dcterms:created>
  <dcterms:modified xsi:type="dcterms:W3CDTF">2019-12-24T11:45:55Z</dcterms:modified>
</cp:coreProperties>
</file>