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66" r:id="rId5"/>
    <p:sldId id="308" r:id="rId6"/>
    <p:sldId id="309" r:id="rId7"/>
    <p:sldId id="311" r:id="rId8"/>
    <p:sldId id="312" r:id="rId9"/>
    <p:sldId id="313" r:id="rId10"/>
    <p:sldId id="314" r:id="rId11"/>
    <p:sldId id="315" r:id="rId12"/>
    <p:sldId id="316" r:id="rId13"/>
    <p:sldId id="31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556" autoAdjust="0"/>
    <p:restoredTop sz="75587" autoAdjust="0"/>
  </p:normalViewPr>
  <p:slideViewPr>
    <p:cSldViewPr snapToGrid="0">
      <p:cViewPr varScale="1">
        <p:scale>
          <a:sx n="50" d="100"/>
          <a:sy n="50" d="100"/>
        </p:scale>
        <p:origin x="91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9B7466-62DA-46B4-ACBD-62BA98994980}" type="datetimeFigureOut">
              <a:rPr lang="en-GB" smtClean="0"/>
              <a:t>20/02/2023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3EAB4F-E88D-4F27-B91B-180153D9669E}" type="slidenum">
              <a:rPr lang="en-GB" smtClean="0"/>
              <a:t>‹#›</a:t>
            </a:fld>
            <a:endParaRPr lang="en-GB"/>
          </a:p>
        </p:txBody>
      </p:sp>
    </p:spTree>
    <p:extLst>
      <p:ext uri="{BB962C8B-B14F-4D97-AF65-F5344CB8AC3E}">
        <p14:creationId xmlns:p14="http://schemas.microsoft.com/office/powerpoint/2010/main" val="2860570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Mullins (2005), in chapter 22, identifies that *organisational conflict* is an essential part of improved organisational performance. </a:t>
            </a:r>
          </a:p>
          <a:p>
            <a:endParaRPr lang="en-GB" dirty="0"/>
          </a:p>
          <a:p>
            <a:r>
              <a:rPr lang="en-GB" dirty="0"/>
              <a:t>The six features of organisational conflict are shown on the next slide. </a:t>
            </a:r>
          </a:p>
        </p:txBody>
      </p:sp>
      <p:sp>
        <p:nvSpPr>
          <p:cNvPr id="4" name="Slide Number Placeholder 3"/>
          <p:cNvSpPr>
            <a:spLocks noGrp="1"/>
          </p:cNvSpPr>
          <p:nvPr>
            <p:ph type="sldNum" sz="quarter" idx="5"/>
          </p:nvPr>
        </p:nvSpPr>
        <p:spPr/>
        <p:txBody>
          <a:bodyPr/>
          <a:lstStyle/>
          <a:p>
            <a:fld id="{453EAB4F-E88D-4F27-B91B-180153D9669E}" type="slidenum">
              <a:rPr lang="en-GB" smtClean="0"/>
              <a:t>3</a:t>
            </a:fld>
            <a:endParaRPr lang="en-GB"/>
          </a:p>
        </p:txBody>
      </p:sp>
    </p:spTree>
    <p:extLst>
      <p:ext uri="{BB962C8B-B14F-4D97-AF65-F5344CB8AC3E}">
        <p14:creationId xmlns:p14="http://schemas.microsoft.com/office/powerpoint/2010/main" val="504639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Often a healthy organisation is viewed as being one in perfect harmony with no differing opinions and persistent agreement. However, </a:t>
            </a:r>
          </a:p>
        </p:txBody>
      </p:sp>
      <p:sp>
        <p:nvSpPr>
          <p:cNvPr id="4" name="Slide Number Placeholder 3"/>
          <p:cNvSpPr>
            <a:spLocks noGrp="1"/>
          </p:cNvSpPr>
          <p:nvPr>
            <p:ph type="sldNum" sz="quarter" idx="5"/>
          </p:nvPr>
        </p:nvSpPr>
        <p:spPr/>
        <p:txBody>
          <a:bodyPr/>
          <a:lstStyle/>
          <a:p>
            <a:fld id="{453EAB4F-E88D-4F27-B91B-180153D9669E}" type="slidenum">
              <a:rPr lang="en-GB" smtClean="0"/>
              <a:t>4</a:t>
            </a:fld>
            <a:endParaRPr lang="en-GB"/>
          </a:p>
        </p:txBody>
      </p:sp>
    </p:spTree>
    <p:extLst>
      <p:ext uri="{BB962C8B-B14F-4D97-AF65-F5344CB8AC3E}">
        <p14:creationId xmlns:p14="http://schemas.microsoft.com/office/powerpoint/2010/main" val="32549268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each positive and negative in turn. </a:t>
            </a:r>
          </a:p>
          <a:p>
            <a:endParaRPr lang="en-GB" dirty="0"/>
          </a:p>
          <a:p>
            <a:r>
              <a:rPr lang="en-GB" dirty="0"/>
              <a:t>This type of balanced view of conflict, allows us to maintain a critical view on its role. </a:t>
            </a:r>
          </a:p>
        </p:txBody>
      </p:sp>
      <p:sp>
        <p:nvSpPr>
          <p:cNvPr id="4" name="Slide Number Placeholder 3"/>
          <p:cNvSpPr>
            <a:spLocks noGrp="1"/>
          </p:cNvSpPr>
          <p:nvPr>
            <p:ph type="sldNum" sz="quarter" idx="5"/>
          </p:nvPr>
        </p:nvSpPr>
        <p:spPr/>
        <p:txBody>
          <a:bodyPr/>
          <a:lstStyle/>
          <a:p>
            <a:fld id="{453EAB4F-E88D-4F27-B91B-180153D9669E}" type="slidenum">
              <a:rPr lang="en-GB" smtClean="0"/>
              <a:t>5</a:t>
            </a:fld>
            <a:endParaRPr lang="en-GB"/>
          </a:p>
        </p:txBody>
      </p:sp>
    </p:spTree>
    <p:extLst>
      <p:ext uri="{BB962C8B-B14F-4D97-AF65-F5344CB8AC3E}">
        <p14:creationId xmlns:p14="http://schemas.microsoft.com/office/powerpoint/2010/main" val="1732259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need again, to view conflict as a predictable and integral part of organisational management. </a:t>
            </a:r>
          </a:p>
          <a:p>
            <a:endParaRPr lang="en-GB" dirty="0"/>
          </a:p>
          <a:p>
            <a:r>
              <a:rPr lang="en-GB" dirty="0"/>
              <a:t>You may need to define the terms ‘apathy’ and ‘groupthink’. </a:t>
            </a:r>
          </a:p>
        </p:txBody>
      </p:sp>
      <p:sp>
        <p:nvSpPr>
          <p:cNvPr id="4" name="Slide Number Placeholder 3"/>
          <p:cNvSpPr>
            <a:spLocks noGrp="1"/>
          </p:cNvSpPr>
          <p:nvPr>
            <p:ph type="sldNum" sz="quarter" idx="5"/>
          </p:nvPr>
        </p:nvSpPr>
        <p:spPr/>
        <p:txBody>
          <a:bodyPr/>
          <a:lstStyle/>
          <a:p>
            <a:fld id="{453EAB4F-E88D-4F27-B91B-180153D9669E}" type="slidenum">
              <a:rPr lang="en-GB" smtClean="0"/>
              <a:t>6</a:t>
            </a:fld>
            <a:endParaRPr lang="en-GB"/>
          </a:p>
        </p:txBody>
      </p:sp>
    </p:spTree>
    <p:extLst>
      <p:ext uri="{BB962C8B-B14F-4D97-AF65-F5344CB8AC3E}">
        <p14:creationId xmlns:p14="http://schemas.microsoft.com/office/powerpoint/2010/main" val="3768995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and discuss in turn. </a:t>
            </a:r>
          </a:p>
          <a:p>
            <a:endParaRPr lang="en-GB" dirty="0"/>
          </a:p>
          <a:p>
            <a:r>
              <a:rPr lang="en-GB" dirty="0"/>
              <a:t>Differences of Perception – result in different people attaching different meanings to the same stimuli. For example the allocation of additional staff or funds to a department</a:t>
            </a:r>
          </a:p>
          <a:p>
            <a:endParaRPr lang="en-GB" dirty="0"/>
          </a:p>
          <a:p>
            <a:r>
              <a:rPr lang="en-GB" dirty="0"/>
              <a:t>Limited Resources – Most organisational resources are limited and individuals and departments have to fight for their share, for example at times of the allocation of next years budget or when cutbacks are made. The greater the limitation of resources the greater the potential for conflict. – consider this is today’s economic climate. </a:t>
            </a:r>
          </a:p>
          <a:p>
            <a:endParaRPr lang="en-GB" dirty="0"/>
          </a:p>
          <a:p>
            <a:r>
              <a:rPr lang="en-GB" dirty="0"/>
              <a:t>Departmentalisation and specialisation – When departments are required to co-operate with each other this is a frequent source of conflict. Differing goals and internal environments are also potential sources of conflict – consider if departments are merged. </a:t>
            </a:r>
          </a:p>
          <a:p>
            <a:endParaRPr lang="en-GB" dirty="0"/>
          </a:p>
          <a:p>
            <a:r>
              <a:rPr lang="en-GB" dirty="0"/>
              <a:t>The nature of work activities – Where the task of one person is dependent upon the work of others there is potential for conflict, for example if a worker is expected to complete the assembly of a given number of components in a week but the person forwarding the part-assembled components does not supply a sufficient number. </a:t>
            </a:r>
          </a:p>
          <a:p>
            <a:endParaRPr lang="en-GB" dirty="0"/>
          </a:p>
          <a:p>
            <a:r>
              <a:rPr lang="en-GB" dirty="0"/>
              <a:t>Role conflict – A role is the expected pattern of behaviours associated with members occupying a particular position within the structure of an organisation. However, in reality people often do not behave in the manner people expect within a role, if the responsibilities and remits of two roles (individual or departmental) overlap or are unclear then conflict may occur. </a:t>
            </a:r>
          </a:p>
          <a:p>
            <a:endParaRPr lang="en-GB" dirty="0"/>
          </a:p>
          <a:p>
            <a:r>
              <a:rPr lang="en-GB" dirty="0"/>
              <a:t>Environmental Change – Changes in an organisations external environment – such as shifts in demand, increased competition, government intervention, new technology or change in social values can cause conflict. </a:t>
            </a:r>
          </a:p>
        </p:txBody>
      </p:sp>
      <p:sp>
        <p:nvSpPr>
          <p:cNvPr id="4" name="Slide Number Placeholder 3"/>
          <p:cNvSpPr>
            <a:spLocks noGrp="1"/>
          </p:cNvSpPr>
          <p:nvPr>
            <p:ph type="sldNum" sz="quarter" idx="5"/>
          </p:nvPr>
        </p:nvSpPr>
        <p:spPr/>
        <p:txBody>
          <a:bodyPr/>
          <a:lstStyle/>
          <a:p>
            <a:fld id="{453EAB4F-E88D-4F27-B91B-180153D9669E}" type="slidenum">
              <a:rPr lang="en-GB" smtClean="0"/>
              <a:t>7</a:t>
            </a:fld>
            <a:endParaRPr lang="en-GB"/>
          </a:p>
        </p:txBody>
      </p:sp>
    </p:spTree>
    <p:extLst>
      <p:ext uri="{BB962C8B-B14F-4D97-AF65-F5344CB8AC3E}">
        <p14:creationId xmlns:p14="http://schemas.microsoft.com/office/powerpoint/2010/main" val="281230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moving to the answers, allow students to make there own suggestions. </a:t>
            </a:r>
          </a:p>
        </p:txBody>
      </p:sp>
      <p:sp>
        <p:nvSpPr>
          <p:cNvPr id="4" name="Slide Number Placeholder 3"/>
          <p:cNvSpPr>
            <a:spLocks noGrp="1"/>
          </p:cNvSpPr>
          <p:nvPr>
            <p:ph type="sldNum" sz="quarter" idx="5"/>
          </p:nvPr>
        </p:nvSpPr>
        <p:spPr/>
        <p:txBody>
          <a:bodyPr/>
          <a:lstStyle/>
          <a:p>
            <a:fld id="{453EAB4F-E88D-4F27-B91B-180153D9669E}" type="slidenum">
              <a:rPr lang="en-GB" smtClean="0"/>
              <a:t>8</a:t>
            </a:fld>
            <a:endParaRPr lang="en-GB"/>
          </a:p>
        </p:txBody>
      </p:sp>
    </p:spTree>
    <p:extLst>
      <p:ext uri="{BB962C8B-B14F-4D97-AF65-F5344CB8AC3E}">
        <p14:creationId xmlns:p14="http://schemas.microsoft.com/office/powerpoint/2010/main" val="1192666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not an exhaustive list – HRM, development of personal/group skills, socio-technical approach can also be used. </a:t>
            </a:r>
          </a:p>
          <a:p>
            <a:endParaRPr lang="en-GB" dirty="0"/>
          </a:p>
          <a:p>
            <a:r>
              <a:rPr lang="en-GB" dirty="0"/>
              <a:t>Clarification of goals and objectives – may continually emphasising and clarifying goals and objectives, it will aid to avoid misunderstandings – focus attention on the goals shared between departments to build areas of shared focus. </a:t>
            </a:r>
          </a:p>
          <a:p>
            <a:endParaRPr lang="en-GB" dirty="0"/>
          </a:p>
          <a:p>
            <a:r>
              <a:rPr lang="en-GB" dirty="0"/>
              <a:t>Resource Distribution – It is not always possible to increase budget without consequence but by making compromised choices budgets and resources can be managed to try and avoid conflict, for example the recruitment of a new role in one department could be delayed so that the budget of a different department could be given more funds. </a:t>
            </a:r>
          </a:p>
          <a:p>
            <a:endParaRPr lang="en-GB" dirty="0"/>
          </a:p>
          <a:p>
            <a:r>
              <a:rPr lang="en-GB" dirty="0"/>
              <a:t>Group activities – When putting teams together, an informed manager can consider the skillset, experience and personalities involved and manage team membership accordingly. Having over-lapping group members, where a member of staff is on two or more teams offers a ‘linking pin’ to connect and improve communication between teams. </a:t>
            </a:r>
          </a:p>
          <a:p>
            <a:endParaRPr lang="en-GB" dirty="0"/>
          </a:p>
          <a:p>
            <a:r>
              <a:rPr lang="en-GB" dirty="0"/>
              <a:t>Leadership and management – the style of leadership and management can have a huge affect on the conflict within a workplace, encouraging a collaborative and transparent culture offers opportunity to prevent challenging and potentially disruptive conflict. </a:t>
            </a:r>
          </a:p>
          <a:p>
            <a:endParaRPr lang="en-GB" dirty="0"/>
          </a:p>
          <a:p>
            <a:r>
              <a:rPr lang="en-GB" dirty="0" err="1"/>
              <a:t>Orgaisational</a:t>
            </a:r>
            <a:r>
              <a:rPr lang="en-GB" dirty="0"/>
              <a:t> Processes – Conflict situations may be reduced by attention to such features as: the nature of the authority structure, work organisations, patterns of communication and sharing of information (transparency), democratic functioning of the org, level of bureaucratic adherence to rules and regulations. </a:t>
            </a:r>
          </a:p>
        </p:txBody>
      </p:sp>
      <p:sp>
        <p:nvSpPr>
          <p:cNvPr id="4" name="Slide Number Placeholder 3"/>
          <p:cNvSpPr>
            <a:spLocks noGrp="1"/>
          </p:cNvSpPr>
          <p:nvPr>
            <p:ph type="sldNum" sz="quarter" idx="5"/>
          </p:nvPr>
        </p:nvSpPr>
        <p:spPr/>
        <p:txBody>
          <a:bodyPr/>
          <a:lstStyle/>
          <a:p>
            <a:fld id="{453EAB4F-E88D-4F27-B91B-180153D9669E}" type="slidenum">
              <a:rPr lang="en-GB" smtClean="0"/>
              <a:t>9</a:t>
            </a:fld>
            <a:endParaRPr lang="en-GB"/>
          </a:p>
        </p:txBody>
      </p:sp>
    </p:spTree>
    <p:extLst>
      <p:ext uri="{BB962C8B-B14F-4D97-AF65-F5344CB8AC3E}">
        <p14:creationId xmlns:p14="http://schemas.microsoft.com/office/powerpoint/2010/main" val="788663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printing off this slide for students to discuss in groups. </a:t>
            </a:r>
          </a:p>
        </p:txBody>
      </p:sp>
      <p:sp>
        <p:nvSpPr>
          <p:cNvPr id="4" name="Slide Number Placeholder 3"/>
          <p:cNvSpPr>
            <a:spLocks noGrp="1"/>
          </p:cNvSpPr>
          <p:nvPr>
            <p:ph type="sldNum" sz="quarter" idx="5"/>
          </p:nvPr>
        </p:nvSpPr>
        <p:spPr/>
        <p:txBody>
          <a:bodyPr/>
          <a:lstStyle/>
          <a:p>
            <a:fld id="{453EAB4F-E88D-4F27-B91B-180153D9669E}" type="slidenum">
              <a:rPr lang="en-GB" smtClean="0"/>
              <a:t>10</a:t>
            </a:fld>
            <a:endParaRPr lang="en-GB"/>
          </a:p>
        </p:txBody>
      </p:sp>
    </p:spTree>
    <p:extLst>
      <p:ext uri="{BB962C8B-B14F-4D97-AF65-F5344CB8AC3E}">
        <p14:creationId xmlns:p14="http://schemas.microsoft.com/office/powerpoint/2010/main" val="1320770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2/20/2023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2/20/2023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2/20/2023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2/20/2023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2/20/2023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2/20/2023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2/20/2023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2/20/2023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2/20/2023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2/20/2023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dirty="0"/>
              <a:t>Managing Conflict</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lnSpcReduction="10000"/>
          </a:bodyPr>
          <a:lstStyle/>
          <a:p>
            <a:r>
              <a:rPr lang="en-US" dirty="0"/>
              <a:t>Week 6 – BMSW5101 Developing workplace critical thinking</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During this session </a:t>
            </a:r>
          </a:p>
        </p:txBody>
      </p:sp>
      <p:grpSp>
        <p:nvGrpSpPr>
          <p:cNvPr id="14" name="Group 13">
            <a:extLst>
              <a:ext uri="{FF2B5EF4-FFF2-40B4-BE49-F238E27FC236}">
                <a16:creationId xmlns:a16="http://schemas.microsoft.com/office/drawing/2014/main" id="{96E38988-5A0A-4AA7-B6F9-34C7396D7AF0}"/>
              </a:ext>
            </a:extLst>
          </p:cNvPr>
          <p:cNvGrpSpPr/>
          <p:nvPr/>
        </p:nvGrpSpPr>
        <p:grpSpPr>
          <a:xfrm>
            <a:off x="1132569" y="2439054"/>
            <a:ext cx="2981250" cy="3105001"/>
            <a:chOff x="1132569" y="2439054"/>
            <a:chExt cx="2981250" cy="3105001"/>
          </a:xfrm>
        </p:grpSpPr>
        <p:sp>
          <p:nvSpPr>
            <p:cNvPr id="5" name="Oval 4">
              <a:extLst>
                <a:ext uri="{FF2B5EF4-FFF2-40B4-BE49-F238E27FC236}">
                  <a16:creationId xmlns:a16="http://schemas.microsoft.com/office/drawing/2014/main" id="{CEA1579B-892C-48D3-8654-4A3CF9B53D6E}"/>
                </a:ext>
              </a:extLst>
            </p:cNvPr>
            <p:cNvSpPr/>
            <p:nvPr/>
          </p:nvSpPr>
          <p:spPr>
            <a:xfrm>
              <a:off x="1713912" y="2439054"/>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Questions with solid fill">
              <a:extLst>
                <a:ext uri="{FF2B5EF4-FFF2-40B4-BE49-F238E27FC236}">
                  <a16:creationId xmlns:a16="http://schemas.microsoft.com/office/drawing/2014/main" id="{FCFD384D-22D8-4B51-9B0E-1E50623725A9}"/>
                </a:ext>
              </a:extLst>
            </p:cNvPr>
            <p:cNvSpPr/>
            <p:nvPr/>
          </p:nvSpPr>
          <p:spPr>
            <a:xfrm>
              <a:off x="2101475" y="2826617"/>
              <a:ext cx="1043437" cy="1043437"/>
            </a:xfrm>
            <a:prstGeom prst="rect">
              <a:avLst/>
            </a:prstGeom>
            <a:blipFill>
              <a:blip r:embed="rId3">
                <a:extLs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75AC9B1B-84CC-4536-B993-FBFDFFC20BE7}"/>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Define what organizational conflict can be. </a:t>
              </a:r>
            </a:p>
          </p:txBody>
        </p:sp>
      </p:grpSp>
      <p:grpSp>
        <p:nvGrpSpPr>
          <p:cNvPr id="15" name="Group 14">
            <a:extLst>
              <a:ext uri="{FF2B5EF4-FFF2-40B4-BE49-F238E27FC236}">
                <a16:creationId xmlns:a16="http://schemas.microsoft.com/office/drawing/2014/main" id="{0EC24127-8670-4085-87B7-C20696BB4354}"/>
              </a:ext>
            </a:extLst>
          </p:cNvPr>
          <p:cNvGrpSpPr/>
          <p:nvPr/>
        </p:nvGrpSpPr>
        <p:grpSpPr>
          <a:xfrm>
            <a:off x="4635537" y="2439054"/>
            <a:ext cx="2981250" cy="3105001"/>
            <a:chOff x="4635537" y="2439054"/>
            <a:chExt cx="2981250" cy="3105001"/>
          </a:xfrm>
        </p:grpSpPr>
        <p:sp>
          <p:nvSpPr>
            <p:cNvPr id="8" name="Oval 7">
              <a:extLst>
                <a:ext uri="{FF2B5EF4-FFF2-40B4-BE49-F238E27FC236}">
                  <a16:creationId xmlns:a16="http://schemas.microsoft.com/office/drawing/2014/main" id="{8DBFDDE5-C793-43D9-A892-C51C6A6706D0}"/>
                </a:ext>
              </a:extLst>
            </p:cNvPr>
            <p:cNvSpPr/>
            <p:nvPr/>
          </p:nvSpPr>
          <p:spPr>
            <a:xfrm>
              <a:off x="5216881" y="2439054"/>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Target Audience with solid fill">
              <a:extLst>
                <a:ext uri="{FF2B5EF4-FFF2-40B4-BE49-F238E27FC236}">
                  <a16:creationId xmlns:a16="http://schemas.microsoft.com/office/drawing/2014/main" id="{BF37F244-F26D-4B89-AC96-536CA6E83C72}"/>
                </a:ext>
              </a:extLst>
            </p:cNvPr>
            <p:cNvSpPr/>
            <p:nvPr/>
          </p:nvSpPr>
          <p:spPr>
            <a:xfrm>
              <a:off x="5604444" y="2826617"/>
              <a:ext cx="1043437" cy="1043437"/>
            </a:xfrm>
            <a:prstGeom prst="rect">
              <a:avLst/>
            </a:prstGeom>
            <a:blipFill>
              <a:blip r:embed="rId5">
                <a:extLst>
                  <a:ext uri="{96DAC541-7B7A-43D3-8B79-37D633B846F1}">
                    <asvg:svgBlip xmlns:asvg="http://schemas.microsoft.com/office/drawing/2016/SVG/main" r:embed="rId6"/>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DAD5D2D0-A8E1-47DD-B2A1-4FB2D23DC6D0}"/>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Identify sources of organizational conflict</a:t>
              </a:r>
            </a:p>
          </p:txBody>
        </p:sp>
      </p:grpSp>
      <p:grpSp>
        <p:nvGrpSpPr>
          <p:cNvPr id="16" name="Group 15">
            <a:extLst>
              <a:ext uri="{FF2B5EF4-FFF2-40B4-BE49-F238E27FC236}">
                <a16:creationId xmlns:a16="http://schemas.microsoft.com/office/drawing/2014/main" id="{79333B70-D417-49AF-80A7-37DDC79FF7D1}"/>
              </a:ext>
            </a:extLst>
          </p:cNvPr>
          <p:cNvGrpSpPr/>
          <p:nvPr/>
        </p:nvGrpSpPr>
        <p:grpSpPr>
          <a:xfrm>
            <a:off x="8138506" y="2439054"/>
            <a:ext cx="2981250" cy="3105001"/>
            <a:chOff x="8138506" y="2439054"/>
            <a:chExt cx="2981250" cy="3105001"/>
          </a:xfrm>
        </p:grpSpPr>
        <p:sp>
          <p:nvSpPr>
            <p:cNvPr id="11" name="Oval 10">
              <a:extLst>
                <a:ext uri="{FF2B5EF4-FFF2-40B4-BE49-F238E27FC236}">
                  <a16:creationId xmlns:a16="http://schemas.microsoft.com/office/drawing/2014/main" id="{C650E895-37B0-4719-B0CC-849C1EF4057F}"/>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Meeting with solid fill">
              <a:extLst>
                <a:ext uri="{FF2B5EF4-FFF2-40B4-BE49-F238E27FC236}">
                  <a16:creationId xmlns:a16="http://schemas.microsoft.com/office/drawing/2014/main" id="{069B523C-9A46-4A91-BED6-DFB168B3602B}"/>
                </a:ext>
              </a:extLst>
            </p:cNvPr>
            <p:cNvSpPr/>
            <p:nvPr/>
          </p:nvSpPr>
          <p:spPr>
            <a:xfrm>
              <a:off x="9107413" y="2826617"/>
              <a:ext cx="1043437" cy="1043437"/>
            </a:xfrm>
            <a:prstGeom prst="rect">
              <a:avLst/>
            </a:prstGeom>
            <a:blipFill>
              <a:blip r:embed="rId7">
                <a:extLst>
                  <a:ext uri="{96DAC541-7B7A-43D3-8B79-37D633B846F1}">
                    <asvg:svgBlip xmlns:asvg="http://schemas.microsoft.com/office/drawing/2016/SVG/main" r:embed="rId8"/>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52834E8A-0EBA-48B5-A61E-5C3BFCF4A2E1}"/>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Explore strategies for dealing with conflict</a:t>
              </a:r>
            </a:p>
          </p:txBody>
        </p:sp>
      </p:grpSp>
    </p:spTree>
    <p:extLst>
      <p:ext uri="{BB962C8B-B14F-4D97-AF65-F5344CB8AC3E}">
        <p14:creationId xmlns:p14="http://schemas.microsoft.com/office/powerpoint/2010/main" val="26552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4245A-0521-4671-8424-2FC5E3461193}"/>
              </a:ext>
            </a:extLst>
          </p:cNvPr>
          <p:cNvSpPr>
            <a:spLocks noGrp="1"/>
          </p:cNvSpPr>
          <p:nvPr>
            <p:ph type="title"/>
          </p:nvPr>
        </p:nvSpPr>
        <p:spPr>
          <a:xfrm>
            <a:off x="2610675" y="4410842"/>
            <a:ext cx="7593497" cy="957902"/>
          </a:xfrm>
        </p:spPr>
        <p:txBody>
          <a:bodyPr vert="horz" lIns="91440" tIns="45720" rIns="91440" bIns="45720" rtlCol="0" anchor="b">
            <a:normAutofit fontScale="90000"/>
          </a:bodyPr>
          <a:lstStyle/>
          <a:p>
            <a:r>
              <a:rPr lang="en-US" sz="6000" dirty="0">
                <a:solidFill>
                  <a:schemeClr val="tx1">
                    <a:lumMod val="85000"/>
                    <a:lumOff val="15000"/>
                  </a:schemeClr>
                </a:solidFill>
                <a:latin typeface="Arial" panose="020B0604020202020204" pitchFamily="34" charset="0"/>
                <a:cs typeface="Arial" panose="020B0604020202020204" pitchFamily="34" charset="0"/>
              </a:rPr>
              <a:t>Organisational Conflict </a:t>
            </a:r>
          </a:p>
        </p:txBody>
      </p:sp>
      <p:pic>
        <p:nvPicPr>
          <p:cNvPr id="7" name="Picture 6" descr="Young business woman hands on head">
            <a:extLst>
              <a:ext uri="{FF2B5EF4-FFF2-40B4-BE49-F238E27FC236}">
                <a16:creationId xmlns:a16="http://schemas.microsoft.com/office/drawing/2014/main" id="{4A275891-32ED-4B59-AED1-3AE4601FAF6D}"/>
              </a:ext>
            </a:extLst>
          </p:cNvPr>
          <p:cNvPicPr>
            <a:picLocks noChangeAspect="1"/>
          </p:cNvPicPr>
          <p:nvPr/>
        </p:nvPicPr>
        <p:blipFill>
          <a:blip r:embed="rId3"/>
          <a:stretch>
            <a:fillRect/>
          </a:stretch>
        </p:blipFill>
        <p:spPr>
          <a:xfrm>
            <a:off x="1746936" y="640080"/>
            <a:ext cx="1089827" cy="3602736"/>
          </a:xfrm>
          <a:prstGeom prst="rect">
            <a:avLst/>
          </a:prstGeom>
        </p:spPr>
      </p:pic>
      <p:cxnSp>
        <p:nvCxnSpPr>
          <p:cNvPr id="20" name="Straight Connector 19">
            <a:extLst>
              <a:ext uri="{FF2B5EF4-FFF2-40B4-BE49-F238E27FC236}">
                <a16:creationId xmlns:a16="http://schemas.microsoft.com/office/drawing/2014/main" id="{4FA8A11A-E0A0-4672-A17E-32CC5B422C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90558" y="1298448"/>
            <a:ext cx="0" cy="22860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9" name="Picture 8" descr="Business woman hand on head">
            <a:extLst>
              <a:ext uri="{FF2B5EF4-FFF2-40B4-BE49-F238E27FC236}">
                <a16:creationId xmlns:a16="http://schemas.microsoft.com/office/drawing/2014/main" id="{E360D19B-8D2A-484D-8E29-18261E77D112}"/>
              </a:ext>
            </a:extLst>
          </p:cNvPr>
          <p:cNvPicPr>
            <a:picLocks noChangeAspect="1"/>
          </p:cNvPicPr>
          <p:nvPr/>
        </p:nvPicPr>
        <p:blipFill>
          <a:blip r:embed="rId4"/>
          <a:stretch>
            <a:fillRect/>
          </a:stretch>
        </p:blipFill>
        <p:spPr>
          <a:xfrm>
            <a:off x="5395740" y="640080"/>
            <a:ext cx="1387053" cy="3602736"/>
          </a:xfrm>
          <a:prstGeom prst="rect">
            <a:avLst/>
          </a:prstGeom>
        </p:spPr>
      </p:pic>
      <p:cxnSp>
        <p:nvCxnSpPr>
          <p:cNvPr id="22" name="Straight Connector 21">
            <a:extLst>
              <a:ext uri="{FF2B5EF4-FFF2-40B4-BE49-F238E27FC236}">
                <a16:creationId xmlns:a16="http://schemas.microsoft.com/office/drawing/2014/main" id="{292D7FC5-B427-4FF7-8FC7-9DA3C276DA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87975" y="1298448"/>
            <a:ext cx="0" cy="22860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descr="Businessman thumbs down">
            <a:extLst>
              <a:ext uri="{FF2B5EF4-FFF2-40B4-BE49-F238E27FC236}">
                <a16:creationId xmlns:a16="http://schemas.microsoft.com/office/drawing/2014/main" id="{D1C9D4C8-EBF9-4839-B7CE-4D2253FF36C4}"/>
              </a:ext>
            </a:extLst>
          </p:cNvPr>
          <p:cNvPicPr>
            <a:picLocks noGrp="1" noChangeAspect="1"/>
          </p:cNvPicPr>
          <p:nvPr>
            <p:ph idx="1"/>
          </p:nvPr>
        </p:nvPicPr>
        <p:blipFill>
          <a:blip r:embed="rId5"/>
          <a:stretch>
            <a:fillRect/>
          </a:stretch>
        </p:blipFill>
        <p:spPr>
          <a:xfrm>
            <a:off x="9242692" y="640080"/>
            <a:ext cx="1287977" cy="3602736"/>
          </a:xfrm>
          <a:prstGeom prst="rect">
            <a:avLst/>
          </a:prstGeom>
        </p:spPr>
      </p:pic>
      <p:cxnSp>
        <p:nvCxnSpPr>
          <p:cNvPr id="24" name="Straight Connector 23">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a:extLst>
              <a:ext uri="{FF2B5EF4-FFF2-40B4-BE49-F238E27FC236}">
                <a16:creationId xmlns:a16="http://schemas.microsoft.com/office/drawing/2014/main" id="{A72082E0-4BC2-4A62-8694-26AF68AC252E}"/>
              </a:ext>
            </a:extLst>
          </p:cNvPr>
          <p:cNvSpPr txBox="1"/>
          <p:nvPr/>
        </p:nvSpPr>
        <p:spPr>
          <a:xfrm>
            <a:off x="5068953" y="5813970"/>
            <a:ext cx="2676939"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What is it? </a:t>
            </a:r>
          </a:p>
        </p:txBody>
      </p:sp>
    </p:spTree>
    <p:extLst>
      <p:ext uri="{BB962C8B-B14F-4D97-AF65-F5344CB8AC3E}">
        <p14:creationId xmlns:p14="http://schemas.microsoft.com/office/powerpoint/2010/main" val="368607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6B5334-12D6-43A9-B3C3-64F78821BF1E}"/>
              </a:ext>
            </a:extLst>
          </p:cNvPr>
          <p:cNvSpPr>
            <a:spLocks noGrp="1"/>
          </p:cNvSpPr>
          <p:nvPr>
            <p:ph idx="1"/>
          </p:nvPr>
        </p:nvSpPr>
        <p:spPr>
          <a:xfrm>
            <a:off x="318052" y="2108201"/>
            <a:ext cx="11708296" cy="4242903"/>
          </a:xfrm>
        </p:spPr>
        <p:txBody>
          <a:bodyPr>
            <a:normAutofit/>
          </a:bodyPr>
          <a:lstStyle/>
          <a:p>
            <a:r>
              <a:rPr lang="en-GB" dirty="0">
                <a:latin typeface="Arial" panose="020B0604020202020204" pitchFamily="34" charset="0"/>
                <a:cs typeface="Arial" panose="020B0604020202020204" pitchFamily="34" charset="0"/>
              </a:rPr>
              <a:t>Organisational conflict can be defined as:</a:t>
            </a:r>
          </a:p>
          <a:p>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behaviour intended to obstruct the achievement of another person’s/department’s goals. </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Drucker (1989) stated that an organisation should be “without friction” and that a manager should be consider ineffective if there is discord within a workforce as this shows a lack of unity and teamwork. </a:t>
            </a:r>
          </a:p>
          <a:p>
            <a:r>
              <a:rPr lang="en-GB" b="1" dirty="0">
                <a:latin typeface="Arial" panose="020B0604020202020204" pitchFamily="34" charset="0"/>
                <a:cs typeface="Arial" panose="020B0604020202020204" pitchFamily="34" charset="0"/>
              </a:rPr>
              <a:t>Do you agree with Drucker?</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This view is consider to be a </a:t>
            </a:r>
            <a:r>
              <a:rPr lang="en-GB" b="1" dirty="0">
                <a:latin typeface="Arial" panose="020B0604020202020204" pitchFamily="34" charset="0"/>
                <a:cs typeface="Arial" panose="020B0604020202020204" pitchFamily="34" charset="0"/>
              </a:rPr>
              <a:t>unitary perspective</a:t>
            </a:r>
            <a:r>
              <a:rPr lang="en-GB" dirty="0">
                <a:latin typeface="Arial" panose="020B0604020202020204" pitchFamily="34" charset="0"/>
                <a:cs typeface="Arial" panose="020B0604020202020204" pitchFamily="34" charset="0"/>
              </a:rPr>
              <a:t> and conflict is seen as dysfunction. </a:t>
            </a:r>
          </a:p>
        </p:txBody>
      </p:sp>
      <p:sp>
        <p:nvSpPr>
          <p:cNvPr id="4" name="Freeform: Shape 3">
            <a:extLst>
              <a:ext uri="{FF2B5EF4-FFF2-40B4-BE49-F238E27FC236}">
                <a16:creationId xmlns:a16="http://schemas.microsoft.com/office/drawing/2014/main" id="{24916CD0-1234-4489-A990-7FD975CEFAB6}"/>
              </a:ext>
            </a:extLst>
          </p:cNvPr>
          <p:cNvSpPr/>
          <p:nvPr/>
        </p:nvSpPr>
        <p:spPr>
          <a:xfrm>
            <a:off x="631553" y="199508"/>
            <a:ext cx="2345635" cy="1624946"/>
          </a:xfrm>
          <a:custGeom>
            <a:avLst/>
            <a:gdLst>
              <a:gd name="connsiteX0" fmla="*/ 0 w 939291"/>
              <a:gd name="connsiteY0" fmla="*/ 469646 h 939291"/>
              <a:gd name="connsiteX1" fmla="*/ 469646 w 939291"/>
              <a:gd name="connsiteY1" fmla="*/ 0 h 939291"/>
              <a:gd name="connsiteX2" fmla="*/ 939292 w 939291"/>
              <a:gd name="connsiteY2" fmla="*/ 469646 h 939291"/>
              <a:gd name="connsiteX3" fmla="*/ 469646 w 939291"/>
              <a:gd name="connsiteY3" fmla="*/ 939292 h 939291"/>
              <a:gd name="connsiteX4" fmla="*/ 0 w 939291"/>
              <a:gd name="connsiteY4" fmla="*/ 469646 h 9392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9291" h="939291">
                <a:moveTo>
                  <a:pt x="0" y="469646"/>
                </a:moveTo>
                <a:cubicBezTo>
                  <a:pt x="0" y="210268"/>
                  <a:pt x="210268" y="0"/>
                  <a:pt x="469646" y="0"/>
                </a:cubicBezTo>
                <a:cubicBezTo>
                  <a:pt x="729024" y="0"/>
                  <a:pt x="939292" y="210268"/>
                  <a:pt x="939292" y="469646"/>
                </a:cubicBezTo>
                <a:cubicBezTo>
                  <a:pt x="939292" y="729024"/>
                  <a:pt x="729024" y="939292"/>
                  <a:pt x="469646" y="939292"/>
                </a:cubicBezTo>
                <a:cubicBezTo>
                  <a:pt x="210268" y="939292"/>
                  <a:pt x="0" y="729024"/>
                  <a:pt x="0" y="46964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716" tIns="147716" rIns="147716" bIns="147716" numCol="1" spcCol="1270" anchor="ctr" anchorCtr="0">
            <a:normAutofit/>
          </a:bodyPr>
          <a:lstStyle/>
          <a:p>
            <a:pPr marL="0" lvl="0" indent="0" algn="ctr" defTabSz="355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Organisational Conflict</a:t>
            </a:r>
          </a:p>
        </p:txBody>
      </p:sp>
    </p:spTree>
    <p:extLst>
      <p:ext uri="{BB962C8B-B14F-4D97-AF65-F5344CB8AC3E}">
        <p14:creationId xmlns:p14="http://schemas.microsoft.com/office/powerpoint/2010/main" val="2344331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961692-5A4A-4829-B7CC-BC08BBAFE1AF}"/>
              </a:ext>
            </a:extLst>
          </p:cNvPr>
          <p:cNvSpPr>
            <a:spLocks noGrp="1"/>
          </p:cNvSpPr>
          <p:nvPr>
            <p:ph idx="1"/>
          </p:nvPr>
        </p:nvSpPr>
        <p:spPr>
          <a:xfrm>
            <a:off x="3154679" y="640153"/>
            <a:ext cx="8742459" cy="982869"/>
          </a:xfrm>
        </p:spPr>
        <p:txBody>
          <a:bodyPr/>
          <a:lstStyle/>
          <a:p>
            <a:r>
              <a:rPr lang="en-GB" dirty="0">
                <a:latin typeface="Arial" panose="020B0604020202020204" pitchFamily="34" charset="0"/>
                <a:cs typeface="Arial" panose="020B0604020202020204" pitchFamily="34" charset="0"/>
              </a:rPr>
              <a:t>Schmidt (1974) put forward the idea of organisational conflict as having positive and negative points. </a:t>
            </a:r>
          </a:p>
          <a:p>
            <a:endParaRPr lang="en-GB" dirty="0"/>
          </a:p>
        </p:txBody>
      </p:sp>
      <p:grpSp>
        <p:nvGrpSpPr>
          <p:cNvPr id="39" name="Group 38">
            <a:extLst>
              <a:ext uri="{FF2B5EF4-FFF2-40B4-BE49-F238E27FC236}">
                <a16:creationId xmlns:a16="http://schemas.microsoft.com/office/drawing/2014/main" id="{4B87E79F-EB86-49CC-ACC5-1A4FD6CED4F7}"/>
              </a:ext>
            </a:extLst>
          </p:cNvPr>
          <p:cNvGrpSpPr/>
          <p:nvPr/>
        </p:nvGrpSpPr>
        <p:grpSpPr>
          <a:xfrm>
            <a:off x="2564890" y="1572466"/>
            <a:ext cx="1279213" cy="4023386"/>
            <a:chOff x="1334571" y="1496033"/>
            <a:chExt cx="1279213" cy="4023386"/>
          </a:xfrm>
        </p:grpSpPr>
        <p:grpSp>
          <p:nvGrpSpPr>
            <p:cNvPr id="36" name="Group 35">
              <a:extLst>
                <a:ext uri="{FF2B5EF4-FFF2-40B4-BE49-F238E27FC236}">
                  <a16:creationId xmlns:a16="http://schemas.microsoft.com/office/drawing/2014/main" id="{59066DC8-5F8E-4181-9729-A1454D29B6D7}"/>
                </a:ext>
              </a:extLst>
            </p:cNvPr>
            <p:cNvGrpSpPr/>
            <p:nvPr/>
          </p:nvGrpSpPr>
          <p:grpSpPr>
            <a:xfrm>
              <a:off x="1334571" y="1496033"/>
              <a:ext cx="710501" cy="4023386"/>
              <a:chOff x="1329997" y="1973772"/>
              <a:chExt cx="710501" cy="4023386"/>
            </a:xfrm>
          </p:grpSpPr>
          <p:sp>
            <p:nvSpPr>
              <p:cNvPr id="20" name="Freeform: Shape 19">
                <a:extLst>
                  <a:ext uri="{FF2B5EF4-FFF2-40B4-BE49-F238E27FC236}">
                    <a16:creationId xmlns:a16="http://schemas.microsoft.com/office/drawing/2014/main" id="{955437CE-192E-4B2F-B96F-4FBEB1B2EC8C}"/>
                  </a:ext>
                </a:extLst>
              </p:cNvPr>
              <p:cNvSpPr/>
              <p:nvPr/>
            </p:nvSpPr>
            <p:spPr>
              <a:xfrm>
                <a:off x="1913102" y="1973772"/>
                <a:ext cx="127396" cy="3862154"/>
              </a:xfrm>
              <a:custGeom>
                <a:avLst/>
                <a:gdLst/>
                <a:ahLst/>
                <a:cxnLst/>
                <a:rect l="0" t="0" r="0" b="0"/>
                <a:pathLst>
                  <a:path>
                    <a:moveTo>
                      <a:pt x="0" y="0"/>
                    </a:moveTo>
                    <a:lnTo>
                      <a:pt x="0" y="4458890"/>
                    </a:lnTo>
                    <a:lnTo>
                      <a:pt x="127396" y="445889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8" name="Freeform: Shape 17">
                <a:extLst>
                  <a:ext uri="{FF2B5EF4-FFF2-40B4-BE49-F238E27FC236}">
                    <a16:creationId xmlns:a16="http://schemas.microsoft.com/office/drawing/2014/main" id="{698EBC18-F344-4AB6-AE06-A97026719B4A}"/>
                  </a:ext>
                </a:extLst>
              </p:cNvPr>
              <p:cNvSpPr/>
              <p:nvPr/>
            </p:nvSpPr>
            <p:spPr>
              <a:xfrm flipH="1">
                <a:off x="1329997" y="2334498"/>
                <a:ext cx="592686" cy="3662660"/>
              </a:xfrm>
              <a:custGeom>
                <a:avLst/>
                <a:gdLst/>
                <a:ahLst/>
                <a:cxnLst/>
                <a:rect l="0" t="0" r="0" b="0"/>
                <a:pathLst>
                  <a:path>
                    <a:moveTo>
                      <a:pt x="0" y="0"/>
                    </a:moveTo>
                    <a:lnTo>
                      <a:pt x="0" y="3662660"/>
                    </a:lnTo>
                    <a:lnTo>
                      <a:pt x="127396" y="366266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grpSp>
          <p:nvGrpSpPr>
            <p:cNvPr id="38" name="Group 37">
              <a:extLst>
                <a:ext uri="{FF2B5EF4-FFF2-40B4-BE49-F238E27FC236}">
                  <a16:creationId xmlns:a16="http://schemas.microsoft.com/office/drawing/2014/main" id="{367D43EB-734B-44A4-ABB4-141395E19924}"/>
                </a:ext>
              </a:extLst>
            </p:cNvPr>
            <p:cNvGrpSpPr/>
            <p:nvPr/>
          </p:nvGrpSpPr>
          <p:grpSpPr>
            <a:xfrm>
              <a:off x="1339816" y="1958617"/>
              <a:ext cx="1273968" cy="2903597"/>
              <a:chOff x="1339816" y="1958617"/>
              <a:chExt cx="1273968" cy="2903597"/>
            </a:xfrm>
          </p:grpSpPr>
          <p:grpSp>
            <p:nvGrpSpPr>
              <p:cNvPr id="35" name="Group 34">
                <a:extLst>
                  <a:ext uri="{FF2B5EF4-FFF2-40B4-BE49-F238E27FC236}">
                    <a16:creationId xmlns:a16="http://schemas.microsoft.com/office/drawing/2014/main" id="{BADD61F3-EE94-43CB-9812-AF84F63B7CD2}"/>
                  </a:ext>
                </a:extLst>
              </p:cNvPr>
              <p:cNvGrpSpPr/>
              <p:nvPr/>
            </p:nvGrpSpPr>
            <p:grpSpPr>
              <a:xfrm>
                <a:off x="1812235" y="1995785"/>
                <a:ext cx="255273" cy="2866429"/>
                <a:chOff x="1804386" y="2690379"/>
                <a:chExt cx="255273" cy="2866429"/>
              </a:xfrm>
            </p:grpSpPr>
            <p:sp>
              <p:nvSpPr>
                <p:cNvPr id="10" name="Freeform: Shape 9">
                  <a:extLst>
                    <a:ext uri="{FF2B5EF4-FFF2-40B4-BE49-F238E27FC236}">
                      <a16:creationId xmlns:a16="http://schemas.microsoft.com/office/drawing/2014/main" id="{1A32C4A3-1731-4AD1-A792-8AB091783960}"/>
                    </a:ext>
                  </a:extLst>
                </p:cNvPr>
                <p:cNvSpPr/>
                <p:nvPr/>
              </p:nvSpPr>
              <p:spPr>
                <a:xfrm flipH="1">
                  <a:off x="1804386" y="3554335"/>
                  <a:ext cx="127877" cy="500829"/>
                </a:xfrm>
                <a:custGeom>
                  <a:avLst/>
                  <a:gdLst/>
                  <a:ahLst/>
                  <a:cxnLst/>
                  <a:rect l="0" t="0" r="0" b="0"/>
                  <a:pathLst>
                    <a:path>
                      <a:moveTo>
                        <a:pt x="0" y="0"/>
                      </a:moveTo>
                      <a:lnTo>
                        <a:pt x="0" y="477738"/>
                      </a:lnTo>
                      <a:lnTo>
                        <a:pt x="127396" y="477738"/>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2" name="Freeform: Shape 11">
                  <a:extLst>
                    <a:ext uri="{FF2B5EF4-FFF2-40B4-BE49-F238E27FC236}">
                      <a16:creationId xmlns:a16="http://schemas.microsoft.com/office/drawing/2014/main" id="{DC5990BF-AE76-45D4-8FD2-5666AA46C9FF}"/>
                    </a:ext>
                  </a:extLst>
                </p:cNvPr>
                <p:cNvSpPr/>
                <p:nvPr/>
              </p:nvSpPr>
              <p:spPr>
                <a:xfrm>
                  <a:off x="1912621" y="3185310"/>
                  <a:ext cx="127396" cy="1273968"/>
                </a:xfrm>
                <a:custGeom>
                  <a:avLst/>
                  <a:gdLst/>
                  <a:ahLst/>
                  <a:cxnLst/>
                  <a:rect l="0" t="0" r="0" b="0"/>
                  <a:pathLst>
                    <a:path>
                      <a:moveTo>
                        <a:pt x="0" y="0"/>
                      </a:moveTo>
                      <a:lnTo>
                        <a:pt x="0" y="1273968"/>
                      </a:lnTo>
                      <a:lnTo>
                        <a:pt x="127396" y="1273968"/>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4" name="Freeform: Shape 13">
                  <a:extLst>
                    <a:ext uri="{FF2B5EF4-FFF2-40B4-BE49-F238E27FC236}">
                      <a16:creationId xmlns:a16="http://schemas.microsoft.com/office/drawing/2014/main" id="{F2AB3BDB-9BCF-45CD-A320-5D9EEE392D82}"/>
                    </a:ext>
                  </a:extLst>
                </p:cNvPr>
                <p:cNvSpPr/>
                <p:nvPr/>
              </p:nvSpPr>
              <p:spPr>
                <a:xfrm flipH="1">
                  <a:off x="1804386" y="2929249"/>
                  <a:ext cx="127396" cy="2149822"/>
                </a:xfrm>
                <a:custGeom>
                  <a:avLst/>
                  <a:gdLst/>
                  <a:ahLst/>
                  <a:cxnLst/>
                  <a:rect l="0" t="0" r="0" b="0"/>
                  <a:pathLst>
                    <a:path>
                      <a:moveTo>
                        <a:pt x="0" y="0"/>
                      </a:moveTo>
                      <a:lnTo>
                        <a:pt x="0" y="2070199"/>
                      </a:lnTo>
                      <a:lnTo>
                        <a:pt x="127396" y="207019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6" name="Freeform: Shape 15">
                  <a:extLst>
                    <a:ext uri="{FF2B5EF4-FFF2-40B4-BE49-F238E27FC236}">
                      <a16:creationId xmlns:a16="http://schemas.microsoft.com/office/drawing/2014/main" id="{4946CFB6-1426-4A03-BCFD-2ABCA83E5171}"/>
                    </a:ext>
                  </a:extLst>
                </p:cNvPr>
                <p:cNvSpPr/>
                <p:nvPr/>
              </p:nvSpPr>
              <p:spPr>
                <a:xfrm>
                  <a:off x="1932263" y="2690379"/>
                  <a:ext cx="127396" cy="2866429"/>
                </a:xfrm>
                <a:custGeom>
                  <a:avLst/>
                  <a:gdLst/>
                  <a:ahLst/>
                  <a:cxnLst/>
                  <a:rect l="0" t="0" r="0" b="0"/>
                  <a:pathLst>
                    <a:path>
                      <a:moveTo>
                        <a:pt x="0" y="0"/>
                      </a:moveTo>
                      <a:lnTo>
                        <a:pt x="0" y="2866429"/>
                      </a:lnTo>
                      <a:lnTo>
                        <a:pt x="127396" y="286642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sp>
            <p:nvSpPr>
              <p:cNvPr id="9" name="Freeform: Shape 8">
                <a:extLst>
                  <a:ext uri="{FF2B5EF4-FFF2-40B4-BE49-F238E27FC236}">
                    <a16:creationId xmlns:a16="http://schemas.microsoft.com/office/drawing/2014/main" id="{AE59D1F2-5421-4D9B-9DF6-E046AB7148F2}"/>
                  </a:ext>
                </a:extLst>
              </p:cNvPr>
              <p:cNvSpPr/>
              <p:nvPr/>
            </p:nvSpPr>
            <p:spPr>
              <a:xfrm>
                <a:off x="1339816" y="1958617"/>
                <a:ext cx="1273968" cy="636984"/>
              </a:xfrm>
              <a:custGeom>
                <a:avLst/>
                <a:gdLst>
                  <a:gd name="connsiteX0" fmla="*/ 0 w 1273968"/>
                  <a:gd name="connsiteY0" fmla="*/ 63698 h 636984"/>
                  <a:gd name="connsiteX1" fmla="*/ 63698 w 1273968"/>
                  <a:gd name="connsiteY1" fmla="*/ 0 h 636984"/>
                  <a:gd name="connsiteX2" fmla="*/ 1210270 w 1273968"/>
                  <a:gd name="connsiteY2" fmla="*/ 0 h 636984"/>
                  <a:gd name="connsiteX3" fmla="*/ 1273968 w 1273968"/>
                  <a:gd name="connsiteY3" fmla="*/ 63698 h 636984"/>
                  <a:gd name="connsiteX4" fmla="*/ 1273968 w 1273968"/>
                  <a:gd name="connsiteY4" fmla="*/ 573286 h 636984"/>
                  <a:gd name="connsiteX5" fmla="*/ 1210270 w 1273968"/>
                  <a:gd name="connsiteY5" fmla="*/ 636984 h 636984"/>
                  <a:gd name="connsiteX6" fmla="*/ 63698 w 1273968"/>
                  <a:gd name="connsiteY6" fmla="*/ 636984 h 636984"/>
                  <a:gd name="connsiteX7" fmla="*/ 0 w 1273968"/>
                  <a:gd name="connsiteY7" fmla="*/ 573286 h 636984"/>
                  <a:gd name="connsiteX8" fmla="*/ 0 w 1273968"/>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3968" h="636984">
                    <a:moveTo>
                      <a:pt x="0" y="63698"/>
                    </a:moveTo>
                    <a:cubicBezTo>
                      <a:pt x="0" y="28519"/>
                      <a:pt x="28519" y="0"/>
                      <a:pt x="63698" y="0"/>
                    </a:cubicBezTo>
                    <a:lnTo>
                      <a:pt x="1210270" y="0"/>
                    </a:lnTo>
                    <a:cubicBezTo>
                      <a:pt x="1245449" y="0"/>
                      <a:pt x="1273968" y="28519"/>
                      <a:pt x="1273968" y="63698"/>
                    </a:cubicBezTo>
                    <a:lnTo>
                      <a:pt x="1273968" y="573286"/>
                    </a:lnTo>
                    <a:cubicBezTo>
                      <a:pt x="1273968" y="608465"/>
                      <a:pt x="1245449" y="636984"/>
                      <a:pt x="1210270" y="636984"/>
                    </a:cubicBezTo>
                    <a:lnTo>
                      <a:pt x="63698" y="636984"/>
                    </a:lnTo>
                    <a:cubicBezTo>
                      <a:pt x="28519" y="636984"/>
                      <a:pt x="0" y="608465"/>
                      <a:pt x="0" y="573286"/>
                    </a:cubicBezTo>
                    <a:lnTo>
                      <a:pt x="0" y="6369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282" tIns="50407" rIns="66282" bIns="50407" numCol="1" spcCol="1270" anchor="ctr" anchorCtr="0">
                <a:noAutofit/>
              </a:bodyPr>
              <a:lstStyle/>
              <a:p>
                <a:pPr marL="0" lvl="0" indent="0" algn="ctr" defTabSz="1111250">
                  <a:lnSpc>
                    <a:spcPct val="90000"/>
                  </a:lnSpc>
                  <a:spcBef>
                    <a:spcPct val="0"/>
                  </a:spcBef>
                  <a:spcAft>
                    <a:spcPct val="35000"/>
                  </a:spcAft>
                  <a:buNone/>
                </a:pPr>
                <a:r>
                  <a:rPr lang="en-GB" sz="2500" kern="1200" dirty="0"/>
                  <a:t>Positive </a:t>
                </a:r>
              </a:p>
            </p:txBody>
          </p:sp>
        </p:grpSp>
      </p:grpSp>
      <p:sp>
        <p:nvSpPr>
          <p:cNvPr id="11" name="Freeform: Shape 10">
            <a:extLst>
              <a:ext uri="{FF2B5EF4-FFF2-40B4-BE49-F238E27FC236}">
                <a16:creationId xmlns:a16="http://schemas.microsoft.com/office/drawing/2014/main" id="{867312DB-1E71-4D12-9850-E2C2D29625D9}"/>
              </a:ext>
            </a:extLst>
          </p:cNvPr>
          <p:cNvSpPr/>
          <p:nvPr/>
        </p:nvSpPr>
        <p:spPr>
          <a:xfrm>
            <a:off x="407504" y="2857777"/>
            <a:ext cx="2510123" cy="636984"/>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Better ideas produced</a:t>
            </a:r>
          </a:p>
        </p:txBody>
      </p:sp>
      <p:sp>
        <p:nvSpPr>
          <p:cNvPr id="13" name="Freeform: Shape 12">
            <a:extLst>
              <a:ext uri="{FF2B5EF4-FFF2-40B4-BE49-F238E27FC236}">
                <a16:creationId xmlns:a16="http://schemas.microsoft.com/office/drawing/2014/main" id="{63355492-793B-4223-89F7-06D6F8CC58DA}"/>
              </a:ext>
            </a:extLst>
          </p:cNvPr>
          <p:cNvSpPr/>
          <p:nvPr/>
        </p:nvSpPr>
        <p:spPr>
          <a:xfrm>
            <a:off x="3306146" y="3380335"/>
            <a:ext cx="2369097" cy="636984"/>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People forced to search for new approaches</a:t>
            </a:r>
          </a:p>
        </p:txBody>
      </p:sp>
      <p:sp>
        <p:nvSpPr>
          <p:cNvPr id="15" name="Freeform: Shape 14">
            <a:extLst>
              <a:ext uri="{FF2B5EF4-FFF2-40B4-BE49-F238E27FC236}">
                <a16:creationId xmlns:a16="http://schemas.microsoft.com/office/drawing/2014/main" id="{2335B255-47A1-4362-A3FE-DC0EBEEAFC8B}"/>
              </a:ext>
            </a:extLst>
          </p:cNvPr>
          <p:cNvSpPr/>
          <p:nvPr/>
        </p:nvSpPr>
        <p:spPr>
          <a:xfrm>
            <a:off x="407505" y="3877935"/>
            <a:ext cx="2599330" cy="803020"/>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Long-standing problems brought to surface and resolved.</a:t>
            </a:r>
          </a:p>
        </p:txBody>
      </p:sp>
      <p:sp>
        <p:nvSpPr>
          <p:cNvPr id="17" name="Freeform: Shape 16">
            <a:extLst>
              <a:ext uri="{FF2B5EF4-FFF2-40B4-BE49-F238E27FC236}">
                <a16:creationId xmlns:a16="http://schemas.microsoft.com/office/drawing/2014/main" id="{C55A75EF-CB40-4637-82DA-A116A18342D5}"/>
              </a:ext>
            </a:extLst>
          </p:cNvPr>
          <p:cNvSpPr/>
          <p:nvPr/>
        </p:nvSpPr>
        <p:spPr>
          <a:xfrm>
            <a:off x="3297826" y="4487456"/>
            <a:ext cx="2377417" cy="636984"/>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Clarification of individual views. </a:t>
            </a:r>
          </a:p>
        </p:txBody>
      </p:sp>
      <p:sp>
        <p:nvSpPr>
          <p:cNvPr id="19" name="Freeform: Shape 18">
            <a:extLst>
              <a:ext uri="{FF2B5EF4-FFF2-40B4-BE49-F238E27FC236}">
                <a16:creationId xmlns:a16="http://schemas.microsoft.com/office/drawing/2014/main" id="{CE2659AE-C2F0-44FA-B729-301E1BD6CCB5}"/>
              </a:ext>
            </a:extLst>
          </p:cNvPr>
          <p:cNvSpPr/>
          <p:nvPr/>
        </p:nvSpPr>
        <p:spPr>
          <a:xfrm>
            <a:off x="407504" y="5127862"/>
            <a:ext cx="2599329" cy="636984"/>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Stimulation of interests and creativity</a:t>
            </a:r>
          </a:p>
        </p:txBody>
      </p:sp>
      <p:sp>
        <p:nvSpPr>
          <p:cNvPr id="21" name="Freeform: Shape 20">
            <a:extLst>
              <a:ext uri="{FF2B5EF4-FFF2-40B4-BE49-F238E27FC236}">
                <a16:creationId xmlns:a16="http://schemas.microsoft.com/office/drawing/2014/main" id="{3769F9A4-10CA-4049-A0A1-55E3025E2344}"/>
              </a:ext>
            </a:extLst>
          </p:cNvPr>
          <p:cNvSpPr/>
          <p:nvPr/>
        </p:nvSpPr>
        <p:spPr>
          <a:xfrm>
            <a:off x="3297826" y="5636432"/>
            <a:ext cx="2377417" cy="636984"/>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A chance for people to test their capabilities </a:t>
            </a:r>
          </a:p>
        </p:txBody>
      </p:sp>
      <p:sp>
        <p:nvSpPr>
          <p:cNvPr id="24" name="Freeform: Shape 23">
            <a:extLst>
              <a:ext uri="{FF2B5EF4-FFF2-40B4-BE49-F238E27FC236}">
                <a16:creationId xmlns:a16="http://schemas.microsoft.com/office/drawing/2014/main" id="{93D07702-4705-4E94-9DB9-78BAA39C04AF}"/>
              </a:ext>
            </a:extLst>
          </p:cNvPr>
          <p:cNvSpPr/>
          <p:nvPr/>
        </p:nvSpPr>
        <p:spPr>
          <a:xfrm>
            <a:off x="9105170" y="2606904"/>
            <a:ext cx="2679325" cy="709837"/>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Some people feel defeated and demeaned. </a:t>
            </a:r>
          </a:p>
        </p:txBody>
      </p:sp>
      <p:sp>
        <p:nvSpPr>
          <p:cNvPr id="26" name="Freeform: Shape 25">
            <a:extLst>
              <a:ext uri="{FF2B5EF4-FFF2-40B4-BE49-F238E27FC236}">
                <a16:creationId xmlns:a16="http://schemas.microsoft.com/office/drawing/2014/main" id="{3530B1AE-77A4-4E9E-B3F0-F1FBA75FCB8C}"/>
              </a:ext>
            </a:extLst>
          </p:cNvPr>
          <p:cNvSpPr/>
          <p:nvPr/>
        </p:nvSpPr>
        <p:spPr>
          <a:xfrm>
            <a:off x="6389976" y="3000749"/>
            <a:ext cx="2429178" cy="838120"/>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The distance between people is increased. </a:t>
            </a:r>
          </a:p>
        </p:txBody>
      </p:sp>
      <p:sp>
        <p:nvSpPr>
          <p:cNvPr id="28" name="Freeform: Shape 27">
            <a:extLst>
              <a:ext uri="{FF2B5EF4-FFF2-40B4-BE49-F238E27FC236}">
                <a16:creationId xmlns:a16="http://schemas.microsoft.com/office/drawing/2014/main" id="{A53D94A8-EB19-4F77-8485-4C9177180CAD}"/>
              </a:ext>
            </a:extLst>
          </p:cNvPr>
          <p:cNvSpPr/>
          <p:nvPr/>
        </p:nvSpPr>
        <p:spPr>
          <a:xfrm>
            <a:off x="9110161" y="3764594"/>
            <a:ext cx="2674334" cy="683751"/>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 climate of mistrust and suspicion developed. </a:t>
            </a:r>
          </a:p>
        </p:txBody>
      </p:sp>
      <p:sp>
        <p:nvSpPr>
          <p:cNvPr id="30" name="Freeform: Shape 29">
            <a:extLst>
              <a:ext uri="{FF2B5EF4-FFF2-40B4-BE49-F238E27FC236}">
                <a16:creationId xmlns:a16="http://schemas.microsoft.com/office/drawing/2014/main" id="{EC5F663A-744C-42A0-A317-DA2B1DFA629B}"/>
              </a:ext>
            </a:extLst>
          </p:cNvPr>
          <p:cNvSpPr/>
          <p:nvPr/>
        </p:nvSpPr>
        <p:spPr>
          <a:xfrm>
            <a:off x="6377601" y="4245986"/>
            <a:ext cx="2462373" cy="838120"/>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Individuals and groups concentrated on own narrow interests</a:t>
            </a:r>
          </a:p>
        </p:txBody>
      </p:sp>
      <p:sp>
        <p:nvSpPr>
          <p:cNvPr id="32" name="Freeform: Shape 31">
            <a:extLst>
              <a:ext uri="{FF2B5EF4-FFF2-40B4-BE49-F238E27FC236}">
                <a16:creationId xmlns:a16="http://schemas.microsoft.com/office/drawing/2014/main" id="{B5431D91-C7C6-4CA3-A9A5-8FCDE196DCF7}"/>
              </a:ext>
            </a:extLst>
          </p:cNvPr>
          <p:cNvSpPr/>
          <p:nvPr/>
        </p:nvSpPr>
        <p:spPr>
          <a:xfrm>
            <a:off x="9105170" y="5271174"/>
            <a:ext cx="2791967" cy="717002"/>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Resistance developed rather that teamwork</a:t>
            </a:r>
          </a:p>
        </p:txBody>
      </p:sp>
      <p:grpSp>
        <p:nvGrpSpPr>
          <p:cNvPr id="37" name="Group 36">
            <a:extLst>
              <a:ext uri="{FF2B5EF4-FFF2-40B4-BE49-F238E27FC236}">
                <a16:creationId xmlns:a16="http://schemas.microsoft.com/office/drawing/2014/main" id="{0CA8C7E3-9C29-410D-8E0F-23A940D005E1}"/>
              </a:ext>
            </a:extLst>
          </p:cNvPr>
          <p:cNvGrpSpPr/>
          <p:nvPr/>
        </p:nvGrpSpPr>
        <p:grpSpPr>
          <a:xfrm>
            <a:off x="8594152" y="1956648"/>
            <a:ext cx="491033" cy="4458890"/>
            <a:chOff x="9030561" y="1973772"/>
            <a:chExt cx="491033" cy="4458890"/>
          </a:xfrm>
        </p:grpSpPr>
        <p:sp>
          <p:nvSpPr>
            <p:cNvPr id="23" name="Freeform: Shape 22">
              <a:extLst>
                <a:ext uri="{FF2B5EF4-FFF2-40B4-BE49-F238E27FC236}">
                  <a16:creationId xmlns:a16="http://schemas.microsoft.com/office/drawing/2014/main" id="{78FCCACE-A337-4B75-8231-7FBBD9A8B68F}"/>
                </a:ext>
              </a:extLst>
            </p:cNvPr>
            <p:cNvSpPr/>
            <p:nvPr/>
          </p:nvSpPr>
          <p:spPr>
            <a:xfrm>
              <a:off x="9387198" y="2308247"/>
              <a:ext cx="127396" cy="477738"/>
            </a:xfrm>
            <a:custGeom>
              <a:avLst/>
              <a:gdLst/>
              <a:ahLst/>
              <a:cxnLst/>
              <a:rect l="0" t="0" r="0" b="0"/>
              <a:pathLst>
                <a:path>
                  <a:moveTo>
                    <a:pt x="0" y="0"/>
                  </a:moveTo>
                  <a:lnTo>
                    <a:pt x="0" y="477738"/>
                  </a:lnTo>
                  <a:lnTo>
                    <a:pt x="127396" y="477738"/>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5" name="Freeform: Shape 24">
              <a:extLst>
                <a:ext uri="{FF2B5EF4-FFF2-40B4-BE49-F238E27FC236}">
                  <a16:creationId xmlns:a16="http://schemas.microsoft.com/office/drawing/2014/main" id="{2AF2CFB9-FDAD-4835-B272-077ADA735D45}"/>
                </a:ext>
              </a:extLst>
            </p:cNvPr>
            <p:cNvSpPr/>
            <p:nvPr/>
          </p:nvSpPr>
          <p:spPr>
            <a:xfrm flipH="1">
              <a:off x="9030561" y="2241579"/>
              <a:ext cx="362800" cy="1273968"/>
            </a:xfrm>
            <a:custGeom>
              <a:avLst/>
              <a:gdLst/>
              <a:ahLst/>
              <a:cxnLst/>
              <a:rect l="0" t="0" r="0" b="0"/>
              <a:pathLst>
                <a:path>
                  <a:moveTo>
                    <a:pt x="0" y="0"/>
                  </a:moveTo>
                  <a:lnTo>
                    <a:pt x="0" y="1273968"/>
                  </a:lnTo>
                  <a:lnTo>
                    <a:pt x="127396" y="1273968"/>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7" name="Freeform: Shape 26">
              <a:extLst>
                <a:ext uri="{FF2B5EF4-FFF2-40B4-BE49-F238E27FC236}">
                  <a16:creationId xmlns:a16="http://schemas.microsoft.com/office/drawing/2014/main" id="{0A5FC5FA-D957-493E-B177-7B73C3688993}"/>
                </a:ext>
              </a:extLst>
            </p:cNvPr>
            <p:cNvSpPr/>
            <p:nvPr/>
          </p:nvSpPr>
          <p:spPr>
            <a:xfrm>
              <a:off x="9393361" y="2252618"/>
              <a:ext cx="127396" cy="2070199"/>
            </a:xfrm>
            <a:custGeom>
              <a:avLst/>
              <a:gdLst/>
              <a:ahLst/>
              <a:cxnLst/>
              <a:rect l="0" t="0" r="0" b="0"/>
              <a:pathLst>
                <a:path>
                  <a:moveTo>
                    <a:pt x="0" y="0"/>
                  </a:moveTo>
                  <a:lnTo>
                    <a:pt x="0" y="2070199"/>
                  </a:lnTo>
                  <a:lnTo>
                    <a:pt x="127396" y="207019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9" name="Freeform: Shape 28">
              <a:extLst>
                <a:ext uri="{FF2B5EF4-FFF2-40B4-BE49-F238E27FC236}">
                  <a16:creationId xmlns:a16="http://schemas.microsoft.com/office/drawing/2014/main" id="{35716420-6FB2-4D3D-9B24-C17AA31866C3}"/>
                </a:ext>
              </a:extLst>
            </p:cNvPr>
            <p:cNvSpPr/>
            <p:nvPr/>
          </p:nvSpPr>
          <p:spPr>
            <a:xfrm flipH="1">
              <a:off x="9253947" y="2133018"/>
              <a:ext cx="149353" cy="2866429"/>
            </a:xfrm>
            <a:custGeom>
              <a:avLst/>
              <a:gdLst/>
              <a:ahLst/>
              <a:cxnLst/>
              <a:rect l="0" t="0" r="0" b="0"/>
              <a:pathLst>
                <a:path>
                  <a:moveTo>
                    <a:pt x="0" y="0"/>
                  </a:moveTo>
                  <a:lnTo>
                    <a:pt x="0" y="2866429"/>
                  </a:lnTo>
                  <a:lnTo>
                    <a:pt x="127396" y="286642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31" name="Freeform: Shape 30">
              <a:extLst>
                <a:ext uri="{FF2B5EF4-FFF2-40B4-BE49-F238E27FC236}">
                  <a16:creationId xmlns:a16="http://schemas.microsoft.com/office/drawing/2014/main" id="{2D8F92AC-2B83-4D03-900D-9150163805C2}"/>
                </a:ext>
              </a:extLst>
            </p:cNvPr>
            <p:cNvSpPr/>
            <p:nvPr/>
          </p:nvSpPr>
          <p:spPr>
            <a:xfrm>
              <a:off x="9394198" y="2292264"/>
              <a:ext cx="127396" cy="3662660"/>
            </a:xfrm>
            <a:custGeom>
              <a:avLst/>
              <a:gdLst/>
              <a:ahLst/>
              <a:cxnLst/>
              <a:rect l="0" t="0" r="0" b="0"/>
              <a:pathLst>
                <a:path>
                  <a:moveTo>
                    <a:pt x="0" y="0"/>
                  </a:moveTo>
                  <a:lnTo>
                    <a:pt x="0" y="3662660"/>
                  </a:lnTo>
                  <a:lnTo>
                    <a:pt x="127396" y="366266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33" name="Freeform: Shape 32">
              <a:extLst>
                <a:ext uri="{FF2B5EF4-FFF2-40B4-BE49-F238E27FC236}">
                  <a16:creationId xmlns:a16="http://schemas.microsoft.com/office/drawing/2014/main" id="{FACB4E83-C68F-40C6-9A40-C2550642249E}"/>
                </a:ext>
              </a:extLst>
            </p:cNvPr>
            <p:cNvSpPr/>
            <p:nvPr/>
          </p:nvSpPr>
          <p:spPr>
            <a:xfrm>
              <a:off x="9394198" y="1973772"/>
              <a:ext cx="127396" cy="4458890"/>
            </a:xfrm>
            <a:custGeom>
              <a:avLst/>
              <a:gdLst/>
              <a:ahLst/>
              <a:cxnLst/>
              <a:rect l="0" t="0" r="0" b="0"/>
              <a:pathLst>
                <a:path>
                  <a:moveTo>
                    <a:pt x="0" y="0"/>
                  </a:moveTo>
                  <a:lnTo>
                    <a:pt x="0" y="4458890"/>
                  </a:lnTo>
                  <a:lnTo>
                    <a:pt x="127396" y="445889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sp>
        <p:nvSpPr>
          <p:cNvPr id="34" name="Freeform: Shape 33">
            <a:extLst>
              <a:ext uri="{FF2B5EF4-FFF2-40B4-BE49-F238E27FC236}">
                <a16:creationId xmlns:a16="http://schemas.microsoft.com/office/drawing/2014/main" id="{1FB4B898-8785-486B-A962-33BC3CF7AA72}"/>
              </a:ext>
            </a:extLst>
          </p:cNvPr>
          <p:cNvSpPr/>
          <p:nvPr/>
        </p:nvSpPr>
        <p:spPr>
          <a:xfrm>
            <a:off x="6377601" y="5629675"/>
            <a:ext cx="2439937" cy="707058"/>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An increase in employee turnover. </a:t>
            </a:r>
          </a:p>
        </p:txBody>
      </p:sp>
      <p:sp>
        <p:nvSpPr>
          <p:cNvPr id="22" name="Freeform: Shape 21">
            <a:extLst>
              <a:ext uri="{FF2B5EF4-FFF2-40B4-BE49-F238E27FC236}">
                <a16:creationId xmlns:a16="http://schemas.microsoft.com/office/drawing/2014/main" id="{A4419E6A-822D-41C3-88DA-BEC239A294C4}"/>
              </a:ext>
            </a:extLst>
          </p:cNvPr>
          <p:cNvSpPr/>
          <p:nvPr/>
        </p:nvSpPr>
        <p:spPr>
          <a:xfrm>
            <a:off x="8243057" y="1956648"/>
            <a:ext cx="1273968" cy="636984"/>
          </a:xfrm>
          <a:custGeom>
            <a:avLst/>
            <a:gdLst>
              <a:gd name="connsiteX0" fmla="*/ 0 w 1273968"/>
              <a:gd name="connsiteY0" fmla="*/ 63698 h 636984"/>
              <a:gd name="connsiteX1" fmla="*/ 63698 w 1273968"/>
              <a:gd name="connsiteY1" fmla="*/ 0 h 636984"/>
              <a:gd name="connsiteX2" fmla="*/ 1210270 w 1273968"/>
              <a:gd name="connsiteY2" fmla="*/ 0 h 636984"/>
              <a:gd name="connsiteX3" fmla="*/ 1273968 w 1273968"/>
              <a:gd name="connsiteY3" fmla="*/ 63698 h 636984"/>
              <a:gd name="connsiteX4" fmla="*/ 1273968 w 1273968"/>
              <a:gd name="connsiteY4" fmla="*/ 573286 h 636984"/>
              <a:gd name="connsiteX5" fmla="*/ 1210270 w 1273968"/>
              <a:gd name="connsiteY5" fmla="*/ 636984 h 636984"/>
              <a:gd name="connsiteX6" fmla="*/ 63698 w 1273968"/>
              <a:gd name="connsiteY6" fmla="*/ 636984 h 636984"/>
              <a:gd name="connsiteX7" fmla="*/ 0 w 1273968"/>
              <a:gd name="connsiteY7" fmla="*/ 573286 h 636984"/>
              <a:gd name="connsiteX8" fmla="*/ 0 w 1273968"/>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3968" h="636984">
                <a:moveTo>
                  <a:pt x="0" y="63698"/>
                </a:moveTo>
                <a:cubicBezTo>
                  <a:pt x="0" y="28519"/>
                  <a:pt x="28519" y="0"/>
                  <a:pt x="63698" y="0"/>
                </a:cubicBezTo>
                <a:lnTo>
                  <a:pt x="1210270" y="0"/>
                </a:lnTo>
                <a:cubicBezTo>
                  <a:pt x="1245449" y="0"/>
                  <a:pt x="1273968" y="28519"/>
                  <a:pt x="1273968" y="63698"/>
                </a:cubicBezTo>
                <a:lnTo>
                  <a:pt x="1273968" y="573286"/>
                </a:lnTo>
                <a:cubicBezTo>
                  <a:pt x="1273968" y="608465"/>
                  <a:pt x="1245449" y="636984"/>
                  <a:pt x="1210270" y="636984"/>
                </a:cubicBezTo>
                <a:lnTo>
                  <a:pt x="63698" y="636984"/>
                </a:lnTo>
                <a:cubicBezTo>
                  <a:pt x="28519" y="636984"/>
                  <a:pt x="0" y="608465"/>
                  <a:pt x="0" y="573286"/>
                </a:cubicBezTo>
                <a:lnTo>
                  <a:pt x="0" y="6369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282" tIns="50407" rIns="66282" bIns="50407" numCol="1" spcCol="1270" anchor="ctr" anchorCtr="0">
            <a:noAutofit/>
          </a:bodyPr>
          <a:lstStyle/>
          <a:p>
            <a:pPr marL="0" lvl="0" indent="0" algn="ctr" defTabSz="1111250">
              <a:lnSpc>
                <a:spcPct val="90000"/>
              </a:lnSpc>
              <a:spcBef>
                <a:spcPct val="0"/>
              </a:spcBef>
              <a:spcAft>
                <a:spcPct val="35000"/>
              </a:spcAft>
              <a:buNone/>
            </a:pPr>
            <a:r>
              <a:rPr lang="en-GB" sz="2500" kern="1200" dirty="0"/>
              <a:t>Negative</a:t>
            </a:r>
          </a:p>
        </p:txBody>
      </p:sp>
      <p:pic>
        <p:nvPicPr>
          <p:cNvPr id="6" name="Picture 5">
            <a:extLst>
              <a:ext uri="{FF2B5EF4-FFF2-40B4-BE49-F238E27FC236}">
                <a16:creationId xmlns:a16="http://schemas.microsoft.com/office/drawing/2014/main" id="{930178D2-73CC-4798-B254-14A05A3AFCE6}"/>
              </a:ext>
            </a:extLst>
          </p:cNvPr>
          <p:cNvPicPr>
            <a:picLocks noChangeAspect="1"/>
          </p:cNvPicPr>
          <p:nvPr/>
        </p:nvPicPr>
        <p:blipFill>
          <a:blip r:embed="rId3"/>
          <a:stretch>
            <a:fillRect/>
          </a:stretch>
        </p:blipFill>
        <p:spPr>
          <a:xfrm>
            <a:off x="599026" y="154052"/>
            <a:ext cx="2426418" cy="1639966"/>
          </a:xfrm>
          <a:prstGeom prst="rect">
            <a:avLst/>
          </a:prstGeom>
        </p:spPr>
      </p:pic>
    </p:spTree>
    <p:extLst>
      <p:ext uri="{BB962C8B-B14F-4D97-AF65-F5344CB8AC3E}">
        <p14:creationId xmlns:p14="http://schemas.microsoft.com/office/powerpoint/2010/main" val="266463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9"/>
                                        </p:tgtEl>
                                        <p:attrNameLst>
                                          <p:attrName>style.visibility</p:attrName>
                                        </p:attrNameLst>
                                      </p:cBhvr>
                                      <p:to>
                                        <p:strVal val="visible"/>
                                      </p:to>
                                    </p:set>
                                    <p:animEffect transition="in" filter="fade">
                                      <p:cBhvr>
                                        <p:cTn id="12" dur="500"/>
                                        <p:tgtEl>
                                          <p:spTgt spid="3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par>
                                <p:cTn id="18" presetID="10" presetClass="entr" presetSubtype="0" fill="hold" nodeType="withEffect">
                                  <p:stCondLst>
                                    <p:cond delay="0"/>
                                  </p:stCondLst>
                                  <p:childTnLst>
                                    <p:set>
                                      <p:cBhvr>
                                        <p:cTn id="19" dur="1" fill="hold">
                                          <p:stCondLst>
                                            <p:cond delay="0"/>
                                          </p:stCondLst>
                                        </p:cTn>
                                        <p:tgtEl>
                                          <p:spTgt spid="37"/>
                                        </p:tgtEl>
                                        <p:attrNameLst>
                                          <p:attrName>style.visibility</p:attrName>
                                        </p:attrNameLst>
                                      </p:cBhvr>
                                      <p:to>
                                        <p:strVal val="visible"/>
                                      </p:to>
                                    </p:set>
                                    <p:animEffect transition="in" filter="fade">
                                      <p:cBhvr>
                                        <p:cTn id="20" dur="500"/>
                                        <p:tgtEl>
                                          <p:spTgt spid="3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4"/>
                                        </p:tgtEl>
                                        <p:attrNameLst>
                                          <p:attrName>style.visibility</p:attrName>
                                        </p:attrNameLst>
                                      </p:cBhvr>
                                      <p:to>
                                        <p:strVal val="visible"/>
                                      </p:to>
                                    </p:set>
                                    <p:animEffect transition="in" filter="fade">
                                      <p:cBhvr>
                                        <p:cTn id="30" dur="500"/>
                                        <p:tgtEl>
                                          <p:spTgt spid="2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6"/>
                                        </p:tgtEl>
                                        <p:attrNameLst>
                                          <p:attrName>style.visibility</p:attrName>
                                        </p:attrNameLst>
                                      </p:cBhvr>
                                      <p:to>
                                        <p:strVal val="visible"/>
                                      </p:to>
                                    </p:set>
                                    <p:animEffect transition="in" filter="fade">
                                      <p:cBhvr>
                                        <p:cTn id="40" dur="500"/>
                                        <p:tgtEl>
                                          <p:spTgt spid="26"/>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fade">
                                      <p:cBhvr>
                                        <p:cTn id="45" dur="500"/>
                                        <p:tgtEl>
                                          <p:spTgt spid="15"/>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28"/>
                                        </p:tgtEl>
                                        <p:attrNameLst>
                                          <p:attrName>style.visibility</p:attrName>
                                        </p:attrNameLst>
                                      </p:cBhvr>
                                      <p:to>
                                        <p:strVal val="visible"/>
                                      </p:to>
                                    </p:set>
                                    <p:animEffect transition="in" filter="fade">
                                      <p:cBhvr>
                                        <p:cTn id="50" dur="500"/>
                                        <p:tgtEl>
                                          <p:spTgt spid="28"/>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7"/>
                                        </p:tgtEl>
                                        <p:attrNameLst>
                                          <p:attrName>style.visibility</p:attrName>
                                        </p:attrNameLst>
                                      </p:cBhvr>
                                      <p:to>
                                        <p:strVal val="visible"/>
                                      </p:to>
                                    </p:set>
                                    <p:animEffect transition="in" filter="fade">
                                      <p:cBhvr>
                                        <p:cTn id="55" dur="500"/>
                                        <p:tgtEl>
                                          <p:spTgt spid="17"/>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0"/>
                                        </p:tgtEl>
                                        <p:attrNameLst>
                                          <p:attrName>style.visibility</p:attrName>
                                        </p:attrNameLst>
                                      </p:cBhvr>
                                      <p:to>
                                        <p:strVal val="visible"/>
                                      </p:to>
                                    </p:set>
                                    <p:animEffect transition="in" filter="fade">
                                      <p:cBhvr>
                                        <p:cTn id="60" dur="500"/>
                                        <p:tgtEl>
                                          <p:spTgt spid="30"/>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19"/>
                                        </p:tgtEl>
                                        <p:attrNameLst>
                                          <p:attrName>style.visibility</p:attrName>
                                        </p:attrNameLst>
                                      </p:cBhvr>
                                      <p:to>
                                        <p:strVal val="visible"/>
                                      </p:to>
                                    </p:set>
                                    <p:animEffect transition="in" filter="fade">
                                      <p:cBhvr>
                                        <p:cTn id="65" dur="500"/>
                                        <p:tgtEl>
                                          <p:spTgt spid="19"/>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32"/>
                                        </p:tgtEl>
                                        <p:attrNameLst>
                                          <p:attrName>style.visibility</p:attrName>
                                        </p:attrNameLst>
                                      </p:cBhvr>
                                      <p:to>
                                        <p:strVal val="visible"/>
                                      </p:to>
                                    </p:set>
                                    <p:animEffect transition="in" filter="fade">
                                      <p:cBhvr>
                                        <p:cTn id="70" dur="500"/>
                                        <p:tgtEl>
                                          <p:spTgt spid="32"/>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21"/>
                                        </p:tgtEl>
                                        <p:attrNameLst>
                                          <p:attrName>style.visibility</p:attrName>
                                        </p:attrNameLst>
                                      </p:cBhvr>
                                      <p:to>
                                        <p:strVal val="visible"/>
                                      </p:to>
                                    </p:set>
                                    <p:animEffect transition="in" filter="fade">
                                      <p:cBhvr>
                                        <p:cTn id="75" dur="500"/>
                                        <p:tgtEl>
                                          <p:spTgt spid="21"/>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34"/>
                                        </p:tgtEl>
                                        <p:attrNameLst>
                                          <p:attrName>style.visibility</p:attrName>
                                        </p:attrNameLst>
                                      </p:cBhvr>
                                      <p:to>
                                        <p:strVal val="visible"/>
                                      </p:to>
                                    </p:set>
                                    <p:animEffect transition="in" filter="fade">
                                      <p:cBhvr>
                                        <p:cTn id="80"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animBg="1"/>
      <p:bldP spid="13" grpId="0" animBg="1"/>
      <p:bldP spid="15" grpId="0" animBg="1"/>
      <p:bldP spid="17" grpId="0" animBg="1"/>
      <p:bldP spid="19" grpId="0" animBg="1"/>
      <p:bldP spid="21" grpId="0" animBg="1"/>
      <p:bldP spid="24" grpId="0" animBg="1"/>
      <p:bldP spid="26" grpId="0" animBg="1"/>
      <p:bldP spid="28" grpId="0" animBg="1"/>
      <p:bldP spid="30" grpId="0" animBg="1"/>
      <p:bldP spid="32" grpId="0" animBg="1"/>
      <p:bldP spid="34" grpId="0" animBg="1"/>
      <p:bldP spid="2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0D85C-AC23-40B0-9164-A05A7310CF4E}"/>
              </a:ext>
            </a:extLst>
          </p:cNvPr>
          <p:cNvSpPr>
            <a:spLocks noGrp="1"/>
          </p:cNvSpPr>
          <p:nvPr>
            <p:ph type="title"/>
          </p:nvPr>
        </p:nvSpPr>
        <p:spPr/>
        <p:txBody>
          <a:bodyPr/>
          <a:lstStyle/>
          <a:p>
            <a:r>
              <a:rPr lang="en-GB" dirty="0"/>
              <a:t>Interactionalist View</a:t>
            </a:r>
          </a:p>
        </p:txBody>
      </p:sp>
      <p:sp>
        <p:nvSpPr>
          <p:cNvPr id="3" name="Content Placeholder 2">
            <a:extLst>
              <a:ext uri="{FF2B5EF4-FFF2-40B4-BE49-F238E27FC236}">
                <a16:creationId xmlns:a16="http://schemas.microsoft.com/office/drawing/2014/main" id="{45E48858-9D51-479E-98E2-4E9BEF7593FF}"/>
              </a:ext>
            </a:extLst>
          </p:cNvPr>
          <p:cNvSpPr>
            <a:spLocks noGrp="1"/>
          </p:cNvSpPr>
          <p:nvPr>
            <p:ph idx="1"/>
          </p:nvPr>
        </p:nvSpPr>
        <p:spPr>
          <a:xfrm>
            <a:off x="1097280" y="2108201"/>
            <a:ext cx="5770659" cy="3760891"/>
          </a:xfrm>
        </p:spPr>
        <p:txBody>
          <a:bodyPr>
            <a:normAutofit/>
          </a:bodyPr>
          <a:lstStyle/>
          <a:p>
            <a:r>
              <a:rPr lang="en-GB" sz="2400" dirty="0">
                <a:latin typeface="Arial" panose="020B0604020202020204" pitchFamily="34" charset="0"/>
                <a:cs typeface="Arial" panose="020B0604020202020204" pitchFamily="34" charset="0"/>
              </a:rPr>
              <a:t>The Interactionalist view of conflict is more recent and progressive. It views conflict as a positive force that is an essential ingredient for organisation performance.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 </a:t>
            </a:r>
            <a:r>
              <a:rPr lang="en-GB" sz="2400" b="1" dirty="0">
                <a:latin typeface="Arial" panose="020B0604020202020204" pitchFamily="34" charset="0"/>
                <a:cs typeface="Arial" panose="020B0604020202020204" pitchFamily="34" charset="0"/>
              </a:rPr>
              <a:t>minimal</a:t>
            </a:r>
            <a:r>
              <a:rPr lang="en-GB" sz="2400" dirty="0">
                <a:latin typeface="Arial" panose="020B0604020202020204" pitchFamily="34" charset="0"/>
                <a:cs typeface="Arial" panose="020B0604020202020204" pitchFamily="34" charset="0"/>
              </a:rPr>
              <a:t> level of conflict aids to prevent apathy and groupthink. </a:t>
            </a:r>
          </a:p>
        </p:txBody>
      </p:sp>
      <p:pic>
        <p:nvPicPr>
          <p:cNvPr id="20" name="Picture 19">
            <a:extLst>
              <a:ext uri="{FF2B5EF4-FFF2-40B4-BE49-F238E27FC236}">
                <a16:creationId xmlns:a16="http://schemas.microsoft.com/office/drawing/2014/main" id="{343D8154-53FF-4964-A158-1F869D8D4B7B}"/>
              </a:ext>
            </a:extLst>
          </p:cNvPr>
          <p:cNvPicPr>
            <a:picLocks noChangeAspect="1"/>
          </p:cNvPicPr>
          <p:nvPr/>
        </p:nvPicPr>
        <p:blipFill>
          <a:blip r:embed="rId3"/>
          <a:stretch>
            <a:fillRect/>
          </a:stretch>
        </p:blipFill>
        <p:spPr>
          <a:xfrm>
            <a:off x="7612752" y="2596819"/>
            <a:ext cx="4165117" cy="3525891"/>
          </a:xfrm>
          <a:prstGeom prst="rect">
            <a:avLst/>
          </a:prstGeom>
        </p:spPr>
      </p:pic>
    </p:spTree>
    <p:extLst>
      <p:ext uri="{BB962C8B-B14F-4D97-AF65-F5344CB8AC3E}">
        <p14:creationId xmlns:p14="http://schemas.microsoft.com/office/powerpoint/2010/main" val="1674429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B44C9-17A4-4AB3-A40A-DE57DD34E30D}"/>
              </a:ext>
            </a:extLst>
          </p:cNvPr>
          <p:cNvSpPr>
            <a:spLocks noGrp="1"/>
          </p:cNvSpPr>
          <p:nvPr>
            <p:ph type="title"/>
          </p:nvPr>
        </p:nvSpPr>
        <p:spPr/>
        <p:txBody>
          <a:bodyPr/>
          <a:lstStyle/>
          <a:p>
            <a:r>
              <a:rPr lang="en-GB" dirty="0"/>
              <a:t>Source of conflict</a:t>
            </a:r>
          </a:p>
        </p:txBody>
      </p:sp>
      <p:grpSp>
        <p:nvGrpSpPr>
          <p:cNvPr id="18" name="Group 17">
            <a:extLst>
              <a:ext uri="{FF2B5EF4-FFF2-40B4-BE49-F238E27FC236}">
                <a16:creationId xmlns:a16="http://schemas.microsoft.com/office/drawing/2014/main" id="{9E2698A2-F3E6-4C45-8F78-ABB07DD270DE}"/>
              </a:ext>
            </a:extLst>
          </p:cNvPr>
          <p:cNvGrpSpPr/>
          <p:nvPr/>
        </p:nvGrpSpPr>
        <p:grpSpPr>
          <a:xfrm>
            <a:off x="1096963" y="2121273"/>
            <a:ext cx="10058399" cy="559440"/>
            <a:chOff x="1096963" y="2121273"/>
            <a:chExt cx="10058399" cy="559440"/>
          </a:xfrm>
        </p:grpSpPr>
        <p:sp>
          <p:nvSpPr>
            <p:cNvPr id="6" name="Rectangle 5">
              <a:extLst>
                <a:ext uri="{FF2B5EF4-FFF2-40B4-BE49-F238E27FC236}">
                  <a16:creationId xmlns:a16="http://schemas.microsoft.com/office/drawing/2014/main" id="{775EBCA8-A046-4B40-8F73-A1795E5840B9}"/>
                </a:ext>
              </a:extLst>
            </p:cNvPr>
            <p:cNvSpPr/>
            <p:nvPr/>
          </p:nvSpPr>
          <p:spPr>
            <a:xfrm>
              <a:off x="1096963" y="2327913"/>
              <a:ext cx="10058399" cy="3528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B932E513-9A36-4174-80F4-21C7AF3442E9}"/>
                </a:ext>
              </a:extLst>
            </p:cNvPr>
            <p:cNvSpPr/>
            <p:nvPr/>
          </p:nvSpPr>
          <p:spPr>
            <a:xfrm>
              <a:off x="1599883" y="2121273"/>
              <a:ext cx="7040880" cy="413280"/>
            </a:xfrm>
            <a:custGeom>
              <a:avLst/>
              <a:gdLst>
                <a:gd name="connsiteX0" fmla="*/ 0 w 7040880"/>
                <a:gd name="connsiteY0" fmla="*/ 68881 h 413280"/>
                <a:gd name="connsiteX1" fmla="*/ 68881 w 7040880"/>
                <a:gd name="connsiteY1" fmla="*/ 0 h 413280"/>
                <a:gd name="connsiteX2" fmla="*/ 6971999 w 7040880"/>
                <a:gd name="connsiteY2" fmla="*/ 0 h 413280"/>
                <a:gd name="connsiteX3" fmla="*/ 7040880 w 7040880"/>
                <a:gd name="connsiteY3" fmla="*/ 68881 h 413280"/>
                <a:gd name="connsiteX4" fmla="*/ 7040880 w 7040880"/>
                <a:gd name="connsiteY4" fmla="*/ 344399 h 413280"/>
                <a:gd name="connsiteX5" fmla="*/ 6971999 w 7040880"/>
                <a:gd name="connsiteY5" fmla="*/ 413280 h 413280"/>
                <a:gd name="connsiteX6" fmla="*/ 68881 w 7040880"/>
                <a:gd name="connsiteY6" fmla="*/ 413280 h 413280"/>
                <a:gd name="connsiteX7" fmla="*/ 0 w 7040880"/>
                <a:gd name="connsiteY7" fmla="*/ 344399 h 413280"/>
                <a:gd name="connsiteX8" fmla="*/ 0 w 70408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13280">
                  <a:moveTo>
                    <a:pt x="0" y="68881"/>
                  </a:moveTo>
                  <a:cubicBezTo>
                    <a:pt x="0" y="30839"/>
                    <a:pt x="30839" y="0"/>
                    <a:pt x="68881" y="0"/>
                  </a:cubicBezTo>
                  <a:lnTo>
                    <a:pt x="6971999" y="0"/>
                  </a:lnTo>
                  <a:cubicBezTo>
                    <a:pt x="7010041" y="0"/>
                    <a:pt x="7040880" y="30839"/>
                    <a:pt x="7040880" y="68881"/>
                  </a:cubicBezTo>
                  <a:lnTo>
                    <a:pt x="7040880" y="344399"/>
                  </a:lnTo>
                  <a:cubicBezTo>
                    <a:pt x="7040880" y="382441"/>
                    <a:pt x="7010041" y="413280"/>
                    <a:pt x="6971999" y="413280"/>
                  </a:cubicBezTo>
                  <a:lnTo>
                    <a:pt x="68881" y="413280"/>
                  </a:lnTo>
                  <a:cubicBezTo>
                    <a:pt x="30839" y="413280"/>
                    <a:pt x="0" y="382441"/>
                    <a:pt x="0" y="344399"/>
                  </a:cubicBezTo>
                  <a:lnTo>
                    <a:pt x="0" y="6888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6304" tIns="20175" rIns="286304" bIns="20175"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Differences in Perception</a:t>
              </a:r>
            </a:p>
          </p:txBody>
        </p:sp>
      </p:grpSp>
      <p:grpSp>
        <p:nvGrpSpPr>
          <p:cNvPr id="19" name="Group 18">
            <a:extLst>
              <a:ext uri="{FF2B5EF4-FFF2-40B4-BE49-F238E27FC236}">
                <a16:creationId xmlns:a16="http://schemas.microsoft.com/office/drawing/2014/main" id="{9471193C-122C-40DE-A820-6C9C9E1D34AE}"/>
              </a:ext>
            </a:extLst>
          </p:cNvPr>
          <p:cNvGrpSpPr/>
          <p:nvPr/>
        </p:nvGrpSpPr>
        <p:grpSpPr>
          <a:xfrm>
            <a:off x="1096963" y="2756313"/>
            <a:ext cx="10058399" cy="559441"/>
            <a:chOff x="1096963" y="2756313"/>
            <a:chExt cx="10058399" cy="559441"/>
          </a:xfrm>
        </p:grpSpPr>
        <p:sp>
          <p:nvSpPr>
            <p:cNvPr id="8" name="Rectangle 7">
              <a:extLst>
                <a:ext uri="{FF2B5EF4-FFF2-40B4-BE49-F238E27FC236}">
                  <a16:creationId xmlns:a16="http://schemas.microsoft.com/office/drawing/2014/main" id="{2ECEF600-0E49-4059-B08A-6247F23E6F4A}"/>
                </a:ext>
              </a:extLst>
            </p:cNvPr>
            <p:cNvSpPr/>
            <p:nvPr/>
          </p:nvSpPr>
          <p:spPr>
            <a:xfrm>
              <a:off x="1096963" y="2962954"/>
              <a:ext cx="10058399" cy="3528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D6039580-C059-4AF8-9471-014001D81AFC}"/>
                </a:ext>
              </a:extLst>
            </p:cNvPr>
            <p:cNvSpPr/>
            <p:nvPr/>
          </p:nvSpPr>
          <p:spPr>
            <a:xfrm>
              <a:off x="1599883" y="2756313"/>
              <a:ext cx="7040880" cy="413280"/>
            </a:xfrm>
            <a:custGeom>
              <a:avLst/>
              <a:gdLst>
                <a:gd name="connsiteX0" fmla="*/ 0 w 7040880"/>
                <a:gd name="connsiteY0" fmla="*/ 68881 h 413280"/>
                <a:gd name="connsiteX1" fmla="*/ 68881 w 7040880"/>
                <a:gd name="connsiteY1" fmla="*/ 0 h 413280"/>
                <a:gd name="connsiteX2" fmla="*/ 6971999 w 7040880"/>
                <a:gd name="connsiteY2" fmla="*/ 0 h 413280"/>
                <a:gd name="connsiteX3" fmla="*/ 7040880 w 7040880"/>
                <a:gd name="connsiteY3" fmla="*/ 68881 h 413280"/>
                <a:gd name="connsiteX4" fmla="*/ 7040880 w 7040880"/>
                <a:gd name="connsiteY4" fmla="*/ 344399 h 413280"/>
                <a:gd name="connsiteX5" fmla="*/ 6971999 w 7040880"/>
                <a:gd name="connsiteY5" fmla="*/ 413280 h 413280"/>
                <a:gd name="connsiteX6" fmla="*/ 68881 w 7040880"/>
                <a:gd name="connsiteY6" fmla="*/ 413280 h 413280"/>
                <a:gd name="connsiteX7" fmla="*/ 0 w 7040880"/>
                <a:gd name="connsiteY7" fmla="*/ 344399 h 413280"/>
                <a:gd name="connsiteX8" fmla="*/ 0 w 70408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13280">
                  <a:moveTo>
                    <a:pt x="0" y="68881"/>
                  </a:moveTo>
                  <a:cubicBezTo>
                    <a:pt x="0" y="30839"/>
                    <a:pt x="30839" y="0"/>
                    <a:pt x="68881" y="0"/>
                  </a:cubicBezTo>
                  <a:lnTo>
                    <a:pt x="6971999" y="0"/>
                  </a:lnTo>
                  <a:cubicBezTo>
                    <a:pt x="7010041" y="0"/>
                    <a:pt x="7040880" y="30839"/>
                    <a:pt x="7040880" y="68881"/>
                  </a:cubicBezTo>
                  <a:lnTo>
                    <a:pt x="7040880" y="344399"/>
                  </a:lnTo>
                  <a:cubicBezTo>
                    <a:pt x="7040880" y="382441"/>
                    <a:pt x="7010041" y="413280"/>
                    <a:pt x="6971999" y="413280"/>
                  </a:cubicBezTo>
                  <a:lnTo>
                    <a:pt x="68881" y="413280"/>
                  </a:lnTo>
                  <a:cubicBezTo>
                    <a:pt x="30839" y="413280"/>
                    <a:pt x="0" y="382441"/>
                    <a:pt x="0" y="344399"/>
                  </a:cubicBezTo>
                  <a:lnTo>
                    <a:pt x="0" y="6888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6304" tIns="20175" rIns="286304" bIns="20175"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Limited Resources</a:t>
              </a:r>
            </a:p>
          </p:txBody>
        </p:sp>
      </p:grpSp>
      <p:grpSp>
        <p:nvGrpSpPr>
          <p:cNvPr id="20" name="Group 19">
            <a:extLst>
              <a:ext uri="{FF2B5EF4-FFF2-40B4-BE49-F238E27FC236}">
                <a16:creationId xmlns:a16="http://schemas.microsoft.com/office/drawing/2014/main" id="{4DAD34E7-1514-4193-AFF7-958E83FA4458}"/>
              </a:ext>
            </a:extLst>
          </p:cNvPr>
          <p:cNvGrpSpPr/>
          <p:nvPr/>
        </p:nvGrpSpPr>
        <p:grpSpPr>
          <a:xfrm>
            <a:off x="1096963" y="3391354"/>
            <a:ext cx="10058399" cy="559440"/>
            <a:chOff x="1096963" y="3391354"/>
            <a:chExt cx="10058399" cy="559440"/>
          </a:xfrm>
        </p:grpSpPr>
        <p:sp>
          <p:nvSpPr>
            <p:cNvPr id="10" name="Rectangle 9">
              <a:extLst>
                <a:ext uri="{FF2B5EF4-FFF2-40B4-BE49-F238E27FC236}">
                  <a16:creationId xmlns:a16="http://schemas.microsoft.com/office/drawing/2014/main" id="{3314D7FE-F8B2-42E6-9F43-D97937BEABF1}"/>
                </a:ext>
              </a:extLst>
            </p:cNvPr>
            <p:cNvSpPr/>
            <p:nvPr/>
          </p:nvSpPr>
          <p:spPr>
            <a:xfrm>
              <a:off x="1096963" y="3597994"/>
              <a:ext cx="10058399" cy="3528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7B2CF3E7-4431-4348-8E90-501BE21CBFAD}"/>
                </a:ext>
              </a:extLst>
            </p:cNvPr>
            <p:cNvSpPr/>
            <p:nvPr/>
          </p:nvSpPr>
          <p:spPr>
            <a:xfrm>
              <a:off x="1599883" y="3391354"/>
              <a:ext cx="7040880" cy="413280"/>
            </a:xfrm>
            <a:custGeom>
              <a:avLst/>
              <a:gdLst>
                <a:gd name="connsiteX0" fmla="*/ 0 w 7040880"/>
                <a:gd name="connsiteY0" fmla="*/ 68881 h 413280"/>
                <a:gd name="connsiteX1" fmla="*/ 68881 w 7040880"/>
                <a:gd name="connsiteY1" fmla="*/ 0 h 413280"/>
                <a:gd name="connsiteX2" fmla="*/ 6971999 w 7040880"/>
                <a:gd name="connsiteY2" fmla="*/ 0 h 413280"/>
                <a:gd name="connsiteX3" fmla="*/ 7040880 w 7040880"/>
                <a:gd name="connsiteY3" fmla="*/ 68881 h 413280"/>
                <a:gd name="connsiteX4" fmla="*/ 7040880 w 7040880"/>
                <a:gd name="connsiteY4" fmla="*/ 344399 h 413280"/>
                <a:gd name="connsiteX5" fmla="*/ 6971999 w 7040880"/>
                <a:gd name="connsiteY5" fmla="*/ 413280 h 413280"/>
                <a:gd name="connsiteX6" fmla="*/ 68881 w 7040880"/>
                <a:gd name="connsiteY6" fmla="*/ 413280 h 413280"/>
                <a:gd name="connsiteX7" fmla="*/ 0 w 7040880"/>
                <a:gd name="connsiteY7" fmla="*/ 344399 h 413280"/>
                <a:gd name="connsiteX8" fmla="*/ 0 w 70408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13280">
                  <a:moveTo>
                    <a:pt x="0" y="68881"/>
                  </a:moveTo>
                  <a:cubicBezTo>
                    <a:pt x="0" y="30839"/>
                    <a:pt x="30839" y="0"/>
                    <a:pt x="68881" y="0"/>
                  </a:cubicBezTo>
                  <a:lnTo>
                    <a:pt x="6971999" y="0"/>
                  </a:lnTo>
                  <a:cubicBezTo>
                    <a:pt x="7010041" y="0"/>
                    <a:pt x="7040880" y="30839"/>
                    <a:pt x="7040880" y="68881"/>
                  </a:cubicBezTo>
                  <a:lnTo>
                    <a:pt x="7040880" y="344399"/>
                  </a:lnTo>
                  <a:cubicBezTo>
                    <a:pt x="7040880" y="382441"/>
                    <a:pt x="7010041" y="413280"/>
                    <a:pt x="6971999" y="413280"/>
                  </a:cubicBezTo>
                  <a:lnTo>
                    <a:pt x="68881" y="413280"/>
                  </a:lnTo>
                  <a:cubicBezTo>
                    <a:pt x="30839" y="413280"/>
                    <a:pt x="0" y="382441"/>
                    <a:pt x="0" y="344399"/>
                  </a:cubicBezTo>
                  <a:lnTo>
                    <a:pt x="0" y="6888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6304" tIns="20175" rIns="286304" bIns="20175"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Departmentalisation and Specialism </a:t>
              </a:r>
            </a:p>
          </p:txBody>
        </p:sp>
      </p:grpSp>
      <p:grpSp>
        <p:nvGrpSpPr>
          <p:cNvPr id="21" name="Group 20">
            <a:extLst>
              <a:ext uri="{FF2B5EF4-FFF2-40B4-BE49-F238E27FC236}">
                <a16:creationId xmlns:a16="http://schemas.microsoft.com/office/drawing/2014/main" id="{A40A6869-8478-4C0D-AE45-03048B81714C}"/>
              </a:ext>
            </a:extLst>
          </p:cNvPr>
          <p:cNvGrpSpPr/>
          <p:nvPr/>
        </p:nvGrpSpPr>
        <p:grpSpPr>
          <a:xfrm>
            <a:off x="1096963" y="4026394"/>
            <a:ext cx="10058399" cy="559440"/>
            <a:chOff x="1096963" y="4026394"/>
            <a:chExt cx="10058399" cy="559440"/>
          </a:xfrm>
        </p:grpSpPr>
        <p:sp>
          <p:nvSpPr>
            <p:cNvPr id="12" name="Rectangle 11">
              <a:extLst>
                <a:ext uri="{FF2B5EF4-FFF2-40B4-BE49-F238E27FC236}">
                  <a16:creationId xmlns:a16="http://schemas.microsoft.com/office/drawing/2014/main" id="{70567006-80B7-48B1-97A2-46C8AB75E6D8}"/>
                </a:ext>
              </a:extLst>
            </p:cNvPr>
            <p:cNvSpPr/>
            <p:nvPr/>
          </p:nvSpPr>
          <p:spPr>
            <a:xfrm>
              <a:off x="1096963" y="4233034"/>
              <a:ext cx="10058399" cy="3528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40946329-B335-4AB0-86FB-FC951D59D3EE}"/>
                </a:ext>
              </a:extLst>
            </p:cNvPr>
            <p:cNvSpPr/>
            <p:nvPr/>
          </p:nvSpPr>
          <p:spPr>
            <a:xfrm>
              <a:off x="1599883" y="4026394"/>
              <a:ext cx="7040880" cy="413280"/>
            </a:xfrm>
            <a:custGeom>
              <a:avLst/>
              <a:gdLst>
                <a:gd name="connsiteX0" fmla="*/ 0 w 7040880"/>
                <a:gd name="connsiteY0" fmla="*/ 68881 h 413280"/>
                <a:gd name="connsiteX1" fmla="*/ 68881 w 7040880"/>
                <a:gd name="connsiteY1" fmla="*/ 0 h 413280"/>
                <a:gd name="connsiteX2" fmla="*/ 6971999 w 7040880"/>
                <a:gd name="connsiteY2" fmla="*/ 0 h 413280"/>
                <a:gd name="connsiteX3" fmla="*/ 7040880 w 7040880"/>
                <a:gd name="connsiteY3" fmla="*/ 68881 h 413280"/>
                <a:gd name="connsiteX4" fmla="*/ 7040880 w 7040880"/>
                <a:gd name="connsiteY4" fmla="*/ 344399 h 413280"/>
                <a:gd name="connsiteX5" fmla="*/ 6971999 w 7040880"/>
                <a:gd name="connsiteY5" fmla="*/ 413280 h 413280"/>
                <a:gd name="connsiteX6" fmla="*/ 68881 w 7040880"/>
                <a:gd name="connsiteY6" fmla="*/ 413280 h 413280"/>
                <a:gd name="connsiteX7" fmla="*/ 0 w 7040880"/>
                <a:gd name="connsiteY7" fmla="*/ 344399 h 413280"/>
                <a:gd name="connsiteX8" fmla="*/ 0 w 70408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13280">
                  <a:moveTo>
                    <a:pt x="0" y="68881"/>
                  </a:moveTo>
                  <a:cubicBezTo>
                    <a:pt x="0" y="30839"/>
                    <a:pt x="30839" y="0"/>
                    <a:pt x="68881" y="0"/>
                  </a:cubicBezTo>
                  <a:lnTo>
                    <a:pt x="6971999" y="0"/>
                  </a:lnTo>
                  <a:cubicBezTo>
                    <a:pt x="7010041" y="0"/>
                    <a:pt x="7040880" y="30839"/>
                    <a:pt x="7040880" y="68881"/>
                  </a:cubicBezTo>
                  <a:lnTo>
                    <a:pt x="7040880" y="344399"/>
                  </a:lnTo>
                  <a:cubicBezTo>
                    <a:pt x="7040880" y="382441"/>
                    <a:pt x="7010041" y="413280"/>
                    <a:pt x="6971999" y="413280"/>
                  </a:cubicBezTo>
                  <a:lnTo>
                    <a:pt x="68881" y="413280"/>
                  </a:lnTo>
                  <a:cubicBezTo>
                    <a:pt x="30839" y="413280"/>
                    <a:pt x="0" y="382441"/>
                    <a:pt x="0" y="344399"/>
                  </a:cubicBezTo>
                  <a:lnTo>
                    <a:pt x="0" y="6888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6304" tIns="20175" rIns="286304" bIns="20175"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nature of work activities</a:t>
              </a:r>
            </a:p>
          </p:txBody>
        </p:sp>
      </p:grpSp>
      <p:grpSp>
        <p:nvGrpSpPr>
          <p:cNvPr id="22" name="Group 21">
            <a:extLst>
              <a:ext uri="{FF2B5EF4-FFF2-40B4-BE49-F238E27FC236}">
                <a16:creationId xmlns:a16="http://schemas.microsoft.com/office/drawing/2014/main" id="{BDE14AF9-58A5-4C74-A8DA-FCC6CF86ED33}"/>
              </a:ext>
            </a:extLst>
          </p:cNvPr>
          <p:cNvGrpSpPr/>
          <p:nvPr/>
        </p:nvGrpSpPr>
        <p:grpSpPr>
          <a:xfrm>
            <a:off x="1096963" y="4661434"/>
            <a:ext cx="10058399" cy="559440"/>
            <a:chOff x="1096963" y="4661434"/>
            <a:chExt cx="10058399" cy="559440"/>
          </a:xfrm>
        </p:grpSpPr>
        <p:sp>
          <p:nvSpPr>
            <p:cNvPr id="14" name="Rectangle 13">
              <a:extLst>
                <a:ext uri="{FF2B5EF4-FFF2-40B4-BE49-F238E27FC236}">
                  <a16:creationId xmlns:a16="http://schemas.microsoft.com/office/drawing/2014/main" id="{AE8849B6-87DB-4AFD-BA15-07C728CFBF39}"/>
                </a:ext>
              </a:extLst>
            </p:cNvPr>
            <p:cNvSpPr/>
            <p:nvPr/>
          </p:nvSpPr>
          <p:spPr>
            <a:xfrm>
              <a:off x="1096963" y="4868074"/>
              <a:ext cx="10058399" cy="3528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F60EF6CF-E8BB-4E9A-AC02-F286F1E50A5A}"/>
                </a:ext>
              </a:extLst>
            </p:cNvPr>
            <p:cNvSpPr/>
            <p:nvPr/>
          </p:nvSpPr>
          <p:spPr>
            <a:xfrm>
              <a:off x="1599883" y="4661434"/>
              <a:ext cx="7040880" cy="413280"/>
            </a:xfrm>
            <a:custGeom>
              <a:avLst/>
              <a:gdLst>
                <a:gd name="connsiteX0" fmla="*/ 0 w 7040880"/>
                <a:gd name="connsiteY0" fmla="*/ 68881 h 413280"/>
                <a:gd name="connsiteX1" fmla="*/ 68881 w 7040880"/>
                <a:gd name="connsiteY1" fmla="*/ 0 h 413280"/>
                <a:gd name="connsiteX2" fmla="*/ 6971999 w 7040880"/>
                <a:gd name="connsiteY2" fmla="*/ 0 h 413280"/>
                <a:gd name="connsiteX3" fmla="*/ 7040880 w 7040880"/>
                <a:gd name="connsiteY3" fmla="*/ 68881 h 413280"/>
                <a:gd name="connsiteX4" fmla="*/ 7040880 w 7040880"/>
                <a:gd name="connsiteY4" fmla="*/ 344399 h 413280"/>
                <a:gd name="connsiteX5" fmla="*/ 6971999 w 7040880"/>
                <a:gd name="connsiteY5" fmla="*/ 413280 h 413280"/>
                <a:gd name="connsiteX6" fmla="*/ 68881 w 7040880"/>
                <a:gd name="connsiteY6" fmla="*/ 413280 h 413280"/>
                <a:gd name="connsiteX7" fmla="*/ 0 w 7040880"/>
                <a:gd name="connsiteY7" fmla="*/ 344399 h 413280"/>
                <a:gd name="connsiteX8" fmla="*/ 0 w 70408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13280">
                  <a:moveTo>
                    <a:pt x="0" y="68881"/>
                  </a:moveTo>
                  <a:cubicBezTo>
                    <a:pt x="0" y="30839"/>
                    <a:pt x="30839" y="0"/>
                    <a:pt x="68881" y="0"/>
                  </a:cubicBezTo>
                  <a:lnTo>
                    <a:pt x="6971999" y="0"/>
                  </a:lnTo>
                  <a:cubicBezTo>
                    <a:pt x="7010041" y="0"/>
                    <a:pt x="7040880" y="30839"/>
                    <a:pt x="7040880" y="68881"/>
                  </a:cubicBezTo>
                  <a:lnTo>
                    <a:pt x="7040880" y="344399"/>
                  </a:lnTo>
                  <a:cubicBezTo>
                    <a:pt x="7040880" y="382441"/>
                    <a:pt x="7010041" y="413280"/>
                    <a:pt x="6971999" y="413280"/>
                  </a:cubicBezTo>
                  <a:lnTo>
                    <a:pt x="68881" y="413280"/>
                  </a:lnTo>
                  <a:cubicBezTo>
                    <a:pt x="30839" y="413280"/>
                    <a:pt x="0" y="382441"/>
                    <a:pt x="0" y="344399"/>
                  </a:cubicBezTo>
                  <a:lnTo>
                    <a:pt x="0" y="6888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6304" tIns="20175" rIns="286304" bIns="20175"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Role Conflict</a:t>
              </a:r>
            </a:p>
          </p:txBody>
        </p:sp>
      </p:grpSp>
      <p:grpSp>
        <p:nvGrpSpPr>
          <p:cNvPr id="23" name="Group 22">
            <a:extLst>
              <a:ext uri="{FF2B5EF4-FFF2-40B4-BE49-F238E27FC236}">
                <a16:creationId xmlns:a16="http://schemas.microsoft.com/office/drawing/2014/main" id="{C6507211-F206-4624-82F3-58FE9AEE8B13}"/>
              </a:ext>
            </a:extLst>
          </p:cNvPr>
          <p:cNvGrpSpPr/>
          <p:nvPr/>
        </p:nvGrpSpPr>
        <p:grpSpPr>
          <a:xfrm>
            <a:off x="1096963" y="5296473"/>
            <a:ext cx="10058399" cy="559441"/>
            <a:chOff x="1096963" y="5296473"/>
            <a:chExt cx="10058399" cy="559441"/>
          </a:xfrm>
        </p:grpSpPr>
        <p:sp>
          <p:nvSpPr>
            <p:cNvPr id="16" name="Rectangle 15">
              <a:extLst>
                <a:ext uri="{FF2B5EF4-FFF2-40B4-BE49-F238E27FC236}">
                  <a16:creationId xmlns:a16="http://schemas.microsoft.com/office/drawing/2014/main" id="{B381E9E7-9880-4646-9D59-6FCFCE50C667}"/>
                </a:ext>
              </a:extLst>
            </p:cNvPr>
            <p:cNvSpPr/>
            <p:nvPr/>
          </p:nvSpPr>
          <p:spPr>
            <a:xfrm>
              <a:off x="1096963" y="5503114"/>
              <a:ext cx="10058399" cy="3528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05E9B33A-88FA-4BA9-AC2F-90F9822A1F5C}"/>
                </a:ext>
              </a:extLst>
            </p:cNvPr>
            <p:cNvSpPr/>
            <p:nvPr/>
          </p:nvSpPr>
          <p:spPr>
            <a:xfrm>
              <a:off x="1599883" y="5296473"/>
              <a:ext cx="7040880" cy="413280"/>
            </a:xfrm>
            <a:custGeom>
              <a:avLst/>
              <a:gdLst>
                <a:gd name="connsiteX0" fmla="*/ 0 w 7040880"/>
                <a:gd name="connsiteY0" fmla="*/ 68881 h 413280"/>
                <a:gd name="connsiteX1" fmla="*/ 68881 w 7040880"/>
                <a:gd name="connsiteY1" fmla="*/ 0 h 413280"/>
                <a:gd name="connsiteX2" fmla="*/ 6971999 w 7040880"/>
                <a:gd name="connsiteY2" fmla="*/ 0 h 413280"/>
                <a:gd name="connsiteX3" fmla="*/ 7040880 w 7040880"/>
                <a:gd name="connsiteY3" fmla="*/ 68881 h 413280"/>
                <a:gd name="connsiteX4" fmla="*/ 7040880 w 7040880"/>
                <a:gd name="connsiteY4" fmla="*/ 344399 h 413280"/>
                <a:gd name="connsiteX5" fmla="*/ 6971999 w 7040880"/>
                <a:gd name="connsiteY5" fmla="*/ 413280 h 413280"/>
                <a:gd name="connsiteX6" fmla="*/ 68881 w 7040880"/>
                <a:gd name="connsiteY6" fmla="*/ 413280 h 413280"/>
                <a:gd name="connsiteX7" fmla="*/ 0 w 7040880"/>
                <a:gd name="connsiteY7" fmla="*/ 344399 h 413280"/>
                <a:gd name="connsiteX8" fmla="*/ 0 w 70408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13280">
                  <a:moveTo>
                    <a:pt x="0" y="68881"/>
                  </a:moveTo>
                  <a:cubicBezTo>
                    <a:pt x="0" y="30839"/>
                    <a:pt x="30839" y="0"/>
                    <a:pt x="68881" y="0"/>
                  </a:cubicBezTo>
                  <a:lnTo>
                    <a:pt x="6971999" y="0"/>
                  </a:lnTo>
                  <a:cubicBezTo>
                    <a:pt x="7010041" y="0"/>
                    <a:pt x="7040880" y="30839"/>
                    <a:pt x="7040880" y="68881"/>
                  </a:cubicBezTo>
                  <a:lnTo>
                    <a:pt x="7040880" y="344399"/>
                  </a:lnTo>
                  <a:cubicBezTo>
                    <a:pt x="7040880" y="382441"/>
                    <a:pt x="7010041" y="413280"/>
                    <a:pt x="6971999" y="413280"/>
                  </a:cubicBezTo>
                  <a:lnTo>
                    <a:pt x="68881" y="413280"/>
                  </a:lnTo>
                  <a:cubicBezTo>
                    <a:pt x="30839" y="413280"/>
                    <a:pt x="0" y="382441"/>
                    <a:pt x="0" y="344399"/>
                  </a:cubicBezTo>
                  <a:lnTo>
                    <a:pt x="0" y="6888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6304" tIns="20175" rIns="286304" bIns="20175"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Environmental Change</a:t>
              </a:r>
            </a:p>
          </p:txBody>
        </p:sp>
      </p:grpSp>
    </p:spTree>
    <p:extLst>
      <p:ext uri="{BB962C8B-B14F-4D97-AF65-F5344CB8AC3E}">
        <p14:creationId xmlns:p14="http://schemas.microsoft.com/office/powerpoint/2010/main" val="2200261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500"/>
                                        <p:tgtEl>
                                          <p:spTgt spid="2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39">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A2E049-9A3C-4D86-8D76-865627CB9567}"/>
              </a:ext>
            </a:extLst>
          </p:cNvPr>
          <p:cNvSpPr>
            <a:spLocks noGrp="1"/>
          </p:cNvSpPr>
          <p:nvPr>
            <p:ph type="title"/>
          </p:nvPr>
        </p:nvSpPr>
        <p:spPr>
          <a:xfrm>
            <a:off x="8089900" y="516836"/>
            <a:ext cx="3625022" cy="1960234"/>
          </a:xfrm>
        </p:spPr>
        <p:txBody>
          <a:bodyPr vert="horz" lIns="91440" tIns="45720" rIns="91440" bIns="45720" rtlCol="0" anchor="b">
            <a:normAutofit/>
          </a:bodyPr>
          <a:lstStyle/>
          <a:p>
            <a:r>
              <a:rPr lang="en-US" sz="6000" dirty="0">
                <a:solidFill>
                  <a:srgbClr val="594D3E"/>
                </a:solidFill>
              </a:rPr>
              <a:t>Managing Conflict</a:t>
            </a:r>
          </a:p>
        </p:txBody>
      </p:sp>
      <p:pic>
        <p:nvPicPr>
          <p:cNvPr id="5" name="Content Placeholder 4" descr="Businessman taking notes">
            <a:extLst>
              <a:ext uri="{FF2B5EF4-FFF2-40B4-BE49-F238E27FC236}">
                <a16:creationId xmlns:a16="http://schemas.microsoft.com/office/drawing/2014/main" id="{9F2160FB-265E-4448-B1B0-81E48953E053}"/>
              </a:ext>
            </a:extLst>
          </p:cNvPr>
          <p:cNvPicPr>
            <a:picLocks noGrp="1" noChangeAspect="1"/>
          </p:cNvPicPr>
          <p:nvPr>
            <p:ph idx="1"/>
          </p:nvPr>
        </p:nvPicPr>
        <p:blipFill>
          <a:blip r:embed="rId3"/>
          <a:stretch>
            <a:fillRect/>
          </a:stretch>
        </p:blipFill>
        <p:spPr>
          <a:xfrm>
            <a:off x="1417357" y="643467"/>
            <a:ext cx="2035660" cy="5577152"/>
          </a:xfrm>
          <a:prstGeom prst="rect">
            <a:avLst/>
          </a:prstGeom>
        </p:spPr>
      </p:pic>
      <p:pic>
        <p:nvPicPr>
          <p:cNvPr id="7" name="Picture 6" descr="Business woman raising hand">
            <a:extLst>
              <a:ext uri="{FF2B5EF4-FFF2-40B4-BE49-F238E27FC236}">
                <a16:creationId xmlns:a16="http://schemas.microsoft.com/office/drawing/2014/main" id="{FC4D3C20-871B-4803-9F7C-549A42031627}"/>
              </a:ext>
            </a:extLst>
          </p:cNvPr>
          <p:cNvPicPr>
            <a:picLocks noChangeAspect="1"/>
          </p:cNvPicPr>
          <p:nvPr/>
        </p:nvPicPr>
        <p:blipFill>
          <a:blip r:embed="rId4"/>
          <a:stretch>
            <a:fillRect/>
          </a:stretch>
        </p:blipFill>
        <p:spPr>
          <a:xfrm>
            <a:off x="5703877" y="643467"/>
            <a:ext cx="1272962" cy="2624664"/>
          </a:xfrm>
          <a:prstGeom prst="rect">
            <a:avLst/>
          </a:prstGeom>
        </p:spPr>
      </p:pic>
      <p:cxnSp>
        <p:nvCxnSpPr>
          <p:cNvPr id="46" name="Straight Connector 41">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45961"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9" name="Picture 8" descr="Businessman shrugging">
            <a:extLst>
              <a:ext uri="{FF2B5EF4-FFF2-40B4-BE49-F238E27FC236}">
                <a16:creationId xmlns:a16="http://schemas.microsoft.com/office/drawing/2014/main" id="{AEBC6381-1AD3-4B29-A109-6B2250B53A95}"/>
              </a:ext>
            </a:extLst>
          </p:cNvPr>
          <p:cNvPicPr>
            <a:picLocks noChangeAspect="1"/>
          </p:cNvPicPr>
          <p:nvPr/>
        </p:nvPicPr>
        <p:blipFill>
          <a:blip r:embed="rId5"/>
          <a:stretch>
            <a:fillRect/>
          </a:stretch>
        </p:blipFill>
        <p:spPr>
          <a:xfrm>
            <a:off x="5747819" y="3566310"/>
            <a:ext cx="1185079" cy="2648223"/>
          </a:xfrm>
          <a:prstGeom prst="rect">
            <a:avLst/>
          </a:prstGeom>
        </p:spPr>
      </p:pic>
      <p:sp>
        <p:nvSpPr>
          <p:cNvPr id="10" name="TextBox 9">
            <a:extLst>
              <a:ext uri="{FF2B5EF4-FFF2-40B4-BE49-F238E27FC236}">
                <a16:creationId xmlns:a16="http://schemas.microsoft.com/office/drawing/2014/main" id="{D45A01DD-317B-4BD6-8061-FE64D40292C2}"/>
              </a:ext>
            </a:extLst>
          </p:cNvPr>
          <p:cNvSpPr txBox="1"/>
          <p:nvPr/>
        </p:nvSpPr>
        <p:spPr>
          <a:xfrm>
            <a:off x="8089900" y="2814143"/>
            <a:ext cx="3609730" cy="3288477"/>
          </a:xfrm>
          <a:prstGeom prst="rect">
            <a:avLst/>
          </a:prstGeom>
        </p:spPr>
        <p:txBody>
          <a:bodyPr vert="horz" lIns="0" tIns="45720" rIns="0" bIns="45720" rtlCol="0">
            <a:normAutofit/>
          </a:bodyPr>
          <a:lstStyle/>
          <a:p>
            <a:pPr>
              <a:spcAft>
                <a:spcPts val="600"/>
              </a:spcAft>
              <a:buFont typeface="Calibri" panose="020F0502020204030204" pitchFamily="34" charset="0"/>
            </a:pPr>
            <a:r>
              <a:rPr lang="en-US" sz="2400" dirty="0">
                <a:solidFill>
                  <a:schemeClr val="tx1">
                    <a:lumMod val="75000"/>
                    <a:lumOff val="25000"/>
                  </a:schemeClr>
                </a:solidFill>
                <a:latin typeface="Arial" panose="020B0604020202020204" pitchFamily="34" charset="0"/>
                <a:cs typeface="Arial" panose="020B0604020202020204" pitchFamily="34" charset="0"/>
              </a:rPr>
              <a:t>There are several ways that managers can attempt to avoid the harmful effects of conflict. </a:t>
            </a:r>
          </a:p>
          <a:p>
            <a:pPr>
              <a:spcAft>
                <a:spcPts val="600"/>
              </a:spcAft>
              <a:buFont typeface="Calibri" panose="020F0502020204030204" pitchFamily="34" charset="0"/>
            </a:pPr>
            <a:endParaRPr lang="en-US" sz="2400" dirty="0">
              <a:solidFill>
                <a:schemeClr val="tx1">
                  <a:lumMod val="75000"/>
                  <a:lumOff val="25000"/>
                </a:schemeClr>
              </a:solidFill>
              <a:latin typeface="Arial" panose="020B0604020202020204" pitchFamily="34" charset="0"/>
              <a:cs typeface="Arial" panose="020B0604020202020204" pitchFamily="34" charset="0"/>
            </a:endParaRPr>
          </a:p>
          <a:p>
            <a:pPr>
              <a:spcAft>
                <a:spcPts val="600"/>
              </a:spcAft>
              <a:buFont typeface="Calibri" panose="020F0502020204030204" pitchFamily="34" charset="0"/>
            </a:pPr>
            <a:r>
              <a:rPr lang="en-US" sz="2400" dirty="0">
                <a:solidFill>
                  <a:schemeClr val="tx1">
                    <a:lumMod val="75000"/>
                    <a:lumOff val="25000"/>
                  </a:schemeClr>
                </a:solidFill>
                <a:latin typeface="Arial" panose="020B0604020202020204" pitchFamily="34" charset="0"/>
                <a:cs typeface="Arial" panose="020B0604020202020204" pitchFamily="34" charset="0"/>
              </a:rPr>
              <a:t>What do you think these strategies might involve? </a:t>
            </a:r>
          </a:p>
        </p:txBody>
      </p:sp>
      <p:sp>
        <p:nvSpPr>
          <p:cNvPr id="44" name="Rectangle 43">
            <a:extLst>
              <a:ext uri="{FF2B5EF4-FFF2-40B4-BE49-F238E27FC236}">
                <a16:creationId xmlns:a16="http://schemas.microsoft.com/office/drawing/2014/main" id="{7A3E0404-86A9-40FA-8DB8-302414EE2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12099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F5281-A147-4D8E-8667-A2BF12A85A07}"/>
              </a:ext>
            </a:extLst>
          </p:cNvPr>
          <p:cNvSpPr>
            <a:spLocks noGrp="1"/>
          </p:cNvSpPr>
          <p:nvPr>
            <p:ph type="title"/>
          </p:nvPr>
        </p:nvSpPr>
        <p:spPr/>
        <p:txBody>
          <a:bodyPr/>
          <a:lstStyle/>
          <a:p>
            <a:r>
              <a:rPr lang="en-GB" dirty="0"/>
              <a:t>Managing Conflict</a:t>
            </a:r>
          </a:p>
        </p:txBody>
      </p:sp>
      <p:grpSp>
        <p:nvGrpSpPr>
          <p:cNvPr id="20" name="Group 19">
            <a:extLst>
              <a:ext uri="{FF2B5EF4-FFF2-40B4-BE49-F238E27FC236}">
                <a16:creationId xmlns:a16="http://schemas.microsoft.com/office/drawing/2014/main" id="{4D405E5E-E4DC-4043-A487-CDAF20F8F10D}"/>
              </a:ext>
            </a:extLst>
          </p:cNvPr>
          <p:cNvGrpSpPr/>
          <p:nvPr/>
        </p:nvGrpSpPr>
        <p:grpSpPr>
          <a:xfrm>
            <a:off x="-3154324" y="1455945"/>
            <a:ext cx="14259288" cy="5065299"/>
            <a:chOff x="-3154324" y="1455945"/>
            <a:chExt cx="14259288" cy="5065299"/>
          </a:xfrm>
        </p:grpSpPr>
        <p:sp>
          <p:nvSpPr>
            <p:cNvPr id="9" name="Block Arc 8">
              <a:extLst>
                <a:ext uri="{FF2B5EF4-FFF2-40B4-BE49-F238E27FC236}">
                  <a16:creationId xmlns:a16="http://schemas.microsoft.com/office/drawing/2014/main" id="{255D5118-1A2F-4FDB-837B-C6C566A23340}"/>
                </a:ext>
              </a:extLst>
            </p:cNvPr>
            <p:cNvSpPr/>
            <p:nvPr/>
          </p:nvSpPr>
          <p:spPr>
            <a:xfrm>
              <a:off x="-3154324" y="1455945"/>
              <a:ext cx="5065299" cy="5065299"/>
            </a:xfrm>
            <a:prstGeom prst="blockArc">
              <a:avLst>
                <a:gd name="adj1" fmla="val 18900000"/>
                <a:gd name="adj2" fmla="val 2700000"/>
                <a:gd name="adj3" fmla="val 426"/>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0" name="Freeform: Shape 9">
              <a:extLst>
                <a:ext uri="{FF2B5EF4-FFF2-40B4-BE49-F238E27FC236}">
                  <a16:creationId xmlns:a16="http://schemas.microsoft.com/office/drawing/2014/main" id="{73DB06E0-EC3F-4F16-820C-44F4D2872F76}"/>
                </a:ext>
              </a:extLst>
            </p:cNvPr>
            <p:cNvSpPr/>
            <p:nvPr/>
          </p:nvSpPr>
          <p:spPr>
            <a:xfrm>
              <a:off x="1453482" y="2343174"/>
              <a:ext cx="9651482" cy="470248"/>
            </a:xfrm>
            <a:custGeom>
              <a:avLst/>
              <a:gdLst>
                <a:gd name="connsiteX0" fmla="*/ 0 w 9651482"/>
                <a:gd name="connsiteY0" fmla="*/ 0 h 470248"/>
                <a:gd name="connsiteX1" fmla="*/ 9651482 w 9651482"/>
                <a:gd name="connsiteY1" fmla="*/ 0 h 470248"/>
                <a:gd name="connsiteX2" fmla="*/ 9651482 w 9651482"/>
                <a:gd name="connsiteY2" fmla="*/ 470248 h 470248"/>
                <a:gd name="connsiteX3" fmla="*/ 0 w 9651482"/>
                <a:gd name="connsiteY3" fmla="*/ 470248 h 470248"/>
                <a:gd name="connsiteX4" fmla="*/ 0 w 9651482"/>
                <a:gd name="connsiteY4" fmla="*/ 0 h 470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51482" h="470248">
                  <a:moveTo>
                    <a:pt x="0" y="0"/>
                  </a:moveTo>
                  <a:lnTo>
                    <a:pt x="9651482" y="0"/>
                  </a:lnTo>
                  <a:lnTo>
                    <a:pt x="9651482" y="470248"/>
                  </a:lnTo>
                  <a:lnTo>
                    <a:pt x="0" y="47024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260"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Clarification of goals and objectives</a:t>
              </a:r>
            </a:p>
          </p:txBody>
        </p:sp>
        <p:sp>
          <p:nvSpPr>
            <p:cNvPr id="11" name="Oval 10">
              <a:extLst>
                <a:ext uri="{FF2B5EF4-FFF2-40B4-BE49-F238E27FC236}">
                  <a16:creationId xmlns:a16="http://schemas.microsoft.com/office/drawing/2014/main" id="{B6ADFE59-C42D-426F-AC0B-8091E885918A}"/>
                </a:ext>
              </a:extLst>
            </p:cNvPr>
            <p:cNvSpPr/>
            <p:nvPr/>
          </p:nvSpPr>
          <p:spPr>
            <a:xfrm>
              <a:off x="1159577" y="2284392"/>
              <a:ext cx="587811" cy="58781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1" name="Group 20">
            <a:extLst>
              <a:ext uri="{FF2B5EF4-FFF2-40B4-BE49-F238E27FC236}">
                <a16:creationId xmlns:a16="http://schemas.microsoft.com/office/drawing/2014/main" id="{C29058F2-0CA2-4C65-8EF6-6B22F3CB67EE}"/>
              </a:ext>
            </a:extLst>
          </p:cNvPr>
          <p:cNvGrpSpPr/>
          <p:nvPr/>
        </p:nvGrpSpPr>
        <p:grpSpPr>
          <a:xfrm>
            <a:off x="1496543" y="2989540"/>
            <a:ext cx="9608422" cy="587811"/>
            <a:chOff x="1496543" y="2989540"/>
            <a:chExt cx="9608422" cy="587811"/>
          </a:xfrm>
        </p:grpSpPr>
        <p:sp>
          <p:nvSpPr>
            <p:cNvPr id="12" name="Freeform: Shape 11">
              <a:extLst>
                <a:ext uri="{FF2B5EF4-FFF2-40B4-BE49-F238E27FC236}">
                  <a16:creationId xmlns:a16="http://schemas.microsoft.com/office/drawing/2014/main" id="{B9180A09-3F09-4BD7-B12E-B3F97273A9AA}"/>
                </a:ext>
              </a:extLst>
            </p:cNvPr>
            <p:cNvSpPr/>
            <p:nvPr/>
          </p:nvSpPr>
          <p:spPr>
            <a:xfrm>
              <a:off x="1790449" y="3048321"/>
              <a:ext cx="9314516" cy="470248"/>
            </a:xfrm>
            <a:custGeom>
              <a:avLst/>
              <a:gdLst>
                <a:gd name="connsiteX0" fmla="*/ 0 w 9314516"/>
                <a:gd name="connsiteY0" fmla="*/ 0 h 470248"/>
                <a:gd name="connsiteX1" fmla="*/ 9314516 w 9314516"/>
                <a:gd name="connsiteY1" fmla="*/ 0 h 470248"/>
                <a:gd name="connsiteX2" fmla="*/ 9314516 w 9314516"/>
                <a:gd name="connsiteY2" fmla="*/ 470248 h 470248"/>
                <a:gd name="connsiteX3" fmla="*/ 0 w 9314516"/>
                <a:gd name="connsiteY3" fmla="*/ 470248 h 470248"/>
                <a:gd name="connsiteX4" fmla="*/ 0 w 9314516"/>
                <a:gd name="connsiteY4" fmla="*/ 0 h 470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4516" h="470248">
                  <a:moveTo>
                    <a:pt x="0" y="0"/>
                  </a:moveTo>
                  <a:lnTo>
                    <a:pt x="9314516" y="0"/>
                  </a:lnTo>
                  <a:lnTo>
                    <a:pt x="9314516" y="470248"/>
                  </a:lnTo>
                  <a:lnTo>
                    <a:pt x="0" y="47024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260"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Resource Distribution</a:t>
              </a:r>
            </a:p>
          </p:txBody>
        </p:sp>
        <p:sp>
          <p:nvSpPr>
            <p:cNvPr id="13" name="Oval 12">
              <a:extLst>
                <a:ext uri="{FF2B5EF4-FFF2-40B4-BE49-F238E27FC236}">
                  <a16:creationId xmlns:a16="http://schemas.microsoft.com/office/drawing/2014/main" id="{C333BC85-9389-4D7E-8EDC-5B7E79B8074C}"/>
                </a:ext>
              </a:extLst>
            </p:cNvPr>
            <p:cNvSpPr/>
            <p:nvPr/>
          </p:nvSpPr>
          <p:spPr>
            <a:xfrm>
              <a:off x="1496543" y="2989540"/>
              <a:ext cx="587811" cy="58781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2" name="Group 21">
            <a:extLst>
              <a:ext uri="{FF2B5EF4-FFF2-40B4-BE49-F238E27FC236}">
                <a16:creationId xmlns:a16="http://schemas.microsoft.com/office/drawing/2014/main" id="{7D3F804B-2E43-440C-80E2-CBC0F639BAD3}"/>
              </a:ext>
            </a:extLst>
          </p:cNvPr>
          <p:cNvGrpSpPr/>
          <p:nvPr/>
        </p:nvGrpSpPr>
        <p:grpSpPr>
          <a:xfrm>
            <a:off x="1599965" y="3694688"/>
            <a:ext cx="9504999" cy="587811"/>
            <a:chOff x="1599965" y="3694688"/>
            <a:chExt cx="9504999" cy="587811"/>
          </a:xfrm>
        </p:grpSpPr>
        <p:sp>
          <p:nvSpPr>
            <p:cNvPr id="14" name="Freeform: Shape 13">
              <a:extLst>
                <a:ext uri="{FF2B5EF4-FFF2-40B4-BE49-F238E27FC236}">
                  <a16:creationId xmlns:a16="http://schemas.microsoft.com/office/drawing/2014/main" id="{8F3FCFEB-EB4B-4C90-9206-DF178C58F6A5}"/>
                </a:ext>
              </a:extLst>
            </p:cNvPr>
            <p:cNvSpPr/>
            <p:nvPr/>
          </p:nvSpPr>
          <p:spPr>
            <a:xfrm>
              <a:off x="1893870" y="3753469"/>
              <a:ext cx="9211094" cy="470248"/>
            </a:xfrm>
            <a:custGeom>
              <a:avLst/>
              <a:gdLst>
                <a:gd name="connsiteX0" fmla="*/ 0 w 9211094"/>
                <a:gd name="connsiteY0" fmla="*/ 0 h 470248"/>
                <a:gd name="connsiteX1" fmla="*/ 9211094 w 9211094"/>
                <a:gd name="connsiteY1" fmla="*/ 0 h 470248"/>
                <a:gd name="connsiteX2" fmla="*/ 9211094 w 9211094"/>
                <a:gd name="connsiteY2" fmla="*/ 470248 h 470248"/>
                <a:gd name="connsiteX3" fmla="*/ 0 w 9211094"/>
                <a:gd name="connsiteY3" fmla="*/ 470248 h 470248"/>
                <a:gd name="connsiteX4" fmla="*/ 0 w 9211094"/>
                <a:gd name="connsiteY4" fmla="*/ 0 h 470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1094" h="470248">
                  <a:moveTo>
                    <a:pt x="0" y="0"/>
                  </a:moveTo>
                  <a:lnTo>
                    <a:pt x="9211094" y="0"/>
                  </a:lnTo>
                  <a:lnTo>
                    <a:pt x="9211094" y="470248"/>
                  </a:lnTo>
                  <a:lnTo>
                    <a:pt x="0" y="47024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260"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Group Activities</a:t>
              </a:r>
            </a:p>
          </p:txBody>
        </p:sp>
        <p:sp>
          <p:nvSpPr>
            <p:cNvPr id="15" name="Oval 14">
              <a:extLst>
                <a:ext uri="{FF2B5EF4-FFF2-40B4-BE49-F238E27FC236}">
                  <a16:creationId xmlns:a16="http://schemas.microsoft.com/office/drawing/2014/main" id="{149E51B2-8167-4F4C-8331-2AEA119FD51F}"/>
                </a:ext>
              </a:extLst>
            </p:cNvPr>
            <p:cNvSpPr/>
            <p:nvPr/>
          </p:nvSpPr>
          <p:spPr>
            <a:xfrm>
              <a:off x="1599965" y="3694688"/>
              <a:ext cx="587811" cy="58781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3" name="Group 22">
            <a:extLst>
              <a:ext uri="{FF2B5EF4-FFF2-40B4-BE49-F238E27FC236}">
                <a16:creationId xmlns:a16="http://schemas.microsoft.com/office/drawing/2014/main" id="{3B332444-4BFC-4A7C-AE56-3C36A1758F32}"/>
              </a:ext>
            </a:extLst>
          </p:cNvPr>
          <p:cNvGrpSpPr/>
          <p:nvPr/>
        </p:nvGrpSpPr>
        <p:grpSpPr>
          <a:xfrm>
            <a:off x="1496543" y="4399836"/>
            <a:ext cx="9608422" cy="587811"/>
            <a:chOff x="1496543" y="4399836"/>
            <a:chExt cx="9608422" cy="587811"/>
          </a:xfrm>
        </p:grpSpPr>
        <p:sp>
          <p:nvSpPr>
            <p:cNvPr id="16" name="Freeform: Shape 15">
              <a:extLst>
                <a:ext uri="{FF2B5EF4-FFF2-40B4-BE49-F238E27FC236}">
                  <a16:creationId xmlns:a16="http://schemas.microsoft.com/office/drawing/2014/main" id="{9F274750-451F-45AA-A2F4-5D399AFC6832}"/>
                </a:ext>
              </a:extLst>
            </p:cNvPr>
            <p:cNvSpPr/>
            <p:nvPr/>
          </p:nvSpPr>
          <p:spPr>
            <a:xfrm>
              <a:off x="1790449" y="4458617"/>
              <a:ext cx="9314516" cy="470248"/>
            </a:xfrm>
            <a:custGeom>
              <a:avLst/>
              <a:gdLst>
                <a:gd name="connsiteX0" fmla="*/ 0 w 9314516"/>
                <a:gd name="connsiteY0" fmla="*/ 0 h 470248"/>
                <a:gd name="connsiteX1" fmla="*/ 9314516 w 9314516"/>
                <a:gd name="connsiteY1" fmla="*/ 0 h 470248"/>
                <a:gd name="connsiteX2" fmla="*/ 9314516 w 9314516"/>
                <a:gd name="connsiteY2" fmla="*/ 470248 h 470248"/>
                <a:gd name="connsiteX3" fmla="*/ 0 w 9314516"/>
                <a:gd name="connsiteY3" fmla="*/ 470248 h 470248"/>
                <a:gd name="connsiteX4" fmla="*/ 0 w 9314516"/>
                <a:gd name="connsiteY4" fmla="*/ 0 h 470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4516" h="470248">
                  <a:moveTo>
                    <a:pt x="0" y="0"/>
                  </a:moveTo>
                  <a:lnTo>
                    <a:pt x="9314516" y="0"/>
                  </a:lnTo>
                  <a:lnTo>
                    <a:pt x="9314516" y="470248"/>
                  </a:lnTo>
                  <a:lnTo>
                    <a:pt x="0" y="47024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260"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Leadership and Management</a:t>
              </a:r>
            </a:p>
          </p:txBody>
        </p:sp>
        <p:sp>
          <p:nvSpPr>
            <p:cNvPr id="17" name="Oval 16">
              <a:extLst>
                <a:ext uri="{FF2B5EF4-FFF2-40B4-BE49-F238E27FC236}">
                  <a16:creationId xmlns:a16="http://schemas.microsoft.com/office/drawing/2014/main" id="{93F9E380-A36F-4180-9DF0-7A7445A97E56}"/>
                </a:ext>
              </a:extLst>
            </p:cNvPr>
            <p:cNvSpPr/>
            <p:nvPr/>
          </p:nvSpPr>
          <p:spPr>
            <a:xfrm>
              <a:off x="1496543" y="4399836"/>
              <a:ext cx="587811" cy="58781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4" name="Group 23">
            <a:extLst>
              <a:ext uri="{FF2B5EF4-FFF2-40B4-BE49-F238E27FC236}">
                <a16:creationId xmlns:a16="http://schemas.microsoft.com/office/drawing/2014/main" id="{4044778F-57E1-497C-8109-926039C51DC6}"/>
              </a:ext>
            </a:extLst>
          </p:cNvPr>
          <p:cNvGrpSpPr/>
          <p:nvPr/>
        </p:nvGrpSpPr>
        <p:grpSpPr>
          <a:xfrm>
            <a:off x="1159577" y="5104983"/>
            <a:ext cx="9945387" cy="587811"/>
            <a:chOff x="1159577" y="5104983"/>
            <a:chExt cx="9945387" cy="587811"/>
          </a:xfrm>
        </p:grpSpPr>
        <p:sp>
          <p:nvSpPr>
            <p:cNvPr id="18" name="Freeform: Shape 17">
              <a:extLst>
                <a:ext uri="{FF2B5EF4-FFF2-40B4-BE49-F238E27FC236}">
                  <a16:creationId xmlns:a16="http://schemas.microsoft.com/office/drawing/2014/main" id="{96410992-676D-450C-8A1C-2E5EE1608F0C}"/>
                </a:ext>
              </a:extLst>
            </p:cNvPr>
            <p:cNvSpPr/>
            <p:nvPr/>
          </p:nvSpPr>
          <p:spPr>
            <a:xfrm>
              <a:off x="1453482" y="5163765"/>
              <a:ext cx="9651482" cy="470248"/>
            </a:xfrm>
            <a:custGeom>
              <a:avLst/>
              <a:gdLst>
                <a:gd name="connsiteX0" fmla="*/ 0 w 9651482"/>
                <a:gd name="connsiteY0" fmla="*/ 0 h 470248"/>
                <a:gd name="connsiteX1" fmla="*/ 9651482 w 9651482"/>
                <a:gd name="connsiteY1" fmla="*/ 0 h 470248"/>
                <a:gd name="connsiteX2" fmla="*/ 9651482 w 9651482"/>
                <a:gd name="connsiteY2" fmla="*/ 470248 h 470248"/>
                <a:gd name="connsiteX3" fmla="*/ 0 w 9651482"/>
                <a:gd name="connsiteY3" fmla="*/ 470248 h 470248"/>
                <a:gd name="connsiteX4" fmla="*/ 0 w 9651482"/>
                <a:gd name="connsiteY4" fmla="*/ 0 h 470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51482" h="470248">
                  <a:moveTo>
                    <a:pt x="0" y="0"/>
                  </a:moveTo>
                  <a:lnTo>
                    <a:pt x="9651482" y="0"/>
                  </a:lnTo>
                  <a:lnTo>
                    <a:pt x="9651482" y="470248"/>
                  </a:lnTo>
                  <a:lnTo>
                    <a:pt x="0" y="47024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260"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Organisational Processes</a:t>
              </a:r>
            </a:p>
          </p:txBody>
        </p:sp>
        <p:sp>
          <p:nvSpPr>
            <p:cNvPr id="19" name="Oval 18">
              <a:extLst>
                <a:ext uri="{FF2B5EF4-FFF2-40B4-BE49-F238E27FC236}">
                  <a16:creationId xmlns:a16="http://schemas.microsoft.com/office/drawing/2014/main" id="{97B34B86-DE73-49C8-B35C-952F2876ADEB}"/>
                </a:ext>
              </a:extLst>
            </p:cNvPr>
            <p:cNvSpPr/>
            <p:nvPr/>
          </p:nvSpPr>
          <p:spPr>
            <a:xfrm>
              <a:off x="1159577" y="5104983"/>
              <a:ext cx="587811" cy="58781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pic>
        <p:nvPicPr>
          <p:cNvPr id="4" name="Content Placeholder 4" descr="Businessman taking notes">
            <a:extLst>
              <a:ext uri="{FF2B5EF4-FFF2-40B4-BE49-F238E27FC236}">
                <a16:creationId xmlns:a16="http://schemas.microsoft.com/office/drawing/2014/main" id="{2973ED13-52C2-4F68-9BB5-E1EFD13F3344}"/>
              </a:ext>
            </a:extLst>
          </p:cNvPr>
          <p:cNvPicPr>
            <a:picLocks noChangeAspect="1"/>
          </p:cNvPicPr>
          <p:nvPr/>
        </p:nvPicPr>
        <p:blipFill>
          <a:blip r:embed="rId3"/>
          <a:stretch>
            <a:fillRect/>
          </a:stretch>
        </p:blipFill>
        <p:spPr>
          <a:xfrm>
            <a:off x="8314225" y="0"/>
            <a:ext cx="697179" cy="1910081"/>
          </a:xfrm>
          <a:prstGeom prst="rect">
            <a:avLst/>
          </a:prstGeom>
        </p:spPr>
      </p:pic>
      <p:pic>
        <p:nvPicPr>
          <p:cNvPr id="5" name="Picture 4" descr="Business woman raising hand">
            <a:extLst>
              <a:ext uri="{FF2B5EF4-FFF2-40B4-BE49-F238E27FC236}">
                <a16:creationId xmlns:a16="http://schemas.microsoft.com/office/drawing/2014/main" id="{66288748-FEAD-47DE-9CE8-E229597E0E2F}"/>
              </a:ext>
            </a:extLst>
          </p:cNvPr>
          <p:cNvPicPr>
            <a:picLocks noChangeAspect="1"/>
          </p:cNvPicPr>
          <p:nvPr/>
        </p:nvPicPr>
        <p:blipFill>
          <a:blip r:embed="rId4"/>
          <a:stretch>
            <a:fillRect/>
          </a:stretch>
        </p:blipFill>
        <p:spPr>
          <a:xfrm>
            <a:off x="7244244" y="202154"/>
            <a:ext cx="825140" cy="1701320"/>
          </a:xfrm>
          <a:prstGeom prst="rect">
            <a:avLst/>
          </a:prstGeom>
        </p:spPr>
      </p:pic>
      <p:pic>
        <p:nvPicPr>
          <p:cNvPr id="6" name="Picture 5" descr="Businessman shrugging">
            <a:extLst>
              <a:ext uri="{FF2B5EF4-FFF2-40B4-BE49-F238E27FC236}">
                <a16:creationId xmlns:a16="http://schemas.microsoft.com/office/drawing/2014/main" id="{A5F7C9B6-58FC-4867-8A78-4F5ABC7E2FC8}"/>
              </a:ext>
            </a:extLst>
          </p:cNvPr>
          <p:cNvPicPr>
            <a:picLocks noChangeAspect="1"/>
          </p:cNvPicPr>
          <p:nvPr/>
        </p:nvPicPr>
        <p:blipFill>
          <a:blip r:embed="rId5"/>
          <a:stretch>
            <a:fillRect/>
          </a:stretch>
        </p:blipFill>
        <p:spPr>
          <a:xfrm>
            <a:off x="9501087" y="130869"/>
            <a:ext cx="825140" cy="1843890"/>
          </a:xfrm>
          <a:prstGeom prst="rect">
            <a:avLst/>
          </a:prstGeom>
        </p:spPr>
      </p:pic>
    </p:spTree>
    <p:extLst>
      <p:ext uri="{BB962C8B-B14F-4D97-AF65-F5344CB8AC3E}">
        <p14:creationId xmlns:p14="http://schemas.microsoft.com/office/powerpoint/2010/main" val="758201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500"/>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9FEEF-E347-47E6-8245-3D8CB0F47602}"/>
              </a:ext>
            </a:extLst>
          </p:cNvPr>
          <p:cNvSpPr>
            <a:spLocks noGrp="1"/>
          </p:cNvSpPr>
          <p:nvPr>
            <p:ph type="title"/>
          </p:nvPr>
        </p:nvSpPr>
        <p:spPr/>
        <p:txBody>
          <a:bodyPr/>
          <a:lstStyle/>
          <a:p>
            <a:r>
              <a:rPr lang="en-GB" dirty="0"/>
              <a:t>Activity – group task </a:t>
            </a:r>
          </a:p>
        </p:txBody>
      </p:sp>
      <p:sp>
        <p:nvSpPr>
          <p:cNvPr id="3" name="Content Placeholder 2">
            <a:extLst>
              <a:ext uri="{FF2B5EF4-FFF2-40B4-BE49-F238E27FC236}">
                <a16:creationId xmlns:a16="http://schemas.microsoft.com/office/drawing/2014/main" id="{D55ED4B1-7622-42E6-A141-3512DA831D18}"/>
              </a:ext>
            </a:extLst>
          </p:cNvPr>
          <p:cNvSpPr>
            <a:spLocks noGrp="1"/>
          </p:cNvSpPr>
          <p:nvPr>
            <p:ph idx="1"/>
          </p:nvPr>
        </p:nvSpPr>
        <p:spPr>
          <a:xfrm>
            <a:off x="396240" y="2103120"/>
            <a:ext cx="11643360" cy="4135119"/>
          </a:xfrm>
          <a:ln w="38100"/>
        </p:spPr>
        <p:style>
          <a:lnRef idx="2">
            <a:schemeClr val="accent6"/>
          </a:lnRef>
          <a:fillRef idx="1">
            <a:schemeClr val="lt1"/>
          </a:fillRef>
          <a:effectRef idx="0">
            <a:schemeClr val="accent6"/>
          </a:effectRef>
          <a:fontRef idx="minor">
            <a:schemeClr val="dk1"/>
          </a:fontRef>
        </p:style>
        <p:txBody>
          <a:bodyPr>
            <a:normAutofit/>
          </a:bodyPr>
          <a:lstStyle/>
          <a:p>
            <a:r>
              <a:rPr lang="en-GB" dirty="0">
                <a:latin typeface="Arial" panose="020B0604020202020204" pitchFamily="34" charset="0"/>
                <a:cs typeface="Arial" panose="020B0604020202020204" pitchFamily="34" charset="0"/>
              </a:rPr>
              <a:t>Mary </a:t>
            </a:r>
            <a:r>
              <a:rPr lang="en-GB" dirty="0" err="1">
                <a:latin typeface="Arial" panose="020B0604020202020204" pitchFamily="34" charset="0"/>
                <a:cs typeface="Arial" panose="020B0604020202020204" pitchFamily="34" charset="0"/>
              </a:rPr>
              <a:t>Kellent</a:t>
            </a:r>
            <a:r>
              <a:rPr lang="en-GB" dirty="0">
                <a:latin typeface="Arial" panose="020B0604020202020204" pitchFamily="34" charset="0"/>
                <a:cs typeface="Arial" panose="020B0604020202020204" pitchFamily="34" charset="0"/>
              </a:rPr>
              <a:t> is </a:t>
            </a:r>
            <a:r>
              <a:rPr lang="en-GB" b="1" dirty="0">
                <a:latin typeface="Arial" panose="020B0604020202020204" pitchFamily="34" charset="0"/>
                <a:cs typeface="Arial" panose="020B0604020202020204" pitchFamily="34" charset="0"/>
              </a:rPr>
              <a:t>head of marketing </a:t>
            </a:r>
            <a:r>
              <a:rPr lang="en-GB" dirty="0">
                <a:latin typeface="Arial" panose="020B0604020202020204" pitchFamily="34" charset="0"/>
                <a:cs typeface="Arial" panose="020B0604020202020204" pitchFamily="34" charset="0"/>
              </a:rPr>
              <a:t>at 365FrozenFood, she has been informed that due to changes in the cost of energy the </a:t>
            </a:r>
            <a:r>
              <a:rPr lang="en-GB" b="1" dirty="0">
                <a:latin typeface="Arial" panose="020B0604020202020204" pitchFamily="34" charset="0"/>
                <a:cs typeface="Arial" panose="020B0604020202020204" pitchFamily="34" charset="0"/>
              </a:rPr>
              <a:t>marketing department will have a 25% reduction in its budget </a:t>
            </a:r>
            <a:r>
              <a:rPr lang="en-GB" dirty="0">
                <a:latin typeface="Arial" panose="020B0604020202020204" pitchFamily="34" charset="0"/>
                <a:cs typeface="Arial" panose="020B0604020202020204" pitchFamily="34" charset="0"/>
              </a:rPr>
              <a:t>for the final quarter of 2022. </a:t>
            </a:r>
            <a:r>
              <a:rPr lang="en-GB" b="1" dirty="0">
                <a:latin typeface="Arial" panose="020B0604020202020204" pitchFamily="34" charset="0"/>
                <a:cs typeface="Arial" panose="020B0604020202020204" pitchFamily="34" charset="0"/>
              </a:rPr>
              <a:t>12.5%</a:t>
            </a:r>
            <a:r>
              <a:rPr lang="en-GB" dirty="0">
                <a:latin typeface="Arial" panose="020B0604020202020204" pitchFamily="34" charset="0"/>
                <a:cs typeface="Arial" panose="020B0604020202020204" pitchFamily="34" charset="0"/>
              </a:rPr>
              <a:t> will </a:t>
            </a:r>
            <a:r>
              <a:rPr lang="en-GB" b="1" dirty="0">
                <a:latin typeface="Arial" panose="020B0604020202020204" pitchFamily="34" charset="0"/>
                <a:cs typeface="Arial" panose="020B0604020202020204" pitchFamily="34" charset="0"/>
              </a:rPr>
              <a:t>be allocated </a:t>
            </a:r>
            <a:r>
              <a:rPr lang="en-GB" dirty="0">
                <a:latin typeface="Arial" panose="020B0604020202020204" pitchFamily="34" charset="0"/>
                <a:cs typeface="Arial" panose="020B0604020202020204" pitchFamily="34" charset="0"/>
              </a:rPr>
              <a:t>to the </a:t>
            </a:r>
            <a:r>
              <a:rPr lang="en-GB" b="1" dirty="0">
                <a:latin typeface="Arial" panose="020B0604020202020204" pitchFamily="34" charset="0"/>
                <a:cs typeface="Arial" panose="020B0604020202020204" pitchFamily="34" charset="0"/>
              </a:rPr>
              <a:t>processing and storage department</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12.5% </a:t>
            </a:r>
            <a:r>
              <a:rPr lang="en-GB" dirty="0">
                <a:latin typeface="Arial" panose="020B0604020202020204" pitchFamily="34" charset="0"/>
                <a:cs typeface="Arial" panose="020B0604020202020204" pitchFamily="34" charset="0"/>
              </a:rPr>
              <a:t>will be</a:t>
            </a:r>
            <a:r>
              <a:rPr lang="en-GB" b="1" dirty="0">
                <a:latin typeface="Arial" panose="020B0604020202020204" pitchFamily="34" charset="0"/>
                <a:cs typeface="Arial" panose="020B0604020202020204" pitchFamily="34" charset="0"/>
              </a:rPr>
              <a:t> allocated </a:t>
            </a:r>
            <a:r>
              <a:rPr lang="en-GB" dirty="0">
                <a:latin typeface="Arial" panose="020B0604020202020204" pitchFamily="34" charset="0"/>
                <a:cs typeface="Arial" panose="020B0604020202020204" pitchFamily="34" charset="0"/>
              </a:rPr>
              <a:t>to the </a:t>
            </a:r>
            <a:r>
              <a:rPr lang="en-GB" b="1" dirty="0">
                <a:latin typeface="Arial" panose="020B0604020202020204" pitchFamily="34" charset="0"/>
                <a:cs typeface="Arial" panose="020B0604020202020204" pitchFamily="34" charset="0"/>
              </a:rPr>
              <a:t>customer services department. </a:t>
            </a:r>
          </a:p>
          <a:p>
            <a:r>
              <a:rPr lang="en-GB" dirty="0">
                <a:latin typeface="Arial" panose="020B0604020202020204" pitchFamily="34" charset="0"/>
                <a:cs typeface="Arial" panose="020B0604020202020204" pitchFamily="34" charset="0"/>
              </a:rPr>
              <a:t>Mary </a:t>
            </a:r>
            <a:r>
              <a:rPr lang="en-GB" b="1" dirty="0">
                <a:latin typeface="Arial" panose="020B0604020202020204" pitchFamily="34" charset="0"/>
                <a:cs typeface="Arial" panose="020B0604020202020204" pitchFamily="34" charset="0"/>
              </a:rPr>
              <a:t>disagrees </a:t>
            </a:r>
            <a:r>
              <a:rPr lang="en-GB" dirty="0">
                <a:latin typeface="Arial" panose="020B0604020202020204" pitchFamily="34" charset="0"/>
                <a:cs typeface="Arial" panose="020B0604020202020204" pitchFamily="34" charset="0"/>
              </a:rPr>
              <a:t>with the justification of the budget reallocation as she does not see why the customer service department would be affected by the increased in energy costs.  </a:t>
            </a:r>
          </a:p>
          <a:p>
            <a:r>
              <a:rPr lang="en-GB" dirty="0">
                <a:latin typeface="Arial" panose="020B0604020202020204" pitchFamily="34" charset="0"/>
                <a:cs typeface="Arial" panose="020B0604020202020204" pitchFamily="34" charset="0"/>
              </a:rPr>
              <a:t>Steve Acton, the head of transport has found out that some departments are having increases in budgets and annoyed that his department has not benefited. </a:t>
            </a:r>
          </a:p>
          <a:p>
            <a:r>
              <a:rPr lang="en-GB" dirty="0">
                <a:latin typeface="Arial" panose="020B0604020202020204" pitchFamily="34" charset="0"/>
                <a:cs typeface="Arial" panose="020B0604020202020204" pitchFamily="34" charset="0"/>
              </a:rPr>
              <a:t>As the Financial Director of 365FrozenFood, how would you approach the conflict that is occurring here? What are the causes and what strategies could be used? </a:t>
            </a:r>
          </a:p>
        </p:txBody>
      </p:sp>
    </p:spTree>
    <p:extLst>
      <p:ext uri="{BB962C8B-B14F-4D97-AF65-F5344CB8AC3E}">
        <p14:creationId xmlns:p14="http://schemas.microsoft.com/office/powerpoint/2010/main" val="882380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{EB407620-54B2-47F8-A4DB-A67BBE2524DE}tf11437505_win32</Template>
  <TotalTime>119</TotalTime>
  <Words>1175</Words>
  <Application>Microsoft Office PowerPoint</Application>
  <PresentationFormat>Widescreen</PresentationFormat>
  <Paragraphs>100</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Georgia Pro Cond Light</vt:lpstr>
      <vt:lpstr>Speak Pro</vt:lpstr>
      <vt:lpstr>RetrospectVTI</vt:lpstr>
      <vt:lpstr>Managing Conflict</vt:lpstr>
      <vt:lpstr>During this session </vt:lpstr>
      <vt:lpstr>Organisational Conflict </vt:lpstr>
      <vt:lpstr>PowerPoint Presentation</vt:lpstr>
      <vt:lpstr>PowerPoint Presentation</vt:lpstr>
      <vt:lpstr>Interactionalist View</vt:lpstr>
      <vt:lpstr>Source of conflict</vt:lpstr>
      <vt:lpstr>Managing Conflict</vt:lpstr>
      <vt:lpstr>Managing Conflict</vt:lpstr>
      <vt:lpstr>Activity – group task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Conflict</dc:title>
  <dc:creator>Rebecca Stewart</dc:creator>
  <cp:lastModifiedBy>Zahra Mohammadnazari</cp:lastModifiedBy>
  <cp:revision>8</cp:revision>
  <dcterms:created xsi:type="dcterms:W3CDTF">2022-10-19T20:32:15Z</dcterms:created>
  <dcterms:modified xsi:type="dcterms:W3CDTF">2023-02-20T14:58:46Z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