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78" r:id="rId1"/>
  </p:sldMasterIdLst>
  <p:sldIdLst>
    <p:sldId id="305" r:id="rId2"/>
    <p:sldId id="306" r:id="rId3"/>
    <p:sldId id="298" r:id="rId4"/>
    <p:sldId id="299" r:id="rId5"/>
    <p:sldId id="300" r:id="rId6"/>
    <p:sldId id="301" r:id="rId7"/>
    <p:sldId id="302" r:id="rId8"/>
    <p:sldId id="303" r:id="rId9"/>
    <p:sldId id="307" r:id="rId10"/>
  </p:sldIdLst>
  <p:sldSz cx="9144000" cy="6858000" type="screen4x3"/>
  <p:notesSz cx="6858000" cy="9144000"/>
  <p:embeddedFontLst>
    <p:embeddedFont>
      <p:font typeface="Wingdings 3" panose="05040102010807070707" pitchFamily="18" charset="2"/>
      <p:regular r:id="rId11"/>
    </p:embeddedFont>
    <p:embeddedFont>
      <p:font typeface="Century Gothic" panose="020B0502020202020204" pitchFamily="34" charset="0"/>
      <p:regular r:id="rId12"/>
      <p:bold r:id="rId13"/>
      <p:italic r:id="rId14"/>
      <p:boldItalic r:id="rId1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77" autoAdjust="0"/>
    <p:restoredTop sz="94660"/>
  </p:normalViewPr>
  <p:slideViewPr>
    <p:cSldViewPr snapToGrid="0">
      <p:cViewPr varScale="1">
        <p:scale>
          <a:sx n="82" d="100"/>
          <a:sy n="82" d="100"/>
        </p:scale>
        <p:origin x="981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3.fntdata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2.fntdata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1.fntdata"/><Relationship Id="rId5" Type="http://schemas.openxmlformats.org/officeDocument/2006/relationships/slide" Target="slides/slide4.xml"/><Relationship Id="rId15" Type="http://schemas.openxmlformats.org/officeDocument/2006/relationships/font" Target="fonts/font5.fntdata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4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4334933" y="1169931"/>
            <a:ext cx="4814835" cy="4993802"/>
            <a:chOff x="4334933" y="1169931"/>
            <a:chExt cx="4814835" cy="4993802"/>
          </a:xfrm>
        </p:grpSpPr>
        <p:cxnSp>
          <p:nvCxnSpPr>
            <p:cNvPr id="17" name="Straight Connector 16"/>
            <p:cNvCxnSpPr/>
            <p:nvPr/>
          </p:nvCxnSpPr>
          <p:spPr>
            <a:xfrm flipH="1">
              <a:off x="6009259" y="1169931"/>
              <a:ext cx="3134741" cy="313474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4334933" y="1348898"/>
              <a:ext cx="4814835" cy="481483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5225595" y="1469269"/>
              <a:ext cx="3912054" cy="391205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flipH="1">
              <a:off x="5304588" y="1307856"/>
              <a:ext cx="3839412" cy="383941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5707078" y="1770196"/>
              <a:ext cx="3430571" cy="343057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533400"/>
            <a:ext cx="6154713" cy="3124201"/>
          </a:xfrm>
        </p:spPr>
        <p:txBody>
          <a:bodyPr anchor="b">
            <a:normAutofit/>
          </a:bodyPr>
          <a:lstStyle>
            <a:lvl1pPr algn="l">
              <a:defRPr sz="4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3843868"/>
            <a:ext cx="4954250" cy="1913466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0399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357433"/>
            <a:ext cx="8337224" cy="61352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4915290"/>
          </a:xfrm>
        </p:spPr>
        <p:txBody>
          <a:bodyPr anchor="t" anchorCtr="0"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59543" y="6172200"/>
            <a:ext cx="1200463" cy="365125"/>
          </a:xfrm>
        </p:spPr>
        <p:txBody>
          <a:bodyPr/>
          <a:lstStyle/>
          <a:p>
            <a:fld id="{A905A7C0-EFCD-4C72-9C76-B746EE1ADA98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19527" y="6023728"/>
            <a:ext cx="856907" cy="513597"/>
          </a:xfrm>
        </p:spPr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588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1981199"/>
            <a:ext cx="6402468" cy="2319867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487333"/>
            <a:ext cx="6402467" cy="1532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564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533400" y="533400"/>
            <a:ext cx="3949967" cy="3767667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533400"/>
            <a:ext cx="3948238" cy="37592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5519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1" y="533400"/>
            <a:ext cx="3716866" cy="609600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399" y="1143000"/>
            <a:ext cx="3945467" cy="3158067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5016" y="566738"/>
            <a:ext cx="376405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1143000"/>
            <a:ext cx="3956705" cy="3149600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8876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708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893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8667" y="533400"/>
            <a:ext cx="3200400" cy="1524000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399" y="533400"/>
            <a:ext cx="4438755" cy="54864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18667" y="2209802"/>
            <a:ext cx="32004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5513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5800" y="1447800"/>
            <a:ext cx="3563258" cy="11430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762000" y="914400"/>
            <a:ext cx="3280974" cy="48006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496027" y="2743200"/>
            <a:ext cx="3564223" cy="2082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33400" y="6172200"/>
            <a:ext cx="581172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309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533400" y="533400"/>
            <a:ext cx="8077200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762002" y="3843867"/>
            <a:ext cx="7281332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681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8077200" cy="2895600"/>
          </a:xfrm>
        </p:spPr>
        <p:txBody>
          <a:bodyPr anchor="ctr">
            <a:normAutofit/>
          </a:bodyPr>
          <a:lstStyle>
            <a:lvl1pPr algn="l">
              <a:defRPr sz="2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114800"/>
            <a:ext cx="6383552" cy="1905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2725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3" y="533400"/>
            <a:ext cx="6859787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66800" y="3429000"/>
            <a:ext cx="6402467" cy="4826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301070"/>
            <a:ext cx="6382361" cy="171873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581877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3429000"/>
            <a:ext cx="6382361" cy="1697400"/>
          </a:xfrm>
        </p:spPr>
        <p:txBody>
          <a:bodyPr anchor="b">
            <a:normAutofit/>
          </a:bodyPr>
          <a:lstStyle>
            <a:lvl1pPr algn="l">
              <a:defRPr sz="2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132980"/>
            <a:ext cx="6383552" cy="886819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6679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4" y="533400"/>
            <a:ext cx="6859786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886200"/>
            <a:ext cx="638236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953000"/>
            <a:ext cx="63823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259412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7525658" cy="28956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928534"/>
            <a:ext cx="6382361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766735"/>
            <a:ext cx="6382360" cy="1253065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0071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 algn="l"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1"/>
            <a:ext cx="6554867" cy="376767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4900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66406" y="533400"/>
            <a:ext cx="2044194" cy="4419600"/>
          </a:xfrm>
        </p:spPr>
        <p:txBody>
          <a:bodyPr vert="eaVert"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0"/>
            <a:ext cx="5850012" cy="54864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368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670675" y="3894667"/>
            <a:ext cx="2470456" cy="2658533"/>
            <a:chOff x="6687077" y="3259666"/>
            <a:chExt cx="2981857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8756120" y="3259666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6687077" y="3486677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7772400" y="3581400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923214" y="3433394"/>
              <a:ext cx="1739738" cy="173974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8398935" y="3985317"/>
              <a:ext cx="1264017" cy="12640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33401"/>
            <a:ext cx="6554867" cy="37676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30245" y="6172203"/>
            <a:ext cx="120046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905A7C0-EFCD-4C72-9C76-B746EE1ADA98}" type="datetimeFigureOut">
              <a:rPr lang="en-GB" smtClean="0"/>
              <a:pPr/>
              <a:t>23/11/2020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3400" y="6172200"/>
            <a:ext cx="581172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74426" y="5578478"/>
            <a:ext cx="856907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28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31925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Analysis </a:t>
            </a:r>
            <a:br>
              <a:rPr lang="en-GB" dirty="0" smtClean="0"/>
            </a:br>
            <a:r>
              <a:rPr lang="en-GB" dirty="0" smtClean="0"/>
              <a:t>and Visualisation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Challenger Accident Case Study</a:t>
            </a:r>
          </a:p>
          <a:p>
            <a:endParaRPr lang="en-GB" dirty="0" smtClean="0"/>
          </a:p>
          <a:p>
            <a:r>
              <a:rPr lang="en-GB" dirty="0" smtClean="0"/>
              <a:t>Visualisation Problems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3686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data sent to </a:t>
            </a:r>
            <a:r>
              <a:rPr lang="en-GB" dirty="0" err="1" smtClean="0"/>
              <a:t>nasa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13 sheets of information were sent to NASA the evening before the launch</a:t>
            </a:r>
          </a:p>
          <a:p>
            <a:r>
              <a:rPr lang="en-GB" dirty="0" smtClean="0"/>
              <a:t>3 of them contained relevant test data</a:t>
            </a:r>
          </a:p>
          <a:p>
            <a:pPr lvl="1"/>
            <a:r>
              <a:rPr lang="en-GB" dirty="0" smtClean="0"/>
              <a:t>One graphic showing damage to the SRBs in each launch</a:t>
            </a:r>
          </a:p>
          <a:p>
            <a:pPr lvl="1"/>
            <a:r>
              <a:rPr lang="en-GB" dirty="0" smtClean="0"/>
              <a:t>One summarising the amount of damage caused to O-rings by previous launches and tests</a:t>
            </a:r>
          </a:p>
          <a:p>
            <a:pPr lvl="1"/>
            <a:r>
              <a:rPr lang="en-GB" dirty="0" smtClean="0"/>
              <a:t>One summarising the wind and temperature conditions during previous launches</a:t>
            </a:r>
          </a:p>
          <a:p>
            <a:r>
              <a:rPr lang="en-GB" dirty="0" smtClean="0"/>
              <a:t>A fourth sheet contained the engineer’s formal recommendation not to </a:t>
            </a:r>
            <a:r>
              <a:rPr lang="en-GB" dirty="0" err="1" smtClean="0"/>
              <a:t>lauch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270980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6093296"/>
            <a:ext cx="8229600" cy="625256"/>
          </a:xfrm>
        </p:spPr>
        <p:txBody>
          <a:bodyPr>
            <a:normAutofit fontScale="77500" lnSpcReduction="20000"/>
          </a:bodyPr>
          <a:lstStyle/>
          <a:p>
            <a:r>
              <a:rPr lang="en-GB" sz="2000" dirty="0" smtClean="0"/>
              <a:t>This diagram shows damage to the SRBs on each launch</a:t>
            </a:r>
          </a:p>
          <a:p>
            <a:r>
              <a:rPr lang="en-GB" sz="2000" dirty="0" smtClean="0"/>
              <a:t>What’s wrong with this?</a:t>
            </a:r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3</a:t>
            </a:fld>
            <a:endParaRPr lang="en-GB" dirty="0"/>
          </a:p>
        </p:txBody>
      </p:sp>
      <p:pic>
        <p:nvPicPr>
          <p:cNvPr id="5" name="Picture 4" descr="shuttle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20409"/>
            <a:ext cx="7224092" cy="58568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19367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5322490"/>
            <a:ext cx="8229600" cy="1252045"/>
          </a:xfrm>
        </p:spPr>
        <p:txBody>
          <a:bodyPr>
            <a:normAutofit fontScale="92500" lnSpcReduction="20000"/>
          </a:bodyPr>
          <a:lstStyle/>
          <a:p>
            <a:r>
              <a:rPr lang="en-GB" sz="2000" dirty="0" smtClean="0"/>
              <a:t>This table shows the amount of damage to the O-rings in terms of the length and depth of erosion to the O-</a:t>
            </a:r>
            <a:r>
              <a:rPr lang="en-GB" sz="1800" dirty="0" smtClean="0"/>
              <a:t>rings </a:t>
            </a:r>
          </a:p>
          <a:p>
            <a:endParaRPr lang="en-GB" sz="1800" dirty="0" smtClean="0"/>
          </a:p>
          <a:p>
            <a:r>
              <a:rPr lang="en-GB" sz="1800" dirty="0" smtClean="0"/>
              <a:t>What’s wrong with this?</a:t>
            </a:r>
            <a:endParaRPr lang="en-GB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4</a:t>
            </a:fld>
            <a:endParaRPr lang="en-GB" dirty="0"/>
          </a:p>
        </p:txBody>
      </p:sp>
      <p:pic>
        <p:nvPicPr>
          <p:cNvPr id="6" name="Picture 5" descr="shuttle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27384"/>
            <a:ext cx="9144000" cy="53498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09735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4003596"/>
            <a:ext cx="8229600" cy="2570940"/>
          </a:xfrm>
        </p:spPr>
        <p:txBody>
          <a:bodyPr>
            <a:normAutofit fontScale="92500" lnSpcReduction="20000"/>
          </a:bodyPr>
          <a:lstStyle/>
          <a:p>
            <a:r>
              <a:rPr lang="en-GB" sz="2400" dirty="0" smtClean="0"/>
              <a:t>This table shows the temperature data recorded for some of the more recent flights (SRM-15, 22 and 25) and test firings (DM-2, 4 and QM-3, 4)</a:t>
            </a:r>
          </a:p>
          <a:p>
            <a:pPr lvl="1"/>
            <a:r>
              <a:rPr lang="en-GB" sz="2000" dirty="0" smtClean="0"/>
              <a:t>MBT – Main Booster Temperature (close to ground)</a:t>
            </a:r>
          </a:p>
          <a:p>
            <a:pPr lvl="1"/>
            <a:r>
              <a:rPr lang="en-GB" sz="2000" dirty="0" smtClean="0"/>
              <a:t>Nozzle blow-by is irrelevant</a:t>
            </a:r>
          </a:p>
          <a:p>
            <a:endParaRPr lang="en-GB" sz="2200" dirty="0" smtClean="0"/>
          </a:p>
          <a:p>
            <a:r>
              <a:rPr lang="en-GB" sz="2200" dirty="0" smtClean="0"/>
              <a:t>What’s wrong with this?</a:t>
            </a:r>
          </a:p>
          <a:p>
            <a:endParaRPr lang="en-GB" sz="2200" dirty="0" smtClean="0"/>
          </a:p>
          <a:p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5</a:t>
            </a:fld>
            <a:endParaRPr lang="en-GB" dirty="0"/>
          </a:p>
        </p:txBody>
      </p:sp>
      <p:pic>
        <p:nvPicPr>
          <p:cNvPr id="5" name="Picture 4" descr="shuttle2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27384"/>
            <a:ext cx="9144000" cy="40309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0058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2156894"/>
            <a:ext cx="8229600" cy="4701106"/>
          </a:xfrm>
        </p:spPr>
        <p:txBody>
          <a:bodyPr>
            <a:normAutofit fontScale="92500" lnSpcReduction="20000"/>
          </a:bodyPr>
          <a:lstStyle/>
          <a:p>
            <a:r>
              <a:rPr lang="en-GB" sz="2000" dirty="0" smtClean="0"/>
              <a:t>Primary concerns</a:t>
            </a:r>
          </a:p>
          <a:p>
            <a:pPr lvl="1"/>
            <a:r>
              <a:rPr lang="en-GB" sz="1800" dirty="0" smtClean="0"/>
              <a:t>Field joint – highest concern</a:t>
            </a:r>
          </a:p>
          <a:p>
            <a:r>
              <a:rPr lang="en-GB" sz="2000" dirty="0" smtClean="0"/>
              <a:t>Erosion penetration of primary seal requires reliable seal for  pressure integrity</a:t>
            </a:r>
          </a:p>
          <a:p>
            <a:pPr lvl="1"/>
            <a:r>
              <a:rPr lang="en-GB" sz="1800" dirty="0" smtClean="0"/>
              <a:t>Ignition transient (0-600 </a:t>
            </a:r>
            <a:r>
              <a:rPr lang="en-GB" sz="1800" dirty="0" err="1" smtClean="0"/>
              <a:t>ms</a:t>
            </a:r>
            <a:r>
              <a:rPr lang="en-GB" sz="1800" dirty="0" smtClean="0"/>
              <a:t>)</a:t>
            </a:r>
          </a:p>
          <a:p>
            <a:pPr lvl="2"/>
            <a:r>
              <a:rPr lang="en-GB" sz="1600" dirty="0" smtClean="0"/>
              <a:t>(0-170 </a:t>
            </a:r>
            <a:r>
              <a:rPr lang="en-GB" sz="1600" dirty="0" err="1" smtClean="0"/>
              <a:t>ms</a:t>
            </a:r>
            <a:r>
              <a:rPr lang="en-GB" sz="1600" dirty="0" smtClean="0"/>
              <a:t>) High probability of reliable secondary seal</a:t>
            </a:r>
          </a:p>
          <a:p>
            <a:pPr lvl="2"/>
            <a:r>
              <a:rPr lang="en-GB" sz="1600" dirty="0" smtClean="0"/>
              <a:t>(170-330 </a:t>
            </a:r>
            <a:r>
              <a:rPr lang="en-GB" sz="1600" dirty="0" err="1" smtClean="0"/>
              <a:t>ms</a:t>
            </a:r>
            <a:r>
              <a:rPr lang="en-GB" sz="1600" dirty="0" smtClean="0"/>
              <a:t>) Reduced probability of reliable secondary seal</a:t>
            </a:r>
          </a:p>
          <a:p>
            <a:pPr lvl="2"/>
            <a:r>
              <a:rPr lang="en-GB" sz="1600" dirty="0" smtClean="0"/>
              <a:t>(330-600 </a:t>
            </a:r>
            <a:r>
              <a:rPr lang="en-GB" sz="1600" dirty="0" err="1"/>
              <a:t>ms</a:t>
            </a:r>
            <a:r>
              <a:rPr lang="en-GB" sz="1600" dirty="0"/>
              <a:t>) High probability of </a:t>
            </a:r>
            <a:r>
              <a:rPr lang="en-GB" sz="1600" dirty="0" smtClean="0"/>
              <a:t>no secondary </a:t>
            </a:r>
            <a:r>
              <a:rPr lang="en-GB" sz="1600" dirty="0"/>
              <a:t>seal</a:t>
            </a:r>
          </a:p>
          <a:p>
            <a:pPr lvl="1"/>
            <a:r>
              <a:rPr lang="en-GB" sz="1800" dirty="0" smtClean="0"/>
              <a:t>Steady state (600ms – 2 minutes)</a:t>
            </a:r>
          </a:p>
          <a:p>
            <a:pPr lvl="2"/>
            <a:r>
              <a:rPr lang="en-GB" sz="1600" dirty="0" smtClean="0"/>
              <a:t>If erosion penetrated primary O-ring seal – high probability of no secondary seal capability</a:t>
            </a:r>
          </a:p>
          <a:p>
            <a:pPr lvl="3"/>
            <a:r>
              <a:rPr lang="en-GB" sz="1600" dirty="0" smtClean="0"/>
              <a:t>Bench testing showed O-ring not capable of maintaining contact with metal parts</a:t>
            </a:r>
          </a:p>
          <a:p>
            <a:pPr lvl="3"/>
            <a:r>
              <a:rPr lang="en-GB" sz="1600" dirty="0"/>
              <a:t>Bench testing showed </a:t>
            </a:r>
            <a:r>
              <a:rPr lang="en-GB" sz="1600" dirty="0" smtClean="0"/>
              <a:t>capability to maintain O-ring contact during initial phase (0-170 </a:t>
            </a:r>
            <a:r>
              <a:rPr lang="en-GB" sz="1600" dirty="0" err="1" smtClean="0"/>
              <a:t>ms</a:t>
            </a:r>
            <a:r>
              <a:rPr lang="en-GB" sz="1600" dirty="0" smtClean="0"/>
              <a:t>) of transient</a:t>
            </a:r>
            <a:endParaRPr lang="en-GB" sz="2200" dirty="0" smtClean="0"/>
          </a:p>
          <a:p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6</a:t>
            </a:fld>
            <a:endParaRPr lang="en-GB" dirty="0"/>
          </a:p>
        </p:txBody>
      </p:sp>
      <p:pic>
        <p:nvPicPr>
          <p:cNvPr id="1026" name="Picture 2" descr="Initial Thikol recommendation Chart presented by Robert K. Lund at second teleconference prior to Thiolol caucus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66378"/>
            <a:ext cx="6732356" cy="2090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3482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Important factors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/>
          </a:bodyPr>
          <a:lstStyle/>
          <a:p>
            <a:r>
              <a:rPr lang="en-GB" dirty="0" smtClean="0"/>
              <a:t>The engineers did not fail to explain things because they were stupid or inept</a:t>
            </a:r>
          </a:p>
          <a:p>
            <a:pPr lvl="1"/>
            <a:r>
              <a:rPr lang="en-GB" dirty="0" smtClean="0"/>
              <a:t>They were not, though, trained in how to present data effectively</a:t>
            </a:r>
          </a:p>
          <a:p>
            <a:r>
              <a:rPr lang="en-GB" dirty="0" smtClean="0"/>
              <a:t>They had a very different point of view to the managers</a:t>
            </a:r>
          </a:p>
          <a:p>
            <a:pPr lvl="1"/>
            <a:r>
              <a:rPr lang="en-GB" dirty="0" smtClean="0"/>
              <a:t>Engineers </a:t>
            </a:r>
            <a:r>
              <a:rPr lang="en-GB" dirty="0" smtClean="0">
                <a:latin typeface="Arial"/>
                <a:cs typeface="Arial"/>
              </a:rPr>
              <a:t>→</a:t>
            </a:r>
            <a:r>
              <a:rPr lang="en-GB" dirty="0" smtClean="0"/>
              <a:t> risk-averse</a:t>
            </a:r>
          </a:p>
          <a:p>
            <a:pPr lvl="1"/>
            <a:r>
              <a:rPr lang="en-GB" dirty="0" smtClean="0"/>
              <a:t>Managers </a:t>
            </a:r>
            <a:r>
              <a:rPr lang="en-GB" dirty="0">
                <a:latin typeface="Arial"/>
                <a:cs typeface="Arial"/>
              </a:rPr>
              <a:t>→</a:t>
            </a:r>
            <a:r>
              <a:rPr lang="en-GB" dirty="0" smtClean="0"/>
              <a:t> political, gung-ho</a:t>
            </a:r>
          </a:p>
          <a:p>
            <a:r>
              <a:rPr lang="en-GB" dirty="0" smtClean="0"/>
              <a:t>They did not originally have all of the data on launch temperatures</a:t>
            </a:r>
          </a:p>
          <a:p>
            <a:pPr lvl="1"/>
            <a:r>
              <a:rPr lang="en-GB" dirty="0" smtClean="0"/>
              <a:t>It’s Florida! It doesn’t get cold, does it?</a:t>
            </a:r>
          </a:p>
          <a:p>
            <a:pPr lvl="1"/>
            <a:r>
              <a:rPr lang="en-GB" dirty="0" smtClean="0"/>
              <a:t>Ambient temperature is not the same as O-ring temperature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8230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Important factors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/>
          </a:bodyPr>
          <a:lstStyle/>
          <a:p>
            <a:r>
              <a:rPr lang="en-GB" dirty="0" smtClean="0"/>
              <a:t>The second O-ring was a backup; the engineers were more concerned that the first O-ring would not seal at all</a:t>
            </a:r>
          </a:p>
          <a:p>
            <a:pPr lvl="1"/>
            <a:r>
              <a:rPr lang="en-GB" dirty="0"/>
              <a:t>Therefore they did not focus on how much erosion was visible in earlier </a:t>
            </a:r>
            <a:r>
              <a:rPr lang="en-GB" dirty="0" smtClean="0"/>
              <a:t>tests</a:t>
            </a:r>
          </a:p>
          <a:p>
            <a:pPr lvl="1"/>
            <a:endParaRPr lang="en-GB" sz="800" dirty="0"/>
          </a:p>
          <a:p>
            <a:r>
              <a:rPr lang="en-GB" dirty="0" smtClean="0"/>
              <a:t>They informed management of this problem in July 1985, but NASA decided to continue flights during the redesign process</a:t>
            </a:r>
          </a:p>
          <a:p>
            <a:pPr lvl="1"/>
            <a:r>
              <a:rPr lang="en-GB" dirty="0" smtClean="0"/>
              <a:t>If NASA knew there was a potentially catastrophic flaw in the system but decided to keep on launching anyway, why would the engineers think that NASA would listen to them now?</a:t>
            </a:r>
          </a:p>
          <a:p>
            <a:pPr lvl="1"/>
            <a:r>
              <a:rPr lang="en-GB" dirty="0" smtClean="0"/>
              <a:t>Significant ethical issue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9967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next video, “</a:t>
            </a:r>
            <a:r>
              <a:rPr lang="en-GB" dirty="0" err="1" smtClean="0"/>
              <a:t>Revisualising</a:t>
            </a:r>
            <a:r>
              <a:rPr lang="en-GB" dirty="0" smtClean="0"/>
              <a:t> the Data” will show you some other ways of presenting the data that make it clearer that the shuttle was in danger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5469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ic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3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2700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18386</TotalTime>
  <Words>489</Words>
  <Application>Microsoft Office PowerPoint</Application>
  <PresentationFormat>On-screen Show (4:3)</PresentationFormat>
  <Paragraphs>56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Wingdings 3</vt:lpstr>
      <vt:lpstr>Arial</vt:lpstr>
      <vt:lpstr>Century Gothic</vt:lpstr>
      <vt:lpstr>Slice</vt:lpstr>
      <vt:lpstr>Data Analysis  and Visualisation</vt:lpstr>
      <vt:lpstr>The data sent to nasa</vt:lpstr>
      <vt:lpstr>PowerPoint Presentation</vt:lpstr>
      <vt:lpstr>PowerPoint Presentation</vt:lpstr>
      <vt:lpstr>PowerPoint Presentation</vt:lpstr>
      <vt:lpstr>PowerPoint Presentation</vt:lpstr>
      <vt:lpstr>Important factors</vt:lpstr>
      <vt:lpstr>Important factors</vt:lpstr>
      <vt:lpstr>Next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  and Visualisaton</dc:title>
  <dc:creator>Whitehead, Nicola</dc:creator>
  <cp:lastModifiedBy>Nik Whitehead</cp:lastModifiedBy>
  <cp:revision>192</cp:revision>
  <dcterms:created xsi:type="dcterms:W3CDTF">2017-06-08T10:43:23Z</dcterms:created>
  <dcterms:modified xsi:type="dcterms:W3CDTF">2020-11-23T14:28:26Z</dcterms:modified>
</cp:coreProperties>
</file>