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301" r:id="rId3"/>
    <p:sldId id="300" r:id="rId4"/>
    <p:sldId id="303" r:id="rId5"/>
    <p:sldId id="321" r:id="rId6"/>
    <p:sldId id="315" r:id="rId7"/>
    <p:sldId id="308" r:id="rId8"/>
    <p:sldId id="309" r:id="rId9"/>
    <p:sldId id="322" r:id="rId10"/>
    <p:sldId id="274" r:id="rId11"/>
    <p:sldId id="277" r:id="rId12"/>
    <p:sldId id="280" r:id="rId13"/>
    <p:sldId id="317" r:id="rId14"/>
    <p:sldId id="257" r:id="rId15"/>
    <p:sldId id="267" r:id="rId16"/>
    <p:sldId id="270" r:id="rId17"/>
    <p:sldId id="285" r:id="rId18"/>
    <p:sldId id="286" r:id="rId19"/>
    <p:sldId id="283" r:id="rId20"/>
    <p:sldId id="324" r:id="rId21"/>
    <p:sldId id="323" r:id="rId22"/>
    <p:sldId id="320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0" d="100"/>
          <a:sy n="70" d="100"/>
        </p:scale>
        <p:origin x="73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gov.wales/topics/educationandskills/publications/circulars/antibullying/?lang=en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xFhxfLB0-5U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sh.nhs.uk/your-hospital-visit/before-you-come-gosh/if-your-child-has-additional-needs/children-and-young-people-learning-disabilities/" TargetMode="External"/><Relationship Id="rId2" Type="http://schemas.openxmlformats.org/officeDocument/2006/relationships/hyperlink" Target="https://gov.wales/sites/default/files/publications/2020-01/knowing-your-children-supporting-pupils-with-adverse-childhood%20experiences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hw.nhs.wales/topics/adverse-childhood-experiences/" TargetMode="External"/><Relationship Id="rId5" Type="http://schemas.openxmlformats.org/officeDocument/2006/relationships/hyperlink" Target="https://www.mind.org.uk/information-support/types-of-mental-health-problems/anxiety-and-panic-attacks/anxiety-disorders/" TargetMode="External"/><Relationship Id="rId4" Type="http://schemas.openxmlformats.org/officeDocument/2006/relationships/hyperlink" Target="https://www.mind.org.uk/about-us/our-policy-work/equality-and-human-rights/autism-and-mental-health/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opbullying.gov/bullying/effects" TargetMode="External"/><Relationship Id="rId2" Type="http://schemas.openxmlformats.org/officeDocument/2006/relationships/hyperlink" Target="https://www.ons.gov.uk/peoplepopulationandcommunity/wellbeing/articles/childrenswellbeingindicatorreviewuk2020/2020-09-0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ngminds.org.uk/young-person/coping-with-life/bullying/" TargetMode="External"/><Relationship Id="rId5" Type="http://schemas.openxmlformats.org/officeDocument/2006/relationships/hyperlink" Target="https://www.youngminds.org.uk/about-us/media-centre/mental-health-statistics/" TargetMode="External"/><Relationship Id="rId4" Type="http://schemas.openxmlformats.org/officeDocument/2006/relationships/hyperlink" Target="http://www.legislation.gov.uk/anaw/2015/2/contents/enact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3354E-2D93-4C37-BDB2-EDA4DA1A20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89213" y="1075766"/>
            <a:ext cx="8915399" cy="1999128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ECIE5005 Session 3 </a:t>
            </a:r>
            <a:br>
              <a:rPr lang="en-GB" sz="3600" dirty="0"/>
            </a:br>
            <a:r>
              <a:rPr lang="en-GB" sz="3600" dirty="0"/>
              <a:t>Health conditions, bullying and ACEs – </a:t>
            </a:r>
            <a:br>
              <a:rPr lang="en-GB" sz="3600" dirty="0"/>
            </a:br>
            <a:r>
              <a:rPr lang="en-GB" sz="3600" dirty="0"/>
              <a:t>Their impact on mental health &amp; well-being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1FFEC1-48CE-4279-87AA-E48DD9E9B1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9213" y="4061013"/>
            <a:ext cx="8915399" cy="1842650"/>
          </a:xfrm>
        </p:spPr>
        <p:txBody>
          <a:bodyPr>
            <a:normAutofit lnSpcReduction="10000"/>
          </a:bodyPr>
          <a:lstStyle/>
          <a:p>
            <a:r>
              <a:rPr lang="en-GB" sz="3600" dirty="0"/>
              <a:t>Children’s Mental Health and Wellbeing</a:t>
            </a:r>
          </a:p>
          <a:p>
            <a:r>
              <a:rPr lang="en-GB" sz="3600" dirty="0"/>
              <a:t>Sue Ainsworth </a:t>
            </a:r>
          </a:p>
        </p:txBody>
      </p:sp>
    </p:spTree>
    <p:extLst>
      <p:ext uri="{BB962C8B-B14F-4D97-AF65-F5344CB8AC3E}">
        <p14:creationId xmlns:p14="http://schemas.microsoft.com/office/powerpoint/2010/main" val="27147418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FEBDAD-264D-C01E-1749-DB539A117C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E189D7-5A5A-CBBA-BAD7-96631F8B12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>
                <a:solidFill>
                  <a:schemeClr val="tx1"/>
                </a:solidFill>
                <a:latin typeface="+mj-lt"/>
              </a:rPr>
              <a:t>Essay – 4000 words (100%)</a:t>
            </a:r>
          </a:p>
          <a:p>
            <a:r>
              <a:rPr lang="en-GB" sz="2400" dirty="0">
                <a:solidFill>
                  <a:schemeClr val="tx1"/>
                </a:solidFill>
                <a:latin typeface="+mj-lt"/>
              </a:rPr>
              <a:t>Essay question:</a:t>
            </a:r>
          </a:p>
          <a:p>
            <a:pPr marL="0" indent="0">
              <a:buNone/>
            </a:pPr>
            <a:r>
              <a:rPr lang="en-GB" sz="3200" b="1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Identify and critically explore the issues that can have an impact on the mental </a:t>
            </a:r>
            <a:r>
              <a:rPr lang="en-GB" sz="3200" b="1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</a:rPr>
              <a:t>h</a:t>
            </a:r>
            <a:r>
              <a:rPr lang="en-GB" sz="3200" b="1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ealth and well-being in children and young people.</a:t>
            </a:r>
          </a:p>
          <a:p>
            <a:endParaRPr lang="en-GB" sz="2400" dirty="0">
              <a:solidFill>
                <a:srgbClr val="000000"/>
              </a:solidFill>
              <a:latin typeface="+mj-lt"/>
              <a:ea typeface="Times New Roman" panose="02020603050405020304" pitchFamily="18" charset="0"/>
            </a:endParaRPr>
          </a:p>
          <a:p>
            <a:r>
              <a:rPr lang="en-GB" sz="24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Submission date  </a:t>
            </a:r>
            <a:r>
              <a:rPr lang="en-GB" sz="2400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</a:rPr>
              <a:t>5</a:t>
            </a:r>
            <a:r>
              <a:rPr lang="en-GB" sz="2400" baseline="30000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</a:rPr>
              <a:t>th</a:t>
            </a:r>
            <a:r>
              <a:rPr lang="en-GB" sz="2400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</a:rPr>
              <a:t> March</a:t>
            </a:r>
            <a:r>
              <a:rPr lang="en-GB" sz="24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 2023 via Turnitin 23:59</a:t>
            </a:r>
            <a:endParaRPr lang="en-GB" sz="2400" dirty="0">
              <a:effectLst/>
              <a:latin typeface="+mj-lt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7839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7676C-E478-8152-9AE2-7A484ABB4B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Review previous sessions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645F37-26A9-9FCD-EB16-91BCB89C47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400" dirty="0"/>
          </a:p>
          <a:p>
            <a:r>
              <a:rPr lang="en-GB" sz="2400" dirty="0"/>
              <a:t>Issues that can affect children and young people’s mental health and well-being</a:t>
            </a:r>
          </a:p>
          <a:p>
            <a:r>
              <a:rPr lang="en-GB" sz="2400" dirty="0"/>
              <a:t>Key theories that can support our understanding of these issues and the impact on children and young people.</a:t>
            </a:r>
          </a:p>
          <a:p>
            <a:r>
              <a:rPr lang="en-GB" sz="2400" dirty="0"/>
              <a:t>Policies in Wales concerning children and young people’s mental health and well-being.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0244827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F4285-4FCA-0A35-F3E7-7D96F39F7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A7AD70-B0F3-C92B-96F4-0867CDBB64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4000" dirty="0"/>
              <a:t>Some conditions that impact on mental health &amp; well-being:</a:t>
            </a:r>
          </a:p>
          <a:p>
            <a:r>
              <a:rPr lang="en-GB" sz="4000" dirty="0"/>
              <a:t>Autism</a:t>
            </a:r>
          </a:p>
          <a:p>
            <a:r>
              <a:rPr lang="en-GB" sz="4000" dirty="0"/>
              <a:t>ADHD</a:t>
            </a:r>
          </a:p>
          <a:p>
            <a:r>
              <a:rPr lang="en-GB" sz="4000" dirty="0"/>
              <a:t>Bullying</a:t>
            </a:r>
          </a:p>
          <a:p>
            <a:r>
              <a:rPr lang="en-GB" sz="4000" dirty="0"/>
              <a:t>ACEs</a:t>
            </a:r>
          </a:p>
        </p:txBody>
      </p:sp>
    </p:spTree>
    <p:extLst>
      <p:ext uri="{BB962C8B-B14F-4D97-AF65-F5344CB8AC3E}">
        <p14:creationId xmlns:p14="http://schemas.microsoft.com/office/powerpoint/2010/main" val="26612028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C144D1-390E-3ED5-B476-789D58AA7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Mental health: a big issue for all children and young people </a:t>
            </a:r>
            <a:r>
              <a:rPr lang="en-GB" sz="1000" dirty="0" err="1"/>
              <a:t>Youngminds</a:t>
            </a:r>
            <a:r>
              <a:rPr lang="en-GB" sz="1000" dirty="0"/>
              <a:t>, 2021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EC0F4B-18B3-129A-81A4-8DFCCED418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FF0000"/>
                </a:solidFill>
                <a:effectLst/>
                <a:latin typeface="lato" panose="020F0502020204030203" pitchFamily="34" charset="0"/>
              </a:rPr>
              <a:t>One in six children </a:t>
            </a:r>
            <a:r>
              <a:rPr lang="en-GB" b="0" i="0" dirty="0">
                <a:solidFill>
                  <a:srgbClr val="555454"/>
                </a:solidFill>
                <a:effectLst/>
                <a:latin typeface="lato" panose="020F0502020204030203" pitchFamily="34" charset="0"/>
              </a:rPr>
              <a:t>aged five to 16 were identified as having a </a:t>
            </a:r>
            <a:r>
              <a:rPr lang="en-GB" b="1" i="0" dirty="0">
                <a:solidFill>
                  <a:srgbClr val="FF0000"/>
                </a:solidFill>
                <a:effectLst/>
                <a:latin typeface="lato" panose="020F0502020204030203" pitchFamily="34" charset="0"/>
              </a:rPr>
              <a:t>probable mental health problem </a:t>
            </a:r>
            <a:r>
              <a:rPr lang="en-GB" b="0" i="0" dirty="0">
                <a:solidFill>
                  <a:srgbClr val="555454"/>
                </a:solidFill>
                <a:effectLst/>
                <a:latin typeface="lato" panose="020F0502020204030203" pitchFamily="34" charset="0"/>
              </a:rPr>
              <a:t>in July 2021, a huge increase from one in nine in 2017. </a:t>
            </a:r>
            <a:r>
              <a:rPr lang="en-GB" b="1" i="0" dirty="0">
                <a:solidFill>
                  <a:srgbClr val="FF0000"/>
                </a:solidFill>
                <a:effectLst/>
                <a:latin typeface="lato" panose="020F0502020204030203" pitchFamily="34" charset="0"/>
              </a:rPr>
              <a:t>That’s five children in every classroom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555454"/>
                </a:solidFill>
                <a:effectLst/>
                <a:latin typeface="lato" panose="020F0502020204030203" pitchFamily="34" charset="0"/>
              </a:rPr>
              <a:t>The number of A&amp;E attendances by young people aged 18 or under with a recorded diagnosis of a psychiatric condition more than tripled between 2010 and 2018-19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555454"/>
                </a:solidFill>
                <a:effectLst/>
                <a:latin typeface="lato" panose="020F0502020204030203" pitchFamily="34" charset="0"/>
              </a:rPr>
              <a:t>83% of young people with mental health needs agreed that the coronavirus pandemic had made their mental health worse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555454"/>
                </a:solidFill>
                <a:effectLst/>
                <a:latin typeface="lato" panose="020F0502020204030203" pitchFamily="34" charset="0"/>
              </a:rPr>
              <a:t>In 2018-19, 24% of 17-year-olds reported having self-harmed in the previous year, and seven per cent reported having self-harmed with suicidal intent at some point in their lives. 16% reported high levels of psychological distress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555454"/>
                </a:solidFill>
                <a:effectLst/>
                <a:latin typeface="lato" panose="020F0502020204030203" pitchFamily="34" charset="0"/>
              </a:rPr>
              <a:t>Suicide was the leading cause of death for males and females aged between five to 34 in 2019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555454"/>
                </a:solidFill>
                <a:effectLst/>
                <a:latin typeface="lato" panose="020F0502020204030203" pitchFamily="34" charset="0"/>
              </a:rPr>
              <a:t>Nearly half of 17-19 year-olds with a diagnosable mental health disorder has self-harmed or attempted suicide at some point, rising to 52.7% for young women</a:t>
            </a:r>
          </a:p>
          <a:p>
            <a:pPr marL="0" indent="0" algn="r">
              <a:buNone/>
            </a:pPr>
            <a:r>
              <a:rPr lang="en-GB" dirty="0" err="1">
                <a:solidFill>
                  <a:srgbClr val="555454"/>
                </a:solidFill>
                <a:latin typeface="lato" panose="020F0502020204030203" pitchFamily="34" charset="0"/>
              </a:rPr>
              <a:t>Youngminds</a:t>
            </a:r>
            <a:r>
              <a:rPr lang="en-GB" dirty="0">
                <a:solidFill>
                  <a:srgbClr val="555454"/>
                </a:solidFill>
                <a:latin typeface="lato" panose="020F0502020204030203" pitchFamily="34" charset="0"/>
              </a:rPr>
              <a:t>, 2021</a:t>
            </a:r>
            <a:endParaRPr lang="en-GB" b="0" i="0" dirty="0">
              <a:solidFill>
                <a:srgbClr val="555454"/>
              </a:solidFill>
              <a:effectLst/>
              <a:latin typeface="lato" panose="020F0502020204030203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46771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DF2C6-3A41-4616-AFA0-925E4376C9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Child wellbeing indicators for education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DD0BCF-993E-4E52-A7C8-F33E5F5F77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Quality of family relationships                                  </a:t>
            </a:r>
          </a:p>
          <a:p>
            <a:pPr>
              <a:defRPr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Attendance at playgroup/nursery</a:t>
            </a:r>
          </a:p>
          <a:p>
            <a:pPr>
              <a:defRPr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Attendance at school </a:t>
            </a:r>
          </a:p>
          <a:p>
            <a:pPr>
              <a:defRPr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Completion of school</a:t>
            </a:r>
          </a:p>
          <a:p>
            <a:pPr>
              <a:defRPr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Parental education level attained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ONS, 2020</a:t>
            </a:r>
          </a:p>
        </p:txBody>
      </p:sp>
      <p:pic>
        <p:nvPicPr>
          <p:cNvPr id="4" name="Picture 2" descr="C:\Users\Dave\AppData\Local\Microsoft\Windows\INetCache\IE\IWL3BNE3\EDUCATION_Heading[1].jpg">
            <a:extLst>
              <a:ext uri="{FF2B5EF4-FFF2-40B4-BE49-F238E27FC236}">
                <a16:creationId xmlns:a16="http://schemas.microsoft.com/office/drawing/2014/main" id="{979A8854-432D-44B2-BF31-94A2D373B3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9421" y="3563843"/>
            <a:ext cx="3906734" cy="2347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59646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F38E9-5D68-4053-8F53-B763ADE341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and Physical disabilities and mental 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9F8156-9257-40FF-8834-120B786683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4267200"/>
          </a:xfrm>
        </p:spPr>
        <p:txBody>
          <a:bodyPr>
            <a:normAutofit/>
          </a:bodyPr>
          <a:lstStyle/>
          <a:p>
            <a:r>
              <a:rPr lang="en-US" sz="2000" dirty="0"/>
              <a:t>Children with </a:t>
            </a:r>
            <a:r>
              <a:rPr lang="en-US" sz="2000" dirty="0">
                <a:solidFill>
                  <a:srgbClr val="FF0000"/>
                </a:solidFill>
              </a:rPr>
              <a:t>learning and physical disabilities </a:t>
            </a:r>
            <a:r>
              <a:rPr lang="en-US" sz="2000" dirty="0"/>
              <a:t>are at much </a:t>
            </a:r>
            <a:r>
              <a:rPr lang="en-US" sz="2000" dirty="0">
                <a:solidFill>
                  <a:srgbClr val="FF0000"/>
                </a:solidFill>
              </a:rPr>
              <a:t>greater risk</a:t>
            </a:r>
            <a:r>
              <a:rPr lang="en-US" sz="2000" dirty="0"/>
              <a:t> of having mental health problems than the general population</a:t>
            </a:r>
          </a:p>
          <a:p>
            <a:r>
              <a:rPr lang="en-US" sz="2000" dirty="0"/>
              <a:t>Over one in three children and adolescents with a learning disability in Britain </a:t>
            </a:r>
            <a:r>
              <a:rPr lang="en-US" sz="2000" dirty="0">
                <a:solidFill>
                  <a:srgbClr val="FF0000"/>
                </a:solidFill>
              </a:rPr>
              <a:t>(36%) </a:t>
            </a:r>
            <a:r>
              <a:rPr lang="en-US" sz="2000" dirty="0"/>
              <a:t>have a diagnosable psychiatric disorder They are also more likely to:</a:t>
            </a:r>
          </a:p>
          <a:p>
            <a:r>
              <a:rPr lang="en-US" sz="2000" dirty="0"/>
              <a:t>live in </a:t>
            </a:r>
            <a:r>
              <a:rPr lang="en-US" sz="2000" dirty="0">
                <a:solidFill>
                  <a:srgbClr val="FF0000"/>
                </a:solidFill>
              </a:rPr>
              <a:t>poverty</a:t>
            </a:r>
          </a:p>
          <a:p>
            <a:r>
              <a:rPr lang="en-US" sz="2000" dirty="0"/>
              <a:t>have </a:t>
            </a:r>
            <a:r>
              <a:rPr lang="en-US" sz="2000" dirty="0">
                <a:solidFill>
                  <a:srgbClr val="FF0000"/>
                </a:solidFill>
              </a:rPr>
              <a:t>few friends </a:t>
            </a:r>
          </a:p>
          <a:p>
            <a:r>
              <a:rPr lang="en-US" sz="2000" dirty="0"/>
              <a:t>have additional </a:t>
            </a:r>
            <a:r>
              <a:rPr lang="en-US" sz="2000" dirty="0">
                <a:solidFill>
                  <a:srgbClr val="FF0000"/>
                </a:solidFill>
              </a:rPr>
              <a:t>long term health problems </a:t>
            </a:r>
            <a:r>
              <a:rPr lang="en-US" sz="2000" dirty="0"/>
              <a:t>and disabilities (</a:t>
            </a:r>
            <a:r>
              <a:rPr lang="en-US" sz="1300" dirty="0"/>
              <a:t>GOSH, 2023)</a:t>
            </a:r>
            <a:endParaRPr lang="en-US" sz="2000" dirty="0"/>
          </a:p>
          <a:p>
            <a:r>
              <a:rPr lang="en-US" sz="2000" dirty="0"/>
              <a:t>find it </a:t>
            </a:r>
            <a:r>
              <a:rPr lang="en-US" sz="2000" dirty="0">
                <a:solidFill>
                  <a:srgbClr val="FF0000"/>
                </a:solidFill>
              </a:rPr>
              <a:t>hard to build social relationships</a:t>
            </a:r>
          </a:p>
          <a:p>
            <a:r>
              <a:rPr lang="en-US" sz="2000" dirty="0"/>
              <a:t>say that they have </a:t>
            </a:r>
            <a:r>
              <a:rPr lang="en-US" sz="2000" dirty="0">
                <a:solidFill>
                  <a:srgbClr val="FF0000"/>
                </a:solidFill>
              </a:rPr>
              <a:t>difficulties</a:t>
            </a:r>
            <a:r>
              <a:rPr lang="en-US" sz="2000" dirty="0"/>
              <a:t> getting on with their peers than children without learning</a:t>
            </a:r>
            <a:r>
              <a:rPr lang="en-US" dirty="0"/>
              <a:t> disabilities                                          </a:t>
            </a:r>
            <a:r>
              <a:rPr lang="en-US" sz="1200" dirty="0"/>
              <a:t>(</a:t>
            </a:r>
            <a:r>
              <a:rPr lang="en-US" sz="1200" dirty="0" err="1"/>
              <a:t>Youngminds</a:t>
            </a:r>
            <a:r>
              <a:rPr lang="en-US" sz="1200" dirty="0"/>
              <a:t>, 2022)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3371887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74724-0508-46A9-8444-B16483CD80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Autism and Mental Health    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93C14C-3BBA-478B-BB62-7123D3C4E7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200" dirty="0"/>
              <a:t>70 % children with Autistic Spectrum Disorder (ASD) will have a mental health concern at some point in their life </a:t>
            </a:r>
          </a:p>
          <a:p>
            <a:r>
              <a:rPr lang="en-US" sz="3200" dirty="0"/>
              <a:t>40% will have two or more conditions (co-morbidity)</a:t>
            </a:r>
          </a:p>
          <a:p>
            <a:pPr marL="0" indent="0" algn="r">
              <a:buNone/>
            </a:pPr>
            <a:r>
              <a:rPr lang="en-GB" dirty="0"/>
              <a:t>(</a:t>
            </a:r>
            <a:r>
              <a:rPr lang="en-GB" dirty="0" err="1"/>
              <a:t>Youngminds</a:t>
            </a:r>
            <a:r>
              <a:rPr lang="en-GB" dirty="0"/>
              <a:t>, 2021)</a:t>
            </a: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5796166-2909-4C78-B7C6-6E97DCC9B0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36360" y="35155"/>
            <a:ext cx="1220922" cy="1790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10296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74724-0508-46A9-8444-B16483CD80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Autism and Mental Health    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93C14C-3BBA-478B-BB62-7123D3C4E7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 algn="r">
              <a:buNone/>
            </a:pPr>
            <a:endParaRPr lang="en-GB" dirty="0"/>
          </a:p>
          <a:p>
            <a:pPr marL="0" indent="0">
              <a:buNone/>
            </a:pPr>
            <a:r>
              <a:rPr lang="en-GB" sz="4300" dirty="0"/>
              <a:t>How does ASD affect mental health and wellbeing?</a:t>
            </a:r>
          </a:p>
          <a:p>
            <a:r>
              <a:rPr lang="en-GB" sz="4300" dirty="0"/>
              <a:t>Hyper (over) sensitivity</a:t>
            </a:r>
          </a:p>
          <a:p>
            <a:r>
              <a:rPr lang="en-GB" sz="4300" dirty="0"/>
              <a:t>Hypo (under) sensitivity</a:t>
            </a:r>
          </a:p>
          <a:p>
            <a:r>
              <a:rPr lang="en-GB" sz="4300" dirty="0"/>
              <a:t>Links to theory(</a:t>
            </a:r>
            <a:r>
              <a:rPr lang="en-GB" sz="4300" dirty="0" err="1"/>
              <a:t>ies</a:t>
            </a:r>
            <a:r>
              <a:rPr lang="en-GB" sz="4300" dirty="0"/>
              <a:t>)?</a:t>
            </a:r>
          </a:p>
          <a:p>
            <a:pPr marL="0" indent="0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dirty="0"/>
              <a:t>(Mind, 2023)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5796166-2909-4C78-B7C6-6E97DCC9B0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36360" y="35155"/>
            <a:ext cx="1220922" cy="1790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9962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D5A8B-7976-4278-9156-BEDBCDC9FE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Attention Deficit and Hyperactivity Disorder (ADHD)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D72EE6-32D6-4195-93B0-62CDA712F1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800" dirty="0"/>
              <a:t>Persistent pattern of inattention , hyperactivity and impulsivity</a:t>
            </a:r>
          </a:p>
          <a:p>
            <a:r>
              <a:rPr lang="en-GB" sz="3000" dirty="0">
                <a:solidFill>
                  <a:schemeClr val="tx1"/>
                </a:solidFill>
              </a:rPr>
              <a:t>ADOLESCENTS with ADHD are at increased risk for academic problems; difficult interpersonal relationships; low self-esteem; car accidents; higher incidence of psychiatric disorders; substance use and antisocial behaviour </a:t>
            </a:r>
          </a:p>
          <a:p>
            <a:r>
              <a:rPr lang="en-GB" sz="3000" dirty="0">
                <a:solidFill>
                  <a:schemeClr val="tx1"/>
                </a:solidFill>
              </a:rPr>
              <a:t>Links to theories?</a:t>
            </a:r>
          </a:p>
          <a:p>
            <a:pPr marL="0" indent="0">
              <a:buNone/>
            </a:pPr>
            <a:endParaRPr lang="en-GB" sz="3000" dirty="0">
              <a:solidFill>
                <a:schemeClr val="tx1"/>
              </a:solidFill>
            </a:endParaRPr>
          </a:p>
          <a:p>
            <a:endParaRPr lang="en-GB" sz="3600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2A42887-5369-4B87-826E-4A5C686264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49863" y="5447198"/>
            <a:ext cx="2942137" cy="1385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78587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7AA70-93CD-46A5-AB09-12E672C0F2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Associated disorders and features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9F075A-DE1D-4ED1-BEBB-737AF99F07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44% of children with ADHD with at least one other psychiatric comorbid; 31% with at least two other disorders; and 11% with at least three disorders</a:t>
            </a:r>
          </a:p>
          <a:p>
            <a:r>
              <a:rPr lang="en-GB" dirty="0"/>
              <a:t>Other disorders/problems</a:t>
            </a:r>
          </a:p>
          <a:p>
            <a:pPr lvl="1"/>
            <a:r>
              <a:rPr lang="en-GB" sz="1800" dirty="0"/>
              <a:t>Conduct disorders </a:t>
            </a:r>
          </a:p>
          <a:p>
            <a:pPr lvl="1"/>
            <a:r>
              <a:rPr lang="en-GB" sz="1800" dirty="0"/>
              <a:t>Oppositional Defiant Disorder (ODD)</a:t>
            </a:r>
          </a:p>
          <a:p>
            <a:pPr lvl="1"/>
            <a:r>
              <a:rPr lang="en-GB" sz="1800" dirty="0"/>
              <a:t>Difficult family relationships </a:t>
            </a:r>
          </a:p>
          <a:p>
            <a:pPr lvl="1"/>
            <a:r>
              <a:rPr lang="en-GB" sz="1800" dirty="0"/>
              <a:t>Substance Use during adolescence</a:t>
            </a:r>
          </a:p>
          <a:p>
            <a:pPr lvl="2"/>
            <a:r>
              <a:rPr lang="en-GB" sz="1800" dirty="0"/>
              <a:t>Conduct disorder</a:t>
            </a:r>
          </a:p>
          <a:p>
            <a:pPr lvl="2"/>
            <a:r>
              <a:rPr lang="en-GB" sz="1800" dirty="0"/>
              <a:t>Rejection by classmates/peers</a:t>
            </a:r>
          </a:p>
          <a:p>
            <a:pPr lvl="2"/>
            <a:r>
              <a:rPr lang="en-GB" sz="1800" dirty="0"/>
              <a:t>Peer pressure</a:t>
            </a:r>
          </a:p>
          <a:p>
            <a:pPr lvl="1"/>
            <a:r>
              <a:rPr lang="en-GB" sz="1800" dirty="0"/>
              <a:t>Smoking – nicotine to help improve concentration and behavioural inhibition</a:t>
            </a:r>
          </a:p>
          <a:p>
            <a:pPr lvl="1"/>
            <a:r>
              <a:rPr lang="en-GB" sz="1800" dirty="0"/>
              <a:t>Anxiety and Mood Disorders</a:t>
            </a:r>
          </a:p>
          <a:p>
            <a:pPr lvl="1"/>
            <a:endParaRPr lang="en-GB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35352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E78E2-F913-4586-9819-75CC80605E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ADHD – IMPACT IN SCHOOL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3B8B27-13E8-4EEB-A771-20F48FD31A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Cognitive processing problems that interfere with the ability to  learn in traditional academic settings</a:t>
            </a:r>
          </a:p>
          <a:p>
            <a:r>
              <a:rPr lang="en-GB" dirty="0"/>
              <a:t>Example: </a:t>
            </a:r>
          </a:p>
          <a:p>
            <a:r>
              <a:rPr lang="en-GB" dirty="0"/>
              <a:t>Missing information presented by teachers </a:t>
            </a:r>
          </a:p>
          <a:p>
            <a:r>
              <a:rPr lang="en-GB" dirty="0"/>
              <a:t>Missing opportunities to practice newly learned academic skills</a:t>
            </a:r>
          </a:p>
          <a:p>
            <a:r>
              <a:rPr lang="en-GB" dirty="0"/>
              <a:t>General lower fund of information</a:t>
            </a:r>
          </a:p>
          <a:p>
            <a:r>
              <a:rPr lang="en-GB" dirty="0"/>
              <a:t>Deficit in working memory</a:t>
            </a:r>
          </a:p>
          <a:p>
            <a:r>
              <a:rPr lang="en-GB" dirty="0"/>
              <a:t>Organizing information and relating information to others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85855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11D70C-3C6A-4957-A1BF-4B6CE0C50B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bullying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1CFE7C-D4A0-4D5C-9A56-344EC0C6DD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2925" y="2112084"/>
            <a:ext cx="8915400" cy="4288716"/>
          </a:xfrm>
        </p:spPr>
        <p:txBody>
          <a:bodyPr/>
          <a:lstStyle/>
          <a:p>
            <a:r>
              <a:rPr lang="en-GB" sz="2400" dirty="0"/>
              <a:t>Bullying is </a:t>
            </a:r>
            <a:r>
              <a:rPr lang="en-GB" sz="2400" b="1" dirty="0"/>
              <a:t>aggressive behaviour </a:t>
            </a:r>
            <a:r>
              <a:rPr lang="en-GB" sz="2400" dirty="0"/>
              <a:t>that is intended to harm or disturb another person. It occurs </a:t>
            </a:r>
            <a:r>
              <a:rPr lang="en-GB" sz="2400" b="1" dirty="0"/>
              <a:t>repeatedly over time</a:t>
            </a:r>
            <a:r>
              <a:rPr lang="en-GB" sz="2400" dirty="0"/>
              <a:t>, and it involves an imbalance of power, such as a more powerful person or group of bullies and a less powerful individual or group (</a:t>
            </a:r>
            <a:r>
              <a:rPr lang="en-GB" sz="2400" dirty="0" err="1"/>
              <a:t>Youngminds</a:t>
            </a:r>
            <a:r>
              <a:rPr lang="en-GB" sz="2400" dirty="0"/>
              <a:t>, 2023).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4267B833-CFFD-4603-BE17-88944D302B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44967" y="4162567"/>
            <a:ext cx="3571538" cy="2445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38268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1C055-B093-4DE8-8E5B-34461813AB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Bullying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84493E-0390-450C-B7DA-53D51BC200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important factor affecting mental health in  children and young children</a:t>
            </a:r>
          </a:p>
          <a:p>
            <a:r>
              <a:rPr lang="en-GB" dirty="0"/>
              <a:t>Internalised symptoms such as depression and anxiety</a:t>
            </a:r>
          </a:p>
          <a:p>
            <a:r>
              <a:rPr lang="en-GB" dirty="0"/>
              <a:t>Can have substantial effect to both victim and perpetrators (stopbullying.gov.uk, 2020)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040AB08-3B17-4BA8-86D5-DA616D766D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7732" y="4388560"/>
            <a:ext cx="2724420" cy="128089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163DE99-7307-4F8E-863D-7FFBF6DBB6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6395" y="4388561"/>
            <a:ext cx="2624866" cy="128089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04E20B1-B270-4C4F-A72C-8748A9123B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45505" y="4410075"/>
            <a:ext cx="2452744" cy="1259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06714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C1AE94-9C31-41AC-B90A-F8EFDA7317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Psychological 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A54C9-8FA2-4656-9BF0-129449119F6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000" dirty="0"/>
              <a:t>Should we worry only about the victims? </a:t>
            </a:r>
          </a:p>
          <a:p>
            <a:r>
              <a:rPr lang="en-GB" sz="2000" dirty="0"/>
              <a:t>NO. </a:t>
            </a:r>
          </a:p>
          <a:p>
            <a:endParaRPr lang="en-GB" sz="2000" dirty="0"/>
          </a:p>
          <a:p>
            <a:r>
              <a:rPr lang="en-GB" sz="2000" dirty="0"/>
              <a:t>Perpetrators are likely exposed to risk factors that have led to their harmful and antisocial behaviour </a:t>
            </a:r>
          </a:p>
          <a:p>
            <a:pPr marL="0" indent="0" algn="r">
              <a:buNone/>
            </a:pPr>
            <a:r>
              <a:rPr lang="en-GB" dirty="0" err="1"/>
              <a:t>Youngminds</a:t>
            </a:r>
            <a:r>
              <a:rPr lang="en-GB" dirty="0"/>
              <a:t>, 2023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ABB263-7D6B-4611-A0B0-B752E78D0B2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000" dirty="0"/>
              <a:t>Insecure Attachment</a:t>
            </a:r>
          </a:p>
          <a:p>
            <a:r>
              <a:rPr lang="en-GB" sz="2000" dirty="0"/>
              <a:t>Harsh physical discipline </a:t>
            </a:r>
          </a:p>
          <a:p>
            <a:r>
              <a:rPr lang="en-GB" sz="2000" dirty="0"/>
              <a:t>Being victim of overprotective parents</a:t>
            </a:r>
          </a:p>
          <a:p>
            <a:r>
              <a:rPr lang="en-GB" sz="2000" dirty="0"/>
              <a:t>Parental maltreatment, neglect, abuse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17326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DC48C5-7237-457B-8385-8F7DE0142D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Links to theories and policies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0B7F4A-8B46-4BB9-A474-5541788B49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Maslow</a:t>
            </a:r>
          </a:p>
          <a:p>
            <a:r>
              <a:rPr lang="en-GB" dirty="0"/>
              <a:t>Bandura</a:t>
            </a:r>
          </a:p>
          <a:p>
            <a:r>
              <a:rPr lang="en-GB" dirty="0"/>
              <a:t>Wales Anti-bullying Guidance (2019)</a:t>
            </a:r>
            <a:r>
              <a:rPr lang="en-GB" dirty="0">
                <a:hlinkClick r:id="rId2"/>
              </a:rPr>
              <a:t>http://gov.wales/topics/educationandskills/publications/circulars/antibullying/?lang=en</a:t>
            </a:r>
            <a:endParaRPr lang="en-GB" dirty="0"/>
          </a:p>
          <a:p>
            <a:r>
              <a:rPr lang="en-GB" dirty="0"/>
              <a:t>School Anti-bullying policy</a:t>
            </a:r>
          </a:p>
        </p:txBody>
      </p:sp>
    </p:spTree>
    <p:extLst>
      <p:ext uri="{BB962C8B-B14F-4D97-AF65-F5344CB8AC3E}">
        <p14:creationId xmlns:p14="http://schemas.microsoft.com/office/powerpoint/2010/main" val="17053266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6B384BF-1D08-4B97-8466-E749C03E50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42800" y="691345"/>
            <a:ext cx="8911687" cy="1280890"/>
          </a:xfrm>
        </p:spPr>
        <p:txBody>
          <a:bodyPr>
            <a:normAutofit fontScale="90000"/>
          </a:bodyPr>
          <a:lstStyle/>
          <a:p>
            <a:r>
              <a:rPr lang="en-GB" sz="4000" b="0" i="0" dirty="0">
                <a:solidFill>
                  <a:schemeClr val="tx2">
                    <a:lumMod val="60000"/>
                    <a:lumOff val="40000"/>
                  </a:schemeClr>
                </a:solidFill>
                <a:effectLst/>
                <a:latin typeface="Century Gothic" panose="020B0502020202020204" pitchFamily="34" charset="0"/>
              </a:rPr>
              <a:t>Adverse Childhood Experiences</a:t>
            </a:r>
            <a:br>
              <a:rPr lang="en-GB" b="0" i="0" dirty="0">
                <a:solidFill>
                  <a:srgbClr val="212529"/>
                </a:solidFill>
                <a:effectLst/>
                <a:latin typeface="-apple-system"/>
              </a:rPr>
            </a:br>
            <a:br>
              <a:rPr lang="en-GB" b="0" i="0" dirty="0">
                <a:solidFill>
                  <a:srgbClr val="212529"/>
                </a:solidFill>
                <a:effectLst/>
                <a:latin typeface="-apple-system"/>
              </a:rPr>
            </a:b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F0F5998-F76B-41AC-B1D5-1AFF966228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b="0" i="0" dirty="0">
                <a:solidFill>
                  <a:srgbClr val="212529"/>
                </a:solidFill>
                <a:effectLst/>
                <a:latin typeface="Century Gothic" panose="020B0502020202020204" pitchFamily="34" charset="0"/>
              </a:rPr>
              <a:t>Adverse childhood experiences are traumatic events, particularly those in early childhood that significantly affect the health and well-being of people.</a:t>
            </a:r>
          </a:p>
          <a:p>
            <a:pPr algn="l"/>
            <a:r>
              <a:rPr lang="en-GB" sz="2000" b="0" i="0" dirty="0">
                <a:solidFill>
                  <a:srgbClr val="212529"/>
                </a:solidFill>
                <a:effectLst/>
                <a:latin typeface="Century Gothic" panose="020B0502020202020204" pitchFamily="34" charset="0"/>
              </a:rPr>
              <a:t>These experiences range from suffering verbal, mental, sexual and physical abuse, to being raised in a household where domestic violence, alcohol abuse, parental separation or drug abuse is present.</a:t>
            </a:r>
          </a:p>
          <a:p>
            <a:pPr marL="0" indent="0" algn="r">
              <a:buNone/>
            </a:pPr>
            <a:r>
              <a:rPr lang="en-GB" dirty="0"/>
              <a:t> NHS Wales (</a:t>
            </a:r>
            <a:r>
              <a:rPr lang="en-GB" dirty="0" err="1"/>
              <a:t>nd</a:t>
            </a:r>
            <a:r>
              <a:rPr lang="en-GB" dirty="0"/>
              <a:t>)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63284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770CB33-3427-486A-834C-8232073EAB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b="0" i="0" dirty="0">
                <a:solidFill>
                  <a:schemeClr val="tx2">
                    <a:lumMod val="60000"/>
                    <a:lumOff val="40000"/>
                  </a:schemeClr>
                </a:solidFill>
                <a:effectLst/>
                <a:latin typeface="Century Gothic" panose="020B0502020202020204" pitchFamily="34" charset="0"/>
              </a:rPr>
              <a:t>What do we know about Adverse Childhood Experiences?</a:t>
            </a:r>
            <a:br>
              <a:rPr lang="en-GB" b="0" i="0" dirty="0">
                <a:solidFill>
                  <a:schemeClr val="tx2">
                    <a:lumMod val="60000"/>
                    <a:lumOff val="40000"/>
                  </a:schemeClr>
                </a:solidFill>
                <a:effectLst/>
                <a:latin typeface="Century Gothic" panose="020B0502020202020204" pitchFamily="34" charset="0"/>
              </a:rPr>
            </a:br>
            <a:endParaRPr lang="en-GB" dirty="0">
              <a:solidFill>
                <a:schemeClr val="tx2">
                  <a:lumMod val="60000"/>
                  <a:lumOff val="40000"/>
                </a:schemeClr>
              </a:solidFill>
              <a:latin typeface="Century Gothic" panose="020B0502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8EB72CE-DF09-4E4E-83BD-3248F00ECF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900" b="0" i="0" dirty="0">
                <a:solidFill>
                  <a:srgbClr val="212529"/>
                </a:solidFill>
                <a:effectLst/>
                <a:latin typeface="Century Gothic" panose="020B0502020202020204" pitchFamily="34" charset="0"/>
              </a:rPr>
              <a:t>In 2016, Public Health Wales published the first Welsh adverse childhood experiences study which revealed 47% of adults in Wales suffered at least one adverse childhood experience in their childhood, and 14% suffered four or more.</a:t>
            </a:r>
          </a:p>
          <a:p>
            <a:r>
              <a:rPr lang="en-GB" sz="1900" b="0" i="0" dirty="0">
                <a:solidFill>
                  <a:srgbClr val="212529"/>
                </a:solidFill>
                <a:effectLst/>
                <a:latin typeface="Century Gothic" panose="020B0502020202020204" pitchFamily="34" charset="0"/>
              </a:rPr>
              <a:t>Children who experience stressful and poor quality childhoods are more likely to experience poor mental health due to poor self-image and self-worth. They are more likely to adopt health-harming behaviours during adolescence which can lead to diseases such as cancer, heart disease and diabetes later in life.</a:t>
            </a:r>
          </a:p>
          <a:p>
            <a:pPr marL="0" indent="0" algn="r">
              <a:buNone/>
            </a:pPr>
            <a:r>
              <a:rPr lang="en-GB" sz="1900" b="0" i="0" dirty="0">
                <a:solidFill>
                  <a:srgbClr val="212529"/>
                </a:solidFill>
                <a:effectLst/>
                <a:latin typeface="Century Gothic" panose="020B0502020202020204" pitchFamily="34" charset="0"/>
              </a:rPr>
              <a:t>NHS Wales (</a:t>
            </a:r>
            <a:r>
              <a:rPr lang="en-GB" sz="1900" b="0" i="0" dirty="0" err="1">
                <a:solidFill>
                  <a:srgbClr val="212529"/>
                </a:solidFill>
                <a:effectLst/>
                <a:latin typeface="Century Gothic" panose="020B0502020202020204" pitchFamily="34" charset="0"/>
              </a:rPr>
              <a:t>nd</a:t>
            </a:r>
            <a:r>
              <a:rPr lang="en-GB" sz="1900" b="0" i="0" dirty="0">
                <a:solidFill>
                  <a:srgbClr val="212529"/>
                </a:solidFill>
                <a:effectLst/>
                <a:latin typeface="Century Gothic" panose="020B0502020202020204" pitchFamily="34" charset="0"/>
              </a:rPr>
              <a:t>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26954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79208B-1F30-4A3A-81DE-C66F84FA32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Anxiety Disorders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A2C81C-7FDE-4939-AF62-32F08D40CDE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For example</a:t>
            </a:r>
          </a:p>
          <a:p>
            <a:r>
              <a:rPr lang="en-GB" dirty="0"/>
              <a:t>Social Anxiety disorders</a:t>
            </a:r>
          </a:p>
          <a:p>
            <a:r>
              <a:rPr lang="en-GB" dirty="0"/>
              <a:t>Perinatal Anxiety</a:t>
            </a:r>
          </a:p>
          <a:p>
            <a:r>
              <a:rPr lang="en-GB" dirty="0"/>
              <a:t>Panic disorder</a:t>
            </a:r>
          </a:p>
          <a:p>
            <a:r>
              <a:rPr lang="en-GB" dirty="0"/>
              <a:t>Body </a:t>
            </a:r>
            <a:r>
              <a:rPr lang="en-GB" dirty="0" err="1"/>
              <a:t>Dismorphic</a:t>
            </a:r>
            <a:r>
              <a:rPr lang="en-GB" dirty="0"/>
              <a:t> disorder</a:t>
            </a:r>
          </a:p>
          <a:p>
            <a:r>
              <a:rPr lang="en-GB" dirty="0"/>
              <a:t>Phobias</a:t>
            </a:r>
          </a:p>
          <a:p>
            <a:r>
              <a:rPr lang="en-GB" dirty="0"/>
              <a:t>Post Traumatic Stress disorder</a:t>
            </a:r>
          </a:p>
          <a:p>
            <a:pPr marL="0" indent="0" algn="r">
              <a:buNone/>
            </a:pPr>
            <a:r>
              <a:rPr lang="en-GB" dirty="0"/>
              <a:t>Mind, 2023</a:t>
            </a:r>
          </a:p>
        </p:txBody>
      </p:sp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id="{091153BF-5B0C-4FDE-9F2C-E143C87E312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153322" y="1506070"/>
            <a:ext cx="4442909" cy="2232212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3B7E95BD-FD15-4C8A-9636-C285A3C57E16}"/>
              </a:ext>
            </a:extLst>
          </p:cNvPr>
          <p:cNvSpPr/>
          <p:nvPr/>
        </p:nvSpPr>
        <p:spPr>
          <a:xfrm>
            <a:off x="1541929" y="1670966"/>
            <a:ext cx="4554071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>
              <a:hlinkClick r:id="rId3"/>
            </a:endParaRPr>
          </a:p>
          <a:p>
            <a:endParaRPr lang="en-GB" dirty="0">
              <a:hlinkClick r:id="rId3"/>
            </a:endParaRPr>
          </a:p>
          <a:p>
            <a:endParaRPr lang="en-GB" dirty="0">
              <a:hlinkClick r:id="rId3"/>
            </a:endParaRPr>
          </a:p>
          <a:p>
            <a:endParaRPr lang="en-GB" dirty="0">
              <a:hlinkClick r:id="rId3"/>
            </a:endParaRPr>
          </a:p>
          <a:p>
            <a:endParaRPr lang="en-GB" dirty="0">
              <a:hlinkClick r:id="rId3"/>
            </a:endParaRPr>
          </a:p>
          <a:p>
            <a:endParaRPr lang="en-GB" dirty="0">
              <a:hlinkClick r:id="rId3"/>
            </a:endParaRPr>
          </a:p>
          <a:p>
            <a:endParaRPr lang="en-GB" dirty="0">
              <a:hlinkClick r:id="rId3"/>
            </a:endParaRPr>
          </a:p>
          <a:p>
            <a:endParaRPr lang="en-GB" dirty="0">
              <a:hlinkClick r:id="rId3"/>
            </a:endParaRPr>
          </a:p>
        </p:txBody>
      </p:sp>
    </p:spTree>
    <p:extLst>
      <p:ext uri="{BB962C8B-B14F-4D97-AF65-F5344CB8AC3E}">
        <p14:creationId xmlns:p14="http://schemas.microsoft.com/office/powerpoint/2010/main" val="29173340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7BC55-84D8-09DB-CAE7-31E4D09CDC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EA05CA-C81E-439F-452A-67DA8C1DC4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Support strategies and interventions to support mental health and well-being of children and young people</a:t>
            </a:r>
          </a:p>
          <a:p>
            <a:r>
              <a:rPr lang="en-GB" sz="3200" dirty="0"/>
              <a:t>Review of assignment</a:t>
            </a:r>
          </a:p>
          <a:p>
            <a:r>
              <a:rPr lang="en-GB" sz="3200" dirty="0"/>
              <a:t>Essay planning</a:t>
            </a:r>
          </a:p>
        </p:txBody>
      </p:sp>
    </p:spTree>
    <p:extLst>
      <p:ext uri="{BB962C8B-B14F-4D97-AF65-F5344CB8AC3E}">
        <p14:creationId xmlns:p14="http://schemas.microsoft.com/office/powerpoint/2010/main" val="1510921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F8425-9520-4A5D-BD9B-65BD8A6482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D4C9F-DCB3-4739-8A9D-B63E4E630C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en-GB" dirty="0"/>
          </a:p>
          <a:p>
            <a:r>
              <a:rPr lang="en-GB" dirty="0"/>
              <a:t>Estyn (2020) Available at </a:t>
            </a:r>
            <a:r>
              <a:rPr lang="en-GB" dirty="0">
                <a:hlinkClick r:id="rId2"/>
              </a:rPr>
              <a:t>https://gov.wales/sites/default/files/publications/2020-01/knowing-your-children-supporting-pupils-with-adverse-childhood%20experiences.pdf</a:t>
            </a:r>
            <a:r>
              <a:rPr lang="en-GB" dirty="0"/>
              <a:t> (Accessed 22/10/21)</a:t>
            </a:r>
          </a:p>
          <a:p>
            <a:r>
              <a:rPr lang="en-GB" dirty="0"/>
              <a:t>Great Ormond Street Hospital (GOSH) ( 2023) Children &amp; Young People with Learning Disabilities Available at </a:t>
            </a:r>
            <a:r>
              <a:rPr lang="en-GB" dirty="0">
                <a:hlinkClick r:id="rId3"/>
              </a:rPr>
              <a:t>https://www.gosh.nhs.uk/your-hospital-visit/before-you-come-gosh/if-your-child-has-additional-needs/children-and-young-people-learning-disabilities/</a:t>
            </a:r>
            <a:r>
              <a:rPr lang="en-GB" dirty="0"/>
              <a:t>  (Accessed 20.01.2023)]</a:t>
            </a:r>
          </a:p>
          <a:p>
            <a:r>
              <a:rPr lang="en-GB" dirty="0"/>
              <a:t>Mind (2023) Autism and Mental Health. Available at </a:t>
            </a:r>
            <a:r>
              <a:rPr lang="en-GB" dirty="0">
                <a:hlinkClick r:id="rId4"/>
              </a:rPr>
              <a:t>https://www.mind.org.uk/about-us/our-policy-work/equality-and-human-rights/autism-and-mental-health/</a:t>
            </a:r>
            <a:r>
              <a:rPr lang="en-GB" dirty="0"/>
              <a:t> (Accessed 20.01.2023)</a:t>
            </a:r>
          </a:p>
          <a:p>
            <a:r>
              <a:rPr lang="en-GB" dirty="0"/>
              <a:t>Mind (2023) Types of Mental Heath Problems. Available at </a:t>
            </a:r>
            <a:r>
              <a:rPr lang="en-GB" dirty="0">
                <a:hlinkClick r:id="rId5"/>
              </a:rPr>
              <a:t>https://www.mind.org.uk/information-support/types-of-mental-health-problems/anxiety-and-panic-attacks/anxiety-disorders/</a:t>
            </a:r>
            <a:r>
              <a:rPr lang="en-GB" dirty="0"/>
              <a:t> (Accessed 22..01.2023)</a:t>
            </a:r>
          </a:p>
          <a:p>
            <a:r>
              <a:rPr lang="en-GB" sz="1800" b="0" i="0" dirty="0">
                <a:solidFill>
                  <a:srgbClr val="212529"/>
                </a:solidFill>
                <a:effectLst/>
                <a:latin typeface="Century Gothic" panose="020B0502020202020204" pitchFamily="34" charset="0"/>
              </a:rPr>
              <a:t>NHS Wales (</a:t>
            </a:r>
            <a:r>
              <a:rPr lang="en-GB" sz="1800" b="0" i="0" dirty="0" err="1">
                <a:solidFill>
                  <a:srgbClr val="212529"/>
                </a:solidFill>
                <a:effectLst/>
                <a:latin typeface="Century Gothic" panose="020B0502020202020204" pitchFamily="34" charset="0"/>
              </a:rPr>
              <a:t>nd</a:t>
            </a:r>
            <a:r>
              <a:rPr lang="en-GB" sz="1800" b="0" i="0" dirty="0">
                <a:solidFill>
                  <a:srgbClr val="212529"/>
                </a:solidFill>
                <a:effectLst/>
                <a:latin typeface="Century Gothic" panose="020B0502020202020204" pitchFamily="34" charset="0"/>
              </a:rPr>
              <a:t>) Available at  </a:t>
            </a:r>
            <a:r>
              <a:rPr lang="en-GB" sz="1800" b="0" i="0" dirty="0">
                <a:solidFill>
                  <a:srgbClr val="212529"/>
                </a:solidFill>
                <a:effectLst/>
                <a:latin typeface="Century Gothic" panose="020B0502020202020204" pitchFamily="34" charset="0"/>
                <a:hlinkClick r:id="rId6"/>
              </a:rPr>
              <a:t>https://phw.nhs.wales/topics/adverse-childhood-experiences/</a:t>
            </a:r>
            <a:r>
              <a:rPr lang="en-GB" sz="1800" b="0" i="0" dirty="0">
                <a:solidFill>
                  <a:srgbClr val="212529"/>
                </a:solidFill>
                <a:effectLst/>
                <a:latin typeface="Century Gothic" panose="020B0502020202020204" pitchFamily="34" charset="0"/>
              </a:rPr>
              <a:t>  (Accessed 22/10/21)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185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F8425-9520-4A5D-BD9B-65BD8A6482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D4C9F-DCB3-4739-8A9D-B63E4E630C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endParaRPr lang="en-GB" dirty="0"/>
          </a:p>
          <a:p>
            <a:r>
              <a:rPr lang="en-GB" dirty="0"/>
              <a:t>Office for National Statistics (2020) Children’s Well-being Indicator Review. Available at </a:t>
            </a:r>
            <a:r>
              <a:rPr lang="en-GB" dirty="0">
                <a:hlinkClick r:id="rId2"/>
              </a:rPr>
              <a:t>https://www.ons.gov.uk/peoplepopulationandcommunity/wellbeing/articles/childrenswellbeingindicatorreviewuk2020/2020-09-02</a:t>
            </a:r>
            <a:r>
              <a:rPr lang="en-GB" dirty="0"/>
              <a:t> (Accessed 20.01.23)</a:t>
            </a:r>
          </a:p>
          <a:p>
            <a:r>
              <a:rPr lang="en-GB" dirty="0"/>
              <a:t>Stop Bullying (2020) The Effects of Bullying. Available at </a:t>
            </a:r>
            <a:r>
              <a:rPr lang="en-GB" dirty="0">
                <a:hlinkClick r:id="rId3"/>
              </a:rPr>
              <a:t>https://www.stopbullying.gov/bullying/effects</a:t>
            </a:r>
            <a:r>
              <a:rPr lang="en-GB" dirty="0"/>
              <a:t> (Accessed 22.01.2023)</a:t>
            </a:r>
          </a:p>
          <a:p>
            <a:r>
              <a:rPr lang="en-GB" dirty="0"/>
              <a:t>Welsh Government: Wellbeing of Future Generations (Wales) Act 2015. Available at </a:t>
            </a:r>
            <a:r>
              <a:rPr lang="en-GB" dirty="0">
                <a:hlinkClick r:id="rId4"/>
              </a:rPr>
              <a:t>http://www.legislation.gov.uk/anaw/2015/2/contents/enacted</a:t>
            </a:r>
            <a:r>
              <a:rPr lang="en-GB" dirty="0"/>
              <a:t> (Accessed 19.11.20)</a:t>
            </a:r>
          </a:p>
          <a:p>
            <a:r>
              <a:rPr lang="en-GB" dirty="0" err="1"/>
              <a:t>Youngminds</a:t>
            </a:r>
            <a:r>
              <a:rPr lang="en-GB" dirty="0"/>
              <a:t> (2021) Available at </a:t>
            </a:r>
            <a:r>
              <a:rPr lang="en-GB" dirty="0">
                <a:hlinkClick r:id="rId5"/>
              </a:rPr>
              <a:t>https://www.youngminds.org.uk/about-us/media-centre/mental-health-statistics/</a:t>
            </a:r>
            <a:r>
              <a:rPr lang="en-GB" dirty="0"/>
              <a:t> (Accessed 19.01.23)</a:t>
            </a:r>
          </a:p>
          <a:p>
            <a:r>
              <a:rPr lang="en-GB" dirty="0" err="1"/>
              <a:t>Youngminds</a:t>
            </a:r>
            <a:r>
              <a:rPr lang="en-GB" dirty="0"/>
              <a:t> 92023) How to deal with bullying. Available at </a:t>
            </a:r>
            <a:r>
              <a:rPr lang="en-GB" dirty="0">
                <a:hlinkClick r:id="rId6"/>
              </a:rPr>
              <a:t>https://www.youngminds.org.uk/young-person/coping-with-life/bullying/</a:t>
            </a:r>
            <a:r>
              <a:rPr lang="en-GB" dirty="0"/>
              <a:t> (Accessed 22.01.2023)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6606321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1416</Words>
  <Application>Microsoft Office PowerPoint</Application>
  <PresentationFormat>Widescreen</PresentationFormat>
  <Paragraphs>143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-apple-system</vt:lpstr>
      <vt:lpstr>Arial</vt:lpstr>
      <vt:lpstr>Century Gothic</vt:lpstr>
      <vt:lpstr>lato</vt:lpstr>
      <vt:lpstr>Wingdings 3</vt:lpstr>
      <vt:lpstr>Wisp</vt:lpstr>
      <vt:lpstr>ECIE5005 Session 3  Health conditions, bullying and ACEs –  Their impact on mental health &amp; well-being </vt:lpstr>
      <vt:lpstr>Assignment</vt:lpstr>
      <vt:lpstr>Review previous sessions</vt:lpstr>
      <vt:lpstr>Today</vt:lpstr>
      <vt:lpstr>Mental health: a big issue for all children and young people Youngminds, 2021</vt:lpstr>
      <vt:lpstr>Child wellbeing indicators for education</vt:lpstr>
      <vt:lpstr>Learning and Physical disabilities and mental health</vt:lpstr>
      <vt:lpstr>Autism and Mental Health     </vt:lpstr>
      <vt:lpstr>Autism and Mental Health     </vt:lpstr>
      <vt:lpstr>Attention Deficit and Hyperactivity Disorder (ADHD)</vt:lpstr>
      <vt:lpstr>Associated disorders and features</vt:lpstr>
      <vt:lpstr>ADHD – IMPACT IN SCHOOL</vt:lpstr>
      <vt:lpstr>What is bullying</vt:lpstr>
      <vt:lpstr>Bullying </vt:lpstr>
      <vt:lpstr>Psychological Links</vt:lpstr>
      <vt:lpstr>Links to theories and policies</vt:lpstr>
      <vt:lpstr>Adverse Childhood Experiences  </vt:lpstr>
      <vt:lpstr>What do we know about Adverse Childhood Experiences? </vt:lpstr>
      <vt:lpstr>Anxiety Disorders</vt:lpstr>
      <vt:lpstr>Next week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SJIE5005– Session 3 – Mental Health Conditions – Diagnosis, and Interventions</dc:title>
  <dc:creator>Cindy Hunt</dc:creator>
  <cp:lastModifiedBy>Sue Ainsworth</cp:lastModifiedBy>
  <cp:revision>23</cp:revision>
  <dcterms:created xsi:type="dcterms:W3CDTF">2020-11-23T11:47:03Z</dcterms:created>
  <dcterms:modified xsi:type="dcterms:W3CDTF">2023-01-22T07:47:36Z</dcterms:modified>
</cp:coreProperties>
</file>