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8" r:id="rId3"/>
    <p:sldId id="269" r:id="rId4"/>
    <p:sldId id="270" r:id="rId5"/>
    <p:sldId id="271" r:id="rId6"/>
    <p:sldId id="272" r:id="rId7"/>
    <p:sldId id="277" r:id="rId8"/>
    <p:sldId id="273" r:id="rId9"/>
    <p:sldId id="278" r:id="rId10"/>
    <p:sldId id="274" r:id="rId11"/>
    <p:sldId id="275" r:id="rId12"/>
    <p:sldId id="276" r:id="rId13"/>
    <p:sldId id="261" r:id="rId14"/>
    <p:sldId id="266" r:id="rId15"/>
    <p:sldId id="260" r:id="rId16"/>
    <p:sldId id="265" r:id="rId17"/>
    <p:sldId id="258" r:id="rId18"/>
    <p:sldId id="267" r:id="rId19"/>
    <p:sldId id="264" r:id="rId20"/>
    <p:sldId id="259" r:id="rId21"/>
    <p:sldId id="263" r:id="rId22"/>
    <p:sldId id="262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32" autoAdjust="0"/>
    <p:restoredTop sz="94660"/>
  </p:normalViewPr>
  <p:slideViewPr>
    <p:cSldViewPr>
      <p:cViewPr varScale="1">
        <p:scale>
          <a:sx n="73" d="100"/>
          <a:sy n="73" d="100"/>
        </p:scale>
        <p:origin x="10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23C9E-5830-4E8D-AAC0-7A7EF3D61C70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504FC-2FFE-4034-A11D-AFAB96D778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0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848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76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48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7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05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321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00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4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576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38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92B55-7C1B-462A-AA61-DF553BF8564A}" type="datetimeFigureOut">
              <a:rPr lang="en-GB" smtClean="0"/>
              <a:pPr/>
              <a:t>28/03/2019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11439-9782-4B4E-87CD-D9F971FC5EF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87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185190" y="738282"/>
            <a:ext cx="66967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SUSTAINABLE PROCESSES</a:t>
            </a:r>
            <a:endParaRPr lang="en-U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84395" y="3717032"/>
            <a:ext cx="39633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" name="Picture 2" descr="UW Trinity Saint David 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776461"/>
            <a:ext cx="1881758" cy="7527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13" name="5 CuadroTexto"/>
          <p:cNvSpPr txBox="1"/>
          <p:nvPr/>
        </p:nvSpPr>
        <p:spPr>
          <a:xfrm>
            <a:off x="251520" y="5776461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Juan A </a:t>
            </a:r>
            <a:r>
              <a:rPr lang="es-ES_tradnl" b="1" dirty="0" err="1" smtClean="0"/>
              <a:t>Ferriz</a:t>
            </a:r>
            <a:r>
              <a:rPr lang="es-ES_tradnl" b="1" smtClean="0"/>
              <a:t>-Papi</a:t>
            </a:r>
            <a:endParaRPr lang="es-ES_tradnl" b="1" dirty="0" smtClean="0"/>
          </a:p>
        </p:txBody>
      </p:sp>
      <p:sp>
        <p:nvSpPr>
          <p:cNvPr id="14" name="6 CuadroTexto"/>
          <p:cNvSpPr txBox="1"/>
          <p:nvPr/>
        </p:nvSpPr>
        <p:spPr>
          <a:xfrm>
            <a:off x="251520" y="522246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2018-2019</a:t>
            </a:r>
            <a:endParaRPr lang="es-ES" b="1" dirty="0"/>
          </a:p>
        </p:txBody>
      </p:sp>
    </p:spTree>
    <p:extLst>
      <p:ext uri="{BB962C8B-B14F-4D97-AF65-F5344CB8AC3E}">
        <p14:creationId xmlns:p14="http://schemas.microsoft.com/office/powerpoint/2010/main" val="1442423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745257"/>
            <a:ext cx="796428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Method for assessing the total cost of facility ownership</a:t>
            </a:r>
          </a:p>
          <a:p>
            <a:endParaRPr lang="en-GB" sz="2000" dirty="0"/>
          </a:p>
          <a:p>
            <a:r>
              <a:rPr lang="en-GB" sz="2000" dirty="0" smtClean="0"/>
              <a:t>Consideration of costs of acquiring, owning and disposing of a building or building system</a:t>
            </a:r>
          </a:p>
          <a:p>
            <a:endParaRPr lang="en-GB" sz="2000" dirty="0"/>
          </a:p>
          <a:p>
            <a:r>
              <a:rPr lang="en-GB" sz="2000" dirty="0" smtClean="0"/>
              <a:t>Different alternatives to fulfil the same performance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Assessment of initial costs, operating, maintenance and end of life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Comparison of costs at different stages of the life cycle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Choose the most cost-effective option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076647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3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745257"/>
            <a:ext cx="796428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Other techniques for economic evaluation:</a:t>
            </a:r>
          </a:p>
          <a:p>
            <a:endParaRPr lang="en-GB" sz="2000" dirty="0"/>
          </a:p>
          <a:p>
            <a:pPr marL="342900" indent="-342900">
              <a:buFontTx/>
              <a:buChar char="-"/>
            </a:pPr>
            <a:r>
              <a:rPr lang="en-GB" sz="2000" dirty="0" smtClean="0"/>
              <a:t>Net savings (or net benefits)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Savings-to-investment ratio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Internal Rate of Return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Payback period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235144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4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Very different costs associated. Classification in categories: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Initial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Energy and water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Operation, maintenance and repair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Replacement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Residual value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Other costs</a:t>
            </a:r>
          </a:p>
          <a:p>
            <a:endParaRPr lang="en-GB" dirty="0"/>
          </a:p>
          <a:p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COSTS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085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5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Initial Costs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Land acquisition 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Construction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Installation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Purchase/procurement</a:t>
            </a:r>
          </a:p>
          <a:p>
            <a:pPr marL="285750" indent="-285750">
              <a:buFontTx/>
              <a:buChar char="-"/>
            </a:pPr>
            <a:endParaRPr lang="en-GB" sz="2000" dirty="0"/>
          </a:p>
          <a:p>
            <a:pPr marL="285750" indent="-285750">
              <a:buFontTx/>
              <a:buChar char="-"/>
            </a:pPr>
            <a:endParaRPr lang="en-GB" sz="2000" dirty="0" smtClean="0"/>
          </a:p>
          <a:p>
            <a:r>
              <a:rPr lang="en-GB" sz="2000" dirty="0" smtClean="0"/>
              <a:t>Energy and Water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Energy usage (occupancy, building use, external consumptions, etc.)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Energy price and projections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Water costs (water supply and water discharge)</a:t>
            </a:r>
            <a:endParaRPr lang="en-GB" dirty="0" smtClean="0"/>
          </a:p>
          <a:p>
            <a:endParaRPr lang="en-GB" dirty="0"/>
          </a:p>
          <a:p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COSTS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24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6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Operation, maintenance and repair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Historical data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Specifications from supplier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Statistical analysis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Waste management</a:t>
            </a:r>
            <a:endParaRPr lang="en-GB" sz="2000" dirty="0"/>
          </a:p>
          <a:p>
            <a:pPr marL="285750" indent="-285750">
              <a:buFontTx/>
              <a:buChar char="-"/>
            </a:pPr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Replacement costs and residual value</a:t>
            </a:r>
          </a:p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Other costs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Finance charges and taxes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Non-monetary benefits or costs (aesthetics, historic preservation, Security, safety, etc.)</a:t>
            </a:r>
          </a:p>
          <a:p>
            <a:endParaRPr lang="en-GB" sz="2000" dirty="0" smtClean="0"/>
          </a:p>
          <a:p>
            <a:pPr marL="285750" indent="-285750">
              <a:buFontTx/>
              <a:buChar char="-"/>
            </a:pPr>
            <a:endParaRPr lang="en-GB" dirty="0" smtClean="0"/>
          </a:p>
          <a:p>
            <a:endParaRPr lang="en-GB" dirty="0"/>
          </a:p>
          <a:p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COSTS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977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7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C</a:t>
            </a:r>
            <a:r>
              <a:rPr lang="en-GB" sz="2000" b="1" dirty="0" smtClean="0"/>
              <a:t>an you calculate the LCC of a heating system boiler for one building?</a:t>
            </a:r>
          </a:p>
          <a:p>
            <a:r>
              <a:rPr lang="en-GB" sz="2000" b="1" dirty="0" smtClean="0"/>
              <a:t>What costs should be considered? </a:t>
            </a:r>
            <a:endParaRPr lang="en-GB" sz="2000" b="1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4032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QUESTIONS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3998" y="3268647"/>
            <a:ext cx="7964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Do you think the money we invest today has the same value 10 years later? </a:t>
            </a:r>
            <a:endParaRPr lang="en-GB" sz="20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683998" y="4803787"/>
            <a:ext cx="796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What risks/uncertainties can be identified in this procedure? </a:t>
            </a:r>
            <a:endParaRPr lang="en-GB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44770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8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Compare cash-flows incurred at different times during the life cycle.</a:t>
            </a:r>
          </a:p>
          <a:p>
            <a:r>
              <a:rPr lang="en-GB" sz="2000" dirty="0" smtClean="0"/>
              <a:t>Convert them to present values</a:t>
            </a:r>
          </a:p>
          <a:p>
            <a:r>
              <a:rPr lang="en-GB" sz="2000" dirty="0" smtClean="0"/>
              <a:t>Discount rate - Interest rate used– reflects the investor’s opportunity cost of money over time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4032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PRESENT-VALUE ANALYSIS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987824" y="3726593"/>
                <a:ext cx="3049617" cy="4924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GB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en-GB" sz="32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e>
                          </m:d>
                        </m:e>
                        <m:sup>
                          <m:r>
                            <a:rPr lang="en-GB" sz="3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3726593"/>
                <a:ext cx="3049617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827584" y="4814751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F: Future value</a:t>
            </a:r>
          </a:p>
          <a:p>
            <a:r>
              <a:rPr lang="en-GB" sz="2400" dirty="0" smtClean="0"/>
              <a:t>P: Present value</a:t>
            </a:r>
          </a:p>
          <a:p>
            <a:r>
              <a:rPr lang="en-GB" sz="2400" dirty="0" smtClean="0"/>
              <a:t>i: discount rate (per year)</a:t>
            </a:r>
          </a:p>
          <a:p>
            <a:r>
              <a:rPr lang="en-GB" sz="2400" dirty="0" smtClean="0"/>
              <a:t>n: number of years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228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9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Different scenarios because different variables can change:</a:t>
            </a:r>
          </a:p>
          <a:p>
            <a:endParaRPr lang="en-GB" sz="2000" dirty="0"/>
          </a:p>
          <a:p>
            <a:pPr marL="342900" indent="-342900">
              <a:buFontTx/>
              <a:buChar char="-"/>
            </a:pPr>
            <a:r>
              <a:rPr lang="en-GB" sz="2000" dirty="0" smtClean="0"/>
              <a:t>Change of value/cost, market variation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Accident</a:t>
            </a:r>
          </a:p>
          <a:p>
            <a:pPr marL="342900" indent="-342900">
              <a:buFontTx/>
              <a:buChar char="-"/>
            </a:pPr>
            <a:r>
              <a:rPr lang="en-GB" sz="2000" dirty="0" smtClean="0"/>
              <a:t>Longer lifespan</a:t>
            </a:r>
          </a:p>
          <a:p>
            <a:pPr marL="342900" indent="-342900">
              <a:buFontTx/>
              <a:buChar char="-"/>
            </a:pPr>
            <a:r>
              <a:rPr lang="en-GB" sz="2000" dirty="0" err="1" smtClean="0"/>
              <a:t>Deflaction</a:t>
            </a:r>
            <a:endParaRPr lang="en-GB" sz="2000" dirty="0" smtClean="0"/>
          </a:p>
          <a:p>
            <a:pPr marL="342900" indent="-342900">
              <a:buFontTx/>
              <a:buChar char="-"/>
            </a:pPr>
            <a:r>
              <a:rPr lang="en-GB" sz="2000" dirty="0" smtClean="0"/>
              <a:t>Etc.</a:t>
            </a:r>
          </a:p>
          <a:p>
            <a:pPr marL="342900" indent="-342900">
              <a:buFontTx/>
              <a:buChar char="-"/>
            </a:pPr>
            <a:endParaRPr lang="en-GB" sz="2000" dirty="0"/>
          </a:p>
          <a:p>
            <a:r>
              <a:rPr lang="en-GB" sz="2000" dirty="0" smtClean="0"/>
              <a:t>We need to evaluate uncertainty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Deterministic techniques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/>
              <a:t>Probabilistic techniques</a:t>
            </a:r>
            <a:endParaRPr lang="en-GB" sz="20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7776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UNCERTAINTY ASSESSMENT IN LIFE-CYCLE COST ANALYSIS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43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10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SENSITIVITY ANALYSIS</a:t>
            </a:r>
          </a:p>
          <a:p>
            <a:endParaRPr lang="en-GB" sz="2000" dirty="0"/>
          </a:p>
          <a:p>
            <a:r>
              <a:rPr lang="en-GB" sz="2000" dirty="0" smtClean="0"/>
              <a:t>Identification of critical parameters that can take the greatest impact</a:t>
            </a:r>
          </a:p>
          <a:p>
            <a:r>
              <a:rPr lang="en-GB" sz="2000" dirty="0" smtClean="0"/>
              <a:t>Testing different scenarios to answer “what if” questions</a:t>
            </a:r>
          </a:p>
          <a:p>
            <a:r>
              <a:rPr lang="en-GB" sz="2000" dirty="0" smtClean="0"/>
              <a:t>Simply change the value of each input up and down, holding all others constant, and recalculate the economic measure to be tested.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7776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UNCERTAINTY ASSESSMENT IN LIFE-CYCLE COST ANALYSIS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10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11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998" y="1804699"/>
            <a:ext cx="7964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BREAK-EVEN ANALYSIS</a:t>
            </a:r>
          </a:p>
          <a:p>
            <a:endParaRPr lang="en-GB" sz="2000" dirty="0"/>
          </a:p>
          <a:p>
            <a:r>
              <a:rPr lang="en-GB" sz="2000" dirty="0" smtClean="0"/>
              <a:t>maximum cost of an input that will allow the project to still break even, or conversely, what minimum benefit a project can produce and still cover the cost of the investment.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83998" y="1151908"/>
            <a:ext cx="7776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1"/>
                </a:solidFill>
              </a:rPr>
              <a:t>UNCERTAINTY ASSESSMENT IN LIFE-CYCLE COST ANALYSIS</a:t>
            </a:r>
            <a:endParaRPr lang="en-GB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595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12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" t="2751" r="5454" b="46850"/>
          <a:stretch/>
        </p:blipFill>
        <p:spPr>
          <a:xfrm>
            <a:off x="971600" y="663946"/>
            <a:ext cx="7075527" cy="5756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521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13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9" name="Rectangle 18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3" t="9272" r="8424" b="39279"/>
          <a:stretch/>
        </p:blipFill>
        <p:spPr>
          <a:xfrm>
            <a:off x="1619672" y="1110618"/>
            <a:ext cx="5760640" cy="54282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6165304"/>
            <a:ext cx="3384376" cy="373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Performance Requirements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07170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DEFINITIONS (BS ISO 15686-5:2017)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LIFE CYCLE COST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204864"/>
            <a:ext cx="7704856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28192" y="1963716"/>
            <a:ext cx="727280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Whole-life cost</a:t>
            </a:r>
          </a:p>
          <a:p>
            <a:r>
              <a:rPr lang="en-GB" dirty="0" smtClean="0"/>
              <a:t>All significant and relevant initial and future costs and benefits of an asset, throughout its life cycle, while fulfilling the performance requirements.</a:t>
            </a:r>
          </a:p>
          <a:p>
            <a:endParaRPr lang="en-GB" dirty="0"/>
          </a:p>
          <a:p>
            <a:r>
              <a:rPr lang="en-GB" dirty="0" smtClean="0"/>
              <a:t>Life Cycle Cost</a:t>
            </a:r>
          </a:p>
          <a:p>
            <a:r>
              <a:rPr lang="en-GB" dirty="0" smtClean="0"/>
              <a:t>Cost of an asset or its parts throughout its life </a:t>
            </a:r>
            <a:r>
              <a:rPr lang="en-GB" dirty="0" err="1" smtClean="0"/>
              <a:t>cyle</a:t>
            </a:r>
            <a:r>
              <a:rPr lang="en-GB" dirty="0" smtClean="0"/>
              <a:t>, while fulfilling the performance requirements.</a:t>
            </a:r>
          </a:p>
          <a:p>
            <a:endParaRPr lang="en-GB" dirty="0"/>
          </a:p>
          <a:p>
            <a:r>
              <a:rPr lang="en-GB" dirty="0" smtClean="0"/>
              <a:t>Operation cost</a:t>
            </a:r>
          </a:p>
          <a:p>
            <a:r>
              <a:rPr lang="en-GB" dirty="0" smtClean="0"/>
              <a:t>Costs incurred in running and managing the facility or built environment, including administration support services.</a:t>
            </a:r>
          </a:p>
          <a:p>
            <a:endParaRPr lang="en-GB" dirty="0"/>
          </a:p>
          <a:p>
            <a:r>
              <a:rPr lang="en-GB" dirty="0" smtClean="0"/>
              <a:t>Maintenance cost</a:t>
            </a:r>
          </a:p>
          <a:p>
            <a:r>
              <a:rPr lang="en-GB" dirty="0" smtClean="0"/>
              <a:t>Total of necessarily incurred labour, material and other related costs incurred to retain a building or its parts in a state in </a:t>
            </a:r>
            <a:r>
              <a:rPr lang="en-GB" dirty="0"/>
              <a:t>w</a:t>
            </a:r>
            <a:r>
              <a:rPr lang="en-GB" dirty="0" smtClean="0"/>
              <a:t>hich it can perform its required functions.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635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3420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WLC and LCC elements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7" t="10101" r="10914" b="58399"/>
          <a:stretch/>
        </p:blipFill>
        <p:spPr>
          <a:xfrm>
            <a:off x="1331640" y="2099351"/>
            <a:ext cx="6408712" cy="3923701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7550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Typical decisions informed by Life Cycle Cost Analysis (LCCA)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2709369"/>
            <a:ext cx="770485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Evaluation of different investment scenarios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Choices between alternative designs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Choices among alternative components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Comparison and/or benchmarking analysis of previous decisions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smtClean="0"/>
              <a:t>Estimation of future costs for budgetary purposes or investment approval</a:t>
            </a:r>
          </a:p>
          <a:p>
            <a:pPr>
              <a:lnSpc>
                <a:spcPct val="150000"/>
              </a:lnSpc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16871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Analysis at different stages of the life cycle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35" t="9409" r="22785" b="46492"/>
          <a:stretch/>
        </p:blipFill>
        <p:spPr>
          <a:xfrm>
            <a:off x="2123728" y="1782108"/>
            <a:ext cx="4824536" cy="4942208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77696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67544" y="2969156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Different levels of analysis at different stages of the life cycle</a:t>
            </a:r>
            <a:endParaRPr lang="en-GB" b="1" dirty="0">
              <a:solidFill>
                <a:schemeClr val="accent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0" name="Rectangle 6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3" t="26900" r="15848" b="20601"/>
          <a:stretch/>
        </p:blipFill>
        <p:spPr>
          <a:xfrm>
            <a:off x="3420303" y="880580"/>
            <a:ext cx="5545166" cy="5658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223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19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9051" r="14124" b="13250"/>
          <a:stretch/>
        </p:blipFill>
        <p:spPr>
          <a:xfrm>
            <a:off x="4355976" y="957429"/>
            <a:ext cx="3744416" cy="532859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9592" y="1412776"/>
            <a:ext cx="342038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 smtClean="0">
                <a:solidFill>
                  <a:schemeClr val="accent1"/>
                </a:solidFill>
              </a:rPr>
              <a:t>Classification of costs</a:t>
            </a:r>
          </a:p>
          <a:p>
            <a:pPr>
              <a:spcAft>
                <a:spcPts val="1200"/>
              </a:spcAft>
            </a:pPr>
            <a:r>
              <a:rPr lang="en-GB" b="1" dirty="0" smtClean="0"/>
              <a:t>Typical scope of costs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324186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20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9052" r="14124" b="62297"/>
          <a:stretch/>
        </p:blipFill>
        <p:spPr>
          <a:xfrm>
            <a:off x="336829" y="1247423"/>
            <a:ext cx="8548342" cy="4485833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740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21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37703" r="14124" b="38148"/>
          <a:stretch/>
        </p:blipFill>
        <p:spPr>
          <a:xfrm>
            <a:off x="1149" y="1556792"/>
            <a:ext cx="8791238" cy="388843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29629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11439-9782-4B4E-87CD-D9F971FC5EF1}" type="slidenum">
              <a:rPr lang="en-GB" smtClean="0"/>
              <a:pPr/>
              <a:t>22</a:t>
            </a:fld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1149" y="66530"/>
            <a:ext cx="9035406" cy="683568"/>
            <a:chOff x="1149" y="66530"/>
            <a:chExt cx="9035406" cy="683568"/>
          </a:xfrm>
        </p:grpSpPr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9" y="66530"/>
              <a:ext cx="683568" cy="683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683998" y="82478"/>
              <a:ext cx="8351779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84717" y="138500"/>
              <a:ext cx="8351779" cy="269813"/>
            </a:xfrm>
            <a:prstGeom prst="rect">
              <a:avLst/>
            </a:prstGeom>
            <a:solidFill>
              <a:srgbClr val="FFE8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 dirty="0" smtClean="0">
                  <a:solidFill>
                    <a:srgbClr val="0070C0"/>
                  </a:solidFill>
                </a:rPr>
                <a:t>LIFE CYCLE COST</a:t>
              </a:r>
              <a:endParaRPr lang="en-GB" sz="1400" b="1" dirty="0">
                <a:solidFill>
                  <a:srgbClr val="0070C0"/>
                </a:solidFill>
              </a:endParaRPr>
            </a:p>
          </p:txBody>
        </p: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717" y="412283"/>
              <a:ext cx="8351838" cy="4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7" t="61852" r="14124" b="13250"/>
          <a:stretch/>
        </p:blipFill>
        <p:spPr>
          <a:xfrm>
            <a:off x="107504" y="1586750"/>
            <a:ext cx="8660154" cy="428091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84" y="559912"/>
            <a:ext cx="66967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BS ISO 15686-5:2017</a:t>
            </a:r>
            <a:endParaRPr lang="en-U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7755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754</Words>
  <Application>Microsoft Office PowerPoint</Application>
  <PresentationFormat>On-screen Show (4:3)</PresentationFormat>
  <Paragraphs>180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Ferriz-Papi, Juan</dc:creator>
  <cp:lastModifiedBy>Juan Ferriz-Papi</cp:lastModifiedBy>
  <cp:revision>36</cp:revision>
  <dcterms:created xsi:type="dcterms:W3CDTF">2015-09-15T12:16:09Z</dcterms:created>
  <dcterms:modified xsi:type="dcterms:W3CDTF">2019-03-28T14:55:42Z</dcterms:modified>
</cp:coreProperties>
</file>