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8"/>
  </p:notesMasterIdLst>
  <p:sldIdLst>
    <p:sldId id="256" r:id="rId2"/>
    <p:sldId id="270" r:id="rId3"/>
    <p:sldId id="269" r:id="rId4"/>
    <p:sldId id="257" r:id="rId5"/>
    <p:sldId id="258" r:id="rId6"/>
    <p:sldId id="259" r:id="rId7"/>
    <p:sldId id="260" r:id="rId8"/>
    <p:sldId id="261" r:id="rId9"/>
    <p:sldId id="262" r:id="rId10"/>
    <p:sldId id="263" r:id="rId11"/>
    <p:sldId id="264" r:id="rId12"/>
    <p:sldId id="265" r:id="rId13"/>
    <p:sldId id="271" r:id="rId14"/>
    <p:sldId id="266" r:id="rId15"/>
    <p:sldId id="267" r:id="rId16"/>
    <p:sldId id="268"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015" autoAdjust="0"/>
    <p:restoredTop sz="84118" autoAdjust="0"/>
  </p:normalViewPr>
  <p:slideViewPr>
    <p:cSldViewPr snapToGrid="0">
      <p:cViewPr varScale="1">
        <p:scale>
          <a:sx n="69" d="100"/>
          <a:sy n="69" d="100"/>
        </p:scale>
        <p:origin x="1138"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2EBF21B-CCAE-4E80-9917-82D46329172F}" type="datetimeFigureOut">
              <a:rPr lang="en-GB" smtClean="0"/>
              <a:t>01/10/2025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F88EAE6-4B2C-4BCE-A18F-EA80FBC5781E}" type="slidenum">
              <a:rPr lang="en-GB" smtClean="0"/>
              <a:t>‹#›</a:t>
            </a:fld>
            <a:endParaRPr lang="en-GB"/>
          </a:p>
        </p:txBody>
      </p:sp>
    </p:spTree>
    <p:extLst>
      <p:ext uri="{BB962C8B-B14F-4D97-AF65-F5344CB8AC3E}">
        <p14:creationId xmlns:p14="http://schemas.microsoft.com/office/powerpoint/2010/main" val="339258997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F88EAE6-4B2C-4BCE-A18F-EA80FBC5781E}" type="slidenum">
              <a:rPr lang="en-GB" smtClean="0"/>
              <a:t>1</a:t>
            </a:fld>
            <a:endParaRPr lang="en-GB"/>
          </a:p>
        </p:txBody>
      </p:sp>
    </p:spTree>
    <p:extLst>
      <p:ext uri="{BB962C8B-B14F-4D97-AF65-F5344CB8AC3E}">
        <p14:creationId xmlns:p14="http://schemas.microsoft.com/office/powerpoint/2010/main" val="42584552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F88EAE6-4B2C-4BCE-A18F-EA80FBC5781E}" type="slidenum">
              <a:rPr lang="en-GB" smtClean="0"/>
              <a:t>3</a:t>
            </a:fld>
            <a:endParaRPr lang="en-GB"/>
          </a:p>
        </p:txBody>
      </p:sp>
    </p:spTree>
    <p:extLst>
      <p:ext uri="{BB962C8B-B14F-4D97-AF65-F5344CB8AC3E}">
        <p14:creationId xmlns:p14="http://schemas.microsoft.com/office/powerpoint/2010/main" val="332466466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Company Overview:</a:t>
            </a:r>
            <a:endParaRPr lang="en-GB" sz="1200" kern="1200" dirty="0">
              <a:solidFill>
                <a:schemeClr val="tx1"/>
              </a:solidFill>
              <a:effectLst/>
              <a:latin typeface="+mn-lt"/>
              <a:ea typeface="+mn-ea"/>
              <a:cs typeface="+mn-cs"/>
            </a:endParaRPr>
          </a:p>
          <a:p>
            <a:r>
              <a:rPr lang="en-GB" sz="1200" kern="1200" dirty="0" err="1">
                <a:solidFill>
                  <a:schemeClr val="tx1"/>
                </a:solidFill>
                <a:effectLst/>
                <a:latin typeface="+mn-lt"/>
                <a:ea typeface="+mn-ea"/>
                <a:cs typeface="+mn-cs"/>
              </a:rPr>
              <a:t>Tirebuck</a:t>
            </a:r>
            <a:r>
              <a:rPr lang="en-GB" sz="1200" kern="1200" dirty="0">
                <a:solidFill>
                  <a:schemeClr val="tx1"/>
                </a:solidFill>
                <a:effectLst/>
                <a:latin typeface="+mn-lt"/>
                <a:ea typeface="+mn-ea"/>
                <a:cs typeface="+mn-cs"/>
              </a:rPr>
              <a:t> Recruitment is a small recruiting agency, which is family run, located in </a:t>
            </a:r>
            <a:r>
              <a:rPr lang="en-GB" sz="1200" kern="1200" dirty="0" err="1">
                <a:solidFill>
                  <a:schemeClr val="tx1"/>
                </a:solidFill>
                <a:effectLst/>
                <a:latin typeface="+mn-lt"/>
                <a:ea typeface="+mn-ea"/>
                <a:cs typeface="+mn-cs"/>
              </a:rPr>
              <a:t>Knowle</a:t>
            </a:r>
            <a:r>
              <a:rPr lang="en-GB" sz="1200" kern="1200" dirty="0">
                <a:solidFill>
                  <a:schemeClr val="tx1"/>
                </a:solidFill>
                <a:effectLst/>
                <a:latin typeface="+mn-lt"/>
                <a:ea typeface="+mn-ea"/>
                <a:cs typeface="+mn-cs"/>
              </a:rPr>
              <a:t>, Solihull, within the Birmingham region. It was established more than 20 years ago as the enterprise specializes in offering companies in diverse sectors good recruitment services. </a:t>
            </a:r>
            <a:r>
              <a:rPr lang="en-GB" sz="1200" kern="1200" dirty="0" err="1">
                <a:solidFill>
                  <a:schemeClr val="tx1"/>
                </a:solidFill>
                <a:effectLst/>
                <a:latin typeface="+mn-lt"/>
                <a:ea typeface="+mn-ea"/>
                <a:cs typeface="+mn-cs"/>
              </a:rPr>
              <a:t>Tirebuck</a:t>
            </a:r>
            <a:r>
              <a:rPr lang="en-GB" sz="1200" kern="1200" dirty="0">
                <a:solidFill>
                  <a:schemeClr val="tx1"/>
                </a:solidFill>
                <a:effectLst/>
                <a:latin typeface="+mn-lt"/>
                <a:ea typeface="+mn-ea"/>
                <a:cs typeface="+mn-cs"/>
              </a:rPr>
              <a:t> is also known to have a personalized approach and therefore has long-term relationships with both its clients and candidates. The company is currently experiencing a business transformation to increase its services and streamline its internal processes and to implement new technologies in its recruitment processes. The changes are based on the changing market needs, such as the necessity to utilize more specialized talent in the recruitment field, use digital tools more and the rising popularity of remote work.</a:t>
            </a:r>
          </a:p>
          <a:p>
            <a:r>
              <a:rPr lang="en-GB" sz="1200" b="1" kern="1200" dirty="0">
                <a:solidFill>
                  <a:schemeClr val="tx1"/>
                </a:solidFill>
                <a:effectLst/>
                <a:latin typeface="+mn-lt"/>
                <a:ea typeface="+mn-ea"/>
                <a:cs typeface="+mn-cs"/>
              </a:rPr>
              <a:t>Relevance to Recruitment:</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It is also change-focused on recruitment where </a:t>
            </a:r>
            <a:r>
              <a:rPr lang="en-GB" sz="1200" kern="1200" dirty="0" err="1">
                <a:solidFill>
                  <a:schemeClr val="tx1"/>
                </a:solidFill>
                <a:effectLst/>
                <a:latin typeface="+mn-lt"/>
                <a:ea typeface="+mn-ea"/>
                <a:cs typeface="+mn-cs"/>
              </a:rPr>
              <a:t>Tirebuck</a:t>
            </a:r>
            <a:r>
              <a:rPr lang="en-GB" sz="1200" kern="1200" dirty="0">
                <a:solidFill>
                  <a:schemeClr val="tx1"/>
                </a:solidFill>
                <a:effectLst/>
                <a:latin typeface="+mn-lt"/>
                <a:ea typeface="+mn-ea"/>
                <a:cs typeface="+mn-cs"/>
              </a:rPr>
              <a:t> must hire the top talent that aligns with its new objectives (</a:t>
            </a:r>
            <a:r>
              <a:rPr lang="en-GB" sz="1200" kern="1200" dirty="0" err="1">
                <a:solidFill>
                  <a:schemeClr val="tx1"/>
                </a:solidFill>
                <a:effectLst/>
                <a:latin typeface="+mn-lt"/>
                <a:ea typeface="+mn-ea"/>
                <a:cs typeface="+mn-cs"/>
              </a:rPr>
              <a:t>Opada</a:t>
            </a:r>
            <a:r>
              <a:rPr lang="en-GB" sz="1200" kern="1200" dirty="0">
                <a:solidFill>
                  <a:schemeClr val="tx1"/>
                </a:solidFill>
                <a:effectLst/>
                <a:latin typeface="+mn-lt"/>
                <a:ea typeface="+mn-ea"/>
                <a:cs typeface="+mn-cs"/>
              </a:rPr>
              <a:t> et al., 2024). The expansive services which the company has necessitate more progressive recruitment processes to get recruits who possess the predilection and creativity to excel in the new organizational arrangement of the company. All these changing recruitment requirements will make this possible so that now </a:t>
            </a:r>
            <a:r>
              <a:rPr lang="en-GB" sz="1200" kern="1200" dirty="0" err="1">
                <a:solidFill>
                  <a:schemeClr val="tx1"/>
                </a:solidFill>
                <a:effectLst/>
                <a:latin typeface="+mn-lt"/>
                <a:ea typeface="+mn-ea"/>
                <a:cs typeface="+mn-cs"/>
              </a:rPr>
              <a:t>Tirebuck</a:t>
            </a:r>
            <a:r>
              <a:rPr lang="en-GB" sz="1200" kern="1200" dirty="0">
                <a:solidFill>
                  <a:schemeClr val="tx1"/>
                </a:solidFill>
                <a:effectLst/>
                <a:latin typeface="+mn-lt"/>
                <a:ea typeface="+mn-ea"/>
                <a:cs typeface="+mn-cs"/>
              </a:rPr>
              <a:t> will be in a position to get the right people to match with the changing industry, embrace new technology and also able to meet the increasing requirements of its customers. It would also require changing the recruitment processes within </a:t>
            </a:r>
            <a:r>
              <a:rPr lang="en-GB" sz="1200" kern="1200" dirty="0" err="1">
                <a:solidFill>
                  <a:schemeClr val="tx1"/>
                </a:solidFill>
                <a:effectLst/>
                <a:latin typeface="+mn-lt"/>
                <a:ea typeface="+mn-ea"/>
                <a:cs typeface="+mn-cs"/>
              </a:rPr>
              <a:t>Tirebuck</a:t>
            </a:r>
            <a:r>
              <a:rPr lang="en-GB" sz="1200" kern="1200" dirty="0">
                <a:solidFill>
                  <a:schemeClr val="tx1"/>
                </a:solidFill>
                <a:effectLst/>
                <a:latin typeface="+mn-lt"/>
                <a:ea typeface="+mn-ea"/>
                <a:cs typeface="+mn-cs"/>
              </a:rPr>
              <a:t> to ensure that the talent pool would not only be diverse but also be capable of operating in the environment filled with technologies.</a:t>
            </a:r>
          </a:p>
          <a:p>
            <a:r>
              <a:rPr lang="en-GB" sz="1200" b="1" kern="1200" dirty="0">
                <a:solidFill>
                  <a:schemeClr val="tx1"/>
                </a:solidFill>
                <a:effectLst/>
                <a:latin typeface="+mn-lt"/>
                <a:ea typeface="+mn-ea"/>
                <a:cs typeface="+mn-cs"/>
              </a:rPr>
              <a:t>Purpose of the Report:</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report is focused on the analysis of the recruitment and selection processes used by </a:t>
            </a:r>
            <a:r>
              <a:rPr lang="en-GB" sz="1200" kern="1200" dirty="0" err="1">
                <a:solidFill>
                  <a:schemeClr val="tx1"/>
                </a:solidFill>
                <a:effectLst/>
                <a:latin typeface="+mn-lt"/>
                <a:ea typeface="+mn-ea"/>
                <a:cs typeface="+mn-cs"/>
              </a:rPr>
              <a:t>Tirebuck</a:t>
            </a:r>
            <a:r>
              <a:rPr lang="en-GB" sz="1200" kern="1200" dirty="0">
                <a:solidFill>
                  <a:schemeClr val="tx1"/>
                </a:solidFill>
                <a:effectLst/>
                <a:latin typeface="+mn-lt"/>
                <a:ea typeface="+mn-ea"/>
                <a:cs typeface="+mn-cs"/>
              </a:rPr>
              <a:t> Recruitment nowadays looking at the ways in which the processes may help the company in the ongoing-process of business transformation. The analysis shall evaluate the effectiveness of these strategies to be in line with the company changing objectives and how they can be improved to suit the future needs of the company.</a:t>
            </a:r>
          </a:p>
          <a:p>
            <a:endParaRPr lang="en-GB" dirty="0"/>
          </a:p>
        </p:txBody>
      </p:sp>
      <p:sp>
        <p:nvSpPr>
          <p:cNvPr id="4" name="Slide Number Placeholder 3"/>
          <p:cNvSpPr>
            <a:spLocks noGrp="1"/>
          </p:cNvSpPr>
          <p:nvPr>
            <p:ph type="sldNum" sz="quarter" idx="10"/>
          </p:nvPr>
        </p:nvSpPr>
        <p:spPr/>
        <p:txBody>
          <a:bodyPr/>
          <a:lstStyle/>
          <a:p>
            <a:fld id="{5F88EAE6-4B2C-4BCE-A18F-EA80FBC5781E}" type="slidenum">
              <a:rPr lang="en-GB" smtClean="0"/>
              <a:t>4</a:t>
            </a:fld>
            <a:endParaRPr lang="en-GB"/>
          </a:p>
        </p:txBody>
      </p:sp>
    </p:spTree>
    <p:extLst>
      <p:ext uri="{BB962C8B-B14F-4D97-AF65-F5344CB8AC3E}">
        <p14:creationId xmlns:p14="http://schemas.microsoft.com/office/powerpoint/2010/main" val="194824622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Definition:</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Job analysis is a methodical way of gathering, examining as well as recording data regarding job roles. It is done through defining the main roles, skills, qualifications, and knowledge required to be able to carry out each position efficiently (</a:t>
            </a:r>
            <a:r>
              <a:rPr lang="en-GB" sz="1200" kern="1200" dirty="0" err="1">
                <a:solidFill>
                  <a:schemeClr val="tx1"/>
                </a:solidFill>
                <a:effectLst/>
                <a:latin typeface="+mn-lt"/>
                <a:ea typeface="+mn-ea"/>
                <a:cs typeface="+mn-cs"/>
              </a:rPr>
              <a:t>Putka</a:t>
            </a:r>
            <a:r>
              <a:rPr lang="en-GB" sz="1200" kern="1200" dirty="0">
                <a:solidFill>
                  <a:schemeClr val="tx1"/>
                </a:solidFill>
                <a:effectLst/>
                <a:latin typeface="+mn-lt"/>
                <a:ea typeface="+mn-ea"/>
                <a:cs typeface="+mn-cs"/>
              </a:rPr>
              <a:t> et al., 2022). Job analysis will enable a clear picture of what is required of the position and this will aid in more precise job descriptions and fit jobs with the overall vision of the company.</a:t>
            </a:r>
          </a:p>
          <a:p>
            <a:r>
              <a:rPr lang="en-GB" sz="1200" b="1" kern="1200" dirty="0">
                <a:solidFill>
                  <a:schemeClr val="tx1"/>
                </a:solidFill>
                <a:effectLst/>
                <a:latin typeface="+mn-lt"/>
                <a:ea typeface="+mn-ea"/>
                <a:cs typeface="+mn-cs"/>
              </a:rPr>
              <a:t>Importance in Business Transformation:</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In the case of </a:t>
            </a:r>
            <a:r>
              <a:rPr lang="en-GB" sz="1200" kern="1200" dirty="0" err="1">
                <a:solidFill>
                  <a:schemeClr val="tx1"/>
                </a:solidFill>
                <a:effectLst/>
                <a:latin typeface="+mn-lt"/>
                <a:ea typeface="+mn-ea"/>
                <a:cs typeface="+mn-cs"/>
              </a:rPr>
              <a:t>Tirebuck</a:t>
            </a:r>
            <a:r>
              <a:rPr lang="en-GB" sz="1200" kern="1200" dirty="0">
                <a:solidFill>
                  <a:schemeClr val="tx1"/>
                </a:solidFill>
                <a:effectLst/>
                <a:latin typeface="+mn-lt"/>
                <a:ea typeface="+mn-ea"/>
                <a:cs typeface="+mn-cs"/>
              </a:rPr>
              <a:t> Recruitment, job analysis is important in ensuring that the changing job roles are matched by the intended transformation goals of the company. With the expansion of the company services, most of the positions will change and new positions will be formed. Job analysis makes sure that these functions are well defined with more emphasis being placed on the relationship of the skills and competencies needed with the strategic direction of the company. Moreover, job analysis assists in creating awareness of the skill gaps in the current workforce, which facilitates </a:t>
            </a:r>
            <a:r>
              <a:rPr lang="en-GB" sz="1200" kern="1200" dirty="0" err="1">
                <a:solidFill>
                  <a:schemeClr val="tx1"/>
                </a:solidFill>
                <a:effectLst/>
                <a:latin typeface="+mn-lt"/>
                <a:ea typeface="+mn-ea"/>
                <a:cs typeface="+mn-cs"/>
              </a:rPr>
              <a:t>Tirebuck</a:t>
            </a:r>
            <a:r>
              <a:rPr lang="en-GB" sz="1200" kern="1200" dirty="0">
                <a:solidFill>
                  <a:schemeClr val="tx1"/>
                </a:solidFill>
                <a:effectLst/>
                <a:latin typeface="+mn-lt"/>
                <a:ea typeface="+mn-ea"/>
                <a:cs typeface="+mn-cs"/>
              </a:rPr>
              <a:t> to hire individuals who have the skills required to work in these new job positions. As an example, job analysis will be used to establish the need to open up positions that need digital skills as </a:t>
            </a:r>
            <a:r>
              <a:rPr lang="en-GB" sz="1200" kern="1200" dirty="0" err="1">
                <a:solidFill>
                  <a:schemeClr val="tx1"/>
                </a:solidFill>
                <a:effectLst/>
                <a:latin typeface="+mn-lt"/>
                <a:ea typeface="+mn-ea"/>
                <a:cs typeface="+mn-cs"/>
              </a:rPr>
              <a:t>Tirebuck</a:t>
            </a:r>
            <a:r>
              <a:rPr lang="en-GB" sz="1200" kern="1200" dirty="0">
                <a:solidFill>
                  <a:schemeClr val="tx1"/>
                </a:solidFill>
                <a:effectLst/>
                <a:latin typeface="+mn-lt"/>
                <a:ea typeface="+mn-ea"/>
                <a:cs typeface="+mn-cs"/>
              </a:rPr>
              <a:t> continues to embrace increased digital tools in its operations.</a:t>
            </a:r>
          </a:p>
          <a:p>
            <a:r>
              <a:rPr lang="en-GB" sz="1200" b="1" kern="1200" dirty="0">
                <a:solidFill>
                  <a:schemeClr val="tx1"/>
                </a:solidFill>
                <a:effectLst/>
                <a:latin typeface="+mn-lt"/>
                <a:ea typeface="+mn-ea"/>
                <a:cs typeface="+mn-cs"/>
              </a:rPr>
              <a:t>Methods of Job Analysis:</a:t>
            </a:r>
            <a:endParaRPr lang="en-GB" sz="1200" kern="1200" dirty="0">
              <a:solidFill>
                <a:schemeClr val="tx1"/>
              </a:solidFill>
              <a:effectLst/>
              <a:latin typeface="+mn-lt"/>
              <a:ea typeface="+mn-ea"/>
              <a:cs typeface="+mn-cs"/>
            </a:endParaRPr>
          </a:p>
          <a:p>
            <a:r>
              <a:rPr lang="en-GB" sz="1200" kern="1200" dirty="0" err="1">
                <a:solidFill>
                  <a:schemeClr val="tx1"/>
                </a:solidFill>
                <a:effectLst/>
                <a:latin typeface="+mn-lt"/>
                <a:ea typeface="+mn-ea"/>
                <a:cs typeface="+mn-cs"/>
              </a:rPr>
              <a:t>Tirebuck</a:t>
            </a:r>
            <a:r>
              <a:rPr lang="en-GB" sz="1200" kern="1200" dirty="0">
                <a:solidFill>
                  <a:schemeClr val="tx1"/>
                </a:solidFill>
                <a:effectLst/>
                <a:latin typeface="+mn-lt"/>
                <a:ea typeface="+mn-ea"/>
                <a:cs typeface="+mn-cs"/>
              </a:rPr>
              <a:t> uses a few approaches of carrying out job analysis which include employee’s interviews, surveys and observation (</a:t>
            </a:r>
            <a:r>
              <a:rPr lang="en-GB" sz="1200" kern="1200" dirty="0" err="1">
                <a:solidFill>
                  <a:schemeClr val="tx1"/>
                </a:solidFill>
                <a:effectLst/>
                <a:latin typeface="+mn-lt"/>
                <a:ea typeface="+mn-ea"/>
                <a:cs typeface="+mn-cs"/>
              </a:rPr>
              <a:t>Katebi</a:t>
            </a:r>
            <a:r>
              <a:rPr lang="en-GB" sz="1200" kern="1200" dirty="0">
                <a:solidFill>
                  <a:schemeClr val="tx1"/>
                </a:solidFill>
                <a:effectLst/>
                <a:latin typeface="+mn-lt"/>
                <a:ea typeface="+mn-ea"/>
                <a:cs typeface="+mn-cs"/>
              </a:rPr>
              <a:t> et al., 2021). Through employee interviews, managers are able to have </a:t>
            </a:r>
            <a:r>
              <a:rPr lang="en-GB" sz="1200" kern="1200" dirty="0" err="1">
                <a:solidFill>
                  <a:schemeClr val="tx1"/>
                </a:solidFill>
                <a:effectLst/>
                <a:latin typeface="+mn-lt"/>
                <a:ea typeface="+mn-ea"/>
                <a:cs typeface="+mn-cs"/>
              </a:rPr>
              <a:t>firsthand</a:t>
            </a:r>
            <a:r>
              <a:rPr lang="en-GB" sz="1200" kern="1200" dirty="0">
                <a:solidFill>
                  <a:schemeClr val="tx1"/>
                </a:solidFill>
                <a:effectLst/>
                <a:latin typeface="+mn-lt"/>
                <a:ea typeface="+mn-ea"/>
                <a:cs typeface="+mn-cs"/>
              </a:rPr>
              <a:t> knowledge of the activities that are involved in certain job positions as well as how the activities relate to the business goals. Surveys, especially when it involves large teams, aid in collecting feedback on different employees concerning their job responsibilities and the pressure they are undergoing. Observation gives immediate information on job functions and performance. These methods are appropriate given the small size of </a:t>
            </a:r>
            <a:r>
              <a:rPr lang="en-GB" sz="1200" kern="1200" dirty="0" err="1">
                <a:solidFill>
                  <a:schemeClr val="tx1"/>
                </a:solidFill>
                <a:effectLst/>
                <a:latin typeface="+mn-lt"/>
                <a:ea typeface="+mn-ea"/>
                <a:cs typeface="+mn-cs"/>
              </a:rPr>
              <a:t>Tirebuck</a:t>
            </a:r>
            <a:r>
              <a:rPr lang="en-GB" sz="1200" kern="1200" dirty="0">
                <a:solidFill>
                  <a:schemeClr val="tx1"/>
                </a:solidFill>
                <a:effectLst/>
                <a:latin typeface="+mn-lt"/>
                <a:ea typeface="+mn-ea"/>
                <a:cs typeface="+mn-cs"/>
              </a:rPr>
              <a:t> since the company can collect data personally, which will directly guide the recruitment strategy.</a:t>
            </a:r>
          </a:p>
          <a:p>
            <a:endParaRPr lang="en-GB" dirty="0"/>
          </a:p>
        </p:txBody>
      </p:sp>
      <p:sp>
        <p:nvSpPr>
          <p:cNvPr id="4" name="Slide Number Placeholder 3"/>
          <p:cNvSpPr>
            <a:spLocks noGrp="1"/>
          </p:cNvSpPr>
          <p:nvPr>
            <p:ph type="sldNum" sz="quarter" idx="10"/>
          </p:nvPr>
        </p:nvSpPr>
        <p:spPr/>
        <p:txBody>
          <a:bodyPr/>
          <a:lstStyle/>
          <a:p>
            <a:fld id="{5F88EAE6-4B2C-4BCE-A18F-EA80FBC5781E}" type="slidenum">
              <a:rPr lang="en-GB" smtClean="0"/>
              <a:t>5</a:t>
            </a:fld>
            <a:endParaRPr lang="en-GB"/>
          </a:p>
        </p:txBody>
      </p:sp>
    </p:spTree>
    <p:extLst>
      <p:ext uri="{BB962C8B-B14F-4D97-AF65-F5344CB8AC3E}">
        <p14:creationId xmlns:p14="http://schemas.microsoft.com/office/powerpoint/2010/main" val="190819728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Job Description:</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A job description gives the key reasons and duties of a given position. Usually, it contains the job title, list of responsibilities, employment terms, qualification needed and pay system (</a:t>
            </a:r>
            <a:r>
              <a:rPr lang="en-GB" sz="1200" kern="1200" dirty="0" err="1">
                <a:solidFill>
                  <a:schemeClr val="tx1"/>
                </a:solidFill>
                <a:effectLst/>
                <a:latin typeface="+mn-lt"/>
                <a:ea typeface="+mn-ea"/>
                <a:cs typeface="+mn-cs"/>
              </a:rPr>
              <a:t>Sennewald</a:t>
            </a:r>
            <a:r>
              <a:rPr lang="en-GB" sz="1200" kern="1200" dirty="0">
                <a:solidFill>
                  <a:schemeClr val="tx1"/>
                </a:solidFill>
                <a:effectLst/>
                <a:latin typeface="+mn-lt"/>
                <a:ea typeface="+mn-ea"/>
                <a:cs typeface="+mn-cs"/>
              </a:rPr>
              <a:t> and Baillie, 2021). Job description is an important tool in the recruitment process because it makes both the employer and the employee understand each other about the expectations and duties.</a:t>
            </a:r>
          </a:p>
          <a:p>
            <a:r>
              <a:rPr lang="en-GB" sz="1200" b="1" kern="1200" dirty="0">
                <a:solidFill>
                  <a:schemeClr val="tx1"/>
                </a:solidFill>
                <a:effectLst/>
                <a:latin typeface="+mn-lt"/>
                <a:ea typeface="+mn-ea"/>
                <a:cs typeface="+mn-cs"/>
              </a:rPr>
              <a:t>Importance:</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To </a:t>
            </a:r>
            <a:r>
              <a:rPr lang="en-GB" sz="1200" kern="1200" dirty="0" err="1">
                <a:solidFill>
                  <a:schemeClr val="tx1"/>
                </a:solidFill>
                <a:effectLst/>
                <a:latin typeface="+mn-lt"/>
                <a:ea typeface="+mn-ea"/>
                <a:cs typeface="+mn-cs"/>
              </a:rPr>
              <a:t>Tirebuck</a:t>
            </a:r>
            <a:r>
              <a:rPr lang="en-GB" sz="1200" kern="1200" dirty="0">
                <a:solidFill>
                  <a:schemeClr val="tx1"/>
                </a:solidFill>
                <a:effectLst/>
                <a:latin typeface="+mn-lt"/>
                <a:ea typeface="+mn-ea"/>
                <a:cs typeface="+mn-cs"/>
              </a:rPr>
              <a:t>, the job description is a source of support in its recruitment process particularly in the business transformation period where positions were being redefined. Since the company is flexible to meet new demands of the market, a detailed job description makes the candidates fully understand the expectations, the qualification and the extent of the job they are applying. This transparency will reduce the chances of incompatible expectations and only talented candidates with the appropriate qualifications will be submitted.</a:t>
            </a:r>
          </a:p>
          <a:p>
            <a:r>
              <a:rPr lang="en-GB" sz="1200" b="1" kern="1200" dirty="0">
                <a:solidFill>
                  <a:schemeClr val="tx1"/>
                </a:solidFill>
                <a:effectLst/>
                <a:latin typeface="+mn-lt"/>
                <a:ea typeface="+mn-ea"/>
                <a:cs typeface="+mn-cs"/>
              </a:rPr>
              <a:t>Person Specification:</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A person specification is a document that defines the desired qualities of the person who can best fit in a job such as skills, qualifications, experience and personal attributes needed. It is also usually more comprehensive than the job description and it is concerned with the exact characteristics required to perform well in the position.</a:t>
            </a:r>
          </a:p>
          <a:p>
            <a:r>
              <a:rPr lang="en-GB" sz="1200" b="1" kern="1200" dirty="0">
                <a:solidFill>
                  <a:schemeClr val="tx1"/>
                </a:solidFill>
                <a:effectLst/>
                <a:latin typeface="+mn-lt"/>
                <a:ea typeface="+mn-ea"/>
                <a:cs typeface="+mn-cs"/>
              </a:rPr>
              <a:t>Relevance to Transformation:</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During the transformation of </a:t>
            </a:r>
            <a:r>
              <a:rPr lang="en-GB" sz="1200" kern="1200" dirty="0" err="1">
                <a:solidFill>
                  <a:schemeClr val="tx1"/>
                </a:solidFill>
                <a:effectLst/>
                <a:latin typeface="+mn-lt"/>
                <a:ea typeface="+mn-ea"/>
                <a:cs typeface="+mn-cs"/>
              </a:rPr>
              <a:t>Tirebuck</a:t>
            </a:r>
            <a:r>
              <a:rPr lang="en-GB" sz="1200" kern="1200" dirty="0">
                <a:solidFill>
                  <a:schemeClr val="tx1"/>
                </a:solidFill>
                <a:effectLst/>
                <a:latin typeface="+mn-lt"/>
                <a:ea typeface="+mn-ea"/>
                <a:cs typeface="+mn-cs"/>
              </a:rPr>
              <a:t>, such things as person specifications will change to incorporate the new competencies required in the company (</a:t>
            </a:r>
            <a:r>
              <a:rPr lang="en-GB" sz="1200" kern="1200" dirty="0" err="1">
                <a:solidFill>
                  <a:schemeClr val="tx1"/>
                </a:solidFill>
                <a:effectLst/>
                <a:latin typeface="+mn-lt"/>
                <a:ea typeface="+mn-ea"/>
                <a:cs typeface="+mn-cs"/>
              </a:rPr>
              <a:t>Schiuma</a:t>
            </a:r>
            <a:r>
              <a:rPr lang="en-GB" sz="1200" kern="1200" dirty="0">
                <a:solidFill>
                  <a:schemeClr val="tx1"/>
                </a:solidFill>
                <a:effectLst/>
                <a:latin typeface="+mn-lt"/>
                <a:ea typeface="+mn-ea"/>
                <a:cs typeface="+mn-cs"/>
              </a:rPr>
              <a:t> et al., 2024). As an illustration, the company can need workers who possess higher technological abilities or are flexible to fast change. Through the refinement of person specifications, </a:t>
            </a:r>
            <a:r>
              <a:rPr lang="en-GB" sz="1200" kern="1200" dirty="0" err="1">
                <a:solidFill>
                  <a:schemeClr val="tx1"/>
                </a:solidFill>
                <a:effectLst/>
                <a:latin typeface="+mn-lt"/>
                <a:ea typeface="+mn-ea"/>
                <a:cs typeface="+mn-cs"/>
              </a:rPr>
              <a:t>Tirebuck</a:t>
            </a:r>
            <a:r>
              <a:rPr lang="en-GB" sz="1200" kern="1200" dirty="0">
                <a:solidFill>
                  <a:schemeClr val="tx1"/>
                </a:solidFill>
                <a:effectLst/>
                <a:latin typeface="+mn-lt"/>
                <a:ea typeface="+mn-ea"/>
                <a:cs typeface="+mn-cs"/>
              </a:rPr>
              <a:t> can be able to recruit people who share the same vision and culture of the company in the long term. This is done to make the workforce not only qualified, but also flexible to the new demands of the business.</a:t>
            </a:r>
            <a:endParaRPr lang="en-GB" dirty="0"/>
          </a:p>
        </p:txBody>
      </p:sp>
      <p:sp>
        <p:nvSpPr>
          <p:cNvPr id="4" name="Slide Number Placeholder 3"/>
          <p:cNvSpPr>
            <a:spLocks noGrp="1"/>
          </p:cNvSpPr>
          <p:nvPr>
            <p:ph type="sldNum" sz="quarter" idx="10"/>
          </p:nvPr>
        </p:nvSpPr>
        <p:spPr/>
        <p:txBody>
          <a:bodyPr/>
          <a:lstStyle/>
          <a:p>
            <a:fld id="{5F88EAE6-4B2C-4BCE-A18F-EA80FBC5781E}" type="slidenum">
              <a:rPr lang="en-GB" smtClean="0"/>
              <a:t>6</a:t>
            </a:fld>
            <a:endParaRPr lang="en-GB"/>
          </a:p>
        </p:txBody>
      </p:sp>
    </p:spTree>
    <p:extLst>
      <p:ext uri="{BB962C8B-B14F-4D97-AF65-F5344CB8AC3E}">
        <p14:creationId xmlns:p14="http://schemas.microsoft.com/office/powerpoint/2010/main" val="341234204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Definition:</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Structured interviews are a form of interview in which the interviewer presents a fixed set of pre-prepared questions, which are asked to each of the candidates in the same sequence. This method will make the process more objective and equitable since all the candidates will be evaluated based on the same criteria.</a:t>
            </a:r>
          </a:p>
          <a:p>
            <a:r>
              <a:rPr lang="en-GB" sz="1200" b="1" kern="1200" dirty="0">
                <a:solidFill>
                  <a:schemeClr val="tx1"/>
                </a:solidFill>
                <a:effectLst/>
                <a:latin typeface="+mn-lt"/>
                <a:ea typeface="+mn-ea"/>
                <a:cs typeface="+mn-cs"/>
              </a:rPr>
              <a:t>Advantages:</a:t>
            </a:r>
            <a:endParaRPr lang="en-GB" sz="1200" kern="1200" dirty="0">
              <a:solidFill>
                <a:schemeClr val="tx1"/>
              </a:solidFill>
              <a:effectLst/>
              <a:latin typeface="+mn-lt"/>
              <a:ea typeface="+mn-ea"/>
              <a:cs typeface="+mn-cs"/>
            </a:endParaRPr>
          </a:p>
          <a:p>
            <a:pPr lvl="0"/>
            <a:r>
              <a:rPr lang="en-GB" sz="1200" b="1" kern="1200" dirty="0">
                <a:solidFill>
                  <a:schemeClr val="tx1"/>
                </a:solidFill>
                <a:effectLst/>
                <a:latin typeface="+mn-lt"/>
                <a:ea typeface="+mn-ea"/>
                <a:cs typeface="+mn-cs"/>
              </a:rPr>
              <a:t>Objectivity and consistency</a:t>
            </a:r>
            <a:r>
              <a:rPr lang="en-GB" sz="1200" kern="1200" dirty="0">
                <a:solidFill>
                  <a:schemeClr val="tx1"/>
                </a:solidFill>
                <a:effectLst/>
                <a:latin typeface="+mn-lt"/>
                <a:ea typeface="+mn-ea"/>
                <a:cs typeface="+mn-cs"/>
              </a:rPr>
              <a:t>: Structured interviews mean that the candidates are tested on an equal number of questions whose answers are easier to compare objectively (Hughes, Kleinschmidt and Sheng, 2020).</a:t>
            </a:r>
          </a:p>
          <a:p>
            <a:pPr lvl="0"/>
            <a:r>
              <a:rPr lang="en-GB" sz="1200" b="1" kern="1200" dirty="0">
                <a:solidFill>
                  <a:schemeClr val="tx1"/>
                </a:solidFill>
                <a:effectLst/>
                <a:latin typeface="+mn-lt"/>
                <a:ea typeface="+mn-ea"/>
                <a:cs typeface="+mn-cs"/>
              </a:rPr>
              <a:t>Consistency</a:t>
            </a:r>
            <a:r>
              <a:rPr lang="en-GB" sz="1200" kern="1200" dirty="0">
                <a:solidFill>
                  <a:schemeClr val="tx1"/>
                </a:solidFill>
                <a:effectLst/>
                <a:latin typeface="+mn-lt"/>
                <a:ea typeface="+mn-ea"/>
                <a:cs typeface="+mn-cs"/>
              </a:rPr>
              <a:t>: This is an interview format that removes any bias or inconsistency by the interviewer, which is vital especially during the process of hiring individuals to fill positions that are vital in transforming the company.</a:t>
            </a:r>
          </a:p>
          <a:p>
            <a:r>
              <a:rPr lang="en-GB" sz="1200" b="1" kern="1200" dirty="0">
                <a:solidFill>
                  <a:schemeClr val="tx1"/>
                </a:solidFill>
                <a:effectLst/>
                <a:latin typeface="+mn-lt"/>
                <a:ea typeface="+mn-ea"/>
                <a:cs typeface="+mn-cs"/>
              </a:rPr>
              <a:t>Disadvantages:</a:t>
            </a:r>
            <a:endParaRPr lang="en-GB" sz="1200" kern="1200" dirty="0">
              <a:solidFill>
                <a:schemeClr val="tx1"/>
              </a:solidFill>
              <a:effectLst/>
              <a:latin typeface="+mn-lt"/>
              <a:ea typeface="+mn-ea"/>
              <a:cs typeface="+mn-cs"/>
            </a:endParaRPr>
          </a:p>
          <a:p>
            <a:pPr lvl="0"/>
            <a:r>
              <a:rPr lang="en-GB" sz="1200" b="1" kern="1200" dirty="0">
                <a:solidFill>
                  <a:schemeClr val="tx1"/>
                </a:solidFill>
                <a:effectLst/>
                <a:latin typeface="+mn-lt"/>
                <a:ea typeface="+mn-ea"/>
                <a:cs typeface="+mn-cs"/>
              </a:rPr>
              <a:t>Limited flexibility</a:t>
            </a:r>
            <a:r>
              <a:rPr lang="en-GB" sz="1200" kern="1200" dirty="0">
                <a:solidFill>
                  <a:schemeClr val="tx1"/>
                </a:solidFill>
                <a:effectLst/>
                <a:latin typeface="+mn-lt"/>
                <a:ea typeface="+mn-ea"/>
                <a:cs typeface="+mn-cs"/>
              </a:rPr>
              <a:t>: Structured interviews give uniformity but not the ability of the interviewer to dig deeper into individual aspects of the experience of a candidate that might be important in determining his or her fit in the changing structure of the company (Hughes, Kleinschmidt and Sheng, 2020). As an example, candidates also might have relevant skills that are not included in the </a:t>
            </a:r>
            <a:r>
              <a:rPr lang="en-GB" sz="1200" kern="1200" dirty="0" err="1">
                <a:solidFill>
                  <a:schemeClr val="tx1"/>
                </a:solidFill>
                <a:effectLst/>
                <a:latin typeface="+mn-lt"/>
                <a:ea typeface="+mn-ea"/>
                <a:cs typeface="+mn-cs"/>
              </a:rPr>
              <a:t>preset</a:t>
            </a:r>
            <a:r>
              <a:rPr lang="en-GB" sz="1200" kern="1200" dirty="0">
                <a:solidFill>
                  <a:schemeClr val="tx1"/>
                </a:solidFill>
                <a:effectLst/>
                <a:latin typeface="+mn-lt"/>
                <a:ea typeface="+mn-ea"/>
                <a:cs typeface="+mn-cs"/>
              </a:rPr>
              <a:t> questions.</a:t>
            </a:r>
          </a:p>
          <a:p>
            <a:endParaRPr lang="en-GB" dirty="0"/>
          </a:p>
        </p:txBody>
      </p:sp>
      <p:sp>
        <p:nvSpPr>
          <p:cNvPr id="4" name="Slide Number Placeholder 3"/>
          <p:cNvSpPr>
            <a:spLocks noGrp="1"/>
          </p:cNvSpPr>
          <p:nvPr>
            <p:ph type="sldNum" sz="quarter" idx="10"/>
          </p:nvPr>
        </p:nvSpPr>
        <p:spPr/>
        <p:txBody>
          <a:bodyPr/>
          <a:lstStyle/>
          <a:p>
            <a:fld id="{5F88EAE6-4B2C-4BCE-A18F-EA80FBC5781E}" type="slidenum">
              <a:rPr lang="en-GB" smtClean="0"/>
              <a:t>7</a:t>
            </a:fld>
            <a:endParaRPr lang="en-GB"/>
          </a:p>
        </p:txBody>
      </p:sp>
    </p:spTree>
    <p:extLst>
      <p:ext uri="{BB962C8B-B14F-4D97-AF65-F5344CB8AC3E}">
        <p14:creationId xmlns:p14="http://schemas.microsoft.com/office/powerpoint/2010/main" val="320876096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Definition:</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Semi-structured interviews contain pre-defined questions and allow flexibility to follow up questions. This combined method enables the interviewer to probe on areas that may be of importance depending on the responses made by the candidate.</a:t>
            </a:r>
          </a:p>
          <a:p>
            <a:r>
              <a:rPr lang="en-GB" sz="1200" b="1" kern="1200" dirty="0">
                <a:solidFill>
                  <a:schemeClr val="tx1"/>
                </a:solidFill>
                <a:effectLst/>
                <a:latin typeface="+mn-lt"/>
                <a:ea typeface="+mn-ea"/>
                <a:cs typeface="+mn-cs"/>
              </a:rPr>
              <a:t>Advantages:</a:t>
            </a:r>
            <a:endParaRPr lang="en-GB" sz="1200" kern="1200" dirty="0">
              <a:solidFill>
                <a:schemeClr val="tx1"/>
              </a:solidFill>
              <a:effectLst/>
              <a:latin typeface="+mn-lt"/>
              <a:ea typeface="+mn-ea"/>
              <a:cs typeface="+mn-cs"/>
            </a:endParaRPr>
          </a:p>
          <a:p>
            <a:pPr lvl="0"/>
            <a:r>
              <a:rPr lang="en-GB" sz="1200" b="1" kern="1200" dirty="0">
                <a:solidFill>
                  <a:schemeClr val="tx1"/>
                </a:solidFill>
                <a:effectLst/>
                <a:latin typeface="+mn-lt"/>
                <a:ea typeface="+mn-ea"/>
                <a:cs typeface="+mn-cs"/>
              </a:rPr>
              <a:t>In-depth insights</a:t>
            </a:r>
            <a:r>
              <a:rPr lang="en-GB" sz="1200" kern="1200" dirty="0">
                <a:solidFill>
                  <a:schemeClr val="tx1"/>
                </a:solidFill>
                <a:effectLst/>
                <a:latin typeface="+mn-lt"/>
                <a:ea typeface="+mn-ea"/>
                <a:cs typeface="+mn-cs"/>
              </a:rPr>
              <a:t>: Semi-structured interviews give the interviewer a chance to question certain answers in order to gain a more comprehensive perspective of the qualification, skills and personality of a given candidate (Parker et al., 2022).</a:t>
            </a:r>
          </a:p>
          <a:p>
            <a:pPr lvl="0"/>
            <a:r>
              <a:rPr lang="en-GB" sz="1200" b="1" kern="1200" dirty="0">
                <a:solidFill>
                  <a:schemeClr val="tx1"/>
                </a:solidFill>
                <a:effectLst/>
                <a:latin typeface="+mn-lt"/>
                <a:ea typeface="+mn-ea"/>
                <a:cs typeface="+mn-cs"/>
              </a:rPr>
              <a:t>Adaptability</a:t>
            </a:r>
            <a:r>
              <a:rPr lang="en-GB" sz="1200" kern="1200" dirty="0">
                <a:solidFill>
                  <a:schemeClr val="tx1"/>
                </a:solidFill>
                <a:effectLst/>
                <a:latin typeface="+mn-lt"/>
                <a:ea typeface="+mn-ea"/>
                <a:cs typeface="+mn-cs"/>
              </a:rPr>
              <a:t>: The flexibility is especially advantageous in a business transformation situation where it is most important to know that the candidates are able to adjust to change and make it a source of innovation.</a:t>
            </a:r>
          </a:p>
          <a:p>
            <a:r>
              <a:rPr lang="en-GB" sz="1200" b="1" kern="1200" dirty="0">
                <a:solidFill>
                  <a:schemeClr val="tx1"/>
                </a:solidFill>
                <a:effectLst/>
                <a:latin typeface="+mn-lt"/>
                <a:ea typeface="+mn-ea"/>
                <a:cs typeface="+mn-cs"/>
              </a:rPr>
              <a:t>Disadvantages:</a:t>
            </a:r>
            <a:endParaRPr lang="en-GB" sz="1200" kern="1200" dirty="0">
              <a:solidFill>
                <a:schemeClr val="tx1"/>
              </a:solidFill>
              <a:effectLst/>
              <a:latin typeface="+mn-lt"/>
              <a:ea typeface="+mn-ea"/>
              <a:cs typeface="+mn-cs"/>
            </a:endParaRPr>
          </a:p>
          <a:p>
            <a:pPr lvl="0"/>
            <a:r>
              <a:rPr lang="en-GB" sz="1200" b="1" kern="1200" dirty="0">
                <a:solidFill>
                  <a:schemeClr val="tx1"/>
                </a:solidFill>
                <a:effectLst/>
                <a:latin typeface="+mn-lt"/>
                <a:ea typeface="+mn-ea"/>
                <a:cs typeface="+mn-cs"/>
              </a:rPr>
              <a:t>Interviewer bias</a:t>
            </a:r>
            <a:r>
              <a:rPr lang="en-GB" sz="1200" kern="1200" dirty="0">
                <a:solidFill>
                  <a:schemeClr val="tx1"/>
                </a:solidFill>
                <a:effectLst/>
                <a:latin typeface="+mn-lt"/>
                <a:ea typeface="+mn-ea"/>
                <a:cs typeface="+mn-cs"/>
              </a:rPr>
              <a:t>: The flexibility in the questioning process also may also present certain bias since the interviewers may unconsciously guide the candidates to a specific answer depending on the nature of the questions they ask of them (Cairns-Lee, Lawley and </a:t>
            </a:r>
            <a:r>
              <a:rPr lang="en-GB" sz="1200" kern="1200" dirty="0" err="1">
                <a:solidFill>
                  <a:schemeClr val="tx1"/>
                </a:solidFill>
                <a:effectLst/>
                <a:latin typeface="+mn-lt"/>
                <a:ea typeface="+mn-ea"/>
                <a:cs typeface="+mn-cs"/>
              </a:rPr>
              <a:t>Tosey</a:t>
            </a:r>
            <a:r>
              <a:rPr lang="en-GB" sz="1200" kern="1200" dirty="0">
                <a:solidFill>
                  <a:schemeClr val="tx1"/>
                </a:solidFill>
                <a:effectLst/>
                <a:latin typeface="+mn-lt"/>
                <a:ea typeface="+mn-ea"/>
                <a:cs typeface="+mn-cs"/>
              </a:rPr>
              <a:t>, 2021).</a:t>
            </a:r>
          </a:p>
          <a:p>
            <a:endParaRPr lang="en-GB" dirty="0"/>
          </a:p>
        </p:txBody>
      </p:sp>
      <p:sp>
        <p:nvSpPr>
          <p:cNvPr id="4" name="Slide Number Placeholder 3"/>
          <p:cNvSpPr>
            <a:spLocks noGrp="1"/>
          </p:cNvSpPr>
          <p:nvPr>
            <p:ph type="sldNum" sz="quarter" idx="10"/>
          </p:nvPr>
        </p:nvSpPr>
        <p:spPr/>
        <p:txBody>
          <a:bodyPr/>
          <a:lstStyle/>
          <a:p>
            <a:fld id="{5F88EAE6-4B2C-4BCE-A18F-EA80FBC5781E}" type="slidenum">
              <a:rPr lang="en-GB" smtClean="0"/>
              <a:t>8</a:t>
            </a:fld>
            <a:endParaRPr lang="en-GB"/>
          </a:p>
        </p:txBody>
      </p:sp>
    </p:spTree>
    <p:extLst>
      <p:ext uri="{BB962C8B-B14F-4D97-AF65-F5344CB8AC3E}">
        <p14:creationId xmlns:p14="http://schemas.microsoft.com/office/powerpoint/2010/main" val="105026410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Definition:</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unstructured interviews are informal interviews in which the interviewer does not have a set of questions. Rather, the interview is conducted in a conversational manner and the interviewer can enquire about different aspects of the experience of the candidate as well as personality.</a:t>
            </a:r>
          </a:p>
          <a:p>
            <a:r>
              <a:rPr lang="en-GB" sz="1200" b="1" kern="1200" dirty="0">
                <a:solidFill>
                  <a:schemeClr val="tx1"/>
                </a:solidFill>
                <a:effectLst/>
                <a:latin typeface="+mn-lt"/>
                <a:ea typeface="+mn-ea"/>
                <a:cs typeface="+mn-cs"/>
              </a:rPr>
              <a:t>Advantages:</a:t>
            </a:r>
            <a:endParaRPr lang="en-GB" sz="1200" kern="1200" dirty="0">
              <a:solidFill>
                <a:schemeClr val="tx1"/>
              </a:solidFill>
              <a:effectLst/>
              <a:latin typeface="+mn-lt"/>
              <a:ea typeface="+mn-ea"/>
              <a:cs typeface="+mn-cs"/>
            </a:endParaRPr>
          </a:p>
          <a:p>
            <a:pPr lvl="0"/>
            <a:r>
              <a:rPr lang="en-GB" sz="1200" b="1" kern="1200" dirty="0">
                <a:solidFill>
                  <a:schemeClr val="tx1"/>
                </a:solidFill>
                <a:effectLst/>
                <a:latin typeface="+mn-lt"/>
                <a:ea typeface="+mn-ea"/>
                <a:cs typeface="+mn-cs"/>
              </a:rPr>
              <a:t>In-depth exploration</a:t>
            </a:r>
            <a:r>
              <a:rPr lang="en-GB" sz="1200" kern="1200" dirty="0">
                <a:solidFill>
                  <a:schemeClr val="tx1"/>
                </a:solidFill>
                <a:effectLst/>
                <a:latin typeface="+mn-lt"/>
                <a:ea typeface="+mn-ea"/>
                <a:cs typeface="+mn-cs"/>
              </a:rPr>
              <a:t>: Unstructured interviews will enable the personality of a candidate, his/her adaptability, and fit to the culture to be explored more in-depth which is especially crucial during the process of business change (</a:t>
            </a:r>
            <a:r>
              <a:rPr lang="en-GB" sz="1200" kern="1200" dirty="0" err="1">
                <a:solidFill>
                  <a:schemeClr val="tx1"/>
                </a:solidFill>
                <a:effectLst/>
                <a:latin typeface="+mn-lt"/>
                <a:ea typeface="+mn-ea"/>
                <a:cs typeface="+mn-cs"/>
              </a:rPr>
              <a:t>Bonelli</a:t>
            </a:r>
            <a:r>
              <a:rPr lang="en-GB" sz="1200" kern="1200" dirty="0">
                <a:solidFill>
                  <a:schemeClr val="tx1"/>
                </a:solidFill>
                <a:effectLst/>
                <a:latin typeface="+mn-lt"/>
                <a:ea typeface="+mn-ea"/>
                <a:cs typeface="+mn-cs"/>
              </a:rPr>
              <a:t> and Zhu, 2024).</a:t>
            </a:r>
          </a:p>
          <a:p>
            <a:pPr lvl="0"/>
            <a:r>
              <a:rPr lang="en-GB" sz="1200" b="1" kern="1200" dirty="0">
                <a:solidFill>
                  <a:schemeClr val="tx1"/>
                </a:solidFill>
                <a:effectLst/>
                <a:latin typeface="+mn-lt"/>
                <a:ea typeface="+mn-ea"/>
                <a:cs typeface="+mn-cs"/>
              </a:rPr>
              <a:t>Flexibility</a:t>
            </a:r>
            <a:r>
              <a:rPr lang="en-GB" sz="1200" kern="1200" dirty="0">
                <a:solidFill>
                  <a:schemeClr val="tx1"/>
                </a:solidFill>
                <a:effectLst/>
                <a:latin typeface="+mn-lt"/>
                <a:ea typeface="+mn-ea"/>
                <a:cs typeface="+mn-cs"/>
              </a:rPr>
              <a:t>: Interviewers are able to investigate the broadness of the questions to ask depending on the applicant reply, to have a more overall picture of their abilities.</a:t>
            </a:r>
          </a:p>
          <a:p>
            <a:r>
              <a:rPr lang="en-GB" sz="1200" b="1" kern="1200" dirty="0">
                <a:solidFill>
                  <a:schemeClr val="tx1"/>
                </a:solidFill>
                <a:effectLst/>
                <a:latin typeface="+mn-lt"/>
                <a:ea typeface="+mn-ea"/>
                <a:cs typeface="+mn-cs"/>
              </a:rPr>
              <a:t>Disadvantages:</a:t>
            </a:r>
            <a:endParaRPr lang="en-GB" sz="1200" kern="1200" dirty="0">
              <a:solidFill>
                <a:schemeClr val="tx1"/>
              </a:solidFill>
              <a:effectLst/>
              <a:latin typeface="+mn-lt"/>
              <a:ea typeface="+mn-ea"/>
              <a:cs typeface="+mn-cs"/>
            </a:endParaRPr>
          </a:p>
          <a:p>
            <a:pPr lvl="0"/>
            <a:r>
              <a:rPr lang="en-GB" sz="1200" b="1" kern="1200" dirty="0">
                <a:solidFill>
                  <a:schemeClr val="tx1"/>
                </a:solidFill>
                <a:effectLst/>
                <a:latin typeface="+mn-lt"/>
                <a:ea typeface="+mn-ea"/>
                <a:cs typeface="+mn-cs"/>
              </a:rPr>
              <a:t>Lack of consistency</a:t>
            </a:r>
            <a:r>
              <a:rPr lang="en-GB" sz="1200" kern="1200" dirty="0">
                <a:solidFill>
                  <a:schemeClr val="tx1"/>
                </a:solidFill>
                <a:effectLst/>
                <a:latin typeface="+mn-lt"/>
                <a:ea typeface="+mn-ea"/>
                <a:cs typeface="+mn-cs"/>
              </a:rPr>
              <a:t>: It is not structured and therefore difficult to compare the candidates directly in terms of the structure since every interview might concentrate on various areas. This renders the process less objective and may result in unevenness of evaluation.</a:t>
            </a:r>
          </a:p>
          <a:p>
            <a:endParaRPr lang="en-GB" dirty="0"/>
          </a:p>
        </p:txBody>
      </p:sp>
      <p:sp>
        <p:nvSpPr>
          <p:cNvPr id="4" name="Slide Number Placeholder 3"/>
          <p:cNvSpPr>
            <a:spLocks noGrp="1"/>
          </p:cNvSpPr>
          <p:nvPr>
            <p:ph type="sldNum" sz="quarter" idx="10"/>
          </p:nvPr>
        </p:nvSpPr>
        <p:spPr/>
        <p:txBody>
          <a:bodyPr/>
          <a:lstStyle/>
          <a:p>
            <a:fld id="{5F88EAE6-4B2C-4BCE-A18F-EA80FBC5781E}" type="slidenum">
              <a:rPr lang="en-GB" smtClean="0"/>
              <a:t>9</a:t>
            </a:fld>
            <a:endParaRPr lang="en-GB"/>
          </a:p>
        </p:txBody>
      </p:sp>
    </p:spTree>
    <p:extLst>
      <p:ext uri="{BB962C8B-B14F-4D97-AF65-F5344CB8AC3E}">
        <p14:creationId xmlns:p14="http://schemas.microsoft.com/office/powerpoint/2010/main" val="3049725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Probing Questions:</a:t>
            </a:r>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Definition:</a:t>
            </a:r>
            <a:r>
              <a:rPr lang="en-GB" sz="1200" kern="1200" dirty="0">
                <a:solidFill>
                  <a:schemeClr val="tx1"/>
                </a:solidFill>
                <a:effectLst/>
                <a:latin typeface="+mn-lt"/>
                <a:ea typeface="+mn-ea"/>
                <a:cs typeface="+mn-cs"/>
              </a:rPr>
              <a:t> Probing questions are employed to make the candidate give more elaborate answers and explain vague points. They are usually follow-up questions that explore on answers.</a:t>
            </a:r>
          </a:p>
          <a:p>
            <a:r>
              <a:rPr lang="en-GB" sz="1200" b="1" kern="1200" dirty="0">
                <a:solidFill>
                  <a:schemeClr val="tx1"/>
                </a:solidFill>
                <a:effectLst/>
                <a:latin typeface="+mn-lt"/>
                <a:ea typeface="+mn-ea"/>
                <a:cs typeface="+mn-cs"/>
              </a:rPr>
              <a:t>Application:</a:t>
            </a:r>
            <a:r>
              <a:rPr lang="en-GB" sz="1200" kern="1200" dirty="0">
                <a:solidFill>
                  <a:schemeClr val="tx1"/>
                </a:solidFill>
                <a:effectLst/>
                <a:latin typeface="+mn-lt"/>
                <a:ea typeface="+mn-ea"/>
                <a:cs typeface="+mn-cs"/>
              </a:rPr>
              <a:t> Problem-solving skill in the interviews of </a:t>
            </a:r>
            <a:r>
              <a:rPr lang="en-GB" sz="1200" kern="1200" dirty="0" err="1">
                <a:solidFill>
                  <a:schemeClr val="tx1"/>
                </a:solidFill>
                <a:effectLst/>
                <a:latin typeface="+mn-lt"/>
                <a:ea typeface="+mn-ea"/>
                <a:cs typeface="+mn-cs"/>
              </a:rPr>
              <a:t>Tirebuck</a:t>
            </a:r>
            <a:r>
              <a:rPr lang="en-GB" sz="1200" kern="1200" dirty="0">
                <a:solidFill>
                  <a:schemeClr val="tx1"/>
                </a:solidFill>
                <a:effectLst/>
                <a:latin typeface="+mn-lt"/>
                <a:ea typeface="+mn-ea"/>
                <a:cs typeface="+mn-cs"/>
              </a:rPr>
              <a:t> can be evaluated by probing questions especially in the job category that involves innovation in the transformation (</a:t>
            </a:r>
            <a:r>
              <a:rPr lang="en-GB" sz="1200" kern="1200" dirty="0" err="1">
                <a:solidFill>
                  <a:schemeClr val="tx1"/>
                </a:solidFill>
                <a:effectLst/>
                <a:latin typeface="+mn-lt"/>
                <a:ea typeface="+mn-ea"/>
                <a:cs typeface="+mn-cs"/>
              </a:rPr>
              <a:t>Adeoye</a:t>
            </a:r>
            <a:r>
              <a:rPr lang="en-GB" sz="1200" kern="1200" dirty="0">
                <a:solidFill>
                  <a:schemeClr val="tx1"/>
                </a:solidFill>
                <a:effectLst/>
                <a:latin typeface="+mn-lt"/>
                <a:ea typeface="+mn-ea"/>
                <a:cs typeface="+mn-cs"/>
              </a:rPr>
              <a:t> and </a:t>
            </a:r>
            <a:r>
              <a:rPr lang="en-GB" sz="1200" kern="1200" dirty="0" err="1">
                <a:solidFill>
                  <a:schemeClr val="tx1"/>
                </a:solidFill>
                <a:effectLst/>
                <a:latin typeface="+mn-lt"/>
                <a:ea typeface="+mn-ea"/>
                <a:cs typeface="+mn-cs"/>
              </a:rPr>
              <a:t>Jimoh</a:t>
            </a:r>
            <a:r>
              <a:rPr lang="en-GB" sz="1200" kern="1200" dirty="0">
                <a:solidFill>
                  <a:schemeClr val="tx1"/>
                </a:solidFill>
                <a:effectLst/>
                <a:latin typeface="+mn-lt"/>
                <a:ea typeface="+mn-ea"/>
                <a:cs typeface="+mn-cs"/>
              </a:rPr>
              <a:t>, 2023). As an illustration, Question: Can you recount a situation whereby you needed to adjust to a drastic change in your work environment? How did you handle it?”</a:t>
            </a:r>
          </a:p>
          <a:p>
            <a:r>
              <a:rPr lang="en-GB" sz="1200" b="1" kern="1200" dirty="0">
                <a:solidFill>
                  <a:schemeClr val="tx1"/>
                </a:solidFill>
                <a:effectLst/>
                <a:latin typeface="+mn-lt"/>
                <a:ea typeface="+mn-ea"/>
                <a:cs typeface="+mn-cs"/>
              </a:rPr>
              <a:t>Leading Questions:</a:t>
            </a:r>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Definition:</a:t>
            </a:r>
            <a:r>
              <a:rPr lang="en-GB" sz="1200" kern="1200" dirty="0">
                <a:solidFill>
                  <a:schemeClr val="tx1"/>
                </a:solidFill>
                <a:effectLst/>
                <a:latin typeface="+mn-lt"/>
                <a:ea typeface="+mn-ea"/>
                <a:cs typeface="+mn-cs"/>
              </a:rPr>
              <a:t> Leading questions are the ones that suggest or hint at a specific answer. They are able to influence the candidate to give a particular answer.</a:t>
            </a:r>
          </a:p>
          <a:p>
            <a:r>
              <a:rPr lang="en-GB" sz="1200" b="1" kern="1200" dirty="0">
                <a:solidFill>
                  <a:schemeClr val="tx1"/>
                </a:solidFill>
                <a:effectLst/>
                <a:latin typeface="+mn-lt"/>
                <a:ea typeface="+mn-ea"/>
                <a:cs typeface="+mn-cs"/>
              </a:rPr>
              <a:t>Application:</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Tirebuck</a:t>
            </a:r>
            <a:r>
              <a:rPr lang="en-GB" sz="1200" kern="1200" dirty="0">
                <a:solidFill>
                  <a:schemeClr val="tx1"/>
                </a:solidFill>
                <a:effectLst/>
                <a:latin typeface="+mn-lt"/>
                <a:ea typeface="+mn-ea"/>
                <a:cs typeface="+mn-cs"/>
              </a:rPr>
              <a:t> ought to be vigilant about leading questions, which may have a biasing effect on the answer (Wingate et al., 2024). As an example, rather than posing a question like, you have experience in managing projects, right? one should pose, Can you tell me about your experience in managing projects?</a:t>
            </a:r>
          </a:p>
          <a:p>
            <a:r>
              <a:rPr lang="en-GB" sz="1200" b="1" kern="1200" dirty="0">
                <a:solidFill>
                  <a:schemeClr val="tx1"/>
                </a:solidFill>
                <a:effectLst/>
                <a:latin typeface="+mn-lt"/>
                <a:ea typeface="+mn-ea"/>
                <a:cs typeface="+mn-cs"/>
              </a:rPr>
              <a:t>Socratic Method:</a:t>
            </a:r>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Definition:</a:t>
            </a:r>
            <a:r>
              <a:rPr lang="en-GB" sz="1200" kern="1200" dirty="0">
                <a:solidFill>
                  <a:schemeClr val="tx1"/>
                </a:solidFill>
                <a:effectLst/>
                <a:latin typeface="+mn-lt"/>
                <a:ea typeface="+mn-ea"/>
                <a:cs typeface="+mn-cs"/>
              </a:rPr>
              <a:t> Socratic method entails posing open ended and critical thinking questions which require candidates to elaborate on how they reason or think.</a:t>
            </a:r>
          </a:p>
          <a:p>
            <a:r>
              <a:rPr lang="en-GB" sz="1200" b="1" kern="1200" dirty="0">
                <a:solidFill>
                  <a:schemeClr val="tx1"/>
                </a:solidFill>
                <a:effectLst/>
                <a:latin typeface="+mn-lt"/>
                <a:ea typeface="+mn-ea"/>
                <a:cs typeface="+mn-cs"/>
              </a:rPr>
              <a:t>Application:</a:t>
            </a:r>
            <a:r>
              <a:rPr lang="en-GB" sz="1200" kern="1200" dirty="0">
                <a:solidFill>
                  <a:schemeClr val="tx1"/>
                </a:solidFill>
                <a:effectLst/>
                <a:latin typeface="+mn-lt"/>
                <a:ea typeface="+mn-ea"/>
                <a:cs typeface="+mn-cs"/>
              </a:rPr>
              <a:t> The application of the Socratic Method is possible in assessing the decision-making and analytical capabilities of a candidate when they operate in transforming the organization especially in senior positions or positions that demand innovation. As an example, what do you believe is the most important factor to succeed in a digital first world in business?</a:t>
            </a:r>
          </a:p>
          <a:p>
            <a:endParaRPr lang="en-GB" dirty="0"/>
          </a:p>
        </p:txBody>
      </p:sp>
      <p:sp>
        <p:nvSpPr>
          <p:cNvPr id="4" name="Slide Number Placeholder 3"/>
          <p:cNvSpPr>
            <a:spLocks noGrp="1"/>
          </p:cNvSpPr>
          <p:nvPr>
            <p:ph type="sldNum" sz="quarter" idx="10"/>
          </p:nvPr>
        </p:nvSpPr>
        <p:spPr/>
        <p:txBody>
          <a:bodyPr/>
          <a:lstStyle/>
          <a:p>
            <a:fld id="{5F88EAE6-4B2C-4BCE-A18F-EA80FBC5781E}" type="slidenum">
              <a:rPr lang="en-GB" smtClean="0"/>
              <a:t>10</a:t>
            </a:fld>
            <a:endParaRPr lang="en-GB"/>
          </a:p>
        </p:txBody>
      </p:sp>
    </p:spTree>
    <p:extLst>
      <p:ext uri="{BB962C8B-B14F-4D97-AF65-F5344CB8AC3E}">
        <p14:creationId xmlns:p14="http://schemas.microsoft.com/office/powerpoint/2010/main" val="329628786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Advantages:</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Face-to-face interviews will enable a stronger rapport relationship, which should result in a more relaxed situation where the candidate can open up (</a:t>
            </a:r>
            <a:r>
              <a:rPr lang="en-GB" sz="1200" kern="1200" dirty="0" err="1">
                <a:solidFill>
                  <a:schemeClr val="tx1"/>
                </a:solidFill>
                <a:effectLst/>
                <a:latin typeface="+mn-lt"/>
                <a:ea typeface="+mn-ea"/>
                <a:cs typeface="+mn-cs"/>
              </a:rPr>
              <a:t>Michelotti</a:t>
            </a:r>
            <a:r>
              <a:rPr lang="en-GB" sz="1200" kern="1200" dirty="0">
                <a:solidFill>
                  <a:schemeClr val="tx1"/>
                </a:solidFill>
                <a:effectLst/>
                <a:latin typeface="+mn-lt"/>
                <a:ea typeface="+mn-ea"/>
                <a:cs typeface="+mn-cs"/>
              </a:rPr>
              <a:t> et al., 2021). This environment allows interviewers to see the non-verbal </a:t>
            </a:r>
            <a:r>
              <a:rPr lang="en-GB" sz="1200" kern="1200" dirty="0" err="1">
                <a:solidFill>
                  <a:schemeClr val="tx1"/>
                </a:solidFill>
                <a:effectLst/>
                <a:latin typeface="+mn-lt"/>
                <a:ea typeface="+mn-ea"/>
                <a:cs typeface="+mn-cs"/>
              </a:rPr>
              <a:t>behavior</a:t>
            </a:r>
            <a:r>
              <a:rPr lang="en-GB" sz="1200" kern="1200" dirty="0">
                <a:solidFill>
                  <a:schemeClr val="tx1"/>
                </a:solidFill>
                <a:effectLst/>
                <a:latin typeface="+mn-lt"/>
                <a:ea typeface="+mn-ea"/>
                <a:cs typeface="+mn-cs"/>
              </a:rPr>
              <a:t> of the candidate including body language, tone, and facial expressions that give them a better insight into the personality of the candidate, his or her confidence, and general interpersonal skills. The latter is particularly crucial in high-level/transformation-based positions that involve communication, leadership, and team dynamics. Face-to-face interviews are useful in determining the way the candidates would interact with their </a:t>
            </a:r>
            <a:r>
              <a:rPr lang="en-GB" sz="1200" kern="1200" dirty="0" err="1">
                <a:solidFill>
                  <a:schemeClr val="tx1"/>
                </a:solidFill>
                <a:effectLst/>
                <a:latin typeface="+mn-lt"/>
                <a:ea typeface="+mn-ea"/>
                <a:cs typeface="+mn-cs"/>
              </a:rPr>
              <a:t>coworkers</a:t>
            </a:r>
            <a:r>
              <a:rPr lang="en-GB" sz="1200" kern="1200" dirty="0">
                <a:solidFill>
                  <a:schemeClr val="tx1"/>
                </a:solidFill>
                <a:effectLst/>
                <a:latin typeface="+mn-lt"/>
                <a:ea typeface="+mn-ea"/>
                <a:cs typeface="+mn-cs"/>
              </a:rPr>
              <a:t>, clients, and stakeholders in person to provide some insight into their suitability to the company culture.</a:t>
            </a:r>
          </a:p>
          <a:p>
            <a:r>
              <a:rPr lang="en-GB" sz="1200" b="1" kern="1200" dirty="0">
                <a:solidFill>
                  <a:schemeClr val="tx1"/>
                </a:solidFill>
                <a:effectLst/>
                <a:latin typeface="+mn-lt"/>
                <a:ea typeface="+mn-ea"/>
                <a:cs typeface="+mn-cs"/>
              </a:rPr>
              <a:t>Disadvantages:</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Face to face interviews are however time consuming and expensive. Managing and arranging physical meetings and especially to the candidates who are located elsewhere, can be a serious effort and use of resources, especially when the candidate is traveling to a distant location (Khan and </a:t>
            </a:r>
            <a:r>
              <a:rPr lang="en-GB" sz="1200" kern="1200" dirty="0" err="1">
                <a:solidFill>
                  <a:schemeClr val="tx1"/>
                </a:solidFill>
                <a:effectLst/>
                <a:latin typeface="+mn-lt"/>
                <a:ea typeface="+mn-ea"/>
                <a:cs typeface="+mn-cs"/>
              </a:rPr>
              <a:t>MacEachen</a:t>
            </a:r>
            <a:r>
              <a:rPr lang="en-GB" sz="1200" kern="1200" dirty="0">
                <a:solidFill>
                  <a:schemeClr val="tx1"/>
                </a:solidFill>
                <a:effectLst/>
                <a:latin typeface="+mn-lt"/>
                <a:ea typeface="+mn-ea"/>
                <a:cs typeface="+mn-cs"/>
              </a:rPr>
              <a:t>, 2022). Moreover, this type of format might restrict the possibility of </a:t>
            </a:r>
            <a:r>
              <a:rPr lang="en-GB" sz="1200" kern="1200" dirty="0" err="1">
                <a:solidFill>
                  <a:schemeClr val="tx1"/>
                </a:solidFill>
                <a:effectLst/>
                <a:latin typeface="+mn-lt"/>
                <a:ea typeface="+mn-ea"/>
                <a:cs typeface="+mn-cs"/>
              </a:rPr>
              <a:t>Tirebuck</a:t>
            </a:r>
            <a:r>
              <a:rPr lang="en-GB" sz="1200" kern="1200" dirty="0">
                <a:solidFill>
                  <a:schemeClr val="tx1"/>
                </a:solidFill>
                <a:effectLst/>
                <a:latin typeface="+mn-lt"/>
                <a:ea typeface="+mn-ea"/>
                <a:cs typeface="+mn-cs"/>
              </a:rPr>
              <a:t> to interview its distant candidates or candidates who work abroad. Since the company is in the transitional process and requires the top talent in a wider geographical range, the face-to-face interviews might be unfeasible at times, particularly in a highly competitive recruitment scenario.</a:t>
            </a:r>
          </a:p>
          <a:p>
            <a:endParaRPr lang="en-GB" dirty="0"/>
          </a:p>
        </p:txBody>
      </p:sp>
      <p:sp>
        <p:nvSpPr>
          <p:cNvPr id="4" name="Slide Number Placeholder 3"/>
          <p:cNvSpPr>
            <a:spLocks noGrp="1"/>
          </p:cNvSpPr>
          <p:nvPr>
            <p:ph type="sldNum" sz="quarter" idx="10"/>
          </p:nvPr>
        </p:nvSpPr>
        <p:spPr/>
        <p:txBody>
          <a:bodyPr/>
          <a:lstStyle/>
          <a:p>
            <a:fld id="{5F88EAE6-4B2C-4BCE-A18F-EA80FBC5781E}" type="slidenum">
              <a:rPr lang="en-GB" smtClean="0"/>
              <a:t>11</a:t>
            </a:fld>
            <a:endParaRPr lang="en-GB"/>
          </a:p>
        </p:txBody>
      </p:sp>
    </p:spTree>
    <p:extLst>
      <p:ext uri="{BB962C8B-B14F-4D97-AF65-F5344CB8AC3E}">
        <p14:creationId xmlns:p14="http://schemas.microsoft.com/office/powerpoint/2010/main" val="425832137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Advantages:</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advantages of online interview are immense in regard to cost-effectiveness and time-saving. The interviewers and the candidates can interact anywhere in the world without the necessity of traveling or sitting in queues (Quinn et al., 2023). This type of format is especially advantageous to </a:t>
            </a:r>
            <a:r>
              <a:rPr lang="en-GB" sz="1200" kern="1200" dirty="0" err="1">
                <a:solidFill>
                  <a:schemeClr val="tx1"/>
                </a:solidFill>
                <a:effectLst/>
                <a:latin typeface="+mn-lt"/>
                <a:ea typeface="+mn-ea"/>
                <a:cs typeface="+mn-cs"/>
              </a:rPr>
              <a:t>Tirebuck</a:t>
            </a:r>
            <a:r>
              <a:rPr lang="en-GB" sz="1200" kern="1200" dirty="0">
                <a:solidFill>
                  <a:schemeClr val="tx1"/>
                </a:solidFill>
                <a:effectLst/>
                <a:latin typeface="+mn-lt"/>
                <a:ea typeface="+mn-ea"/>
                <a:cs typeface="+mn-cs"/>
              </a:rPr>
              <a:t> since it will enable the company to conduct interviews on a larger, more varied group of applicants, especially when it comes to remote positions or when an applicant is operating in a different time zone. In situations where hiring managers have to do with early-stage screening, the online interviews would be the best bet since they would be able to perceive simple qualifications and fit without committing themselves to face-to-face engagements. In addition, online interviews are applicable to positions that emphasize the use of digital skills, which fits the trend undertaken by the firm in its quest to adopt technology in its business reengineering.</a:t>
            </a:r>
          </a:p>
          <a:p>
            <a:r>
              <a:rPr lang="en-GB" sz="1200" b="1" kern="1200" dirty="0">
                <a:solidFill>
                  <a:schemeClr val="tx1"/>
                </a:solidFill>
                <a:effectLst/>
                <a:latin typeface="+mn-lt"/>
                <a:ea typeface="+mn-ea"/>
                <a:cs typeface="+mn-cs"/>
              </a:rPr>
              <a:t>Disadvantages:</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As much as there are benefits of using online interviews, they have a number of limitations (Davies et al., 2020). The absence of personal connection is one of the greatest disadvantages because it may make building rapport and evaluating interpersonal dynamics of the candidates more problematic and difficult. The non-verbal messages (body language) are more difficult to interpret on the screen and it becomes more difficult to </a:t>
            </a:r>
            <a:r>
              <a:rPr lang="en-GB" sz="1200" kern="1200" dirty="0" err="1">
                <a:solidFill>
                  <a:schemeClr val="tx1"/>
                </a:solidFill>
                <a:effectLst/>
                <a:latin typeface="+mn-lt"/>
                <a:ea typeface="+mn-ea"/>
                <a:cs typeface="+mn-cs"/>
              </a:rPr>
              <a:t>analyze</a:t>
            </a:r>
            <a:r>
              <a:rPr lang="en-GB" sz="1200" kern="1200" dirty="0">
                <a:solidFill>
                  <a:schemeClr val="tx1"/>
                </a:solidFill>
                <a:effectLst/>
                <a:latin typeface="+mn-lt"/>
                <a:ea typeface="+mn-ea"/>
                <a:cs typeface="+mn-cs"/>
              </a:rPr>
              <a:t> the attitude of the candidate or their interest. Also, technical issues including low internet connection or platform malfunctions may disrupt the process and force disruption. In the case of </a:t>
            </a:r>
            <a:r>
              <a:rPr lang="en-GB" sz="1200" kern="1200" dirty="0" err="1">
                <a:solidFill>
                  <a:schemeClr val="tx1"/>
                </a:solidFill>
                <a:effectLst/>
                <a:latin typeface="+mn-lt"/>
                <a:ea typeface="+mn-ea"/>
                <a:cs typeface="+mn-cs"/>
              </a:rPr>
              <a:t>Tirebuck</a:t>
            </a:r>
            <a:r>
              <a:rPr lang="en-GB" sz="1200" kern="1200" dirty="0">
                <a:solidFill>
                  <a:schemeClr val="tx1"/>
                </a:solidFill>
                <a:effectLst/>
                <a:latin typeface="+mn-lt"/>
                <a:ea typeface="+mn-ea"/>
                <a:cs typeface="+mn-cs"/>
              </a:rPr>
              <a:t>, this may be an issue when the candidates have some problems during the interview which influence the quality of their responses or the overall impression of their skills.</a:t>
            </a:r>
          </a:p>
          <a:p>
            <a:endParaRPr lang="en-GB" dirty="0"/>
          </a:p>
        </p:txBody>
      </p:sp>
      <p:sp>
        <p:nvSpPr>
          <p:cNvPr id="4" name="Slide Number Placeholder 3"/>
          <p:cNvSpPr>
            <a:spLocks noGrp="1"/>
          </p:cNvSpPr>
          <p:nvPr>
            <p:ph type="sldNum" sz="quarter" idx="10"/>
          </p:nvPr>
        </p:nvSpPr>
        <p:spPr/>
        <p:txBody>
          <a:bodyPr/>
          <a:lstStyle/>
          <a:p>
            <a:fld id="{5F88EAE6-4B2C-4BCE-A18F-EA80FBC5781E}" type="slidenum">
              <a:rPr lang="en-GB" smtClean="0"/>
              <a:t>12</a:t>
            </a:fld>
            <a:endParaRPr lang="en-GB"/>
          </a:p>
        </p:txBody>
      </p:sp>
    </p:spTree>
    <p:extLst>
      <p:ext uri="{BB962C8B-B14F-4D97-AF65-F5344CB8AC3E}">
        <p14:creationId xmlns:p14="http://schemas.microsoft.com/office/powerpoint/2010/main" val="61146737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Summary of Findings:</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This report discussed the recruitment and selection practices of </a:t>
            </a:r>
            <a:r>
              <a:rPr lang="en-GB" sz="1200" kern="1200" dirty="0" err="1">
                <a:solidFill>
                  <a:schemeClr val="tx1"/>
                </a:solidFill>
                <a:effectLst/>
                <a:latin typeface="+mn-lt"/>
                <a:ea typeface="+mn-ea"/>
                <a:cs typeface="+mn-cs"/>
              </a:rPr>
              <a:t>Tirebuck</a:t>
            </a:r>
            <a:r>
              <a:rPr lang="en-GB" sz="1200" kern="1200" dirty="0">
                <a:solidFill>
                  <a:schemeClr val="tx1"/>
                </a:solidFill>
                <a:effectLst/>
                <a:latin typeface="+mn-lt"/>
                <a:ea typeface="+mn-ea"/>
                <a:cs typeface="+mn-cs"/>
              </a:rPr>
              <a:t> Recruitment and how they assist the company in transforming its business. We addressed how job analysis, job descriptions and person specifications helped us to adapt to the needs of the company which kept on changing. The forms of interviews employed by </a:t>
            </a:r>
            <a:r>
              <a:rPr lang="en-GB" sz="1200" kern="1200" dirty="0" err="1">
                <a:solidFill>
                  <a:schemeClr val="tx1"/>
                </a:solidFill>
                <a:effectLst/>
                <a:latin typeface="+mn-lt"/>
                <a:ea typeface="+mn-ea"/>
                <a:cs typeface="+mn-cs"/>
              </a:rPr>
              <a:t>Tirebuck</a:t>
            </a:r>
            <a:r>
              <a:rPr lang="en-GB" sz="1200" kern="1200" dirty="0">
                <a:solidFill>
                  <a:schemeClr val="tx1"/>
                </a:solidFill>
                <a:effectLst/>
                <a:latin typeface="+mn-lt"/>
                <a:ea typeface="+mn-ea"/>
                <a:cs typeface="+mn-cs"/>
              </a:rPr>
              <a:t> such as structured, semi-structured, and unstructured interviews were evaluated based on their effectiveness in recruitment of candidates to fit into the company transformation objectives.</a:t>
            </a:r>
          </a:p>
          <a:p>
            <a:r>
              <a:rPr lang="en-GB" sz="1200" b="1" kern="1200" dirty="0">
                <a:solidFill>
                  <a:schemeClr val="tx1"/>
                </a:solidFill>
                <a:effectLst/>
                <a:latin typeface="+mn-lt"/>
                <a:ea typeface="+mn-ea"/>
                <a:cs typeface="+mn-cs"/>
              </a:rPr>
              <a:t>Key Insights:</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report pointed out that harnessing strategies in the recruitment would need to be altered to suit the change of the business. Examination of job and person specifications that </a:t>
            </a:r>
            <a:r>
              <a:rPr lang="en-GB" sz="1200" kern="1200" dirty="0" err="1">
                <a:solidFill>
                  <a:schemeClr val="tx1"/>
                </a:solidFill>
                <a:effectLst/>
                <a:latin typeface="+mn-lt"/>
                <a:ea typeface="+mn-ea"/>
                <a:cs typeface="+mn-cs"/>
              </a:rPr>
              <a:t>Tirebuck</a:t>
            </a:r>
            <a:r>
              <a:rPr lang="en-GB" sz="1200" kern="1200" dirty="0">
                <a:solidFill>
                  <a:schemeClr val="tx1"/>
                </a:solidFill>
                <a:effectLst/>
                <a:latin typeface="+mn-lt"/>
                <a:ea typeface="+mn-ea"/>
                <a:cs typeface="+mn-cs"/>
              </a:rPr>
              <a:t> uses to hire employees holds importance as new jobs are filled with employees who hold applicable skills in order to satisfy the emerging needs of the company. Besides, the report addressed the importance of using the combinations of interview format to gauge the technical and cultural fits.</a:t>
            </a:r>
          </a:p>
          <a:p>
            <a:r>
              <a:rPr lang="en-GB" sz="1200" b="1" kern="1200" dirty="0">
                <a:solidFill>
                  <a:schemeClr val="tx1"/>
                </a:solidFill>
                <a:effectLst/>
                <a:latin typeface="+mn-lt"/>
                <a:ea typeface="+mn-ea"/>
                <a:cs typeface="+mn-cs"/>
              </a:rPr>
              <a:t>Recommendations:</a:t>
            </a: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Depending on the position and the location being the candidate, </a:t>
            </a:r>
            <a:r>
              <a:rPr lang="en-GB" sz="1200" kern="1200" dirty="0" err="1">
                <a:solidFill>
                  <a:schemeClr val="tx1"/>
                </a:solidFill>
                <a:effectLst/>
                <a:latin typeface="+mn-lt"/>
                <a:ea typeface="+mn-ea"/>
                <a:cs typeface="+mn-cs"/>
              </a:rPr>
              <a:t>Tirebuck</a:t>
            </a:r>
            <a:r>
              <a:rPr lang="en-GB" sz="1200" kern="1200" dirty="0">
                <a:solidFill>
                  <a:schemeClr val="tx1"/>
                </a:solidFill>
                <a:effectLst/>
                <a:latin typeface="+mn-lt"/>
                <a:ea typeface="+mn-ea"/>
                <a:cs typeface="+mn-cs"/>
              </a:rPr>
              <a:t> needs to continue with the face-to-face and online interviews mix as it has always been in the past. The company must also refine its use of semi-structured interview and also the use of advanced techniques of questioning such as the Socratic Method in identifying the problem solving ability of recruits and their adaptability to this era of change.</a:t>
            </a:r>
          </a:p>
          <a:p>
            <a:endParaRPr lang="en-GB" dirty="0"/>
          </a:p>
        </p:txBody>
      </p:sp>
      <p:sp>
        <p:nvSpPr>
          <p:cNvPr id="4" name="Slide Number Placeholder 3"/>
          <p:cNvSpPr>
            <a:spLocks noGrp="1"/>
          </p:cNvSpPr>
          <p:nvPr>
            <p:ph type="sldNum" sz="quarter" idx="10"/>
          </p:nvPr>
        </p:nvSpPr>
        <p:spPr/>
        <p:txBody>
          <a:bodyPr/>
          <a:lstStyle/>
          <a:p>
            <a:fld id="{5F88EAE6-4B2C-4BCE-A18F-EA80FBC5781E}" type="slidenum">
              <a:rPr lang="en-GB" smtClean="0"/>
              <a:t>14</a:t>
            </a:fld>
            <a:endParaRPr lang="en-GB"/>
          </a:p>
        </p:txBody>
      </p:sp>
    </p:spTree>
    <p:extLst>
      <p:ext uri="{BB962C8B-B14F-4D97-AF65-F5344CB8AC3E}">
        <p14:creationId xmlns:p14="http://schemas.microsoft.com/office/powerpoint/2010/main" val="400826546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Hughes, R., Kleinschmidt, S. and Sheng, A.Y. (2020). Using structured interviews to reduce bias in emergency medicine residency recruitment: worth a second look. </a:t>
            </a:r>
            <a:r>
              <a:rPr lang="en-GB" i="1" dirty="0"/>
              <a:t>AEM Education and Training</a:t>
            </a:r>
            <a:r>
              <a:rPr lang="en-GB" dirty="0"/>
              <a:t>, 5(1). </a:t>
            </a:r>
            <a:r>
              <a:rPr lang="en-GB" dirty="0" err="1"/>
              <a:t>doi:https</a:t>
            </a:r>
            <a:r>
              <a:rPr lang="en-GB" dirty="0"/>
              <a:t>://doi.org/10.1002/aet2.10562.</a:t>
            </a:r>
          </a:p>
          <a:p>
            <a:r>
              <a:rPr lang="en-GB" dirty="0" err="1"/>
              <a:t>Katebi</a:t>
            </a:r>
            <a:r>
              <a:rPr lang="en-GB" dirty="0"/>
              <a:t>, A., </a:t>
            </a:r>
            <a:r>
              <a:rPr lang="en-GB" dirty="0" err="1"/>
              <a:t>HajiZadeh</a:t>
            </a:r>
            <a:r>
              <a:rPr lang="en-GB" dirty="0"/>
              <a:t>, M.H., </a:t>
            </a:r>
            <a:r>
              <a:rPr lang="en-GB" dirty="0" err="1"/>
              <a:t>Bordbar</a:t>
            </a:r>
            <a:r>
              <a:rPr lang="en-GB" dirty="0"/>
              <a:t>, A. and </a:t>
            </a:r>
            <a:r>
              <a:rPr lang="en-GB" dirty="0" err="1"/>
              <a:t>Salehi</a:t>
            </a:r>
            <a:r>
              <a:rPr lang="en-GB" dirty="0"/>
              <a:t>, A.M. (2021). The Relationship Between ‘Job Satisfaction’ and ‘Job Performance’: A Meta-analysis. </a:t>
            </a:r>
            <a:r>
              <a:rPr lang="en-GB" i="1" dirty="0"/>
              <a:t>Global Journal of Flexible Systems Management</a:t>
            </a:r>
            <a:r>
              <a:rPr lang="en-GB" dirty="0"/>
              <a:t>, 23(1). </a:t>
            </a:r>
            <a:r>
              <a:rPr lang="en-GB" dirty="0" err="1"/>
              <a:t>doi:https</a:t>
            </a:r>
            <a:r>
              <a:rPr lang="en-GB" dirty="0"/>
              <a:t>://doi.org/10.1007/s40171-021-00280-y.</a:t>
            </a:r>
          </a:p>
          <a:p>
            <a:r>
              <a:rPr lang="en-GB" dirty="0"/>
              <a:t>Khan, T.H. and </a:t>
            </a:r>
            <a:r>
              <a:rPr lang="en-GB" dirty="0" err="1"/>
              <a:t>MacEachen</a:t>
            </a:r>
            <a:r>
              <a:rPr lang="en-GB" dirty="0"/>
              <a:t>, E. (2022). An Alternative Method of Interviewing: Critical Reflections on Videoconference Interviews for Qualitative Data Collection. </a:t>
            </a:r>
            <a:r>
              <a:rPr lang="en-GB" i="1" dirty="0"/>
              <a:t>International Journal of Qualitative Methods</a:t>
            </a:r>
            <a:r>
              <a:rPr lang="en-GB" dirty="0"/>
              <a:t>, [online] 21(1). </a:t>
            </a:r>
            <a:r>
              <a:rPr lang="en-GB" dirty="0" err="1"/>
              <a:t>doi:https</a:t>
            </a:r>
            <a:r>
              <a:rPr lang="en-GB" dirty="0"/>
              <a:t>://doi.org/10.1177/16094069221090063.</a:t>
            </a:r>
          </a:p>
          <a:p>
            <a:r>
              <a:rPr lang="en-GB" dirty="0" err="1"/>
              <a:t>Michelotti</a:t>
            </a:r>
            <a:r>
              <a:rPr lang="en-GB" dirty="0"/>
              <a:t>, M., McColl, R., </a:t>
            </a:r>
            <a:r>
              <a:rPr lang="en-GB" dirty="0" err="1"/>
              <a:t>Puncheva‐Michelotti</a:t>
            </a:r>
            <a:r>
              <a:rPr lang="en-GB" dirty="0"/>
              <a:t>, P., Clarke, R. and McNamara, T. (2021). The effects of medium and sequence on personality trait assessments in face‐to‐face and videoconference selection interviews: Implications for HR analytics. </a:t>
            </a:r>
            <a:r>
              <a:rPr lang="en-GB" i="1" dirty="0"/>
              <a:t>Human Resource Management Journal</a:t>
            </a:r>
            <a:r>
              <a:rPr lang="en-GB" dirty="0"/>
              <a:t>, 34(2). </a:t>
            </a:r>
            <a:r>
              <a:rPr lang="en-GB" dirty="0" err="1"/>
              <a:t>doi:https</a:t>
            </a:r>
            <a:r>
              <a:rPr lang="en-GB" dirty="0"/>
              <a:t>://doi.org/10.1111/1748-8583.12425.</a:t>
            </a:r>
          </a:p>
          <a:p>
            <a:endParaRPr lang="en-GB" dirty="0"/>
          </a:p>
        </p:txBody>
      </p:sp>
      <p:sp>
        <p:nvSpPr>
          <p:cNvPr id="4" name="Slide Number Placeholder 3"/>
          <p:cNvSpPr>
            <a:spLocks noGrp="1"/>
          </p:cNvSpPr>
          <p:nvPr>
            <p:ph type="sldNum" sz="quarter" idx="10"/>
          </p:nvPr>
        </p:nvSpPr>
        <p:spPr/>
        <p:txBody>
          <a:bodyPr/>
          <a:lstStyle/>
          <a:p>
            <a:fld id="{5F88EAE6-4B2C-4BCE-A18F-EA80FBC5781E}" type="slidenum">
              <a:rPr lang="en-GB" smtClean="0"/>
              <a:t>15</a:t>
            </a:fld>
            <a:endParaRPr lang="en-GB"/>
          </a:p>
        </p:txBody>
      </p:sp>
    </p:spTree>
    <p:extLst>
      <p:ext uri="{BB962C8B-B14F-4D97-AF65-F5344CB8AC3E}">
        <p14:creationId xmlns:p14="http://schemas.microsoft.com/office/powerpoint/2010/main" val="304200495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Schiuma</a:t>
            </a:r>
            <a:r>
              <a:rPr lang="en-GB" dirty="0"/>
              <a:t>, G., </a:t>
            </a:r>
            <a:r>
              <a:rPr lang="en-GB" dirty="0" err="1"/>
              <a:t>Santarsiero</a:t>
            </a:r>
            <a:r>
              <a:rPr lang="en-GB" dirty="0"/>
              <a:t>, F., Carlucci, D. and </a:t>
            </a:r>
            <a:r>
              <a:rPr lang="en-GB" dirty="0" err="1"/>
              <a:t>Jarrarb</a:t>
            </a:r>
            <a:r>
              <a:rPr lang="en-GB" dirty="0"/>
              <a:t>, Y. (2024). Transformative leadership competencies for organizational digital transformation. </a:t>
            </a:r>
            <a:r>
              <a:rPr lang="en-GB" i="1" dirty="0"/>
              <a:t>Business Horizons</a:t>
            </a:r>
            <a:r>
              <a:rPr lang="en-GB" dirty="0"/>
              <a:t>, 67(4). </a:t>
            </a:r>
            <a:r>
              <a:rPr lang="en-GB" dirty="0" err="1"/>
              <a:t>doi:https</a:t>
            </a:r>
            <a:r>
              <a:rPr lang="en-GB" dirty="0"/>
              <a:t>://doi.org/10.1016/j.bushor.2024.04.004.</a:t>
            </a:r>
          </a:p>
          <a:p>
            <a:r>
              <a:rPr lang="en-GB" dirty="0" err="1"/>
              <a:t>Sennewald</a:t>
            </a:r>
            <a:r>
              <a:rPr lang="en-GB" dirty="0"/>
              <a:t>, C.A. and Baillie, C. (2021). Job descriptions. </a:t>
            </a:r>
            <a:r>
              <a:rPr lang="en-GB" i="1" dirty="0"/>
              <a:t>Effective Security Management</a:t>
            </a:r>
            <a:r>
              <a:rPr lang="en-GB" dirty="0"/>
              <a:t>, pp.83–90. </a:t>
            </a:r>
            <a:r>
              <a:rPr lang="en-GB" dirty="0" err="1"/>
              <a:t>doi:https</a:t>
            </a:r>
            <a:r>
              <a:rPr lang="en-GB" dirty="0"/>
              <a:t>://doi.org/10.1016/b978-0-12-814794-8.00009-3.</a:t>
            </a:r>
          </a:p>
          <a:p>
            <a:r>
              <a:rPr lang="en-GB" dirty="0"/>
              <a:t>Wingate, T.G., Rasheed, S., </a:t>
            </a:r>
            <a:r>
              <a:rPr lang="en-GB" dirty="0" err="1"/>
              <a:t>Risavy</a:t>
            </a:r>
            <a:r>
              <a:rPr lang="en-GB" dirty="0"/>
              <a:t>, S.D. and </a:t>
            </a:r>
            <a:r>
              <a:rPr lang="en-GB" dirty="0" err="1"/>
              <a:t>Robie</a:t>
            </a:r>
            <a:r>
              <a:rPr lang="en-GB" dirty="0"/>
              <a:t>, C. (2024). How does bias enter the employment interview? Identifying the riskiest applicant characteristics, interviewer characteristics, and sources of potentially biasing information. </a:t>
            </a:r>
            <a:r>
              <a:rPr lang="en-GB" i="1" dirty="0"/>
              <a:t>International journal of selection and assessment</a:t>
            </a:r>
            <a:r>
              <a:rPr lang="en-GB" dirty="0"/>
              <a:t>, 32(3). </a:t>
            </a:r>
            <a:r>
              <a:rPr lang="en-GB" dirty="0" err="1"/>
              <a:t>doi:https</a:t>
            </a:r>
            <a:r>
              <a:rPr lang="en-GB" dirty="0"/>
              <a:t>://doi.org/10.1111/ijsa.12467.</a:t>
            </a:r>
          </a:p>
          <a:p>
            <a:endParaRPr lang="en-GB" dirty="0"/>
          </a:p>
        </p:txBody>
      </p:sp>
      <p:sp>
        <p:nvSpPr>
          <p:cNvPr id="4" name="Slide Number Placeholder 3"/>
          <p:cNvSpPr>
            <a:spLocks noGrp="1"/>
          </p:cNvSpPr>
          <p:nvPr>
            <p:ph type="sldNum" sz="quarter" idx="10"/>
          </p:nvPr>
        </p:nvSpPr>
        <p:spPr/>
        <p:txBody>
          <a:bodyPr/>
          <a:lstStyle/>
          <a:p>
            <a:fld id="{5F88EAE6-4B2C-4BCE-A18F-EA80FBC5781E}" type="slidenum">
              <a:rPr lang="en-GB" smtClean="0"/>
              <a:t>16</a:t>
            </a:fld>
            <a:endParaRPr lang="en-GB"/>
          </a:p>
        </p:txBody>
      </p:sp>
    </p:spTree>
    <p:extLst>
      <p:ext uri="{BB962C8B-B14F-4D97-AF65-F5344CB8AC3E}">
        <p14:creationId xmlns:p14="http://schemas.microsoft.com/office/powerpoint/2010/main" val="333361254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p:cNvSpPr/>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ctrTitle"/>
          </p:nvPr>
        </p:nvSpPr>
        <p:spPr>
          <a:xfrm>
            <a:off x="457200" y="4960137"/>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Subtitle 2"/>
          <p:cNvSpPr>
            <a:spLocks noGrp="1"/>
          </p:cNvSpPr>
          <p:nvPr>
            <p:ph type="subTitle" idx="1"/>
          </p:nvPr>
        </p:nvSpPr>
        <p:spPr>
          <a:xfrm>
            <a:off x="8610600" y="4960137"/>
            <a:ext cx="3200400" cy="1463040"/>
          </a:xfrm>
        </p:spPr>
        <p:txBody>
          <a:bodyPr lIns="91440" rIns="91440" anchor="ctr">
            <a:normAutofit/>
          </a:bodyPr>
          <a:lstStyle>
            <a:lvl1pPr marL="0" indent="0" algn="l">
              <a:lnSpc>
                <a:spcPct val="100000"/>
              </a:lnSpc>
              <a:spcBef>
                <a:spcPts val="0"/>
              </a:spcBef>
              <a:buNone/>
              <a:defRPr sz="1800">
                <a:solidFill>
                  <a:schemeClr val="tx1">
                    <a:lumMod val="95000"/>
                    <a:lumOff val="5000"/>
                  </a:schemeClr>
                </a:solidFill>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lgn="l">
              <a:defRPr/>
            </a:lvl1pPr>
          </a:lstStyle>
          <a:p>
            <a:fld id="{6AD6EE87-EBD5-4F12-A48A-63ACA297AC8F}" type="datetimeFigureOut">
              <a:rPr lang="en-US" dirty="0"/>
              <a:t>10/1/2025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5D3794B-289A-4A80-97D7-111025398D45}" type="datetimeFigureOut">
              <a:rPr lang="en-US" dirty="0"/>
              <a:t>10/1/2025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9" name="Rectangle 8"/>
          <p:cNvSpPr/>
          <p:nvPr/>
        </p:nvSpPr>
        <p:spPr>
          <a:xfrm>
            <a:off x="0" y="0"/>
            <a:ext cx="12192000" cy="4572001"/>
          </a:xfrm>
          <a:prstGeom prst="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4960137"/>
            <a:ext cx="7772400" cy="1463040"/>
          </a:xfrm>
        </p:spPr>
        <p:txBody>
          <a:bodyPr anchor="ctr">
            <a:normAutofit/>
          </a:bodyPr>
          <a:lstStyle>
            <a:lvl1pPr algn="r">
              <a:defRPr sz="5000" b="0" spc="200" baseline="0"/>
            </a:lvl1pPr>
          </a:lstStyle>
          <a:p>
            <a:r>
              <a:rPr lang="en-US"/>
              <a:t>Click to edit Master title style</a:t>
            </a:r>
            <a:endParaRPr lang="en-US" dirty="0"/>
          </a:p>
        </p:txBody>
      </p:sp>
      <p:sp>
        <p:nvSpPr>
          <p:cNvPr id="3" name="Text Placeholder 2"/>
          <p:cNvSpPr>
            <a:spLocks noGrp="1"/>
          </p:cNvSpPr>
          <p:nvPr>
            <p:ph type="body" idx="1"/>
          </p:nvPr>
        </p:nvSpPr>
        <p:spPr>
          <a:xfrm>
            <a:off x="8610600" y="4960137"/>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A61015F-7CC6-4D0A-9D87-873EA4C304CC}" type="datetimeFigureOut">
              <a:rPr lang="en-US" dirty="0"/>
              <a:t>10/1/2025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9720072" cy="1499616"/>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24127" y="2286000"/>
            <a:ext cx="4754880" cy="402336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989320" y="2286000"/>
            <a:ext cx="4754880" cy="402336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3C6A301-0538-44EC-B09D-202E1042A48B}" type="datetimeFigureOut">
              <a:rPr lang="en-US" dirty="0"/>
              <a:t>10/1/2025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24128" y="2179636"/>
            <a:ext cx="4754880" cy="822960"/>
          </a:xfrm>
        </p:spPr>
        <p:txBody>
          <a:bodyPr lIns="137160" rIns="137160" anchor="ctr">
            <a:normAutofit/>
          </a:bodyPr>
          <a:lstStyle>
            <a:lvl1pPr marL="0" indent="0">
              <a:spcBef>
                <a:spcPts val="0"/>
              </a:spcBef>
              <a:spcAft>
                <a:spcPts val="0"/>
              </a:spcAft>
              <a:buNone/>
              <a:defRPr sz="2300" b="0" cap="none" baseline="0">
                <a:solidFill>
                  <a:schemeClr val="accent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024128" y="2967788"/>
            <a:ext cx="4754880" cy="33415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990888" y="2179636"/>
            <a:ext cx="4754880" cy="822960"/>
          </a:xfrm>
        </p:spPr>
        <p:txBody>
          <a:bodyPr lIns="137160" rIns="137160" anchor="ctr">
            <a:normAutofit/>
          </a:bodyPr>
          <a:lstStyle>
            <a:lvl1pPr marL="0" indent="0">
              <a:spcBef>
                <a:spcPts val="0"/>
              </a:spcBef>
              <a:spcAft>
                <a:spcPts val="0"/>
              </a:spcAft>
              <a:buNone/>
              <a:defRPr lang="en-US" sz="2300" b="0" kern="1200" cap="none"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en-US"/>
              <a:t>Edit Master text styles</a:t>
            </a:r>
          </a:p>
        </p:txBody>
      </p:sp>
      <p:sp>
        <p:nvSpPr>
          <p:cNvPr id="6" name="Content Placeholder 5"/>
          <p:cNvSpPr>
            <a:spLocks noGrp="1"/>
          </p:cNvSpPr>
          <p:nvPr>
            <p:ph sz="quarter" idx="4"/>
          </p:nvPr>
        </p:nvSpPr>
        <p:spPr>
          <a:xfrm>
            <a:off x="5990888" y="2967788"/>
            <a:ext cx="4754880" cy="33415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789574A-8875-45EF-8EA2-3CAA0F7ABC4C}" type="datetimeFigureOut">
              <a:rPr lang="en-US" dirty="0"/>
              <a:t>10/1/2025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7EF4D4C-5367-4C26-9E2B-D8088D7FCA81}" type="datetimeFigureOut">
              <a:rPr lang="en-US" dirty="0"/>
              <a:t>10/1/2025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6E91E96-98B0-4413-9547-46F3504108EF}" type="datetimeFigureOut">
              <a:rPr lang="en-US" dirty="0"/>
              <a:t>10/1/2025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1024128" y="471509"/>
            <a:ext cx="4389120" cy="1737360"/>
          </a:xfrm>
        </p:spPr>
        <p:txBody>
          <a:bodyPr>
            <a:noAutofit/>
          </a:bodyPr>
          <a:lstStyle>
            <a:lvl1pPr>
              <a:lnSpc>
                <a:spcPct val="80000"/>
              </a:lnSpc>
              <a:defRPr sz="4000"/>
            </a:lvl1pPr>
          </a:lstStyle>
          <a:p>
            <a:r>
              <a:rPr lang="en-US"/>
              <a:t>Click to edit Master title style</a:t>
            </a:r>
            <a:endParaRPr lang="en-US" dirty="0"/>
          </a:p>
        </p:txBody>
      </p:sp>
      <p:sp>
        <p:nvSpPr>
          <p:cNvPr id="3" name="Content Placeholder 2"/>
          <p:cNvSpPr>
            <a:spLocks noGrp="1"/>
          </p:cNvSpPr>
          <p:nvPr>
            <p:ph idx="1"/>
          </p:nvPr>
        </p:nvSpPr>
        <p:spPr>
          <a:xfrm>
            <a:off x="5715000" y="822960"/>
            <a:ext cx="5678424" cy="5184648"/>
          </a:xfrm>
        </p:spPr>
        <p:txBody>
          <a:bodyPr/>
          <a:lstStyle>
            <a:lvl1pPr>
              <a:defRPr sz="2400"/>
            </a:lvl1pPr>
            <a:lvl2pPr>
              <a:defRPr sz="20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024128" y="2257506"/>
            <a:ext cx="438912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05C68B11-C5A8-448C-8CE9-B1A273C79CFC}" type="datetimeFigureOut">
              <a:rPr lang="en-US" dirty="0"/>
              <a:t>10/1/2025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4960138"/>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1"/>
            <a:ext cx="12188952" cy="4572000"/>
          </a:xfrm>
          <a:solidFill>
            <a:schemeClr val="accent1">
              <a:lumMod val="60000"/>
              <a:lumOff val="40000"/>
            </a:schemeClr>
          </a:solidFill>
        </p:spPr>
        <p:txBody>
          <a:bodyPr lIns="457200" tIns="365760" rIns="45720" bIns="4572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610600" y="4960138"/>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C7616CA0-919D-4A49-9C8A-62FDFB3A5183}" type="datetimeFigureOut">
              <a:rPr lang="en-US" dirty="0"/>
              <a:t>10/1/2025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867E5644-1E61-4311-A31E-84CB9C7AA8A9}" type="slidenum">
              <a:rPr lang="en-US" dirty="0"/>
              <a:t>‹#›</a:t>
            </a:fld>
            <a:endParaRPr lang="en-US" dirty="0"/>
          </a:p>
        </p:txBody>
      </p:sp>
      <p:cxnSp>
        <p:nvCxnSpPr>
          <p:cNvPr id="8" name="Straight Connector 7"/>
          <p:cNvCxnSpPr/>
          <p:nvPr/>
        </p:nvCxnSpPr>
        <p:spPr>
          <a:xfrm flipV="1">
            <a:off x="8386843"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CD73815-2707-4475-8F1A-B873CB631BB4}" type="datetimeFigureOut">
              <a:rPr lang="en-US" dirty="0"/>
              <a:t>10/1/2025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762000"/>
            <a:ext cx="2628900" cy="5410200"/>
          </a:xfrm>
        </p:spPr>
        <p:txBody>
          <a:bodyPr vert="eaVert" lIns="45720" tIns="91440" rIns="45720" bIns="91440"/>
          <a:lstStyle/>
          <a:p>
            <a:r>
              <a:rPr lang="en-US"/>
              <a:t>Click to edit Master title style</a:t>
            </a:r>
            <a:endParaRPr lang="en-US" dirty="0"/>
          </a:p>
        </p:txBody>
      </p:sp>
      <p:sp>
        <p:nvSpPr>
          <p:cNvPr id="3" name="Vertical Text Placeholder 2"/>
          <p:cNvSpPr>
            <a:spLocks noGrp="1"/>
          </p:cNvSpPr>
          <p:nvPr>
            <p:ph type="body" orient="vert" idx="1"/>
          </p:nvPr>
        </p:nvSpPr>
        <p:spPr>
          <a:xfrm>
            <a:off x="990601" y="762000"/>
            <a:ext cx="7581900" cy="541020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A4AFB99-0EAB-4182-AFF8-E214C82A68F6}" type="datetimeFigureOut">
              <a:rPr lang="en-US" dirty="0"/>
              <a:t>10/1/2025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cxnSp>
        <p:nvCxnSpPr>
          <p:cNvPr id="7" name="Straight Connector 6"/>
          <p:cNvCxnSpPr/>
          <p:nvPr/>
        </p:nvCxnSpPr>
        <p:spPr>
          <a:xfrm rot="5400000" flipV="1">
            <a:off x="10058400" y="59263"/>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24128" y="585216"/>
            <a:ext cx="9720072" cy="1499616"/>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24128" y="2286000"/>
            <a:ext cx="9720073" cy="4023360"/>
          </a:xfrm>
          <a:prstGeom prst="rect">
            <a:avLst/>
          </a:prstGeom>
        </p:spPr>
        <p:txBody>
          <a:bodyPr vert="horz" lIns="45720" tIns="45720" rIns="4572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24129" y="6470704"/>
            <a:ext cx="2154143"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90298CD5-6C1E-4009-B41F-6DF62E31D3BE}" type="datetimeFigureOut">
              <a:rPr lang="en-US" dirty="0"/>
              <a:pPr/>
              <a:t>10/1/2025</a:t>
            </a:fld>
            <a:endParaRPr lang="en-US" dirty="0"/>
          </a:p>
        </p:txBody>
      </p:sp>
      <p:sp>
        <p:nvSpPr>
          <p:cNvPr id="5" name="Footer Placeholder 4"/>
          <p:cNvSpPr>
            <a:spLocks noGrp="1"/>
          </p:cNvSpPr>
          <p:nvPr>
            <p:ph type="ftr" sz="quarter" idx="3"/>
          </p:nvPr>
        </p:nvSpPr>
        <p:spPr>
          <a:xfrm>
            <a:off x="4842932" y="6470704"/>
            <a:ext cx="5901459" cy="274320"/>
          </a:xfrm>
          <a:prstGeom prst="rect">
            <a:avLst/>
          </a:prstGeom>
        </p:spPr>
        <p:txBody>
          <a:bodyPr vert="horz" lIns="91440" tIns="45720" rIns="91440" bIns="45720" rtlCol="0" anchor="ctr"/>
          <a:lstStyle>
            <a:lvl1pPr algn="r">
              <a:defRPr sz="1000" cap="all" baseline="0">
                <a:solidFill>
                  <a:schemeClr val="tx1">
                    <a:lumMod val="95000"/>
                    <a:lumOff val="5000"/>
                  </a:schemeClr>
                </a:solidFill>
                <a:latin typeface="+mj-lt"/>
              </a:defRPr>
            </a:lvl1pPr>
          </a:lstStyle>
          <a:p>
            <a:endParaRPr lang="en-US" dirty="0"/>
          </a:p>
        </p:txBody>
      </p:sp>
      <p:sp>
        <p:nvSpPr>
          <p:cNvPr id="6" name="Slide Number Placeholder 5"/>
          <p:cNvSpPr>
            <a:spLocks noGrp="1"/>
          </p:cNvSpPr>
          <p:nvPr>
            <p:ph type="sldNum" sz="quarter" idx="4"/>
          </p:nvPr>
        </p:nvSpPr>
        <p:spPr>
          <a:xfrm>
            <a:off x="10837333" y="6470704"/>
            <a:ext cx="973667"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4FAB73BC-B049-4115-A692-8D63A059BFB8}" type="slidenum">
              <a:rPr lang="en-US" dirty="0"/>
              <a:pPr/>
              <a:t>‹#›</a:t>
            </a:fld>
            <a:endParaRPr lang="en-US" dirty="0"/>
          </a:p>
        </p:txBody>
      </p:sp>
      <p:cxnSp>
        <p:nvCxnSpPr>
          <p:cNvPr id="7" name="Straight Connector 6"/>
          <p:cNvCxnSpPr/>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0" r:id="rId9"/>
    <p:sldLayoutId id="2147483658" r:id="rId10"/>
    <p:sldLayoutId id="2147483659" r:id="rId11"/>
  </p:sldLayoutIdLst>
  <p:txStyles>
    <p:title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0" y="4559300"/>
            <a:ext cx="8343900" cy="2298700"/>
          </a:xfrm>
        </p:spPr>
        <p:txBody>
          <a:bodyPr>
            <a:normAutofit/>
          </a:bodyPr>
          <a:lstStyle/>
          <a:p>
            <a:r>
              <a:rPr lang="en-GB" sz="3100" b="1" dirty="0"/>
              <a:t>Recruitment Strategies for Business Transformation</a:t>
            </a:r>
            <a:br>
              <a:rPr lang="en-GB" sz="3100" b="1" dirty="0"/>
            </a:br>
            <a:br>
              <a:rPr lang="en-GB" sz="3100" b="1" dirty="0"/>
            </a:br>
            <a:r>
              <a:rPr lang="en-GB" sz="2200" b="1" dirty="0"/>
              <a:t>Aligning hiring practices with digital diversification at Tirebuck Recruitment (Solihull)</a:t>
            </a:r>
          </a:p>
        </p:txBody>
      </p:sp>
      <p:pic>
        <p:nvPicPr>
          <p:cNvPr id="4" name="Picture 3"/>
          <p:cNvPicPr>
            <a:picLocks noChangeAspect="1"/>
          </p:cNvPicPr>
          <p:nvPr/>
        </p:nvPicPr>
        <p:blipFill>
          <a:blip r:embed="rId3"/>
          <a:stretch>
            <a:fillRect/>
          </a:stretch>
        </p:blipFill>
        <p:spPr>
          <a:xfrm>
            <a:off x="8343900" y="4559300"/>
            <a:ext cx="3848100" cy="2298700"/>
          </a:xfrm>
          <a:prstGeom prst="rect">
            <a:avLst/>
          </a:prstGeom>
        </p:spPr>
      </p:pic>
    </p:spTree>
    <p:extLst>
      <p:ext uri="{BB962C8B-B14F-4D97-AF65-F5344CB8AC3E}">
        <p14:creationId xmlns:p14="http://schemas.microsoft.com/office/powerpoint/2010/main" val="22814729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2"/>
          <p:cNvSpPr>
            <a:spLocks noGrp="1" noChangeArrowheads="1"/>
          </p:cNvSpPr>
          <p:nvPr>
            <p:ph idx="1"/>
          </p:nvPr>
        </p:nvSpPr>
        <p:spPr bwMode="auto">
          <a:xfrm>
            <a:off x="909828" y="2885971"/>
            <a:ext cx="8999451" cy="335681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lvl="0" indent="0" eaLnBrk="0" fontAlgn="base" hangingPunct="0">
              <a:lnSpc>
                <a:spcPct val="150000"/>
              </a:lnSpc>
              <a:spcBef>
                <a:spcPct val="0"/>
              </a:spcBef>
              <a:spcAft>
                <a:spcPct val="0"/>
              </a:spcAft>
              <a:buClrTx/>
              <a:buSzTx/>
              <a:buNone/>
            </a:pPr>
            <a:r>
              <a:rPr kumimoji="0" lang="en-US" altLang="en-US" sz="2400" b="1" i="0" u="none" strike="noStrike" cap="none" normalizeH="0" baseline="0" dirty="0">
                <a:ln>
                  <a:noFill/>
                </a:ln>
                <a:solidFill>
                  <a:schemeClr val="tx1"/>
                </a:solidFill>
                <a:effectLst/>
                <a:latin typeface="Tw Cen MT (Body)"/>
              </a:rPr>
              <a:t>Title</a:t>
            </a:r>
            <a:r>
              <a:rPr kumimoji="0" lang="en-US" altLang="en-US" sz="2400" b="0" i="0" u="none" strike="noStrike" cap="none" normalizeH="0" baseline="0" dirty="0">
                <a:ln>
                  <a:noFill/>
                </a:ln>
                <a:solidFill>
                  <a:schemeClr val="tx1"/>
                </a:solidFill>
                <a:effectLst/>
                <a:latin typeface="Tw Cen MT (Body)"/>
              </a:rPr>
              <a:t>: </a:t>
            </a:r>
            <a:r>
              <a:rPr lang="en-US" sz="2400" dirty="0">
                <a:latin typeface="Tw Cen MT (Body)"/>
              </a:rPr>
              <a:t>Recruitment Strategies for Business Transformation</a:t>
            </a:r>
          </a:p>
          <a:p>
            <a:pPr marL="0" lvl="0" indent="0" eaLnBrk="0" fontAlgn="base" hangingPunct="0">
              <a:lnSpc>
                <a:spcPct val="150000"/>
              </a:lnSpc>
              <a:spcBef>
                <a:spcPct val="0"/>
              </a:spcBef>
              <a:spcAft>
                <a:spcPct val="0"/>
              </a:spcAft>
              <a:buClrTx/>
              <a:buSzTx/>
              <a:buNone/>
            </a:pPr>
            <a:r>
              <a:rPr kumimoji="0" lang="en-US" altLang="en-US" sz="2400" b="1" i="0" u="none" strike="noStrike" cap="none" normalizeH="0" baseline="0" dirty="0">
                <a:ln>
                  <a:noFill/>
                </a:ln>
                <a:solidFill>
                  <a:schemeClr val="tx1"/>
                </a:solidFill>
                <a:effectLst/>
                <a:latin typeface="Tw Cen MT (Body)"/>
              </a:rPr>
              <a:t>Student Name</a:t>
            </a:r>
            <a:r>
              <a:rPr kumimoji="0" lang="en-US" altLang="en-US" sz="2400" b="0" i="0" u="none" strike="noStrike" cap="none" normalizeH="0" baseline="0" dirty="0">
                <a:ln>
                  <a:noFill/>
                </a:ln>
                <a:solidFill>
                  <a:schemeClr val="tx1"/>
                </a:solidFill>
                <a:effectLst/>
                <a:latin typeface="Tw Cen MT (Body)"/>
              </a:rPr>
              <a:t>: </a:t>
            </a:r>
            <a:r>
              <a:rPr kumimoji="0" lang="en-GB" altLang="en-US" sz="2400" b="0" i="0" u="none" strike="noStrike" cap="none" normalizeH="0" baseline="0" dirty="0">
                <a:ln>
                  <a:noFill/>
                </a:ln>
                <a:solidFill>
                  <a:schemeClr val="tx1"/>
                </a:solidFill>
                <a:effectLst/>
                <a:latin typeface="Tw Cen MT (Body)"/>
              </a:rPr>
              <a:t>Toshko Trifonov</a:t>
            </a:r>
            <a:endParaRPr kumimoji="0" lang="en-US" altLang="en-US" sz="2400" b="0" i="0" u="none" strike="noStrike" cap="none" normalizeH="0" baseline="0" dirty="0">
              <a:ln>
                <a:noFill/>
              </a:ln>
              <a:solidFill>
                <a:schemeClr val="tx1"/>
              </a:solidFill>
              <a:effectLst/>
              <a:latin typeface="Tw Cen MT (Body)"/>
            </a:endParaRPr>
          </a:p>
          <a:p>
            <a:pPr marL="0" lvl="0" indent="0" eaLnBrk="0" fontAlgn="base" hangingPunct="0">
              <a:lnSpc>
                <a:spcPct val="150000"/>
              </a:lnSpc>
              <a:spcBef>
                <a:spcPct val="0"/>
              </a:spcBef>
              <a:spcAft>
                <a:spcPct val="0"/>
              </a:spcAft>
              <a:buClrTx/>
              <a:buSzTx/>
              <a:buNone/>
            </a:pPr>
            <a:r>
              <a:rPr kumimoji="0" lang="en-US" altLang="en-US" sz="2400" b="1" i="0" u="none" strike="noStrike" cap="none" normalizeH="0" baseline="0" dirty="0">
                <a:ln>
                  <a:noFill/>
                </a:ln>
                <a:solidFill>
                  <a:schemeClr val="tx1"/>
                </a:solidFill>
                <a:effectLst/>
                <a:latin typeface="Tw Cen MT (Body)"/>
              </a:rPr>
              <a:t>Student ID</a:t>
            </a:r>
            <a:r>
              <a:rPr kumimoji="0" lang="en-US" altLang="en-US" sz="2400" b="0" i="0" u="none" strike="noStrike" cap="none" normalizeH="0" baseline="0" dirty="0">
                <a:ln>
                  <a:noFill/>
                </a:ln>
                <a:solidFill>
                  <a:schemeClr val="tx1"/>
                </a:solidFill>
                <a:effectLst/>
                <a:latin typeface="Tw Cen MT (Body)"/>
              </a:rPr>
              <a:t>: 2407602</a:t>
            </a:r>
          </a:p>
          <a:p>
            <a:pPr marL="0" lvl="0" indent="0" eaLnBrk="0" fontAlgn="base" hangingPunct="0">
              <a:lnSpc>
                <a:spcPct val="150000"/>
              </a:lnSpc>
              <a:spcBef>
                <a:spcPct val="0"/>
              </a:spcBef>
              <a:spcAft>
                <a:spcPct val="0"/>
              </a:spcAft>
              <a:buClrTx/>
              <a:buSzTx/>
              <a:buNone/>
            </a:pPr>
            <a:r>
              <a:rPr kumimoji="0" lang="en-US" altLang="en-US" sz="2400" b="1" i="0" u="none" strike="noStrike" cap="none" normalizeH="0" baseline="0" dirty="0">
                <a:ln>
                  <a:noFill/>
                </a:ln>
                <a:solidFill>
                  <a:schemeClr val="tx1"/>
                </a:solidFill>
                <a:effectLst/>
                <a:latin typeface="Tw Cen MT (Body)"/>
              </a:rPr>
              <a:t>Module</a:t>
            </a:r>
            <a:r>
              <a:rPr kumimoji="0" lang="en-US" altLang="en-US" sz="2400" b="0" i="0" u="none" strike="noStrike" cap="none" normalizeH="0" baseline="0" dirty="0">
                <a:ln>
                  <a:noFill/>
                </a:ln>
                <a:solidFill>
                  <a:schemeClr val="tx1"/>
                </a:solidFill>
                <a:effectLst/>
                <a:latin typeface="Tw Cen MT (Body)"/>
              </a:rPr>
              <a:t>: LCLM5002 – Developing and Managing Individuals and Teams</a:t>
            </a:r>
          </a:p>
          <a:p>
            <a:pPr marL="0" marR="0" lvl="0" indent="0" algn="l" defTabSz="914400" rtl="0" eaLnBrk="0" fontAlgn="base" latinLnBrk="0" hangingPunct="0">
              <a:lnSpc>
                <a:spcPct val="150000"/>
              </a:lnSpc>
              <a:spcBef>
                <a:spcPct val="0"/>
              </a:spcBef>
              <a:spcAft>
                <a:spcPct val="0"/>
              </a:spcAft>
              <a:buClrTx/>
              <a:buSzTx/>
              <a:buNone/>
              <a:tabLst/>
            </a:pPr>
            <a:r>
              <a:rPr kumimoji="0" lang="en-US" altLang="en-US" sz="2400" b="1" i="0" u="none" strike="noStrike" cap="none" normalizeH="0" baseline="0" dirty="0">
                <a:ln>
                  <a:noFill/>
                </a:ln>
                <a:solidFill>
                  <a:schemeClr val="tx1"/>
                </a:solidFill>
                <a:effectLst/>
                <a:latin typeface="Tw Cen MT (Body)"/>
              </a:rPr>
              <a:t>Lecturer</a:t>
            </a:r>
            <a:r>
              <a:rPr kumimoji="0" lang="en-US" altLang="en-US" sz="2400" b="0" i="0" u="none" strike="noStrike" cap="none" normalizeH="0" baseline="0" dirty="0">
                <a:ln>
                  <a:noFill/>
                </a:ln>
                <a:solidFill>
                  <a:schemeClr val="tx1"/>
                </a:solidFill>
                <a:effectLst/>
                <a:latin typeface="Tw Cen MT (Body)"/>
              </a:rPr>
              <a:t>: Mudassar Hasan</a:t>
            </a:r>
          </a:p>
          <a:p>
            <a:pPr marL="0" lvl="0" indent="0" eaLnBrk="0" fontAlgn="base" hangingPunct="0">
              <a:lnSpc>
                <a:spcPct val="150000"/>
              </a:lnSpc>
              <a:spcBef>
                <a:spcPct val="0"/>
              </a:spcBef>
              <a:spcAft>
                <a:spcPct val="0"/>
              </a:spcAft>
              <a:buClrTx/>
              <a:buSzTx/>
              <a:buNone/>
            </a:pPr>
            <a:r>
              <a:rPr kumimoji="0" lang="en-US" altLang="en-US" sz="2400" b="1" i="0" u="none" strike="noStrike" cap="none" normalizeH="0" baseline="0" dirty="0">
                <a:ln>
                  <a:noFill/>
                </a:ln>
                <a:solidFill>
                  <a:schemeClr val="tx1"/>
                </a:solidFill>
                <a:effectLst/>
                <a:latin typeface="Tw Cen MT (Body)"/>
              </a:rPr>
              <a:t>Date of Presentation: </a:t>
            </a:r>
            <a:r>
              <a:rPr lang="en-GB" sz="2400" dirty="0"/>
              <a:t>October 2025</a:t>
            </a:r>
            <a:endParaRPr kumimoji="0" lang="en-US" altLang="en-US" sz="2400" b="0" i="0" u="none" strike="noStrike" cap="none" normalizeH="0" baseline="0" dirty="0">
              <a:ln>
                <a:noFill/>
              </a:ln>
              <a:solidFill>
                <a:schemeClr val="tx1"/>
              </a:solidFill>
              <a:effectLst/>
              <a:latin typeface="Tw Cen MT (Body)"/>
            </a:endParaRPr>
          </a:p>
        </p:txBody>
      </p:sp>
      <p:pic>
        <p:nvPicPr>
          <p:cNvPr id="6" name="Picture 5"/>
          <p:cNvPicPr>
            <a:picLocks noChangeAspect="1"/>
          </p:cNvPicPr>
          <p:nvPr/>
        </p:nvPicPr>
        <p:blipFill rotWithShape="1">
          <a:blip r:embed="rId2"/>
          <a:srcRect t="18534" b="19333"/>
          <a:stretch/>
        </p:blipFill>
        <p:spPr>
          <a:xfrm>
            <a:off x="1543050" y="483282"/>
            <a:ext cx="5759450" cy="1988077"/>
          </a:xfrm>
          <a:prstGeom prst="rect">
            <a:avLst/>
          </a:prstGeom>
        </p:spPr>
      </p:pic>
      <p:pic>
        <p:nvPicPr>
          <p:cNvPr id="7" name="Picture 6"/>
          <p:cNvPicPr>
            <a:picLocks noChangeAspect="1"/>
          </p:cNvPicPr>
          <p:nvPr/>
        </p:nvPicPr>
        <p:blipFill>
          <a:blip r:embed="rId3"/>
          <a:stretch>
            <a:fillRect/>
          </a:stretch>
        </p:blipFill>
        <p:spPr>
          <a:xfrm>
            <a:off x="7988300" y="145840"/>
            <a:ext cx="2551113" cy="2535069"/>
          </a:xfrm>
          <a:prstGeom prst="rect">
            <a:avLst/>
          </a:prstGeom>
        </p:spPr>
      </p:pic>
    </p:spTree>
    <p:extLst>
      <p:ext uri="{BB962C8B-B14F-4D97-AF65-F5344CB8AC3E}">
        <p14:creationId xmlns:p14="http://schemas.microsoft.com/office/powerpoint/2010/main" val="354758128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24128" y="468350"/>
            <a:ext cx="9720072" cy="1103972"/>
          </a:xfrm>
        </p:spPr>
        <p:txBody>
          <a:bodyPr/>
          <a:lstStyle/>
          <a:p>
            <a:r>
              <a:rPr lang="en-US" b="1" dirty="0"/>
              <a:t>Table of Contents</a:t>
            </a:r>
            <a:endParaRPr lang="en-GB" b="1" dirty="0"/>
          </a:p>
        </p:txBody>
      </p:sp>
      <p:sp>
        <p:nvSpPr>
          <p:cNvPr id="3" name="Content Placeholder 2"/>
          <p:cNvSpPr>
            <a:spLocks noGrp="1"/>
          </p:cNvSpPr>
          <p:nvPr>
            <p:ph idx="1"/>
          </p:nvPr>
        </p:nvSpPr>
        <p:spPr>
          <a:xfrm>
            <a:off x="935228" y="1572322"/>
            <a:ext cx="4233672" cy="5300858"/>
          </a:xfrm>
        </p:spPr>
        <p:txBody>
          <a:bodyPr>
            <a:noAutofit/>
          </a:bodyPr>
          <a:lstStyle/>
          <a:p>
            <a:r>
              <a:rPr lang="en-GB" sz="1800" b="1" dirty="0"/>
              <a:t>Introduction</a:t>
            </a:r>
          </a:p>
          <a:p>
            <a:r>
              <a:rPr lang="en-GB" sz="1800" b="1" dirty="0"/>
              <a:t>Job Analysis</a:t>
            </a:r>
          </a:p>
          <a:p>
            <a:r>
              <a:rPr lang="en-US" sz="1800" b="1" dirty="0"/>
              <a:t>Job Description and Person Specification</a:t>
            </a:r>
          </a:p>
          <a:p>
            <a:r>
              <a:rPr lang="en-GB" sz="1800" b="1" dirty="0"/>
              <a:t>Structured Interviews</a:t>
            </a:r>
          </a:p>
          <a:p>
            <a:r>
              <a:rPr lang="en-GB" sz="1800" b="1" dirty="0"/>
              <a:t>Semi-Structured Interviews</a:t>
            </a:r>
          </a:p>
          <a:p>
            <a:r>
              <a:rPr lang="en-GB" sz="1800" b="1" dirty="0"/>
              <a:t>Unstructured Interviews</a:t>
            </a:r>
          </a:p>
          <a:p>
            <a:r>
              <a:rPr lang="en-GB" sz="1800" b="1" dirty="0"/>
              <a:t>Appropriate Questioning Techniques</a:t>
            </a:r>
          </a:p>
          <a:p>
            <a:r>
              <a:rPr lang="en-GB" sz="1800" b="1" dirty="0"/>
              <a:t>Face-to-Face Interviews</a:t>
            </a:r>
            <a:r>
              <a:rPr lang="bg-BG" sz="1800" b="1" dirty="0"/>
              <a:t> </a:t>
            </a:r>
          </a:p>
          <a:p>
            <a:r>
              <a:rPr lang="en-GB" sz="1800" b="1" dirty="0"/>
              <a:t>Online Interviews</a:t>
            </a:r>
            <a:r>
              <a:rPr lang="bg-BG" sz="1800" b="1" dirty="0"/>
              <a:t> </a:t>
            </a:r>
          </a:p>
          <a:p>
            <a:r>
              <a:rPr lang="en-GB" sz="1800" b="1" dirty="0"/>
              <a:t>Hybrid Interview Approach</a:t>
            </a:r>
            <a:r>
              <a:rPr lang="bg-BG" sz="1800" b="1" dirty="0"/>
              <a:t> </a:t>
            </a:r>
            <a:r>
              <a:rPr lang="en-GB" sz="1800" b="1" dirty="0"/>
              <a:t>(Change Manager)</a:t>
            </a:r>
          </a:p>
          <a:p>
            <a:r>
              <a:rPr lang="en-GB" sz="1800" b="1" dirty="0"/>
              <a:t>Conclusion</a:t>
            </a:r>
          </a:p>
          <a:p>
            <a:r>
              <a:rPr lang="en-GB" sz="1800" b="1" dirty="0"/>
              <a:t>References</a:t>
            </a:r>
          </a:p>
        </p:txBody>
      </p:sp>
      <p:pic>
        <p:nvPicPr>
          <p:cNvPr id="4" name="Picture 3"/>
          <p:cNvPicPr>
            <a:picLocks noChangeAspect="1"/>
          </p:cNvPicPr>
          <p:nvPr/>
        </p:nvPicPr>
        <p:blipFill rotWithShape="1">
          <a:blip r:embed="rId3"/>
          <a:srcRect l="14844" r="16928"/>
          <a:stretch/>
        </p:blipFill>
        <p:spPr>
          <a:xfrm>
            <a:off x="6096000" y="1201226"/>
            <a:ext cx="6096000" cy="4940748"/>
          </a:xfrm>
          <a:prstGeom prst="rect">
            <a:avLst/>
          </a:prstGeom>
        </p:spPr>
      </p:pic>
    </p:spTree>
    <p:extLst>
      <p:ext uri="{BB962C8B-B14F-4D97-AF65-F5344CB8AC3E}">
        <p14:creationId xmlns:p14="http://schemas.microsoft.com/office/powerpoint/2010/main" val="377345751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Introduction– Company &amp; Transformation</a:t>
            </a:r>
            <a:endParaRPr lang="en-GB" dirty="0"/>
          </a:p>
        </p:txBody>
      </p:sp>
      <p:sp>
        <p:nvSpPr>
          <p:cNvPr id="3" name="Content Placeholder 2"/>
          <p:cNvSpPr>
            <a:spLocks noGrp="1"/>
          </p:cNvSpPr>
          <p:nvPr>
            <p:ph idx="1"/>
          </p:nvPr>
        </p:nvSpPr>
        <p:spPr>
          <a:xfrm>
            <a:off x="782829" y="2247900"/>
            <a:ext cx="5808472" cy="4024884"/>
          </a:xfrm>
        </p:spPr>
        <p:txBody>
          <a:bodyPr>
            <a:normAutofit lnSpcReduction="10000"/>
          </a:bodyPr>
          <a:lstStyle/>
          <a:p>
            <a:pPr marL="0" indent="0" algn="just">
              <a:buNone/>
            </a:pPr>
            <a:r>
              <a:rPr lang="en-GB" b="1" dirty="0"/>
              <a:t>Company Overview: </a:t>
            </a:r>
            <a:r>
              <a:rPr lang="en-GB" dirty="0"/>
              <a:t>Family-owned Tirebuck Recruitment, based in Solihull, Birmingham</a:t>
            </a:r>
            <a:endParaRPr lang="bg-BG" dirty="0"/>
          </a:p>
          <a:p>
            <a:pPr marL="0" indent="0" algn="just">
              <a:buNone/>
            </a:pPr>
            <a:r>
              <a:rPr lang="en-GB" b="1" dirty="0"/>
              <a:t>Transformation: </a:t>
            </a:r>
            <a:r>
              <a:rPr lang="en-GB" dirty="0"/>
              <a:t>Diversification of services, adoption of new technology, response to market shifts</a:t>
            </a:r>
            <a:endParaRPr lang="bg-BG" dirty="0"/>
          </a:p>
          <a:p>
            <a:pPr marL="0" indent="0" algn="just">
              <a:buNone/>
            </a:pPr>
            <a:r>
              <a:rPr lang="en-GB" b="1" dirty="0"/>
              <a:t>Significance of Recruitment: </a:t>
            </a:r>
            <a:r>
              <a:rPr lang="en-GB" dirty="0"/>
              <a:t>aligning recruitment with the company’s transformation objectives (Hughes</a:t>
            </a:r>
            <a:r>
              <a:rPr lang="bg-BG" dirty="0"/>
              <a:t> </a:t>
            </a:r>
            <a:r>
              <a:rPr lang="en-GB" dirty="0"/>
              <a:t>et al.,</a:t>
            </a:r>
            <a:r>
              <a:rPr lang="bg-BG" dirty="0"/>
              <a:t> </a:t>
            </a:r>
            <a:r>
              <a:rPr lang="en-GB" dirty="0"/>
              <a:t>20</a:t>
            </a:r>
            <a:r>
              <a:rPr lang="bg-BG" dirty="0"/>
              <a:t>20</a:t>
            </a:r>
            <a:r>
              <a:rPr lang="en-GB" dirty="0"/>
              <a:t>).</a:t>
            </a:r>
            <a:endParaRPr lang="bg-BG" dirty="0"/>
          </a:p>
          <a:p>
            <a:pPr marL="0" indent="0" algn="just">
              <a:buNone/>
            </a:pPr>
            <a:r>
              <a:rPr lang="en-GB" b="1" dirty="0"/>
              <a:t>Pain point: </a:t>
            </a:r>
            <a:r>
              <a:rPr lang="en-GB" dirty="0"/>
              <a:t>Shortage of digitally skilled candidates; pressure to reduce time-to-hire</a:t>
            </a:r>
          </a:p>
          <a:p>
            <a:pPr marL="0" indent="0" algn="just">
              <a:buNone/>
            </a:pPr>
            <a:r>
              <a:rPr lang="en-GB" b="1" dirty="0"/>
              <a:t>KPIs: </a:t>
            </a:r>
            <a:r>
              <a:rPr lang="en-GB" dirty="0"/>
              <a:t>Time-to-hire; Quality-of-hire.</a:t>
            </a:r>
            <a:endParaRPr lang="bg-BG" dirty="0"/>
          </a:p>
        </p:txBody>
      </p:sp>
      <p:pic>
        <p:nvPicPr>
          <p:cNvPr id="4" name="Picture 3"/>
          <p:cNvPicPr>
            <a:picLocks noChangeAspect="1"/>
          </p:cNvPicPr>
          <p:nvPr/>
        </p:nvPicPr>
        <p:blipFill>
          <a:blip r:embed="rId3"/>
          <a:stretch>
            <a:fillRect/>
          </a:stretch>
        </p:blipFill>
        <p:spPr>
          <a:xfrm>
            <a:off x="7197994" y="2643187"/>
            <a:ext cx="4994006" cy="1966913"/>
          </a:xfrm>
          <a:prstGeom prst="rect">
            <a:avLst/>
          </a:prstGeom>
        </p:spPr>
      </p:pic>
    </p:spTree>
    <p:extLst>
      <p:ext uri="{BB962C8B-B14F-4D97-AF65-F5344CB8AC3E}">
        <p14:creationId xmlns:p14="http://schemas.microsoft.com/office/powerpoint/2010/main" val="283624052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Job Analysis</a:t>
            </a:r>
            <a:endParaRPr lang="en-GB" dirty="0"/>
          </a:p>
        </p:txBody>
      </p:sp>
      <p:sp>
        <p:nvSpPr>
          <p:cNvPr id="3" name="Content Placeholder 2"/>
          <p:cNvSpPr>
            <a:spLocks noGrp="1"/>
          </p:cNvSpPr>
          <p:nvPr>
            <p:ph idx="1"/>
          </p:nvPr>
        </p:nvSpPr>
        <p:spPr>
          <a:xfrm>
            <a:off x="892098" y="1661532"/>
            <a:ext cx="5397190" cy="5196468"/>
          </a:xfrm>
        </p:spPr>
        <p:txBody>
          <a:bodyPr>
            <a:normAutofit lnSpcReduction="10000"/>
          </a:bodyPr>
          <a:lstStyle/>
          <a:p>
            <a:pPr marL="0" indent="0" algn="just">
              <a:buNone/>
            </a:pPr>
            <a:r>
              <a:rPr lang="en-GB" b="1" dirty="0"/>
              <a:t>Definition</a:t>
            </a:r>
            <a:r>
              <a:rPr lang="bg-BG" b="1" dirty="0">
                <a:latin typeface="Tw Cen MT (Body)"/>
              </a:rPr>
              <a:t>:</a:t>
            </a:r>
            <a:r>
              <a:rPr lang="bg-BG" b="1" dirty="0"/>
              <a:t> </a:t>
            </a:r>
            <a:r>
              <a:rPr lang="en-GB" dirty="0"/>
              <a:t>Process of collecting, analysing and recording job role information.</a:t>
            </a:r>
          </a:p>
          <a:p>
            <a:pPr marL="0" indent="0" algn="just">
              <a:buNone/>
            </a:pPr>
            <a:r>
              <a:rPr lang="en-GB" b="1" dirty="0"/>
              <a:t>Purpose: </a:t>
            </a:r>
            <a:r>
              <a:rPr lang="en-GB" dirty="0"/>
              <a:t>Identifies major duties, required skills and qualifications.</a:t>
            </a:r>
            <a:endParaRPr lang="bg-BG" dirty="0"/>
          </a:p>
          <a:p>
            <a:pPr marL="0" indent="0" algn="just">
              <a:buNone/>
            </a:pPr>
            <a:r>
              <a:rPr lang="en-GB" b="1" dirty="0"/>
              <a:t>Value of Transformation: </a:t>
            </a:r>
            <a:r>
              <a:rPr lang="en-GB" dirty="0"/>
              <a:t>Assists in matching the new and changing roles to business strategy.</a:t>
            </a:r>
          </a:p>
          <a:p>
            <a:pPr marL="0" indent="0" algn="just">
              <a:buNone/>
            </a:pPr>
            <a:r>
              <a:rPr lang="en-GB" b="1" dirty="0"/>
              <a:t>Methods: </a:t>
            </a:r>
            <a:r>
              <a:rPr lang="en-GB" dirty="0"/>
              <a:t>Surveys, observations and employee interviews</a:t>
            </a:r>
            <a:endParaRPr lang="bg-BG" dirty="0"/>
          </a:p>
          <a:p>
            <a:pPr marL="0" indent="0" algn="just">
              <a:buNone/>
            </a:pPr>
            <a:r>
              <a:rPr lang="en-GB" b="1" dirty="0"/>
              <a:t>Outcome: </a:t>
            </a:r>
            <a:r>
              <a:rPr lang="en-GB" dirty="0"/>
              <a:t>Provides the foundation for job descriptions and person specifications (Putka et al., 2022).</a:t>
            </a:r>
            <a:endParaRPr lang="bg-BG" dirty="0"/>
          </a:p>
          <a:p>
            <a:pPr marL="0" indent="0" algn="just">
              <a:buNone/>
            </a:pPr>
            <a:r>
              <a:rPr lang="en-GB" b="1" dirty="0"/>
              <a:t>Strategic fit: </a:t>
            </a:r>
            <a:r>
              <a:rPr lang="en-GB" dirty="0"/>
              <a:t>Keeps roles aligned with evolving transformation priorities (e.g., data-enabled sourcing, client-facing tech tools). </a:t>
            </a:r>
          </a:p>
        </p:txBody>
      </p:sp>
      <p:pic>
        <p:nvPicPr>
          <p:cNvPr id="4" name="Picture 3"/>
          <p:cNvPicPr>
            <a:picLocks noChangeAspect="1"/>
          </p:cNvPicPr>
          <p:nvPr/>
        </p:nvPicPr>
        <p:blipFill rotWithShape="1">
          <a:blip r:embed="rId3"/>
          <a:srcRect l="8579" r="10837"/>
          <a:stretch/>
        </p:blipFill>
        <p:spPr>
          <a:xfrm>
            <a:off x="6896100" y="2024508"/>
            <a:ext cx="5080000" cy="3700652"/>
          </a:xfrm>
          <a:prstGeom prst="rect">
            <a:avLst/>
          </a:prstGeom>
        </p:spPr>
      </p:pic>
    </p:spTree>
    <p:extLst>
      <p:ext uri="{BB962C8B-B14F-4D97-AF65-F5344CB8AC3E}">
        <p14:creationId xmlns:p14="http://schemas.microsoft.com/office/powerpoint/2010/main" val="198495516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Job Description and Person Specification</a:t>
            </a:r>
            <a:endParaRPr lang="en-GB" dirty="0"/>
          </a:p>
        </p:txBody>
      </p:sp>
      <p:sp>
        <p:nvSpPr>
          <p:cNvPr id="3" name="Content Placeholder 2"/>
          <p:cNvSpPr>
            <a:spLocks noGrp="1"/>
          </p:cNvSpPr>
          <p:nvPr>
            <p:ph idx="1"/>
          </p:nvPr>
        </p:nvSpPr>
        <p:spPr>
          <a:xfrm>
            <a:off x="1024128" y="2084832"/>
            <a:ext cx="6405372" cy="4773168"/>
          </a:xfrm>
        </p:spPr>
        <p:txBody>
          <a:bodyPr>
            <a:normAutofit/>
          </a:bodyPr>
          <a:lstStyle/>
          <a:p>
            <a:pPr marL="0" indent="0" algn="just">
              <a:buNone/>
            </a:pPr>
            <a:r>
              <a:rPr lang="en-GB" b="1" dirty="0"/>
              <a:t>Job Description: </a:t>
            </a:r>
            <a:r>
              <a:rPr lang="en-GB" dirty="0"/>
              <a:t>It describes job title, responsibilities, qualifications and working conditions.</a:t>
            </a:r>
            <a:endParaRPr lang="bg-BG" dirty="0"/>
          </a:p>
          <a:p>
            <a:pPr marL="0" indent="0" algn="just">
              <a:buNone/>
            </a:pPr>
            <a:r>
              <a:rPr lang="en-GB" b="1" dirty="0"/>
              <a:t>Clarifies role expectations: </a:t>
            </a:r>
            <a:r>
              <a:rPr lang="en-GB" dirty="0"/>
              <a:t>crucial during transformation</a:t>
            </a:r>
            <a:r>
              <a:rPr lang="bg-BG" dirty="0"/>
              <a:t> </a:t>
            </a:r>
            <a:r>
              <a:rPr lang="en-GB" dirty="0"/>
              <a:t>(Parker et al., 2022)</a:t>
            </a:r>
          </a:p>
          <a:p>
            <a:pPr marL="0" indent="0" algn="just">
              <a:buNone/>
            </a:pPr>
            <a:r>
              <a:rPr lang="en-GB" b="1" dirty="0"/>
              <a:t>Person Specification</a:t>
            </a:r>
            <a:r>
              <a:rPr lang="en-GB" dirty="0"/>
              <a:t>: Skills, experience and personal characteristics desired by an ideal candidate.</a:t>
            </a:r>
          </a:p>
          <a:p>
            <a:pPr marL="0" indent="0" algn="just">
              <a:buNone/>
            </a:pPr>
            <a:r>
              <a:rPr lang="en-GB" b="1" dirty="0"/>
              <a:t>Relevance: </a:t>
            </a:r>
            <a:r>
              <a:rPr lang="en-GB" dirty="0"/>
              <a:t>Customized to suit the changing business requirements and transformation objectives of Tirebuck (</a:t>
            </a:r>
            <a:r>
              <a:rPr lang="en-GB" dirty="0" err="1"/>
              <a:t>Opada</a:t>
            </a:r>
            <a:r>
              <a:rPr lang="en-GB" dirty="0"/>
              <a:t> et al., 202</a:t>
            </a:r>
            <a:r>
              <a:rPr lang="bg-BG" dirty="0"/>
              <a:t>4</a:t>
            </a:r>
            <a:r>
              <a:rPr lang="en-GB" dirty="0"/>
              <a:t>).</a:t>
            </a:r>
          </a:p>
        </p:txBody>
      </p:sp>
      <p:pic>
        <p:nvPicPr>
          <p:cNvPr id="4" name="Picture 3"/>
          <p:cNvPicPr>
            <a:picLocks noChangeAspect="1"/>
          </p:cNvPicPr>
          <p:nvPr/>
        </p:nvPicPr>
        <p:blipFill>
          <a:blip r:embed="rId3"/>
          <a:stretch>
            <a:fillRect/>
          </a:stretch>
        </p:blipFill>
        <p:spPr>
          <a:xfrm>
            <a:off x="7975600" y="1486044"/>
            <a:ext cx="3797301" cy="5371956"/>
          </a:xfrm>
          <a:prstGeom prst="rect">
            <a:avLst/>
          </a:prstGeom>
        </p:spPr>
      </p:pic>
    </p:spTree>
    <p:extLst>
      <p:ext uri="{BB962C8B-B14F-4D97-AF65-F5344CB8AC3E}">
        <p14:creationId xmlns:p14="http://schemas.microsoft.com/office/powerpoint/2010/main" val="323072224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Structured Interviews</a:t>
            </a:r>
            <a:endParaRPr lang="en-GB" dirty="0"/>
          </a:p>
        </p:txBody>
      </p:sp>
      <p:sp>
        <p:nvSpPr>
          <p:cNvPr id="3" name="Content Placeholder 2"/>
          <p:cNvSpPr>
            <a:spLocks noGrp="1"/>
          </p:cNvSpPr>
          <p:nvPr>
            <p:ph idx="1"/>
          </p:nvPr>
        </p:nvSpPr>
        <p:spPr>
          <a:xfrm>
            <a:off x="1024128" y="2475775"/>
            <a:ext cx="4792473" cy="4304166"/>
          </a:xfrm>
        </p:spPr>
        <p:txBody>
          <a:bodyPr>
            <a:normAutofit/>
          </a:bodyPr>
          <a:lstStyle/>
          <a:p>
            <a:pPr marL="0" indent="0" algn="just">
              <a:buNone/>
            </a:pPr>
            <a:r>
              <a:rPr lang="en-GB" b="1" dirty="0"/>
              <a:t>Advantages: </a:t>
            </a:r>
            <a:r>
              <a:rPr lang="en-GB" dirty="0"/>
              <a:t>Consistency and objectivity (Quinn et al., 2023).</a:t>
            </a:r>
          </a:p>
          <a:p>
            <a:pPr marL="0" indent="0" algn="just">
              <a:buNone/>
            </a:pPr>
            <a:r>
              <a:rPr lang="en-GB" b="1" dirty="0"/>
              <a:t>Limitations:</a:t>
            </a:r>
            <a:r>
              <a:rPr lang="en-GB" dirty="0"/>
              <a:t> Lower flexibility for deep probing — mitigated by adding a short competency-probe block (Hughes et al., 2020).</a:t>
            </a:r>
            <a:endParaRPr lang="bg-BG" dirty="0"/>
          </a:p>
          <a:p>
            <a:pPr marL="0" indent="0" algn="just">
              <a:buNone/>
            </a:pPr>
            <a:r>
              <a:rPr lang="en-GB" b="1" dirty="0"/>
              <a:t>Application in Tirebuck: </a:t>
            </a:r>
            <a:r>
              <a:rPr lang="en-GB" dirty="0"/>
              <a:t>Useful for roles with clear, measurable skills (e.g., compliance coordinators).</a:t>
            </a:r>
          </a:p>
        </p:txBody>
      </p:sp>
      <p:pic>
        <p:nvPicPr>
          <p:cNvPr id="4" name="Picture 3"/>
          <p:cNvPicPr>
            <a:picLocks noChangeAspect="1"/>
          </p:cNvPicPr>
          <p:nvPr/>
        </p:nvPicPr>
        <p:blipFill>
          <a:blip r:embed="rId3"/>
          <a:stretch>
            <a:fillRect/>
          </a:stretch>
        </p:blipFill>
        <p:spPr>
          <a:xfrm>
            <a:off x="6194697" y="2475775"/>
            <a:ext cx="5997303" cy="3373483"/>
          </a:xfrm>
          <a:prstGeom prst="rect">
            <a:avLst/>
          </a:prstGeom>
        </p:spPr>
      </p:pic>
    </p:spTree>
    <p:extLst>
      <p:ext uri="{BB962C8B-B14F-4D97-AF65-F5344CB8AC3E}">
        <p14:creationId xmlns:p14="http://schemas.microsoft.com/office/powerpoint/2010/main" val="318928670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Semi-Structured Interviews</a:t>
            </a:r>
            <a:endParaRPr lang="en-GB" dirty="0"/>
          </a:p>
        </p:txBody>
      </p:sp>
      <p:sp>
        <p:nvSpPr>
          <p:cNvPr id="3" name="Content Placeholder 2"/>
          <p:cNvSpPr>
            <a:spLocks noGrp="1"/>
          </p:cNvSpPr>
          <p:nvPr>
            <p:ph idx="1"/>
          </p:nvPr>
        </p:nvSpPr>
        <p:spPr>
          <a:xfrm>
            <a:off x="1148576" y="2084832"/>
            <a:ext cx="5199044" cy="4740321"/>
          </a:xfrm>
        </p:spPr>
        <p:txBody>
          <a:bodyPr>
            <a:normAutofit/>
          </a:bodyPr>
          <a:lstStyle/>
          <a:p>
            <a:pPr marL="0" indent="0" algn="just">
              <a:buNone/>
            </a:pPr>
            <a:r>
              <a:rPr lang="en-GB" b="1" dirty="0"/>
              <a:t>Definition: </a:t>
            </a:r>
            <a:r>
              <a:rPr lang="en-GB" dirty="0"/>
              <a:t>Core question set + targeted follow-ups (Bonelli &amp; Zhu, 2024)</a:t>
            </a:r>
            <a:endParaRPr lang="bg-BG" dirty="0"/>
          </a:p>
          <a:p>
            <a:pPr marL="0" indent="0" algn="just">
              <a:buNone/>
            </a:pPr>
            <a:r>
              <a:rPr lang="en-GB" b="1" dirty="0"/>
              <a:t>Advantages: </a:t>
            </a:r>
            <a:r>
              <a:rPr lang="en-GB" dirty="0"/>
              <a:t>Ability to dive deeper into candidate responses (Quinn et al., 2023).</a:t>
            </a:r>
          </a:p>
          <a:p>
            <a:pPr marL="0" indent="0" algn="just">
              <a:buNone/>
            </a:pPr>
            <a:r>
              <a:rPr lang="en-GB" b="1" dirty="0"/>
              <a:t>Limitations: </a:t>
            </a:r>
            <a:r>
              <a:rPr lang="en-GB" dirty="0"/>
              <a:t>Potential interviewer bias in follow-ups; can be mitigated with rater training and the use of structured rating anchors (Adeoye &amp; Jimoh, 2023).</a:t>
            </a:r>
          </a:p>
          <a:p>
            <a:pPr marL="0" indent="0" algn="just">
              <a:buNone/>
            </a:pPr>
            <a:r>
              <a:rPr lang="en-GB" b="1" dirty="0"/>
              <a:t>Application in Tirebuck: </a:t>
            </a:r>
            <a:r>
              <a:rPr lang="en-GB" dirty="0"/>
              <a:t>Best suited for hybrid roles requiring both measurable skills and adaptive behaviours (e.g., project coordinators).</a:t>
            </a:r>
          </a:p>
        </p:txBody>
      </p:sp>
      <p:pic>
        <p:nvPicPr>
          <p:cNvPr id="4" name="Picture 3"/>
          <p:cNvPicPr>
            <a:picLocks noChangeAspect="1"/>
          </p:cNvPicPr>
          <p:nvPr/>
        </p:nvPicPr>
        <p:blipFill>
          <a:blip r:embed="rId3"/>
          <a:stretch>
            <a:fillRect/>
          </a:stretch>
        </p:blipFill>
        <p:spPr>
          <a:xfrm>
            <a:off x="6503737" y="2117679"/>
            <a:ext cx="5688263" cy="3785281"/>
          </a:xfrm>
          <a:prstGeom prst="rect">
            <a:avLst/>
          </a:prstGeom>
        </p:spPr>
      </p:pic>
    </p:spTree>
    <p:extLst>
      <p:ext uri="{BB962C8B-B14F-4D97-AF65-F5344CB8AC3E}">
        <p14:creationId xmlns:p14="http://schemas.microsoft.com/office/powerpoint/2010/main" val="193875254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Unstructured Interviews</a:t>
            </a:r>
            <a:endParaRPr lang="en-GB" dirty="0"/>
          </a:p>
        </p:txBody>
      </p:sp>
      <p:sp>
        <p:nvSpPr>
          <p:cNvPr id="3" name="Content Placeholder 2"/>
          <p:cNvSpPr>
            <a:spLocks noGrp="1"/>
          </p:cNvSpPr>
          <p:nvPr>
            <p:ph idx="1"/>
          </p:nvPr>
        </p:nvSpPr>
        <p:spPr>
          <a:xfrm>
            <a:off x="858644" y="2207941"/>
            <a:ext cx="5631056" cy="3847171"/>
          </a:xfrm>
        </p:spPr>
        <p:txBody>
          <a:bodyPr>
            <a:normAutofit lnSpcReduction="10000"/>
          </a:bodyPr>
          <a:lstStyle/>
          <a:p>
            <a:pPr marL="0" indent="0" algn="just">
              <a:buNone/>
            </a:pPr>
            <a:r>
              <a:rPr lang="en-GB" dirty="0"/>
              <a:t>Definition: Open-ended conversation without predetermined questions </a:t>
            </a:r>
            <a:endParaRPr lang="bg-BG" dirty="0"/>
          </a:p>
          <a:p>
            <a:pPr marL="0" indent="0" algn="just">
              <a:buNone/>
            </a:pPr>
            <a:r>
              <a:rPr lang="en-GB" dirty="0"/>
              <a:t>Advantages: Facilitate rapport-building and allow assessment of non-verbal communication and interaction skills (Quinn et al., 2023).</a:t>
            </a:r>
            <a:endParaRPr lang="bg-BG" dirty="0"/>
          </a:p>
          <a:p>
            <a:pPr marL="0" indent="0" algn="just">
              <a:buNone/>
            </a:pPr>
            <a:r>
              <a:rPr lang="en-GB" dirty="0"/>
              <a:t>Limitations: Risk of inconsistency and interviewer bias due to lack of standardisation </a:t>
            </a:r>
            <a:r>
              <a:rPr lang="bg-BG" dirty="0"/>
              <a:t>            </a:t>
            </a:r>
            <a:r>
              <a:rPr lang="en-GB" dirty="0"/>
              <a:t>(Hughes et al., 2020).</a:t>
            </a:r>
            <a:endParaRPr lang="bg-BG" dirty="0"/>
          </a:p>
          <a:p>
            <a:pPr marL="0" indent="0" algn="just">
              <a:buNone/>
            </a:pPr>
            <a:r>
              <a:rPr lang="en-GB" dirty="0"/>
              <a:t>Application in Tirebuck: Most practical for senior or client-facing roles where assessing cultural fit and interpersonal skills is critical.</a:t>
            </a:r>
            <a:endParaRPr lang="bg-BG" dirty="0"/>
          </a:p>
          <a:p>
            <a:pPr marL="0" indent="0" algn="just">
              <a:buNone/>
            </a:pPr>
            <a:endParaRPr lang="en-GB" dirty="0"/>
          </a:p>
        </p:txBody>
      </p:sp>
      <p:pic>
        <p:nvPicPr>
          <p:cNvPr id="4" name="Picture 3"/>
          <p:cNvPicPr>
            <a:picLocks noChangeAspect="1"/>
          </p:cNvPicPr>
          <p:nvPr/>
        </p:nvPicPr>
        <p:blipFill>
          <a:blip r:embed="rId3"/>
          <a:stretch>
            <a:fillRect/>
          </a:stretch>
        </p:blipFill>
        <p:spPr>
          <a:xfrm>
            <a:off x="6863993" y="2084832"/>
            <a:ext cx="5328007" cy="3328997"/>
          </a:xfrm>
          <a:prstGeom prst="rect">
            <a:avLst/>
          </a:prstGeom>
        </p:spPr>
      </p:pic>
    </p:spTree>
    <p:extLst>
      <p:ext uri="{BB962C8B-B14F-4D97-AF65-F5344CB8AC3E}">
        <p14:creationId xmlns:p14="http://schemas.microsoft.com/office/powerpoint/2010/main" val="293955108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Appropriate Questioning Techniques</a:t>
            </a:r>
            <a:endParaRPr lang="en-GB" dirty="0"/>
          </a:p>
        </p:txBody>
      </p:sp>
      <p:sp>
        <p:nvSpPr>
          <p:cNvPr id="3" name="Content Placeholder 2"/>
          <p:cNvSpPr>
            <a:spLocks noGrp="1"/>
          </p:cNvSpPr>
          <p:nvPr>
            <p:ph idx="1"/>
          </p:nvPr>
        </p:nvSpPr>
        <p:spPr>
          <a:xfrm>
            <a:off x="1024128" y="2400299"/>
            <a:ext cx="5605272" cy="4134315"/>
          </a:xfrm>
        </p:spPr>
        <p:txBody>
          <a:bodyPr>
            <a:normAutofit lnSpcReduction="10000"/>
          </a:bodyPr>
          <a:lstStyle/>
          <a:p>
            <a:pPr marL="0" indent="0" algn="just">
              <a:buNone/>
            </a:pPr>
            <a:r>
              <a:rPr lang="en-GB" b="1" dirty="0"/>
              <a:t>Probing Questions: </a:t>
            </a:r>
            <a:r>
              <a:rPr lang="en-GB" dirty="0"/>
              <a:t>Allow the interviewer to explore candidate skills and experiences in depth (Adeoye &amp; Jimoh, 2023).</a:t>
            </a:r>
            <a:endParaRPr lang="bg-BG" dirty="0"/>
          </a:p>
          <a:p>
            <a:pPr marL="0" indent="0" algn="just">
              <a:buNone/>
            </a:pPr>
            <a:r>
              <a:rPr lang="en-GB" b="1" dirty="0"/>
              <a:t>Leading Questions: </a:t>
            </a:r>
            <a:r>
              <a:rPr lang="en-GB" dirty="0"/>
              <a:t>Risk of bias as they may entice candidates to give expected answers </a:t>
            </a:r>
            <a:r>
              <a:rPr lang="fr-FR" dirty="0"/>
              <a:t>(Hughes et al., 2020; Cairns-Lee et al., 2021).</a:t>
            </a:r>
            <a:endParaRPr lang="bg-BG" dirty="0"/>
          </a:p>
          <a:p>
            <a:pPr marL="0" indent="0" algn="just">
              <a:buNone/>
            </a:pPr>
            <a:r>
              <a:rPr lang="en-GB" b="1" dirty="0"/>
              <a:t>Socratic Questions: </a:t>
            </a:r>
            <a:r>
              <a:rPr lang="en-GB" dirty="0"/>
              <a:t>Open-ended, designed to evaluate reasoning and decision-making (Bonelli &amp; Zhu, 202</a:t>
            </a:r>
            <a:r>
              <a:rPr lang="bg-BG" dirty="0"/>
              <a:t>4</a:t>
            </a:r>
            <a:r>
              <a:rPr lang="en-GB" dirty="0"/>
              <a:t>).</a:t>
            </a:r>
            <a:endParaRPr lang="bg-BG" dirty="0"/>
          </a:p>
          <a:p>
            <a:pPr marL="0" indent="0" algn="just">
              <a:buNone/>
            </a:pPr>
            <a:r>
              <a:rPr lang="en-GB" b="1" dirty="0"/>
              <a:t>Application: </a:t>
            </a:r>
            <a:r>
              <a:rPr lang="en-GB" dirty="0"/>
              <a:t>Effective for assessing problem-solving, flexibility, and critical thinking in candidates (Quinn et al., 2023).</a:t>
            </a:r>
          </a:p>
        </p:txBody>
      </p:sp>
      <p:pic>
        <p:nvPicPr>
          <p:cNvPr id="4" name="Picture 3"/>
          <p:cNvPicPr>
            <a:picLocks noChangeAspect="1"/>
          </p:cNvPicPr>
          <p:nvPr/>
        </p:nvPicPr>
        <p:blipFill>
          <a:blip r:embed="rId3"/>
          <a:stretch>
            <a:fillRect/>
          </a:stretch>
        </p:blipFill>
        <p:spPr>
          <a:xfrm>
            <a:off x="6829651" y="2400300"/>
            <a:ext cx="5362349" cy="3069358"/>
          </a:xfrm>
          <a:prstGeom prst="rect">
            <a:avLst/>
          </a:prstGeom>
        </p:spPr>
      </p:pic>
    </p:spTree>
    <p:extLst>
      <p:ext uri="{BB962C8B-B14F-4D97-AF65-F5344CB8AC3E}">
        <p14:creationId xmlns:p14="http://schemas.microsoft.com/office/powerpoint/2010/main" val="50483802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Face-to-Face Interviews</a:t>
            </a:r>
            <a:endParaRPr lang="en-GB" dirty="0"/>
          </a:p>
        </p:txBody>
      </p:sp>
      <p:sp>
        <p:nvSpPr>
          <p:cNvPr id="3" name="Content Placeholder 2"/>
          <p:cNvSpPr>
            <a:spLocks noGrp="1"/>
          </p:cNvSpPr>
          <p:nvPr>
            <p:ph idx="1"/>
          </p:nvPr>
        </p:nvSpPr>
        <p:spPr>
          <a:xfrm>
            <a:off x="1024128" y="2286000"/>
            <a:ext cx="5084572" cy="3896360"/>
          </a:xfrm>
        </p:spPr>
        <p:txBody>
          <a:bodyPr>
            <a:normAutofit lnSpcReduction="10000"/>
          </a:bodyPr>
          <a:lstStyle/>
          <a:p>
            <a:pPr marL="0" indent="0" algn="just">
              <a:buNone/>
            </a:pPr>
            <a:r>
              <a:rPr lang="en-GB" dirty="0"/>
              <a:t>Definition: Traditional in-person interview.” (Davies et al., 2020)</a:t>
            </a:r>
            <a:endParaRPr lang="bg-BG" dirty="0"/>
          </a:p>
          <a:p>
            <a:pPr marL="0" indent="0" algn="just">
              <a:buNone/>
            </a:pPr>
            <a:r>
              <a:rPr lang="en-GB" dirty="0"/>
              <a:t>Advantages: Gains rapport, allows assessment of non-verbal communication and interaction skills (Quinn et al., 2023).</a:t>
            </a:r>
            <a:endParaRPr lang="bg-BG" dirty="0"/>
          </a:p>
          <a:p>
            <a:pPr marL="0" indent="0" algn="just">
              <a:buNone/>
            </a:pPr>
            <a:r>
              <a:rPr lang="en-GB" dirty="0"/>
              <a:t>Limitations: Time-consuming, costly, and restricts accessibility for distant applicants (Hughes et al., 20</a:t>
            </a:r>
            <a:r>
              <a:rPr lang="bg-BG" dirty="0"/>
              <a:t>20</a:t>
            </a:r>
            <a:r>
              <a:rPr lang="en-GB" dirty="0"/>
              <a:t>).</a:t>
            </a:r>
            <a:endParaRPr lang="bg-BG" dirty="0"/>
          </a:p>
          <a:p>
            <a:pPr marL="0" indent="0" algn="just">
              <a:buNone/>
            </a:pPr>
            <a:r>
              <a:rPr lang="en-GB" dirty="0"/>
              <a:t>Application in Transformation: Suitable for high-level or critical positions where building a close personal bond is essential (</a:t>
            </a:r>
            <a:r>
              <a:rPr lang="en-GB" dirty="0" err="1"/>
              <a:t>Opada</a:t>
            </a:r>
            <a:r>
              <a:rPr lang="en-GB" dirty="0"/>
              <a:t> et al., 202</a:t>
            </a:r>
            <a:r>
              <a:rPr lang="bg-BG" dirty="0"/>
              <a:t>4</a:t>
            </a:r>
            <a:r>
              <a:rPr lang="en-GB" dirty="0"/>
              <a:t>).</a:t>
            </a:r>
          </a:p>
        </p:txBody>
      </p:sp>
      <p:pic>
        <p:nvPicPr>
          <p:cNvPr id="4" name="Picture 3"/>
          <p:cNvPicPr>
            <a:picLocks noChangeAspect="1"/>
          </p:cNvPicPr>
          <p:nvPr/>
        </p:nvPicPr>
        <p:blipFill>
          <a:blip r:embed="rId3"/>
          <a:stretch>
            <a:fillRect/>
          </a:stretch>
        </p:blipFill>
        <p:spPr>
          <a:xfrm>
            <a:off x="6386286" y="1981198"/>
            <a:ext cx="5805714" cy="3870475"/>
          </a:xfrm>
          <a:prstGeom prst="rect">
            <a:avLst/>
          </a:prstGeom>
        </p:spPr>
      </p:pic>
    </p:spTree>
    <p:extLst>
      <p:ext uri="{BB962C8B-B14F-4D97-AF65-F5344CB8AC3E}">
        <p14:creationId xmlns:p14="http://schemas.microsoft.com/office/powerpoint/2010/main" val="63404016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Online Interviews</a:t>
            </a:r>
            <a:endParaRPr lang="en-GB" dirty="0"/>
          </a:p>
        </p:txBody>
      </p:sp>
      <p:sp>
        <p:nvSpPr>
          <p:cNvPr id="3" name="Content Placeholder 2"/>
          <p:cNvSpPr>
            <a:spLocks noGrp="1"/>
          </p:cNvSpPr>
          <p:nvPr>
            <p:ph idx="1"/>
          </p:nvPr>
        </p:nvSpPr>
        <p:spPr>
          <a:xfrm>
            <a:off x="1024128" y="2413000"/>
            <a:ext cx="5008372" cy="3705860"/>
          </a:xfrm>
        </p:spPr>
        <p:txBody>
          <a:bodyPr/>
          <a:lstStyle/>
          <a:p>
            <a:pPr marL="0" indent="0" algn="just">
              <a:buNone/>
            </a:pPr>
            <a:r>
              <a:rPr lang="en-GB" dirty="0"/>
              <a:t>Benefits: affordable, time-saving, can be used with remote applications.</a:t>
            </a:r>
          </a:p>
          <a:p>
            <a:pPr marL="0" indent="0" algn="just">
              <a:buNone/>
            </a:pPr>
            <a:r>
              <a:rPr lang="en-GB" dirty="0"/>
              <a:t>Limitations: Low levels of rapport-building, technical problems can spoil interviews.</a:t>
            </a:r>
          </a:p>
          <a:p>
            <a:pPr marL="0" indent="0" algn="just">
              <a:buNone/>
            </a:pPr>
            <a:r>
              <a:rPr lang="en-GB" dirty="0"/>
              <a:t>Use in Transformation: This is effective where the interviews or the positions involved in the digital skills are at the early stages. (Davies et al., 2020).</a:t>
            </a:r>
          </a:p>
          <a:p>
            <a:pPr marL="0" indent="0" algn="just">
              <a:buNone/>
            </a:pPr>
            <a:endParaRPr lang="en-GB" dirty="0"/>
          </a:p>
        </p:txBody>
      </p:sp>
      <p:pic>
        <p:nvPicPr>
          <p:cNvPr id="4" name="Picture 3"/>
          <p:cNvPicPr>
            <a:picLocks noChangeAspect="1"/>
          </p:cNvPicPr>
          <p:nvPr/>
        </p:nvPicPr>
        <p:blipFill rotWithShape="1">
          <a:blip r:embed="rId3"/>
          <a:srcRect l="13474" r="10195"/>
          <a:stretch/>
        </p:blipFill>
        <p:spPr>
          <a:xfrm>
            <a:off x="6299201" y="1776300"/>
            <a:ext cx="5892799" cy="4342560"/>
          </a:xfrm>
          <a:prstGeom prst="rect">
            <a:avLst/>
          </a:prstGeom>
        </p:spPr>
      </p:pic>
    </p:spTree>
    <p:extLst>
      <p:ext uri="{BB962C8B-B14F-4D97-AF65-F5344CB8AC3E}">
        <p14:creationId xmlns:p14="http://schemas.microsoft.com/office/powerpoint/2010/main" val="240852408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5E9EA1-12AC-1656-AB93-61065F483696}"/>
              </a:ext>
            </a:extLst>
          </p:cNvPr>
          <p:cNvSpPr>
            <a:spLocks noGrp="1"/>
          </p:cNvSpPr>
          <p:nvPr>
            <p:ph type="title"/>
          </p:nvPr>
        </p:nvSpPr>
        <p:spPr/>
        <p:txBody>
          <a:bodyPr>
            <a:normAutofit fontScale="90000"/>
          </a:bodyPr>
          <a:lstStyle/>
          <a:p>
            <a:pPr algn="ctr"/>
            <a:r>
              <a:rPr lang="en-GB" dirty="0"/>
              <a:t>F2F </a:t>
            </a:r>
            <a:r>
              <a:rPr lang="en-GB" dirty="0">
                <a:solidFill>
                  <a:srgbClr val="FF0000"/>
                </a:solidFill>
              </a:rPr>
              <a:t>vs</a:t>
            </a:r>
            <a:r>
              <a:rPr lang="en-GB" dirty="0"/>
              <a:t> Online — and the Hybrid We Recommend</a:t>
            </a:r>
            <a:br>
              <a:rPr lang="bg-BG" dirty="0"/>
            </a:br>
            <a:r>
              <a:rPr lang="en-GB" sz="3100" dirty="0"/>
              <a:t>Case: Recruitment for Change Manager (Transformation Project)</a:t>
            </a:r>
          </a:p>
        </p:txBody>
      </p:sp>
      <p:sp>
        <p:nvSpPr>
          <p:cNvPr id="3" name="Content Placeholder 2">
            <a:extLst>
              <a:ext uri="{FF2B5EF4-FFF2-40B4-BE49-F238E27FC236}">
                <a16:creationId xmlns:a16="http://schemas.microsoft.com/office/drawing/2014/main" id="{FAC32BD1-52C2-093F-78C2-6E52ACC08125}"/>
              </a:ext>
            </a:extLst>
          </p:cNvPr>
          <p:cNvSpPr>
            <a:spLocks noGrp="1"/>
          </p:cNvSpPr>
          <p:nvPr>
            <p:ph sz="half" idx="1"/>
          </p:nvPr>
        </p:nvSpPr>
        <p:spPr>
          <a:xfrm>
            <a:off x="1129284" y="2302056"/>
            <a:ext cx="4754880" cy="4023360"/>
          </a:xfrm>
        </p:spPr>
        <p:txBody>
          <a:bodyPr/>
          <a:lstStyle/>
          <a:p>
            <a:pPr algn="ctr"/>
            <a:r>
              <a:rPr lang="en-GB" sz="2400" b="1" dirty="0">
                <a:solidFill>
                  <a:schemeClr val="accent2"/>
                </a:solidFill>
              </a:rPr>
              <a:t>Face-to-Face (F2F)</a:t>
            </a:r>
            <a:endParaRPr lang="bg-BG" sz="2400" b="1" dirty="0">
              <a:solidFill>
                <a:schemeClr val="accent2"/>
              </a:solidFill>
            </a:endParaRPr>
          </a:p>
          <a:p>
            <a:r>
              <a:rPr lang="en-GB" b="1" dirty="0"/>
              <a:t>Advantages: </a:t>
            </a:r>
            <a:r>
              <a:rPr lang="en-GB" dirty="0"/>
              <a:t>Rapport; observation of non-verbal cues; strong interaction.</a:t>
            </a:r>
            <a:endParaRPr lang="bg-BG" dirty="0"/>
          </a:p>
          <a:p>
            <a:r>
              <a:rPr lang="en-GB" b="1" dirty="0"/>
              <a:t>Limitations: </a:t>
            </a:r>
            <a:r>
              <a:rPr lang="en-GB" dirty="0"/>
              <a:t>Time-consuming; higher cost; limited reach for distant applicants.</a:t>
            </a:r>
            <a:endParaRPr lang="bg-BG" dirty="0"/>
          </a:p>
          <a:p>
            <a:r>
              <a:rPr lang="en-GB" b="1" dirty="0"/>
              <a:t>Best for: </a:t>
            </a:r>
            <a:r>
              <a:rPr lang="en-GB" dirty="0"/>
              <a:t>Senior/client-facing or critical roles; final decision stage.</a:t>
            </a:r>
          </a:p>
        </p:txBody>
      </p:sp>
      <p:sp>
        <p:nvSpPr>
          <p:cNvPr id="4" name="Content Placeholder 3">
            <a:extLst>
              <a:ext uri="{FF2B5EF4-FFF2-40B4-BE49-F238E27FC236}">
                <a16:creationId xmlns:a16="http://schemas.microsoft.com/office/drawing/2014/main" id="{EDE62FB8-BD4C-F571-DF66-9B834548A8C9}"/>
              </a:ext>
            </a:extLst>
          </p:cNvPr>
          <p:cNvSpPr>
            <a:spLocks noGrp="1"/>
          </p:cNvSpPr>
          <p:nvPr>
            <p:ph sz="half" idx="2"/>
          </p:nvPr>
        </p:nvSpPr>
        <p:spPr/>
        <p:txBody>
          <a:bodyPr/>
          <a:lstStyle/>
          <a:p>
            <a:pPr algn="ctr"/>
            <a:r>
              <a:rPr lang="en-GB" sz="2400" b="1" dirty="0">
                <a:solidFill>
                  <a:srgbClr val="FF0000"/>
                </a:solidFill>
              </a:rPr>
              <a:t>Online</a:t>
            </a:r>
            <a:endParaRPr lang="bg-BG" sz="2400" b="1" dirty="0">
              <a:solidFill>
                <a:srgbClr val="FF0000"/>
              </a:solidFill>
            </a:endParaRPr>
          </a:p>
          <a:p>
            <a:r>
              <a:rPr lang="en-GB" b="1" dirty="0"/>
              <a:t>Advantages: </a:t>
            </a:r>
            <a:r>
              <a:rPr lang="en-GB" dirty="0"/>
              <a:t>Fast scheduling; low cost; wider geography.</a:t>
            </a:r>
            <a:endParaRPr lang="bg-BG" dirty="0"/>
          </a:p>
          <a:p>
            <a:r>
              <a:rPr lang="en-GB" b="1" dirty="0"/>
              <a:t>Limitations: </a:t>
            </a:r>
            <a:r>
              <a:rPr lang="en-GB" dirty="0"/>
              <a:t>Weaker rapport; tech disruptions possible.</a:t>
            </a:r>
          </a:p>
          <a:p>
            <a:pPr marL="0" indent="0">
              <a:buNone/>
            </a:pPr>
            <a:r>
              <a:rPr lang="en-GB" b="1" dirty="0"/>
              <a:t>Best for: </a:t>
            </a:r>
            <a:r>
              <a:rPr lang="en-GB" dirty="0"/>
              <a:t>Early screening; tech/digital roles; high-volume stages.</a:t>
            </a:r>
          </a:p>
        </p:txBody>
      </p:sp>
      <p:sp>
        <p:nvSpPr>
          <p:cNvPr id="5" name="Rectangle: Rounded Corners 4">
            <a:extLst>
              <a:ext uri="{FF2B5EF4-FFF2-40B4-BE49-F238E27FC236}">
                <a16:creationId xmlns:a16="http://schemas.microsoft.com/office/drawing/2014/main" id="{7B7608D7-65D4-768E-DDED-4C1BCB8BAB84}"/>
              </a:ext>
            </a:extLst>
          </p:cNvPr>
          <p:cNvSpPr/>
          <p:nvPr/>
        </p:nvSpPr>
        <p:spPr>
          <a:xfrm>
            <a:off x="1148576" y="5999355"/>
            <a:ext cx="9456234" cy="741333"/>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400" dirty="0">
                <a:solidFill>
                  <a:srgbClr val="FF0000"/>
                </a:solidFill>
              </a:rPr>
              <a:t>Hybrid @ Tirebuck: Online screening → </a:t>
            </a:r>
            <a:r>
              <a:rPr lang="en-GB" sz="2400" b="1" dirty="0">
                <a:solidFill>
                  <a:srgbClr val="FF0000"/>
                </a:solidFill>
              </a:rPr>
              <a:t>Semi-structured (with anchors) </a:t>
            </a:r>
            <a:r>
              <a:rPr lang="en-GB" sz="2400" dirty="0">
                <a:solidFill>
                  <a:srgbClr val="FF0000"/>
                </a:solidFill>
              </a:rPr>
              <a:t>→ Final </a:t>
            </a:r>
            <a:r>
              <a:rPr lang="en-GB" sz="2400" b="1" dirty="0">
                <a:solidFill>
                  <a:srgbClr val="FF0000"/>
                </a:solidFill>
              </a:rPr>
              <a:t>F2F</a:t>
            </a:r>
            <a:r>
              <a:rPr lang="en-GB" sz="2400" dirty="0">
                <a:solidFill>
                  <a:srgbClr val="FF0000"/>
                </a:solidFill>
              </a:rPr>
              <a:t> for shortlist → </a:t>
            </a:r>
            <a:r>
              <a:rPr lang="en-GB" sz="2400" b="1" dirty="0">
                <a:solidFill>
                  <a:srgbClr val="FF0000"/>
                </a:solidFill>
              </a:rPr>
              <a:t>improves</a:t>
            </a:r>
            <a:r>
              <a:rPr lang="en-GB" sz="2400" dirty="0">
                <a:solidFill>
                  <a:srgbClr val="FF0000"/>
                </a:solidFill>
              </a:rPr>
              <a:t> time-to-hire &amp; quality-of-hire</a:t>
            </a:r>
          </a:p>
        </p:txBody>
      </p:sp>
    </p:spTree>
    <p:extLst>
      <p:ext uri="{BB962C8B-B14F-4D97-AF65-F5344CB8AC3E}">
        <p14:creationId xmlns:p14="http://schemas.microsoft.com/office/powerpoint/2010/main" val="188643893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Conclusion</a:t>
            </a:r>
            <a:endParaRPr lang="en-GB" dirty="0"/>
          </a:p>
        </p:txBody>
      </p:sp>
      <p:sp>
        <p:nvSpPr>
          <p:cNvPr id="3" name="Content Placeholder 2"/>
          <p:cNvSpPr>
            <a:spLocks noGrp="1"/>
          </p:cNvSpPr>
          <p:nvPr>
            <p:ph idx="1"/>
          </p:nvPr>
        </p:nvSpPr>
        <p:spPr>
          <a:xfrm>
            <a:off x="1024128" y="2514600"/>
            <a:ext cx="5554472" cy="3426460"/>
          </a:xfrm>
        </p:spPr>
        <p:txBody>
          <a:bodyPr/>
          <a:lstStyle/>
          <a:p>
            <a:pPr marL="0" indent="0" algn="just">
              <a:buNone/>
            </a:pPr>
            <a:r>
              <a:rPr lang="en-GB" dirty="0"/>
              <a:t>Summary:. The recruitment practices of </a:t>
            </a:r>
            <a:r>
              <a:rPr lang="en-GB" dirty="0" err="1"/>
              <a:t>Tirebuck</a:t>
            </a:r>
            <a:r>
              <a:rPr lang="en-GB" dirty="0"/>
              <a:t> are in line with its business transformation objectives</a:t>
            </a:r>
          </a:p>
          <a:p>
            <a:pPr marL="0" indent="0" algn="just">
              <a:buNone/>
            </a:pPr>
            <a:r>
              <a:rPr lang="en-GB" dirty="0"/>
              <a:t>Important Lessons: Recruitment should be adjusted to the changing business needs.</a:t>
            </a:r>
          </a:p>
          <a:p>
            <a:pPr marL="0" indent="0" algn="just">
              <a:buNone/>
            </a:pPr>
            <a:r>
              <a:rPr lang="en-GB" dirty="0"/>
              <a:t>Recommendations: Go on with a combination of face-to-face interview and online interview, improve semi-structured interview, and combine sophisticated questioning methods.</a:t>
            </a:r>
          </a:p>
          <a:p>
            <a:pPr marL="0" indent="0" algn="just">
              <a:buNone/>
            </a:pPr>
            <a:endParaRPr lang="en-GB" dirty="0"/>
          </a:p>
        </p:txBody>
      </p:sp>
      <p:pic>
        <p:nvPicPr>
          <p:cNvPr id="4" name="Picture 3"/>
          <p:cNvPicPr>
            <a:picLocks noChangeAspect="1"/>
          </p:cNvPicPr>
          <p:nvPr/>
        </p:nvPicPr>
        <p:blipFill rotWithShape="1">
          <a:blip r:embed="rId3"/>
          <a:srcRect l="9055" r="18579"/>
          <a:stretch/>
        </p:blipFill>
        <p:spPr>
          <a:xfrm>
            <a:off x="6896100" y="1824591"/>
            <a:ext cx="5295900" cy="4116469"/>
          </a:xfrm>
          <a:prstGeom prst="rect">
            <a:avLst/>
          </a:prstGeom>
        </p:spPr>
      </p:pic>
    </p:spTree>
    <p:extLst>
      <p:ext uri="{BB962C8B-B14F-4D97-AF65-F5344CB8AC3E}">
        <p14:creationId xmlns:p14="http://schemas.microsoft.com/office/powerpoint/2010/main" val="369817779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References</a:t>
            </a:r>
            <a:endParaRPr lang="en-GB" dirty="0"/>
          </a:p>
        </p:txBody>
      </p:sp>
      <p:sp>
        <p:nvSpPr>
          <p:cNvPr id="3" name="Content Placeholder 2"/>
          <p:cNvSpPr>
            <a:spLocks noGrp="1"/>
          </p:cNvSpPr>
          <p:nvPr>
            <p:ph idx="1"/>
          </p:nvPr>
        </p:nvSpPr>
        <p:spPr/>
        <p:txBody>
          <a:bodyPr>
            <a:normAutofit fontScale="85000" lnSpcReduction="20000"/>
          </a:bodyPr>
          <a:lstStyle/>
          <a:p>
            <a:r>
              <a:rPr lang="en-GB" dirty="0" err="1"/>
              <a:t>Adeoye</a:t>
            </a:r>
            <a:r>
              <a:rPr lang="en-GB" dirty="0"/>
              <a:t>, M.A. and </a:t>
            </a:r>
            <a:r>
              <a:rPr lang="en-GB" dirty="0" err="1"/>
              <a:t>Jimoh</a:t>
            </a:r>
            <a:r>
              <a:rPr lang="en-GB" dirty="0"/>
              <a:t>, H.A. (2023). Problem-Solving Skills Among 21st-Century Learners Toward Creativity and Innovation Ideas. </a:t>
            </a:r>
            <a:r>
              <a:rPr lang="en-GB" i="1" dirty="0"/>
              <a:t>Thinking Skills and Creativity Journal</a:t>
            </a:r>
            <a:r>
              <a:rPr lang="en-GB" dirty="0"/>
              <a:t>, [online] 6(1), pp.52–58. </a:t>
            </a:r>
            <a:r>
              <a:rPr lang="en-GB" dirty="0" err="1"/>
              <a:t>doi:https</a:t>
            </a:r>
            <a:r>
              <a:rPr lang="en-GB" dirty="0"/>
              <a:t>://doi.org/10.23887/tscj.v6i1.62708.</a:t>
            </a:r>
          </a:p>
          <a:p>
            <a:r>
              <a:rPr lang="en-GB" dirty="0" err="1"/>
              <a:t>Bonelli</a:t>
            </a:r>
            <a:r>
              <a:rPr lang="en-GB" dirty="0"/>
              <a:t>, N. and Zhu, H. (2024). The myth of cultural fit in recruitment job interviews. </a:t>
            </a:r>
            <a:r>
              <a:rPr lang="en-GB" i="1" dirty="0"/>
              <a:t>World </a:t>
            </a:r>
            <a:r>
              <a:rPr lang="en-GB" i="1" dirty="0" err="1"/>
              <a:t>Englishes</a:t>
            </a:r>
            <a:r>
              <a:rPr lang="en-GB" dirty="0"/>
              <a:t>. </a:t>
            </a:r>
            <a:r>
              <a:rPr lang="en-GB" dirty="0" err="1"/>
              <a:t>doi:https</a:t>
            </a:r>
            <a:r>
              <a:rPr lang="en-GB" dirty="0"/>
              <a:t>://doi.org/10.1111/weng.12710.</a:t>
            </a:r>
          </a:p>
          <a:p>
            <a:r>
              <a:rPr lang="en-GB" dirty="0"/>
              <a:t>Cairns-Lee, H., Lawley, J. and </a:t>
            </a:r>
            <a:r>
              <a:rPr lang="en-GB" dirty="0" err="1"/>
              <a:t>Tosey</a:t>
            </a:r>
            <a:r>
              <a:rPr lang="en-GB" dirty="0"/>
              <a:t>, P. (2021). Enhancing Researcher Reflexivity about the Influence of Leading Questions in Interviews. </a:t>
            </a:r>
            <a:r>
              <a:rPr lang="en-GB" i="1" dirty="0"/>
              <a:t>The Journal of Applied </a:t>
            </a:r>
            <a:r>
              <a:rPr lang="en-GB" i="1" dirty="0" err="1"/>
              <a:t>Behavioral</a:t>
            </a:r>
            <a:r>
              <a:rPr lang="en-GB" i="1" dirty="0"/>
              <a:t> Science</a:t>
            </a:r>
            <a:r>
              <a:rPr lang="en-GB" dirty="0"/>
              <a:t>, 58(1), pp.164–188. </a:t>
            </a:r>
            <a:r>
              <a:rPr lang="en-GB" dirty="0" err="1"/>
              <a:t>doi:https</a:t>
            </a:r>
            <a:r>
              <a:rPr lang="en-GB" dirty="0"/>
              <a:t>://doi.org/10.1177/00218863211037446.</a:t>
            </a:r>
          </a:p>
          <a:p>
            <a:r>
              <a:rPr lang="en-GB" dirty="0"/>
              <a:t>Davies, L., </a:t>
            </a:r>
            <a:r>
              <a:rPr lang="en-GB" dirty="0" err="1"/>
              <a:t>LeClair</a:t>
            </a:r>
            <a:r>
              <a:rPr lang="en-GB" dirty="0"/>
              <a:t>, K.L., Bagley, P., Blunt, H., Hinton, L., Ryan, S. and </a:t>
            </a:r>
            <a:r>
              <a:rPr lang="en-GB" dirty="0" err="1"/>
              <a:t>Ziebland</a:t>
            </a:r>
            <a:r>
              <a:rPr lang="en-GB" dirty="0"/>
              <a:t>, S. (2020). Face-to-Face Compared With Online Collected Accounts of Health and Illness Experiences: A Scoping Review. </a:t>
            </a:r>
            <a:r>
              <a:rPr lang="en-GB" i="1" dirty="0"/>
              <a:t>Qualitative Health Research</a:t>
            </a:r>
            <a:r>
              <a:rPr lang="en-GB" dirty="0"/>
              <a:t>, 30(13), pp.2092–2102. </a:t>
            </a:r>
            <a:r>
              <a:rPr lang="en-GB" dirty="0" err="1"/>
              <a:t>doi:https</a:t>
            </a:r>
            <a:r>
              <a:rPr lang="en-GB" dirty="0"/>
              <a:t>://doi.org/10.1177/1049732320935835.</a:t>
            </a:r>
          </a:p>
          <a:p>
            <a:r>
              <a:rPr lang="en-GB" dirty="0"/>
              <a:t>Hughes, R., Kleinschmidt, S. and Sheng, A.Y. (2020). Using structured interviews to reduce bias in emergency medicine residency recruitment: worth a second look. </a:t>
            </a:r>
            <a:r>
              <a:rPr lang="en-GB" i="1" dirty="0"/>
              <a:t>AEM Education and Training</a:t>
            </a:r>
            <a:r>
              <a:rPr lang="en-GB" dirty="0"/>
              <a:t>, 5(1). </a:t>
            </a:r>
            <a:r>
              <a:rPr lang="en-GB" dirty="0" err="1"/>
              <a:t>doi:https</a:t>
            </a:r>
            <a:r>
              <a:rPr lang="en-GB" dirty="0"/>
              <a:t>://doi.org/10.1002/aet2.10562.</a:t>
            </a:r>
          </a:p>
          <a:p>
            <a:endParaRPr lang="en-GB" dirty="0"/>
          </a:p>
        </p:txBody>
      </p:sp>
    </p:spTree>
    <p:extLst>
      <p:ext uri="{BB962C8B-B14F-4D97-AF65-F5344CB8AC3E}">
        <p14:creationId xmlns:p14="http://schemas.microsoft.com/office/powerpoint/2010/main" val="31527520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Continue</a:t>
            </a:r>
            <a:endParaRPr lang="en-GB" b="1" dirty="0"/>
          </a:p>
        </p:txBody>
      </p:sp>
      <p:sp>
        <p:nvSpPr>
          <p:cNvPr id="3" name="Content Placeholder 2"/>
          <p:cNvSpPr>
            <a:spLocks noGrp="1"/>
          </p:cNvSpPr>
          <p:nvPr>
            <p:ph idx="1"/>
          </p:nvPr>
        </p:nvSpPr>
        <p:spPr/>
        <p:txBody>
          <a:bodyPr>
            <a:normAutofit fontScale="92500" lnSpcReduction="20000"/>
          </a:bodyPr>
          <a:lstStyle/>
          <a:p>
            <a:r>
              <a:rPr lang="en-GB" dirty="0" err="1"/>
              <a:t>Opada,F.M.M</a:t>
            </a:r>
            <a:r>
              <a:rPr lang="en-GB" dirty="0"/>
              <a:t>., </a:t>
            </a:r>
            <a:r>
              <a:rPr lang="en-GB" dirty="0" err="1"/>
              <a:t>Ibrahim,M.B.H</a:t>
            </a:r>
            <a:r>
              <a:rPr lang="en-GB" dirty="0"/>
              <a:t>., Irawan, A., Akbar, M.A. and </a:t>
            </a:r>
            <a:r>
              <a:rPr lang="en-GB" dirty="0" err="1"/>
              <a:t>Rasyid</a:t>
            </a:r>
            <a:r>
              <a:rPr lang="en-GB" dirty="0"/>
              <a:t>, A. (2024). Talent Acquisition Strategies: A Comprehensive Examination of Recruitment Policies for Organizational Success. </a:t>
            </a:r>
            <a:r>
              <a:rPr lang="en-GB" i="1" dirty="0"/>
              <a:t>Advances in Human Resource Management Research</a:t>
            </a:r>
            <a:r>
              <a:rPr lang="en-GB" dirty="0"/>
              <a:t>, [online] 2(2), pp.63–77. Available at: https://advancesinresearch.id/index.php/AHRMR/article/view/185.</a:t>
            </a:r>
          </a:p>
          <a:p>
            <a:r>
              <a:rPr lang="en-GB" dirty="0"/>
              <a:t>Parker, A.S., </a:t>
            </a:r>
            <a:r>
              <a:rPr lang="en-GB" dirty="0" err="1"/>
              <a:t>Mwachiro</a:t>
            </a:r>
            <a:r>
              <a:rPr lang="en-GB" dirty="0"/>
              <a:t>, M.M., </a:t>
            </a:r>
            <a:r>
              <a:rPr lang="en-GB" dirty="0" err="1"/>
              <a:t>Kirui</a:t>
            </a:r>
            <a:r>
              <a:rPr lang="en-GB" dirty="0"/>
              <a:t>, J.R., Many, H.R., </a:t>
            </a:r>
            <a:r>
              <a:rPr lang="en-GB" dirty="0" err="1"/>
              <a:t>Mwachiro</a:t>
            </a:r>
            <a:r>
              <a:rPr lang="en-GB" dirty="0"/>
              <a:t>, E.B. and Parker, R.K. (2022). A </a:t>
            </a:r>
            <a:r>
              <a:rPr lang="en-GB" dirty="0" err="1"/>
              <a:t>Semistructured</a:t>
            </a:r>
            <a:r>
              <a:rPr lang="en-GB" dirty="0"/>
              <a:t> Interview for Surgical Residency Targeting Nontechnical Skills. </a:t>
            </a:r>
            <a:r>
              <a:rPr lang="en-GB" i="1" dirty="0"/>
              <a:t>Journal of Surgical Education</a:t>
            </a:r>
            <a:r>
              <a:rPr lang="en-GB" dirty="0"/>
              <a:t>. </a:t>
            </a:r>
            <a:r>
              <a:rPr lang="en-GB" dirty="0" err="1"/>
              <a:t>doi:https</a:t>
            </a:r>
            <a:r>
              <a:rPr lang="en-GB" dirty="0"/>
              <a:t>://doi.org/10.1016/j.jsurg.2022.07.019.</a:t>
            </a:r>
          </a:p>
          <a:p>
            <a:r>
              <a:rPr lang="en-GB" dirty="0" err="1"/>
              <a:t>Putka</a:t>
            </a:r>
            <a:r>
              <a:rPr lang="en-GB" dirty="0"/>
              <a:t>, D.J., Oswald, F.L., Landers, R.N., Beatty, A.S., McCloy, R.A. and Yu, M.C. (2022). Evaluating a Natural Language Processing Approach to Estimating KSA and Interest Job Analysis Ratings. </a:t>
            </a:r>
            <a:r>
              <a:rPr lang="en-GB" i="1" dirty="0"/>
              <a:t>Journal of Business and Psychology</a:t>
            </a:r>
            <a:r>
              <a:rPr lang="en-GB" dirty="0"/>
              <a:t>, 38. </a:t>
            </a:r>
            <a:r>
              <a:rPr lang="en-GB" dirty="0" err="1"/>
              <a:t>doi:https</a:t>
            </a:r>
            <a:r>
              <a:rPr lang="en-GB" dirty="0"/>
              <a:t>://doi.org/10.1007/s10869-022-09824-0.</a:t>
            </a:r>
          </a:p>
          <a:p>
            <a:r>
              <a:rPr lang="en-GB" dirty="0"/>
              <a:t>Quinn, K.M., </a:t>
            </a:r>
            <a:r>
              <a:rPr lang="en-GB" dirty="0" err="1"/>
              <a:t>Runge</a:t>
            </a:r>
            <a:r>
              <a:rPr lang="en-GB" dirty="0"/>
              <a:t>, L.T., </a:t>
            </a:r>
            <a:r>
              <a:rPr lang="en-GB" dirty="0" err="1"/>
              <a:t>Parrado</a:t>
            </a:r>
            <a:r>
              <a:rPr lang="en-GB" dirty="0"/>
              <a:t>, R.H., White, J.A., Talley, C.L., </a:t>
            </a:r>
            <a:r>
              <a:rPr lang="en-GB" dirty="0" err="1"/>
              <a:t>Streck</a:t>
            </a:r>
            <a:r>
              <a:rPr lang="en-GB" dirty="0"/>
              <a:t>, C.J. and Abbott, A.M. (2023). General surgery applicant perspectives: Two years of virtual interview experiences and supplemental application impressions. </a:t>
            </a:r>
            <a:r>
              <a:rPr lang="en-GB" i="1" dirty="0"/>
              <a:t>The American Journal of Surgery</a:t>
            </a:r>
            <a:r>
              <a:rPr lang="en-GB" dirty="0"/>
              <a:t>, 232, pp.26–30. </a:t>
            </a:r>
            <a:r>
              <a:rPr lang="en-GB" dirty="0" err="1"/>
              <a:t>doi:https</a:t>
            </a:r>
            <a:r>
              <a:rPr lang="en-GB" dirty="0"/>
              <a:t>://doi.org/10.1016/j.amjsurg.2023.11.032.</a:t>
            </a:r>
          </a:p>
          <a:p>
            <a:endParaRPr lang="en-GB" dirty="0"/>
          </a:p>
        </p:txBody>
      </p:sp>
    </p:spTree>
    <p:extLst>
      <p:ext uri="{BB962C8B-B14F-4D97-AF65-F5344CB8AC3E}">
        <p14:creationId xmlns:p14="http://schemas.microsoft.com/office/powerpoint/2010/main" val="428273604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ntegral">
  <a:themeElements>
    <a:clrScheme name="Integral">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B9F25"/>
      </a:hlink>
      <a:folHlink>
        <a:srgbClr val="B26B02"/>
      </a:folHlink>
    </a:clrScheme>
    <a:fontScheme name="Integral">
      <a:majorFont>
        <a:latin typeface="Tw Cen MT Condensed" panose="020B06060201040202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6020201040206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solidFill>
          <a:schemeClr val="phClr">
            <a:tint val="95000"/>
            <a:shade val="85000"/>
            <a:satMod val="125000"/>
          </a:schemeClr>
        </a:solidFill>
        <a:blipFill rotWithShape="1">
          <a:blip xmlns:r="http://schemas.openxmlformats.org/officeDocument/2006/relationships" r:embed="rId1">
            <a:duotone>
              <a:schemeClr val="phClr">
                <a:tint val="95000"/>
                <a:shade val="74000"/>
                <a:satMod val="230000"/>
              </a:schemeClr>
              <a:schemeClr val="phClr">
                <a:tint val="92000"/>
                <a:shade val="69000"/>
                <a:satMod val="250000"/>
              </a:schemeClr>
            </a:duotone>
          </a:blip>
          <a:tile tx="0" ty="0" sx="40000" sy="40000" flip="none" algn="tl"/>
        </a:blipFill>
      </a:bgFillStyleLst>
    </a:fmtScheme>
  </a:themeElements>
  <a:objectDefaults/>
  <a:extraClrSchemeLst/>
  <a:extLst>
    <a:ext uri="{05A4C25C-085E-4340-85A3-A5531E510DB2}">
      <thm15:themeFamily xmlns:thm15="http://schemas.microsoft.com/office/thememl/2012/main" name="Integral" id="{3577F8C9-A904-41D8-97D2-FD898F53F20E}" vid="{682D6EBE-8D36-4FF2-9DB3-F3D8D7B6715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Integral</Template>
  <TotalTime>297</TotalTime>
  <Words>4589</Words>
  <Application>Microsoft Office PowerPoint</Application>
  <PresentationFormat>Widescreen</PresentationFormat>
  <Paragraphs>175</Paragraphs>
  <Slides>16</Slides>
  <Notes>14</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16</vt:i4>
      </vt:variant>
    </vt:vector>
  </HeadingPairs>
  <TitlesOfParts>
    <vt:vector size="22" baseType="lpstr">
      <vt:lpstr>Calibri</vt:lpstr>
      <vt:lpstr>Tw Cen MT</vt:lpstr>
      <vt:lpstr>Tw Cen MT (Body)</vt:lpstr>
      <vt:lpstr>Tw Cen MT Condensed</vt:lpstr>
      <vt:lpstr>Wingdings 3</vt:lpstr>
      <vt:lpstr>Integral</vt:lpstr>
      <vt:lpstr>Recruitment Strategies for Business Transformation  Aligning hiring practices with digital diversification at Tirebuck Recruitment (Solihull)</vt:lpstr>
      <vt:lpstr>PowerPoint Presentation</vt:lpstr>
      <vt:lpstr>Table of Contents</vt:lpstr>
      <vt:lpstr>Introduction– Company &amp; Transformation</vt:lpstr>
      <vt:lpstr>Job Analysis</vt:lpstr>
      <vt:lpstr>Job Description and Person Specification</vt:lpstr>
      <vt:lpstr>Structured Interviews</vt:lpstr>
      <vt:lpstr>Semi-Structured Interviews</vt:lpstr>
      <vt:lpstr>Unstructured Interviews</vt:lpstr>
      <vt:lpstr>Appropriate Questioning Techniques</vt:lpstr>
      <vt:lpstr>Face-to-Face Interviews</vt:lpstr>
      <vt:lpstr>Online Interviews</vt:lpstr>
      <vt:lpstr>F2F vs Online — and the Hybrid We Recommend Case: Recruitment for Change Manager (Transformation Project)</vt:lpstr>
      <vt:lpstr>Conclusion</vt:lpstr>
      <vt:lpstr>References</vt:lpstr>
      <vt:lpstr>Continue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user</dc:creator>
  <cp:lastModifiedBy>Toshko Trifonov (2407602)</cp:lastModifiedBy>
  <cp:revision>19</cp:revision>
  <dcterms:created xsi:type="dcterms:W3CDTF">2025-09-16T11:48:15Z</dcterms:created>
  <dcterms:modified xsi:type="dcterms:W3CDTF">2025-10-01T18:36:04Z</dcterms:modified>
</cp:coreProperties>
</file>