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62" r:id="rId4"/>
    <p:sldId id="258" r:id="rId5"/>
    <p:sldId id="260" r:id="rId6"/>
    <p:sldId id="259"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53" autoAdjust="0"/>
    <p:restoredTop sz="94660"/>
  </p:normalViewPr>
  <p:slideViewPr>
    <p:cSldViewPr snapToGrid="0">
      <p:cViewPr varScale="1">
        <p:scale>
          <a:sx n="42" d="100"/>
          <a:sy n="42" d="100"/>
        </p:scale>
        <p:origin x="26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25/01/2022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97C4D1E-4582-42C4-9722-A051C42BEB2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2016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5621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216AB8-BAB4-4E2F-9B7F-821DD42A49F3}"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8727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216AB8-BAB4-4E2F-9B7F-821DD42A49F3}"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3879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216AB8-BAB4-4E2F-9B7F-821DD42A49F3}" type="datetimeFigureOut">
              <a:rPr lang="en-GB" smtClean="0"/>
              <a:t>25/01/2022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7C4D1E-4582-42C4-9722-A051C42BEB2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973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216AB8-BAB4-4E2F-9B7F-821DD42A49F3}" type="datetimeFigureOut">
              <a:rPr lang="en-GB" smtClean="0"/>
              <a:t>25/01/2022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7C4D1E-4582-42C4-9722-A051C42BEB2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88679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216AB8-BAB4-4E2F-9B7F-821DD42A49F3}" type="datetimeFigureOut">
              <a:rPr lang="en-GB" smtClean="0"/>
              <a:t>25/01/2022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7C4D1E-4582-42C4-9722-A051C42BEB2A}" type="slidenum">
              <a:rPr lang="en-GB" smtClean="0"/>
              <a:t>‹#›</a:t>
            </a:fld>
            <a:endParaRPr lang="en-GB"/>
          </a:p>
        </p:txBody>
      </p:sp>
    </p:spTree>
    <p:extLst>
      <p:ext uri="{BB962C8B-B14F-4D97-AF65-F5344CB8AC3E}">
        <p14:creationId xmlns:p14="http://schemas.microsoft.com/office/powerpoint/2010/main" val="117530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216AB8-BAB4-4E2F-9B7F-821DD42A49F3}"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7770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D216AB8-BAB4-4E2F-9B7F-821DD42A49F3}" type="datetimeFigureOut">
              <a:rPr lang="en-GB" smtClean="0"/>
              <a:t>25/01/2022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286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68987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63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D216AB8-BAB4-4E2F-9B7F-821DD42A49F3}" type="datetimeFigureOut">
              <a:rPr lang="en-GB" smtClean="0"/>
              <a:t>25/01/2022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97C4D1E-4582-42C4-9722-A051C42BEB2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6612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D3B9AB-9723-4F88-BAFE-21FF52DBBF0A}"/>
              </a:ext>
            </a:extLst>
          </p:cNvPr>
          <p:cNvSpPr>
            <a:spLocks noGrp="1"/>
          </p:cNvSpPr>
          <p:nvPr>
            <p:ph idx="1"/>
          </p:nvPr>
        </p:nvSpPr>
        <p:spPr/>
        <p:txBody>
          <a:bodyPr>
            <a:normAutofit/>
          </a:bodyPr>
          <a:lstStyle/>
          <a:p>
            <a:pPr marL="0" indent="0">
              <a:buNone/>
            </a:pPr>
            <a:r>
              <a:rPr lang="en-GB" sz="4400" dirty="0"/>
              <a:t>Can we start with the premise that a key role of leadership is to get other people to behave as you want them to?</a:t>
            </a:r>
          </a:p>
        </p:txBody>
      </p:sp>
    </p:spTree>
    <p:extLst>
      <p:ext uri="{BB962C8B-B14F-4D97-AF65-F5344CB8AC3E}">
        <p14:creationId xmlns:p14="http://schemas.microsoft.com/office/powerpoint/2010/main" val="2376670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1506F-D565-4728-B55A-E70DDA3516A8}"/>
              </a:ext>
            </a:extLst>
          </p:cNvPr>
          <p:cNvSpPr>
            <a:spLocks noGrp="1"/>
          </p:cNvSpPr>
          <p:nvPr>
            <p:ph type="ctrTitle"/>
          </p:nvPr>
        </p:nvSpPr>
        <p:spPr/>
        <p:txBody>
          <a:bodyPr/>
          <a:lstStyle/>
          <a:p>
            <a:r>
              <a:rPr lang="en-GB" dirty="0"/>
              <a:t>Culture dictates how we behave</a:t>
            </a:r>
          </a:p>
        </p:txBody>
      </p:sp>
    </p:spTree>
    <p:extLst>
      <p:ext uri="{BB962C8B-B14F-4D97-AF65-F5344CB8AC3E}">
        <p14:creationId xmlns:p14="http://schemas.microsoft.com/office/powerpoint/2010/main" val="175704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C44F-8AE5-43E3-9176-91974A0E20DB}"/>
              </a:ext>
            </a:extLst>
          </p:cNvPr>
          <p:cNvSpPr>
            <a:spLocks noGrp="1"/>
          </p:cNvSpPr>
          <p:nvPr>
            <p:ph type="title"/>
          </p:nvPr>
        </p:nvSpPr>
        <p:spPr/>
        <p:txBody>
          <a:bodyPr/>
          <a:lstStyle/>
          <a:p>
            <a:r>
              <a:rPr lang="en-GB" dirty="0"/>
              <a:t>Organisational culture</a:t>
            </a:r>
          </a:p>
        </p:txBody>
      </p:sp>
      <p:sp>
        <p:nvSpPr>
          <p:cNvPr id="3" name="Content Placeholder 2">
            <a:extLst>
              <a:ext uri="{FF2B5EF4-FFF2-40B4-BE49-F238E27FC236}">
                <a16:creationId xmlns:a16="http://schemas.microsoft.com/office/drawing/2014/main" id="{52B2686C-14E2-445E-826F-F99B4775480B}"/>
              </a:ext>
            </a:extLst>
          </p:cNvPr>
          <p:cNvSpPr>
            <a:spLocks noGrp="1"/>
          </p:cNvSpPr>
          <p:nvPr>
            <p:ph idx="1"/>
          </p:nvPr>
        </p:nvSpPr>
        <p:spPr/>
        <p:txBody>
          <a:bodyPr>
            <a:normAutofit fontScale="92500" lnSpcReduction="10000"/>
          </a:bodyPr>
          <a:lstStyle/>
          <a:p>
            <a:pPr marL="0" indent="0" algn="ctr">
              <a:buNone/>
            </a:pPr>
            <a:r>
              <a:rPr lang="en-GB" sz="8800" dirty="0"/>
              <a:t>The way we do things around here</a:t>
            </a:r>
          </a:p>
          <a:p>
            <a:r>
              <a:rPr lang="en-GB" dirty="0"/>
              <a:t>Deal and Kennedy (1982)</a:t>
            </a:r>
          </a:p>
        </p:txBody>
      </p:sp>
    </p:spTree>
    <p:extLst>
      <p:ext uri="{BB962C8B-B14F-4D97-AF65-F5344CB8AC3E}">
        <p14:creationId xmlns:p14="http://schemas.microsoft.com/office/powerpoint/2010/main" val="804169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97200-47D8-4792-8BC3-C38D2632D00B}"/>
              </a:ext>
            </a:extLst>
          </p:cNvPr>
          <p:cNvSpPr>
            <a:spLocks noGrp="1"/>
          </p:cNvSpPr>
          <p:nvPr>
            <p:ph type="title"/>
          </p:nvPr>
        </p:nvSpPr>
        <p:spPr/>
        <p:txBody>
          <a:bodyPr/>
          <a:lstStyle/>
          <a:p>
            <a:pPr algn="ctr"/>
            <a:r>
              <a:rPr lang="en-GB" dirty="0"/>
              <a:t>Culture generally comes from the top down</a:t>
            </a:r>
          </a:p>
        </p:txBody>
      </p:sp>
      <p:sp>
        <p:nvSpPr>
          <p:cNvPr id="3" name="Content Placeholder 2">
            <a:extLst>
              <a:ext uri="{FF2B5EF4-FFF2-40B4-BE49-F238E27FC236}">
                <a16:creationId xmlns:a16="http://schemas.microsoft.com/office/drawing/2014/main" id="{99CC9066-61BB-482B-B7EA-1574EFE3C2D8}"/>
              </a:ext>
            </a:extLst>
          </p:cNvPr>
          <p:cNvSpPr>
            <a:spLocks noGrp="1"/>
          </p:cNvSpPr>
          <p:nvPr>
            <p:ph idx="1"/>
          </p:nvPr>
        </p:nvSpPr>
        <p:spPr/>
        <p:txBody>
          <a:bodyPr>
            <a:noAutofit/>
          </a:bodyPr>
          <a:lstStyle/>
          <a:p>
            <a:r>
              <a:rPr lang="en-GB" sz="3200" dirty="0"/>
              <a:t>‘The three most important ways to lead people are:</a:t>
            </a:r>
          </a:p>
          <a:p>
            <a:pPr marL="457200" indent="-457200">
              <a:buFont typeface="+mj-lt"/>
              <a:buAutoNum type="arabicPeriod"/>
            </a:pPr>
            <a:r>
              <a:rPr lang="en-GB" sz="3200" dirty="0"/>
              <a:t>By example</a:t>
            </a:r>
          </a:p>
          <a:p>
            <a:pPr marL="457200" indent="-457200">
              <a:buFont typeface="+mj-lt"/>
              <a:buAutoNum type="arabicPeriod"/>
            </a:pPr>
            <a:r>
              <a:rPr lang="en-GB" sz="3200" dirty="0"/>
              <a:t>By example</a:t>
            </a:r>
          </a:p>
          <a:p>
            <a:pPr marL="457200" indent="-457200">
              <a:buFont typeface="+mj-lt"/>
              <a:buAutoNum type="arabicPeriod"/>
            </a:pPr>
            <a:r>
              <a:rPr lang="en-GB" sz="3200" dirty="0"/>
              <a:t>By example’</a:t>
            </a:r>
          </a:p>
          <a:p>
            <a:pPr marL="0" indent="0">
              <a:buNone/>
            </a:pPr>
            <a:r>
              <a:rPr lang="en-GB" sz="3200" b="0" i="0" dirty="0">
                <a:solidFill>
                  <a:srgbClr val="4D5156"/>
                </a:solidFill>
                <a:effectLst/>
                <a:latin typeface="arial" panose="020B0604020202020204" pitchFamily="34" charset="0"/>
              </a:rPr>
              <a:t>Albert Schweitzer</a:t>
            </a:r>
            <a:endParaRPr lang="en-GB" sz="3200" dirty="0"/>
          </a:p>
        </p:txBody>
      </p:sp>
    </p:spTree>
    <p:extLst>
      <p:ext uri="{BB962C8B-B14F-4D97-AF65-F5344CB8AC3E}">
        <p14:creationId xmlns:p14="http://schemas.microsoft.com/office/powerpoint/2010/main" val="192111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6C62-AD93-4A39-8E1A-2D4FC2070E4C}"/>
              </a:ext>
            </a:extLst>
          </p:cNvPr>
          <p:cNvSpPr>
            <a:spLocks noGrp="1"/>
          </p:cNvSpPr>
          <p:nvPr>
            <p:ph type="title"/>
          </p:nvPr>
        </p:nvSpPr>
        <p:spPr>
          <a:xfrm>
            <a:off x="1451578" y="342421"/>
            <a:ext cx="9603275" cy="721882"/>
          </a:xfrm>
        </p:spPr>
        <p:txBody>
          <a:bodyPr/>
          <a:lstStyle/>
          <a:p>
            <a:r>
              <a:rPr lang="en-GB" dirty="0"/>
              <a:t>Tangible and Intangible Aspects to culture</a:t>
            </a:r>
          </a:p>
        </p:txBody>
      </p:sp>
      <p:sp>
        <p:nvSpPr>
          <p:cNvPr id="3" name="Content Placeholder 2">
            <a:extLst>
              <a:ext uri="{FF2B5EF4-FFF2-40B4-BE49-F238E27FC236}">
                <a16:creationId xmlns:a16="http://schemas.microsoft.com/office/drawing/2014/main" id="{AFC31C31-B9EC-49F5-B6FA-7774D8102EC1}"/>
              </a:ext>
            </a:extLst>
          </p:cNvPr>
          <p:cNvSpPr>
            <a:spLocks noGrp="1"/>
          </p:cNvSpPr>
          <p:nvPr>
            <p:ph idx="1"/>
          </p:nvPr>
        </p:nvSpPr>
        <p:spPr>
          <a:xfrm>
            <a:off x="759501" y="1993691"/>
            <a:ext cx="10672997" cy="3792511"/>
          </a:xfrm>
        </p:spPr>
        <p:txBody>
          <a:bodyPr>
            <a:normAutofit fontScale="92500" lnSpcReduction="10000"/>
          </a:bodyPr>
          <a:lstStyle/>
          <a:p>
            <a:r>
              <a:rPr lang="en-GB" dirty="0"/>
              <a:t>An example of tangible might be paying for all staff to have a gym membership or spa break, coaching or mentoring, improve shared staff facilities, flexible working schemes.  These can be written down as policies or plans.</a:t>
            </a:r>
          </a:p>
          <a:p>
            <a:r>
              <a:rPr lang="en-GB" dirty="0"/>
              <a:t>An example of intangible would be the manager coming to help clean up behind you when they can see you are busy.</a:t>
            </a:r>
          </a:p>
          <a:p>
            <a:r>
              <a:rPr lang="en-GB" dirty="0"/>
              <a:t>A team leader taking the time to speak to patients and their families to gather feedback then sharing it with staff.</a:t>
            </a:r>
          </a:p>
          <a:p>
            <a:r>
              <a:rPr lang="en-GB" dirty="0"/>
              <a:t>A manager taking a member of staff aside when they look tired and asking how they are, then supporting as required.</a:t>
            </a:r>
          </a:p>
          <a:p>
            <a:r>
              <a:rPr lang="en-GB" dirty="0"/>
              <a:t>Of course there are opposites to all the above as well.</a:t>
            </a:r>
          </a:p>
        </p:txBody>
      </p:sp>
    </p:spTree>
    <p:extLst>
      <p:ext uri="{BB962C8B-B14F-4D97-AF65-F5344CB8AC3E}">
        <p14:creationId xmlns:p14="http://schemas.microsoft.com/office/powerpoint/2010/main" val="374269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ABB5-0C90-41FF-92AB-5D02244FB51C}"/>
              </a:ext>
            </a:extLst>
          </p:cNvPr>
          <p:cNvSpPr>
            <a:spLocks noGrp="1"/>
          </p:cNvSpPr>
          <p:nvPr>
            <p:ph type="title"/>
          </p:nvPr>
        </p:nvSpPr>
        <p:spPr/>
        <p:txBody>
          <a:bodyPr/>
          <a:lstStyle/>
          <a:p>
            <a:r>
              <a:rPr lang="en-GB" dirty="0"/>
              <a:t>Some quotes from </a:t>
            </a:r>
            <a:r>
              <a:rPr lang="en-GB" dirty="0" err="1"/>
              <a:t>lazlo</a:t>
            </a:r>
            <a:r>
              <a:rPr lang="en-GB" dirty="0"/>
              <a:t> bock writing on the culture at google:</a:t>
            </a:r>
          </a:p>
        </p:txBody>
      </p:sp>
      <p:sp>
        <p:nvSpPr>
          <p:cNvPr id="3" name="Content Placeholder 2">
            <a:extLst>
              <a:ext uri="{FF2B5EF4-FFF2-40B4-BE49-F238E27FC236}">
                <a16:creationId xmlns:a16="http://schemas.microsoft.com/office/drawing/2014/main" id="{5B68C3F1-92F6-4850-AF0F-E57919263981}"/>
              </a:ext>
            </a:extLst>
          </p:cNvPr>
          <p:cNvSpPr>
            <a:spLocks noGrp="1"/>
          </p:cNvSpPr>
          <p:nvPr>
            <p:ph idx="1"/>
          </p:nvPr>
        </p:nvSpPr>
        <p:spPr/>
        <p:txBody>
          <a:bodyPr>
            <a:normAutofit lnSpcReduction="10000"/>
          </a:bodyPr>
          <a:lstStyle/>
          <a:p>
            <a:r>
              <a:rPr lang="en-GB" dirty="0"/>
              <a:t>All it takes is a belief that people are fundamentally good—and enough courage to treat your people like owners instead of machines. Machines do their jobs; owners do whatever is needed to make their companies and teams successful.</a:t>
            </a:r>
          </a:p>
          <a:p>
            <a:r>
              <a:rPr lang="en-GB" b="0" i="0" dirty="0">
                <a:solidFill>
                  <a:srgbClr val="000000"/>
                </a:solidFill>
                <a:effectLst/>
                <a:latin typeface="DMSans-Regular"/>
              </a:rPr>
              <a:t>Trust is at the core of what makes Google’s company culture so successful. In fact, one of the biggest challenges of creating a positive culture is moving away from a top-down style of management that sees people as inherently untrustworthy. Instead, why not make people accountable and then give them the resources and freedom they need to get the job done?</a:t>
            </a:r>
          </a:p>
          <a:p>
            <a:pPr marL="0" indent="0">
              <a:buNone/>
            </a:pPr>
            <a:r>
              <a:rPr lang="en-GB" dirty="0">
                <a:solidFill>
                  <a:srgbClr val="000000"/>
                </a:solidFill>
                <a:latin typeface="DMSans-Regular"/>
              </a:rPr>
              <a:t>Bock, Work Rules (2015)</a:t>
            </a:r>
          </a:p>
        </p:txBody>
      </p:sp>
    </p:spTree>
    <p:extLst>
      <p:ext uri="{BB962C8B-B14F-4D97-AF65-F5344CB8AC3E}">
        <p14:creationId xmlns:p14="http://schemas.microsoft.com/office/powerpoint/2010/main" val="1733770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264F573-61AA-44B7-B441-FBDFFA0198F6}"/>
              </a:ext>
            </a:extLst>
          </p:cNvPr>
          <p:cNvPicPr>
            <a:picLocks noGrp="1" noChangeAspect="1"/>
          </p:cNvPicPr>
          <p:nvPr>
            <p:ph idx="1"/>
          </p:nvPr>
        </p:nvPicPr>
        <p:blipFill>
          <a:blip r:embed="rId2"/>
          <a:stretch>
            <a:fillRect/>
          </a:stretch>
        </p:blipFill>
        <p:spPr>
          <a:xfrm>
            <a:off x="0" y="411338"/>
            <a:ext cx="11816862" cy="6292096"/>
          </a:xfrm>
        </p:spPr>
      </p:pic>
    </p:spTree>
    <p:extLst>
      <p:ext uri="{BB962C8B-B14F-4D97-AF65-F5344CB8AC3E}">
        <p14:creationId xmlns:p14="http://schemas.microsoft.com/office/powerpoint/2010/main" val="325084223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118</TotalTime>
  <Words>328</Words>
  <Application>Microsoft Office PowerPoint</Application>
  <PresentationFormat>Widescreen</PresentationFormat>
  <Paragraphs>21</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arial</vt:lpstr>
      <vt:lpstr>DMSans-Regular</vt:lpstr>
      <vt:lpstr>Gill Sans MT</vt:lpstr>
      <vt:lpstr>Gallery</vt:lpstr>
      <vt:lpstr>PowerPoint Presentation</vt:lpstr>
      <vt:lpstr>Culture dictates how we behave</vt:lpstr>
      <vt:lpstr>Organisational culture</vt:lpstr>
      <vt:lpstr>Culture generally comes from the top down</vt:lpstr>
      <vt:lpstr>Tangible and Intangible Aspects to culture</vt:lpstr>
      <vt:lpstr>Some quotes from lazlo bock writing on the culture at google: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Neil Hapgood</dc:creator>
  <cp:lastModifiedBy>Neil Hapgood</cp:lastModifiedBy>
  <cp:revision>9</cp:revision>
  <dcterms:created xsi:type="dcterms:W3CDTF">2020-09-16T13:19:44Z</dcterms:created>
  <dcterms:modified xsi:type="dcterms:W3CDTF">2022-01-25T10:57:00Z</dcterms:modified>
</cp:coreProperties>
</file>