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4" r:id="rId1"/>
  </p:sldMasterIdLst>
  <p:sldIdLst>
    <p:sldId id="256" r:id="rId2"/>
    <p:sldId id="257" r:id="rId3"/>
    <p:sldId id="283" r:id="rId4"/>
    <p:sldId id="258" r:id="rId5"/>
    <p:sldId id="263" r:id="rId6"/>
    <p:sldId id="259" r:id="rId7"/>
    <p:sldId id="260" r:id="rId8"/>
    <p:sldId id="279" r:id="rId9"/>
    <p:sldId id="280" r:id="rId10"/>
    <p:sldId id="281" r:id="rId11"/>
    <p:sldId id="275" r:id="rId12"/>
    <p:sldId id="274" r:id="rId13"/>
    <p:sldId id="278" r:id="rId14"/>
    <p:sldId id="266" r:id="rId15"/>
    <p:sldId id="267" r:id="rId16"/>
    <p:sldId id="262" r:id="rId17"/>
    <p:sldId id="264" r:id="rId18"/>
    <p:sldId id="265" r:id="rId19"/>
    <p:sldId id="272" r:id="rId20"/>
    <p:sldId id="271" r:id="rId21"/>
    <p:sldId id="268" r:id="rId22"/>
    <p:sldId id="269" r:id="rId23"/>
    <p:sldId id="270" r:id="rId24"/>
  </p:sldIdLst>
  <p:sldSz cx="12192000" cy="6858000"/>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snapToObjects="1">
      <p:cViewPr varScale="1">
        <p:scale>
          <a:sx n="86" d="100"/>
          <a:sy n="86" d="100"/>
        </p:scale>
        <p:origin x="10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1FCE8A-2824-426C-93B5-1704301ECA3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DB675572-4706-4C06-BAF3-B530D95EE70D}">
      <dgm:prSet/>
      <dgm:spPr/>
      <dgm:t>
        <a:bodyPr/>
        <a:lstStyle/>
        <a:p>
          <a:pPr rtl="0"/>
          <a:r>
            <a:rPr lang="en-GB" dirty="0" smtClean="0"/>
            <a:t>Important to consider HOW we educate: </a:t>
          </a:r>
          <a:endParaRPr lang="en-GB" dirty="0"/>
        </a:p>
      </dgm:t>
    </dgm:pt>
    <dgm:pt modelId="{F9C1BE65-ACFA-4B2A-B7FD-9621353F8931}" type="parTrans" cxnId="{3384047B-41F0-4FF5-8875-57711CC159EE}">
      <dgm:prSet/>
      <dgm:spPr/>
      <dgm:t>
        <a:bodyPr/>
        <a:lstStyle/>
        <a:p>
          <a:endParaRPr lang="en-US"/>
        </a:p>
      </dgm:t>
    </dgm:pt>
    <dgm:pt modelId="{DE5618F6-EAEB-46B7-B172-E8B90FD6AD1E}" type="sibTrans" cxnId="{3384047B-41F0-4FF5-8875-57711CC159EE}">
      <dgm:prSet/>
      <dgm:spPr/>
      <dgm:t>
        <a:bodyPr/>
        <a:lstStyle/>
        <a:p>
          <a:endParaRPr lang="en-US"/>
        </a:p>
      </dgm:t>
    </dgm:pt>
    <dgm:pt modelId="{D227CC8E-46A4-4F68-9CA6-AFA6975A08AF}">
      <dgm:prSet/>
      <dgm:spPr/>
      <dgm:t>
        <a:bodyPr/>
        <a:lstStyle/>
        <a:p>
          <a:pPr rtl="0"/>
          <a:r>
            <a:rPr lang="en-GB" smtClean="0"/>
            <a:t>Rather than Transmissive  education Transformational Education e.g:</a:t>
          </a:r>
          <a:endParaRPr lang="en-GB"/>
        </a:p>
      </dgm:t>
    </dgm:pt>
    <dgm:pt modelId="{65E12F3D-11DB-48C1-98FD-6B50018AA1C1}" type="parTrans" cxnId="{AE51CDD8-7543-4541-89F2-75572DECE343}">
      <dgm:prSet/>
      <dgm:spPr/>
      <dgm:t>
        <a:bodyPr/>
        <a:lstStyle/>
        <a:p>
          <a:endParaRPr lang="en-US"/>
        </a:p>
      </dgm:t>
    </dgm:pt>
    <dgm:pt modelId="{177642E2-8AAC-4E00-A965-AB5CD10FAAD4}" type="sibTrans" cxnId="{AE51CDD8-7543-4541-89F2-75572DECE343}">
      <dgm:prSet/>
      <dgm:spPr/>
      <dgm:t>
        <a:bodyPr/>
        <a:lstStyle/>
        <a:p>
          <a:endParaRPr lang="en-US"/>
        </a:p>
      </dgm:t>
    </dgm:pt>
    <dgm:pt modelId="{3F79DD95-7FC4-4E66-8D37-20D0D9982132}">
      <dgm:prSet/>
      <dgm:spPr/>
      <dgm:t>
        <a:bodyPr/>
        <a:lstStyle/>
        <a:p>
          <a:pPr rtl="0"/>
          <a:r>
            <a:rPr lang="en-GB" dirty="0" smtClean="0"/>
            <a:t>Problem solving </a:t>
          </a:r>
          <a:endParaRPr lang="en-GB" dirty="0"/>
        </a:p>
      </dgm:t>
    </dgm:pt>
    <dgm:pt modelId="{6D83FD3D-80D9-410E-A7A9-A1057BCB31ED}" type="parTrans" cxnId="{F8343C53-BAB7-4501-A785-10FDA110EE34}">
      <dgm:prSet/>
      <dgm:spPr/>
      <dgm:t>
        <a:bodyPr/>
        <a:lstStyle/>
        <a:p>
          <a:endParaRPr lang="en-US"/>
        </a:p>
      </dgm:t>
    </dgm:pt>
    <dgm:pt modelId="{B86E652E-B764-4E24-842A-72A3D93F727D}" type="sibTrans" cxnId="{F8343C53-BAB7-4501-A785-10FDA110EE34}">
      <dgm:prSet/>
      <dgm:spPr/>
      <dgm:t>
        <a:bodyPr/>
        <a:lstStyle/>
        <a:p>
          <a:endParaRPr lang="en-US"/>
        </a:p>
      </dgm:t>
    </dgm:pt>
    <dgm:pt modelId="{0E429CBB-9EE9-47F9-B77D-08DECD94DE6D}">
      <dgm:prSet/>
      <dgm:spPr/>
      <dgm:t>
        <a:bodyPr/>
        <a:lstStyle/>
        <a:p>
          <a:pPr rtl="0"/>
          <a:r>
            <a:rPr lang="en-GB" dirty="0" smtClean="0"/>
            <a:t>Critical thinking </a:t>
          </a:r>
          <a:endParaRPr lang="en-GB" dirty="0"/>
        </a:p>
      </dgm:t>
    </dgm:pt>
    <dgm:pt modelId="{B45CC028-80BA-474A-9C8F-7489BFA1BDA1}" type="parTrans" cxnId="{41B9D2C5-F61F-4A60-BF9B-80206FD7AFF4}">
      <dgm:prSet/>
      <dgm:spPr/>
      <dgm:t>
        <a:bodyPr/>
        <a:lstStyle/>
        <a:p>
          <a:endParaRPr lang="en-US"/>
        </a:p>
      </dgm:t>
    </dgm:pt>
    <dgm:pt modelId="{8997E891-A998-46DF-B5B9-E30C4D65237C}" type="sibTrans" cxnId="{41B9D2C5-F61F-4A60-BF9B-80206FD7AFF4}">
      <dgm:prSet/>
      <dgm:spPr/>
      <dgm:t>
        <a:bodyPr/>
        <a:lstStyle/>
        <a:p>
          <a:endParaRPr lang="en-US"/>
        </a:p>
      </dgm:t>
    </dgm:pt>
    <dgm:pt modelId="{30A4EA6D-1743-4AEE-8359-2C4478E0E7EE}">
      <dgm:prSet/>
      <dgm:spPr/>
      <dgm:t>
        <a:bodyPr/>
        <a:lstStyle/>
        <a:p>
          <a:pPr rtl="0"/>
          <a:r>
            <a:rPr lang="en-GB" smtClean="0"/>
            <a:t>A say in decisions </a:t>
          </a:r>
          <a:endParaRPr lang="en-GB"/>
        </a:p>
      </dgm:t>
    </dgm:pt>
    <dgm:pt modelId="{737A211D-7382-46C2-B89A-8E6CF583FAE9}" type="parTrans" cxnId="{F2608BFD-9A23-4DE0-B0E7-A419045449CC}">
      <dgm:prSet/>
      <dgm:spPr/>
      <dgm:t>
        <a:bodyPr/>
        <a:lstStyle/>
        <a:p>
          <a:endParaRPr lang="en-US"/>
        </a:p>
      </dgm:t>
    </dgm:pt>
    <dgm:pt modelId="{5E1089AA-DA99-4055-9D14-B8AD731CEFCB}" type="sibTrans" cxnId="{F2608BFD-9A23-4DE0-B0E7-A419045449CC}">
      <dgm:prSet/>
      <dgm:spPr/>
      <dgm:t>
        <a:bodyPr/>
        <a:lstStyle/>
        <a:p>
          <a:endParaRPr lang="en-US"/>
        </a:p>
      </dgm:t>
    </dgm:pt>
    <dgm:pt modelId="{18F4BF30-64EB-4CAA-AA1A-38282A22DDC0}">
      <dgm:prSet/>
      <dgm:spPr/>
      <dgm:t>
        <a:bodyPr/>
        <a:lstStyle/>
        <a:p>
          <a:pPr rtl="0"/>
          <a:r>
            <a:rPr lang="en-GB" smtClean="0"/>
            <a:t>Examine values and cultural perspectives</a:t>
          </a:r>
          <a:endParaRPr lang="en-GB"/>
        </a:p>
      </dgm:t>
    </dgm:pt>
    <dgm:pt modelId="{33D3BC30-BE92-459C-A897-CF390AC44519}" type="parTrans" cxnId="{E2CB0D46-7221-466D-BB52-F5EA52ED03EA}">
      <dgm:prSet/>
      <dgm:spPr/>
      <dgm:t>
        <a:bodyPr/>
        <a:lstStyle/>
        <a:p>
          <a:endParaRPr lang="en-US"/>
        </a:p>
      </dgm:t>
    </dgm:pt>
    <dgm:pt modelId="{A10CADFA-D24C-48DB-83B7-4A8E732CEBE0}" type="sibTrans" cxnId="{E2CB0D46-7221-466D-BB52-F5EA52ED03EA}">
      <dgm:prSet/>
      <dgm:spPr/>
      <dgm:t>
        <a:bodyPr/>
        <a:lstStyle/>
        <a:p>
          <a:endParaRPr lang="en-US"/>
        </a:p>
      </dgm:t>
    </dgm:pt>
    <dgm:pt modelId="{3A87F7FE-02D5-4DD5-9B71-4D0BC1D87881}">
      <dgm:prSet/>
      <dgm:spPr/>
      <dgm:t>
        <a:bodyPr/>
        <a:lstStyle/>
        <a:p>
          <a:pPr rtl="0"/>
          <a:r>
            <a:rPr lang="en-GB" smtClean="0"/>
            <a:t>Empowering learners to take appropriate action </a:t>
          </a:r>
          <a:endParaRPr lang="en-GB"/>
        </a:p>
      </dgm:t>
    </dgm:pt>
    <dgm:pt modelId="{084AACC9-3053-453A-8FFA-CBB9DF6C22B3}" type="parTrans" cxnId="{939DD112-2CDF-4803-ADE4-9A393AAC329F}">
      <dgm:prSet/>
      <dgm:spPr/>
      <dgm:t>
        <a:bodyPr/>
        <a:lstStyle/>
        <a:p>
          <a:endParaRPr lang="en-US"/>
        </a:p>
      </dgm:t>
    </dgm:pt>
    <dgm:pt modelId="{8B122529-A7D5-4211-ACDD-6B3269A5D507}" type="sibTrans" cxnId="{939DD112-2CDF-4803-ADE4-9A393AAC329F}">
      <dgm:prSet/>
      <dgm:spPr/>
      <dgm:t>
        <a:bodyPr/>
        <a:lstStyle/>
        <a:p>
          <a:endParaRPr lang="en-US"/>
        </a:p>
      </dgm:t>
    </dgm:pt>
    <dgm:pt modelId="{6C7769C5-EDBE-442D-AE93-113AEEC9FB99}" type="pres">
      <dgm:prSet presAssocID="{381FCE8A-2824-426C-93B5-1704301ECA3F}" presName="Name0" presStyleCnt="0">
        <dgm:presLayoutVars>
          <dgm:dir/>
          <dgm:animLvl val="lvl"/>
          <dgm:resizeHandles val="exact"/>
        </dgm:presLayoutVars>
      </dgm:prSet>
      <dgm:spPr/>
      <dgm:t>
        <a:bodyPr/>
        <a:lstStyle/>
        <a:p>
          <a:endParaRPr lang="en-US"/>
        </a:p>
      </dgm:t>
    </dgm:pt>
    <dgm:pt modelId="{EB996E94-55ED-4FB8-B585-C84BC02C603B}" type="pres">
      <dgm:prSet presAssocID="{DB675572-4706-4C06-BAF3-B530D95EE70D}" presName="composite" presStyleCnt="0"/>
      <dgm:spPr/>
    </dgm:pt>
    <dgm:pt modelId="{322FF478-1A5C-4734-8E52-A8587F1DC831}" type="pres">
      <dgm:prSet presAssocID="{DB675572-4706-4C06-BAF3-B530D95EE70D}" presName="parTx" presStyleLbl="alignNode1" presStyleIdx="0" presStyleCnt="1">
        <dgm:presLayoutVars>
          <dgm:chMax val="0"/>
          <dgm:chPref val="0"/>
          <dgm:bulletEnabled val="1"/>
        </dgm:presLayoutVars>
      </dgm:prSet>
      <dgm:spPr/>
      <dgm:t>
        <a:bodyPr/>
        <a:lstStyle/>
        <a:p>
          <a:endParaRPr lang="en-US"/>
        </a:p>
      </dgm:t>
    </dgm:pt>
    <dgm:pt modelId="{07594039-94E5-424F-935F-64EE99DFC2A2}" type="pres">
      <dgm:prSet presAssocID="{DB675572-4706-4C06-BAF3-B530D95EE70D}" presName="desTx" presStyleLbl="alignAccFollowNode1" presStyleIdx="0" presStyleCnt="1">
        <dgm:presLayoutVars>
          <dgm:bulletEnabled val="1"/>
        </dgm:presLayoutVars>
      </dgm:prSet>
      <dgm:spPr/>
      <dgm:t>
        <a:bodyPr/>
        <a:lstStyle/>
        <a:p>
          <a:endParaRPr lang="en-US"/>
        </a:p>
      </dgm:t>
    </dgm:pt>
  </dgm:ptLst>
  <dgm:cxnLst>
    <dgm:cxn modelId="{F05C0D4A-5431-484F-A2EA-DAC33805DD1B}" type="presOf" srcId="{3F79DD95-7FC4-4E66-8D37-20D0D9982132}" destId="{07594039-94E5-424F-935F-64EE99DFC2A2}" srcOrd="0" destOrd="1" presId="urn:microsoft.com/office/officeart/2005/8/layout/hList1"/>
    <dgm:cxn modelId="{49F545D9-7632-43F1-9529-CFAC6A358BED}" type="presOf" srcId="{18F4BF30-64EB-4CAA-AA1A-38282A22DDC0}" destId="{07594039-94E5-424F-935F-64EE99DFC2A2}" srcOrd="0" destOrd="4" presId="urn:microsoft.com/office/officeart/2005/8/layout/hList1"/>
    <dgm:cxn modelId="{3001DC30-D430-4C7D-8753-E8B0FB0AD8A5}" type="presOf" srcId="{0E429CBB-9EE9-47F9-B77D-08DECD94DE6D}" destId="{07594039-94E5-424F-935F-64EE99DFC2A2}" srcOrd="0" destOrd="2" presId="urn:microsoft.com/office/officeart/2005/8/layout/hList1"/>
    <dgm:cxn modelId="{E5592C1B-202D-401B-A7F5-FAE293D2E3A4}" type="presOf" srcId="{3A87F7FE-02D5-4DD5-9B71-4D0BC1D87881}" destId="{07594039-94E5-424F-935F-64EE99DFC2A2}" srcOrd="0" destOrd="5" presId="urn:microsoft.com/office/officeart/2005/8/layout/hList1"/>
    <dgm:cxn modelId="{F40EFB58-60CA-46F1-A7F3-65D549D9D12C}" type="presOf" srcId="{30A4EA6D-1743-4AEE-8359-2C4478E0E7EE}" destId="{07594039-94E5-424F-935F-64EE99DFC2A2}" srcOrd="0" destOrd="3" presId="urn:microsoft.com/office/officeart/2005/8/layout/hList1"/>
    <dgm:cxn modelId="{41373347-49CD-4179-A85A-295D8E482807}" type="presOf" srcId="{DB675572-4706-4C06-BAF3-B530D95EE70D}" destId="{322FF478-1A5C-4734-8E52-A8587F1DC831}" srcOrd="0" destOrd="0" presId="urn:microsoft.com/office/officeart/2005/8/layout/hList1"/>
    <dgm:cxn modelId="{F2608BFD-9A23-4DE0-B0E7-A419045449CC}" srcId="{D227CC8E-46A4-4F68-9CA6-AFA6975A08AF}" destId="{30A4EA6D-1743-4AEE-8359-2C4478E0E7EE}" srcOrd="2" destOrd="0" parTransId="{737A211D-7382-46C2-B89A-8E6CF583FAE9}" sibTransId="{5E1089AA-DA99-4055-9D14-B8AD731CEFCB}"/>
    <dgm:cxn modelId="{3384047B-41F0-4FF5-8875-57711CC159EE}" srcId="{381FCE8A-2824-426C-93B5-1704301ECA3F}" destId="{DB675572-4706-4C06-BAF3-B530D95EE70D}" srcOrd="0" destOrd="0" parTransId="{F9C1BE65-ACFA-4B2A-B7FD-9621353F8931}" sibTransId="{DE5618F6-EAEB-46B7-B172-E8B90FD6AD1E}"/>
    <dgm:cxn modelId="{AE51CDD8-7543-4541-89F2-75572DECE343}" srcId="{DB675572-4706-4C06-BAF3-B530D95EE70D}" destId="{D227CC8E-46A4-4F68-9CA6-AFA6975A08AF}" srcOrd="0" destOrd="0" parTransId="{65E12F3D-11DB-48C1-98FD-6B50018AA1C1}" sibTransId="{177642E2-8AAC-4E00-A965-AB5CD10FAAD4}"/>
    <dgm:cxn modelId="{2910F73C-AA63-4482-8A4A-54792AFEBA45}" type="presOf" srcId="{381FCE8A-2824-426C-93B5-1704301ECA3F}" destId="{6C7769C5-EDBE-442D-AE93-113AEEC9FB99}" srcOrd="0" destOrd="0" presId="urn:microsoft.com/office/officeart/2005/8/layout/hList1"/>
    <dgm:cxn modelId="{83405762-9618-484B-AE81-72A0D0F0592A}" type="presOf" srcId="{D227CC8E-46A4-4F68-9CA6-AFA6975A08AF}" destId="{07594039-94E5-424F-935F-64EE99DFC2A2}" srcOrd="0" destOrd="0" presId="urn:microsoft.com/office/officeart/2005/8/layout/hList1"/>
    <dgm:cxn modelId="{F8343C53-BAB7-4501-A785-10FDA110EE34}" srcId="{D227CC8E-46A4-4F68-9CA6-AFA6975A08AF}" destId="{3F79DD95-7FC4-4E66-8D37-20D0D9982132}" srcOrd="0" destOrd="0" parTransId="{6D83FD3D-80D9-410E-A7A9-A1057BCB31ED}" sibTransId="{B86E652E-B764-4E24-842A-72A3D93F727D}"/>
    <dgm:cxn modelId="{E2CB0D46-7221-466D-BB52-F5EA52ED03EA}" srcId="{D227CC8E-46A4-4F68-9CA6-AFA6975A08AF}" destId="{18F4BF30-64EB-4CAA-AA1A-38282A22DDC0}" srcOrd="3" destOrd="0" parTransId="{33D3BC30-BE92-459C-A897-CF390AC44519}" sibTransId="{A10CADFA-D24C-48DB-83B7-4A8E732CEBE0}"/>
    <dgm:cxn modelId="{41B9D2C5-F61F-4A60-BF9B-80206FD7AFF4}" srcId="{D227CC8E-46A4-4F68-9CA6-AFA6975A08AF}" destId="{0E429CBB-9EE9-47F9-B77D-08DECD94DE6D}" srcOrd="1" destOrd="0" parTransId="{B45CC028-80BA-474A-9C8F-7489BFA1BDA1}" sibTransId="{8997E891-A998-46DF-B5B9-E30C4D65237C}"/>
    <dgm:cxn modelId="{939DD112-2CDF-4803-ADE4-9A393AAC329F}" srcId="{D227CC8E-46A4-4F68-9CA6-AFA6975A08AF}" destId="{3A87F7FE-02D5-4DD5-9B71-4D0BC1D87881}" srcOrd="4" destOrd="0" parTransId="{084AACC9-3053-453A-8FFA-CBB9DF6C22B3}" sibTransId="{8B122529-A7D5-4211-ACDD-6B3269A5D507}"/>
    <dgm:cxn modelId="{F61915D5-8567-48CD-8574-66D7E3AAB1A8}" type="presParOf" srcId="{6C7769C5-EDBE-442D-AE93-113AEEC9FB99}" destId="{EB996E94-55ED-4FB8-B585-C84BC02C603B}" srcOrd="0" destOrd="0" presId="urn:microsoft.com/office/officeart/2005/8/layout/hList1"/>
    <dgm:cxn modelId="{44BE0967-09D2-48F8-BE68-C97AD7B1E4AD}" type="presParOf" srcId="{EB996E94-55ED-4FB8-B585-C84BC02C603B}" destId="{322FF478-1A5C-4734-8E52-A8587F1DC831}" srcOrd="0" destOrd="0" presId="urn:microsoft.com/office/officeart/2005/8/layout/hList1"/>
    <dgm:cxn modelId="{568B7B2F-4D38-414E-A390-00A5190435A0}" type="presParOf" srcId="{EB996E94-55ED-4FB8-B585-C84BC02C603B}" destId="{07594039-94E5-424F-935F-64EE99DFC2A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0EE8C3-0B91-4755-8A1E-20F8FAB9FFD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49AE156F-4A9A-408A-B208-E7F37595CDCD}">
      <dgm:prSet phldrT="[Text]"/>
      <dgm:spPr/>
      <dgm:t>
        <a:bodyPr/>
        <a:lstStyle/>
        <a:p>
          <a:r>
            <a:rPr lang="en-US" dirty="0" smtClean="0"/>
            <a:t>Educative</a:t>
          </a:r>
          <a:endParaRPr lang="en-US" dirty="0"/>
        </a:p>
      </dgm:t>
    </dgm:pt>
    <dgm:pt modelId="{FA143A72-87E0-4317-9E37-35E4D407FF7A}" type="parTrans" cxnId="{45148B7B-F330-49FD-A26E-0096A993E537}">
      <dgm:prSet/>
      <dgm:spPr/>
      <dgm:t>
        <a:bodyPr/>
        <a:lstStyle/>
        <a:p>
          <a:endParaRPr lang="en-US"/>
        </a:p>
      </dgm:t>
    </dgm:pt>
    <dgm:pt modelId="{6EA38FF6-7788-4D85-B7CD-43C03B9306AC}" type="sibTrans" cxnId="{45148B7B-F330-49FD-A26E-0096A993E537}">
      <dgm:prSet/>
      <dgm:spPr/>
      <dgm:t>
        <a:bodyPr/>
        <a:lstStyle/>
        <a:p>
          <a:endParaRPr lang="en-US"/>
        </a:p>
      </dgm:t>
    </dgm:pt>
    <dgm:pt modelId="{B64447F2-27A3-4692-96B1-6145158B66C0}">
      <dgm:prSet phldrT="[Text]"/>
      <dgm:spPr/>
      <dgm:t>
        <a:bodyPr/>
        <a:lstStyle/>
        <a:p>
          <a:r>
            <a:rPr lang="en-US" dirty="0" smtClean="0"/>
            <a:t>Expressive, </a:t>
          </a:r>
          <a:endParaRPr lang="en-US" dirty="0"/>
        </a:p>
      </dgm:t>
    </dgm:pt>
    <dgm:pt modelId="{96ED8AF8-DD08-4C39-B783-D08788296CF3}" type="parTrans" cxnId="{7895B80F-72C3-4371-99B8-16B6CA0B7A3F}">
      <dgm:prSet/>
      <dgm:spPr/>
      <dgm:t>
        <a:bodyPr/>
        <a:lstStyle/>
        <a:p>
          <a:endParaRPr lang="en-US"/>
        </a:p>
      </dgm:t>
    </dgm:pt>
    <dgm:pt modelId="{BE830464-AEA7-466E-8DF7-5D11A6180F13}" type="sibTrans" cxnId="{7895B80F-72C3-4371-99B8-16B6CA0B7A3F}">
      <dgm:prSet/>
      <dgm:spPr/>
      <dgm:t>
        <a:bodyPr/>
        <a:lstStyle/>
        <a:p>
          <a:endParaRPr lang="en-US"/>
        </a:p>
      </dgm:t>
    </dgm:pt>
    <dgm:pt modelId="{37E89DEA-0B49-4870-9E7C-6803731D738D}">
      <dgm:prSet phldrT="[Text]"/>
      <dgm:spPr/>
      <dgm:t>
        <a:bodyPr/>
        <a:lstStyle/>
        <a:p>
          <a:r>
            <a:rPr lang="en-US" dirty="0" smtClean="0"/>
            <a:t>Participative, </a:t>
          </a:r>
          <a:endParaRPr lang="en-US" dirty="0"/>
        </a:p>
      </dgm:t>
    </dgm:pt>
    <dgm:pt modelId="{A4CB1A9B-BE47-42DC-BBF2-D3738682DFAD}" type="parTrans" cxnId="{8ACD18B4-E094-4335-8F29-2C8CB01AB0DD}">
      <dgm:prSet/>
      <dgm:spPr/>
      <dgm:t>
        <a:bodyPr/>
        <a:lstStyle/>
        <a:p>
          <a:endParaRPr lang="en-US"/>
        </a:p>
      </dgm:t>
    </dgm:pt>
    <dgm:pt modelId="{EA309A1A-E573-45EA-94F4-8780FA915C6F}" type="sibTrans" cxnId="{8ACD18B4-E094-4335-8F29-2C8CB01AB0DD}">
      <dgm:prSet/>
      <dgm:spPr/>
      <dgm:t>
        <a:bodyPr/>
        <a:lstStyle/>
        <a:p>
          <a:endParaRPr lang="en-US"/>
        </a:p>
      </dgm:t>
    </dgm:pt>
    <dgm:pt modelId="{E8FCD720-092B-4654-B23A-F3640F7E9AE5}">
      <dgm:prSet phldrT="[Text]"/>
      <dgm:spPr/>
      <dgm:t>
        <a:bodyPr/>
        <a:lstStyle/>
        <a:p>
          <a:r>
            <a:rPr lang="en-US" dirty="0" smtClean="0"/>
            <a:t>Inclusive</a:t>
          </a:r>
          <a:endParaRPr lang="en-US" dirty="0"/>
        </a:p>
      </dgm:t>
    </dgm:pt>
    <dgm:pt modelId="{35E81827-95CE-4EC2-82B9-D488012722B1}" type="parTrans" cxnId="{F6F8CEBC-F250-4244-8429-72B9E7CE8595}">
      <dgm:prSet/>
      <dgm:spPr/>
      <dgm:t>
        <a:bodyPr/>
        <a:lstStyle/>
        <a:p>
          <a:endParaRPr lang="en-US"/>
        </a:p>
      </dgm:t>
    </dgm:pt>
    <dgm:pt modelId="{A6B7D80A-94D8-4E5F-B35F-5C80247E727E}" type="sibTrans" cxnId="{F6F8CEBC-F250-4244-8429-72B9E7CE8595}">
      <dgm:prSet/>
      <dgm:spPr/>
      <dgm:t>
        <a:bodyPr/>
        <a:lstStyle/>
        <a:p>
          <a:endParaRPr lang="en-US"/>
        </a:p>
      </dgm:t>
    </dgm:pt>
    <dgm:pt modelId="{B1C4289C-4DF8-4557-87FB-B8CA8100A33A}">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smtClean="0"/>
            <a:t>Empowering </a:t>
          </a:r>
        </a:p>
        <a:p>
          <a:pPr lvl="0" defTabSz="1422400">
            <a:lnSpc>
              <a:spcPct val="90000"/>
            </a:lnSpc>
            <a:spcBef>
              <a:spcPct val="0"/>
            </a:spcBef>
            <a:spcAft>
              <a:spcPct val="35000"/>
            </a:spcAft>
          </a:pPr>
          <a:endParaRPr lang="en-US" dirty="0"/>
        </a:p>
      </dgm:t>
    </dgm:pt>
    <dgm:pt modelId="{DF6E4495-85D9-46B2-85D5-5768A7558A13}" type="parTrans" cxnId="{50ACF9C3-8A0A-458D-AA1C-08DDBA0E4924}">
      <dgm:prSet/>
      <dgm:spPr/>
      <dgm:t>
        <a:bodyPr/>
        <a:lstStyle/>
        <a:p>
          <a:endParaRPr lang="en-US"/>
        </a:p>
      </dgm:t>
    </dgm:pt>
    <dgm:pt modelId="{8A80A1C8-966D-420C-847B-07CBD545EFF3}" type="sibTrans" cxnId="{50ACF9C3-8A0A-458D-AA1C-08DDBA0E4924}">
      <dgm:prSet/>
      <dgm:spPr/>
      <dgm:t>
        <a:bodyPr/>
        <a:lstStyle/>
        <a:p>
          <a:endParaRPr lang="en-US"/>
        </a:p>
      </dgm:t>
    </dgm:pt>
    <dgm:pt modelId="{0D16C17C-9D2E-4D3D-B9B3-ADECFC0504EF}" type="pres">
      <dgm:prSet presAssocID="{830EE8C3-0B91-4755-8A1E-20F8FAB9FFD9}" presName="diagram" presStyleCnt="0">
        <dgm:presLayoutVars>
          <dgm:dir/>
          <dgm:resizeHandles val="exact"/>
        </dgm:presLayoutVars>
      </dgm:prSet>
      <dgm:spPr/>
      <dgm:t>
        <a:bodyPr/>
        <a:lstStyle/>
        <a:p>
          <a:endParaRPr lang="en-US"/>
        </a:p>
      </dgm:t>
    </dgm:pt>
    <dgm:pt modelId="{C9A95758-84A0-4E0F-B025-A722FA7C6FC3}" type="pres">
      <dgm:prSet presAssocID="{49AE156F-4A9A-408A-B208-E7F37595CDCD}" presName="node" presStyleLbl="node1" presStyleIdx="0" presStyleCnt="5">
        <dgm:presLayoutVars>
          <dgm:bulletEnabled val="1"/>
        </dgm:presLayoutVars>
      </dgm:prSet>
      <dgm:spPr/>
      <dgm:t>
        <a:bodyPr/>
        <a:lstStyle/>
        <a:p>
          <a:endParaRPr lang="en-US"/>
        </a:p>
      </dgm:t>
    </dgm:pt>
    <dgm:pt modelId="{EC9ADE51-4FBF-48E6-AB4B-BA472AF8FFBA}" type="pres">
      <dgm:prSet presAssocID="{6EA38FF6-7788-4D85-B7CD-43C03B9306AC}" presName="sibTrans" presStyleCnt="0"/>
      <dgm:spPr/>
    </dgm:pt>
    <dgm:pt modelId="{D1C6834A-308F-4280-AC79-9669439357B3}" type="pres">
      <dgm:prSet presAssocID="{B64447F2-27A3-4692-96B1-6145158B66C0}" presName="node" presStyleLbl="node1" presStyleIdx="1" presStyleCnt="5">
        <dgm:presLayoutVars>
          <dgm:bulletEnabled val="1"/>
        </dgm:presLayoutVars>
      </dgm:prSet>
      <dgm:spPr/>
      <dgm:t>
        <a:bodyPr/>
        <a:lstStyle/>
        <a:p>
          <a:endParaRPr lang="en-US"/>
        </a:p>
      </dgm:t>
    </dgm:pt>
    <dgm:pt modelId="{6B4597E7-25EA-4C4D-996E-ED0A8137279E}" type="pres">
      <dgm:prSet presAssocID="{BE830464-AEA7-466E-8DF7-5D11A6180F13}" presName="sibTrans" presStyleCnt="0"/>
      <dgm:spPr/>
    </dgm:pt>
    <dgm:pt modelId="{67D0D232-8690-4DB5-B18F-F2214FB112D2}" type="pres">
      <dgm:prSet presAssocID="{37E89DEA-0B49-4870-9E7C-6803731D738D}" presName="node" presStyleLbl="node1" presStyleIdx="2" presStyleCnt="5">
        <dgm:presLayoutVars>
          <dgm:bulletEnabled val="1"/>
        </dgm:presLayoutVars>
      </dgm:prSet>
      <dgm:spPr/>
      <dgm:t>
        <a:bodyPr/>
        <a:lstStyle/>
        <a:p>
          <a:endParaRPr lang="en-US"/>
        </a:p>
      </dgm:t>
    </dgm:pt>
    <dgm:pt modelId="{4B3A13EF-0470-491B-9067-A9E679678F56}" type="pres">
      <dgm:prSet presAssocID="{EA309A1A-E573-45EA-94F4-8780FA915C6F}" presName="sibTrans" presStyleCnt="0"/>
      <dgm:spPr/>
    </dgm:pt>
    <dgm:pt modelId="{82E383F2-684D-4FB0-880E-DA1908AB3D62}" type="pres">
      <dgm:prSet presAssocID="{E8FCD720-092B-4654-B23A-F3640F7E9AE5}" presName="node" presStyleLbl="node1" presStyleIdx="3" presStyleCnt="5">
        <dgm:presLayoutVars>
          <dgm:bulletEnabled val="1"/>
        </dgm:presLayoutVars>
      </dgm:prSet>
      <dgm:spPr/>
      <dgm:t>
        <a:bodyPr/>
        <a:lstStyle/>
        <a:p>
          <a:endParaRPr lang="en-US"/>
        </a:p>
      </dgm:t>
    </dgm:pt>
    <dgm:pt modelId="{A9DE034E-F096-4B88-B128-801BCC31D9E9}" type="pres">
      <dgm:prSet presAssocID="{A6B7D80A-94D8-4E5F-B35F-5C80247E727E}" presName="sibTrans" presStyleCnt="0"/>
      <dgm:spPr/>
    </dgm:pt>
    <dgm:pt modelId="{D748013B-1B2E-40CB-854C-165AAB76CCDF}" type="pres">
      <dgm:prSet presAssocID="{B1C4289C-4DF8-4557-87FB-B8CA8100A33A}" presName="node" presStyleLbl="node1" presStyleIdx="4" presStyleCnt="5">
        <dgm:presLayoutVars>
          <dgm:bulletEnabled val="1"/>
        </dgm:presLayoutVars>
      </dgm:prSet>
      <dgm:spPr/>
      <dgm:t>
        <a:bodyPr/>
        <a:lstStyle/>
        <a:p>
          <a:endParaRPr lang="en-US"/>
        </a:p>
      </dgm:t>
    </dgm:pt>
  </dgm:ptLst>
  <dgm:cxnLst>
    <dgm:cxn modelId="{50ACF9C3-8A0A-458D-AA1C-08DDBA0E4924}" srcId="{830EE8C3-0B91-4755-8A1E-20F8FAB9FFD9}" destId="{B1C4289C-4DF8-4557-87FB-B8CA8100A33A}" srcOrd="4" destOrd="0" parTransId="{DF6E4495-85D9-46B2-85D5-5768A7558A13}" sibTransId="{8A80A1C8-966D-420C-847B-07CBD545EFF3}"/>
    <dgm:cxn modelId="{F6F8CEBC-F250-4244-8429-72B9E7CE8595}" srcId="{830EE8C3-0B91-4755-8A1E-20F8FAB9FFD9}" destId="{E8FCD720-092B-4654-B23A-F3640F7E9AE5}" srcOrd="3" destOrd="0" parTransId="{35E81827-95CE-4EC2-82B9-D488012722B1}" sibTransId="{A6B7D80A-94D8-4E5F-B35F-5C80247E727E}"/>
    <dgm:cxn modelId="{9182D14A-BA20-4446-A4EB-BA0355A213D9}" type="presOf" srcId="{37E89DEA-0B49-4870-9E7C-6803731D738D}" destId="{67D0D232-8690-4DB5-B18F-F2214FB112D2}" srcOrd="0" destOrd="0" presId="urn:microsoft.com/office/officeart/2005/8/layout/default"/>
    <dgm:cxn modelId="{0F6C9CB2-0478-49D4-9789-D1AB87B45393}" type="presOf" srcId="{830EE8C3-0B91-4755-8A1E-20F8FAB9FFD9}" destId="{0D16C17C-9D2E-4D3D-B9B3-ADECFC0504EF}" srcOrd="0" destOrd="0" presId="urn:microsoft.com/office/officeart/2005/8/layout/default"/>
    <dgm:cxn modelId="{6D721B86-9344-41C8-B83D-7F0B275817F5}" type="presOf" srcId="{B64447F2-27A3-4692-96B1-6145158B66C0}" destId="{D1C6834A-308F-4280-AC79-9669439357B3}" srcOrd="0" destOrd="0" presId="urn:microsoft.com/office/officeart/2005/8/layout/default"/>
    <dgm:cxn modelId="{7895B80F-72C3-4371-99B8-16B6CA0B7A3F}" srcId="{830EE8C3-0B91-4755-8A1E-20F8FAB9FFD9}" destId="{B64447F2-27A3-4692-96B1-6145158B66C0}" srcOrd="1" destOrd="0" parTransId="{96ED8AF8-DD08-4C39-B783-D08788296CF3}" sibTransId="{BE830464-AEA7-466E-8DF7-5D11A6180F13}"/>
    <dgm:cxn modelId="{9EB1AFE8-289E-448C-9C65-7C641F2F8C26}" type="presOf" srcId="{B1C4289C-4DF8-4557-87FB-B8CA8100A33A}" destId="{D748013B-1B2E-40CB-854C-165AAB76CCDF}" srcOrd="0" destOrd="0" presId="urn:microsoft.com/office/officeart/2005/8/layout/default"/>
    <dgm:cxn modelId="{45148B7B-F330-49FD-A26E-0096A993E537}" srcId="{830EE8C3-0B91-4755-8A1E-20F8FAB9FFD9}" destId="{49AE156F-4A9A-408A-B208-E7F37595CDCD}" srcOrd="0" destOrd="0" parTransId="{FA143A72-87E0-4317-9E37-35E4D407FF7A}" sibTransId="{6EA38FF6-7788-4D85-B7CD-43C03B9306AC}"/>
    <dgm:cxn modelId="{8ACD18B4-E094-4335-8F29-2C8CB01AB0DD}" srcId="{830EE8C3-0B91-4755-8A1E-20F8FAB9FFD9}" destId="{37E89DEA-0B49-4870-9E7C-6803731D738D}" srcOrd="2" destOrd="0" parTransId="{A4CB1A9B-BE47-42DC-BBF2-D3738682DFAD}" sibTransId="{EA309A1A-E573-45EA-94F4-8780FA915C6F}"/>
    <dgm:cxn modelId="{0438CF4D-FC05-4927-B8FC-9077E8B6941F}" type="presOf" srcId="{49AE156F-4A9A-408A-B208-E7F37595CDCD}" destId="{C9A95758-84A0-4E0F-B025-A722FA7C6FC3}" srcOrd="0" destOrd="0" presId="urn:microsoft.com/office/officeart/2005/8/layout/default"/>
    <dgm:cxn modelId="{7B5926B8-87C5-4AC5-B438-F12BBA1FA058}" type="presOf" srcId="{E8FCD720-092B-4654-B23A-F3640F7E9AE5}" destId="{82E383F2-684D-4FB0-880E-DA1908AB3D62}" srcOrd="0" destOrd="0" presId="urn:microsoft.com/office/officeart/2005/8/layout/default"/>
    <dgm:cxn modelId="{982A5BBC-43A0-4337-9310-FB6F11F26F34}" type="presParOf" srcId="{0D16C17C-9D2E-4D3D-B9B3-ADECFC0504EF}" destId="{C9A95758-84A0-4E0F-B025-A722FA7C6FC3}" srcOrd="0" destOrd="0" presId="urn:microsoft.com/office/officeart/2005/8/layout/default"/>
    <dgm:cxn modelId="{D44F25A5-E968-4AD7-A3D0-202BC6F06D83}" type="presParOf" srcId="{0D16C17C-9D2E-4D3D-B9B3-ADECFC0504EF}" destId="{EC9ADE51-4FBF-48E6-AB4B-BA472AF8FFBA}" srcOrd="1" destOrd="0" presId="urn:microsoft.com/office/officeart/2005/8/layout/default"/>
    <dgm:cxn modelId="{05B3B81C-EEEC-471F-8A16-FEACFF76E093}" type="presParOf" srcId="{0D16C17C-9D2E-4D3D-B9B3-ADECFC0504EF}" destId="{D1C6834A-308F-4280-AC79-9669439357B3}" srcOrd="2" destOrd="0" presId="urn:microsoft.com/office/officeart/2005/8/layout/default"/>
    <dgm:cxn modelId="{0B3CD6D9-1B5F-46E3-B22D-7F7093846533}" type="presParOf" srcId="{0D16C17C-9D2E-4D3D-B9B3-ADECFC0504EF}" destId="{6B4597E7-25EA-4C4D-996E-ED0A8137279E}" srcOrd="3" destOrd="0" presId="urn:microsoft.com/office/officeart/2005/8/layout/default"/>
    <dgm:cxn modelId="{0D745037-6B88-4F02-99DA-3D2B707AA8C3}" type="presParOf" srcId="{0D16C17C-9D2E-4D3D-B9B3-ADECFC0504EF}" destId="{67D0D232-8690-4DB5-B18F-F2214FB112D2}" srcOrd="4" destOrd="0" presId="urn:microsoft.com/office/officeart/2005/8/layout/default"/>
    <dgm:cxn modelId="{DF6FD533-9850-4817-BD2C-A84FA93DB6CF}" type="presParOf" srcId="{0D16C17C-9D2E-4D3D-B9B3-ADECFC0504EF}" destId="{4B3A13EF-0470-491B-9067-A9E679678F56}" srcOrd="5" destOrd="0" presId="urn:microsoft.com/office/officeart/2005/8/layout/default"/>
    <dgm:cxn modelId="{C6FDAB5F-8BD0-4C59-9B8B-5112FF158522}" type="presParOf" srcId="{0D16C17C-9D2E-4D3D-B9B3-ADECFC0504EF}" destId="{82E383F2-684D-4FB0-880E-DA1908AB3D62}" srcOrd="6" destOrd="0" presId="urn:microsoft.com/office/officeart/2005/8/layout/default"/>
    <dgm:cxn modelId="{14645667-29A7-4E9A-B515-A13956B397B8}" type="presParOf" srcId="{0D16C17C-9D2E-4D3D-B9B3-ADECFC0504EF}" destId="{A9DE034E-F096-4B88-B128-801BCC31D9E9}" srcOrd="7" destOrd="0" presId="urn:microsoft.com/office/officeart/2005/8/layout/default"/>
    <dgm:cxn modelId="{AA081F72-26E1-47FA-BECA-D5AFE93679B6}" type="presParOf" srcId="{0D16C17C-9D2E-4D3D-B9B3-ADECFC0504EF}" destId="{D748013B-1B2E-40CB-854C-165AAB76CCD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CCC3DF-2B9A-4F0E-A9C9-481BF0FC296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63EFE93-D2CE-4F71-9E6A-A32B1DA9E662}">
      <dgm:prSet/>
      <dgm:spPr/>
      <dgm:t>
        <a:bodyPr/>
        <a:lstStyle/>
        <a:p>
          <a:pPr rtl="0"/>
          <a:r>
            <a:rPr lang="en-GB" dirty="0" smtClean="0"/>
            <a:t>promote and actively encourage opportunities for all young people in order that they may fulfil their potential as empowered individuals and as members of groups and communities;</a:t>
          </a:r>
          <a:endParaRPr lang="en-GB" dirty="0"/>
        </a:p>
      </dgm:t>
    </dgm:pt>
    <dgm:pt modelId="{F29B613F-8BA0-4BE0-A828-9E1320C881A5}" type="parTrans" cxnId="{E0617DC6-027D-4B49-A559-FDE54834C947}">
      <dgm:prSet/>
      <dgm:spPr/>
      <dgm:t>
        <a:bodyPr/>
        <a:lstStyle/>
        <a:p>
          <a:endParaRPr lang="en-US"/>
        </a:p>
      </dgm:t>
    </dgm:pt>
    <dgm:pt modelId="{514F7AF1-2E07-490B-81FE-64B7D1F6A5DA}" type="sibTrans" cxnId="{E0617DC6-027D-4B49-A559-FDE54834C947}">
      <dgm:prSet/>
      <dgm:spPr/>
      <dgm:t>
        <a:bodyPr/>
        <a:lstStyle/>
        <a:p>
          <a:endParaRPr lang="en-US"/>
        </a:p>
      </dgm:t>
    </dgm:pt>
    <dgm:pt modelId="{D37305B6-429E-4CA2-B108-79925E82F8F8}">
      <dgm:prSet/>
      <dgm:spPr/>
      <dgm:t>
        <a:bodyPr/>
        <a:lstStyle/>
        <a:p>
          <a:pPr rtl="0"/>
          <a:r>
            <a:rPr lang="en-GB" smtClean="0"/>
            <a:t>support young people through significant changes in their lives and assist them to understand their responsibilities;</a:t>
          </a:r>
          <a:endParaRPr lang="en-GB"/>
        </a:p>
      </dgm:t>
    </dgm:pt>
    <dgm:pt modelId="{2F609964-6ED8-4A7E-80A1-FA2C57A7D5FA}" type="parTrans" cxnId="{900FD7D4-C92A-4129-BF56-BA2E93982E43}">
      <dgm:prSet/>
      <dgm:spPr/>
      <dgm:t>
        <a:bodyPr/>
        <a:lstStyle/>
        <a:p>
          <a:endParaRPr lang="en-US"/>
        </a:p>
      </dgm:t>
    </dgm:pt>
    <dgm:pt modelId="{0437B47D-7728-403F-88CA-B57A8520EB00}" type="sibTrans" cxnId="{900FD7D4-C92A-4129-BF56-BA2E93982E43}">
      <dgm:prSet/>
      <dgm:spPr/>
      <dgm:t>
        <a:bodyPr/>
        <a:lstStyle/>
        <a:p>
          <a:endParaRPr lang="en-US"/>
        </a:p>
      </dgm:t>
    </dgm:pt>
    <dgm:pt modelId="{27166C88-D252-4B61-9267-41484C0CE465}">
      <dgm:prSet/>
      <dgm:spPr/>
      <dgm:t>
        <a:bodyPr/>
        <a:lstStyle/>
        <a:p>
          <a:pPr rtl="0"/>
          <a:r>
            <a:rPr lang="en-GB" smtClean="0"/>
            <a:t>support young people to be able to understand and exercise their rights;</a:t>
          </a:r>
          <a:endParaRPr lang="en-GB"/>
        </a:p>
      </dgm:t>
    </dgm:pt>
    <dgm:pt modelId="{A8C90F9C-333D-4D16-B57C-DCFCDC48A60B}" type="parTrans" cxnId="{218CE758-C436-444F-8F69-E927550D8AC5}">
      <dgm:prSet/>
      <dgm:spPr/>
      <dgm:t>
        <a:bodyPr/>
        <a:lstStyle/>
        <a:p>
          <a:endParaRPr lang="en-US"/>
        </a:p>
      </dgm:t>
    </dgm:pt>
    <dgm:pt modelId="{31DA7052-E8EE-4B09-9565-C2245278F039}" type="sibTrans" cxnId="{218CE758-C436-444F-8F69-E927550D8AC5}">
      <dgm:prSet/>
      <dgm:spPr/>
      <dgm:t>
        <a:bodyPr/>
        <a:lstStyle/>
        <a:p>
          <a:endParaRPr lang="en-US"/>
        </a:p>
      </dgm:t>
    </dgm:pt>
    <dgm:pt modelId="{FD9DB751-6D66-40A3-973A-6583719F9BA1}">
      <dgm:prSet/>
      <dgm:spPr/>
      <dgm:t>
        <a:bodyPr/>
        <a:lstStyle/>
        <a:p>
          <a:pPr rtl="0"/>
          <a:r>
            <a:rPr lang="en-GB" smtClean="0"/>
            <a:t>encourage young people to gain and develop knowledge, understanding, attitudes and values and to make constructive use of their skills, resources and time;</a:t>
          </a:r>
          <a:endParaRPr lang="en-GB"/>
        </a:p>
      </dgm:t>
    </dgm:pt>
    <dgm:pt modelId="{84FE982F-E192-4085-9649-CB5FF59CA5A5}" type="parTrans" cxnId="{9E4E748B-FCD4-4AEA-9910-08D0D474FEB0}">
      <dgm:prSet/>
      <dgm:spPr/>
      <dgm:t>
        <a:bodyPr/>
        <a:lstStyle/>
        <a:p>
          <a:endParaRPr lang="en-US"/>
        </a:p>
      </dgm:t>
    </dgm:pt>
    <dgm:pt modelId="{98BBF844-17AE-45C8-BDE5-8AAAC8933228}" type="sibTrans" cxnId="{9E4E748B-FCD4-4AEA-9910-08D0D474FEB0}">
      <dgm:prSet/>
      <dgm:spPr/>
      <dgm:t>
        <a:bodyPr/>
        <a:lstStyle/>
        <a:p>
          <a:endParaRPr lang="en-US"/>
        </a:p>
      </dgm:t>
    </dgm:pt>
    <dgm:pt modelId="{49007EA5-D284-4602-BE4F-2D85BCFDE1D2}">
      <dgm:prSet/>
      <dgm:spPr/>
      <dgm:t>
        <a:bodyPr/>
        <a:lstStyle/>
        <a:p>
          <a:pPr rtl="0"/>
          <a:r>
            <a:rPr lang="en-GB" smtClean="0"/>
            <a:t>promote opportunities and access for all young people whatever their race, gender, sexual identity, language, religion, disability, age, background or personal circumstances;</a:t>
          </a:r>
          <a:endParaRPr lang="en-GB"/>
        </a:p>
      </dgm:t>
    </dgm:pt>
    <dgm:pt modelId="{A8102103-ADC5-46C7-B248-A7E5EE516A26}" type="parTrans" cxnId="{5BD68043-65F8-4C54-B489-272E4198CF59}">
      <dgm:prSet/>
      <dgm:spPr/>
      <dgm:t>
        <a:bodyPr/>
        <a:lstStyle/>
        <a:p>
          <a:endParaRPr lang="en-US"/>
        </a:p>
      </dgm:t>
    </dgm:pt>
    <dgm:pt modelId="{4D358CE1-B074-41B1-9DAB-877E74FAB5E0}" type="sibTrans" cxnId="{5BD68043-65F8-4C54-B489-272E4198CF59}">
      <dgm:prSet/>
      <dgm:spPr/>
      <dgm:t>
        <a:bodyPr/>
        <a:lstStyle/>
        <a:p>
          <a:endParaRPr lang="en-US"/>
        </a:p>
      </dgm:t>
    </dgm:pt>
    <dgm:pt modelId="{1D1D3A4E-D3E2-4D82-9AB3-8CC82FFF1BD2}">
      <dgm:prSet/>
      <dgm:spPr/>
      <dgm:t>
        <a:bodyPr/>
        <a:lstStyle/>
        <a:p>
          <a:pPr rtl="0"/>
          <a:r>
            <a:rPr lang="en-GB" smtClean="0"/>
            <a:t>challenge oppression and inequality;</a:t>
          </a:r>
          <a:endParaRPr lang="en-GB"/>
        </a:p>
      </dgm:t>
    </dgm:pt>
    <dgm:pt modelId="{DA4927B4-20CC-4498-AF40-E85502F3B547}" type="parTrans" cxnId="{69E4EBDC-FDE2-4B2B-83F6-B4B5A3670934}">
      <dgm:prSet/>
      <dgm:spPr/>
      <dgm:t>
        <a:bodyPr/>
        <a:lstStyle/>
        <a:p>
          <a:endParaRPr lang="en-US"/>
        </a:p>
      </dgm:t>
    </dgm:pt>
    <dgm:pt modelId="{10FB5888-C301-47B4-AF49-70AE4EC4E504}" type="sibTrans" cxnId="{69E4EBDC-FDE2-4B2B-83F6-B4B5A3670934}">
      <dgm:prSet/>
      <dgm:spPr/>
      <dgm:t>
        <a:bodyPr/>
        <a:lstStyle/>
        <a:p>
          <a:endParaRPr lang="en-US"/>
        </a:p>
      </dgm:t>
    </dgm:pt>
    <dgm:pt modelId="{A0837A5C-84CA-48DB-99C5-69B18678B7FE}">
      <dgm:prSet/>
      <dgm:spPr/>
      <dgm:t>
        <a:bodyPr/>
        <a:lstStyle/>
        <a:p>
          <a:pPr rtl="0"/>
          <a:r>
            <a:rPr lang="en-GB" smtClean="0"/>
            <a:t>support and enable young people in keeping themselves safe.</a:t>
          </a:r>
          <a:endParaRPr lang="en-GB"/>
        </a:p>
      </dgm:t>
    </dgm:pt>
    <dgm:pt modelId="{567DEC4F-976B-4428-99EB-C359164B9118}" type="parTrans" cxnId="{DCAB1FD8-2B98-45A1-BFD1-66FE1800855D}">
      <dgm:prSet/>
      <dgm:spPr/>
      <dgm:t>
        <a:bodyPr/>
        <a:lstStyle/>
        <a:p>
          <a:endParaRPr lang="en-US"/>
        </a:p>
      </dgm:t>
    </dgm:pt>
    <dgm:pt modelId="{7708BBE5-AF33-4196-A8F3-548EDAAED5D0}" type="sibTrans" cxnId="{DCAB1FD8-2B98-45A1-BFD1-66FE1800855D}">
      <dgm:prSet/>
      <dgm:spPr/>
      <dgm:t>
        <a:bodyPr/>
        <a:lstStyle/>
        <a:p>
          <a:endParaRPr lang="en-US"/>
        </a:p>
      </dgm:t>
    </dgm:pt>
    <dgm:pt modelId="{1F433478-EB7B-4692-9D53-8D2CA5FDBDC6}">
      <dgm:prSet/>
      <dgm:spPr/>
      <dgm:t>
        <a:bodyPr/>
        <a:lstStyle/>
        <a:p>
          <a:pPr rtl="0"/>
          <a:r>
            <a:rPr lang="en-GB" smtClean="0"/>
            <a:t>recognises the importance and value of the Welsh language and the need to promote its use;</a:t>
          </a:r>
          <a:endParaRPr lang="en-GB"/>
        </a:p>
      </dgm:t>
    </dgm:pt>
    <dgm:pt modelId="{403C001B-EF47-47BD-9FAA-83C9E005CD6B}" type="parTrans" cxnId="{976A8404-1706-4396-91D7-15BA1865A0B5}">
      <dgm:prSet/>
      <dgm:spPr/>
      <dgm:t>
        <a:bodyPr/>
        <a:lstStyle/>
        <a:p>
          <a:endParaRPr lang="en-US"/>
        </a:p>
      </dgm:t>
    </dgm:pt>
    <dgm:pt modelId="{7D555721-CD45-4E26-A56D-4B7A921AC571}" type="sibTrans" cxnId="{976A8404-1706-4396-91D7-15BA1865A0B5}">
      <dgm:prSet/>
      <dgm:spPr/>
      <dgm:t>
        <a:bodyPr/>
        <a:lstStyle/>
        <a:p>
          <a:endParaRPr lang="en-US"/>
        </a:p>
      </dgm:t>
    </dgm:pt>
    <dgm:pt modelId="{FB40EE7D-53B7-4ABB-A0D2-95058785B074}">
      <dgm:prSet/>
      <dgm:spPr/>
      <dgm:t>
        <a:bodyPr/>
        <a:lstStyle/>
        <a:p>
          <a:pPr rtl="0"/>
          <a:r>
            <a:rPr lang="en-GB" smtClean="0"/>
            <a:t>recognises that Wales is a country with a diversity of languages and cultures;</a:t>
          </a:r>
          <a:endParaRPr lang="en-GB"/>
        </a:p>
      </dgm:t>
    </dgm:pt>
    <dgm:pt modelId="{71BE470B-5C27-4011-BCD6-9D189D569C2A}" type="parTrans" cxnId="{43040577-79DF-48D1-B74B-3B6D15D9151D}">
      <dgm:prSet/>
      <dgm:spPr/>
      <dgm:t>
        <a:bodyPr/>
        <a:lstStyle/>
        <a:p>
          <a:endParaRPr lang="en-US"/>
        </a:p>
      </dgm:t>
    </dgm:pt>
    <dgm:pt modelId="{FA461D83-7C3E-4656-894D-867B58ECC142}" type="sibTrans" cxnId="{43040577-79DF-48D1-B74B-3B6D15D9151D}">
      <dgm:prSet/>
      <dgm:spPr/>
      <dgm:t>
        <a:bodyPr/>
        <a:lstStyle/>
        <a:p>
          <a:endParaRPr lang="en-US"/>
        </a:p>
      </dgm:t>
    </dgm:pt>
    <dgm:pt modelId="{EBC668E6-AB85-4F82-BA9C-37B38AA10C41}">
      <dgm:prSet/>
      <dgm:spPr/>
      <dgm:t>
        <a:bodyPr/>
        <a:lstStyle/>
        <a:p>
          <a:pPr rtl="0"/>
          <a:r>
            <a:rPr lang="en-GB" smtClean="0"/>
            <a:t>recognises the importance of sustainable development and equips young people with the knowledge and skills to play their part in shaping the future;</a:t>
          </a:r>
          <a:endParaRPr lang="en-GB"/>
        </a:p>
      </dgm:t>
    </dgm:pt>
    <dgm:pt modelId="{B81579DA-FD92-4245-AC1A-F5BA9F144489}" type="parTrans" cxnId="{ECD02B9B-F58B-4B12-9669-0A597B84E3D3}">
      <dgm:prSet/>
      <dgm:spPr/>
      <dgm:t>
        <a:bodyPr/>
        <a:lstStyle/>
        <a:p>
          <a:endParaRPr lang="en-US"/>
        </a:p>
      </dgm:t>
    </dgm:pt>
    <dgm:pt modelId="{67E3716D-3AF6-4C68-BB89-89CB1A1144A9}" type="sibTrans" cxnId="{ECD02B9B-F58B-4B12-9669-0A597B84E3D3}">
      <dgm:prSet/>
      <dgm:spPr/>
      <dgm:t>
        <a:bodyPr/>
        <a:lstStyle/>
        <a:p>
          <a:endParaRPr lang="en-US"/>
        </a:p>
      </dgm:t>
    </dgm:pt>
    <dgm:pt modelId="{873B7FCA-9846-4321-AE83-CE4AFC7320CC}">
      <dgm:prSet/>
      <dgm:spPr/>
      <dgm:t>
        <a:bodyPr/>
        <a:lstStyle/>
        <a:p>
          <a:pPr rtl="0"/>
          <a:r>
            <a:rPr lang="en-GB" smtClean="0"/>
            <a:t>encourages young people as local, national and global citizens to exercise their responsibilities;</a:t>
          </a:r>
          <a:endParaRPr lang="en-GB"/>
        </a:p>
      </dgm:t>
    </dgm:pt>
    <dgm:pt modelId="{EEA126F1-C56D-4FA7-8F53-075203F113D3}" type="parTrans" cxnId="{49544A18-1829-4A81-B039-C9F02B7F146C}">
      <dgm:prSet/>
      <dgm:spPr/>
      <dgm:t>
        <a:bodyPr/>
        <a:lstStyle/>
        <a:p>
          <a:endParaRPr lang="en-US"/>
        </a:p>
      </dgm:t>
    </dgm:pt>
    <dgm:pt modelId="{5D543012-9AC5-45B9-8C38-7E61B9498372}" type="sibTrans" cxnId="{49544A18-1829-4A81-B039-C9F02B7F146C}">
      <dgm:prSet/>
      <dgm:spPr/>
      <dgm:t>
        <a:bodyPr/>
        <a:lstStyle/>
        <a:p>
          <a:endParaRPr lang="en-US"/>
        </a:p>
      </dgm:t>
    </dgm:pt>
    <dgm:pt modelId="{A9141AFE-D8AC-4ED5-9C32-DFC818B66F30}">
      <dgm:prSet/>
      <dgm:spPr/>
      <dgm:t>
        <a:bodyPr/>
        <a:lstStyle/>
        <a:p>
          <a:pPr rtl="0"/>
          <a:r>
            <a:rPr lang="en-GB" smtClean="0"/>
            <a:t>encourages young people to protect their own rights and those of others.</a:t>
          </a:r>
          <a:endParaRPr lang="en-GB"/>
        </a:p>
      </dgm:t>
    </dgm:pt>
    <dgm:pt modelId="{E644ECED-8DB5-4EE0-B033-54126B68F33C}" type="parTrans" cxnId="{EC352528-919F-4241-BE5C-56912D18B037}">
      <dgm:prSet/>
      <dgm:spPr/>
      <dgm:t>
        <a:bodyPr/>
        <a:lstStyle/>
        <a:p>
          <a:endParaRPr lang="en-US"/>
        </a:p>
      </dgm:t>
    </dgm:pt>
    <dgm:pt modelId="{36635590-C4D9-4CF4-AFD7-669511C4D61C}" type="sibTrans" cxnId="{EC352528-919F-4241-BE5C-56912D18B037}">
      <dgm:prSet/>
      <dgm:spPr/>
      <dgm:t>
        <a:bodyPr/>
        <a:lstStyle/>
        <a:p>
          <a:endParaRPr lang="en-US"/>
        </a:p>
      </dgm:t>
    </dgm:pt>
    <dgm:pt modelId="{3CBFCD48-5A12-4111-896A-2EB7E984E73A}" type="pres">
      <dgm:prSet presAssocID="{97CCC3DF-2B9A-4F0E-A9C9-481BF0FC296E}" presName="linear" presStyleCnt="0">
        <dgm:presLayoutVars>
          <dgm:animLvl val="lvl"/>
          <dgm:resizeHandles val="exact"/>
        </dgm:presLayoutVars>
      </dgm:prSet>
      <dgm:spPr/>
      <dgm:t>
        <a:bodyPr/>
        <a:lstStyle/>
        <a:p>
          <a:endParaRPr lang="en-US"/>
        </a:p>
      </dgm:t>
    </dgm:pt>
    <dgm:pt modelId="{7EAC01BD-15F2-40EA-A04B-AB955B989764}" type="pres">
      <dgm:prSet presAssocID="{163EFE93-D2CE-4F71-9E6A-A32B1DA9E662}" presName="parentText" presStyleLbl="node1" presStyleIdx="0" presStyleCnt="12">
        <dgm:presLayoutVars>
          <dgm:chMax val="0"/>
          <dgm:bulletEnabled val="1"/>
        </dgm:presLayoutVars>
      </dgm:prSet>
      <dgm:spPr/>
      <dgm:t>
        <a:bodyPr/>
        <a:lstStyle/>
        <a:p>
          <a:endParaRPr lang="en-US"/>
        </a:p>
      </dgm:t>
    </dgm:pt>
    <dgm:pt modelId="{5F698695-27AB-4C5E-A496-9C99D937DE41}" type="pres">
      <dgm:prSet presAssocID="{514F7AF1-2E07-490B-81FE-64B7D1F6A5DA}" presName="spacer" presStyleCnt="0"/>
      <dgm:spPr/>
    </dgm:pt>
    <dgm:pt modelId="{08FEF931-C14F-43E1-9613-DA2F15E7B8B3}" type="pres">
      <dgm:prSet presAssocID="{D37305B6-429E-4CA2-B108-79925E82F8F8}" presName="parentText" presStyleLbl="node1" presStyleIdx="1" presStyleCnt="12">
        <dgm:presLayoutVars>
          <dgm:chMax val="0"/>
          <dgm:bulletEnabled val="1"/>
        </dgm:presLayoutVars>
      </dgm:prSet>
      <dgm:spPr/>
      <dgm:t>
        <a:bodyPr/>
        <a:lstStyle/>
        <a:p>
          <a:endParaRPr lang="en-US"/>
        </a:p>
      </dgm:t>
    </dgm:pt>
    <dgm:pt modelId="{4A41F0F0-6558-4299-823D-D2B32C02E11B}" type="pres">
      <dgm:prSet presAssocID="{0437B47D-7728-403F-88CA-B57A8520EB00}" presName="spacer" presStyleCnt="0"/>
      <dgm:spPr/>
    </dgm:pt>
    <dgm:pt modelId="{08EC6AAF-D87F-4980-A1F8-D45EBFD2C316}" type="pres">
      <dgm:prSet presAssocID="{27166C88-D252-4B61-9267-41484C0CE465}" presName="parentText" presStyleLbl="node1" presStyleIdx="2" presStyleCnt="12">
        <dgm:presLayoutVars>
          <dgm:chMax val="0"/>
          <dgm:bulletEnabled val="1"/>
        </dgm:presLayoutVars>
      </dgm:prSet>
      <dgm:spPr/>
      <dgm:t>
        <a:bodyPr/>
        <a:lstStyle/>
        <a:p>
          <a:endParaRPr lang="en-US"/>
        </a:p>
      </dgm:t>
    </dgm:pt>
    <dgm:pt modelId="{14F41365-43D6-491B-9C79-2561C3A1599E}" type="pres">
      <dgm:prSet presAssocID="{31DA7052-E8EE-4B09-9565-C2245278F039}" presName="spacer" presStyleCnt="0"/>
      <dgm:spPr/>
    </dgm:pt>
    <dgm:pt modelId="{13F46390-309E-481E-B3F6-815C200854C9}" type="pres">
      <dgm:prSet presAssocID="{FD9DB751-6D66-40A3-973A-6583719F9BA1}" presName="parentText" presStyleLbl="node1" presStyleIdx="3" presStyleCnt="12">
        <dgm:presLayoutVars>
          <dgm:chMax val="0"/>
          <dgm:bulletEnabled val="1"/>
        </dgm:presLayoutVars>
      </dgm:prSet>
      <dgm:spPr/>
      <dgm:t>
        <a:bodyPr/>
        <a:lstStyle/>
        <a:p>
          <a:endParaRPr lang="en-US"/>
        </a:p>
      </dgm:t>
    </dgm:pt>
    <dgm:pt modelId="{82796ABB-3015-44CE-A981-F39C84308E0B}" type="pres">
      <dgm:prSet presAssocID="{98BBF844-17AE-45C8-BDE5-8AAAC8933228}" presName="spacer" presStyleCnt="0"/>
      <dgm:spPr/>
    </dgm:pt>
    <dgm:pt modelId="{3ABD14B3-858B-42A3-9DEA-AA1ED077E8DB}" type="pres">
      <dgm:prSet presAssocID="{49007EA5-D284-4602-BE4F-2D85BCFDE1D2}" presName="parentText" presStyleLbl="node1" presStyleIdx="4" presStyleCnt="12">
        <dgm:presLayoutVars>
          <dgm:chMax val="0"/>
          <dgm:bulletEnabled val="1"/>
        </dgm:presLayoutVars>
      </dgm:prSet>
      <dgm:spPr/>
      <dgm:t>
        <a:bodyPr/>
        <a:lstStyle/>
        <a:p>
          <a:endParaRPr lang="en-US"/>
        </a:p>
      </dgm:t>
    </dgm:pt>
    <dgm:pt modelId="{C5C4BD59-B969-487B-A4FD-BE69559E138D}" type="pres">
      <dgm:prSet presAssocID="{4D358CE1-B074-41B1-9DAB-877E74FAB5E0}" presName="spacer" presStyleCnt="0"/>
      <dgm:spPr/>
    </dgm:pt>
    <dgm:pt modelId="{59EE3013-2BEC-441E-B9B0-B3473A9A313C}" type="pres">
      <dgm:prSet presAssocID="{1D1D3A4E-D3E2-4D82-9AB3-8CC82FFF1BD2}" presName="parentText" presStyleLbl="node1" presStyleIdx="5" presStyleCnt="12">
        <dgm:presLayoutVars>
          <dgm:chMax val="0"/>
          <dgm:bulletEnabled val="1"/>
        </dgm:presLayoutVars>
      </dgm:prSet>
      <dgm:spPr/>
      <dgm:t>
        <a:bodyPr/>
        <a:lstStyle/>
        <a:p>
          <a:endParaRPr lang="en-US"/>
        </a:p>
      </dgm:t>
    </dgm:pt>
    <dgm:pt modelId="{E1E040AC-7D82-4120-9A30-E812CAA60E98}" type="pres">
      <dgm:prSet presAssocID="{10FB5888-C301-47B4-AF49-70AE4EC4E504}" presName="spacer" presStyleCnt="0"/>
      <dgm:spPr/>
    </dgm:pt>
    <dgm:pt modelId="{E820F9DA-BCAF-4BE4-B4DA-C6E5BD55F11E}" type="pres">
      <dgm:prSet presAssocID="{A0837A5C-84CA-48DB-99C5-69B18678B7FE}" presName="parentText" presStyleLbl="node1" presStyleIdx="6" presStyleCnt="12">
        <dgm:presLayoutVars>
          <dgm:chMax val="0"/>
          <dgm:bulletEnabled val="1"/>
        </dgm:presLayoutVars>
      </dgm:prSet>
      <dgm:spPr/>
      <dgm:t>
        <a:bodyPr/>
        <a:lstStyle/>
        <a:p>
          <a:endParaRPr lang="en-US"/>
        </a:p>
      </dgm:t>
    </dgm:pt>
    <dgm:pt modelId="{23E11345-C4E4-4F93-A71B-D80121E5E951}" type="pres">
      <dgm:prSet presAssocID="{7708BBE5-AF33-4196-A8F3-548EDAAED5D0}" presName="spacer" presStyleCnt="0"/>
      <dgm:spPr/>
    </dgm:pt>
    <dgm:pt modelId="{62966E2D-5F5E-42CD-9C79-BB3EC1F5D090}" type="pres">
      <dgm:prSet presAssocID="{1F433478-EB7B-4692-9D53-8D2CA5FDBDC6}" presName="parentText" presStyleLbl="node1" presStyleIdx="7" presStyleCnt="12">
        <dgm:presLayoutVars>
          <dgm:chMax val="0"/>
          <dgm:bulletEnabled val="1"/>
        </dgm:presLayoutVars>
      </dgm:prSet>
      <dgm:spPr/>
      <dgm:t>
        <a:bodyPr/>
        <a:lstStyle/>
        <a:p>
          <a:endParaRPr lang="en-US"/>
        </a:p>
      </dgm:t>
    </dgm:pt>
    <dgm:pt modelId="{1F837F9C-DE8C-4F52-9376-9A8866E9E860}" type="pres">
      <dgm:prSet presAssocID="{7D555721-CD45-4E26-A56D-4B7A921AC571}" presName="spacer" presStyleCnt="0"/>
      <dgm:spPr/>
    </dgm:pt>
    <dgm:pt modelId="{51A512EF-DBD9-4447-B1BC-50CB7B747C12}" type="pres">
      <dgm:prSet presAssocID="{FB40EE7D-53B7-4ABB-A0D2-95058785B074}" presName="parentText" presStyleLbl="node1" presStyleIdx="8" presStyleCnt="12">
        <dgm:presLayoutVars>
          <dgm:chMax val="0"/>
          <dgm:bulletEnabled val="1"/>
        </dgm:presLayoutVars>
      </dgm:prSet>
      <dgm:spPr/>
      <dgm:t>
        <a:bodyPr/>
        <a:lstStyle/>
        <a:p>
          <a:endParaRPr lang="en-US"/>
        </a:p>
      </dgm:t>
    </dgm:pt>
    <dgm:pt modelId="{30BF0C22-7202-43BF-8667-735236AEFF94}" type="pres">
      <dgm:prSet presAssocID="{FA461D83-7C3E-4656-894D-867B58ECC142}" presName="spacer" presStyleCnt="0"/>
      <dgm:spPr/>
    </dgm:pt>
    <dgm:pt modelId="{1BAE8A32-0445-49B6-9506-1BF58C176824}" type="pres">
      <dgm:prSet presAssocID="{EBC668E6-AB85-4F82-BA9C-37B38AA10C41}" presName="parentText" presStyleLbl="node1" presStyleIdx="9" presStyleCnt="12">
        <dgm:presLayoutVars>
          <dgm:chMax val="0"/>
          <dgm:bulletEnabled val="1"/>
        </dgm:presLayoutVars>
      </dgm:prSet>
      <dgm:spPr/>
      <dgm:t>
        <a:bodyPr/>
        <a:lstStyle/>
        <a:p>
          <a:endParaRPr lang="en-US"/>
        </a:p>
      </dgm:t>
    </dgm:pt>
    <dgm:pt modelId="{B653DD59-F615-48C9-9DAD-37257164AEB0}" type="pres">
      <dgm:prSet presAssocID="{67E3716D-3AF6-4C68-BB89-89CB1A1144A9}" presName="spacer" presStyleCnt="0"/>
      <dgm:spPr/>
    </dgm:pt>
    <dgm:pt modelId="{B87500EB-2A09-465B-8B20-6913630DA2E3}" type="pres">
      <dgm:prSet presAssocID="{873B7FCA-9846-4321-AE83-CE4AFC7320CC}" presName="parentText" presStyleLbl="node1" presStyleIdx="10" presStyleCnt="12">
        <dgm:presLayoutVars>
          <dgm:chMax val="0"/>
          <dgm:bulletEnabled val="1"/>
        </dgm:presLayoutVars>
      </dgm:prSet>
      <dgm:spPr/>
      <dgm:t>
        <a:bodyPr/>
        <a:lstStyle/>
        <a:p>
          <a:endParaRPr lang="en-US"/>
        </a:p>
      </dgm:t>
    </dgm:pt>
    <dgm:pt modelId="{F7CD84BB-B5CB-43AA-A936-74EB7AB7DD06}" type="pres">
      <dgm:prSet presAssocID="{5D543012-9AC5-45B9-8C38-7E61B9498372}" presName="spacer" presStyleCnt="0"/>
      <dgm:spPr/>
    </dgm:pt>
    <dgm:pt modelId="{F00E97A8-B931-46CD-A832-704B2664C861}" type="pres">
      <dgm:prSet presAssocID="{A9141AFE-D8AC-4ED5-9C32-DFC818B66F30}" presName="parentText" presStyleLbl="node1" presStyleIdx="11" presStyleCnt="12">
        <dgm:presLayoutVars>
          <dgm:chMax val="0"/>
          <dgm:bulletEnabled val="1"/>
        </dgm:presLayoutVars>
      </dgm:prSet>
      <dgm:spPr/>
      <dgm:t>
        <a:bodyPr/>
        <a:lstStyle/>
        <a:p>
          <a:endParaRPr lang="en-US"/>
        </a:p>
      </dgm:t>
    </dgm:pt>
  </dgm:ptLst>
  <dgm:cxnLst>
    <dgm:cxn modelId="{49544A18-1829-4A81-B039-C9F02B7F146C}" srcId="{97CCC3DF-2B9A-4F0E-A9C9-481BF0FC296E}" destId="{873B7FCA-9846-4321-AE83-CE4AFC7320CC}" srcOrd="10" destOrd="0" parTransId="{EEA126F1-C56D-4FA7-8F53-075203F113D3}" sibTransId="{5D543012-9AC5-45B9-8C38-7E61B9498372}"/>
    <dgm:cxn modelId="{9E4E748B-FCD4-4AEA-9910-08D0D474FEB0}" srcId="{97CCC3DF-2B9A-4F0E-A9C9-481BF0FC296E}" destId="{FD9DB751-6D66-40A3-973A-6583719F9BA1}" srcOrd="3" destOrd="0" parTransId="{84FE982F-E192-4085-9649-CB5FF59CA5A5}" sibTransId="{98BBF844-17AE-45C8-BDE5-8AAAC8933228}"/>
    <dgm:cxn modelId="{43040577-79DF-48D1-B74B-3B6D15D9151D}" srcId="{97CCC3DF-2B9A-4F0E-A9C9-481BF0FC296E}" destId="{FB40EE7D-53B7-4ABB-A0D2-95058785B074}" srcOrd="8" destOrd="0" parTransId="{71BE470B-5C27-4011-BCD6-9D189D569C2A}" sibTransId="{FA461D83-7C3E-4656-894D-867B58ECC142}"/>
    <dgm:cxn modelId="{795DD6A8-480B-4096-A131-F31E83424DC0}" type="presOf" srcId="{49007EA5-D284-4602-BE4F-2D85BCFDE1D2}" destId="{3ABD14B3-858B-42A3-9DEA-AA1ED077E8DB}" srcOrd="0" destOrd="0" presId="urn:microsoft.com/office/officeart/2005/8/layout/vList2"/>
    <dgm:cxn modelId="{E0617DC6-027D-4B49-A559-FDE54834C947}" srcId="{97CCC3DF-2B9A-4F0E-A9C9-481BF0FC296E}" destId="{163EFE93-D2CE-4F71-9E6A-A32B1DA9E662}" srcOrd="0" destOrd="0" parTransId="{F29B613F-8BA0-4BE0-A828-9E1320C881A5}" sibTransId="{514F7AF1-2E07-490B-81FE-64B7D1F6A5DA}"/>
    <dgm:cxn modelId="{5BD68043-65F8-4C54-B489-272E4198CF59}" srcId="{97CCC3DF-2B9A-4F0E-A9C9-481BF0FC296E}" destId="{49007EA5-D284-4602-BE4F-2D85BCFDE1D2}" srcOrd="4" destOrd="0" parTransId="{A8102103-ADC5-46C7-B248-A7E5EE516A26}" sibTransId="{4D358CE1-B074-41B1-9DAB-877E74FAB5E0}"/>
    <dgm:cxn modelId="{946F1169-5780-43F5-903A-172C5C08EBC5}" type="presOf" srcId="{EBC668E6-AB85-4F82-BA9C-37B38AA10C41}" destId="{1BAE8A32-0445-49B6-9506-1BF58C176824}" srcOrd="0" destOrd="0" presId="urn:microsoft.com/office/officeart/2005/8/layout/vList2"/>
    <dgm:cxn modelId="{900FD7D4-C92A-4129-BF56-BA2E93982E43}" srcId="{97CCC3DF-2B9A-4F0E-A9C9-481BF0FC296E}" destId="{D37305B6-429E-4CA2-B108-79925E82F8F8}" srcOrd="1" destOrd="0" parTransId="{2F609964-6ED8-4A7E-80A1-FA2C57A7D5FA}" sibTransId="{0437B47D-7728-403F-88CA-B57A8520EB00}"/>
    <dgm:cxn modelId="{976A8404-1706-4396-91D7-15BA1865A0B5}" srcId="{97CCC3DF-2B9A-4F0E-A9C9-481BF0FC296E}" destId="{1F433478-EB7B-4692-9D53-8D2CA5FDBDC6}" srcOrd="7" destOrd="0" parTransId="{403C001B-EF47-47BD-9FAA-83C9E005CD6B}" sibTransId="{7D555721-CD45-4E26-A56D-4B7A921AC571}"/>
    <dgm:cxn modelId="{9FA89468-58E5-4384-B7AA-9A8A653F52B0}" type="presOf" srcId="{FD9DB751-6D66-40A3-973A-6583719F9BA1}" destId="{13F46390-309E-481E-B3F6-815C200854C9}" srcOrd="0" destOrd="0" presId="urn:microsoft.com/office/officeart/2005/8/layout/vList2"/>
    <dgm:cxn modelId="{EBF5DCCE-E3D9-4770-B224-C241484F3991}" type="presOf" srcId="{873B7FCA-9846-4321-AE83-CE4AFC7320CC}" destId="{B87500EB-2A09-465B-8B20-6913630DA2E3}" srcOrd="0" destOrd="0" presId="urn:microsoft.com/office/officeart/2005/8/layout/vList2"/>
    <dgm:cxn modelId="{2FB67C68-6B70-40D9-9B1E-686F40FAAE97}" type="presOf" srcId="{27166C88-D252-4B61-9267-41484C0CE465}" destId="{08EC6AAF-D87F-4980-A1F8-D45EBFD2C316}" srcOrd="0" destOrd="0" presId="urn:microsoft.com/office/officeart/2005/8/layout/vList2"/>
    <dgm:cxn modelId="{313D7AF7-C970-4955-A561-1B38B7E80324}" type="presOf" srcId="{A9141AFE-D8AC-4ED5-9C32-DFC818B66F30}" destId="{F00E97A8-B931-46CD-A832-704B2664C861}" srcOrd="0" destOrd="0" presId="urn:microsoft.com/office/officeart/2005/8/layout/vList2"/>
    <dgm:cxn modelId="{AC601250-B8DE-4261-8731-FB30D92B65AB}" type="presOf" srcId="{1F433478-EB7B-4692-9D53-8D2CA5FDBDC6}" destId="{62966E2D-5F5E-42CD-9C79-BB3EC1F5D090}" srcOrd="0" destOrd="0" presId="urn:microsoft.com/office/officeart/2005/8/layout/vList2"/>
    <dgm:cxn modelId="{218CE758-C436-444F-8F69-E927550D8AC5}" srcId="{97CCC3DF-2B9A-4F0E-A9C9-481BF0FC296E}" destId="{27166C88-D252-4B61-9267-41484C0CE465}" srcOrd="2" destOrd="0" parTransId="{A8C90F9C-333D-4D16-B57C-DCFCDC48A60B}" sibTransId="{31DA7052-E8EE-4B09-9565-C2245278F039}"/>
    <dgm:cxn modelId="{69E4EBDC-FDE2-4B2B-83F6-B4B5A3670934}" srcId="{97CCC3DF-2B9A-4F0E-A9C9-481BF0FC296E}" destId="{1D1D3A4E-D3E2-4D82-9AB3-8CC82FFF1BD2}" srcOrd="5" destOrd="0" parTransId="{DA4927B4-20CC-4498-AF40-E85502F3B547}" sibTransId="{10FB5888-C301-47B4-AF49-70AE4EC4E504}"/>
    <dgm:cxn modelId="{DCAB1FD8-2B98-45A1-BFD1-66FE1800855D}" srcId="{97CCC3DF-2B9A-4F0E-A9C9-481BF0FC296E}" destId="{A0837A5C-84CA-48DB-99C5-69B18678B7FE}" srcOrd="6" destOrd="0" parTransId="{567DEC4F-976B-4428-99EB-C359164B9118}" sibTransId="{7708BBE5-AF33-4196-A8F3-548EDAAED5D0}"/>
    <dgm:cxn modelId="{A184AEA6-0CB2-43A1-BBB0-9A80991DE8A2}" type="presOf" srcId="{D37305B6-429E-4CA2-B108-79925E82F8F8}" destId="{08FEF931-C14F-43E1-9613-DA2F15E7B8B3}" srcOrd="0" destOrd="0" presId="urn:microsoft.com/office/officeart/2005/8/layout/vList2"/>
    <dgm:cxn modelId="{405C90EA-81F2-41A3-B299-EE37EBE47770}" type="presOf" srcId="{FB40EE7D-53B7-4ABB-A0D2-95058785B074}" destId="{51A512EF-DBD9-4447-B1BC-50CB7B747C12}" srcOrd="0" destOrd="0" presId="urn:microsoft.com/office/officeart/2005/8/layout/vList2"/>
    <dgm:cxn modelId="{FE297DBA-E054-48E4-9D60-A45AFAD047C0}" type="presOf" srcId="{1D1D3A4E-D3E2-4D82-9AB3-8CC82FFF1BD2}" destId="{59EE3013-2BEC-441E-B9B0-B3473A9A313C}" srcOrd="0" destOrd="0" presId="urn:microsoft.com/office/officeart/2005/8/layout/vList2"/>
    <dgm:cxn modelId="{EC352528-919F-4241-BE5C-56912D18B037}" srcId="{97CCC3DF-2B9A-4F0E-A9C9-481BF0FC296E}" destId="{A9141AFE-D8AC-4ED5-9C32-DFC818B66F30}" srcOrd="11" destOrd="0" parTransId="{E644ECED-8DB5-4EE0-B033-54126B68F33C}" sibTransId="{36635590-C4D9-4CF4-AFD7-669511C4D61C}"/>
    <dgm:cxn modelId="{369AC565-25D1-4B53-8CBF-0143B68BA4ED}" type="presOf" srcId="{A0837A5C-84CA-48DB-99C5-69B18678B7FE}" destId="{E820F9DA-BCAF-4BE4-B4DA-C6E5BD55F11E}" srcOrd="0" destOrd="0" presId="urn:microsoft.com/office/officeart/2005/8/layout/vList2"/>
    <dgm:cxn modelId="{810D37A3-2514-499E-B707-78F588A07D91}" type="presOf" srcId="{97CCC3DF-2B9A-4F0E-A9C9-481BF0FC296E}" destId="{3CBFCD48-5A12-4111-896A-2EB7E984E73A}" srcOrd="0" destOrd="0" presId="urn:microsoft.com/office/officeart/2005/8/layout/vList2"/>
    <dgm:cxn modelId="{5167188F-1CC9-4963-B8E6-4BA2E6692E06}" type="presOf" srcId="{163EFE93-D2CE-4F71-9E6A-A32B1DA9E662}" destId="{7EAC01BD-15F2-40EA-A04B-AB955B989764}" srcOrd="0" destOrd="0" presId="urn:microsoft.com/office/officeart/2005/8/layout/vList2"/>
    <dgm:cxn modelId="{ECD02B9B-F58B-4B12-9669-0A597B84E3D3}" srcId="{97CCC3DF-2B9A-4F0E-A9C9-481BF0FC296E}" destId="{EBC668E6-AB85-4F82-BA9C-37B38AA10C41}" srcOrd="9" destOrd="0" parTransId="{B81579DA-FD92-4245-AC1A-F5BA9F144489}" sibTransId="{67E3716D-3AF6-4C68-BB89-89CB1A1144A9}"/>
    <dgm:cxn modelId="{A9AECDF7-E5EE-4BD0-9324-EE369996D888}" type="presParOf" srcId="{3CBFCD48-5A12-4111-896A-2EB7E984E73A}" destId="{7EAC01BD-15F2-40EA-A04B-AB955B989764}" srcOrd="0" destOrd="0" presId="urn:microsoft.com/office/officeart/2005/8/layout/vList2"/>
    <dgm:cxn modelId="{978F43DA-711F-498C-8EA1-30C5D3B86A60}" type="presParOf" srcId="{3CBFCD48-5A12-4111-896A-2EB7E984E73A}" destId="{5F698695-27AB-4C5E-A496-9C99D937DE41}" srcOrd="1" destOrd="0" presId="urn:microsoft.com/office/officeart/2005/8/layout/vList2"/>
    <dgm:cxn modelId="{80AA16C5-FABA-470C-B69A-38C8CCBF6B03}" type="presParOf" srcId="{3CBFCD48-5A12-4111-896A-2EB7E984E73A}" destId="{08FEF931-C14F-43E1-9613-DA2F15E7B8B3}" srcOrd="2" destOrd="0" presId="urn:microsoft.com/office/officeart/2005/8/layout/vList2"/>
    <dgm:cxn modelId="{313BB170-FD9A-4F3A-97C5-6C217A31DA5C}" type="presParOf" srcId="{3CBFCD48-5A12-4111-896A-2EB7E984E73A}" destId="{4A41F0F0-6558-4299-823D-D2B32C02E11B}" srcOrd="3" destOrd="0" presId="urn:microsoft.com/office/officeart/2005/8/layout/vList2"/>
    <dgm:cxn modelId="{713C4362-D0CE-405E-8AC0-0964C8098FBF}" type="presParOf" srcId="{3CBFCD48-5A12-4111-896A-2EB7E984E73A}" destId="{08EC6AAF-D87F-4980-A1F8-D45EBFD2C316}" srcOrd="4" destOrd="0" presId="urn:microsoft.com/office/officeart/2005/8/layout/vList2"/>
    <dgm:cxn modelId="{51410FB6-9CB7-47D1-BC2E-BF72BA7A0A81}" type="presParOf" srcId="{3CBFCD48-5A12-4111-896A-2EB7E984E73A}" destId="{14F41365-43D6-491B-9C79-2561C3A1599E}" srcOrd="5" destOrd="0" presId="urn:microsoft.com/office/officeart/2005/8/layout/vList2"/>
    <dgm:cxn modelId="{C2820D08-A1FC-4AC5-8EBE-F47757B45F45}" type="presParOf" srcId="{3CBFCD48-5A12-4111-896A-2EB7E984E73A}" destId="{13F46390-309E-481E-B3F6-815C200854C9}" srcOrd="6" destOrd="0" presId="urn:microsoft.com/office/officeart/2005/8/layout/vList2"/>
    <dgm:cxn modelId="{62D983EA-81DB-48B3-BA1A-F0D41EA02842}" type="presParOf" srcId="{3CBFCD48-5A12-4111-896A-2EB7E984E73A}" destId="{82796ABB-3015-44CE-A981-F39C84308E0B}" srcOrd="7" destOrd="0" presId="urn:microsoft.com/office/officeart/2005/8/layout/vList2"/>
    <dgm:cxn modelId="{08BAE936-ABDD-4B96-90FB-3363DDB1C9F1}" type="presParOf" srcId="{3CBFCD48-5A12-4111-896A-2EB7E984E73A}" destId="{3ABD14B3-858B-42A3-9DEA-AA1ED077E8DB}" srcOrd="8" destOrd="0" presId="urn:microsoft.com/office/officeart/2005/8/layout/vList2"/>
    <dgm:cxn modelId="{5C3340AD-69A1-47D5-984B-B9E9436996CE}" type="presParOf" srcId="{3CBFCD48-5A12-4111-896A-2EB7E984E73A}" destId="{C5C4BD59-B969-487B-A4FD-BE69559E138D}" srcOrd="9" destOrd="0" presId="urn:microsoft.com/office/officeart/2005/8/layout/vList2"/>
    <dgm:cxn modelId="{96080497-F255-4224-BCF8-82AD707DEC47}" type="presParOf" srcId="{3CBFCD48-5A12-4111-896A-2EB7E984E73A}" destId="{59EE3013-2BEC-441E-B9B0-B3473A9A313C}" srcOrd="10" destOrd="0" presId="urn:microsoft.com/office/officeart/2005/8/layout/vList2"/>
    <dgm:cxn modelId="{91BDAD4D-6B49-4F71-821F-649CA35EF0EE}" type="presParOf" srcId="{3CBFCD48-5A12-4111-896A-2EB7E984E73A}" destId="{E1E040AC-7D82-4120-9A30-E812CAA60E98}" srcOrd="11" destOrd="0" presId="urn:microsoft.com/office/officeart/2005/8/layout/vList2"/>
    <dgm:cxn modelId="{067F49B7-BD1D-49C6-8612-0BDEC95BB776}" type="presParOf" srcId="{3CBFCD48-5A12-4111-896A-2EB7E984E73A}" destId="{E820F9DA-BCAF-4BE4-B4DA-C6E5BD55F11E}" srcOrd="12" destOrd="0" presId="urn:microsoft.com/office/officeart/2005/8/layout/vList2"/>
    <dgm:cxn modelId="{44953A98-BD9B-4A7A-9D15-ED0C95912880}" type="presParOf" srcId="{3CBFCD48-5A12-4111-896A-2EB7E984E73A}" destId="{23E11345-C4E4-4F93-A71B-D80121E5E951}" srcOrd="13" destOrd="0" presId="urn:microsoft.com/office/officeart/2005/8/layout/vList2"/>
    <dgm:cxn modelId="{476950E0-0F9F-44FA-977D-7EC3EFB626FE}" type="presParOf" srcId="{3CBFCD48-5A12-4111-896A-2EB7E984E73A}" destId="{62966E2D-5F5E-42CD-9C79-BB3EC1F5D090}" srcOrd="14" destOrd="0" presId="urn:microsoft.com/office/officeart/2005/8/layout/vList2"/>
    <dgm:cxn modelId="{DF297809-065D-4B8A-B156-0F9B44108946}" type="presParOf" srcId="{3CBFCD48-5A12-4111-896A-2EB7E984E73A}" destId="{1F837F9C-DE8C-4F52-9376-9A8866E9E860}" srcOrd="15" destOrd="0" presId="urn:microsoft.com/office/officeart/2005/8/layout/vList2"/>
    <dgm:cxn modelId="{2E12AF99-E68B-4454-AC69-AE1C0242BCAE}" type="presParOf" srcId="{3CBFCD48-5A12-4111-896A-2EB7E984E73A}" destId="{51A512EF-DBD9-4447-B1BC-50CB7B747C12}" srcOrd="16" destOrd="0" presId="urn:microsoft.com/office/officeart/2005/8/layout/vList2"/>
    <dgm:cxn modelId="{8285932A-6D30-4821-ACAA-969EB713F54D}" type="presParOf" srcId="{3CBFCD48-5A12-4111-896A-2EB7E984E73A}" destId="{30BF0C22-7202-43BF-8667-735236AEFF94}" srcOrd="17" destOrd="0" presId="urn:microsoft.com/office/officeart/2005/8/layout/vList2"/>
    <dgm:cxn modelId="{E8D75F38-AB12-40F8-9689-1B956EFDC30D}" type="presParOf" srcId="{3CBFCD48-5A12-4111-896A-2EB7E984E73A}" destId="{1BAE8A32-0445-49B6-9506-1BF58C176824}" srcOrd="18" destOrd="0" presId="urn:microsoft.com/office/officeart/2005/8/layout/vList2"/>
    <dgm:cxn modelId="{90D2641B-C172-4BD0-B2D8-611822BA55AE}" type="presParOf" srcId="{3CBFCD48-5A12-4111-896A-2EB7E984E73A}" destId="{B653DD59-F615-48C9-9DAD-37257164AEB0}" srcOrd="19" destOrd="0" presId="urn:microsoft.com/office/officeart/2005/8/layout/vList2"/>
    <dgm:cxn modelId="{7887ACE7-A21E-48BE-A2E5-73BA587BBD4D}" type="presParOf" srcId="{3CBFCD48-5A12-4111-896A-2EB7E984E73A}" destId="{B87500EB-2A09-465B-8B20-6913630DA2E3}" srcOrd="20" destOrd="0" presId="urn:microsoft.com/office/officeart/2005/8/layout/vList2"/>
    <dgm:cxn modelId="{B2B29F62-B4D6-4596-84BF-C2DD6AFF9BF7}" type="presParOf" srcId="{3CBFCD48-5A12-4111-896A-2EB7E984E73A}" destId="{F7CD84BB-B5CB-43AA-A936-74EB7AB7DD06}" srcOrd="21" destOrd="0" presId="urn:microsoft.com/office/officeart/2005/8/layout/vList2"/>
    <dgm:cxn modelId="{1B1AF674-6317-44DC-AB56-D6A1A156ED40}" type="presParOf" srcId="{3CBFCD48-5A12-4111-896A-2EB7E984E73A}" destId="{F00E97A8-B931-46CD-A832-704B2664C861}" srcOrd="2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F495D1C-8585-4A63-BE02-DDE1F5C8D70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401FE4D-6901-4A4B-ADAE-3462BADA5276}">
      <dgm:prSet/>
      <dgm:spPr/>
      <dgm:t>
        <a:bodyPr/>
        <a:lstStyle/>
        <a:p>
          <a:pPr rtl="0"/>
          <a:r>
            <a:rPr lang="en-US" smtClean="0"/>
            <a:t>Recognises the links between our own lives and those of people throughout the world </a:t>
          </a:r>
          <a:endParaRPr lang="en-GB"/>
        </a:p>
      </dgm:t>
    </dgm:pt>
    <dgm:pt modelId="{31759E98-608D-430F-974E-91908FBBAB2B}" type="parTrans" cxnId="{C69BADCF-3341-4493-8D70-721055A33088}">
      <dgm:prSet/>
      <dgm:spPr/>
      <dgm:t>
        <a:bodyPr/>
        <a:lstStyle/>
        <a:p>
          <a:endParaRPr lang="en-US"/>
        </a:p>
      </dgm:t>
    </dgm:pt>
    <dgm:pt modelId="{D22778D2-CEEF-485B-9E29-9DB288806ABB}" type="sibTrans" cxnId="{C69BADCF-3341-4493-8D70-721055A33088}">
      <dgm:prSet/>
      <dgm:spPr/>
      <dgm:t>
        <a:bodyPr/>
        <a:lstStyle/>
        <a:p>
          <a:endParaRPr lang="en-US"/>
        </a:p>
      </dgm:t>
    </dgm:pt>
    <dgm:pt modelId="{18BCDB9E-714B-4B20-BE7C-CC828EB59CB0}">
      <dgm:prSet/>
      <dgm:spPr/>
      <dgm:t>
        <a:bodyPr/>
        <a:lstStyle/>
        <a:p>
          <a:pPr rtl="0"/>
          <a:r>
            <a:rPr lang="en-US" smtClean="0"/>
            <a:t>Recognises histories, both our own and those of others throughout the world </a:t>
          </a:r>
          <a:endParaRPr lang="en-GB"/>
        </a:p>
      </dgm:t>
    </dgm:pt>
    <dgm:pt modelId="{A5B0D44D-055A-4448-A9FD-2609BADB6B9D}" type="parTrans" cxnId="{1FD687CB-07C7-44C6-AD6E-32B73479D033}">
      <dgm:prSet/>
      <dgm:spPr/>
      <dgm:t>
        <a:bodyPr/>
        <a:lstStyle/>
        <a:p>
          <a:endParaRPr lang="en-US"/>
        </a:p>
      </dgm:t>
    </dgm:pt>
    <dgm:pt modelId="{99B9CA52-5C30-40DD-9176-1D28566456C5}" type="sibTrans" cxnId="{1FD687CB-07C7-44C6-AD6E-32B73479D033}">
      <dgm:prSet/>
      <dgm:spPr/>
      <dgm:t>
        <a:bodyPr/>
        <a:lstStyle/>
        <a:p>
          <a:endParaRPr lang="en-US"/>
        </a:p>
      </dgm:t>
    </dgm:pt>
    <dgm:pt modelId="{3118A646-9345-4ADD-889E-D87965D02485}">
      <dgm:prSet/>
      <dgm:spPr/>
      <dgm:t>
        <a:bodyPr/>
        <a:lstStyle/>
        <a:p>
          <a:pPr rtl="0"/>
          <a:r>
            <a:rPr lang="en-US" smtClean="0"/>
            <a:t>Seeks to include black and minority ethnic (BME) perspectives locally and throughout the world </a:t>
          </a:r>
          <a:endParaRPr lang="en-GB"/>
        </a:p>
      </dgm:t>
    </dgm:pt>
    <dgm:pt modelId="{E5CA773B-DC01-4578-8DAF-0C302EF48731}" type="parTrans" cxnId="{57399E2A-B2D2-42BA-A98A-00CD610C34DE}">
      <dgm:prSet/>
      <dgm:spPr/>
      <dgm:t>
        <a:bodyPr/>
        <a:lstStyle/>
        <a:p>
          <a:endParaRPr lang="en-US"/>
        </a:p>
      </dgm:t>
    </dgm:pt>
    <dgm:pt modelId="{747B4976-0565-4335-8D0B-7FB0FE010A64}" type="sibTrans" cxnId="{57399E2A-B2D2-42BA-A98A-00CD610C34DE}">
      <dgm:prSet/>
      <dgm:spPr/>
      <dgm:t>
        <a:bodyPr/>
        <a:lstStyle/>
        <a:p>
          <a:endParaRPr lang="en-US"/>
        </a:p>
      </dgm:t>
    </dgm:pt>
    <dgm:pt modelId="{6520A101-A570-4799-B239-93CEF3EAE1E8}">
      <dgm:prSet/>
      <dgm:spPr/>
      <dgm:t>
        <a:bodyPr/>
        <a:lstStyle/>
        <a:p>
          <a:pPr rtl="0"/>
          <a:r>
            <a:rPr lang="en-US" smtClean="0"/>
            <a:t>Is concerned with needs and rights of both the present and future generations </a:t>
          </a:r>
          <a:endParaRPr lang="en-GB"/>
        </a:p>
      </dgm:t>
    </dgm:pt>
    <dgm:pt modelId="{06F6C942-59FA-4421-B20F-934B84A43360}" type="parTrans" cxnId="{F579C18F-C248-4135-A0CB-86B61277D93C}">
      <dgm:prSet/>
      <dgm:spPr/>
      <dgm:t>
        <a:bodyPr/>
        <a:lstStyle/>
        <a:p>
          <a:endParaRPr lang="en-US"/>
        </a:p>
      </dgm:t>
    </dgm:pt>
    <dgm:pt modelId="{C87A3318-3DCB-4786-B068-8A9D2F058301}" type="sibTrans" cxnId="{F579C18F-C248-4135-A0CB-86B61277D93C}">
      <dgm:prSet/>
      <dgm:spPr/>
      <dgm:t>
        <a:bodyPr/>
        <a:lstStyle/>
        <a:p>
          <a:endParaRPr lang="en-US"/>
        </a:p>
      </dgm:t>
    </dgm:pt>
    <dgm:pt modelId="{AA4D664C-FE19-4C2C-B8C4-2F5DF91D48B4}">
      <dgm:prSet/>
      <dgm:spPr/>
      <dgm:t>
        <a:bodyPr/>
        <a:lstStyle/>
        <a:p>
          <a:pPr rtl="0"/>
          <a:r>
            <a:rPr lang="en-US" smtClean="0"/>
            <a:t>Addresses the relationship between power, resources and human rights </a:t>
          </a:r>
          <a:endParaRPr lang="en-GB"/>
        </a:p>
      </dgm:t>
    </dgm:pt>
    <dgm:pt modelId="{74079B47-6316-41DA-B665-B60C701228E0}" type="parTrans" cxnId="{5726B64B-9368-4ADB-8FAE-B7AA2CF94DE5}">
      <dgm:prSet/>
      <dgm:spPr/>
      <dgm:t>
        <a:bodyPr/>
        <a:lstStyle/>
        <a:p>
          <a:endParaRPr lang="en-US"/>
        </a:p>
      </dgm:t>
    </dgm:pt>
    <dgm:pt modelId="{F7526E92-72DC-4517-8A98-05B9EB1D3E5D}" type="sibTrans" cxnId="{5726B64B-9368-4ADB-8FAE-B7AA2CF94DE5}">
      <dgm:prSet/>
      <dgm:spPr/>
      <dgm:t>
        <a:bodyPr/>
        <a:lstStyle/>
        <a:p>
          <a:endParaRPr lang="en-US"/>
        </a:p>
      </dgm:t>
    </dgm:pt>
    <dgm:pt modelId="{099E0E78-82C8-42A9-9525-1BE1C41D8D8A}">
      <dgm:prSet/>
      <dgm:spPr/>
      <dgm:t>
        <a:bodyPr/>
        <a:lstStyle/>
        <a:p>
          <a:pPr rtl="0"/>
          <a:r>
            <a:rPr lang="en-US" smtClean="0"/>
            <a:t>Enables young people to understand the global forces which shape their lives </a:t>
          </a:r>
          <a:endParaRPr lang="en-GB"/>
        </a:p>
      </dgm:t>
    </dgm:pt>
    <dgm:pt modelId="{CD99750A-B65A-4EED-92A1-99F5D1E21A15}" type="parTrans" cxnId="{FAC794CA-4F76-47D4-B581-7EFB952884D0}">
      <dgm:prSet/>
      <dgm:spPr/>
      <dgm:t>
        <a:bodyPr/>
        <a:lstStyle/>
        <a:p>
          <a:endParaRPr lang="en-US"/>
        </a:p>
      </dgm:t>
    </dgm:pt>
    <dgm:pt modelId="{B9657BCF-D663-4E4B-A933-3E10EC23A62E}" type="sibTrans" cxnId="{FAC794CA-4F76-47D4-B581-7EFB952884D0}">
      <dgm:prSet/>
      <dgm:spPr/>
      <dgm:t>
        <a:bodyPr/>
        <a:lstStyle/>
        <a:p>
          <a:endParaRPr lang="en-US"/>
        </a:p>
      </dgm:t>
    </dgm:pt>
    <dgm:pt modelId="{38C497C2-2621-4784-9D1F-565949CB7D13}">
      <dgm:prSet/>
      <dgm:spPr/>
      <dgm:t>
        <a:bodyPr/>
        <a:lstStyle/>
        <a:p>
          <a:pPr rtl="0"/>
          <a:r>
            <a:rPr lang="en-US" smtClean="0"/>
            <a:t>Equips young people to participate in decision making and take action for change </a:t>
          </a:r>
          <a:endParaRPr lang="en-GB"/>
        </a:p>
      </dgm:t>
    </dgm:pt>
    <dgm:pt modelId="{4B7DE4AA-FD89-486D-BFB6-EB88E8B1BEED}" type="parTrans" cxnId="{A3F3B918-16C2-4197-9EDF-C84EB48F8359}">
      <dgm:prSet/>
      <dgm:spPr/>
      <dgm:t>
        <a:bodyPr/>
        <a:lstStyle/>
        <a:p>
          <a:endParaRPr lang="en-US"/>
        </a:p>
      </dgm:t>
    </dgm:pt>
    <dgm:pt modelId="{DA76C570-EC53-49D1-96D7-4D31D5A510A7}" type="sibTrans" cxnId="{A3F3B918-16C2-4197-9EDF-C84EB48F8359}">
      <dgm:prSet/>
      <dgm:spPr/>
      <dgm:t>
        <a:bodyPr/>
        <a:lstStyle/>
        <a:p>
          <a:endParaRPr lang="en-US"/>
        </a:p>
      </dgm:t>
    </dgm:pt>
    <dgm:pt modelId="{2B311D17-8195-406C-909F-371B45632D39}">
      <dgm:prSet/>
      <dgm:spPr/>
      <dgm:t>
        <a:bodyPr/>
        <a:lstStyle/>
        <a:p>
          <a:pPr rtl="0"/>
          <a:r>
            <a:rPr lang="en-US" smtClean="0"/>
            <a:t>Enables young people to question, to think critically, and to empathise </a:t>
          </a:r>
          <a:endParaRPr lang="en-GB"/>
        </a:p>
      </dgm:t>
    </dgm:pt>
    <dgm:pt modelId="{76F48ADE-CB7E-409D-8B2D-BCD35D68B9F2}" type="parTrans" cxnId="{86BFF517-9328-4B79-8F63-5EFB1C21E7A6}">
      <dgm:prSet/>
      <dgm:spPr/>
      <dgm:t>
        <a:bodyPr/>
        <a:lstStyle/>
        <a:p>
          <a:endParaRPr lang="en-US"/>
        </a:p>
      </dgm:t>
    </dgm:pt>
    <dgm:pt modelId="{FD8A1617-8AA9-4AE8-871A-CAAD49BD228A}" type="sibTrans" cxnId="{86BFF517-9328-4B79-8F63-5EFB1C21E7A6}">
      <dgm:prSet/>
      <dgm:spPr/>
      <dgm:t>
        <a:bodyPr/>
        <a:lstStyle/>
        <a:p>
          <a:endParaRPr lang="en-US"/>
        </a:p>
      </dgm:t>
    </dgm:pt>
    <dgm:pt modelId="{AC4E1FFE-165B-40EC-99A5-0A1AAE7C28C5}" type="pres">
      <dgm:prSet presAssocID="{5F495D1C-8585-4A63-BE02-DDE1F5C8D70D}" presName="linear" presStyleCnt="0">
        <dgm:presLayoutVars>
          <dgm:animLvl val="lvl"/>
          <dgm:resizeHandles val="exact"/>
        </dgm:presLayoutVars>
      </dgm:prSet>
      <dgm:spPr/>
    </dgm:pt>
    <dgm:pt modelId="{FBF1764D-59DC-4932-B722-804E51F69FC2}" type="pres">
      <dgm:prSet presAssocID="{9401FE4D-6901-4A4B-ADAE-3462BADA5276}" presName="parentText" presStyleLbl="node1" presStyleIdx="0" presStyleCnt="8">
        <dgm:presLayoutVars>
          <dgm:chMax val="0"/>
          <dgm:bulletEnabled val="1"/>
        </dgm:presLayoutVars>
      </dgm:prSet>
      <dgm:spPr/>
    </dgm:pt>
    <dgm:pt modelId="{2978EC43-FA5C-4EBC-931C-DA3F3C588957}" type="pres">
      <dgm:prSet presAssocID="{D22778D2-CEEF-485B-9E29-9DB288806ABB}" presName="spacer" presStyleCnt="0"/>
      <dgm:spPr/>
    </dgm:pt>
    <dgm:pt modelId="{D35275DF-51C8-4C76-99CE-C76C07D33E2E}" type="pres">
      <dgm:prSet presAssocID="{18BCDB9E-714B-4B20-BE7C-CC828EB59CB0}" presName="parentText" presStyleLbl="node1" presStyleIdx="1" presStyleCnt="8">
        <dgm:presLayoutVars>
          <dgm:chMax val="0"/>
          <dgm:bulletEnabled val="1"/>
        </dgm:presLayoutVars>
      </dgm:prSet>
      <dgm:spPr/>
    </dgm:pt>
    <dgm:pt modelId="{C5314C58-FC17-4E31-8103-17FB49EC0BF9}" type="pres">
      <dgm:prSet presAssocID="{99B9CA52-5C30-40DD-9176-1D28566456C5}" presName="spacer" presStyleCnt="0"/>
      <dgm:spPr/>
    </dgm:pt>
    <dgm:pt modelId="{2CE28489-EECC-459C-9FA1-94A1AEF50E8D}" type="pres">
      <dgm:prSet presAssocID="{3118A646-9345-4ADD-889E-D87965D02485}" presName="parentText" presStyleLbl="node1" presStyleIdx="2" presStyleCnt="8">
        <dgm:presLayoutVars>
          <dgm:chMax val="0"/>
          <dgm:bulletEnabled val="1"/>
        </dgm:presLayoutVars>
      </dgm:prSet>
      <dgm:spPr/>
    </dgm:pt>
    <dgm:pt modelId="{F52C03D4-83A5-42DC-AD6A-10916E0E3B03}" type="pres">
      <dgm:prSet presAssocID="{747B4976-0565-4335-8D0B-7FB0FE010A64}" presName="spacer" presStyleCnt="0"/>
      <dgm:spPr/>
    </dgm:pt>
    <dgm:pt modelId="{CCB3A6EC-C049-4631-9017-04D554A3F483}" type="pres">
      <dgm:prSet presAssocID="{6520A101-A570-4799-B239-93CEF3EAE1E8}" presName="parentText" presStyleLbl="node1" presStyleIdx="3" presStyleCnt="8">
        <dgm:presLayoutVars>
          <dgm:chMax val="0"/>
          <dgm:bulletEnabled val="1"/>
        </dgm:presLayoutVars>
      </dgm:prSet>
      <dgm:spPr/>
    </dgm:pt>
    <dgm:pt modelId="{9FE7FCD2-B68F-4BF7-8311-8BE3B6587E41}" type="pres">
      <dgm:prSet presAssocID="{C87A3318-3DCB-4786-B068-8A9D2F058301}" presName="spacer" presStyleCnt="0"/>
      <dgm:spPr/>
    </dgm:pt>
    <dgm:pt modelId="{F66DB50F-1962-4A5D-B84B-B8E26F28DCF6}" type="pres">
      <dgm:prSet presAssocID="{AA4D664C-FE19-4C2C-B8C4-2F5DF91D48B4}" presName="parentText" presStyleLbl="node1" presStyleIdx="4" presStyleCnt="8">
        <dgm:presLayoutVars>
          <dgm:chMax val="0"/>
          <dgm:bulletEnabled val="1"/>
        </dgm:presLayoutVars>
      </dgm:prSet>
      <dgm:spPr/>
    </dgm:pt>
    <dgm:pt modelId="{2794F117-F4A1-473B-8F3C-1B8785CC797C}" type="pres">
      <dgm:prSet presAssocID="{F7526E92-72DC-4517-8A98-05B9EB1D3E5D}" presName="spacer" presStyleCnt="0"/>
      <dgm:spPr/>
    </dgm:pt>
    <dgm:pt modelId="{2AFC7106-C74E-447E-9E40-5F9AE45E20D3}" type="pres">
      <dgm:prSet presAssocID="{099E0E78-82C8-42A9-9525-1BE1C41D8D8A}" presName="parentText" presStyleLbl="node1" presStyleIdx="5" presStyleCnt="8">
        <dgm:presLayoutVars>
          <dgm:chMax val="0"/>
          <dgm:bulletEnabled val="1"/>
        </dgm:presLayoutVars>
      </dgm:prSet>
      <dgm:spPr/>
    </dgm:pt>
    <dgm:pt modelId="{BB997382-AF13-48E4-BC17-16E5C610AA47}" type="pres">
      <dgm:prSet presAssocID="{B9657BCF-D663-4E4B-A933-3E10EC23A62E}" presName="spacer" presStyleCnt="0"/>
      <dgm:spPr/>
    </dgm:pt>
    <dgm:pt modelId="{1D057569-36AB-4EAD-B9FD-75389E4805CE}" type="pres">
      <dgm:prSet presAssocID="{38C497C2-2621-4784-9D1F-565949CB7D13}" presName="parentText" presStyleLbl="node1" presStyleIdx="6" presStyleCnt="8">
        <dgm:presLayoutVars>
          <dgm:chMax val="0"/>
          <dgm:bulletEnabled val="1"/>
        </dgm:presLayoutVars>
      </dgm:prSet>
      <dgm:spPr/>
    </dgm:pt>
    <dgm:pt modelId="{2D92F834-1117-40DC-9EB7-50A88574696F}" type="pres">
      <dgm:prSet presAssocID="{DA76C570-EC53-49D1-96D7-4D31D5A510A7}" presName="spacer" presStyleCnt="0"/>
      <dgm:spPr/>
    </dgm:pt>
    <dgm:pt modelId="{AF844B9B-1A5E-4127-9F53-82338CC4B8FA}" type="pres">
      <dgm:prSet presAssocID="{2B311D17-8195-406C-909F-371B45632D39}" presName="parentText" presStyleLbl="node1" presStyleIdx="7" presStyleCnt="8">
        <dgm:presLayoutVars>
          <dgm:chMax val="0"/>
          <dgm:bulletEnabled val="1"/>
        </dgm:presLayoutVars>
      </dgm:prSet>
      <dgm:spPr/>
    </dgm:pt>
  </dgm:ptLst>
  <dgm:cxnLst>
    <dgm:cxn modelId="{F579C18F-C248-4135-A0CB-86B61277D93C}" srcId="{5F495D1C-8585-4A63-BE02-DDE1F5C8D70D}" destId="{6520A101-A570-4799-B239-93CEF3EAE1E8}" srcOrd="3" destOrd="0" parTransId="{06F6C942-59FA-4421-B20F-934B84A43360}" sibTransId="{C87A3318-3DCB-4786-B068-8A9D2F058301}"/>
    <dgm:cxn modelId="{403E736F-9F30-470C-97F5-43313CA5DD6B}" type="presOf" srcId="{3118A646-9345-4ADD-889E-D87965D02485}" destId="{2CE28489-EECC-459C-9FA1-94A1AEF50E8D}" srcOrd="0" destOrd="0" presId="urn:microsoft.com/office/officeart/2005/8/layout/vList2"/>
    <dgm:cxn modelId="{A3F3B918-16C2-4197-9EDF-C84EB48F8359}" srcId="{5F495D1C-8585-4A63-BE02-DDE1F5C8D70D}" destId="{38C497C2-2621-4784-9D1F-565949CB7D13}" srcOrd="6" destOrd="0" parTransId="{4B7DE4AA-FD89-486D-BFB6-EB88E8B1BEED}" sibTransId="{DA76C570-EC53-49D1-96D7-4D31D5A510A7}"/>
    <dgm:cxn modelId="{044B4F4A-8C69-4868-8440-A5EB9EDAA571}" type="presOf" srcId="{9401FE4D-6901-4A4B-ADAE-3462BADA5276}" destId="{FBF1764D-59DC-4932-B722-804E51F69FC2}" srcOrd="0" destOrd="0" presId="urn:microsoft.com/office/officeart/2005/8/layout/vList2"/>
    <dgm:cxn modelId="{C69BADCF-3341-4493-8D70-721055A33088}" srcId="{5F495D1C-8585-4A63-BE02-DDE1F5C8D70D}" destId="{9401FE4D-6901-4A4B-ADAE-3462BADA5276}" srcOrd="0" destOrd="0" parTransId="{31759E98-608D-430F-974E-91908FBBAB2B}" sibTransId="{D22778D2-CEEF-485B-9E29-9DB288806ABB}"/>
    <dgm:cxn modelId="{9D08CEE9-0EB2-4627-9686-61639AAE103C}" type="presOf" srcId="{18BCDB9E-714B-4B20-BE7C-CC828EB59CB0}" destId="{D35275DF-51C8-4C76-99CE-C76C07D33E2E}" srcOrd="0" destOrd="0" presId="urn:microsoft.com/office/officeart/2005/8/layout/vList2"/>
    <dgm:cxn modelId="{E9C77D01-E002-46CA-A58D-D664C808B20C}" type="presOf" srcId="{AA4D664C-FE19-4C2C-B8C4-2F5DF91D48B4}" destId="{F66DB50F-1962-4A5D-B84B-B8E26F28DCF6}" srcOrd="0" destOrd="0" presId="urn:microsoft.com/office/officeart/2005/8/layout/vList2"/>
    <dgm:cxn modelId="{1FD687CB-07C7-44C6-AD6E-32B73479D033}" srcId="{5F495D1C-8585-4A63-BE02-DDE1F5C8D70D}" destId="{18BCDB9E-714B-4B20-BE7C-CC828EB59CB0}" srcOrd="1" destOrd="0" parTransId="{A5B0D44D-055A-4448-A9FD-2609BADB6B9D}" sibTransId="{99B9CA52-5C30-40DD-9176-1D28566456C5}"/>
    <dgm:cxn modelId="{5726B64B-9368-4ADB-8FAE-B7AA2CF94DE5}" srcId="{5F495D1C-8585-4A63-BE02-DDE1F5C8D70D}" destId="{AA4D664C-FE19-4C2C-B8C4-2F5DF91D48B4}" srcOrd="4" destOrd="0" parTransId="{74079B47-6316-41DA-B665-B60C701228E0}" sibTransId="{F7526E92-72DC-4517-8A98-05B9EB1D3E5D}"/>
    <dgm:cxn modelId="{57399E2A-B2D2-42BA-A98A-00CD610C34DE}" srcId="{5F495D1C-8585-4A63-BE02-DDE1F5C8D70D}" destId="{3118A646-9345-4ADD-889E-D87965D02485}" srcOrd="2" destOrd="0" parTransId="{E5CA773B-DC01-4578-8DAF-0C302EF48731}" sibTransId="{747B4976-0565-4335-8D0B-7FB0FE010A64}"/>
    <dgm:cxn modelId="{E7A41BA1-55FC-4DC6-81DB-BB281C1F9F4B}" type="presOf" srcId="{2B311D17-8195-406C-909F-371B45632D39}" destId="{AF844B9B-1A5E-4127-9F53-82338CC4B8FA}" srcOrd="0" destOrd="0" presId="urn:microsoft.com/office/officeart/2005/8/layout/vList2"/>
    <dgm:cxn modelId="{FAC794CA-4F76-47D4-B581-7EFB952884D0}" srcId="{5F495D1C-8585-4A63-BE02-DDE1F5C8D70D}" destId="{099E0E78-82C8-42A9-9525-1BE1C41D8D8A}" srcOrd="5" destOrd="0" parTransId="{CD99750A-B65A-4EED-92A1-99F5D1E21A15}" sibTransId="{B9657BCF-D663-4E4B-A933-3E10EC23A62E}"/>
    <dgm:cxn modelId="{87B6366C-F2CE-4DB8-A09E-CFF675989001}" type="presOf" srcId="{38C497C2-2621-4784-9D1F-565949CB7D13}" destId="{1D057569-36AB-4EAD-B9FD-75389E4805CE}" srcOrd="0" destOrd="0" presId="urn:microsoft.com/office/officeart/2005/8/layout/vList2"/>
    <dgm:cxn modelId="{16C80CD1-8A54-4145-9E67-1B6FD25189FC}" type="presOf" srcId="{6520A101-A570-4799-B239-93CEF3EAE1E8}" destId="{CCB3A6EC-C049-4631-9017-04D554A3F483}" srcOrd="0" destOrd="0" presId="urn:microsoft.com/office/officeart/2005/8/layout/vList2"/>
    <dgm:cxn modelId="{86BFF517-9328-4B79-8F63-5EFB1C21E7A6}" srcId="{5F495D1C-8585-4A63-BE02-DDE1F5C8D70D}" destId="{2B311D17-8195-406C-909F-371B45632D39}" srcOrd="7" destOrd="0" parTransId="{76F48ADE-CB7E-409D-8B2D-BCD35D68B9F2}" sibTransId="{FD8A1617-8AA9-4AE8-871A-CAAD49BD228A}"/>
    <dgm:cxn modelId="{18586CE3-6D68-4FCA-A872-CB18C7B3B7C8}" type="presOf" srcId="{5F495D1C-8585-4A63-BE02-DDE1F5C8D70D}" destId="{AC4E1FFE-165B-40EC-99A5-0A1AAE7C28C5}" srcOrd="0" destOrd="0" presId="urn:microsoft.com/office/officeart/2005/8/layout/vList2"/>
    <dgm:cxn modelId="{3B910243-EDF4-4DA0-B462-0A2516F5504E}" type="presOf" srcId="{099E0E78-82C8-42A9-9525-1BE1C41D8D8A}" destId="{2AFC7106-C74E-447E-9E40-5F9AE45E20D3}" srcOrd="0" destOrd="0" presId="urn:microsoft.com/office/officeart/2005/8/layout/vList2"/>
    <dgm:cxn modelId="{0AF3CB26-C2AB-4FAC-ACD5-C9A11758C446}" type="presParOf" srcId="{AC4E1FFE-165B-40EC-99A5-0A1AAE7C28C5}" destId="{FBF1764D-59DC-4932-B722-804E51F69FC2}" srcOrd="0" destOrd="0" presId="urn:microsoft.com/office/officeart/2005/8/layout/vList2"/>
    <dgm:cxn modelId="{AA2D7C80-ED33-4BEE-BF8F-F6251581614B}" type="presParOf" srcId="{AC4E1FFE-165B-40EC-99A5-0A1AAE7C28C5}" destId="{2978EC43-FA5C-4EBC-931C-DA3F3C588957}" srcOrd="1" destOrd="0" presId="urn:microsoft.com/office/officeart/2005/8/layout/vList2"/>
    <dgm:cxn modelId="{B2506878-5100-4207-9C6F-01BB1D77740C}" type="presParOf" srcId="{AC4E1FFE-165B-40EC-99A5-0A1AAE7C28C5}" destId="{D35275DF-51C8-4C76-99CE-C76C07D33E2E}" srcOrd="2" destOrd="0" presId="urn:microsoft.com/office/officeart/2005/8/layout/vList2"/>
    <dgm:cxn modelId="{83D5BBFA-4DBA-42CD-BC65-6DEDA0D05316}" type="presParOf" srcId="{AC4E1FFE-165B-40EC-99A5-0A1AAE7C28C5}" destId="{C5314C58-FC17-4E31-8103-17FB49EC0BF9}" srcOrd="3" destOrd="0" presId="urn:microsoft.com/office/officeart/2005/8/layout/vList2"/>
    <dgm:cxn modelId="{38FC514A-40E9-450D-9C13-32BC616162FF}" type="presParOf" srcId="{AC4E1FFE-165B-40EC-99A5-0A1AAE7C28C5}" destId="{2CE28489-EECC-459C-9FA1-94A1AEF50E8D}" srcOrd="4" destOrd="0" presId="urn:microsoft.com/office/officeart/2005/8/layout/vList2"/>
    <dgm:cxn modelId="{9FED40E5-5547-405D-B663-9D4BA3CA8697}" type="presParOf" srcId="{AC4E1FFE-165B-40EC-99A5-0A1AAE7C28C5}" destId="{F52C03D4-83A5-42DC-AD6A-10916E0E3B03}" srcOrd="5" destOrd="0" presId="urn:microsoft.com/office/officeart/2005/8/layout/vList2"/>
    <dgm:cxn modelId="{F215CE3F-3E6D-42F1-ACE6-DFE07B88B3F6}" type="presParOf" srcId="{AC4E1FFE-165B-40EC-99A5-0A1AAE7C28C5}" destId="{CCB3A6EC-C049-4631-9017-04D554A3F483}" srcOrd="6" destOrd="0" presId="urn:microsoft.com/office/officeart/2005/8/layout/vList2"/>
    <dgm:cxn modelId="{81E26A73-BA9A-478A-9384-BCABEB3E5A40}" type="presParOf" srcId="{AC4E1FFE-165B-40EC-99A5-0A1AAE7C28C5}" destId="{9FE7FCD2-B68F-4BF7-8311-8BE3B6587E41}" srcOrd="7" destOrd="0" presId="urn:microsoft.com/office/officeart/2005/8/layout/vList2"/>
    <dgm:cxn modelId="{A26978E6-B91B-4082-BB1B-D803FCECC89E}" type="presParOf" srcId="{AC4E1FFE-165B-40EC-99A5-0A1AAE7C28C5}" destId="{F66DB50F-1962-4A5D-B84B-B8E26F28DCF6}" srcOrd="8" destOrd="0" presId="urn:microsoft.com/office/officeart/2005/8/layout/vList2"/>
    <dgm:cxn modelId="{09A9B857-40FF-4EA2-956D-3E22C05A5365}" type="presParOf" srcId="{AC4E1FFE-165B-40EC-99A5-0A1AAE7C28C5}" destId="{2794F117-F4A1-473B-8F3C-1B8785CC797C}" srcOrd="9" destOrd="0" presId="urn:microsoft.com/office/officeart/2005/8/layout/vList2"/>
    <dgm:cxn modelId="{D5357C25-FE49-4D73-A9D7-D9D3315CDEE7}" type="presParOf" srcId="{AC4E1FFE-165B-40EC-99A5-0A1AAE7C28C5}" destId="{2AFC7106-C74E-447E-9E40-5F9AE45E20D3}" srcOrd="10" destOrd="0" presId="urn:microsoft.com/office/officeart/2005/8/layout/vList2"/>
    <dgm:cxn modelId="{0AC1B55C-3805-4AAB-938C-2E8422AFE673}" type="presParOf" srcId="{AC4E1FFE-165B-40EC-99A5-0A1AAE7C28C5}" destId="{BB997382-AF13-48E4-BC17-16E5C610AA47}" srcOrd="11" destOrd="0" presId="urn:microsoft.com/office/officeart/2005/8/layout/vList2"/>
    <dgm:cxn modelId="{BBB9BC85-9837-47DD-A1B7-F688904EACBF}" type="presParOf" srcId="{AC4E1FFE-165B-40EC-99A5-0A1AAE7C28C5}" destId="{1D057569-36AB-4EAD-B9FD-75389E4805CE}" srcOrd="12" destOrd="0" presId="urn:microsoft.com/office/officeart/2005/8/layout/vList2"/>
    <dgm:cxn modelId="{689A523F-41B9-4AE8-AAF8-9068D34C5D40}" type="presParOf" srcId="{AC4E1FFE-165B-40EC-99A5-0A1AAE7C28C5}" destId="{2D92F834-1117-40DC-9EB7-50A88574696F}" srcOrd="13" destOrd="0" presId="urn:microsoft.com/office/officeart/2005/8/layout/vList2"/>
    <dgm:cxn modelId="{772E8245-E47A-47B3-B5C9-247CA4497EF3}" type="presParOf" srcId="{AC4E1FFE-165B-40EC-99A5-0A1AAE7C28C5}" destId="{AF844B9B-1A5E-4127-9F53-82338CC4B8FA}"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FF478-1A5C-4734-8E52-A8587F1DC831}">
      <dsp:nvSpPr>
        <dsp:cNvPr id="0" name=""/>
        <dsp:cNvSpPr/>
      </dsp:nvSpPr>
      <dsp:spPr>
        <a:xfrm>
          <a:off x="0" y="64910"/>
          <a:ext cx="11137348" cy="950400"/>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lvl="0" algn="ctr" defTabSz="1466850" rtl="0">
            <a:lnSpc>
              <a:spcPct val="90000"/>
            </a:lnSpc>
            <a:spcBef>
              <a:spcPct val="0"/>
            </a:spcBef>
            <a:spcAft>
              <a:spcPct val="35000"/>
            </a:spcAft>
          </a:pPr>
          <a:r>
            <a:rPr lang="en-GB" sz="3300" kern="1200" dirty="0" smtClean="0"/>
            <a:t>Important to consider HOW we educate: </a:t>
          </a:r>
          <a:endParaRPr lang="en-GB" sz="3300" kern="1200" dirty="0"/>
        </a:p>
      </dsp:txBody>
      <dsp:txXfrm>
        <a:off x="0" y="64910"/>
        <a:ext cx="11137348" cy="950400"/>
      </dsp:txXfrm>
    </dsp:sp>
    <dsp:sp modelId="{07594039-94E5-424F-935F-64EE99DFC2A2}">
      <dsp:nvSpPr>
        <dsp:cNvPr id="0" name=""/>
        <dsp:cNvSpPr/>
      </dsp:nvSpPr>
      <dsp:spPr>
        <a:xfrm>
          <a:off x="0" y="1015310"/>
          <a:ext cx="11137348" cy="4076325"/>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l" defTabSz="1466850" rtl="0">
            <a:lnSpc>
              <a:spcPct val="90000"/>
            </a:lnSpc>
            <a:spcBef>
              <a:spcPct val="0"/>
            </a:spcBef>
            <a:spcAft>
              <a:spcPct val="15000"/>
            </a:spcAft>
            <a:buChar char="••"/>
          </a:pPr>
          <a:r>
            <a:rPr lang="en-GB" sz="3300" kern="1200" smtClean="0"/>
            <a:t>Rather than Transmissive  education Transformational Education e.g:</a:t>
          </a:r>
          <a:endParaRPr lang="en-GB" sz="3300" kern="1200"/>
        </a:p>
        <a:p>
          <a:pPr marL="571500" lvl="2" indent="-285750" algn="l" defTabSz="1466850" rtl="0">
            <a:lnSpc>
              <a:spcPct val="90000"/>
            </a:lnSpc>
            <a:spcBef>
              <a:spcPct val="0"/>
            </a:spcBef>
            <a:spcAft>
              <a:spcPct val="15000"/>
            </a:spcAft>
            <a:buChar char="••"/>
          </a:pPr>
          <a:r>
            <a:rPr lang="en-GB" sz="3300" kern="1200" dirty="0" smtClean="0"/>
            <a:t>Problem solving </a:t>
          </a:r>
          <a:endParaRPr lang="en-GB" sz="3300" kern="1200" dirty="0"/>
        </a:p>
        <a:p>
          <a:pPr marL="571500" lvl="2" indent="-285750" algn="l" defTabSz="1466850" rtl="0">
            <a:lnSpc>
              <a:spcPct val="90000"/>
            </a:lnSpc>
            <a:spcBef>
              <a:spcPct val="0"/>
            </a:spcBef>
            <a:spcAft>
              <a:spcPct val="15000"/>
            </a:spcAft>
            <a:buChar char="••"/>
          </a:pPr>
          <a:r>
            <a:rPr lang="en-GB" sz="3300" kern="1200" dirty="0" smtClean="0"/>
            <a:t>Critical thinking </a:t>
          </a:r>
          <a:endParaRPr lang="en-GB" sz="3300" kern="1200" dirty="0"/>
        </a:p>
        <a:p>
          <a:pPr marL="571500" lvl="2" indent="-285750" algn="l" defTabSz="1466850" rtl="0">
            <a:lnSpc>
              <a:spcPct val="90000"/>
            </a:lnSpc>
            <a:spcBef>
              <a:spcPct val="0"/>
            </a:spcBef>
            <a:spcAft>
              <a:spcPct val="15000"/>
            </a:spcAft>
            <a:buChar char="••"/>
          </a:pPr>
          <a:r>
            <a:rPr lang="en-GB" sz="3300" kern="1200" smtClean="0"/>
            <a:t>A say in decisions </a:t>
          </a:r>
          <a:endParaRPr lang="en-GB" sz="3300" kern="1200"/>
        </a:p>
        <a:p>
          <a:pPr marL="571500" lvl="2" indent="-285750" algn="l" defTabSz="1466850" rtl="0">
            <a:lnSpc>
              <a:spcPct val="90000"/>
            </a:lnSpc>
            <a:spcBef>
              <a:spcPct val="0"/>
            </a:spcBef>
            <a:spcAft>
              <a:spcPct val="15000"/>
            </a:spcAft>
            <a:buChar char="••"/>
          </a:pPr>
          <a:r>
            <a:rPr lang="en-GB" sz="3300" kern="1200" smtClean="0"/>
            <a:t>Examine values and cultural perspectives</a:t>
          </a:r>
          <a:endParaRPr lang="en-GB" sz="3300" kern="1200"/>
        </a:p>
        <a:p>
          <a:pPr marL="571500" lvl="2" indent="-285750" algn="l" defTabSz="1466850" rtl="0">
            <a:lnSpc>
              <a:spcPct val="90000"/>
            </a:lnSpc>
            <a:spcBef>
              <a:spcPct val="0"/>
            </a:spcBef>
            <a:spcAft>
              <a:spcPct val="15000"/>
            </a:spcAft>
            <a:buChar char="••"/>
          </a:pPr>
          <a:r>
            <a:rPr lang="en-GB" sz="3300" kern="1200" smtClean="0"/>
            <a:t>Empowering learners to take appropriate action </a:t>
          </a:r>
          <a:endParaRPr lang="en-GB" sz="3300" kern="1200"/>
        </a:p>
      </dsp:txBody>
      <dsp:txXfrm>
        <a:off x="0" y="1015310"/>
        <a:ext cx="11137348" cy="40763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A95758-84A0-4E0F-B025-A722FA7C6FC3}">
      <dsp:nvSpPr>
        <dsp:cNvPr id="0" name=""/>
        <dsp:cNvSpPr/>
      </dsp:nvSpPr>
      <dsp:spPr>
        <a:xfrm>
          <a:off x="486807" y="680"/>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smtClean="0"/>
            <a:t>Educative</a:t>
          </a:r>
          <a:endParaRPr lang="en-US" sz="3500" kern="1200" dirty="0"/>
        </a:p>
      </dsp:txBody>
      <dsp:txXfrm>
        <a:off x="486807" y="680"/>
        <a:ext cx="2628219" cy="1576931"/>
      </dsp:txXfrm>
    </dsp:sp>
    <dsp:sp modelId="{D1C6834A-308F-4280-AC79-9669439357B3}">
      <dsp:nvSpPr>
        <dsp:cNvPr id="0" name=""/>
        <dsp:cNvSpPr/>
      </dsp:nvSpPr>
      <dsp:spPr>
        <a:xfrm>
          <a:off x="3377848" y="680"/>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smtClean="0"/>
            <a:t>Expressive, </a:t>
          </a:r>
          <a:endParaRPr lang="en-US" sz="3500" kern="1200" dirty="0"/>
        </a:p>
      </dsp:txBody>
      <dsp:txXfrm>
        <a:off x="3377848" y="680"/>
        <a:ext cx="2628219" cy="1576931"/>
      </dsp:txXfrm>
    </dsp:sp>
    <dsp:sp modelId="{67D0D232-8690-4DB5-B18F-F2214FB112D2}">
      <dsp:nvSpPr>
        <dsp:cNvPr id="0" name=""/>
        <dsp:cNvSpPr/>
      </dsp:nvSpPr>
      <dsp:spPr>
        <a:xfrm>
          <a:off x="486807" y="1840434"/>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smtClean="0"/>
            <a:t>Participative, </a:t>
          </a:r>
          <a:endParaRPr lang="en-US" sz="3500" kern="1200" dirty="0"/>
        </a:p>
      </dsp:txBody>
      <dsp:txXfrm>
        <a:off x="486807" y="1840434"/>
        <a:ext cx="2628219" cy="1576931"/>
      </dsp:txXfrm>
    </dsp:sp>
    <dsp:sp modelId="{82E383F2-684D-4FB0-880E-DA1908AB3D62}">
      <dsp:nvSpPr>
        <dsp:cNvPr id="0" name=""/>
        <dsp:cNvSpPr/>
      </dsp:nvSpPr>
      <dsp:spPr>
        <a:xfrm>
          <a:off x="3377848" y="1840434"/>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smtClean="0"/>
            <a:t>Inclusive</a:t>
          </a:r>
          <a:endParaRPr lang="en-US" sz="3500" kern="1200" dirty="0"/>
        </a:p>
      </dsp:txBody>
      <dsp:txXfrm>
        <a:off x="3377848" y="1840434"/>
        <a:ext cx="2628219" cy="1576931"/>
      </dsp:txXfrm>
    </dsp:sp>
    <dsp:sp modelId="{D748013B-1B2E-40CB-854C-165AAB76CCDF}">
      <dsp:nvSpPr>
        <dsp:cNvPr id="0" name=""/>
        <dsp:cNvSpPr/>
      </dsp:nvSpPr>
      <dsp:spPr>
        <a:xfrm>
          <a:off x="1932327" y="3680187"/>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3500" kern="1200" dirty="0" smtClean="0"/>
            <a:t>Empowering </a:t>
          </a:r>
        </a:p>
        <a:p>
          <a:pPr lvl="0" algn="ctr" defTabSz="1422400">
            <a:lnSpc>
              <a:spcPct val="90000"/>
            </a:lnSpc>
            <a:spcBef>
              <a:spcPct val="0"/>
            </a:spcBef>
            <a:spcAft>
              <a:spcPct val="35000"/>
            </a:spcAft>
          </a:pPr>
          <a:endParaRPr lang="en-US" sz="3500" kern="1200" dirty="0"/>
        </a:p>
      </dsp:txBody>
      <dsp:txXfrm>
        <a:off x="1932327" y="3680187"/>
        <a:ext cx="2628219" cy="15769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C01BD-15F2-40EA-A04B-AB955B989764}">
      <dsp:nvSpPr>
        <dsp:cNvPr id="0" name=""/>
        <dsp:cNvSpPr/>
      </dsp:nvSpPr>
      <dsp:spPr>
        <a:xfrm>
          <a:off x="0" y="12023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dirty="0" smtClean="0"/>
            <a:t>promote and actively encourage opportunities for all young people in order that they may fulfil their potential as empowered individuals and as members of groups and communities;</a:t>
          </a:r>
          <a:endParaRPr lang="en-GB" sz="1300" kern="1200" dirty="0"/>
        </a:p>
      </dsp:txBody>
      <dsp:txXfrm>
        <a:off x="25245" y="145484"/>
        <a:ext cx="11259136" cy="466650"/>
      </dsp:txXfrm>
    </dsp:sp>
    <dsp:sp modelId="{08FEF931-C14F-43E1-9613-DA2F15E7B8B3}">
      <dsp:nvSpPr>
        <dsp:cNvPr id="0" name=""/>
        <dsp:cNvSpPr/>
      </dsp:nvSpPr>
      <dsp:spPr>
        <a:xfrm>
          <a:off x="0" y="67481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support young people through significant changes in their lives and assist them to understand their responsibilities;</a:t>
          </a:r>
          <a:endParaRPr lang="en-GB" sz="1300" kern="1200"/>
        </a:p>
      </dsp:txBody>
      <dsp:txXfrm>
        <a:off x="25245" y="700064"/>
        <a:ext cx="11259136" cy="466650"/>
      </dsp:txXfrm>
    </dsp:sp>
    <dsp:sp modelId="{08EC6AAF-D87F-4980-A1F8-D45EBFD2C316}">
      <dsp:nvSpPr>
        <dsp:cNvPr id="0" name=""/>
        <dsp:cNvSpPr/>
      </dsp:nvSpPr>
      <dsp:spPr>
        <a:xfrm>
          <a:off x="0" y="122939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support young people to be able to understand and exercise their rights;</a:t>
          </a:r>
          <a:endParaRPr lang="en-GB" sz="1300" kern="1200"/>
        </a:p>
      </dsp:txBody>
      <dsp:txXfrm>
        <a:off x="25245" y="1254644"/>
        <a:ext cx="11259136" cy="466650"/>
      </dsp:txXfrm>
    </dsp:sp>
    <dsp:sp modelId="{13F46390-309E-481E-B3F6-815C200854C9}">
      <dsp:nvSpPr>
        <dsp:cNvPr id="0" name=""/>
        <dsp:cNvSpPr/>
      </dsp:nvSpPr>
      <dsp:spPr>
        <a:xfrm>
          <a:off x="0" y="178397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encourage young people to gain and develop knowledge, understanding, attitudes and values and to make constructive use of their skills, resources and time;</a:t>
          </a:r>
          <a:endParaRPr lang="en-GB" sz="1300" kern="1200"/>
        </a:p>
      </dsp:txBody>
      <dsp:txXfrm>
        <a:off x="25245" y="1809224"/>
        <a:ext cx="11259136" cy="466650"/>
      </dsp:txXfrm>
    </dsp:sp>
    <dsp:sp modelId="{3ABD14B3-858B-42A3-9DEA-AA1ED077E8DB}">
      <dsp:nvSpPr>
        <dsp:cNvPr id="0" name=""/>
        <dsp:cNvSpPr/>
      </dsp:nvSpPr>
      <dsp:spPr>
        <a:xfrm>
          <a:off x="0" y="233855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promote opportunities and access for all young people whatever their race, gender, sexual identity, language, religion, disability, age, background or personal circumstances;</a:t>
          </a:r>
          <a:endParaRPr lang="en-GB" sz="1300" kern="1200"/>
        </a:p>
      </dsp:txBody>
      <dsp:txXfrm>
        <a:off x="25245" y="2363804"/>
        <a:ext cx="11259136" cy="466650"/>
      </dsp:txXfrm>
    </dsp:sp>
    <dsp:sp modelId="{59EE3013-2BEC-441E-B9B0-B3473A9A313C}">
      <dsp:nvSpPr>
        <dsp:cNvPr id="0" name=""/>
        <dsp:cNvSpPr/>
      </dsp:nvSpPr>
      <dsp:spPr>
        <a:xfrm>
          <a:off x="0" y="289313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challenge oppression and inequality;</a:t>
          </a:r>
          <a:endParaRPr lang="en-GB" sz="1300" kern="1200"/>
        </a:p>
      </dsp:txBody>
      <dsp:txXfrm>
        <a:off x="25245" y="2918384"/>
        <a:ext cx="11259136" cy="466650"/>
      </dsp:txXfrm>
    </dsp:sp>
    <dsp:sp modelId="{E820F9DA-BCAF-4BE4-B4DA-C6E5BD55F11E}">
      <dsp:nvSpPr>
        <dsp:cNvPr id="0" name=""/>
        <dsp:cNvSpPr/>
      </dsp:nvSpPr>
      <dsp:spPr>
        <a:xfrm>
          <a:off x="0" y="344771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support and enable young people in keeping themselves safe.</a:t>
          </a:r>
          <a:endParaRPr lang="en-GB" sz="1300" kern="1200"/>
        </a:p>
      </dsp:txBody>
      <dsp:txXfrm>
        <a:off x="25245" y="3472964"/>
        <a:ext cx="11259136" cy="466650"/>
      </dsp:txXfrm>
    </dsp:sp>
    <dsp:sp modelId="{62966E2D-5F5E-42CD-9C79-BB3EC1F5D090}">
      <dsp:nvSpPr>
        <dsp:cNvPr id="0" name=""/>
        <dsp:cNvSpPr/>
      </dsp:nvSpPr>
      <dsp:spPr>
        <a:xfrm>
          <a:off x="0" y="400229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recognises the importance and value of the Welsh language and the need to promote its use;</a:t>
          </a:r>
          <a:endParaRPr lang="en-GB" sz="1300" kern="1200"/>
        </a:p>
      </dsp:txBody>
      <dsp:txXfrm>
        <a:off x="25245" y="4027544"/>
        <a:ext cx="11259136" cy="466650"/>
      </dsp:txXfrm>
    </dsp:sp>
    <dsp:sp modelId="{51A512EF-DBD9-4447-B1BC-50CB7B747C12}">
      <dsp:nvSpPr>
        <dsp:cNvPr id="0" name=""/>
        <dsp:cNvSpPr/>
      </dsp:nvSpPr>
      <dsp:spPr>
        <a:xfrm>
          <a:off x="0" y="455687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recognises that Wales is a country with a diversity of languages and cultures;</a:t>
          </a:r>
          <a:endParaRPr lang="en-GB" sz="1300" kern="1200"/>
        </a:p>
      </dsp:txBody>
      <dsp:txXfrm>
        <a:off x="25245" y="4582124"/>
        <a:ext cx="11259136" cy="466650"/>
      </dsp:txXfrm>
    </dsp:sp>
    <dsp:sp modelId="{1BAE8A32-0445-49B6-9506-1BF58C176824}">
      <dsp:nvSpPr>
        <dsp:cNvPr id="0" name=""/>
        <dsp:cNvSpPr/>
      </dsp:nvSpPr>
      <dsp:spPr>
        <a:xfrm>
          <a:off x="0" y="511145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recognises the importance of sustainable development and equips young people with the knowledge and skills to play their part in shaping the future;</a:t>
          </a:r>
          <a:endParaRPr lang="en-GB" sz="1300" kern="1200"/>
        </a:p>
      </dsp:txBody>
      <dsp:txXfrm>
        <a:off x="25245" y="5136704"/>
        <a:ext cx="11259136" cy="466650"/>
      </dsp:txXfrm>
    </dsp:sp>
    <dsp:sp modelId="{B87500EB-2A09-465B-8B20-6913630DA2E3}">
      <dsp:nvSpPr>
        <dsp:cNvPr id="0" name=""/>
        <dsp:cNvSpPr/>
      </dsp:nvSpPr>
      <dsp:spPr>
        <a:xfrm>
          <a:off x="0" y="566603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encourages young people as local, national and global citizens to exercise their responsibilities;</a:t>
          </a:r>
          <a:endParaRPr lang="en-GB" sz="1300" kern="1200"/>
        </a:p>
      </dsp:txBody>
      <dsp:txXfrm>
        <a:off x="25245" y="5691284"/>
        <a:ext cx="11259136" cy="466650"/>
      </dsp:txXfrm>
    </dsp:sp>
    <dsp:sp modelId="{F00E97A8-B931-46CD-A832-704B2664C861}">
      <dsp:nvSpPr>
        <dsp:cNvPr id="0" name=""/>
        <dsp:cNvSpPr/>
      </dsp:nvSpPr>
      <dsp:spPr>
        <a:xfrm>
          <a:off x="0" y="622061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en-GB" sz="1300" kern="1200" smtClean="0"/>
            <a:t>encourages young people to protect their own rights and those of others.</a:t>
          </a:r>
          <a:endParaRPr lang="en-GB" sz="1300" kern="1200"/>
        </a:p>
      </dsp:txBody>
      <dsp:txXfrm>
        <a:off x="25245" y="6245864"/>
        <a:ext cx="11259136" cy="4666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F1764D-59DC-4932-B722-804E51F69FC2}">
      <dsp:nvSpPr>
        <dsp:cNvPr id="0" name=""/>
        <dsp:cNvSpPr/>
      </dsp:nvSpPr>
      <dsp:spPr>
        <a:xfrm>
          <a:off x="0" y="364342"/>
          <a:ext cx="10515600" cy="479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Recognises the links between our own lives and those of people throughout the world </a:t>
          </a:r>
          <a:endParaRPr lang="en-GB" sz="2000" kern="1200"/>
        </a:p>
      </dsp:txBody>
      <dsp:txXfrm>
        <a:off x="23417" y="387759"/>
        <a:ext cx="10468766" cy="432866"/>
      </dsp:txXfrm>
    </dsp:sp>
    <dsp:sp modelId="{D35275DF-51C8-4C76-99CE-C76C07D33E2E}">
      <dsp:nvSpPr>
        <dsp:cNvPr id="0" name=""/>
        <dsp:cNvSpPr/>
      </dsp:nvSpPr>
      <dsp:spPr>
        <a:xfrm>
          <a:off x="0" y="901642"/>
          <a:ext cx="10515600" cy="479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Recognises histories, both our own and those of others throughout the world </a:t>
          </a:r>
          <a:endParaRPr lang="en-GB" sz="2000" kern="1200"/>
        </a:p>
      </dsp:txBody>
      <dsp:txXfrm>
        <a:off x="23417" y="925059"/>
        <a:ext cx="10468766" cy="432866"/>
      </dsp:txXfrm>
    </dsp:sp>
    <dsp:sp modelId="{2CE28489-EECC-459C-9FA1-94A1AEF50E8D}">
      <dsp:nvSpPr>
        <dsp:cNvPr id="0" name=""/>
        <dsp:cNvSpPr/>
      </dsp:nvSpPr>
      <dsp:spPr>
        <a:xfrm>
          <a:off x="0" y="1438942"/>
          <a:ext cx="10515600" cy="479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Seeks to include black and minority ethnic (BME) perspectives locally and throughout the world </a:t>
          </a:r>
          <a:endParaRPr lang="en-GB" sz="2000" kern="1200"/>
        </a:p>
      </dsp:txBody>
      <dsp:txXfrm>
        <a:off x="23417" y="1462359"/>
        <a:ext cx="10468766" cy="432866"/>
      </dsp:txXfrm>
    </dsp:sp>
    <dsp:sp modelId="{CCB3A6EC-C049-4631-9017-04D554A3F483}">
      <dsp:nvSpPr>
        <dsp:cNvPr id="0" name=""/>
        <dsp:cNvSpPr/>
      </dsp:nvSpPr>
      <dsp:spPr>
        <a:xfrm>
          <a:off x="0" y="1976243"/>
          <a:ext cx="10515600" cy="479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Is concerned with needs and rights of both the present and future generations </a:t>
          </a:r>
          <a:endParaRPr lang="en-GB" sz="2000" kern="1200"/>
        </a:p>
      </dsp:txBody>
      <dsp:txXfrm>
        <a:off x="23417" y="1999660"/>
        <a:ext cx="10468766" cy="432866"/>
      </dsp:txXfrm>
    </dsp:sp>
    <dsp:sp modelId="{F66DB50F-1962-4A5D-B84B-B8E26F28DCF6}">
      <dsp:nvSpPr>
        <dsp:cNvPr id="0" name=""/>
        <dsp:cNvSpPr/>
      </dsp:nvSpPr>
      <dsp:spPr>
        <a:xfrm>
          <a:off x="0" y="2513543"/>
          <a:ext cx="10515600" cy="479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Addresses the relationship between power, resources and human rights </a:t>
          </a:r>
          <a:endParaRPr lang="en-GB" sz="2000" kern="1200"/>
        </a:p>
      </dsp:txBody>
      <dsp:txXfrm>
        <a:off x="23417" y="2536960"/>
        <a:ext cx="10468766" cy="432866"/>
      </dsp:txXfrm>
    </dsp:sp>
    <dsp:sp modelId="{2AFC7106-C74E-447E-9E40-5F9AE45E20D3}">
      <dsp:nvSpPr>
        <dsp:cNvPr id="0" name=""/>
        <dsp:cNvSpPr/>
      </dsp:nvSpPr>
      <dsp:spPr>
        <a:xfrm>
          <a:off x="0" y="3050843"/>
          <a:ext cx="10515600" cy="479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Enables young people to understand the global forces which shape their lives </a:t>
          </a:r>
          <a:endParaRPr lang="en-GB" sz="2000" kern="1200"/>
        </a:p>
      </dsp:txBody>
      <dsp:txXfrm>
        <a:off x="23417" y="3074260"/>
        <a:ext cx="10468766" cy="432866"/>
      </dsp:txXfrm>
    </dsp:sp>
    <dsp:sp modelId="{1D057569-36AB-4EAD-B9FD-75389E4805CE}">
      <dsp:nvSpPr>
        <dsp:cNvPr id="0" name=""/>
        <dsp:cNvSpPr/>
      </dsp:nvSpPr>
      <dsp:spPr>
        <a:xfrm>
          <a:off x="0" y="3588143"/>
          <a:ext cx="10515600" cy="479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Equips young people to participate in decision making and take action for change </a:t>
          </a:r>
          <a:endParaRPr lang="en-GB" sz="2000" kern="1200"/>
        </a:p>
      </dsp:txBody>
      <dsp:txXfrm>
        <a:off x="23417" y="3611560"/>
        <a:ext cx="10468766" cy="432866"/>
      </dsp:txXfrm>
    </dsp:sp>
    <dsp:sp modelId="{AF844B9B-1A5E-4127-9F53-82338CC4B8FA}">
      <dsp:nvSpPr>
        <dsp:cNvPr id="0" name=""/>
        <dsp:cNvSpPr/>
      </dsp:nvSpPr>
      <dsp:spPr>
        <a:xfrm>
          <a:off x="0" y="4125443"/>
          <a:ext cx="10515600" cy="479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Enables young people to question, to think critically, and to empathise </a:t>
          </a:r>
          <a:endParaRPr lang="en-GB" sz="2000" kern="1200"/>
        </a:p>
      </dsp:txBody>
      <dsp:txXfrm>
        <a:off x="23417" y="4148860"/>
        <a:ext cx="10468766" cy="432866"/>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2510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1813082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7613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11/23/2020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776574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8719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855537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11/23/2020</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46163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61BEF0D-F0BB-DE4B-95CE-6DB70DBA9567}" type="datetimeFigureOut">
              <a:rPr lang="en-US" smtClean="0"/>
              <a:pPr/>
              <a:t>11/23/2020</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79979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777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09774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0401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61BEF0D-F0BB-DE4B-95CE-6DB70DBA9567}" type="datetimeFigureOut">
              <a:rPr lang="en-US" smtClean="0"/>
              <a:pPr/>
              <a:t>11/23/2020</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217C01CDF56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502473"/>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hyperlink" Target="https://sustainabledevelopment.un.org/?menu=1300"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storyofstuff.org/movies/story-of-electronics/" TargetMode="External"/><Relationship Id="rId2" Type="http://schemas.openxmlformats.org/officeDocument/2006/relationships/slideLayout" Target="../slideLayouts/slideLayout5.xml"/><Relationship Id="rId1" Type="http://schemas.openxmlformats.org/officeDocument/2006/relationships/video" Target="https://www.youtube.com/embed/sW_7i6T_H78" TargetMode="Externa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esdtoolkit.org/esd_toolkit_v2.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ESDGC </a:t>
            </a:r>
            <a:endParaRPr lang="en-US" dirty="0"/>
          </a:p>
        </p:txBody>
      </p:sp>
      <p:sp>
        <p:nvSpPr>
          <p:cNvPr id="3" name="Subtitle 2"/>
          <p:cNvSpPr>
            <a:spLocks noGrp="1"/>
          </p:cNvSpPr>
          <p:nvPr>
            <p:ph type="subTitle" idx="1"/>
          </p:nvPr>
        </p:nvSpPr>
        <p:spPr/>
        <p:txBody>
          <a:bodyPr/>
          <a:lstStyle/>
          <a:p>
            <a:r>
              <a:rPr lang="en-US" dirty="0" smtClean="0"/>
              <a:t>Practice within the Youth Work Sector </a:t>
            </a:r>
            <a:endParaRPr lang="en-US" dirty="0"/>
          </a:p>
        </p:txBody>
      </p:sp>
      <p:pic>
        <p:nvPicPr>
          <p:cNvPr id="6" name="Picture 5"/>
          <p:cNvPicPr>
            <a:picLocks noChangeAspect="1"/>
          </p:cNvPicPr>
          <p:nvPr/>
        </p:nvPicPr>
        <p:blipFill>
          <a:blip r:embed="rId2"/>
          <a:stretch>
            <a:fillRect/>
          </a:stretch>
        </p:blipFill>
        <p:spPr>
          <a:xfrm>
            <a:off x="722921" y="4468446"/>
            <a:ext cx="10683631" cy="2017388"/>
          </a:xfrm>
          <a:prstGeom prst="rect">
            <a:avLst/>
          </a:prstGeom>
        </p:spPr>
      </p:pic>
    </p:spTree>
    <p:extLst>
      <p:ext uri="{BB962C8B-B14F-4D97-AF65-F5344CB8AC3E}">
        <p14:creationId xmlns:p14="http://schemas.microsoft.com/office/powerpoint/2010/main" val="20312846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Aims of Session </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Explore the role of ESDGC practice within Youth Work</a:t>
            </a:r>
          </a:p>
          <a:p>
            <a:pPr marL="0" indent="0">
              <a:buNone/>
            </a:pPr>
            <a:r>
              <a:rPr lang="en-US" dirty="0" smtClean="0"/>
              <a:t> </a:t>
            </a:r>
          </a:p>
          <a:p>
            <a:pPr marL="514350" indent="-514350">
              <a:buFont typeface="+mj-lt"/>
              <a:buAutoNum type="arabicPeriod"/>
            </a:pPr>
            <a:r>
              <a:rPr lang="en-US" dirty="0" smtClean="0"/>
              <a:t>Identify own knowledge and experience</a:t>
            </a:r>
          </a:p>
          <a:p>
            <a:pPr marL="0" indent="0">
              <a:buNone/>
            </a:pPr>
            <a:endParaRPr lang="en-US" dirty="0" smtClean="0"/>
          </a:p>
          <a:p>
            <a:pPr marL="514350" indent="-514350">
              <a:buFont typeface="+mj-lt"/>
              <a:buAutoNum type="arabicPeriod"/>
            </a:pPr>
            <a:r>
              <a:rPr lang="en-US" dirty="0" smtClean="0"/>
              <a:t>ESDGC activities for practice </a:t>
            </a:r>
            <a:endParaRPr lang="en-US" dirty="0"/>
          </a:p>
        </p:txBody>
      </p:sp>
    </p:spTree>
    <p:extLst>
      <p:ext uri="{BB962C8B-B14F-4D97-AF65-F5344CB8AC3E}">
        <p14:creationId xmlns:p14="http://schemas.microsoft.com/office/powerpoint/2010/main" val="15792033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ESDGC </a:t>
            </a:r>
            <a:endParaRPr lang="en-GB" dirty="0"/>
          </a:p>
        </p:txBody>
      </p:sp>
      <p:sp>
        <p:nvSpPr>
          <p:cNvPr id="3" name="Content Placeholder 2"/>
          <p:cNvSpPr>
            <a:spLocks noGrp="1"/>
          </p:cNvSpPr>
          <p:nvPr>
            <p:ph sz="half" idx="1"/>
          </p:nvPr>
        </p:nvSpPr>
        <p:spPr/>
        <p:txBody>
          <a:bodyPr>
            <a:normAutofit/>
          </a:bodyPr>
          <a:lstStyle/>
          <a:p>
            <a:pPr algn="ctr"/>
            <a:r>
              <a:rPr lang="en-GB" sz="4400" dirty="0" smtClean="0"/>
              <a:t>EDUCTION FOR SUSTAINBLE DEVELOPMENT AND GLOBAL CITEZENSHIP</a:t>
            </a:r>
            <a:endParaRPr lang="en-GB" sz="4400" dirty="0"/>
          </a:p>
        </p:txBody>
      </p:sp>
      <p:pic>
        <p:nvPicPr>
          <p:cNvPr id="1026" name="Picture 2" descr="https://image3.slideserve.com/6414361/seven-themes-a-convenient-way-of-dealing-with-esdgc-n.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50995" y="1900909"/>
            <a:ext cx="4937125" cy="3702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18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ESDGC? </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Ø"/>
            </a:pPr>
            <a:r>
              <a:rPr lang="en-GB" dirty="0"/>
              <a:t>Youth work plays a crucial role in supporting young people through a significant time in their lives. </a:t>
            </a:r>
            <a:endParaRPr lang="en-GB" dirty="0" smtClean="0"/>
          </a:p>
          <a:p>
            <a:pPr>
              <a:buFont typeface="Wingdings" panose="05000000000000000000" pitchFamily="2" charset="2"/>
              <a:buChar char="Ø"/>
            </a:pPr>
            <a:endParaRPr lang="en-GB" dirty="0" smtClean="0"/>
          </a:p>
          <a:p>
            <a:pPr>
              <a:buFont typeface="Wingdings" panose="05000000000000000000" pitchFamily="2" charset="2"/>
              <a:buChar char="Ø"/>
            </a:pPr>
            <a:r>
              <a:rPr lang="en-GB" dirty="0" smtClean="0"/>
              <a:t>It </a:t>
            </a:r>
            <a:r>
              <a:rPr lang="en-GB" dirty="0"/>
              <a:t>enables them to explore important issues and develop opinions about them, and maybe even do something</a:t>
            </a:r>
            <a:r>
              <a:rPr lang="en-GB" dirty="0" smtClean="0"/>
              <a:t>.</a:t>
            </a:r>
          </a:p>
          <a:p>
            <a:pPr marL="0" indent="0">
              <a:buNone/>
            </a:pPr>
            <a:endParaRPr lang="en-GB" dirty="0" smtClean="0"/>
          </a:p>
          <a:p>
            <a:pPr>
              <a:buFont typeface="Wingdings" panose="05000000000000000000" pitchFamily="2" charset="2"/>
              <a:buChar char="Ø"/>
            </a:pPr>
            <a:r>
              <a:rPr lang="en-GB" dirty="0" smtClean="0"/>
              <a:t> </a:t>
            </a:r>
            <a:r>
              <a:rPr lang="en-GB" dirty="0"/>
              <a:t>ESDGC can support young people to develop an understanding of the world around them</a:t>
            </a:r>
            <a:r>
              <a:rPr lang="en-GB" dirty="0" smtClean="0"/>
              <a:t>.</a:t>
            </a:r>
          </a:p>
          <a:p>
            <a:pPr marL="0" indent="0">
              <a:buNone/>
            </a:pPr>
            <a:endParaRPr lang="en-GB" dirty="0" smtClean="0"/>
          </a:p>
          <a:p>
            <a:pPr>
              <a:buFont typeface="Wingdings" panose="05000000000000000000" pitchFamily="2" charset="2"/>
              <a:buChar char="Ø"/>
            </a:pPr>
            <a:r>
              <a:rPr lang="en-GB" dirty="0" smtClean="0"/>
              <a:t> </a:t>
            </a:r>
            <a:r>
              <a:rPr lang="en-GB" dirty="0"/>
              <a:t>It does this by developing their knowledge of some of the key local and global issues they face in the world today, and supporting them to explore their attitudes and values</a:t>
            </a:r>
            <a:endParaRPr lang="en-US" dirty="0"/>
          </a:p>
        </p:txBody>
      </p:sp>
    </p:spTree>
    <p:extLst>
      <p:ext uri="{BB962C8B-B14F-4D97-AF65-F5344CB8AC3E}">
        <p14:creationId xmlns:p14="http://schemas.microsoft.com/office/powerpoint/2010/main" val="15819019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a:t>
            </a:r>
            <a:endParaRPr lang="en-US" dirty="0"/>
          </a:p>
        </p:txBody>
      </p:sp>
      <p:sp>
        <p:nvSpPr>
          <p:cNvPr id="3" name="Content Placeholder 2"/>
          <p:cNvSpPr>
            <a:spLocks noGrp="1"/>
          </p:cNvSpPr>
          <p:nvPr>
            <p:ph sz="half" idx="1"/>
          </p:nvPr>
        </p:nvSpPr>
        <p:spPr/>
        <p:txBody>
          <a:bodyPr/>
          <a:lstStyle/>
          <a:p>
            <a:r>
              <a:rPr lang="en-US" dirty="0" smtClean="0"/>
              <a:t>In small groups outline what a sustainable youth  club might look like? </a:t>
            </a:r>
          </a:p>
          <a:p>
            <a:endParaRPr lang="en-US" dirty="0"/>
          </a:p>
        </p:txBody>
      </p:sp>
      <p:pic>
        <p:nvPicPr>
          <p:cNvPr id="5" name="Content Placeholder 4"/>
          <p:cNvPicPr>
            <a:picLocks noGrp="1" noChangeAspect="1"/>
          </p:cNvPicPr>
          <p:nvPr>
            <p:ph sz="half" idx="2"/>
          </p:nvPr>
        </p:nvPicPr>
        <p:blipFill>
          <a:blip r:embed="rId2"/>
          <a:stretch>
            <a:fillRect/>
          </a:stretch>
        </p:blipFill>
        <p:spPr>
          <a:xfrm>
            <a:off x="5556284" y="365125"/>
            <a:ext cx="6119901" cy="6070844"/>
          </a:xfrm>
          <a:prstGeom prst="rect">
            <a:avLst/>
          </a:prstGeom>
        </p:spPr>
      </p:pic>
    </p:spTree>
    <p:extLst>
      <p:ext uri="{BB962C8B-B14F-4D97-AF65-F5344CB8AC3E}">
        <p14:creationId xmlns:p14="http://schemas.microsoft.com/office/powerpoint/2010/main" val="20510935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ESDGC </a:t>
            </a:r>
            <a:endParaRPr lang="en-US" dirty="0"/>
          </a:p>
        </p:txBody>
      </p:sp>
      <p:sp>
        <p:nvSpPr>
          <p:cNvPr id="3" name="Content Placeholder 2"/>
          <p:cNvSpPr>
            <a:spLocks noGrp="1"/>
          </p:cNvSpPr>
          <p:nvPr>
            <p:ph sz="half" idx="1"/>
          </p:nvPr>
        </p:nvSpPr>
        <p:spPr>
          <a:xfrm>
            <a:off x="428106" y="1761894"/>
            <a:ext cx="5181600" cy="4844636"/>
          </a:xfrm>
        </p:spPr>
        <p:txBody>
          <a:bodyPr>
            <a:normAutofit/>
          </a:bodyPr>
          <a:lstStyle/>
          <a:p>
            <a:r>
              <a:rPr lang="en-US" dirty="0" smtClean="0"/>
              <a:t>Why do we need to change education (formal , non-formal, Informal?</a:t>
            </a:r>
          </a:p>
          <a:p>
            <a:pPr marL="0" indent="0">
              <a:buNone/>
            </a:pPr>
            <a:endParaRPr lang="en-US" dirty="0" smtClean="0"/>
          </a:p>
          <a:p>
            <a:r>
              <a:rPr lang="en-US" dirty="0" smtClean="0"/>
              <a:t>What are the challenges young people are faced with today?  </a:t>
            </a:r>
          </a:p>
          <a:p>
            <a:endParaRPr lang="en-US" dirty="0"/>
          </a:p>
          <a:p>
            <a:r>
              <a:rPr lang="en-US" b="1" dirty="0" smtClean="0"/>
              <a:t>From your own perspective think about : What are the </a:t>
            </a:r>
            <a:r>
              <a:rPr lang="en-US" b="1" dirty="0"/>
              <a:t>Most Important Issues Facing the World and its Inhabitants </a:t>
            </a:r>
            <a:endParaRPr lang="en-US" b="1" dirty="0" smtClean="0"/>
          </a:p>
          <a:p>
            <a:r>
              <a:rPr lang="en-US" b="1" dirty="0" smtClean="0">
                <a:hlinkClick r:id="rId2"/>
              </a:rPr>
              <a:t>https://sustainabledevelopment.un.org/?menu=1300</a:t>
            </a:r>
            <a:endParaRPr lang="en-US" b="1" dirty="0"/>
          </a:p>
          <a:p>
            <a:pPr marL="0" indent="0">
              <a:buNone/>
            </a:pPr>
            <a:endParaRPr lang="en-US" dirty="0" smtClean="0"/>
          </a:p>
          <a:p>
            <a:endParaRPr lang="en-US" dirty="0"/>
          </a:p>
        </p:txBody>
      </p:sp>
      <p:pic>
        <p:nvPicPr>
          <p:cNvPr id="5" name="Content Placeholder 4">
            <a:hlinkClick r:id="rId2"/>
          </p:cNvPr>
          <p:cNvPicPr>
            <a:picLocks noGrp="1" noChangeAspect="1"/>
          </p:cNvPicPr>
          <p:nvPr>
            <p:ph sz="half" idx="2"/>
          </p:nvPr>
        </p:nvPicPr>
        <p:blipFill>
          <a:blip r:embed="rId3"/>
          <a:stretch>
            <a:fillRect/>
          </a:stretch>
        </p:blipFill>
        <p:spPr>
          <a:xfrm>
            <a:off x="5682575" y="700210"/>
            <a:ext cx="6509425" cy="4176589"/>
          </a:xfrm>
          <a:prstGeom prst="rect">
            <a:avLst/>
          </a:prstGeom>
        </p:spPr>
      </p:pic>
    </p:spTree>
    <p:extLst>
      <p:ext uri="{BB962C8B-B14F-4D97-AF65-F5344CB8AC3E}">
        <p14:creationId xmlns:p14="http://schemas.microsoft.com/office/powerpoint/2010/main" val="13498365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ESDGC</a:t>
            </a:r>
            <a:endParaRPr lang="en-US" dirty="0"/>
          </a:p>
        </p:txBody>
      </p:sp>
      <p:sp>
        <p:nvSpPr>
          <p:cNvPr id="3" name="Content Placeholder 2"/>
          <p:cNvSpPr>
            <a:spLocks noGrp="1"/>
          </p:cNvSpPr>
          <p:nvPr>
            <p:ph sz="half" idx="1"/>
          </p:nvPr>
        </p:nvSpPr>
        <p:spPr>
          <a:xfrm>
            <a:off x="643696" y="1601585"/>
            <a:ext cx="5282834" cy="4511040"/>
          </a:xfrm>
        </p:spPr>
        <p:txBody>
          <a:bodyPr>
            <a:normAutofit/>
          </a:bodyPr>
          <a:lstStyle/>
          <a:p>
            <a:r>
              <a:rPr lang="en-US" b="1" dirty="0"/>
              <a:t>ESDGC in </a:t>
            </a:r>
            <a:r>
              <a:rPr lang="en-US" b="1" dirty="0" smtClean="0"/>
              <a:t>work context </a:t>
            </a:r>
            <a:r>
              <a:rPr lang="en-US" b="1" dirty="0"/>
              <a:t>starts from the young people’s </a:t>
            </a:r>
            <a:r>
              <a:rPr lang="en-US" b="1" dirty="0" smtClean="0"/>
              <a:t>experiences: </a:t>
            </a:r>
            <a:endParaRPr lang="en-US" b="1" dirty="0" smtClean="0"/>
          </a:p>
          <a:p>
            <a:pPr lvl="1"/>
            <a:r>
              <a:rPr lang="en-US" b="1" dirty="0" smtClean="0"/>
              <a:t>encourages </a:t>
            </a:r>
            <a:r>
              <a:rPr lang="en-US" b="1" dirty="0"/>
              <a:t>a critical understanding of the links between their lives and histories with </a:t>
            </a:r>
            <a:r>
              <a:rPr lang="en-US" b="1" dirty="0" smtClean="0"/>
              <a:t>those in </a:t>
            </a:r>
            <a:r>
              <a:rPr lang="en-US" b="1" dirty="0"/>
              <a:t>their community and others throughout the world</a:t>
            </a:r>
            <a:r>
              <a:rPr lang="en-US" b="1" dirty="0" smtClean="0"/>
              <a:t>,</a:t>
            </a:r>
          </a:p>
          <a:p>
            <a:pPr lvl="1"/>
            <a:endParaRPr lang="en-US" b="1" dirty="0" smtClean="0"/>
          </a:p>
          <a:p>
            <a:pPr lvl="1"/>
            <a:r>
              <a:rPr lang="en-US" b="1" dirty="0" smtClean="0"/>
              <a:t> </a:t>
            </a:r>
            <a:r>
              <a:rPr lang="en-US" b="1" dirty="0"/>
              <a:t>making the connections between society, economy, the environment and politics. </a:t>
            </a:r>
            <a:endParaRPr lang="en-US" b="1" dirty="0" smtClean="0"/>
          </a:p>
          <a:p>
            <a:pPr lvl="1"/>
            <a:endParaRPr lang="en-US" b="1" dirty="0" smtClean="0"/>
          </a:p>
          <a:p>
            <a:pPr lvl="1"/>
            <a:r>
              <a:rPr lang="en-US" b="1" dirty="0" smtClean="0"/>
              <a:t>It </a:t>
            </a:r>
            <a:r>
              <a:rPr lang="en-US" b="1" dirty="0"/>
              <a:t>reflects on attitudes and values, and develops skills to enable active participation in creating a more just and sustainable world. </a:t>
            </a:r>
            <a:endParaRPr lang="en-US" b="1" dirty="0" smtClean="0"/>
          </a:p>
          <a:p>
            <a:pPr marL="0" indent="0">
              <a:buNone/>
            </a:pPr>
            <a:endParaRPr lang="en-US" dirty="0" smtClean="0"/>
          </a:p>
          <a:p>
            <a:r>
              <a:rPr lang="en-US" dirty="0" smtClean="0"/>
              <a:t>Welsh Government (2008</a:t>
            </a:r>
            <a:r>
              <a:rPr lang="en-US" dirty="0" smtClean="0"/>
              <a:t>)</a:t>
            </a:r>
            <a:endParaRPr lang="en-US" dirty="0"/>
          </a:p>
        </p:txBody>
      </p:sp>
      <p:sp>
        <p:nvSpPr>
          <p:cNvPr id="5" name="Content Placeholder 4"/>
          <p:cNvSpPr>
            <a:spLocks noGrp="1"/>
          </p:cNvSpPr>
          <p:nvPr>
            <p:ph sz="half" idx="2"/>
          </p:nvPr>
        </p:nvSpPr>
        <p:spPr/>
        <p:txBody>
          <a:bodyPr>
            <a:normAutofit/>
          </a:bodyPr>
          <a:lstStyle/>
          <a:p>
            <a:endParaRPr lang="en-GB" dirty="0" smtClean="0"/>
          </a:p>
          <a:p>
            <a:endParaRPr lang="en-GB" dirty="0"/>
          </a:p>
        </p:txBody>
      </p:sp>
      <p:pic>
        <p:nvPicPr>
          <p:cNvPr id="9" name="Picture 8"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95156" y="1396538"/>
            <a:ext cx="5144967" cy="4044882"/>
          </a:xfrm>
          <a:prstGeom prst="rect">
            <a:avLst/>
          </a:prstGeom>
        </p:spPr>
      </p:pic>
      <p:sp>
        <p:nvSpPr>
          <p:cNvPr id="10" name="Oval Callout 9"/>
          <p:cNvSpPr/>
          <p:nvPr/>
        </p:nvSpPr>
        <p:spPr>
          <a:xfrm>
            <a:off x="6436139" y="5168349"/>
            <a:ext cx="4382052" cy="1251846"/>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7204765" y="5318886"/>
            <a:ext cx="2844800" cy="523220"/>
          </a:xfrm>
          <a:prstGeom prst="rect">
            <a:avLst/>
          </a:prstGeom>
          <a:noFill/>
        </p:spPr>
        <p:txBody>
          <a:bodyPr wrap="square" rtlCol="0">
            <a:spAutoFit/>
          </a:bodyPr>
          <a:lstStyle/>
          <a:p>
            <a:r>
              <a:rPr lang="en-GB" sz="1400" dirty="0" smtClean="0"/>
              <a:t>This document will be really helpful for </a:t>
            </a:r>
            <a:r>
              <a:rPr lang="en-GB" sz="1400" dirty="0" smtClean="0"/>
              <a:t>your discussion. </a:t>
            </a:r>
            <a:endParaRPr lang="en-GB" sz="1400" dirty="0"/>
          </a:p>
        </p:txBody>
      </p:sp>
    </p:spTree>
    <p:extLst>
      <p:ext uri="{BB962C8B-B14F-4D97-AF65-F5344CB8AC3E}">
        <p14:creationId xmlns:p14="http://schemas.microsoft.com/office/powerpoint/2010/main" val="18688187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defRPr/>
            </a:pPr>
            <a:r>
              <a:rPr lang="en-US" altLang="en-US" smtClean="0">
                <a:solidFill>
                  <a:schemeClr val="tx1">
                    <a:lumMod val="75000"/>
                    <a:lumOff val="25000"/>
                  </a:schemeClr>
                </a:solidFill>
              </a:rPr>
              <a:t/>
            </a:r>
            <a:br>
              <a:rPr lang="en-US" altLang="en-US" smtClean="0">
                <a:solidFill>
                  <a:schemeClr val="tx1">
                    <a:lumMod val="75000"/>
                    <a:lumOff val="25000"/>
                  </a:schemeClr>
                </a:solidFill>
              </a:rPr>
            </a:br>
            <a:r>
              <a:rPr lang="en-US" altLang="en-US" smtClean="0">
                <a:solidFill>
                  <a:schemeClr val="tx1">
                    <a:lumMod val="75000"/>
                    <a:lumOff val="25000"/>
                  </a:schemeClr>
                </a:solidFill>
              </a:rPr>
              <a:t>Is education responding? </a:t>
            </a:r>
          </a:p>
        </p:txBody>
      </p:sp>
      <p:sp>
        <p:nvSpPr>
          <p:cNvPr id="30723" name="Content Placeholder 4"/>
          <p:cNvSpPr>
            <a:spLocks noGrp="1"/>
          </p:cNvSpPr>
          <p:nvPr>
            <p:ph idx="1"/>
          </p:nvPr>
        </p:nvSpPr>
        <p:spPr>
          <a:xfrm>
            <a:off x="2279650" y="1989139"/>
            <a:ext cx="7524750" cy="4137025"/>
          </a:xfrm>
        </p:spPr>
        <p:txBody>
          <a:bodyPr/>
          <a:lstStyle/>
          <a:p>
            <a:pPr marL="273050" indent="-273050">
              <a:buFont typeface="Symbol" panose="05050102010706020507" pitchFamily="18" charset="2"/>
              <a:buChar char=""/>
            </a:pPr>
            <a:endParaRPr lang="en-US" altLang="en-US" sz="1700"/>
          </a:p>
          <a:p>
            <a:pPr marL="273050" indent="-273050">
              <a:buFont typeface="Symbol" panose="05050102010706020507" pitchFamily="18" charset="2"/>
              <a:buChar char=""/>
            </a:pPr>
            <a:r>
              <a:rPr lang="en-US" altLang="en-US" sz="3000"/>
              <a:t>Education as the answer or the problem? </a:t>
            </a:r>
          </a:p>
          <a:p>
            <a:pPr marL="273050" indent="-273050">
              <a:buFont typeface="Symbol" panose="05050102010706020507" pitchFamily="18" charset="2"/>
              <a:buChar char=""/>
            </a:pPr>
            <a:r>
              <a:rPr lang="en-US" altLang="en-US" sz="3000"/>
              <a:t>‘</a:t>
            </a:r>
            <a:r>
              <a:rPr lang="en-US" altLang="en-US" sz="3000" b="1" i="1"/>
              <a:t>The destruction of the planet is not the work of ignorant people. Rather it is largely the result of work by people with BAs, BScs, LLBs, MBAs and PhDs.’ </a:t>
            </a:r>
          </a:p>
          <a:p>
            <a:pPr marL="273050" indent="-273050">
              <a:buNone/>
            </a:pPr>
            <a:r>
              <a:rPr lang="en-US" altLang="en-US" sz="1700"/>
              <a:t>	</a:t>
            </a:r>
          </a:p>
          <a:p>
            <a:pPr marL="273050" indent="-273050">
              <a:buNone/>
            </a:pPr>
            <a:r>
              <a:rPr lang="en-US" altLang="en-US" sz="1700"/>
              <a:t>David Orr (1994)  ‘What is education for’? </a:t>
            </a:r>
            <a:r>
              <a:rPr lang="en-US" altLang="en-US" sz="1700" i="1"/>
              <a:t>Earth in 	Mind, </a:t>
            </a:r>
            <a:r>
              <a:rPr lang="en-US" altLang="en-US" sz="1700"/>
              <a:t>Island Press </a:t>
            </a:r>
          </a:p>
        </p:txBody>
      </p:sp>
      <p:pic>
        <p:nvPicPr>
          <p:cNvPr id="307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4288" y="5584826"/>
            <a:ext cx="1460500" cy="1273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75639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p:txBody>
          <a:bodyPr/>
          <a:lstStyle/>
          <a:p>
            <a:pPr>
              <a:defRPr/>
            </a:pPr>
            <a:endParaRPr lang="en-US" altLang="en-US" smtClean="0">
              <a:solidFill>
                <a:schemeClr val="tx1">
                  <a:lumMod val="75000"/>
                  <a:lumOff val="25000"/>
                </a:schemeClr>
              </a:solidFill>
            </a:endParaRPr>
          </a:p>
        </p:txBody>
      </p:sp>
      <p:sp>
        <p:nvSpPr>
          <p:cNvPr id="31747" name="Content Placeholder 1"/>
          <p:cNvSpPr>
            <a:spLocks noGrp="1"/>
          </p:cNvSpPr>
          <p:nvPr>
            <p:ph idx="1"/>
          </p:nvPr>
        </p:nvSpPr>
        <p:spPr/>
        <p:txBody>
          <a:bodyPr/>
          <a:lstStyle/>
          <a:p>
            <a:pPr eaLnBrk="1" hangingPunct="1"/>
            <a:r>
              <a:rPr lang="en-GB" altLang="en-US"/>
              <a:t>“Education is the most powerful weapon you can use to change the world”</a:t>
            </a:r>
          </a:p>
          <a:p>
            <a:pPr lvl="1" eaLnBrk="1" hangingPunct="1"/>
            <a:endParaRPr lang="en-GB" altLang="en-US" smtClean="0"/>
          </a:p>
          <a:p>
            <a:pPr lvl="1" eaLnBrk="1" hangingPunct="1"/>
            <a:r>
              <a:rPr lang="en-GB" altLang="en-US" b="1" smtClean="0"/>
              <a:t>Nelson Mandela</a:t>
            </a:r>
            <a:endParaRPr lang="en-US" altLang="en-US" b="1" smtClean="0"/>
          </a:p>
        </p:txBody>
      </p:sp>
    </p:spTree>
    <p:extLst>
      <p:ext uri="{BB962C8B-B14F-4D97-AF65-F5344CB8AC3E}">
        <p14:creationId xmlns:p14="http://schemas.microsoft.com/office/powerpoint/2010/main" val="4293998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Reorienting Education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93783783"/>
              </p:ext>
            </p:extLst>
          </p:nvPr>
        </p:nvGraphicFramePr>
        <p:xfrm>
          <a:off x="216452" y="1532834"/>
          <a:ext cx="11137348" cy="51565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5517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ESDGC and Youth Work </a:t>
            </a:r>
            <a:endParaRPr lang="en-GB" dirty="0"/>
          </a:p>
        </p:txBody>
      </p:sp>
      <p:sp>
        <p:nvSpPr>
          <p:cNvPr id="3" name="Content Placeholder 2"/>
          <p:cNvSpPr>
            <a:spLocks noGrp="1"/>
          </p:cNvSpPr>
          <p:nvPr>
            <p:ph idx="1"/>
          </p:nvPr>
        </p:nvSpPr>
        <p:spPr/>
        <p:txBody>
          <a:bodyPr>
            <a:normAutofit/>
          </a:bodyPr>
          <a:lstStyle/>
          <a:p>
            <a:r>
              <a:rPr lang="en-GB" dirty="0"/>
              <a:t>So what is the difference between ESDGC in youth work and good youth work? </a:t>
            </a:r>
            <a:endParaRPr lang="en-GB" dirty="0" smtClean="0"/>
          </a:p>
          <a:p>
            <a:r>
              <a:rPr lang="en-GB" dirty="0" smtClean="0"/>
              <a:t>The </a:t>
            </a:r>
            <a:r>
              <a:rPr lang="en-GB" dirty="0"/>
              <a:t>answer for many is not </a:t>
            </a:r>
            <a:r>
              <a:rPr lang="en-GB" dirty="0" smtClean="0"/>
              <a:t>much</a:t>
            </a:r>
            <a:r>
              <a:rPr lang="en-GB" dirty="0" smtClean="0"/>
              <a:t>:</a:t>
            </a:r>
          </a:p>
          <a:p>
            <a:endParaRPr lang="en-GB" dirty="0" smtClean="0"/>
          </a:p>
          <a:p>
            <a:pPr lvl="1"/>
            <a:r>
              <a:rPr lang="en-GB" dirty="0" smtClean="0"/>
              <a:t>“ </a:t>
            </a:r>
            <a:r>
              <a:rPr lang="en-GB" dirty="0"/>
              <a:t>Youth work has a long tradition of supporting young people’s understanding of the world around them, and the values that youth work promotes such as justice and equality link strongly with the introduction of global themes. Therefore ESDGC in a youth work context is entirely consistent, and many are engaging in ESDGC in youth work, even if they’re not giving it that </a:t>
            </a:r>
            <a:r>
              <a:rPr lang="en-GB" dirty="0" smtClean="0"/>
              <a:t>name”. </a:t>
            </a:r>
          </a:p>
          <a:p>
            <a:endParaRPr lang="en-GB" dirty="0"/>
          </a:p>
          <a:p>
            <a:r>
              <a:rPr lang="en-GB" dirty="0" smtClean="0"/>
              <a:t>(Welsh Government 2008)</a:t>
            </a:r>
            <a:endParaRPr lang="en-GB" dirty="0"/>
          </a:p>
        </p:txBody>
      </p:sp>
    </p:spTree>
    <p:extLst>
      <p:ext uri="{BB962C8B-B14F-4D97-AF65-F5344CB8AC3E}">
        <p14:creationId xmlns:p14="http://schemas.microsoft.com/office/powerpoint/2010/main" val="3527650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Principles and purposes of Youth Work </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57594072"/>
              </p:ext>
            </p:extLst>
          </p:nvPr>
        </p:nvGraphicFramePr>
        <p:xfrm>
          <a:off x="4800600" y="731838"/>
          <a:ext cx="6492875"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p:cNvSpPr>
            <a:spLocks noGrp="1"/>
          </p:cNvSpPr>
          <p:nvPr>
            <p:ph type="body" sz="half" idx="2"/>
          </p:nvPr>
        </p:nvSpPr>
        <p:spPr/>
        <p:txBody>
          <a:bodyPr/>
          <a:lstStyle/>
          <a:p>
            <a:pPr marL="285750" indent="-285750">
              <a:buFont typeface="Arial" panose="020B0604020202020204" pitchFamily="34" charset="0"/>
              <a:buChar char="•"/>
            </a:pPr>
            <a:r>
              <a:rPr lang="en-US" dirty="0"/>
              <a:t>ESDGC in youth work settings is distinct because it follows the same principles as youth work practice; </a:t>
            </a:r>
            <a:endParaRPr lang="en-US" dirty="0" smtClean="0"/>
          </a:p>
          <a:p>
            <a:endParaRPr lang="en-US" dirty="0"/>
          </a:p>
          <a:p>
            <a:pPr marL="342900" indent="-342900">
              <a:buFont typeface="Arial" panose="020B0604020202020204" pitchFamily="34" charset="0"/>
              <a:buChar char="•"/>
            </a:pPr>
            <a:r>
              <a:rPr lang="en-US" dirty="0"/>
              <a:t>What are the </a:t>
            </a:r>
            <a:r>
              <a:rPr lang="en-US" dirty="0" smtClean="0"/>
              <a:t>purposes and principles </a:t>
            </a:r>
            <a:r>
              <a:rPr lang="en-US" dirty="0"/>
              <a:t>of youth work practice</a:t>
            </a:r>
            <a:r>
              <a:rPr lang="en-US" dirty="0" smtClean="0"/>
              <a:t>?</a:t>
            </a:r>
            <a:endParaRPr lang="en-GB" dirty="0"/>
          </a:p>
        </p:txBody>
      </p:sp>
    </p:spTree>
    <p:extLst>
      <p:ext uri="{BB962C8B-B14F-4D97-AF65-F5344CB8AC3E}">
        <p14:creationId xmlns:p14="http://schemas.microsoft.com/office/powerpoint/2010/main" val="3050736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ext uri="{D42A27DB-BD31-4B8C-83A1-F6EECF244321}">
                <p14:modId xmlns:p14="http://schemas.microsoft.com/office/powerpoint/2010/main" val="2229938774"/>
              </p:ext>
            </p:extLst>
          </p:nvPr>
        </p:nvGraphicFramePr>
        <p:xfrm>
          <a:off x="181114" y="1"/>
          <a:ext cx="11309626" cy="6857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04173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ESDGC in youth work: </a:t>
            </a:r>
            <a:br>
              <a:rPr lang="en-US" dirty="0" smtClean="0"/>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27138693"/>
              </p:ext>
            </p:extLst>
          </p:nvPr>
        </p:nvGraphicFramePr>
        <p:xfrm>
          <a:off x="838200" y="1888514"/>
          <a:ext cx="10515600" cy="49694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86726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ESDGC is not: </a:t>
            </a:r>
            <a:r>
              <a:rPr lang="en-US" dirty="0" smtClean="0">
                <a:effectLst/>
              </a:rPr>
              <a:t/>
            </a:r>
            <a:br>
              <a:rPr lang="en-US" dirty="0" smtClean="0">
                <a:effectLst/>
              </a:rPr>
            </a:br>
            <a:endParaRPr lang="en-US" dirty="0"/>
          </a:p>
        </p:txBody>
      </p:sp>
      <p:sp>
        <p:nvSpPr>
          <p:cNvPr id="3" name="Content Placeholder 2"/>
          <p:cNvSpPr>
            <a:spLocks noGrp="1"/>
          </p:cNvSpPr>
          <p:nvPr>
            <p:ph idx="1"/>
          </p:nvPr>
        </p:nvSpPr>
        <p:spPr/>
        <p:txBody>
          <a:bodyPr/>
          <a:lstStyle/>
          <a:p>
            <a:pPr lvl="1"/>
            <a:r>
              <a:rPr lang="en-US" dirty="0"/>
              <a:t> Confined to project </a:t>
            </a:r>
            <a:r>
              <a:rPr lang="en-US" dirty="0" smtClean="0"/>
              <a:t>work</a:t>
            </a:r>
          </a:p>
          <a:p>
            <a:pPr marL="457200" lvl="1" indent="0">
              <a:buNone/>
            </a:pPr>
            <a:endParaRPr lang="en-US" dirty="0" smtClean="0">
              <a:effectLst/>
            </a:endParaRPr>
          </a:p>
          <a:p>
            <a:pPr lvl="1"/>
            <a:r>
              <a:rPr lang="en-US" dirty="0"/>
              <a:t> A series of discrete concepts or themes </a:t>
            </a:r>
            <a:endParaRPr lang="en-US" dirty="0" smtClean="0"/>
          </a:p>
          <a:p>
            <a:pPr marL="457200" lvl="1" indent="0">
              <a:buNone/>
            </a:pPr>
            <a:endParaRPr lang="en-US" dirty="0" smtClean="0">
              <a:effectLst/>
            </a:endParaRPr>
          </a:p>
          <a:p>
            <a:pPr lvl="1"/>
            <a:r>
              <a:rPr lang="en-US" dirty="0"/>
              <a:t> The responsibility of one or two people in the service or organisation </a:t>
            </a:r>
            <a:endParaRPr lang="en-US" dirty="0" smtClean="0"/>
          </a:p>
          <a:p>
            <a:pPr marL="457200" lvl="1" indent="0">
              <a:buNone/>
            </a:pPr>
            <a:endParaRPr lang="en-US" dirty="0" smtClean="0">
              <a:effectLst/>
            </a:endParaRPr>
          </a:p>
          <a:p>
            <a:pPr lvl="1"/>
            <a:r>
              <a:rPr lang="en-US" dirty="0"/>
              <a:t> About transmitting a set of answers to learners </a:t>
            </a:r>
            <a:endParaRPr lang="en-US" dirty="0" smtClean="0"/>
          </a:p>
          <a:p>
            <a:pPr marL="457200" lvl="1" indent="0">
              <a:buNone/>
            </a:pPr>
            <a:endParaRPr lang="en-US" dirty="0" smtClean="0">
              <a:effectLst/>
            </a:endParaRPr>
          </a:p>
          <a:p>
            <a:pPr lvl="1"/>
            <a:r>
              <a:rPr lang="en-US" dirty="0"/>
              <a:t> Separate from core youth work practice </a:t>
            </a:r>
            <a:endParaRPr lang="en-US" dirty="0" smtClean="0">
              <a:effectLst/>
            </a:endParaRPr>
          </a:p>
          <a:p>
            <a:endParaRPr lang="en-US" dirty="0"/>
          </a:p>
        </p:txBody>
      </p:sp>
    </p:spTree>
    <p:extLst>
      <p:ext uri="{BB962C8B-B14F-4D97-AF65-F5344CB8AC3E}">
        <p14:creationId xmlns:p14="http://schemas.microsoft.com/office/powerpoint/2010/main" val="19563222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ESDGC concepts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75373580"/>
              </p:ext>
            </p:extLst>
          </p:nvPr>
        </p:nvGraphicFramePr>
        <p:xfrm>
          <a:off x="838200" y="1931542"/>
          <a:ext cx="10515600" cy="4058292"/>
        </p:xfrm>
        <a:graphic>
          <a:graphicData uri="http://schemas.openxmlformats.org/drawingml/2006/table">
            <a:tbl>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608744">
                <a:tc>
                  <a:txBody>
                    <a:bodyPr/>
                    <a:lstStyle/>
                    <a:p>
                      <a:r>
                        <a:rPr lang="en-US" sz="1200" b="1">
                          <a:effectLst/>
                          <a:latin typeface="Frutiger" charset="0"/>
                        </a:rPr>
                        <a:t>Concepts </a:t>
                      </a:r>
                      <a:endParaRPr lang="en-US">
                        <a:effectLst/>
                      </a:endParaRPr>
                    </a:p>
                  </a:txBody>
                  <a:tcPr anchor="ctr">
                    <a:lnL w="3175" cap="flat" cmpd="sng" algn="ctr">
                      <a:solidFill>
                        <a:srgbClr val="00A5C9"/>
                      </a:solidFill>
                      <a:prstDash val="solid"/>
                      <a:round/>
                      <a:headEnd type="none" w="med" len="med"/>
                      <a:tailEnd type="none" w="med" len="med"/>
                    </a:lnL>
                    <a:lnR w="3175" cap="flat" cmpd="sng" algn="ctr">
                      <a:solidFill>
                        <a:srgbClr val="00A5C9"/>
                      </a:solidFill>
                      <a:prstDash val="solid"/>
                      <a:round/>
                      <a:headEnd type="none" w="med" len="med"/>
                      <a:tailEnd type="none" w="med" len="med"/>
                    </a:lnR>
                    <a:lnT w="3175" cap="flat" cmpd="sng" algn="ctr">
                      <a:solidFill>
                        <a:srgbClr val="00A5C9"/>
                      </a:solidFill>
                      <a:prstDash val="solid"/>
                      <a:round/>
                      <a:headEnd type="none" w="med" len="med"/>
                      <a:tailEnd type="none" w="med" len="med"/>
                    </a:lnT>
                    <a:lnB w="3175" cap="flat" cmpd="sng" algn="ctr">
                      <a:solidFill>
                        <a:srgbClr val="00A5C9"/>
                      </a:solidFill>
                      <a:prstDash val="solid"/>
                      <a:round/>
                      <a:headEnd type="none" w="med" len="med"/>
                      <a:tailEnd type="none" w="med" len="med"/>
                    </a:lnB>
                    <a:solidFill>
                      <a:srgbClr val="E2F2F4"/>
                    </a:solidFill>
                  </a:tcPr>
                </a:tc>
                <a:tc>
                  <a:txBody>
                    <a:bodyPr/>
                    <a:lstStyle/>
                    <a:p>
                      <a:r>
                        <a:rPr lang="en-US" sz="1200" b="1">
                          <a:effectLst/>
                          <a:latin typeface="Frutiger" charset="0"/>
                        </a:rPr>
                        <a:t>Themes </a:t>
                      </a:r>
                      <a:endParaRPr lang="en-US">
                        <a:effectLst/>
                      </a:endParaRPr>
                    </a:p>
                  </a:txBody>
                  <a:tcPr anchor="ctr">
                    <a:lnL w="3175" cap="flat" cmpd="sng" algn="ctr">
                      <a:solidFill>
                        <a:srgbClr val="00A5C9"/>
                      </a:solidFill>
                      <a:prstDash val="solid"/>
                      <a:round/>
                      <a:headEnd type="none" w="med" len="med"/>
                      <a:tailEnd type="none" w="med" len="med"/>
                    </a:lnL>
                    <a:lnR w="3175" cap="flat" cmpd="sng" algn="ctr">
                      <a:solidFill>
                        <a:srgbClr val="00A5C9"/>
                      </a:solidFill>
                      <a:prstDash val="solid"/>
                      <a:round/>
                      <a:headEnd type="none" w="med" len="med"/>
                      <a:tailEnd type="none" w="med" len="med"/>
                    </a:lnR>
                    <a:lnT w="3175" cap="flat" cmpd="sng" algn="ctr">
                      <a:solidFill>
                        <a:srgbClr val="00A5C9"/>
                      </a:solidFill>
                      <a:prstDash val="solid"/>
                      <a:round/>
                      <a:headEnd type="none" w="med" len="med"/>
                      <a:tailEnd type="none" w="med" len="med"/>
                    </a:lnT>
                    <a:lnB w="3175" cap="flat" cmpd="sng" algn="ctr">
                      <a:solidFill>
                        <a:srgbClr val="00A5C9"/>
                      </a:solidFill>
                      <a:prstDash val="solid"/>
                      <a:round/>
                      <a:headEnd type="none" w="med" len="med"/>
                      <a:tailEnd type="none" w="med" len="med"/>
                    </a:lnB>
                    <a:solidFill>
                      <a:srgbClr val="E2F2F4"/>
                    </a:solidFill>
                  </a:tcPr>
                </a:tc>
                <a:extLst>
                  <a:ext uri="{0D108BD9-81ED-4DB2-BD59-A6C34878D82A}">
                    <a16:rowId xmlns:a16="http://schemas.microsoft.com/office/drawing/2014/main" val="10000"/>
                  </a:ext>
                </a:extLst>
              </a:tr>
              <a:tr h="3449548">
                <a:tc>
                  <a:txBody>
                    <a:bodyPr/>
                    <a:lstStyle/>
                    <a:p>
                      <a:r>
                        <a:rPr lang="en-US" sz="2400" b="0" dirty="0" smtClean="0">
                          <a:effectLst/>
                          <a:latin typeface="Frutiger" charset="0"/>
                        </a:rPr>
                        <a:t>1. Quality </a:t>
                      </a:r>
                      <a:r>
                        <a:rPr lang="en-US" sz="2400" b="0" dirty="0">
                          <a:effectLst/>
                          <a:latin typeface="Frutiger" charset="0"/>
                        </a:rPr>
                        <a:t>of life</a:t>
                      </a:r>
                      <a:br>
                        <a:rPr lang="en-US" sz="2400" b="0" dirty="0">
                          <a:effectLst/>
                          <a:latin typeface="Frutiger" charset="0"/>
                        </a:rPr>
                      </a:br>
                      <a:r>
                        <a:rPr lang="en-US" sz="2400" b="0" dirty="0">
                          <a:effectLst/>
                          <a:latin typeface="Frutiger" charset="0"/>
                        </a:rPr>
                        <a:t>2. Sustainable change</a:t>
                      </a:r>
                      <a:br>
                        <a:rPr lang="en-US" sz="2400" b="0" dirty="0">
                          <a:effectLst/>
                          <a:latin typeface="Frutiger" charset="0"/>
                        </a:rPr>
                      </a:br>
                      <a:r>
                        <a:rPr lang="en-US" sz="2400" b="0" dirty="0">
                          <a:effectLst/>
                          <a:latin typeface="Frutiger" charset="0"/>
                        </a:rPr>
                        <a:t>3. Diversity</a:t>
                      </a:r>
                      <a:br>
                        <a:rPr lang="en-US" sz="2400" b="0" dirty="0">
                          <a:effectLst/>
                          <a:latin typeface="Frutiger" charset="0"/>
                        </a:rPr>
                      </a:br>
                      <a:r>
                        <a:rPr lang="en-US" sz="2400" b="0" dirty="0">
                          <a:effectLst/>
                          <a:latin typeface="Frutiger" charset="0"/>
                        </a:rPr>
                        <a:t>4. Interdependence</a:t>
                      </a:r>
                      <a:br>
                        <a:rPr lang="en-US" sz="2400" b="0" dirty="0">
                          <a:effectLst/>
                          <a:latin typeface="Frutiger" charset="0"/>
                        </a:rPr>
                      </a:br>
                      <a:r>
                        <a:rPr lang="en-US" sz="2400" b="0" dirty="0">
                          <a:effectLst/>
                          <a:latin typeface="Frutiger" charset="0"/>
                        </a:rPr>
                        <a:t>5. Citizenship and stewardship </a:t>
                      </a:r>
                      <a:endParaRPr lang="en-US" sz="2400" b="0" dirty="0" smtClean="0">
                        <a:effectLst/>
                        <a:latin typeface="Frutiger" charset="0"/>
                      </a:endParaRPr>
                    </a:p>
                    <a:p>
                      <a:r>
                        <a:rPr lang="en-US" sz="2400" b="0" dirty="0" smtClean="0">
                          <a:effectLst/>
                          <a:latin typeface="Frutiger" charset="0"/>
                        </a:rPr>
                        <a:t>6</a:t>
                      </a:r>
                      <a:r>
                        <a:rPr lang="en-US" sz="2400" b="0" dirty="0">
                          <a:effectLst/>
                          <a:latin typeface="Frutiger" charset="0"/>
                        </a:rPr>
                        <a:t>. Conflict resolution</a:t>
                      </a:r>
                      <a:br>
                        <a:rPr lang="en-US" sz="2400" b="0" dirty="0">
                          <a:effectLst/>
                          <a:latin typeface="Frutiger" charset="0"/>
                        </a:rPr>
                      </a:br>
                      <a:r>
                        <a:rPr lang="en-US" sz="2400" b="0" dirty="0">
                          <a:effectLst/>
                          <a:latin typeface="Frutiger" charset="0"/>
                        </a:rPr>
                        <a:t>7. Need and rights</a:t>
                      </a:r>
                      <a:br>
                        <a:rPr lang="en-US" sz="2400" b="0" dirty="0">
                          <a:effectLst/>
                          <a:latin typeface="Frutiger" charset="0"/>
                        </a:rPr>
                      </a:br>
                      <a:r>
                        <a:rPr lang="en-US" sz="2400" b="0" dirty="0">
                          <a:effectLst/>
                          <a:latin typeface="Frutiger" charset="0"/>
                        </a:rPr>
                        <a:t>8. Values and perceptions</a:t>
                      </a:r>
                      <a:br>
                        <a:rPr lang="en-US" sz="2400" b="0" dirty="0">
                          <a:effectLst/>
                          <a:latin typeface="Frutiger" charset="0"/>
                        </a:rPr>
                      </a:br>
                      <a:r>
                        <a:rPr lang="en-US" sz="2400" b="0" dirty="0">
                          <a:effectLst/>
                          <a:latin typeface="Frutiger" charset="0"/>
                        </a:rPr>
                        <a:t>9. Uncertainty and precaution </a:t>
                      </a:r>
                      <a:endParaRPr lang="en-US" sz="2400" dirty="0">
                        <a:effectLst/>
                      </a:endParaRPr>
                    </a:p>
                  </a:txBody>
                  <a:tcPr anchor="ctr">
                    <a:lnL w="3175" cap="flat" cmpd="sng" algn="ctr">
                      <a:solidFill>
                        <a:srgbClr val="00A5C9"/>
                      </a:solidFill>
                      <a:prstDash val="solid"/>
                      <a:round/>
                      <a:headEnd type="none" w="med" len="med"/>
                      <a:tailEnd type="none" w="med" len="med"/>
                    </a:lnL>
                    <a:lnR w="3175" cap="flat" cmpd="sng" algn="ctr">
                      <a:solidFill>
                        <a:srgbClr val="00A5C9"/>
                      </a:solidFill>
                      <a:prstDash val="solid"/>
                      <a:round/>
                      <a:headEnd type="none" w="med" len="med"/>
                      <a:tailEnd type="none" w="med" len="med"/>
                    </a:lnR>
                    <a:lnT w="3175" cap="flat" cmpd="sng" algn="ctr">
                      <a:solidFill>
                        <a:srgbClr val="00A5C9"/>
                      </a:solidFill>
                      <a:prstDash val="solid"/>
                      <a:round/>
                      <a:headEnd type="none" w="med" len="med"/>
                      <a:tailEnd type="none" w="med" len="med"/>
                    </a:lnT>
                    <a:lnB w="3175" cap="flat" cmpd="sng" algn="ctr">
                      <a:solidFill>
                        <a:srgbClr val="00A5C9"/>
                      </a:solidFill>
                      <a:prstDash val="solid"/>
                      <a:round/>
                      <a:headEnd type="none" w="med" len="med"/>
                      <a:tailEnd type="none" w="med" len="med"/>
                    </a:lnB>
                    <a:solidFill>
                      <a:srgbClr val="E2F2F4"/>
                    </a:solidFill>
                  </a:tcPr>
                </a:tc>
                <a:tc>
                  <a:txBody>
                    <a:bodyPr/>
                    <a:lstStyle/>
                    <a:p>
                      <a:pPr marL="0" indent="0">
                        <a:buNone/>
                      </a:pPr>
                      <a:r>
                        <a:rPr lang="en-US" sz="2400" b="0" dirty="0" smtClean="0">
                          <a:effectLst/>
                          <a:latin typeface="Frutiger" charset="0"/>
                        </a:rPr>
                        <a:t>1.Identity </a:t>
                      </a:r>
                      <a:r>
                        <a:rPr lang="en-US" sz="2400" b="0" dirty="0">
                          <a:effectLst/>
                          <a:latin typeface="Frutiger" charset="0"/>
                        </a:rPr>
                        <a:t>and culture</a:t>
                      </a:r>
                      <a:br>
                        <a:rPr lang="en-US" sz="2400" b="0" dirty="0">
                          <a:effectLst/>
                          <a:latin typeface="Frutiger" charset="0"/>
                        </a:rPr>
                      </a:br>
                      <a:r>
                        <a:rPr lang="en-US" sz="2400" b="0" dirty="0">
                          <a:effectLst/>
                          <a:latin typeface="Frutiger" charset="0"/>
                        </a:rPr>
                        <a:t>2. Choices and decisions</a:t>
                      </a:r>
                      <a:br>
                        <a:rPr lang="en-US" sz="2400" b="0" dirty="0">
                          <a:effectLst/>
                          <a:latin typeface="Frutiger" charset="0"/>
                        </a:rPr>
                      </a:br>
                      <a:r>
                        <a:rPr lang="en-US" sz="2400" b="0" dirty="0">
                          <a:effectLst/>
                          <a:latin typeface="Frutiger" charset="0"/>
                        </a:rPr>
                        <a:t>3. Health</a:t>
                      </a:r>
                      <a:br>
                        <a:rPr lang="en-US" sz="2400" b="0" dirty="0">
                          <a:effectLst/>
                          <a:latin typeface="Frutiger" charset="0"/>
                        </a:rPr>
                      </a:br>
                      <a:r>
                        <a:rPr lang="en-US" sz="2400" b="0" dirty="0">
                          <a:effectLst/>
                          <a:latin typeface="Frutiger" charset="0"/>
                        </a:rPr>
                        <a:t>4. Natural environment</a:t>
                      </a:r>
                      <a:br>
                        <a:rPr lang="en-US" sz="2400" b="0" dirty="0">
                          <a:effectLst/>
                          <a:latin typeface="Frutiger" charset="0"/>
                        </a:rPr>
                      </a:br>
                      <a:r>
                        <a:rPr lang="en-US" sz="2400" b="0" dirty="0">
                          <a:effectLst/>
                          <a:latin typeface="Frutiger" charset="0"/>
                        </a:rPr>
                        <a:t>5. Consumption and waste </a:t>
                      </a:r>
                      <a:endParaRPr lang="en-US" sz="2400" b="0" dirty="0" smtClean="0">
                        <a:effectLst/>
                        <a:latin typeface="Frutiger" charset="0"/>
                      </a:endParaRPr>
                    </a:p>
                    <a:p>
                      <a:pPr marL="0" indent="0">
                        <a:buNone/>
                      </a:pPr>
                      <a:r>
                        <a:rPr lang="en-US" sz="2400" b="0" dirty="0" smtClean="0">
                          <a:effectLst/>
                          <a:latin typeface="Frutiger" charset="0"/>
                        </a:rPr>
                        <a:t>6</a:t>
                      </a:r>
                      <a:r>
                        <a:rPr lang="en-US" sz="2400" b="0" dirty="0">
                          <a:effectLst/>
                          <a:latin typeface="Frutiger" charset="0"/>
                        </a:rPr>
                        <a:t>. Climate change</a:t>
                      </a:r>
                      <a:br>
                        <a:rPr lang="en-US" sz="2400" b="0" dirty="0">
                          <a:effectLst/>
                          <a:latin typeface="Frutiger" charset="0"/>
                        </a:rPr>
                      </a:br>
                      <a:r>
                        <a:rPr lang="en-US" sz="2400" b="0" dirty="0">
                          <a:effectLst/>
                          <a:latin typeface="Frutiger" charset="0"/>
                        </a:rPr>
                        <a:t>7. Wealth and poverty </a:t>
                      </a:r>
                      <a:endParaRPr lang="en-US" sz="2400" dirty="0">
                        <a:effectLst/>
                      </a:endParaRPr>
                    </a:p>
                  </a:txBody>
                  <a:tcPr anchor="ctr">
                    <a:lnL w="3175" cap="flat" cmpd="sng" algn="ctr">
                      <a:solidFill>
                        <a:srgbClr val="00A5C9"/>
                      </a:solidFill>
                      <a:prstDash val="solid"/>
                      <a:round/>
                      <a:headEnd type="none" w="med" len="med"/>
                      <a:tailEnd type="none" w="med" len="med"/>
                    </a:lnL>
                    <a:lnR w="3175" cap="flat" cmpd="sng" algn="ctr">
                      <a:solidFill>
                        <a:srgbClr val="00A5C9"/>
                      </a:solidFill>
                      <a:prstDash val="solid"/>
                      <a:round/>
                      <a:headEnd type="none" w="med" len="med"/>
                      <a:tailEnd type="none" w="med" len="med"/>
                    </a:lnR>
                    <a:lnT w="3175" cap="flat" cmpd="sng" algn="ctr">
                      <a:solidFill>
                        <a:srgbClr val="00A5C9"/>
                      </a:solidFill>
                      <a:prstDash val="solid"/>
                      <a:round/>
                      <a:headEnd type="none" w="med" len="med"/>
                      <a:tailEnd type="none" w="med" len="med"/>
                    </a:lnT>
                    <a:lnB w="3175" cap="flat" cmpd="sng" algn="ctr">
                      <a:solidFill>
                        <a:srgbClr val="00A5C9"/>
                      </a:solidFill>
                      <a:prstDash val="solid"/>
                      <a:round/>
                      <a:headEnd type="none" w="med" len="med"/>
                      <a:tailEnd type="none" w="med" len="med"/>
                    </a:lnB>
                    <a:solidFill>
                      <a:srgbClr val="E2F2F4"/>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951632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236099" y="0"/>
            <a:ext cx="7719802" cy="6858000"/>
          </a:xfrm>
          <a:prstGeom prst="rect">
            <a:avLst/>
          </a:prstGeom>
        </p:spPr>
      </p:pic>
    </p:spTree>
    <p:extLst>
      <p:ext uri="{BB962C8B-B14F-4D97-AF65-F5344CB8AC3E}">
        <p14:creationId xmlns:p14="http://schemas.microsoft.com/office/powerpoint/2010/main" val="8961449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can we link themes when working with Young People? </a:t>
            </a:r>
            <a:endParaRPr lang="en-US" dirty="0"/>
          </a:p>
        </p:txBody>
      </p:sp>
      <p:pic>
        <p:nvPicPr>
          <p:cNvPr id="3" name="Picture 2"/>
          <p:cNvPicPr>
            <a:picLocks noChangeAspect="1"/>
          </p:cNvPicPr>
          <p:nvPr/>
        </p:nvPicPr>
        <p:blipFill>
          <a:blip r:embed="rId2"/>
          <a:stretch>
            <a:fillRect/>
          </a:stretch>
        </p:blipFill>
        <p:spPr>
          <a:xfrm>
            <a:off x="1867593" y="1652696"/>
            <a:ext cx="7730835" cy="5469364"/>
          </a:xfrm>
          <a:prstGeom prst="rect">
            <a:avLst/>
          </a:prstGeom>
        </p:spPr>
      </p:pic>
    </p:spTree>
    <p:extLst>
      <p:ext uri="{BB962C8B-B14F-4D97-AF65-F5344CB8AC3E}">
        <p14:creationId xmlns:p14="http://schemas.microsoft.com/office/powerpoint/2010/main" val="7319901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half" idx="2"/>
          </p:nvPr>
        </p:nvPicPr>
        <p:blipFill>
          <a:blip r:embed="rId2"/>
          <a:stretch>
            <a:fillRect/>
          </a:stretch>
        </p:blipFill>
        <p:spPr>
          <a:xfrm>
            <a:off x="1662545" y="1540626"/>
            <a:ext cx="9485394" cy="5282914"/>
          </a:xfrm>
          <a:prstGeom prst="rect">
            <a:avLst/>
          </a:prstGeom>
        </p:spPr>
      </p:pic>
      <p:sp>
        <p:nvSpPr>
          <p:cNvPr id="2" name="Rectangle 1"/>
          <p:cNvSpPr/>
          <p:nvPr/>
        </p:nvSpPr>
        <p:spPr>
          <a:xfrm>
            <a:off x="1004108" y="807707"/>
            <a:ext cx="6096000" cy="646331"/>
          </a:xfrm>
          <a:prstGeom prst="rect">
            <a:avLst/>
          </a:prstGeom>
        </p:spPr>
        <p:txBody>
          <a:bodyPr>
            <a:spAutoFit/>
          </a:bodyPr>
          <a:lstStyle/>
          <a:p>
            <a:r>
              <a:rPr lang="en-GB" dirty="0"/>
              <a:t>In pairs choose </a:t>
            </a:r>
            <a:r>
              <a:rPr lang="en-GB" b="1" u="sng" dirty="0">
                <a:solidFill>
                  <a:srgbClr val="FF0000"/>
                </a:solidFill>
              </a:rPr>
              <a:t>one jigsaw theme</a:t>
            </a:r>
            <a:r>
              <a:rPr lang="en-GB" dirty="0"/>
              <a:t>, and consider an activity you may undertake in your youth work practice.  </a:t>
            </a:r>
            <a:endParaRPr lang="en-GB" dirty="0"/>
          </a:p>
        </p:txBody>
      </p:sp>
    </p:spTree>
    <p:extLst>
      <p:ext uri="{BB962C8B-B14F-4D97-AF65-F5344CB8AC3E}">
        <p14:creationId xmlns:p14="http://schemas.microsoft.com/office/powerpoint/2010/main" val="11851471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Story of Stuff</a:t>
            </a:r>
            <a:endParaRPr lang="en-GB" dirty="0"/>
          </a:p>
        </p:txBody>
      </p:sp>
      <p:sp>
        <p:nvSpPr>
          <p:cNvPr id="3" name="Content Placeholder 2"/>
          <p:cNvSpPr>
            <a:spLocks noGrp="1"/>
          </p:cNvSpPr>
          <p:nvPr>
            <p:ph type="body" idx="1"/>
          </p:nvPr>
        </p:nvSpPr>
        <p:spPr/>
        <p:txBody>
          <a:bodyPr>
            <a:normAutofit/>
          </a:bodyPr>
          <a:lstStyle/>
          <a:p>
            <a:pPr marL="0" indent="0">
              <a:buNone/>
            </a:pPr>
            <a:endParaRPr lang="en-GB" dirty="0" smtClean="0"/>
          </a:p>
        </p:txBody>
      </p:sp>
      <p:sp>
        <p:nvSpPr>
          <p:cNvPr id="4" name="Content Placeholder 3"/>
          <p:cNvSpPr>
            <a:spLocks noGrp="1"/>
          </p:cNvSpPr>
          <p:nvPr>
            <p:ph sz="half" idx="2"/>
          </p:nvPr>
        </p:nvSpPr>
        <p:spPr/>
        <p:txBody>
          <a:bodyPr/>
          <a:lstStyle/>
          <a:p>
            <a:r>
              <a:rPr lang="en-GB" dirty="0"/>
              <a:t>Look at the movie, </a:t>
            </a:r>
          </a:p>
          <a:p>
            <a:r>
              <a:rPr lang="en-GB" dirty="0"/>
              <a:t>The Story of Electronics:</a:t>
            </a:r>
          </a:p>
          <a:p>
            <a:r>
              <a:rPr lang="en-GB" dirty="0">
                <a:hlinkClick r:id="rId3"/>
              </a:rPr>
              <a:t>https://storyofstuff.org/movies/story-of-electronics/</a:t>
            </a:r>
            <a:r>
              <a:rPr lang="en-GB" dirty="0"/>
              <a:t> </a:t>
            </a:r>
          </a:p>
          <a:p>
            <a:endParaRPr lang="en-GB" dirty="0"/>
          </a:p>
        </p:txBody>
      </p:sp>
      <p:sp>
        <p:nvSpPr>
          <p:cNvPr id="5" name="Text Placeholder 4"/>
          <p:cNvSpPr>
            <a:spLocks noGrp="1"/>
          </p:cNvSpPr>
          <p:nvPr>
            <p:ph type="body" sz="quarter" idx="3"/>
          </p:nvPr>
        </p:nvSpPr>
        <p:spPr/>
        <p:txBody>
          <a:bodyPr/>
          <a:lstStyle/>
          <a:p>
            <a:endParaRPr lang="en-GB"/>
          </a:p>
        </p:txBody>
      </p:sp>
      <p:pic>
        <p:nvPicPr>
          <p:cNvPr id="7" name="sW_7i6T_H78"/>
          <p:cNvPicPr>
            <a:picLocks noGrp="1" noRot="1" noChangeAspect="1"/>
          </p:cNvPicPr>
          <p:nvPr>
            <p:ph sz="quarter" idx="4"/>
            <a:videoFile r:link="rId1"/>
          </p:nvPr>
        </p:nvPicPr>
        <p:blipFill>
          <a:blip r:embed="rId4"/>
          <a:stretch>
            <a:fillRect/>
          </a:stretch>
        </p:blipFill>
        <p:spPr>
          <a:xfrm>
            <a:off x="5919304" y="1488661"/>
            <a:ext cx="5708620" cy="4152348"/>
          </a:xfrm>
          <a:prstGeom prst="rect">
            <a:avLst/>
          </a:prstGeom>
        </p:spPr>
      </p:pic>
    </p:spTree>
    <p:extLst>
      <p:ext uri="{BB962C8B-B14F-4D97-AF65-F5344CB8AC3E}">
        <p14:creationId xmlns:p14="http://schemas.microsoft.com/office/powerpoint/2010/main" val="14075623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own experiences? </a:t>
            </a:r>
            <a:endParaRPr lang="en-US" dirty="0"/>
          </a:p>
        </p:txBody>
      </p:sp>
      <p:sp>
        <p:nvSpPr>
          <p:cNvPr id="3" name="Content Placeholder 2"/>
          <p:cNvSpPr>
            <a:spLocks noGrp="1"/>
          </p:cNvSpPr>
          <p:nvPr>
            <p:ph idx="1"/>
          </p:nvPr>
        </p:nvSpPr>
        <p:spPr/>
        <p:txBody>
          <a:bodyPr/>
          <a:lstStyle/>
          <a:p>
            <a:r>
              <a:rPr lang="en-US" dirty="0" smtClean="0"/>
              <a:t>Have you experience of working with the themes identified? </a:t>
            </a:r>
          </a:p>
          <a:p>
            <a:pPr marL="0" indent="0">
              <a:buNone/>
            </a:pPr>
            <a:endParaRPr lang="en-US" dirty="0" smtClean="0"/>
          </a:p>
          <a:p>
            <a:r>
              <a:rPr lang="en-US" dirty="0" smtClean="0"/>
              <a:t>How can we embed ESDGC in to practice? What needs to happen? </a:t>
            </a:r>
            <a:endParaRPr lang="en-US" dirty="0"/>
          </a:p>
        </p:txBody>
      </p:sp>
    </p:spTree>
    <p:extLst>
      <p:ext uri="{BB962C8B-B14F-4D97-AF65-F5344CB8AC3E}">
        <p14:creationId xmlns:p14="http://schemas.microsoft.com/office/powerpoint/2010/main" val="5210304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 of embedding ESDGC into practice </a:t>
            </a:r>
            <a:endParaRPr lang="en-US" dirty="0"/>
          </a:p>
        </p:txBody>
      </p:sp>
      <p:sp>
        <p:nvSpPr>
          <p:cNvPr id="3" name="Content Placeholder 2"/>
          <p:cNvSpPr>
            <a:spLocks noGrp="1"/>
          </p:cNvSpPr>
          <p:nvPr>
            <p:ph idx="1"/>
          </p:nvPr>
        </p:nvSpPr>
        <p:spPr>
          <a:xfrm>
            <a:off x="838200" y="1790456"/>
            <a:ext cx="10515600" cy="4351338"/>
          </a:xfrm>
        </p:spPr>
        <p:txBody>
          <a:bodyPr/>
          <a:lstStyle/>
          <a:p>
            <a:pPr marL="0" indent="0">
              <a:buNone/>
            </a:pPr>
            <a:endParaRPr lang="en-US" dirty="0" smtClean="0"/>
          </a:p>
          <a:p>
            <a:pPr marL="0" indent="0">
              <a:buNone/>
            </a:pPr>
            <a:r>
              <a:rPr lang="en-US" sz="3200" dirty="0" smtClean="0"/>
              <a:t>1. Review your sustainable  youth club, what would you do                                                                                                     differently now? </a:t>
            </a:r>
            <a:endParaRPr lang="en-US" sz="3200" dirty="0"/>
          </a:p>
        </p:txBody>
      </p:sp>
    </p:spTree>
    <p:extLst>
      <p:ext uri="{BB962C8B-B14F-4D97-AF65-F5344CB8AC3E}">
        <p14:creationId xmlns:p14="http://schemas.microsoft.com/office/powerpoint/2010/main" val="5229828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References (available on Moodle)</a:t>
            </a:r>
            <a:endParaRPr lang="en-US" dirty="0"/>
          </a:p>
        </p:txBody>
      </p:sp>
      <p:sp>
        <p:nvSpPr>
          <p:cNvPr id="3" name="Content Placeholder 2"/>
          <p:cNvSpPr>
            <a:spLocks noGrp="1"/>
          </p:cNvSpPr>
          <p:nvPr>
            <p:ph idx="1"/>
          </p:nvPr>
        </p:nvSpPr>
        <p:spPr/>
        <p:txBody>
          <a:bodyPr/>
          <a:lstStyle/>
          <a:p>
            <a:r>
              <a:rPr lang="en-GB" dirty="0"/>
              <a:t>CLD Standards Council Scotland, (2018) </a:t>
            </a:r>
            <a:r>
              <a:rPr lang="en-GB" i="1" dirty="0"/>
              <a:t>Youth Work NOS. </a:t>
            </a:r>
          </a:p>
          <a:p>
            <a:r>
              <a:rPr lang="en-GB" dirty="0"/>
              <a:t>CWVYS, (2018)  </a:t>
            </a:r>
            <a:r>
              <a:rPr lang="en-GB" i="1" dirty="0"/>
              <a:t>Youth Work in Wales: Principles and Purposes </a:t>
            </a:r>
            <a:endParaRPr lang="en-GB" i="1" dirty="0" smtClean="0"/>
          </a:p>
          <a:p>
            <a:r>
              <a:rPr lang="en-GB" i="1" dirty="0" smtClean="0"/>
              <a:t>CWVYS, (N.D) </a:t>
            </a:r>
            <a:r>
              <a:rPr lang="en-GB" dirty="0"/>
              <a:t>Working Together for the Good of Each Other The Education for Sustainable Development and Global Citizenship Youth Work Handbook</a:t>
            </a:r>
            <a:endParaRPr lang="en-GB" i="1" dirty="0" smtClean="0"/>
          </a:p>
          <a:p>
            <a:r>
              <a:rPr lang="en-GB" dirty="0" smtClean="0"/>
              <a:t>Council of Europe and European </a:t>
            </a:r>
            <a:r>
              <a:rPr lang="en-GB" dirty="0" err="1" smtClean="0"/>
              <a:t>Commsion</a:t>
            </a:r>
            <a:r>
              <a:rPr lang="en-GB" dirty="0" smtClean="0"/>
              <a:t>, (2018) </a:t>
            </a:r>
            <a:r>
              <a:rPr lang="en-GB" i="1" dirty="0" err="1" smtClean="0"/>
              <a:t>T_Kit</a:t>
            </a:r>
            <a:r>
              <a:rPr lang="en-GB" i="1" dirty="0" smtClean="0"/>
              <a:t> 13 Sustainability and Youth Work. EU</a:t>
            </a:r>
            <a:endParaRPr lang="en-US" i="1" dirty="0"/>
          </a:p>
          <a:p>
            <a:r>
              <a:rPr lang="en-US" dirty="0" smtClean="0"/>
              <a:t> </a:t>
            </a:r>
            <a:r>
              <a:rPr lang="en-US" dirty="0" err="1"/>
              <a:t>McKeown</a:t>
            </a:r>
            <a:r>
              <a:rPr lang="en-US" dirty="0"/>
              <a:t> </a:t>
            </a:r>
            <a:r>
              <a:rPr lang="en-US" dirty="0" smtClean="0"/>
              <a:t>R (2002</a:t>
            </a:r>
            <a:r>
              <a:rPr lang="en-US" dirty="0"/>
              <a:t>). </a:t>
            </a:r>
            <a:r>
              <a:rPr lang="en-US" i="1" dirty="0" smtClean="0"/>
              <a:t>ESDGC Toolkit Available from </a:t>
            </a:r>
            <a:r>
              <a:rPr lang="en-US" dirty="0" smtClean="0">
                <a:hlinkClick r:id="rId2"/>
              </a:rPr>
              <a:t>http</a:t>
            </a:r>
            <a:r>
              <a:rPr lang="en-US" dirty="0">
                <a:hlinkClick r:id="rId2"/>
              </a:rPr>
              <a:t>://www.esdtoolkit.org/esd_toolkit_v2.pdf link to open </a:t>
            </a:r>
            <a:r>
              <a:rPr lang="en-US" dirty="0" smtClean="0">
                <a:hlinkClick r:id="rId2"/>
              </a:rPr>
              <a:t>resource</a:t>
            </a:r>
            <a:endParaRPr lang="en-US" dirty="0" smtClean="0"/>
          </a:p>
          <a:p>
            <a:r>
              <a:rPr lang="en-US" dirty="0" smtClean="0"/>
              <a:t>Welsh Government (2008 ). </a:t>
            </a:r>
            <a:r>
              <a:rPr lang="en-US" i="1" dirty="0" smtClean="0"/>
              <a:t>Education </a:t>
            </a:r>
            <a:r>
              <a:rPr lang="en-US" i="1" dirty="0"/>
              <a:t>for Sustainable Development  </a:t>
            </a:r>
            <a:r>
              <a:rPr lang="en-US" i="1" dirty="0" smtClean="0"/>
              <a:t>and </a:t>
            </a:r>
            <a:r>
              <a:rPr lang="en-US" i="1" dirty="0"/>
              <a:t>Global </a:t>
            </a:r>
            <a:r>
              <a:rPr lang="en-US" i="1" dirty="0" smtClean="0"/>
              <a:t>Citizenship: A </a:t>
            </a:r>
            <a:r>
              <a:rPr lang="en-US" i="1" dirty="0"/>
              <a:t>Common Understanding for the Youth Work </a:t>
            </a:r>
            <a:r>
              <a:rPr lang="en-US" i="1" dirty="0" smtClean="0"/>
              <a:t>Sector</a:t>
            </a:r>
            <a:r>
              <a:rPr lang="en-US" dirty="0" smtClean="0"/>
              <a:t>. Cardiff: Welsh Government </a:t>
            </a:r>
          </a:p>
          <a:p>
            <a:endParaRPr lang="en-US" dirty="0"/>
          </a:p>
        </p:txBody>
      </p:sp>
    </p:spTree>
    <p:extLst>
      <p:ext uri="{BB962C8B-B14F-4D97-AF65-F5344CB8AC3E}">
        <p14:creationId xmlns:p14="http://schemas.microsoft.com/office/powerpoint/2010/main" val="172847953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214</TotalTime>
  <Words>1210</Words>
  <Application>Microsoft Office PowerPoint</Application>
  <PresentationFormat>Widescreen</PresentationFormat>
  <Paragraphs>128</Paragraphs>
  <Slides>23</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Calibri Light</vt:lpstr>
      <vt:lpstr>Frutiger</vt:lpstr>
      <vt:lpstr>Symbol</vt:lpstr>
      <vt:lpstr>Wingdings</vt:lpstr>
      <vt:lpstr>Retrospect</vt:lpstr>
      <vt:lpstr>ESDGC </vt:lpstr>
      <vt:lpstr>Aims of Session </vt:lpstr>
      <vt:lpstr>ESDGC </vt:lpstr>
      <vt:lpstr>Why ESDGC? </vt:lpstr>
      <vt:lpstr>Activity </vt:lpstr>
      <vt:lpstr>Why ESDGC </vt:lpstr>
      <vt:lpstr>ESDGC</vt:lpstr>
      <vt:lpstr> Is education responding? </vt:lpstr>
      <vt:lpstr>PowerPoint Presentation</vt:lpstr>
      <vt:lpstr>Reorienting Education</vt:lpstr>
      <vt:lpstr>ESDGC and Youth Work </vt:lpstr>
      <vt:lpstr>Principles and purposes of Youth Work </vt:lpstr>
      <vt:lpstr>PowerPoint Presentation</vt:lpstr>
      <vt:lpstr>ESDGC in youth work:  </vt:lpstr>
      <vt:lpstr>ESDGC is not:  </vt:lpstr>
      <vt:lpstr>ESDGC concepts </vt:lpstr>
      <vt:lpstr>PowerPoint Presentation</vt:lpstr>
      <vt:lpstr>How can we link themes when working with Young People? </vt:lpstr>
      <vt:lpstr>PowerPoint Presentation</vt:lpstr>
      <vt:lpstr>The Story of Stuff</vt:lpstr>
      <vt:lpstr>Your own experiences? </vt:lpstr>
      <vt:lpstr>Examples of embedding ESDGC into practice </vt:lpstr>
      <vt:lpstr>Key References (available on Moodle)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ESDGC</dc:title>
  <dc:creator>P Welton</dc:creator>
  <cp:lastModifiedBy>Nicola Welton</cp:lastModifiedBy>
  <cp:revision>28</cp:revision>
  <cp:lastPrinted>2020-02-10T09:23:36Z</cp:lastPrinted>
  <dcterms:created xsi:type="dcterms:W3CDTF">2016-02-02T12:15:32Z</dcterms:created>
  <dcterms:modified xsi:type="dcterms:W3CDTF">2020-11-23T11:12:39Z</dcterms:modified>
</cp:coreProperties>
</file>