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7" r:id="rId2"/>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5" userDrawn="1">
          <p15:clr>
            <a:srgbClr val="A4A3A4"/>
          </p15:clr>
        </p15:guide>
        <p15:guide id="2" pos="953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3637B7-EE5F-4DB9-A237-4B9550C1DB9C}" v="3" dt="2025-04-28T11:29:42.0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540" autoAdjust="0"/>
    <p:restoredTop sz="94660"/>
  </p:normalViewPr>
  <p:slideViewPr>
    <p:cSldViewPr snapToGrid="0">
      <p:cViewPr varScale="1">
        <p:scale>
          <a:sx n="25" d="100"/>
          <a:sy n="25" d="100"/>
        </p:scale>
        <p:origin x="1190" y="77"/>
      </p:cViewPr>
      <p:guideLst>
        <p:guide orient="horz" pos="6735"/>
        <p:guide pos="9535"/>
      </p:guideLst>
    </p:cSldViewPr>
  </p:slideViewPr>
  <p:notesTextViewPr>
    <p:cViewPr>
      <p:scale>
        <a:sx n="1" d="1"/>
        <a:sy n="1" d="1"/>
      </p:scale>
      <p:origin x="0" y="0"/>
    </p:cViewPr>
  </p:notesTextViewPr>
  <p:gridSpacing cx="719999" cy="719999"/>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35C4B1-6BA4-42DE-A507-7A1450C3C501}" type="datetimeFigureOut">
              <a:rPr lang="en-GB" smtClean="0"/>
              <a:t>11/05/2025</a:t>
            </a:fld>
            <a:endParaRPr lang="en-GB"/>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B36FD7-3E33-4051-8E15-FF07A3E2226C}" type="slidenum">
              <a:rPr lang="en-GB" smtClean="0"/>
              <a:t>‹#›</a:t>
            </a:fld>
            <a:endParaRPr lang="en-GB"/>
          </a:p>
        </p:txBody>
      </p:sp>
    </p:spTree>
    <p:extLst>
      <p:ext uri="{BB962C8B-B14F-4D97-AF65-F5344CB8AC3E}">
        <p14:creationId xmlns:p14="http://schemas.microsoft.com/office/powerpoint/2010/main" val="615086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GB"/>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3A0D787-EB8A-41D4-8BC0-DBD4F5F69A97}"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A9DF4-C3B5-4A84-B068-BFB966BF2AC4}" type="slidenum">
              <a:rPr lang="en-GB" smtClean="0"/>
              <a:t>‹#›</a:t>
            </a:fld>
            <a:endParaRPr lang="en-GB"/>
          </a:p>
        </p:txBody>
      </p:sp>
    </p:spTree>
    <p:extLst>
      <p:ext uri="{BB962C8B-B14F-4D97-AF65-F5344CB8AC3E}">
        <p14:creationId xmlns:p14="http://schemas.microsoft.com/office/powerpoint/2010/main" val="1188681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A0D787-EB8A-41D4-8BC0-DBD4F5F69A97}"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A9DF4-C3B5-4A84-B068-BFB966BF2AC4}" type="slidenum">
              <a:rPr lang="en-GB" smtClean="0"/>
              <a:t>‹#›</a:t>
            </a:fld>
            <a:endParaRPr lang="en-GB"/>
          </a:p>
        </p:txBody>
      </p:sp>
    </p:spTree>
    <p:extLst>
      <p:ext uri="{BB962C8B-B14F-4D97-AF65-F5344CB8AC3E}">
        <p14:creationId xmlns:p14="http://schemas.microsoft.com/office/powerpoint/2010/main" val="2743575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GB"/>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tint val="82000"/>
                  </a:schemeClr>
                </a:solidFill>
              </a:defRPr>
            </a:lvl1pPr>
            <a:lvl2pPr marL="1425595" indent="0">
              <a:buNone/>
              <a:defRPr sz="6236">
                <a:solidFill>
                  <a:schemeClr val="tx1">
                    <a:tint val="82000"/>
                  </a:schemeClr>
                </a:solidFill>
              </a:defRPr>
            </a:lvl2pPr>
            <a:lvl3pPr marL="2851191" indent="0">
              <a:buNone/>
              <a:defRPr sz="5613">
                <a:solidFill>
                  <a:schemeClr val="tx1">
                    <a:tint val="82000"/>
                  </a:schemeClr>
                </a:solidFill>
              </a:defRPr>
            </a:lvl3pPr>
            <a:lvl4pPr marL="4276786" indent="0">
              <a:buNone/>
              <a:defRPr sz="4989">
                <a:solidFill>
                  <a:schemeClr val="tx1">
                    <a:tint val="82000"/>
                  </a:schemeClr>
                </a:solidFill>
              </a:defRPr>
            </a:lvl4pPr>
            <a:lvl5pPr marL="5702381" indent="0">
              <a:buNone/>
              <a:defRPr sz="4989">
                <a:solidFill>
                  <a:schemeClr val="tx1">
                    <a:tint val="82000"/>
                  </a:schemeClr>
                </a:solidFill>
              </a:defRPr>
            </a:lvl5pPr>
            <a:lvl6pPr marL="7127977" indent="0">
              <a:buNone/>
              <a:defRPr sz="4989">
                <a:solidFill>
                  <a:schemeClr val="tx1">
                    <a:tint val="82000"/>
                  </a:schemeClr>
                </a:solidFill>
              </a:defRPr>
            </a:lvl6pPr>
            <a:lvl7pPr marL="8553572" indent="0">
              <a:buNone/>
              <a:defRPr sz="4989">
                <a:solidFill>
                  <a:schemeClr val="tx1">
                    <a:tint val="82000"/>
                  </a:schemeClr>
                </a:solidFill>
              </a:defRPr>
            </a:lvl7pPr>
            <a:lvl8pPr marL="9979167" indent="0">
              <a:buNone/>
              <a:defRPr sz="4989">
                <a:solidFill>
                  <a:schemeClr val="tx1">
                    <a:tint val="82000"/>
                  </a:schemeClr>
                </a:solidFill>
              </a:defRPr>
            </a:lvl8pPr>
            <a:lvl9pPr marL="11404763" indent="0">
              <a:buNone/>
              <a:defRPr sz="4989">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3A0D787-EB8A-41D4-8BC0-DBD4F5F69A97}"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A9DF4-C3B5-4A84-B068-BFB966BF2AC4}" type="slidenum">
              <a:rPr lang="en-GB" smtClean="0"/>
              <a:t>‹#›</a:t>
            </a:fld>
            <a:endParaRPr lang="en-GB"/>
          </a:p>
        </p:txBody>
      </p:sp>
    </p:spTree>
    <p:extLst>
      <p:ext uri="{BB962C8B-B14F-4D97-AF65-F5344CB8AC3E}">
        <p14:creationId xmlns:p14="http://schemas.microsoft.com/office/powerpoint/2010/main" val="1552819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3A0D787-EB8A-41D4-8BC0-DBD4F5F69A97}" type="datetimeFigureOut">
              <a:rPr lang="en-GB" smtClean="0"/>
              <a:t>11/05/2025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DA9DF4-C3B5-4A84-B068-BFB966BF2AC4}" type="slidenum">
              <a:rPr lang="en-GB" smtClean="0"/>
              <a:t>‹#›</a:t>
            </a:fld>
            <a:endParaRPr lang="en-GB"/>
          </a:p>
        </p:txBody>
      </p:sp>
    </p:spTree>
    <p:extLst>
      <p:ext uri="{BB962C8B-B14F-4D97-AF65-F5344CB8AC3E}">
        <p14:creationId xmlns:p14="http://schemas.microsoft.com/office/powerpoint/2010/main" val="265945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3A0D787-EB8A-41D4-8BC0-DBD4F5F69A97}" type="datetimeFigureOut">
              <a:rPr lang="en-GB" smtClean="0"/>
              <a:t>11/05/2025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DA9DF4-C3B5-4A84-B068-BFB966BF2AC4}" type="slidenum">
              <a:rPr lang="en-GB" smtClean="0"/>
              <a:t>‹#›</a:t>
            </a:fld>
            <a:endParaRPr lang="en-GB"/>
          </a:p>
        </p:txBody>
      </p:sp>
    </p:spTree>
    <p:extLst>
      <p:ext uri="{BB962C8B-B14F-4D97-AF65-F5344CB8AC3E}">
        <p14:creationId xmlns:p14="http://schemas.microsoft.com/office/powerpoint/2010/main" val="1970667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3A0D787-EB8A-41D4-8BC0-DBD4F5F69A97}" type="datetimeFigureOut">
              <a:rPr lang="en-GB" smtClean="0"/>
              <a:t>11/05/2025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DA9DF4-C3B5-4A84-B068-BFB966BF2AC4}" type="slidenum">
              <a:rPr lang="en-GB" smtClean="0"/>
              <a:t>‹#›</a:t>
            </a:fld>
            <a:endParaRPr lang="en-GB"/>
          </a:p>
        </p:txBody>
      </p:sp>
    </p:spTree>
    <p:extLst>
      <p:ext uri="{BB962C8B-B14F-4D97-AF65-F5344CB8AC3E}">
        <p14:creationId xmlns:p14="http://schemas.microsoft.com/office/powerpoint/2010/main" val="3705692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A0D787-EB8A-41D4-8BC0-DBD4F5F69A97}" type="datetimeFigureOut">
              <a:rPr lang="en-GB" smtClean="0"/>
              <a:t>11/05/2025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DA9DF4-C3B5-4A84-B068-BFB966BF2AC4}" type="slidenum">
              <a:rPr lang="en-GB" smtClean="0"/>
              <a:t>‹#›</a:t>
            </a:fld>
            <a:endParaRPr lang="en-GB"/>
          </a:p>
        </p:txBody>
      </p:sp>
    </p:spTree>
    <p:extLst>
      <p:ext uri="{BB962C8B-B14F-4D97-AF65-F5344CB8AC3E}">
        <p14:creationId xmlns:p14="http://schemas.microsoft.com/office/powerpoint/2010/main" val="3035845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GB"/>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C3A0D787-EB8A-41D4-8BC0-DBD4F5F69A97}" type="datetimeFigureOut">
              <a:rPr lang="en-GB" smtClean="0"/>
              <a:t>11/05/2025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DA9DF4-C3B5-4A84-B068-BFB966BF2AC4}" type="slidenum">
              <a:rPr lang="en-GB" smtClean="0"/>
              <a:t>‹#›</a:t>
            </a:fld>
            <a:endParaRPr lang="en-GB"/>
          </a:p>
        </p:txBody>
      </p:sp>
    </p:spTree>
    <p:extLst>
      <p:ext uri="{BB962C8B-B14F-4D97-AF65-F5344CB8AC3E}">
        <p14:creationId xmlns:p14="http://schemas.microsoft.com/office/powerpoint/2010/main" val="1856246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GB"/>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C3A0D787-EB8A-41D4-8BC0-DBD4F5F69A97}" type="datetimeFigureOut">
              <a:rPr lang="en-GB" smtClean="0"/>
              <a:t>11/05/2025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DA9DF4-C3B5-4A84-B068-BFB966BF2AC4}" type="slidenum">
              <a:rPr lang="en-GB" smtClean="0"/>
              <a:t>‹#›</a:t>
            </a:fld>
            <a:endParaRPr lang="en-GB"/>
          </a:p>
        </p:txBody>
      </p:sp>
    </p:spTree>
    <p:extLst>
      <p:ext uri="{BB962C8B-B14F-4D97-AF65-F5344CB8AC3E}">
        <p14:creationId xmlns:p14="http://schemas.microsoft.com/office/powerpoint/2010/main" val="2887640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A0D787-EB8A-41D4-8BC0-DBD4F5F69A97}"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A9DF4-C3B5-4A84-B068-BFB966BF2AC4}" type="slidenum">
              <a:rPr lang="en-GB" smtClean="0"/>
              <a:t>‹#›</a:t>
            </a:fld>
            <a:endParaRPr lang="en-GB"/>
          </a:p>
        </p:txBody>
      </p:sp>
    </p:spTree>
    <p:extLst>
      <p:ext uri="{BB962C8B-B14F-4D97-AF65-F5344CB8AC3E}">
        <p14:creationId xmlns:p14="http://schemas.microsoft.com/office/powerpoint/2010/main" val="1420394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A0D787-EB8A-41D4-8BC0-DBD4F5F69A97}"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A9DF4-C3B5-4A84-B068-BFB966BF2AC4}" type="slidenum">
              <a:rPr lang="en-GB" smtClean="0"/>
              <a:t>‹#›</a:t>
            </a:fld>
            <a:endParaRPr lang="en-GB"/>
          </a:p>
        </p:txBody>
      </p:sp>
    </p:spTree>
    <p:extLst>
      <p:ext uri="{BB962C8B-B14F-4D97-AF65-F5344CB8AC3E}">
        <p14:creationId xmlns:p14="http://schemas.microsoft.com/office/powerpoint/2010/main" val="3924739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82000"/>
                  </a:schemeClr>
                </a:solidFill>
              </a:defRPr>
            </a:lvl1pPr>
          </a:lstStyle>
          <a:p>
            <a:fld id="{C3A0D787-EB8A-41D4-8BC0-DBD4F5F69A97}" type="datetimeFigureOut">
              <a:rPr lang="en-GB" smtClean="0"/>
              <a:t>11/05/2025</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82000"/>
                  </a:schemeClr>
                </a:solidFill>
              </a:defRPr>
            </a:lvl1pPr>
          </a:lstStyle>
          <a:p>
            <a:fld id="{94DA9DF4-C3B5-4A84-B068-BFB966BF2AC4}" type="slidenum">
              <a:rPr lang="en-GB" smtClean="0"/>
              <a:t>‹#›</a:t>
            </a:fld>
            <a:endParaRPr lang="en-GB"/>
          </a:p>
        </p:txBody>
      </p:sp>
    </p:spTree>
    <p:extLst>
      <p:ext uri="{BB962C8B-B14F-4D97-AF65-F5344CB8AC3E}">
        <p14:creationId xmlns:p14="http://schemas.microsoft.com/office/powerpoint/2010/main" val="21815366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assets.publishing.service.gov.uk/media/631222468fa8f5423fb0c7c0/20220901-MMC-Guidance-Note.pdf" TargetMode="External"/><Relationship Id="rId3" Type="http://schemas.openxmlformats.org/officeDocument/2006/relationships/image" Target="../media/image2.png"/><Relationship Id="rId7" Type="http://schemas.openxmlformats.org/officeDocument/2006/relationships/hyperlink" Target="https://www.gov.uk/guidance/standardisation"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mottmac.com/en-gb/projects/genzero-schools/" TargetMode="External"/><Relationship Id="rId5" Type="http://schemas.openxmlformats.org/officeDocument/2006/relationships/hyperlink" Target="https://www.chapmantaylor.com/insights/what-is-modular-construction-and-why-has-chapman-taylor-embraced-it" TargetMode="External"/><Relationship Id="rId10" Type="http://schemas.openxmlformats.org/officeDocument/2006/relationships/hyperlink" Target="https://tc-catalogue.strongerstories.org/stories/seismic-i/" TargetMode="External"/><Relationship Id="rId4" Type="http://schemas.openxmlformats.org/officeDocument/2006/relationships/image" Target="../media/image3.jpeg"/><Relationship Id="rId9" Type="http://schemas.openxmlformats.org/officeDocument/2006/relationships/hyperlink" Target="https://assets.publishing.service.gov.uk/media/6312222de90e075880923330/14.116_CO_Construction_Playbook_Web.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80E75935-81E8-CAA9-3E91-36AD9BF88BDD}"/>
              </a:ext>
            </a:extLst>
          </p:cNvPr>
          <p:cNvGrpSpPr/>
          <p:nvPr/>
        </p:nvGrpSpPr>
        <p:grpSpPr>
          <a:xfrm>
            <a:off x="0" y="0"/>
            <a:ext cx="30275213" cy="3011210"/>
            <a:chOff x="0" y="50042"/>
            <a:chExt cx="30275213" cy="3011210"/>
          </a:xfrm>
        </p:grpSpPr>
        <p:sp>
          <p:nvSpPr>
            <p:cNvPr id="24" name="TextBox 23">
              <a:extLst>
                <a:ext uri="{FF2B5EF4-FFF2-40B4-BE49-F238E27FC236}">
                  <a16:creationId xmlns:a16="http://schemas.microsoft.com/office/drawing/2014/main" id="{FC028429-29E6-8C32-F7AE-08DF5DF455D6}"/>
                </a:ext>
              </a:extLst>
            </p:cNvPr>
            <p:cNvSpPr txBox="1"/>
            <p:nvPr/>
          </p:nvSpPr>
          <p:spPr>
            <a:xfrm>
              <a:off x="182880" y="194603"/>
              <a:ext cx="26670000" cy="1692771"/>
            </a:xfrm>
            <a:prstGeom prst="rect">
              <a:avLst/>
            </a:prstGeom>
            <a:noFill/>
            <a:ln>
              <a:noFill/>
            </a:ln>
          </p:spPr>
          <p:txBody>
            <a:bodyPr wrap="square" rtlCol="0">
              <a:spAutoFit/>
            </a:bodyPr>
            <a:lstStyle/>
            <a:p>
              <a:r>
                <a:rPr lang="en-GB" sz="10000" b="1" dirty="0">
                  <a:latin typeface="+mj-lt"/>
                </a:rPr>
                <a:t>STANDARDISED CONSTRUCTION  METHODS </a:t>
              </a:r>
            </a:p>
          </p:txBody>
        </p:sp>
        <p:sp>
          <p:nvSpPr>
            <p:cNvPr id="25" name="Rectangle 24">
              <a:extLst>
                <a:ext uri="{FF2B5EF4-FFF2-40B4-BE49-F238E27FC236}">
                  <a16:creationId xmlns:a16="http://schemas.microsoft.com/office/drawing/2014/main" id="{EC890276-238D-043D-C1BD-8F97F8A3EB1E}"/>
                </a:ext>
              </a:extLst>
            </p:cNvPr>
            <p:cNvSpPr/>
            <p:nvPr/>
          </p:nvSpPr>
          <p:spPr>
            <a:xfrm>
              <a:off x="0" y="50042"/>
              <a:ext cx="30275213" cy="3011210"/>
            </a:xfrm>
            <a:prstGeom prst="rect">
              <a:avLst/>
            </a:prstGeom>
            <a:noFill/>
            <a:ln w="1270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descr="University of Wales Trinity Saint David - Wikipedia">
              <a:extLst>
                <a:ext uri="{FF2B5EF4-FFF2-40B4-BE49-F238E27FC236}">
                  <a16:creationId xmlns:a16="http://schemas.microsoft.com/office/drawing/2014/main" id="{A67DAE75-01F0-4E1B-7D8D-FC0D37DD9A0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487900" y="179406"/>
              <a:ext cx="2473939" cy="2716187"/>
            </a:xfrm>
            <a:prstGeom prst="rect">
              <a:avLst/>
            </a:prstGeom>
            <a:noFill/>
            <a:ln>
              <a:noFill/>
            </a:ln>
          </p:spPr>
        </p:pic>
        <p:sp>
          <p:nvSpPr>
            <p:cNvPr id="27" name="TextBox 26">
              <a:extLst>
                <a:ext uri="{FF2B5EF4-FFF2-40B4-BE49-F238E27FC236}">
                  <a16:creationId xmlns:a16="http://schemas.microsoft.com/office/drawing/2014/main" id="{ADDF2919-0C0C-53F2-1B40-AE556DB749C5}"/>
                </a:ext>
              </a:extLst>
            </p:cNvPr>
            <p:cNvSpPr txBox="1"/>
            <p:nvPr/>
          </p:nvSpPr>
          <p:spPr>
            <a:xfrm>
              <a:off x="282894" y="1617623"/>
              <a:ext cx="13776960" cy="784830"/>
            </a:xfrm>
            <a:prstGeom prst="rect">
              <a:avLst/>
            </a:prstGeom>
            <a:noFill/>
            <a:ln>
              <a:noFill/>
            </a:ln>
          </p:spPr>
          <p:txBody>
            <a:bodyPr wrap="square" rtlCol="0">
              <a:spAutoFit/>
            </a:bodyPr>
            <a:lstStyle/>
            <a:p>
              <a:r>
                <a:rPr lang="en-GB" sz="4500" dirty="0">
                  <a:latin typeface="+mj-lt"/>
                </a:rPr>
                <a:t>University of Wales Trinity Saint David </a:t>
              </a:r>
            </a:p>
          </p:txBody>
        </p:sp>
        <p:sp>
          <p:nvSpPr>
            <p:cNvPr id="28" name="TextBox 27">
              <a:extLst>
                <a:ext uri="{FF2B5EF4-FFF2-40B4-BE49-F238E27FC236}">
                  <a16:creationId xmlns:a16="http://schemas.microsoft.com/office/drawing/2014/main" id="{6693C24A-744C-853F-C2CF-C7F8906BEAC9}"/>
                </a:ext>
              </a:extLst>
            </p:cNvPr>
            <p:cNvSpPr txBox="1"/>
            <p:nvPr/>
          </p:nvSpPr>
          <p:spPr>
            <a:xfrm>
              <a:off x="313374" y="2262822"/>
              <a:ext cx="13776960" cy="784830"/>
            </a:xfrm>
            <a:prstGeom prst="rect">
              <a:avLst/>
            </a:prstGeom>
            <a:noFill/>
            <a:ln>
              <a:noFill/>
            </a:ln>
          </p:spPr>
          <p:txBody>
            <a:bodyPr wrap="square" rtlCol="0">
              <a:spAutoFit/>
            </a:bodyPr>
            <a:lstStyle/>
            <a:p>
              <a:r>
                <a:rPr lang="en-GB" sz="4500" dirty="0">
                  <a:latin typeface="+mj-lt"/>
                </a:rPr>
                <a:t>Liam Miles -  2318509 </a:t>
              </a:r>
            </a:p>
          </p:txBody>
        </p:sp>
      </p:grpSp>
      <p:cxnSp>
        <p:nvCxnSpPr>
          <p:cNvPr id="30" name="Straight Connector 29">
            <a:extLst>
              <a:ext uri="{FF2B5EF4-FFF2-40B4-BE49-F238E27FC236}">
                <a16:creationId xmlns:a16="http://schemas.microsoft.com/office/drawing/2014/main" id="{681DC7A3-1CA6-BEEC-5444-A0630A06F4C2}"/>
              </a:ext>
            </a:extLst>
          </p:cNvPr>
          <p:cNvCxnSpPr>
            <a:stCxn id="25" idx="2"/>
          </p:cNvCxnSpPr>
          <p:nvPr/>
        </p:nvCxnSpPr>
        <p:spPr>
          <a:xfrm flipH="1">
            <a:off x="15137606" y="3011210"/>
            <a:ext cx="1" cy="18272331"/>
          </a:xfrm>
          <a:prstGeom prst="line">
            <a:avLst/>
          </a:prstGeom>
          <a:ln w="101600">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43B53E7-0682-8848-E672-AED3B5A7B960}"/>
              </a:ext>
            </a:extLst>
          </p:cNvPr>
          <p:cNvCxnSpPr>
            <a:cxnSpLocks/>
          </p:cNvCxnSpPr>
          <p:nvPr/>
        </p:nvCxnSpPr>
        <p:spPr>
          <a:xfrm>
            <a:off x="7746030" y="11834812"/>
            <a:ext cx="22552199" cy="0"/>
          </a:xfrm>
          <a:prstGeom prst="line">
            <a:avLst/>
          </a:prstGeom>
          <a:ln w="101600">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97299C56-B4EC-D87A-32B8-7F9E34CD0B0B}"/>
              </a:ext>
            </a:extLst>
          </p:cNvPr>
          <p:cNvCxnSpPr/>
          <p:nvPr/>
        </p:nvCxnSpPr>
        <p:spPr>
          <a:xfrm>
            <a:off x="-794" y="3011210"/>
            <a:ext cx="30275213" cy="0"/>
          </a:xfrm>
          <a:prstGeom prst="line">
            <a:avLst/>
          </a:prstGeom>
          <a:ln w="101600">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75CADD5A-FF5A-92B4-7736-E7D8468CAFBE}"/>
              </a:ext>
            </a:extLst>
          </p:cNvPr>
          <p:cNvCxnSpPr/>
          <p:nvPr/>
        </p:nvCxnSpPr>
        <p:spPr>
          <a:xfrm>
            <a:off x="-795" y="0"/>
            <a:ext cx="30275213" cy="0"/>
          </a:xfrm>
          <a:prstGeom prst="line">
            <a:avLst/>
          </a:prstGeom>
          <a:ln w="101600">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48622E2E-A8BA-8F19-E93D-F1A74FEAF160}"/>
              </a:ext>
            </a:extLst>
          </p:cNvPr>
          <p:cNvCxnSpPr/>
          <p:nvPr/>
        </p:nvCxnSpPr>
        <p:spPr>
          <a:xfrm>
            <a:off x="-796" y="21350896"/>
            <a:ext cx="30275213" cy="0"/>
          </a:xfrm>
          <a:prstGeom prst="line">
            <a:avLst/>
          </a:prstGeom>
          <a:ln w="101600">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7A1473AB-9AE6-F012-F7A7-A7B6498E45E0}"/>
              </a:ext>
            </a:extLst>
          </p:cNvPr>
          <p:cNvCxnSpPr>
            <a:cxnSpLocks/>
          </p:cNvCxnSpPr>
          <p:nvPr/>
        </p:nvCxnSpPr>
        <p:spPr>
          <a:xfrm>
            <a:off x="30274416" y="32728"/>
            <a:ext cx="0" cy="21318167"/>
          </a:xfrm>
          <a:prstGeom prst="line">
            <a:avLst/>
          </a:prstGeom>
          <a:ln w="101600">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32A29DCD-F88B-61D3-7A0F-55203CE80D67}"/>
              </a:ext>
            </a:extLst>
          </p:cNvPr>
          <p:cNvCxnSpPr>
            <a:cxnSpLocks/>
          </p:cNvCxnSpPr>
          <p:nvPr/>
        </p:nvCxnSpPr>
        <p:spPr>
          <a:xfrm>
            <a:off x="23016" y="0"/>
            <a:ext cx="0" cy="21318167"/>
          </a:xfrm>
          <a:prstGeom prst="line">
            <a:avLst/>
          </a:prstGeom>
          <a:ln w="101600">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pic>
        <p:nvPicPr>
          <p:cNvPr id="39" name="Picture 38">
            <a:extLst>
              <a:ext uri="{FF2B5EF4-FFF2-40B4-BE49-F238E27FC236}">
                <a16:creationId xmlns:a16="http://schemas.microsoft.com/office/drawing/2014/main" id="{74B3C511-1F41-2BF3-9CF8-C213D71768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15646674" y="4236222"/>
            <a:ext cx="14169591" cy="7226022"/>
          </a:xfrm>
          <a:prstGeom prst="rect">
            <a:avLst/>
          </a:prstGeom>
          <a:solidFill>
            <a:srgbClr val="FFFFFF">
              <a:shade val="85000"/>
            </a:srgbClr>
          </a:solidFill>
          <a:ln w="28575" cap="sq">
            <a:solidFill>
              <a:schemeClr val="tx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0" name="TextBox 39">
            <a:extLst>
              <a:ext uri="{FF2B5EF4-FFF2-40B4-BE49-F238E27FC236}">
                <a16:creationId xmlns:a16="http://schemas.microsoft.com/office/drawing/2014/main" id="{557A45D7-3FE7-DA72-BF78-28F3B21255EC}"/>
              </a:ext>
            </a:extLst>
          </p:cNvPr>
          <p:cNvSpPr txBox="1"/>
          <p:nvPr/>
        </p:nvSpPr>
        <p:spPr>
          <a:xfrm>
            <a:off x="15314435" y="3155769"/>
            <a:ext cx="14834070" cy="707886"/>
          </a:xfrm>
          <a:prstGeom prst="rect">
            <a:avLst/>
          </a:prstGeom>
          <a:solidFill>
            <a:schemeClr val="tx1"/>
          </a:solidFill>
          <a:ln>
            <a:solidFill>
              <a:schemeClr val="tx1"/>
            </a:solidFill>
          </a:ln>
        </p:spPr>
        <p:txBody>
          <a:bodyPr wrap="square" rtlCol="0">
            <a:spAutoFit/>
          </a:bodyPr>
          <a:lstStyle/>
          <a:p>
            <a:pPr algn="ctr"/>
            <a:r>
              <a:rPr lang="en-GB" sz="4000" b="1" dirty="0">
                <a:solidFill>
                  <a:schemeClr val="bg1"/>
                </a:solidFill>
                <a:latin typeface="+mj-lt"/>
              </a:rPr>
              <a:t>TIMELINE</a:t>
            </a:r>
          </a:p>
        </p:txBody>
      </p:sp>
      <p:cxnSp>
        <p:nvCxnSpPr>
          <p:cNvPr id="41" name="Straight Connector 40">
            <a:extLst>
              <a:ext uri="{FF2B5EF4-FFF2-40B4-BE49-F238E27FC236}">
                <a16:creationId xmlns:a16="http://schemas.microsoft.com/office/drawing/2014/main" id="{16F79E8B-E4BF-4EC9-C217-34F4D57078C9}"/>
              </a:ext>
            </a:extLst>
          </p:cNvPr>
          <p:cNvCxnSpPr>
            <a:cxnSpLocks/>
          </p:cNvCxnSpPr>
          <p:nvPr/>
        </p:nvCxnSpPr>
        <p:spPr>
          <a:xfrm flipH="1">
            <a:off x="7746030" y="2966733"/>
            <a:ext cx="1" cy="18316808"/>
          </a:xfrm>
          <a:prstGeom prst="line">
            <a:avLst/>
          </a:prstGeom>
          <a:ln w="101600">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8" name="TextBox 47">
            <a:extLst>
              <a:ext uri="{FF2B5EF4-FFF2-40B4-BE49-F238E27FC236}">
                <a16:creationId xmlns:a16="http://schemas.microsoft.com/office/drawing/2014/main" id="{5BFF5D71-5BBB-F157-5854-E944B8D6F2E9}"/>
              </a:ext>
            </a:extLst>
          </p:cNvPr>
          <p:cNvSpPr txBox="1"/>
          <p:nvPr/>
        </p:nvSpPr>
        <p:spPr>
          <a:xfrm>
            <a:off x="126708" y="3155769"/>
            <a:ext cx="7493411" cy="707882"/>
          </a:xfrm>
          <a:prstGeom prst="rect">
            <a:avLst/>
          </a:prstGeom>
          <a:solidFill>
            <a:schemeClr val="tx1"/>
          </a:solidFill>
          <a:ln>
            <a:solidFill>
              <a:schemeClr val="tx1"/>
            </a:solidFill>
          </a:ln>
        </p:spPr>
        <p:txBody>
          <a:bodyPr wrap="square" rtlCol="0">
            <a:spAutoFit/>
          </a:bodyPr>
          <a:lstStyle/>
          <a:p>
            <a:pPr algn="ctr"/>
            <a:r>
              <a:rPr lang="en-GB" sz="4000" b="1" dirty="0">
                <a:solidFill>
                  <a:schemeClr val="bg1"/>
                </a:solidFill>
                <a:latin typeface="+mj-lt"/>
              </a:rPr>
              <a:t>INTRODUCTION</a:t>
            </a:r>
          </a:p>
        </p:txBody>
      </p:sp>
      <p:sp>
        <p:nvSpPr>
          <p:cNvPr id="49" name="TextBox 48">
            <a:extLst>
              <a:ext uri="{FF2B5EF4-FFF2-40B4-BE49-F238E27FC236}">
                <a16:creationId xmlns:a16="http://schemas.microsoft.com/office/drawing/2014/main" id="{A36B427E-683C-910D-6D9E-0107B8D6A9AB}"/>
              </a:ext>
            </a:extLst>
          </p:cNvPr>
          <p:cNvSpPr txBox="1"/>
          <p:nvPr/>
        </p:nvSpPr>
        <p:spPr>
          <a:xfrm>
            <a:off x="7871943" y="3142167"/>
            <a:ext cx="7139752" cy="721455"/>
          </a:xfrm>
          <a:prstGeom prst="rect">
            <a:avLst/>
          </a:prstGeom>
          <a:solidFill>
            <a:schemeClr val="tx1"/>
          </a:solidFill>
          <a:ln>
            <a:solidFill>
              <a:schemeClr val="tx1"/>
            </a:solidFill>
          </a:ln>
        </p:spPr>
        <p:txBody>
          <a:bodyPr wrap="square" rtlCol="0">
            <a:spAutoFit/>
          </a:bodyPr>
          <a:lstStyle/>
          <a:p>
            <a:pPr algn="ctr"/>
            <a:r>
              <a:rPr lang="en-GB" sz="4000" b="1" dirty="0">
                <a:solidFill>
                  <a:schemeClr val="bg1"/>
                </a:solidFill>
                <a:latin typeface="+mj-lt"/>
              </a:rPr>
              <a:t>LITERATURE REVIEW</a:t>
            </a:r>
          </a:p>
        </p:txBody>
      </p:sp>
      <p:sp>
        <p:nvSpPr>
          <p:cNvPr id="51" name="TextBox 50">
            <a:extLst>
              <a:ext uri="{FF2B5EF4-FFF2-40B4-BE49-F238E27FC236}">
                <a16:creationId xmlns:a16="http://schemas.microsoft.com/office/drawing/2014/main" id="{3829CBA4-3196-363B-728A-65550BDA2FB4}"/>
              </a:ext>
            </a:extLst>
          </p:cNvPr>
          <p:cNvSpPr txBox="1"/>
          <p:nvPr/>
        </p:nvSpPr>
        <p:spPr>
          <a:xfrm>
            <a:off x="218009" y="3973764"/>
            <a:ext cx="7493410" cy="4816768"/>
          </a:xfrm>
          <a:prstGeom prst="rect">
            <a:avLst/>
          </a:prstGeom>
          <a:noFill/>
        </p:spPr>
        <p:txBody>
          <a:bodyPr wrap="square">
            <a:spAutoFit/>
          </a:bodyPr>
          <a:lstStyle/>
          <a:p>
            <a:pPr algn="just">
              <a:lnSpc>
                <a:spcPct val="107000"/>
              </a:lnSpc>
              <a:spcAft>
                <a:spcPts val="800"/>
              </a:spcAft>
            </a:pPr>
            <a:r>
              <a:rPr lang="en-GB" sz="3200" kern="100" dirty="0">
                <a:effectLst/>
                <a:latin typeface="+mj-lt"/>
                <a:ea typeface="Calibri" panose="020F0502020204030204" pitchFamily="34" charset="0"/>
                <a:cs typeface="Times New Roman" panose="02020603050405020304" pitchFamily="18" charset="0"/>
              </a:rPr>
              <a:t>The UK construction industry remains highly bespoke, contributing to cost inefficiencies, delays, and inconsistent quality in public sector projects. In contrast, other industries have embraced standardisation for improved efficiency. This research explores whether standardised construction methods can be feasibly adopted in the UK public sector to improve cost estimation, quality, and speed.</a:t>
            </a:r>
          </a:p>
        </p:txBody>
      </p:sp>
      <p:sp>
        <p:nvSpPr>
          <p:cNvPr id="53" name="TextBox 52">
            <a:extLst>
              <a:ext uri="{FF2B5EF4-FFF2-40B4-BE49-F238E27FC236}">
                <a16:creationId xmlns:a16="http://schemas.microsoft.com/office/drawing/2014/main" id="{42BA205E-1F95-C235-5C3F-85A9F6C49C16}"/>
              </a:ext>
            </a:extLst>
          </p:cNvPr>
          <p:cNvSpPr txBox="1"/>
          <p:nvPr/>
        </p:nvSpPr>
        <p:spPr>
          <a:xfrm>
            <a:off x="7906411" y="3901952"/>
            <a:ext cx="7139752" cy="7451463"/>
          </a:xfrm>
          <a:prstGeom prst="rect">
            <a:avLst/>
          </a:prstGeom>
          <a:noFill/>
        </p:spPr>
        <p:txBody>
          <a:bodyPr wrap="square">
            <a:spAutoFit/>
          </a:bodyPr>
          <a:lstStyle/>
          <a:p>
            <a:pPr algn="just">
              <a:lnSpc>
                <a:spcPct val="107000"/>
              </a:lnSpc>
              <a:spcAft>
                <a:spcPts val="800"/>
              </a:spcAft>
            </a:pPr>
            <a:r>
              <a:rPr lang="en-GB" sz="3200" kern="100" dirty="0">
                <a:effectLst/>
                <a:latin typeface="+mj-lt"/>
                <a:ea typeface="Calibri" panose="020F0502020204030204" pitchFamily="34" charset="0"/>
                <a:cs typeface="Times New Roman" panose="02020603050405020304" pitchFamily="18" charset="0"/>
              </a:rPr>
              <a:t>Standardisation includes consistent design principles, construction processes, and regulatory frameworks. Government initiatives like the Construction Playbook, GenZero, and SEISMIC aim to promote MMC and prefabrication. While these programs have shown efficiency gains (e.g. 70% reduced carbon footprint in SEISMIC), adoption remains limited due to cultural resistance, setup costs, and regulatory barriers. Research gaps exist in understanding feasibility across various public building types and industry perspectives.</a:t>
            </a:r>
          </a:p>
        </p:txBody>
      </p:sp>
      <p:cxnSp>
        <p:nvCxnSpPr>
          <p:cNvPr id="55" name="Straight Connector 54">
            <a:extLst>
              <a:ext uri="{FF2B5EF4-FFF2-40B4-BE49-F238E27FC236}">
                <a16:creationId xmlns:a16="http://schemas.microsoft.com/office/drawing/2014/main" id="{29298DE4-47B8-5E78-0F04-B9324814E0AB}"/>
              </a:ext>
            </a:extLst>
          </p:cNvPr>
          <p:cNvCxnSpPr>
            <a:cxnSpLocks/>
          </p:cNvCxnSpPr>
          <p:nvPr/>
        </p:nvCxnSpPr>
        <p:spPr>
          <a:xfrm>
            <a:off x="73915" y="9276669"/>
            <a:ext cx="7637504" cy="0"/>
          </a:xfrm>
          <a:prstGeom prst="line">
            <a:avLst/>
          </a:prstGeom>
          <a:ln w="101600">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8" name="TextBox 57">
            <a:extLst>
              <a:ext uri="{FF2B5EF4-FFF2-40B4-BE49-F238E27FC236}">
                <a16:creationId xmlns:a16="http://schemas.microsoft.com/office/drawing/2014/main" id="{A9BC202B-4AE0-7D4E-EFDE-FB5FD54071CD}"/>
              </a:ext>
            </a:extLst>
          </p:cNvPr>
          <p:cNvSpPr txBox="1"/>
          <p:nvPr/>
        </p:nvSpPr>
        <p:spPr>
          <a:xfrm>
            <a:off x="7906411" y="11998889"/>
            <a:ext cx="7139752" cy="721455"/>
          </a:xfrm>
          <a:prstGeom prst="rect">
            <a:avLst/>
          </a:prstGeom>
          <a:solidFill>
            <a:schemeClr val="tx1"/>
          </a:solidFill>
          <a:ln>
            <a:solidFill>
              <a:schemeClr val="tx1"/>
            </a:solidFill>
          </a:ln>
        </p:spPr>
        <p:txBody>
          <a:bodyPr wrap="square" rtlCol="0">
            <a:spAutoFit/>
          </a:bodyPr>
          <a:lstStyle/>
          <a:p>
            <a:pPr algn="ctr"/>
            <a:r>
              <a:rPr lang="en-GB" sz="4000" b="1" dirty="0">
                <a:solidFill>
                  <a:schemeClr val="bg1"/>
                </a:solidFill>
                <a:latin typeface="+mj-lt"/>
              </a:rPr>
              <a:t>METHODOLOGY</a:t>
            </a:r>
          </a:p>
        </p:txBody>
      </p:sp>
      <p:sp>
        <p:nvSpPr>
          <p:cNvPr id="60" name="TextBox 59">
            <a:extLst>
              <a:ext uri="{FF2B5EF4-FFF2-40B4-BE49-F238E27FC236}">
                <a16:creationId xmlns:a16="http://schemas.microsoft.com/office/drawing/2014/main" id="{F6351603-8FD7-8015-6DFC-5724B9346A0A}"/>
              </a:ext>
            </a:extLst>
          </p:cNvPr>
          <p:cNvSpPr txBox="1"/>
          <p:nvPr/>
        </p:nvSpPr>
        <p:spPr>
          <a:xfrm>
            <a:off x="7871663" y="12950136"/>
            <a:ext cx="7351049" cy="8268802"/>
          </a:xfrm>
          <a:prstGeom prst="rect">
            <a:avLst/>
          </a:prstGeom>
          <a:noFill/>
        </p:spPr>
        <p:txBody>
          <a:bodyPr wrap="square">
            <a:spAutoFit/>
          </a:bodyPr>
          <a:lstStyle/>
          <a:p>
            <a:pPr>
              <a:lnSpc>
                <a:spcPct val="107000"/>
              </a:lnSpc>
              <a:spcAft>
                <a:spcPts val="800"/>
              </a:spcAft>
            </a:pPr>
            <a:r>
              <a:rPr lang="en-GB" sz="3200" kern="100" dirty="0">
                <a:effectLst/>
                <a:latin typeface="+mj-lt"/>
                <a:ea typeface="Calibri" panose="020F0502020204030204" pitchFamily="34" charset="0"/>
                <a:cs typeface="Times New Roman" panose="02020603050405020304" pitchFamily="18" charset="0"/>
              </a:rPr>
              <a:t>A mixed-methods approach will be used:</a:t>
            </a:r>
          </a:p>
          <a:p>
            <a:pPr marL="457200" lvl="0" indent="-457200">
              <a:lnSpc>
                <a:spcPct val="107000"/>
              </a:lnSpc>
              <a:spcAft>
                <a:spcPts val="800"/>
              </a:spcAft>
              <a:buSzPts val="1000"/>
              <a:buFont typeface="Arial" panose="020B0604020202020204" pitchFamily="34" charset="0"/>
              <a:buChar char="•"/>
              <a:tabLst>
                <a:tab pos="457200" algn="l"/>
              </a:tabLst>
            </a:pPr>
            <a:r>
              <a:rPr lang="en-GB" sz="3200" b="1" kern="100" dirty="0">
                <a:effectLst/>
                <a:latin typeface="+mj-lt"/>
                <a:ea typeface="Calibri" panose="020F0502020204030204" pitchFamily="34" charset="0"/>
                <a:cs typeface="Times New Roman" panose="02020603050405020304" pitchFamily="18" charset="0"/>
              </a:rPr>
              <a:t>Quantitative</a:t>
            </a:r>
            <a:r>
              <a:rPr lang="en-GB" sz="3200" kern="100" dirty="0">
                <a:effectLst/>
                <a:latin typeface="+mj-lt"/>
                <a:ea typeface="Calibri" panose="020F0502020204030204" pitchFamily="34" charset="0"/>
                <a:cs typeface="Times New Roman" panose="02020603050405020304" pitchFamily="18" charset="0"/>
              </a:rPr>
              <a:t>: Online surveys targeting 50+ construction professionals to assess awareness, adoption, and perceptions.</a:t>
            </a:r>
          </a:p>
          <a:p>
            <a:pPr marL="457200" lvl="0" indent="-457200">
              <a:lnSpc>
                <a:spcPct val="107000"/>
              </a:lnSpc>
              <a:spcAft>
                <a:spcPts val="800"/>
              </a:spcAft>
              <a:buSzPts val="1000"/>
              <a:buFont typeface="Arial" panose="020B0604020202020204" pitchFamily="34" charset="0"/>
              <a:buChar char="•"/>
              <a:tabLst>
                <a:tab pos="457200" algn="l"/>
              </a:tabLst>
            </a:pPr>
            <a:r>
              <a:rPr lang="en-GB" sz="3200" b="1" kern="100" dirty="0">
                <a:effectLst/>
                <a:latin typeface="+mj-lt"/>
                <a:ea typeface="Calibri" panose="020F0502020204030204" pitchFamily="34" charset="0"/>
                <a:cs typeface="Times New Roman" panose="02020603050405020304" pitchFamily="18" charset="0"/>
              </a:rPr>
              <a:t>Qualitative</a:t>
            </a:r>
            <a:r>
              <a:rPr lang="en-GB" sz="3200" kern="100" dirty="0">
                <a:effectLst/>
                <a:latin typeface="+mj-lt"/>
                <a:ea typeface="Calibri" panose="020F0502020204030204" pitchFamily="34" charset="0"/>
                <a:cs typeface="Times New Roman" panose="02020603050405020304" pitchFamily="18" charset="0"/>
              </a:rPr>
              <a:t>: Semi-structured interviews with 5–10 senior professionals to explore deeper insights.</a:t>
            </a:r>
          </a:p>
          <a:p>
            <a:pPr marL="457200" lvl="0" indent="-457200">
              <a:lnSpc>
                <a:spcPct val="107000"/>
              </a:lnSpc>
              <a:spcAft>
                <a:spcPts val="800"/>
              </a:spcAft>
              <a:buSzPts val="1000"/>
              <a:buFont typeface="Arial" panose="020B0604020202020204" pitchFamily="34" charset="0"/>
              <a:buChar char="•"/>
              <a:tabLst>
                <a:tab pos="457200" algn="l"/>
              </a:tabLst>
            </a:pPr>
            <a:r>
              <a:rPr lang="en-GB" sz="3200" b="1" kern="100" dirty="0">
                <a:effectLst/>
                <a:latin typeface="+mj-lt"/>
                <a:ea typeface="Calibri" panose="020F0502020204030204" pitchFamily="34" charset="0"/>
                <a:cs typeface="Times New Roman" panose="02020603050405020304" pitchFamily="18" charset="0"/>
              </a:rPr>
              <a:t>Sampling</a:t>
            </a:r>
            <a:r>
              <a:rPr lang="en-GB" sz="3200" kern="100" dirty="0">
                <a:effectLst/>
                <a:latin typeface="+mj-lt"/>
                <a:ea typeface="Calibri" panose="020F0502020204030204" pitchFamily="34" charset="0"/>
                <a:cs typeface="Times New Roman" panose="02020603050405020304" pitchFamily="18" charset="0"/>
              </a:rPr>
              <a:t>: Purposive sampling across various roles (architects, contractors, 	etc.)</a:t>
            </a:r>
          </a:p>
          <a:p>
            <a:pPr marL="457200" indent="-457200">
              <a:buFont typeface="Arial" panose="020B0604020202020204" pitchFamily="34" charset="0"/>
              <a:buChar char="•"/>
            </a:pPr>
            <a:r>
              <a:rPr lang="en-GB" sz="3200" b="1" dirty="0">
                <a:effectLst/>
                <a:latin typeface="+mj-lt"/>
                <a:ea typeface="Calibri" panose="020F0502020204030204" pitchFamily="34" charset="0"/>
                <a:cs typeface="Times New Roman" panose="02020603050405020304" pitchFamily="18" charset="0"/>
              </a:rPr>
              <a:t>Analysis</a:t>
            </a:r>
            <a:r>
              <a:rPr lang="en-GB" sz="3200" dirty="0">
                <a:effectLst/>
                <a:latin typeface="+mj-lt"/>
                <a:ea typeface="Calibri" panose="020F0502020204030204" pitchFamily="34" charset="0"/>
                <a:cs typeface="Times New Roman" panose="02020603050405020304" pitchFamily="18" charset="0"/>
              </a:rPr>
              <a:t>: Descriptive statistics and thematic coding using tools like Microsoft Forms, Excel, and AI-based text analysis.</a:t>
            </a:r>
            <a:endParaRPr lang="en-GB" sz="3200" dirty="0">
              <a:latin typeface="+mj-lt"/>
            </a:endParaRPr>
          </a:p>
        </p:txBody>
      </p:sp>
      <p:sp>
        <p:nvSpPr>
          <p:cNvPr id="61" name="TextBox 60">
            <a:extLst>
              <a:ext uri="{FF2B5EF4-FFF2-40B4-BE49-F238E27FC236}">
                <a16:creationId xmlns:a16="http://schemas.microsoft.com/office/drawing/2014/main" id="{D751EBF8-3139-F57E-0DC2-C1301EF61158}"/>
              </a:ext>
            </a:extLst>
          </p:cNvPr>
          <p:cNvSpPr txBox="1"/>
          <p:nvPr/>
        </p:nvSpPr>
        <p:spPr>
          <a:xfrm>
            <a:off x="120202" y="14907453"/>
            <a:ext cx="7493411" cy="707882"/>
          </a:xfrm>
          <a:prstGeom prst="rect">
            <a:avLst/>
          </a:prstGeom>
          <a:solidFill>
            <a:schemeClr val="tx1"/>
          </a:solidFill>
          <a:ln>
            <a:solidFill>
              <a:schemeClr val="tx1"/>
            </a:solidFill>
          </a:ln>
        </p:spPr>
        <p:txBody>
          <a:bodyPr wrap="square" rtlCol="0">
            <a:spAutoFit/>
          </a:bodyPr>
          <a:lstStyle/>
          <a:p>
            <a:pPr algn="ctr"/>
            <a:r>
              <a:rPr lang="en-GB" sz="4000" b="1" dirty="0">
                <a:solidFill>
                  <a:schemeClr val="bg1"/>
                </a:solidFill>
                <a:latin typeface="+mj-lt"/>
              </a:rPr>
              <a:t>OBJECTIVES</a:t>
            </a:r>
          </a:p>
        </p:txBody>
      </p:sp>
      <p:sp>
        <p:nvSpPr>
          <p:cNvPr id="62" name="TextBox 61">
            <a:extLst>
              <a:ext uri="{FF2B5EF4-FFF2-40B4-BE49-F238E27FC236}">
                <a16:creationId xmlns:a16="http://schemas.microsoft.com/office/drawing/2014/main" id="{A469B40D-4AAC-05F2-1659-9FD820518069}"/>
              </a:ext>
            </a:extLst>
          </p:cNvPr>
          <p:cNvSpPr txBox="1"/>
          <p:nvPr/>
        </p:nvSpPr>
        <p:spPr>
          <a:xfrm>
            <a:off x="268545" y="15815280"/>
            <a:ext cx="7476689" cy="5271700"/>
          </a:xfrm>
          <a:prstGeom prst="rect">
            <a:avLst/>
          </a:prstGeom>
          <a:noFill/>
        </p:spPr>
        <p:txBody>
          <a:bodyPr wrap="square">
            <a:spAutoFit/>
          </a:bodyPr>
          <a:lstStyle/>
          <a:p>
            <a:pPr marL="457200" lvl="0" indent="-457200">
              <a:lnSpc>
                <a:spcPct val="107000"/>
              </a:lnSpc>
              <a:spcAft>
                <a:spcPts val="800"/>
              </a:spcAft>
              <a:buSzPts val="1000"/>
              <a:buFont typeface="Arial" panose="020B0604020202020204" pitchFamily="34" charset="0"/>
              <a:buChar char="•"/>
              <a:tabLst>
                <a:tab pos="457200" algn="l"/>
              </a:tabLst>
            </a:pPr>
            <a:r>
              <a:rPr lang="en-GB" sz="3300" kern="100" dirty="0">
                <a:effectLst/>
                <a:ea typeface="Calibri" panose="020F0502020204030204" pitchFamily="34" charset="0"/>
                <a:cs typeface="Times New Roman" panose="02020603050405020304" pitchFamily="18" charset="0"/>
              </a:rPr>
              <a:t>Evaluate awareness and </a:t>
            </a:r>
            <a:r>
              <a:rPr lang="en-GB" sz="3200" kern="100" dirty="0">
                <a:effectLst/>
                <a:ea typeface="Calibri" panose="020F0502020204030204" pitchFamily="34" charset="0"/>
                <a:cs typeface="Times New Roman" panose="02020603050405020304" pitchFamily="18" charset="0"/>
              </a:rPr>
              <a:t>adoption</a:t>
            </a:r>
            <a:r>
              <a:rPr lang="en-GB" sz="3300" kern="100" dirty="0">
                <a:effectLst/>
                <a:ea typeface="Calibri" panose="020F0502020204030204" pitchFamily="34" charset="0"/>
                <a:cs typeface="Times New Roman" panose="02020603050405020304" pitchFamily="18" charset="0"/>
              </a:rPr>
              <a:t> of standardisation across the UK construction sector.</a:t>
            </a:r>
          </a:p>
          <a:p>
            <a:pPr marL="457200" lvl="0" indent="-457200">
              <a:lnSpc>
                <a:spcPct val="107000"/>
              </a:lnSpc>
              <a:spcAft>
                <a:spcPts val="800"/>
              </a:spcAft>
              <a:buSzPts val="1000"/>
              <a:buFont typeface="Arial" panose="020B0604020202020204" pitchFamily="34" charset="0"/>
              <a:buChar char="•"/>
              <a:tabLst>
                <a:tab pos="457200" algn="l"/>
              </a:tabLst>
            </a:pPr>
            <a:r>
              <a:rPr lang="en-GB" sz="3300" kern="100" dirty="0">
                <a:effectLst/>
                <a:ea typeface="Calibri" panose="020F0502020204030204" pitchFamily="34" charset="0"/>
                <a:cs typeface="Times New Roman" panose="02020603050405020304" pitchFamily="18" charset="0"/>
              </a:rPr>
              <a:t>Identify perceived benefits and barriers to standardisation.</a:t>
            </a:r>
          </a:p>
          <a:p>
            <a:pPr marL="457200" lvl="0" indent="-457200">
              <a:lnSpc>
                <a:spcPct val="107000"/>
              </a:lnSpc>
              <a:spcAft>
                <a:spcPts val="800"/>
              </a:spcAft>
              <a:buSzPts val="1000"/>
              <a:buFont typeface="Arial" panose="020B0604020202020204" pitchFamily="34" charset="0"/>
              <a:buChar char="•"/>
              <a:tabLst>
                <a:tab pos="457200" algn="l"/>
              </a:tabLst>
            </a:pPr>
            <a:r>
              <a:rPr lang="en-GB" sz="3300" kern="100" dirty="0">
                <a:effectLst/>
                <a:ea typeface="Calibri" panose="020F0502020204030204" pitchFamily="34" charset="0"/>
                <a:cs typeface="Times New Roman" panose="02020603050405020304" pitchFamily="18" charset="0"/>
              </a:rPr>
              <a:t>Examine the impact of Modern Methods of Construction (MMC.)</a:t>
            </a:r>
          </a:p>
          <a:p>
            <a:pPr marL="457200" lvl="0" indent="-457200">
              <a:lnSpc>
                <a:spcPct val="107000"/>
              </a:lnSpc>
              <a:spcAft>
                <a:spcPts val="800"/>
              </a:spcAft>
              <a:buSzPts val="1000"/>
              <a:buFont typeface="Arial" panose="020B0604020202020204" pitchFamily="34" charset="0"/>
              <a:buChar char="•"/>
              <a:tabLst>
                <a:tab pos="457200" algn="l"/>
              </a:tabLst>
            </a:pPr>
            <a:r>
              <a:rPr lang="en-GB" sz="3300" kern="100" dirty="0">
                <a:effectLst/>
                <a:ea typeface="Calibri" panose="020F0502020204030204" pitchFamily="34" charset="0"/>
                <a:cs typeface="Times New Roman" panose="02020603050405020304" pitchFamily="18" charset="0"/>
              </a:rPr>
              <a:t>Offer practical</a:t>
            </a:r>
            <a:r>
              <a:rPr lang="en-GB" sz="3300" kern="100" dirty="0">
                <a:ea typeface="Calibri" panose="020F0502020204030204" pitchFamily="34" charset="0"/>
                <a:cs typeface="Times New Roman" panose="02020603050405020304" pitchFamily="18" charset="0"/>
              </a:rPr>
              <a:t> </a:t>
            </a:r>
            <a:r>
              <a:rPr lang="en-GB" sz="3300" kern="100" dirty="0">
                <a:effectLst/>
                <a:ea typeface="Calibri" panose="020F0502020204030204" pitchFamily="34" charset="0"/>
                <a:cs typeface="Times New Roman" panose="02020603050405020304" pitchFamily="18" charset="0"/>
              </a:rPr>
              <a:t>recommendations for industry and policymakers.</a:t>
            </a:r>
          </a:p>
        </p:txBody>
      </p:sp>
      <p:cxnSp>
        <p:nvCxnSpPr>
          <p:cNvPr id="63" name="Straight Connector 62">
            <a:extLst>
              <a:ext uri="{FF2B5EF4-FFF2-40B4-BE49-F238E27FC236}">
                <a16:creationId xmlns:a16="http://schemas.microsoft.com/office/drawing/2014/main" id="{2F70226A-1813-F641-B7BE-6AC5E8C4B325}"/>
              </a:ext>
            </a:extLst>
          </p:cNvPr>
          <p:cNvCxnSpPr>
            <a:cxnSpLocks/>
          </p:cNvCxnSpPr>
          <p:nvPr/>
        </p:nvCxnSpPr>
        <p:spPr>
          <a:xfrm>
            <a:off x="107730" y="14654211"/>
            <a:ext cx="7637504" cy="0"/>
          </a:xfrm>
          <a:prstGeom prst="line">
            <a:avLst/>
          </a:prstGeom>
          <a:ln w="101600">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4" name="TextBox 63">
            <a:extLst>
              <a:ext uri="{FF2B5EF4-FFF2-40B4-BE49-F238E27FC236}">
                <a16:creationId xmlns:a16="http://schemas.microsoft.com/office/drawing/2014/main" id="{9C639151-9295-EED3-17D2-2BF6DBF5F414}"/>
              </a:ext>
            </a:extLst>
          </p:cNvPr>
          <p:cNvSpPr txBox="1"/>
          <p:nvPr/>
        </p:nvSpPr>
        <p:spPr>
          <a:xfrm>
            <a:off x="15405899" y="12950136"/>
            <a:ext cx="7139751" cy="6178423"/>
          </a:xfrm>
          <a:prstGeom prst="rect">
            <a:avLst/>
          </a:prstGeom>
          <a:noFill/>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3200" b="1" kern="100" dirty="0">
                <a:effectLst/>
                <a:latin typeface="+mj-lt"/>
                <a:ea typeface="Calibri" panose="020F0502020204030204" pitchFamily="34" charset="0"/>
                <a:cs typeface="Times New Roman" panose="02020603050405020304" pitchFamily="18" charset="0"/>
              </a:rPr>
              <a:t>Awareness</a:t>
            </a:r>
            <a:r>
              <a:rPr lang="en-GB" sz="3200" kern="100" dirty="0">
                <a:effectLst/>
                <a:latin typeface="+mj-lt"/>
                <a:ea typeface="Calibri" panose="020F0502020204030204" pitchFamily="34" charset="0"/>
                <a:cs typeface="Times New Roman" panose="02020603050405020304" pitchFamily="18" charset="0"/>
              </a:rPr>
              <a:t>: Moderate-to-high general awareness; lower for specific initiatives like SEISMIC or P-</a:t>
            </a:r>
            <a:r>
              <a:rPr lang="en-GB" sz="3200" kern="100" dirty="0" err="1">
                <a:effectLst/>
                <a:latin typeface="+mj-lt"/>
                <a:ea typeface="Calibri" panose="020F0502020204030204" pitchFamily="34" charset="0"/>
                <a:cs typeface="Times New Roman" panose="02020603050405020304" pitchFamily="18" charset="0"/>
              </a:rPr>
              <a:t>DfMA</a:t>
            </a:r>
            <a:endParaRPr lang="en-GB" sz="3200" kern="100" dirty="0">
              <a:effectLst/>
              <a:latin typeface="+mj-l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3200" b="1" kern="100" dirty="0">
                <a:effectLst/>
                <a:latin typeface="+mj-lt"/>
                <a:ea typeface="Calibri" panose="020F0502020204030204" pitchFamily="34" charset="0"/>
                <a:cs typeface="Times New Roman" panose="02020603050405020304" pitchFamily="18" charset="0"/>
              </a:rPr>
              <a:t>Benefits</a:t>
            </a:r>
            <a:r>
              <a:rPr lang="en-GB" sz="3200" kern="100" dirty="0">
                <a:effectLst/>
                <a:latin typeface="+mj-lt"/>
                <a:ea typeface="Calibri" panose="020F0502020204030204" pitchFamily="34" charset="0"/>
                <a:cs typeface="Times New Roman" panose="02020603050405020304" pitchFamily="18" charset="0"/>
              </a:rPr>
              <a:t>: Improved cost predictability, faster delivery, sustainability, and quality control</a:t>
            </a:r>
          </a:p>
          <a:p>
            <a:pPr marL="342900" lvl="0" indent="-342900">
              <a:lnSpc>
                <a:spcPct val="107000"/>
              </a:lnSpc>
              <a:spcAft>
                <a:spcPts val="800"/>
              </a:spcAft>
              <a:buSzPts val="1000"/>
              <a:buFont typeface="Symbol" panose="05050102010706020507" pitchFamily="18" charset="2"/>
              <a:buChar char=""/>
              <a:tabLst>
                <a:tab pos="457200" algn="l"/>
              </a:tabLst>
            </a:pPr>
            <a:r>
              <a:rPr lang="en-GB" sz="3200" b="1" kern="100" dirty="0">
                <a:effectLst/>
                <a:latin typeface="+mj-lt"/>
                <a:ea typeface="Calibri" panose="020F0502020204030204" pitchFamily="34" charset="0"/>
                <a:cs typeface="Times New Roman" panose="02020603050405020304" pitchFamily="18" charset="0"/>
              </a:rPr>
              <a:t>Barriers</a:t>
            </a:r>
            <a:r>
              <a:rPr lang="en-GB" sz="3200" kern="100" dirty="0">
                <a:effectLst/>
                <a:latin typeface="+mj-lt"/>
                <a:ea typeface="Calibri" panose="020F0502020204030204" pitchFamily="34" charset="0"/>
                <a:cs typeface="Times New Roman" panose="02020603050405020304" pitchFamily="18" charset="0"/>
              </a:rPr>
              <a:t>: Resistance to change, funding constraints, inconsistent regulations</a:t>
            </a:r>
          </a:p>
          <a:p>
            <a:pPr marL="342900" lvl="0" indent="-342900">
              <a:lnSpc>
                <a:spcPct val="107000"/>
              </a:lnSpc>
              <a:spcAft>
                <a:spcPts val="800"/>
              </a:spcAft>
              <a:buSzPts val="1000"/>
              <a:buFont typeface="Symbol" panose="05050102010706020507" pitchFamily="18" charset="2"/>
              <a:buChar char=""/>
              <a:tabLst>
                <a:tab pos="457200" algn="l"/>
              </a:tabLst>
            </a:pPr>
            <a:r>
              <a:rPr lang="en-GB" sz="3200" b="1" kern="100" dirty="0">
                <a:effectLst/>
                <a:latin typeface="+mj-lt"/>
                <a:ea typeface="Calibri" panose="020F0502020204030204" pitchFamily="34" charset="0"/>
                <a:cs typeface="Times New Roman" panose="02020603050405020304" pitchFamily="18" charset="0"/>
              </a:rPr>
              <a:t>Solutions</a:t>
            </a:r>
            <a:r>
              <a:rPr lang="en-GB" sz="3200" kern="100" dirty="0">
                <a:effectLst/>
                <a:latin typeface="+mj-lt"/>
                <a:ea typeface="Calibri" panose="020F0502020204030204" pitchFamily="34" charset="0"/>
                <a:cs typeface="Times New Roman" panose="02020603050405020304" pitchFamily="18" charset="0"/>
              </a:rPr>
              <a:t>: Training, regulatory updates, government incentives, better digital collaboration (e.g., BIM)</a:t>
            </a:r>
          </a:p>
        </p:txBody>
      </p:sp>
      <p:cxnSp>
        <p:nvCxnSpPr>
          <p:cNvPr id="65" name="Straight Connector 64">
            <a:extLst>
              <a:ext uri="{FF2B5EF4-FFF2-40B4-BE49-F238E27FC236}">
                <a16:creationId xmlns:a16="http://schemas.microsoft.com/office/drawing/2014/main" id="{D27DDBF8-4952-1724-A071-F921CD78777E}"/>
              </a:ext>
            </a:extLst>
          </p:cNvPr>
          <p:cNvCxnSpPr>
            <a:cxnSpLocks/>
          </p:cNvCxnSpPr>
          <p:nvPr/>
        </p:nvCxnSpPr>
        <p:spPr>
          <a:xfrm flipH="1">
            <a:off x="22690771" y="11817084"/>
            <a:ext cx="40698" cy="9421980"/>
          </a:xfrm>
          <a:prstGeom prst="line">
            <a:avLst/>
          </a:prstGeom>
          <a:ln w="101600">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8" name="TextBox 67">
            <a:extLst>
              <a:ext uri="{FF2B5EF4-FFF2-40B4-BE49-F238E27FC236}">
                <a16:creationId xmlns:a16="http://schemas.microsoft.com/office/drawing/2014/main" id="{CC42DA55-FCA5-CBDF-DE8C-029D6EF80AB8}"/>
              </a:ext>
            </a:extLst>
          </p:cNvPr>
          <p:cNvSpPr txBox="1"/>
          <p:nvPr/>
        </p:nvSpPr>
        <p:spPr>
          <a:xfrm>
            <a:off x="15340394" y="11985635"/>
            <a:ext cx="7139752" cy="721455"/>
          </a:xfrm>
          <a:prstGeom prst="rect">
            <a:avLst/>
          </a:prstGeom>
          <a:solidFill>
            <a:schemeClr val="tx1"/>
          </a:solidFill>
          <a:ln>
            <a:solidFill>
              <a:schemeClr val="tx1"/>
            </a:solidFill>
          </a:ln>
        </p:spPr>
        <p:txBody>
          <a:bodyPr wrap="square" rtlCol="0">
            <a:spAutoFit/>
          </a:bodyPr>
          <a:lstStyle/>
          <a:p>
            <a:pPr algn="ctr"/>
            <a:r>
              <a:rPr lang="en-GB" sz="4000" b="1" dirty="0">
                <a:solidFill>
                  <a:schemeClr val="bg1"/>
                </a:solidFill>
                <a:latin typeface="+mj-lt"/>
              </a:rPr>
              <a:t>EXPECTED OUTCOMES</a:t>
            </a:r>
          </a:p>
        </p:txBody>
      </p:sp>
      <p:sp>
        <p:nvSpPr>
          <p:cNvPr id="69" name="TextBox 68">
            <a:extLst>
              <a:ext uri="{FF2B5EF4-FFF2-40B4-BE49-F238E27FC236}">
                <a16:creationId xmlns:a16="http://schemas.microsoft.com/office/drawing/2014/main" id="{86757F45-948D-70D0-C15F-44A6DE34B362}"/>
              </a:ext>
            </a:extLst>
          </p:cNvPr>
          <p:cNvSpPr txBox="1"/>
          <p:nvPr/>
        </p:nvSpPr>
        <p:spPr>
          <a:xfrm>
            <a:off x="22942094" y="11943641"/>
            <a:ext cx="7139752" cy="721455"/>
          </a:xfrm>
          <a:prstGeom prst="rect">
            <a:avLst/>
          </a:prstGeom>
          <a:solidFill>
            <a:schemeClr val="tx1"/>
          </a:solidFill>
          <a:ln>
            <a:solidFill>
              <a:schemeClr val="tx1"/>
            </a:solidFill>
          </a:ln>
        </p:spPr>
        <p:txBody>
          <a:bodyPr wrap="square" rtlCol="0">
            <a:spAutoFit/>
          </a:bodyPr>
          <a:lstStyle/>
          <a:p>
            <a:pPr algn="ctr"/>
            <a:r>
              <a:rPr lang="en-GB" sz="4000" b="1" dirty="0">
                <a:solidFill>
                  <a:schemeClr val="bg1"/>
                </a:solidFill>
                <a:latin typeface="+mj-lt"/>
              </a:rPr>
              <a:t>CONCLUSION</a:t>
            </a:r>
          </a:p>
        </p:txBody>
      </p:sp>
      <p:pic>
        <p:nvPicPr>
          <p:cNvPr id="70" name="Picture 4" descr="Chapman Taylor | What is modular construction?">
            <a:extLst>
              <a:ext uri="{FF2B5EF4-FFF2-40B4-BE49-F238E27FC236}">
                <a16:creationId xmlns:a16="http://schemas.microsoft.com/office/drawing/2014/main" id="{27379B12-5B08-EC9B-A9E0-520EF6356F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4469" y="9415194"/>
            <a:ext cx="6544876" cy="487769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71" name="TextBox 70">
            <a:extLst>
              <a:ext uri="{FF2B5EF4-FFF2-40B4-BE49-F238E27FC236}">
                <a16:creationId xmlns:a16="http://schemas.microsoft.com/office/drawing/2014/main" id="{892C874A-BDEC-8C30-766F-B6699904F090}"/>
              </a:ext>
            </a:extLst>
          </p:cNvPr>
          <p:cNvSpPr txBox="1"/>
          <p:nvPr/>
        </p:nvSpPr>
        <p:spPr>
          <a:xfrm>
            <a:off x="23003801" y="12888420"/>
            <a:ext cx="6993696" cy="3762890"/>
          </a:xfrm>
          <a:prstGeom prst="rect">
            <a:avLst/>
          </a:prstGeom>
          <a:noFill/>
        </p:spPr>
        <p:txBody>
          <a:bodyPr wrap="square">
            <a:spAutoFit/>
          </a:bodyPr>
          <a:lstStyle/>
          <a:p>
            <a:pPr algn="just">
              <a:lnSpc>
                <a:spcPct val="107000"/>
              </a:lnSpc>
              <a:spcAft>
                <a:spcPts val="800"/>
              </a:spcAft>
            </a:pPr>
            <a:r>
              <a:rPr lang="en-GB" sz="3200" kern="100" dirty="0">
                <a:effectLst/>
                <a:latin typeface="+mj-lt"/>
                <a:ea typeface="Calibri" panose="020F0502020204030204" pitchFamily="34" charset="0"/>
                <a:cs typeface="Times New Roman" panose="02020603050405020304" pitchFamily="18" charset="0"/>
              </a:rPr>
              <a:t>Standardisation has clear benefits, but practical implementation faces cultural and systemic challenges. This study will bridge policy and practice by providing industry-validated recommendations to promote broader adoption in UK public construction.</a:t>
            </a:r>
          </a:p>
        </p:txBody>
      </p:sp>
      <p:sp>
        <p:nvSpPr>
          <p:cNvPr id="72" name="TextBox 71">
            <a:extLst>
              <a:ext uri="{FF2B5EF4-FFF2-40B4-BE49-F238E27FC236}">
                <a16:creationId xmlns:a16="http://schemas.microsoft.com/office/drawing/2014/main" id="{865BA484-0973-8ED5-FCAE-DE31AD908091}"/>
              </a:ext>
            </a:extLst>
          </p:cNvPr>
          <p:cNvSpPr txBox="1"/>
          <p:nvPr/>
        </p:nvSpPr>
        <p:spPr>
          <a:xfrm>
            <a:off x="22905589" y="16832977"/>
            <a:ext cx="7139752" cy="721455"/>
          </a:xfrm>
          <a:prstGeom prst="rect">
            <a:avLst/>
          </a:prstGeom>
          <a:solidFill>
            <a:schemeClr val="tx1"/>
          </a:solidFill>
          <a:ln>
            <a:solidFill>
              <a:schemeClr val="tx1"/>
            </a:solidFill>
          </a:ln>
        </p:spPr>
        <p:txBody>
          <a:bodyPr wrap="square" rtlCol="0">
            <a:spAutoFit/>
          </a:bodyPr>
          <a:lstStyle/>
          <a:p>
            <a:pPr algn="ctr"/>
            <a:r>
              <a:rPr lang="en-GB" sz="4000" b="1" dirty="0">
                <a:solidFill>
                  <a:schemeClr val="bg1"/>
                </a:solidFill>
                <a:latin typeface="+mj-lt"/>
              </a:rPr>
              <a:t>REFERENCES</a:t>
            </a:r>
          </a:p>
        </p:txBody>
      </p:sp>
      <p:cxnSp>
        <p:nvCxnSpPr>
          <p:cNvPr id="73" name="Straight Connector 72">
            <a:extLst>
              <a:ext uri="{FF2B5EF4-FFF2-40B4-BE49-F238E27FC236}">
                <a16:creationId xmlns:a16="http://schemas.microsoft.com/office/drawing/2014/main" id="{B8772883-FD20-4A87-ED21-EA88FA082F30}"/>
              </a:ext>
            </a:extLst>
          </p:cNvPr>
          <p:cNvCxnSpPr>
            <a:cxnSpLocks/>
          </p:cNvCxnSpPr>
          <p:nvPr/>
        </p:nvCxnSpPr>
        <p:spPr>
          <a:xfrm>
            <a:off x="22731469" y="16584543"/>
            <a:ext cx="7417036" cy="0"/>
          </a:xfrm>
          <a:prstGeom prst="line">
            <a:avLst/>
          </a:prstGeom>
          <a:ln w="101600">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Rounded Corners 74">
            <a:extLst>
              <a:ext uri="{FF2B5EF4-FFF2-40B4-BE49-F238E27FC236}">
                <a16:creationId xmlns:a16="http://schemas.microsoft.com/office/drawing/2014/main" id="{C6A54820-E664-4B3D-BD2B-8C2F12024231}"/>
              </a:ext>
            </a:extLst>
          </p:cNvPr>
          <p:cNvSpPr/>
          <p:nvPr/>
        </p:nvSpPr>
        <p:spPr>
          <a:xfrm>
            <a:off x="268545" y="16039347"/>
            <a:ext cx="212619" cy="1925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76" name="Rectangle: Rounded Corners 75">
            <a:extLst>
              <a:ext uri="{FF2B5EF4-FFF2-40B4-BE49-F238E27FC236}">
                <a16:creationId xmlns:a16="http://schemas.microsoft.com/office/drawing/2014/main" id="{C5BA8F5F-3AA2-BB2E-14A1-DF6D59A00D2E}"/>
              </a:ext>
            </a:extLst>
          </p:cNvPr>
          <p:cNvSpPr/>
          <p:nvPr/>
        </p:nvSpPr>
        <p:spPr>
          <a:xfrm>
            <a:off x="276426" y="17754141"/>
            <a:ext cx="212619" cy="1925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77" name="Rectangle: Rounded Corners 76">
            <a:extLst>
              <a:ext uri="{FF2B5EF4-FFF2-40B4-BE49-F238E27FC236}">
                <a16:creationId xmlns:a16="http://schemas.microsoft.com/office/drawing/2014/main" id="{AF291543-628B-99D1-12AD-E9463701D329}"/>
              </a:ext>
            </a:extLst>
          </p:cNvPr>
          <p:cNvSpPr/>
          <p:nvPr/>
        </p:nvSpPr>
        <p:spPr>
          <a:xfrm>
            <a:off x="276426" y="18936054"/>
            <a:ext cx="212619" cy="1925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78" name="Rectangle: Rounded Corners 77">
            <a:extLst>
              <a:ext uri="{FF2B5EF4-FFF2-40B4-BE49-F238E27FC236}">
                <a16:creationId xmlns:a16="http://schemas.microsoft.com/office/drawing/2014/main" id="{A0039006-1BA0-BD22-563D-18C64D35069D}"/>
              </a:ext>
            </a:extLst>
          </p:cNvPr>
          <p:cNvSpPr/>
          <p:nvPr/>
        </p:nvSpPr>
        <p:spPr>
          <a:xfrm>
            <a:off x="293929" y="20098492"/>
            <a:ext cx="212619" cy="1925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79" name="Rectangle: Rounded Corners 78">
            <a:extLst>
              <a:ext uri="{FF2B5EF4-FFF2-40B4-BE49-F238E27FC236}">
                <a16:creationId xmlns:a16="http://schemas.microsoft.com/office/drawing/2014/main" id="{9719FE88-60C0-10E7-D338-1891291D75BB}"/>
              </a:ext>
            </a:extLst>
          </p:cNvPr>
          <p:cNvSpPr/>
          <p:nvPr/>
        </p:nvSpPr>
        <p:spPr>
          <a:xfrm>
            <a:off x="7957132" y="13815305"/>
            <a:ext cx="212619" cy="1925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80" name="Rectangle: Rounded Corners 79">
            <a:extLst>
              <a:ext uri="{FF2B5EF4-FFF2-40B4-BE49-F238E27FC236}">
                <a16:creationId xmlns:a16="http://schemas.microsoft.com/office/drawing/2014/main" id="{897BD028-B1CB-B19B-B079-301C4EA8F0B4}"/>
              </a:ext>
            </a:extLst>
          </p:cNvPr>
          <p:cNvSpPr/>
          <p:nvPr/>
        </p:nvSpPr>
        <p:spPr>
          <a:xfrm>
            <a:off x="7929367" y="15981526"/>
            <a:ext cx="212619" cy="1925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81" name="Rectangle: Rounded Corners 80">
            <a:extLst>
              <a:ext uri="{FF2B5EF4-FFF2-40B4-BE49-F238E27FC236}">
                <a16:creationId xmlns:a16="http://schemas.microsoft.com/office/drawing/2014/main" id="{B84786DF-9ADB-B092-5240-5F87E695BFCC}"/>
              </a:ext>
            </a:extLst>
          </p:cNvPr>
          <p:cNvSpPr/>
          <p:nvPr/>
        </p:nvSpPr>
        <p:spPr>
          <a:xfrm>
            <a:off x="7906411" y="17657888"/>
            <a:ext cx="212619" cy="1925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82" name="Rectangle: Rounded Corners 81">
            <a:extLst>
              <a:ext uri="{FF2B5EF4-FFF2-40B4-BE49-F238E27FC236}">
                <a16:creationId xmlns:a16="http://schemas.microsoft.com/office/drawing/2014/main" id="{672EF954-74EE-4165-86A3-520A347D9FBD}"/>
              </a:ext>
            </a:extLst>
          </p:cNvPr>
          <p:cNvSpPr/>
          <p:nvPr/>
        </p:nvSpPr>
        <p:spPr>
          <a:xfrm>
            <a:off x="7929367" y="19320775"/>
            <a:ext cx="212619" cy="1925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83" name="Rectangle: Rounded Corners 82">
            <a:extLst>
              <a:ext uri="{FF2B5EF4-FFF2-40B4-BE49-F238E27FC236}">
                <a16:creationId xmlns:a16="http://schemas.microsoft.com/office/drawing/2014/main" id="{7963A42E-BA0E-ACA2-3D65-8E4B9BA76488}"/>
              </a:ext>
            </a:extLst>
          </p:cNvPr>
          <p:cNvSpPr/>
          <p:nvPr/>
        </p:nvSpPr>
        <p:spPr>
          <a:xfrm>
            <a:off x="15345477" y="13176543"/>
            <a:ext cx="212619" cy="1925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84" name="Rectangle: Rounded Corners 83">
            <a:extLst>
              <a:ext uri="{FF2B5EF4-FFF2-40B4-BE49-F238E27FC236}">
                <a16:creationId xmlns:a16="http://schemas.microsoft.com/office/drawing/2014/main" id="{17B0C717-9296-4335-3EAE-B4D442B8B780}"/>
              </a:ext>
            </a:extLst>
          </p:cNvPr>
          <p:cNvSpPr/>
          <p:nvPr/>
        </p:nvSpPr>
        <p:spPr>
          <a:xfrm>
            <a:off x="15345475" y="14844413"/>
            <a:ext cx="212619" cy="1925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85" name="Rectangle: Rounded Corners 84">
            <a:extLst>
              <a:ext uri="{FF2B5EF4-FFF2-40B4-BE49-F238E27FC236}">
                <a16:creationId xmlns:a16="http://schemas.microsoft.com/office/drawing/2014/main" id="{8D6775D0-732E-6C57-4B27-E5D60FC20D9C}"/>
              </a:ext>
            </a:extLst>
          </p:cNvPr>
          <p:cNvSpPr/>
          <p:nvPr/>
        </p:nvSpPr>
        <p:spPr>
          <a:xfrm>
            <a:off x="15345476" y="17657887"/>
            <a:ext cx="212619" cy="1925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86" name="Rectangle: Rounded Corners 85">
            <a:extLst>
              <a:ext uri="{FF2B5EF4-FFF2-40B4-BE49-F238E27FC236}">
                <a16:creationId xmlns:a16="http://schemas.microsoft.com/office/drawing/2014/main" id="{8029F8FD-9A84-7516-BF87-D25C7A0C43C0}"/>
              </a:ext>
            </a:extLst>
          </p:cNvPr>
          <p:cNvSpPr/>
          <p:nvPr/>
        </p:nvSpPr>
        <p:spPr>
          <a:xfrm>
            <a:off x="15348232" y="16512283"/>
            <a:ext cx="212619" cy="19250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AD7BF149-0BCA-F850-B87E-ACE6D548E84F}"/>
              </a:ext>
            </a:extLst>
          </p:cNvPr>
          <p:cNvSpPr txBox="1"/>
          <p:nvPr/>
        </p:nvSpPr>
        <p:spPr>
          <a:xfrm>
            <a:off x="24509122" y="2240151"/>
            <a:ext cx="3026901" cy="584775"/>
          </a:xfrm>
          <a:prstGeom prst="rect">
            <a:avLst/>
          </a:prstGeom>
          <a:noFill/>
        </p:spPr>
        <p:txBody>
          <a:bodyPr wrap="square" rtlCol="0">
            <a:spAutoFit/>
          </a:bodyPr>
          <a:lstStyle/>
          <a:p>
            <a:r>
              <a:rPr lang="en-GB" sz="3200" b="1" dirty="0"/>
              <a:t>(302 </a:t>
            </a:r>
            <a:r>
              <a:rPr lang="en-GB" sz="3200" b="1" dirty="0">
                <a:latin typeface="+mj-lt"/>
              </a:rPr>
              <a:t>WORDS</a:t>
            </a:r>
            <a:r>
              <a:rPr lang="en-GB" sz="3200" dirty="0">
                <a:latin typeface="+mj-lt"/>
              </a:rPr>
              <a:t>)</a:t>
            </a:r>
          </a:p>
        </p:txBody>
      </p:sp>
      <p:sp>
        <p:nvSpPr>
          <p:cNvPr id="3" name="TextBox 2">
            <a:extLst>
              <a:ext uri="{FF2B5EF4-FFF2-40B4-BE49-F238E27FC236}">
                <a16:creationId xmlns:a16="http://schemas.microsoft.com/office/drawing/2014/main" id="{6EAD7B75-00AF-821E-6BF3-82F870560ECA}"/>
              </a:ext>
            </a:extLst>
          </p:cNvPr>
          <p:cNvSpPr txBox="1"/>
          <p:nvPr/>
        </p:nvSpPr>
        <p:spPr>
          <a:xfrm>
            <a:off x="489045" y="14180892"/>
            <a:ext cx="5010329" cy="523220"/>
          </a:xfrm>
          <a:prstGeom prst="rect">
            <a:avLst/>
          </a:prstGeom>
          <a:noFill/>
        </p:spPr>
        <p:txBody>
          <a:bodyPr wrap="square" rtlCol="0">
            <a:spAutoFit/>
          </a:bodyPr>
          <a:lstStyle/>
          <a:p>
            <a:r>
              <a:rPr lang="en-GB" sz="2400" dirty="0"/>
              <a:t>(</a:t>
            </a:r>
            <a:r>
              <a:rPr lang="en-GB" sz="2800" dirty="0"/>
              <a:t>Chapman Taylor, 2024</a:t>
            </a:r>
            <a:r>
              <a:rPr lang="en-GB" sz="2400" dirty="0"/>
              <a:t>)</a:t>
            </a:r>
          </a:p>
        </p:txBody>
      </p:sp>
      <p:sp>
        <p:nvSpPr>
          <p:cNvPr id="4" name="TextBox 3">
            <a:extLst>
              <a:ext uri="{FF2B5EF4-FFF2-40B4-BE49-F238E27FC236}">
                <a16:creationId xmlns:a16="http://schemas.microsoft.com/office/drawing/2014/main" id="{9838C705-F74F-D65D-DB29-19E9FEE799F4}"/>
              </a:ext>
            </a:extLst>
          </p:cNvPr>
          <p:cNvSpPr txBox="1"/>
          <p:nvPr/>
        </p:nvSpPr>
        <p:spPr>
          <a:xfrm>
            <a:off x="22960544" y="17554432"/>
            <a:ext cx="7155025" cy="3559501"/>
          </a:xfrm>
          <a:prstGeom prst="rect">
            <a:avLst/>
          </a:prstGeom>
          <a:noFill/>
        </p:spPr>
        <p:txBody>
          <a:bodyPr wrap="square" rtlCol="0">
            <a:spAutoFit/>
          </a:bodyPr>
          <a:lstStyle/>
          <a:p>
            <a:pPr marL="457200" indent="-457200">
              <a:lnSpc>
                <a:spcPct val="107000"/>
              </a:lnSpc>
              <a:spcAft>
                <a:spcPts val="800"/>
              </a:spcAft>
              <a:buNone/>
            </a:pP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Chapman Taylor, 2024. What is Modular Construction. Available at </a:t>
            </a:r>
            <a:r>
              <a:rPr lang="en-GB" sz="1200" u="sng" kern="100"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5"/>
              </a:rPr>
              <a:t>https://www.chapmantaylor.com/insights/what-is-modular-construction-and-why-has-chapman-taylor-embraced-it</a:t>
            </a: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 [Accessed 12</a:t>
            </a:r>
            <a:r>
              <a:rPr lang="en-GB" sz="1200" kern="100" baseline="30000" dirty="0">
                <a:effectLst/>
                <a:latin typeface="Century Gothic" panose="020B0502020202020204" pitchFamily="34" charset="0"/>
                <a:ea typeface="Calibri" panose="020F0502020204030204" pitchFamily="34" charset="0"/>
                <a:cs typeface="Times New Roman" panose="02020603050405020304" pitchFamily="18" charset="0"/>
              </a:rPr>
              <a:t>th</a:t>
            </a: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 May 2025].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Mott Macdonald, 2024. </a:t>
            </a:r>
            <a:r>
              <a:rPr lang="en-GB" sz="1200" kern="100" dirty="0" err="1">
                <a:effectLst/>
                <a:latin typeface="Century Gothic" panose="020B0502020202020204" pitchFamily="34" charset="0"/>
                <a:ea typeface="Calibri" panose="020F0502020204030204" pitchFamily="34" charset="0"/>
                <a:cs typeface="Times New Roman" panose="02020603050405020304" pitchFamily="18" charset="0"/>
              </a:rPr>
              <a:t>GenZero</a:t>
            </a: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 Schools. Available at </a:t>
            </a:r>
            <a:r>
              <a:rPr lang="en-GB" sz="1200" u="sng" kern="100"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6"/>
              </a:rPr>
              <a:t>https://www.mottmac.com/en-gb/projects/genzero-schools/</a:t>
            </a: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  [Accessed 28th March 2025].</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UK Government, 2020. Standardisation. Available at </a:t>
            </a:r>
            <a:r>
              <a:rPr lang="en-GB" sz="1200" u="sng" kern="100"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7"/>
              </a:rPr>
              <a:t>https://www.gov.uk/guidance/standardisation</a:t>
            </a: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.[Accessed 25th March 2025].</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UK Government, 2022. Modern Methods of Construction: Guidance Note. Available at </a:t>
            </a:r>
            <a:r>
              <a:rPr lang="en-GB" sz="1200" u="sng" kern="100"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8"/>
              </a:rPr>
              <a:t>https://assets.publishing.service.gov.uk/media/631222468fa8f5423fb0c7c0/20220901-MMC-Guidance-Note.pdf</a:t>
            </a: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 [Accessed 14th March 2025].</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UK Government, 2022. The Construction Playbook. Available at </a:t>
            </a:r>
            <a:r>
              <a:rPr lang="en-GB" sz="1200" u="sng" kern="100"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9"/>
              </a:rPr>
              <a:t>https://assets.publishing.service.gov.uk/media/6312222de90e075880923330/14.116_CO_Construction_Playbook_Web.pdf</a:t>
            </a: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 [Accessed 14th March 2025].</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UKRI, 2022. SEISMIC. Available at </a:t>
            </a:r>
            <a:r>
              <a:rPr lang="en-GB" sz="1200" u="sng" kern="100"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10"/>
              </a:rPr>
              <a:t>https://tc-catalogue.strongerstories.org/stories/seismic-i/</a:t>
            </a:r>
            <a:r>
              <a:rPr lang="en-GB" sz="1200" kern="100" dirty="0">
                <a:effectLst/>
                <a:latin typeface="Century Gothic" panose="020B0502020202020204" pitchFamily="34" charset="0"/>
                <a:ea typeface="Calibri" panose="020F0502020204030204" pitchFamily="34" charset="0"/>
                <a:cs typeface="Times New Roman" panose="02020603050405020304" pitchFamily="18" charset="0"/>
              </a:rPr>
              <a:t>.  [Accessed 21st March 2025].</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842105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1783</TotalTime>
  <Words>574</Words>
  <Application>Microsoft Office PowerPoint</Application>
  <PresentationFormat>Custom</PresentationFormat>
  <Paragraphs>35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Aptos Display</vt:lpstr>
      <vt:lpstr>Arial</vt:lpstr>
      <vt:lpstr>Calibri</vt:lpstr>
      <vt:lpstr>Century Gothic</vt:lpstr>
      <vt:lpstr>Symbol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Liam Miles</dc:creator>
  <cp:lastModifiedBy>Liam Miles</cp:lastModifiedBy>
  <cp:revision>5</cp:revision>
  <dcterms:created xsi:type="dcterms:W3CDTF">2025-04-28T10:49:58Z</dcterms:created>
  <dcterms:modified xsi:type="dcterms:W3CDTF">2025-05-12T14:18:39Z</dcterms:modified>
</cp:coreProperties>
</file>