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56" r:id="rId2"/>
    <p:sldId id="276" r:id="rId3"/>
    <p:sldId id="268" r:id="rId4"/>
    <p:sldId id="260" r:id="rId5"/>
    <p:sldId id="262" r:id="rId6"/>
    <p:sldId id="261" r:id="rId7"/>
    <p:sldId id="265" r:id="rId8"/>
    <p:sldId id="266" r:id="rId9"/>
    <p:sldId id="267" r:id="rId10"/>
    <p:sldId id="257" r:id="rId11"/>
    <p:sldId id="277" r:id="rId12"/>
    <p:sldId id="259" r:id="rId13"/>
    <p:sldId id="278" r:id="rId1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854" autoAdjust="0"/>
  </p:normalViewPr>
  <p:slideViewPr>
    <p:cSldViewPr snapToGrid="0">
      <p:cViewPr varScale="1">
        <p:scale>
          <a:sx n="63" d="100"/>
          <a:sy n="63" d="100"/>
        </p:scale>
        <p:origin x="159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1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8BDFB4C-8DA2-4CB7-84E1-75C6C808CDE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4803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143E696-F47E-4177-AF57-64AAF8F9FDD8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7721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869C990-66E7-4FAF-B012-B95043BFB487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872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B32BAD31-6956-4862-A557-4DED1EA0D145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637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0" y="1730375"/>
            <a:ext cx="5029200" cy="255905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4191000"/>
            <a:ext cx="5029200" cy="1190625"/>
          </a:xfrm>
        </p:spPr>
        <p:txBody>
          <a:bodyPr/>
          <a:lstStyle>
            <a:lvl1pPr marL="0" indent="0" algn="ctr">
              <a:buFontTx/>
              <a:buNone/>
              <a:defRPr sz="36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152400" y="6248400"/>
            <a:ext cx="1828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2209800" y="6248400"/>
            <a:ext cx="3048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5410200" y="6248400"/>
            <a:ext cx="1752600" cy="457200"/>
          </a:xfrm>
        </p:spPr>
        <p:txBody>
          <a:bodyPr/>
          <a:lstStyle>
            <a:lvl1pPr>
              <a:defRPr/>
            </a:lvl1pPr>
          </a:lstStyle>
          <a:p>
            <a:fld id="{8FFAC827-D111-4396-AED9-3280D03ED2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8657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81CB52-E8F9-4B96-A1A9-F750FE27B9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9193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DA47AB-C210-4C76-99CA-967D42A418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093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52600" y="1752600"/>
            <a:ext cx="33528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7800" y="1752600"/>
            <a:ext cx="3352800" cy="4343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709596-52EC-4757-BA0B-A81B9A035A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3665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8208D9-C1DB-41C4-B114-4958A9F2B3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8608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291B888-1D81-4420-B661-F2FE68F0E8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959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135323-9B8B-44FC-A384-A4857EE5AB0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5141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3A8F1B-421B-4552-A00C-BE9836985D2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784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D45DBF-C85E-412E-B215-42916C7002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8589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C218E7-7461-442B-BC09-FEEE47A459D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5461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96100" y="228600"/>
            <a:ext cx="1714500" cy="5867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52600" y="228600"/>
            <a:ext cx="49911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DA4310-2DB0-4681-9C60-10DB4D681A5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6244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752600" y="228600"/>
            <a:ext cx="6858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52600" y="1752600"/>
            <a:ext cx="68580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" y="6248400"/>
            <a:ext cx="129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1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52600" y="6248400"/>
            <a:ext cx="4572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1"/>
            </a:lvl1pPr>
          </a:lstStyle>
          <a:p>
            <a:fld id="{D8F4C04F-8A70-46E7-A7C5-0C3A89C8C55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000">
          <a:solidFill>
            <a:srgbClr val="FFFFFF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ventimpacts.com/resear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68538" y="1700213"/>
            <a:ext cx="5670550" cy="255905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Event Design and Delivery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68538" y="4221163"/>
            <a:ext cx="5688012" cy="19446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Week 10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b="1" dirty="0" smtClean="0"/>
              <a:t>Entrepreneurship, Creativity and Innovation defined (and applied)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b="1" dirty="0" smtClean="0"/>
              <a:t>Part 2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Definitions of Entrepreneurship – Cunningham and </a:t>
            </a:r>
            <a:r>
              <a:rPr lang="en-GB" dirty="0" err="1" smtClean="0"/>
              <a:t>Lischeron</a:t>
            </a:r>
            <a:endParaRPr lang="en-GB" dirty="0" smtClean="0"/>
          </a:p>
          <a:p>
            <a:r>
              <a:rPr lang="en-GB" dirty="0" smtClean="0"/>
              <a:t>Research Task – you returned with references to reading</a:t>
            </a:r>
          </a:p>
          <a:p>
            <a:r>
              <a:rPr lang="en-GB" dirty="0" smtClean="0"/>
              <a:t>Assignment 2 launch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46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2 key themes</a:t>
            </a:r>
          </a:p>
          <a:p>
            <a:r>
              <a:rPr lang="en-GB" dirty="0" smtClean="0"/>
              <a:t>Essay plan</a:t>
            </a:r>
          </a:p>
          <a:p>
            <a:r>
              <a:rPr lang="en-GB" dirty="0" smtClean="0"/>
              <a:t>Seminar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4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5480" y="247851"/>
            <a:ext cx="6858000" cy="1066800"/>
          </a:xfrm>
        </p:spPr>
        <p:txBody>
          <a:bodyPr/>
          <a:lstStyle/>
          <a:p>
            <a:r>
              <a:rPr lang="en-GB" sz="3200" dirty="0" smtClean="0"/>
              <a:t>Assignment - reminder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Define </a:t>
            </a:r>
            <a:r>
              <a:rPr lang="en-GB" sz="2400" dirty="0"/>
              <a:t>and discuss the concepts of creativity, innovation and enterprise and the extent to which these can be applied in the events industry. Your answer should consider a range of case studies in event design and delivery, identifying where new opportunities, markets and consumers have resulted in unique event products.</a:t>
            </a:r>
          </a:p>
          <a:p>
            <a:endParaRPr lang="en-GB" sz="2400" dirty="0" smtClean="0"/>
          </a:p>
          <a:p>
            <a:r>
              <a:rPr lang="en-GB" sz="2400" dirty="0" smtClean="0"/>
              <a:t>Your </a:t>
            </a:r>
            <a:r>
              <a:rPr lang="en-GB" sz="2400" dirty="0"/>
              <a:t>answer should include the </a:t>
            </a:r>
            <a:r>
              <a:rPr lang="en-GB" sz="2400" dirty="0" smtClean="0"/>
              <a:t>following…</a:t>
            </a:r>
            <a:r>
              <a:rPr lang="en-GB" b="1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36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Enterprise, Creativity and Innovation in Events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 smtClean="0"/>
              <a:t>An introduction to the contemporary events industry, its consumers and traditional/emerging markets</a:t>
            </a:r>
          </a:p>
          <a:p>
            <a:pPr lvl="0"/>
            <a:r>
              <a:rPr lang="en-GB" sz="2000" dirty="0" smtClean="0"/>
              <a:t>A discussion on the nature of creativity, innovation and enterprise when applied to events.</a:t>
            </a:r>
          </a:p>
          <a:p>
            <a:pPr lvl="0"/>
            <a:r>
              <a:rPr lang="en-GB" sz="2000" dirty="0" smtClean="0"/>
              <a:t>Definition and discussion of event design and how/why has it developed, including a range of case study examples</a:t>
            </a:r>
          </a:p>
          <a:p>
            <a:pPr lvl="0"/>
            <a:r>
              <a:rPr lang="en-GB" sz="2000" dirty="0" smtClean="0"/>
              <a:t>Format and presentation which is of an appropriate academic standard; depth of research and analysis and with a range of academic references cited in Harvard referencing style</a:t>
            </a:r>
          </a:p>
          <a:p>
            <a:pPr lvl="0"/>
            <a:endParaRPr lang="en-GB" sz="2000" dirty="0"/>
          </a:p>
          <a:p>
            <a:pPr lvl="0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9250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Assessment format and weighting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an Individual essay </a:t>
            </a:r>
            <a:r>
              <a:rPr lang="en-GB" smtClean="0"/>
              <a:t>of 1,600 </a:t>
            </a:r>
            <a:r>
              <a:rPr lang="en-GB" dirty="0" smtClean="0"/>
              <a:t>words (+/- 10%) and is worth 40% of the available marks for this module. Format should be Aerial font size 12 with 1.5/double line spacing. Submission is through </a:t>
            </a:r>
            <a:r>
              <a:rPr lang="en-GB" dirty="0" err="1" smtClean="0"/>
              <a:t>turnitin</a:t>
            </a:r>
            <a:r>
              <a:rPr lang="en-GB" dirty="0" smtClean="0"/>
              <a:t> before 10.00 on the assignment deadline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68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Suggested Essay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Introduction – Overview/introduction of the industry. From traditional to contemporary. Change, niche markets, growth, dynamic environment. </a:t>
            </a:r>
          </a:p>
          <a:p>
            <a:r>
              <a:rPr lang="en-GB" sz="2800" dirty="0" smtClean="0"/>
              <a:t>What the essay is about. What are you going to do and why? Links between innovation etc. and events as a means to keep up with aforementioned changes?? What part can they play in shaping the contemporary events industry?</a:t>
            </a:r>
          </a:p>
        </p:txBody>
      </p:sp>
    </p:spTree>
    <p:extLst>
      <p:ext uri="{BB962C8B-B14F-4D97-AF65-F5344CB8AC3E}">
        <p14:creationId xmlns:p14="http://schemas.microsoft.com/office/powerpoint/2010/main" val="198783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Essay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– Definitions. Contested for entrepreneurship, no agreed definition. Follow up with a range of ideas from reading. Mini literature review to demonstrate your understanding in this area and ability to apply to event examples.</a:t>
            </a:r>
          </a:p>
        </p:txBody>
      </p:sp>
    </p:spTree>
    <p:extLst>
      <p:ext uri="{BB962C8B-B14F-4D97-AF65-F5344CB8AC3E}">
        <p14:creationId xmlns:p14="http://schemas.microsoft.com/office/powerpoint/2010/main" val="186177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Essay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Conclusion – looking at the links and keeping up with change you can identify new markets and continue the sustainability of the sector. NEED innovation to survive.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02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Jigsaw task</a:t>
            </a:r>
            <a:endParaRPr lang="en-US" altLang="en-US" sz="3600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52600" y="1752600"/>
            <a:ext cx="6858000" cy="4737100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dirty="0" smtClean="0"/>
              <a:t>In pairs, read one of the below articles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endParaRPr lang="en-GB" sz="2800" dirty="0" smtClean="0"/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 smtClean="0"/>
              <a:t>Festival management, Innovation and failure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 smtClean="0"/>
              <a:t>Innovation and creativity in festival organisations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 smtClean="0"/>
              <a:t>When a music festival goes veggie</a:t>
            </a:r>
            <a:endParaRPr lang="en-GB" sz="2800" dirty="0" smtClean="0"/>
          </a:p>
          <a:p>
            <a:pPr marL="609600" indent="-609600" eaLnBrk="1" hangingPunct="1">
              <a:lnSpc>
                <a:spcPct val="90000"/>
              </a:lnSpc>
              <a:defRPr/>
            </a:pPr>
            <a:endParaRPr lang="en-GB" sz="2400" dirty="0" smtClean="0"/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Jigsaw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Summarise the article</a:t>
            </a:r>
          </a:p>
          <a:p>
            <a:r>
              <a:rPr lang="en-GB" dirty="0" smtClean="0"/>
              <a:t>What are the key elements of innovation/creativity</a:t>
            </a:r>
          </a:p>
          <a:p>
            <a:r>
              <a:rPr lang="en-GB" dirty="0" smtClean="0"/>
              <a:t>What further event examples can you find which demonstrate this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41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Jigsaw Task</a:t>
            </a:r>
            <a:endParaRPr lang="en-US" alt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73213" y="1752600"/>
            <a:ext cx="7351712" cy="4343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When you return, your pairs will merge to create new groups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The experts from the original groups will then have 10 mins to share their research and resources with the members of the new group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www.eventimpacts.com/research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See the report </a:t>
            </a:r>
            <a:r>
              <a:rPr lang="en-GB" b="1" dirty="0"/>
              <a:t>The Olympic Games Cultural Programme and it role in fostering local </a:t>
            </a:r>
            <a:r>
              <a:rPr lang="en-GB" b="1" dirty="0" smtClean="0"/>
              <a:t>creativity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01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Idea design template">
  <a:themeElements>
    <a:clrScheme name="Idea design template 6">
      <a:dk1>
        <a:srgbClr val="333333"/>
      </a:dk1>
      <a:lt1>
        <a:srgbClr val="C0C0C0"/>
      </a:lt1>
      <a:dk2>
        <a:srgbClr val="98462C"/>
      </a:dk2>
      <a:lt2>
        <a:srgbClr val="800000"/>
      </a:lt2>
      <a:accent1>
        <a:srgbClr val="FFDC85"/>
      </a:accent1>
      <a:accent2>
        <a:srgbClr val="946C3C"/>
      </a:accent2>
      <a:accent3>
        <a:srgbClr val="DCDCDC"/>
      </a:accent3>
      <a:accent4>
        <a:srgbClr val="2A2A2A"/>
      </a:accent4>
      <a:accent5>
        <a:srgbClr val="FFEBC2"/>
      </a:accent5>
      <a:accent6>
        <a:srgbClr val="866135"/>
      </a:accent6>
      <a:hlink>
        <a:srgbClr val="FF9933"/>
      </a:hlink>
      <a:folHlink>
        <a:srgbClr val="FF6600"/>
      </a:folHlink>
    </a:clrScheme>
    <a:fontScheme name="Idea design template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Idea design template 1">
        <a:dk1>
          <a:srgbClr val="000000"/>
        </a:dk1>
        <a:lt1>
          <a:srgbClr val="FFFFFF"/>
        </a:lt1>
        <a:dk2>
          <a:srgbClr val="763B00"/>
        </a:dk2>
        <a:lt2>
          <a:srgbClr val="808080"/>
        </a:lt2>
        <a:accent1>
          <a:srgbClr val="EBD7B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F3E8D6"/>
        </a:accent5>
        <a:accent6>
          <a:srgbClr val="2D2D8A"/>
        </a:accent6>
        <a:hlink>
          <a:srgbClr val="CA6B02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2">
        <a:dk1>
          <a:srgbClr val="000000"/>
        </a:dk1>
        <a:lt1>
          <a:srgbClr val="FFFFCC"/>
        </a:lt1>
        <a:dk2>
          <a:srgbClr val="AB3201"/>
        </a:dk2>
        <a:lt2>
          <a:srgbClr val="969696"/>
        </a:lt2>
        <a:accent1>
          <a:srgbClr val="FFEE99"/>
        </a:accent1>
        <a:accent2>
          <a:srgbClr val="FF6600"/>
        </a:accent2>
        <a:accent3>
          <a:srgbClr val="FFFFE2"/>
        </a:accent3>
        <a:accent4>
          <a:srgbClr val="000000"/>
        </a:accent4>
        <a:accent5>
          <a:srgbClr val="FFF5CA"/>
        </a:accent5>
        <a:accent6>
          <a:srgbClr val="E75C00"/>
        </a:accent6>
        <a:hlink>
          <a:srgbClr val="CC990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3">
        <a:dk1>
          <a:srgbClr val="000000"/>
        </a:dk1>
        <a:lt1>
          <a:srgbClr val="FFFFD9"/>
        </a:lt1>
        <a:dk2>
          <a:srgbClr val="775D1B"/>
        </a:dk2>
        <a:lt2>
          <a:srgbClr val="777777"/>
        </a:lt2>
        <a:accent1>
          <a:srgbClr val="FFFFEF"/>
        </a:accent1>
        <a:accent2>
          <a:srgbClr val="996633"/>
        </a:accent2>
        <a:accent3>
          <a:srgbClr val="FFFFE9"/>
        </a:accent3>
        <a:accent4>
          <a:srgbClr val="000000"/>
        </a:accent4>
        <a:accent5>
          <a:srgbClr val="FFFFF6"/>
        </a:accent5>
        <a:accent6>
          <a:srgbClr val="8A5C2D"/>
        </a:accent6>
        <a:hlink>
          <a:srgbClr val="FF9933"/>
        </a:hlink>
        <a:folHlink>
          <a:srgbClr val="66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4">
        <a:dk1>
          <a:srgbClr val="663300"/>
        </a:dk1>
        <a:lt1>
          <a:srgbClr val="CC9900"/>
        </a:lt1>
        <a:dk2>
          <a:srgbClr val="9A4838"/>
        </a:dk2>
        <a:lt2>
          <a:srgbClr val="005A58"/>
        </a:lt2>
        <a:accent1>
          <a:srgbClr val="F8E68C"/>
        </a:accent1>
        <a:accent2>
          <a:srgbClr val="C9AC33"/>
        </a:accent2>
        <a:accent3>
          <a:srgbClr val="E2CAAA"/>
        </a:accent3>
        <a:accent4>
          <a:srgbClr val="562A00"/>
        </a:accent4>
        <a:accent5>
          <a:srgbClr val="FBF0C5"/>
        </a:accent5>
        <a:accent6>
          <a:srgbClr val="B69B2D"/>
        </a:accent6>
        <a:hlink>
          <a:srgbClr val="C84F04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5">
        <a:dk1>
          <a:srgbClr val="000000"/>
        </a:dk1>
        <a:lt1>
          <a:srgbClr val="0099CC"/>
        </a:lt1>
        <a:dk2>
          <a:srgbClr val="7D4227"/>
        </a:dk2>
        <a:lt2>
          <a:srgbClr val="003366"/>
        </a:lt2>
        <a:accent1>
          <a:srgbClr val="0099CC"/>
        </a:accent1>
        <a:accent2>
          <a:srgbClr val="CC9900"/>
        </a:accent2>
        <a:accent3>
          <a:srgbClr val="AACAE2"/>
        </a:accent3>
        <a:accent4>
          <a:srgbClr val="000000"/>
        </a:accent4>
        <a:accent5>
          <a:srgbClr val="AACAE2"/>
        </a:accent5>
        <a:accent6>
          <a:srgbClr val="B98A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6">
        <a:dk1>
          <a:srgbClr val="333333"/>
        </a:dk1>
        <a:lt1>
          <a:srgbClr val="C0C0C0"/>
        </a:lt1>
        <a:dk2>
          <a:srgbClr val="98462C"/>
        </a:dk2>
        <a:lt2>
          <a:srgbClr val="800000"/>
        </a:lt2>
        <a:accent1>
          <a:srgbClr val="FFDC85"/>
        </a:accent1>
        <a:accent2>
          <a:srgbClr val="946C3C"/>
        </a:accent2>
        <a:accent3>
          <a:srgbClr val="DCDCDC"/>
        </a:accent3>
        <a:accent4>
          <a:srgbClr val="2A2A2A"/>
        </a:accent4>
        <a:accent5>
          <a:srgbClr val="FFEBC2"/>
        </a:accent5>
        <a:accent6>
          <a:srgbClr val="866135"/>
        </a:accent6>
        <a:hlink>
          <a:srgbClr val="FF9933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7">
        <a:dk1>
          <a:srgbClr val="493737"/>
        </a:dk1>
        <a:lt1>
          <a:srgbClr val="9DA092"/>
        </a:lt1>
        <a:dk2>
          <a:srgbClr val="C5C5BF"/>
        </a:dk2>
        <a:lt2>
          <a:srgbClr val="777777"/>
        </a:lt2>
        <a:accent1>
          <a:srgbClr val="999079"/>
        </a:accent1>
        <a:accent2>
          <a:srgbClr val="C68162"/>
        </a:accent2>
        <a:accent3>
          <a:srgbClr val="CCCDC7"/>
        </a:accent3>
        <a:accent4>
          <a:srgbClr val="3D2D2D"/>
        </a:accent4>
        <a:accent5>
          <a:srgbClr val="CAC6BE"/>
        </a:accent5>
        <a:accent6>
          <a:srgbClr val="B37458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8">
        <a:dk1>
          <a:srgbClr val="663300"/>
        </a:dk1>
        <a:lt1>
          <a:srgbClr val="BB976B"/>
        </a:lt1>
        <a:dk2>
          <a:srgbClr val="DFC08D"/>
        </a:dk2>
        <a:lt2>
          <a:srgbClr val="2D2015"/>
        </a:lt2>
        <a:accent1>
          <a:srgbClr val="B46F48"/>
        </a:accent1>
        <a:accent2>
          <a:srgbClr val="8F5F2F"/>
        </a:accent2>
        <a:accent3>
          <a:srgbClr val="DAC9BA"/>
        </a:accent3>
        <a:accent4>
          <a:srgbClr val="562A00"/>
        </a:accent4>
        <a:accent5>
          <a:srgbClr val="D6BBB1"/>
        </a:accent5>
        <a:accent6>
          <a:srgbClr val="81552A"/>
        </a:accent6>
        <a:hlink>
          <a:srgbClr val="CCB400"/>
        </a:hlink>
        <a:folHlink>
          <a:srgbClr val="B4BF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9">
        <a:dk1>
          <a:srgbClr val="000000"/>
        </a:dk1>
        <a:lt1>
          <a:srgbClr val="FFFFFF"/>
        </a:lt1>
        <a:dk2>
          <a:srgbClr val="777777"/>
        </a:dk2>
        <a:lt2>
          <a:srgbClr val="333333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4D4D4D"/>
        </a:hlink>
        <a:folHlink>
          <a:srgbClr val="F8F8F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10">
        <a:dk1>
          <a:srgbClr val="000000"/>
        </a:dk1>
        <a:lt1>
          <a:srgbClr val="FFFFFF"/>
        </a:lt1>
        <a:dk2>
          <a:srgbClr val="A84204"/>
        </a:dk2>
        <a:lt2>
          <a:srgbClr val="808080"/>
        </a:lt2>
        <a:accent1>
          <a:srgbClr val="FFDB99"/>
        </a:accent1>
        <a:accent2>
          <a:srgbClr val="FEEACA"/>
        </a:accent2>
        <a:accent3>
          <a:srgbClr val="FFFFFF"/>
        </a:accent3>
        <a:accent4>
          <a:srgbClr val="000000"/>
        </a:accent4>
        <a:accent5>
          <a:srgbClr val="FFEACA"/>
        </a:accent5>
        <a:accent6>
          <a:srgbClr val="E6D4B7"/>
        </a:accent6>
        <a:hlink>
          <a:srgbClr val="5F5F5F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11">
        <a:dk1>
          <a:srgbClr val="800000"/>
        </a:dk1>
        <a:lt1>
          <a:srgbClr val="996633"/>
        </a:lt1>
        <a:dk2>
          <a:srgbClr val="854019"/>
        </a:dk2>
        <a:lt2>
          <a:srgbClr val="5C1F00"/>
        </a:lt2>
        <a:accent1>
          <a:srgbClr val="E5AE55"/>
        </a:accent1>
        <a:accent2>
          <a:srgbClr val="BE7960"/>
        </a:accent2>
        <a:accent3>
          <a:srgbClr val="CAB8AD"/>
        </a:accent3>
        <a:accent4>
          <a:srgbClr val="6C0000"/>
        </a:accent4>
        <a:accent5>
          <a:srgbClr val="F0D3B4"/>
        </a:accent5>
        <a:accent6>
          <a:srgbClr val="AC6D56"/>
        </a:accent6>
        <a:hlink>
          <a:srgbClr val="FFF4A5"/>
        </a:hlink>
        <a:folHlink>
          <a:srgbClr val="83650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Idea design template 12">
        <a:dk1>
          <a:srgbClr val="000000"/>
        </a:dk1>
        <a:lt1>
          <a:srgbClr val="FFFFFF"/>
        </a:lt1>
        <a:dk2>
          <a:srgbClr val="954B01"/>
        </a:dk2>
        <a:lt2>
          <a:srgbClr val="969696"/>
        </a:lt2>
        <a:accent1>
          <a:srgbClr val="FBDF53"/>
        </a:accent1>
        <a:accent2>
          <a:srgbClr val="E3A803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CE9802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2312</TotalTime>
  <Words>501</Words>
  <Application>Microsoft Office PowerPoint</Application>
  <PresentationFormat>On-screen Show (4:3)</PresentationFormat>
  <Paragraphs>55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Arial Black</vt:lpstr>
      <vt:lpstr>Idea design template</vt:lpstr>
      <vt:lpstr>Event Design and Delivery</vt:lpstr>
      <vt:lpstr>Last week</vt:lpstr>
      <vt:lpstr>Today</vt:lpstr>
      <vt:lpstr>Assignment - reminder</vt:lpstr>
      <vt:lpstr>Enterprise, Creativity and Innovation in Events</vt:lpstr>
      <vt:lpstr> Assessment format and weighting </vt:lpstr>
      <vt:lpstr>Suggested Essay Plan</vt:lpstr>
      <vt:lpstr>Suggested Essay Plan</vt:lpstr>
      <vt:lpstr>Suggested Essay Plan</vt:lpstr>
      <vt:lpstr>Jigsaw task</vt:lpstr>
      <vt:lpstr>Jigsaw task</vt:lpstr>
      <vt:lpstr>Jigsaw Task</vt:lpstr>
      <vt:lpstr>Additional 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sports entrepreneur</dc:title>
  <dc:creator>Abraham</dc:creator>
  <cp:lastModifiedBy>Suzanne Wells</cp:lastModifiedBy>
  <cp:revision>71</cp:revision>
  <dcterms:created xsi:type="dcterms:W3CDTF">2008-09-23T14:13:07Z</dcterms:created>
  <dcterms:modified xsi:type="dcterms:W3CDTF">2017-12-05T10:55:14Z</dcterms:modified>
</cp:coreProperties>
</file>