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 varScale="1">
        <p:scale>
          <a:sx n="88" d="100"/>
          <a:sy n="88" d="100"/>
        </p:scale>
        <p:origin x="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9932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66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677121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2076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5398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828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787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7253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378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902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488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76A20CA-0B0F-6D40-AA68-09800B74B9A0}" type="datetimeFigureOut">
              <a:rPr lang="en-US" smtClean="0"/>
              <a:t>5/17/2022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8D017EB-A363-2048-B57F-7C30895D1ED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2184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91A0C-AC1A-3CEB-CA85-2A3B24677C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3173" y="-9564"/>
            <a:ext cx="7147034" cy="1138885"/>
          </a:xfrm>
        </p:spPr>
        <p:txBody>
          <a:bodyPr>
            <a:noAutofit/>
          </a:bodyPr>
          <a:lstStyle/>
          <a:p>
            <a:pPr algn="r"/>
            <a:r>
              <a:rPr lang="en-US" sz="2000" b="1" dirty="0">
                <a:latin typeface="Apple Color Emoji" pitchFamily="2" charset="0"/>
                <a:ea typeface="Apple Color Emoji" pitchFamily="2" charset="0"/>
                <a:cs typeface="Angsana New" panose="02020603050405020304" pitchFamily="18" charset="-34"/>
              </a:rPr>
              <a:t>Hospital Sector in Wales</a:t>
            </a:r>
            <a:br>
              <a:rPr lang="en-US" sz="2000" b="1" dirty="0">
                <a:latin typeface="Apple Color Emoji" pitchFamily="2" charset="0"/>
                <a:ea typeface="Apple Color Emoji" pitchFamily="2" charset="0"/>
                <a:cs typeface="Angsana New" panose="02020603050405020304" pitchFamily="18" charset="-34"/>
              </a:rPr>
            </a:br>
            <a:r>
              <a:rPr lang="en-US" sz="2000" b="1" dirty="0">
                <a:latin typeface="Apple Color Emoji" pitchFamily="2" charset="0"/>
                <a:ea typeface="Apple Color Emoji" pitchFamily="2" charset="0"/>
                <a:cs typeface="Angsana New" panose="02020603050405020304" pitchFamily="18" charset="-34"/>
              </a:rPr>
              <a:t>Knowledge Management Value Chain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B06FD6-3A8D-EEC6-C65C-C7D28B5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93792" y="6314822"/>
            <a:ext cx="3405352" cy="417786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Narcisa Trifanov 1812758</a:t>
            </a:r>
          </a:p>
        </p:txBody>
      </p:sp>
      <p:sp>
        <p:nvSpPr>
          <p:cNvPr id="4" name="Summing Junction 3">
            <a:extLst>
              <a:ext uri="{FF2B5EF4-FFF2-40B4-BE49-F238E27FC236}">
                <a16:creationId xmlns:a16="http://schemas.microsoft.com/office/drawing/2014/main" id="{316CC6E2-1BBD-3101-B428-1D5BBB735961}"/>
              </a:ext>
            </a:extLst>
          </p:cNvPr>
          <p:cNvSpPr/>
          <p:nvPr/>
        </p:nvSpPr>
        <p:spPr>
          <a:xfrm>
            <a:off x="3981965" y="1027674"/>
            <a:ext cx="4395916" cy="4446369"/>
          </a:xfrm>
          <a:prstGeom prst="flowChartSummingJuncti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18FC10-69F0-F926-1553-98B4308573F8}"/>
              </a:ext>
            </a:extLst>
          </p:cNvPr>
          <p:cNvSpPr txBox="1"/>
          <p:nvPr/>
        </p:nvSpPr>
        <p:spPr>
          <a:xfrm>
            <a:off x="5083732" y="1093710"/>
            <a:ext cx="2308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badi MT Condensed Light" panose="020B0306030101010103" pitchFamily="34" charset="77"/>
                <a:cs typeface="Al Bayan Plain" pitchFamily="2" charset="-78"/>
              </a:rPr>
              <a:t>Knowledge Acquisition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737F15-E63A-A4A3-8136-5555A582BC82}"/>
              </a:ext>
            </a:extLst>
          </p:cNvPr>
          <p:cNvSpPr txBox="1"/>
          <p:nvPr/>
        </p:nvSpPr>
        <p:spPr>
          <a:xfrm rot="5400000">
            <a:off x="6360222" y="2650693"/>
            <a:ext cx="23132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badi MT Condensed Light" panose="020B0306030101010103" pitchFamily="34" charset="77"/>
                <a:cs typeface="Al Bayan Plain" pitchFamily="2" charset="-78"/>
              </a:rPr>
              <a:t>Knowledge Storage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E4B9A3-0CB0-513C-463D-854596DD20AE}"/>
              </a:ext>
            </a:extLst>
          </p:cNvPr>
          <p:cNvSpPr txBox="1"/>
          <p:nvPr/>
        </p:nvSpPr>
        <p:spPr>
          <a:xfrm>
            <a:off x="5010112" y="4158144"/>
            <a:ext cx="24156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badi MT Condensed Light" panose="020B0306030101010103" pitchFamily="34" charset="77"/>
                <a:cs typeface="Al Bayan Plain" pitchFamily="2" charset="-78"/>
              </a:rPr>
              <a:t>Knowledge Sharing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4A92FD-F7E1-0CF0-157A-3F5B931BD69A}"/>
              </a:ext>
            </a:extLst>
          </p:cNvPr>
          <p:cNvSpPr txBox="1"/>
          <p:nvPr/>
        </p:nvSpPr>
        <p:spPr>
          <a:xfrm rot="16200000">
            <a:off x="3496057" y="2625927"/>
            <a:ext cx="23540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Abadi MT Condensed Light" panose="020B0306030101010103" pitchFamily="34" charset="77"/>
                <a:cs typeface="Al Bayan Plain" pitchFamily="2" charset="-78"/>
              </a:rPr>
              <a:t>Knowledge</a:t>
            </a:r>
            <a:r>
              <a:rPr lang="en-US" sz="3600" dirty="0">
                <a:latin typeface="Abadi MT Condensed Light" panose="020B0306030101010103" pitchFamily="34" charset="77"/>
                <a:cs typeface="Al Bayan Plain" pitchFamily="2" charset="-78"/>
              </a:rPr>
              <a:t> </a:t>
            </a:r>
            <a:r>
              <a:rPr lang="en-US" sz="3600" b="1" dirty="0">
                <a:latin typeface="Abadi MT Condensed Light" panose="020B0306030101010103" pitchFamily="34" charset="77"/>
                <a:cs typeface="Al Bayan Plain" pitchFamily="2" charset="-78"/>
              </a:rPr>
              <a:t>Application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F514BE6-8450-6CD9-9162-1BF4898A20DE}"/>
              </a:ext>
            </a:extLst>
          </p:cNvPr>
          <p:cNvSpPr/>
          <p:nvPr/>
        </p:nvSpPr>
        <p:spPr>
          <a:xfrm>
            <a:off x="5773480" y="2913087"/>
            <a:ext cx="766119" cy="7661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0F6005-21E5-894C-1776-A9003FCFCE72}"/>
              </a:ext>
            </a:extLst>
          </p:cNvPr>
          <p:cNvSpPr txBox="1"/>
          <p:nvPr/>
        </p:nvSpPr>
        <p:spPr>
          <a:xfrm>
            <a:off x="5721734" y="3124435"/>
            <a:ext cx="992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KMVC</a:t>
            </a:r>
          </a:p>
        </p:txBody>
      </p:sp>
      <p:pic>
        <p:nvPicPr>
          <p:cNvPr id="19" name="Picture 18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9BDED50C-8EAF-2B48-80EE-56201FB62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2774" y="4034304"/>
            <a:ext cx="5784251" cy="3245190"/>
          </a:xfrm>
          <a:prstGeom prst="rect">
            <a:avLst/>
          </a:prstGeom>
        </p:spPr>
      </p:pic>
      <p:sp>
        <p:nvSpPr>
          <p:cNvPr id="20" name="Folded Corner 19">
            <a:extLst>
              <a:ext uri="{FF2B5EF4-FFF2-40B4-BE49-F238E27FC236}">
                <a16:creationId xmlns:a16="http://schemas.microsoft.com/office/drawing/2014/main" id="{CA1BC81B-9165-BACB-A36D-75879190674A}"/>
              </a:ext>
            </a:extLst>
          </p:cNvPr>
          <p:cNvSpPr/>
          <p:nvPr/>
        </p:nvSpPr>
        <p:spPr>
          <a:xfrm>
            <a:off x="399393" y="0"/>
            <a:ext cx="3415862" cy="1285103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EABF98F-0CE6-A79D-388D-4A504253F979}"/>
              </a:ext>
            </a:extLst>
          </p:cNvPr>
          <p:cNvSpPr txBox="1"/>
          <p:nvPr/>
        </p:nvSpPr>
        <p:spPr>
          <a:xfrm>
            <a:off x="604345" y="165497"/>
            <a:ext cx="30059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Knowledge</a:t>
            </a:r>
          </a:p>
          <a:p>
            <a:pPr algn="ctr"/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Application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BEF5D9A-BE67-8063-4777-16503E2B760B}"/>
              </a:ext>
            </a:extLst>
          </p:cNvPr>
          <p:cNvSpPr txBox="1"/>
          <p:nvPr/>
        </p:nvSpPr>
        <p:spPr>
          <a:xfrm>
            <a:off x="8905817" y="1184229"/>
            <a:ext cx="295816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Definition of Knowledge </a:t>
            </a:r>
            <a:r>
              <a:rPr lang="en-US" b="1" dirty="0"/>
              <a:t>Management</a:t>
            </a:r>
            <a:r>
              <a:rPr lang="en-US" sz="2000" b="1" dirty="0"/>
              <a:t> </a:t>
            </a:r>
          </a:p>
          <a:p>
            <a:pPr algn="ctr"/>
            <a:endParaRPr lang="en-US" sz="28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268D761-3F57-6D64-74BF-1D060871EF55}"/>
              </a:ext>
            </a:extLst>
          </p:cNvPr>
          <p:cNvSpPr txBox="1"/>
          <p:nvPr/>
        </p:nvSpPr>
        <p:spPr>
          <a:xfrm>
            <a:off x="8502169" y="1861400"/>
            <a:ext cx="376545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Calibri" panose="020F0502020204030204" pitchFamily="34" charset="0"/>
                <a:cs typeface="Damascus" pitchFamily="2" charset="-78"/>
              </a:rPr>
              <a:t>Knowledge Management represents a ‘systematic management of an organization’s knowledge and assets for the purpose of creating value and meeting tactical &amp; strategic requirements’ </a:t>
            </a:r>
            <a:endParaRPr lang="en-US" dirty="0"/>
          </a:p>
          <a:p>
            <a:pPr algn="ctr"/>
            <a:r>
              <a:rPr lang="en-US" sz="1600" dirty="0"/>
              <a:t>(Knowledge Management Tools, 2018).</a:t>
            </a:r>
          </a:p>
        </p:txBody>
      </p:sp>
      <p:sp>
        <p:nvSpPr>
          <p:cNvPr id="28" name="Snip Diagonal Corner of Rectangle 27">
            <a:extLst>
              <a:ext uri="{FF2B5EF4-FFF2-40B4-BE49-F238E27FC236}">
                <a16:creationId xmlns:a16="http://schemas.microsoft.com/office/drawing/2014/main" id="{58A73BED-57A2-0AB1-44DE-54C59096D0B2}"/>
              </a:ext>
            </a:extLst>
          </p:cNvPr>
          <p:cNvSpPr/>
          <p:nvPr/>
        </p:nvSpPr>
        <p:spPr>
          <a:xfrm>
            <a:off x="399393" y="2166559"/>
            <a:ext cx="3054636" cy="1512554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ABCBB5A-A109-7812-397A-51A1A6475DE9}"/>
              </a:ext>
            </a:extLst>
          </p:cNvPr>
          <p:cNvSpPr txBox="1"/>
          <p:nvPr/>
        </p:nvSpPr>
        <p:spPr>
          <a:xfrm>
            <a:off x="571257" y="2369231"/>
            <a:ext cx="29168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‘Working to achieve a healthier future for </a:t>
            </a:r>
            <a:r>
              <a:rPr lang="en-US" dirty="0" err="1">
                <a:solidFill>
                  <a:schemeClr val="bg1"/>
                </a:solidFill>
              </a:rPr>
              <a:t>Wales’</a:t>
            </a:r>
            <a:r>
              <a:rPr lang="en-US" dirty="0">
                <a:solidFill>
                  <a:schemeClr val="bg1"/>
                </a:solidFill>
              </a:rPr>
              <a:t> (Public Health Wales, 2019).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algn="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0" name="Curved Down Arrow 29">
            <a:extLst>
              <a:ext uri="{FF2B5EF4-FFF2-40B4-BE49-F238E27FC236}">
                <a16:creationId xmlns:a16="http://schemas.microsoft.com/office/drawing/2014/main" id="{D2F1BBD3-5BF2-2220-E5A8-9609F11BBD3A}"/>
              </a:ext>
            </a:extLst>
          </p:cNvPr>
          <p:cNvSpPr/>
          <p:nvPr/>
        </p:nvSpPr>
        <p:spPr>
          <a:xfrm flipH="1">
            <a:off x="1456487" y="1285101"/>
            <a:ext cx="940445" cy="8457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655759-545E-4799-187D-CEE9FCFECB72}"/>
              </a:ext>
            </a:extLst>
          </p:cNvPr>
          <p:cNvSpPr txBox="1"/>
          <p:nvPr/>
        </p:nvSpPr>
        <p:spPr>
          <a:xfrm>
            <a:off x="1284987" y="1556521"/>
            <a:ext cx="1283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Mission</a:t>
            </a:r>
            <a:endParaRPr lang="en-US" dirty="0"/>
          </a:p>
        </p:txBody>
      </p:sp>
      <p:sp>
        <p:nvSpPr>
          <p:cNvPr id="31" name="Folded Corner 30">
            <a:extLst>
              <a:ext uri="{FF2B5EF4-FFF2-40B4-BE49-F238E27FC236}">
                <a16:creationId xmlns:a16="http://schemas.microsoft.com/office/drawing/2014/main" id="{38805B1E-A2A5-BC4D-6018-E76FD4DBACF1}"/>
              </a:ext>
            </a:extLst>
          </p:cNvPr>
          <p:cNvSpPr/>
          <p:nvPr/>
        </p:nvSpPr>
        <p:spPr>
          <a:xfrm>
            <a:off x="337576" y="4354390"/>
            <a:ext cx="3477679" cy="2338113"/>
          </a:xfrm>
          <a:prstGeom prst="foldedCorner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Working together for patients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Respect and dignity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Commitment to quality of care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Compassion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Improving lives</a:t>
            </a:r>
          </a:p>
          <a:p>
            <a:pPr marL="285750" indent="-285750" algn="ctr">
              <a:buFont typeface="Wingdings" pitchFamily="2" charset="2"/>
              <a:buChar char="v"/>
            </a:pPr>
            <a:r>
              <a:rPr lang="en-US" dirty="0"/>
              <a:t>Everyone counts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(Health Careers, 2022)</a:t>
            </a:r>
          </a:p>
          <a:p>
            <a:pPr algn="ctr"/>
            <a:endParaRPr lang="en-US" dirty="0"/>
          </a:p>
        </p:txBody>
      </p:sp>
      <p:sp>
        <p:nvSpPr>
          <p:cNvPr id="32" name="Curved Down Arrow 31">
            <a:extLst>
              <a:ext uri="{FF2B5EF4-FFF2-40B4-BE49-F238E27FC236}">
                <a16:creationId xmlns:a16="http://schemas.microsoft.com/office/drawing/2014/main" id="{843C814C-004C-451D-B0A0-490CBF484076}"/>
              </a:ext>
            </a:extLst>
          </p:cNvPr>
          <p:cNvSpPr/>
          <p:nvPr/>
        </p:nvSpPr>
        <p:spPr>
          <a:xfrm>
            <a:off x="1405380" y="3679113"/>
            <a:ext cx="845279" cy="675277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76AB46-79BE-4CC5-E72A-DEDB77E2FA99}"/>
              </a:ext>
            </a:extLst>
          </p:cNvPr>
          <p:cNvSpPr txBox="1"/>
          <p:nvPr/>
        </p:nvSpPr>
        <p:spPr>
          <a:xfrm>
            <a:off x="1281597" y="3745627"/>
            <a:ext cx="1283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52344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{8635D459-FB23-914D-9043-530AA83880E9}tf10001071_mac</Template>
  <TotalTime>218</TotalTime>
  <Words>102</Words>
  <PresentationFormat>Ecran lat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8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10" baseType="lpstr">
      <vt:lpstr>Abadi MT Condensed Light</vt:lpstr>
      <vt:lpstr>Apple Chancery</vt:lpstr>
      <vt:lpstr>Apple Color Emoji</vt:lpstr>
      <vt:lpstr>Arial</vt:lpstr>
      <vt:lpstr>Calibri</vt:lpstr>
      <vt:lpstr>Gill Sans MT</vt:lpstr>
      <vt:lpstr>Impact</vt:lpstr>
      <vt:lpstr>Wingdings</vt:lpstr>
      <vt:lpstr>Badge</vt:lpstr>
      <vt:lpstr>Hospital Sector in Wales Knowledge Management Value Chain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2022-05-17T13:53:44Z</dcterms:created>
  <dcterms:modified xsi:type="dcterms:W3CDTF">2022-05-17T17:37:45Z</dcterms:modified>
</cp:coreProperties>
</file>