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9"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FCC187-1C10-4393-BD83-846167DD3CDC}" v="24" dt="2026-08-07T20:41:31.4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5641" autoAdjust="0"/>
  </p:normalViewPr>
  <p:slideViewPr>
    <p:cSldViewPr snapToGrid="0">
      <p:cViewPr varScale="1">
        <p:scale>
          <a:sx n="56" d="100"/>
          <a:sy n="56" d="100"/>
        </p:scale>
        <p:origin x="1065"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851EC6-7561-4183-A2CD-100CCDB88328}" type="datetimeFigureOut">
              <a:rPr lang="en-GB" smtClean="0"/>
              <a:t>08/08/2026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529AF4-C0AF-48C5-BBC0-7352251DEB31}" type="slidenum">
              <a:rPr lang="en-GB" smtClean="0"/>
              <a:t>‹#›</a:t>
            </a:fld>
            <a:endParaRPr lang="en-GB"/>
          </a:p>
        </p:txBody>
      </p:sp>
    </p:spTree>
    <p:extLst>
      <p:ext uri="{BB962C8B-B14F-4D97-AF65-F5344CB8AC3E}">
        <p14:creationId xmlns:p14="http://schemas.microsoft.com/office/powerpoint/2010/main" val="31594716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research is on the effects of Artificial Intelligence on employee productivity in SMEs. I chose this topic because AI usage is skyrocketing yet a lot of SMEs are still unsure if AI actually boosts productivity. The existing research is mostly related to large enterprises and this study seeks to fill the gap.</a:t>
            </a:r>
          </a:p>
        </p:txBody>
      </p:sp>
      <p:sp>
        <p:nvSpPr>
          <p:cNvPr id="4" name="Slide Number Placeholder 3"/>
          <p:cNvSpPr>
            <a:spLocks noGrp="1"/>
          </p:cNvSpPr>
          <p:nvPr>
            <p:ph type="sldNum" sz="quarter" idx="5"/>
          </p:nvPr>
        </p:nvSpPr>
        <p:spPr/>
        <p:txBody>
          <a:bodyPr/>
          <a:lstStyle/>
          <a:p>
            <a:fld id="{C0529AF4-C0AF-48C5-BBC0-7352251DEB31}" type="slidenum">
              <a:rPr lang="en-GB" smtClean="0"/>
              <a:t>2</a:t>
            </a:fld>
            <a:endParaRPr lang="en-GB"/>
          </a:p>
        </p:txBody>
      </p:sp>
    </p:spTree>
    <p:extLst>
      <p:ext uri="{BB962C8B-B14F-4D97-AF65-F5344CB8AC3E}">
        <p14:creationId xmlns:p14="http://schemas.microsoft.com/office/powerpoint/2010/main" val="139858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aims are SMART as they state exactly what will be examined, how data will be obtained and why the study is vital. The hardest part is to measure productivity, because it is a function of both objective performance metrics, and the personal experiences of the personnel. The difficulty can be addressed by combining surveys with interviews.</a:t>
            </a:r>
          </a:p>
        </p:txBody>
      </p:sp>
      <p:sp>
        <p:nvSpPr>
          <p:cNvPr id="4" name="Slide Number Placeholder 3"/>
          <p:cNvSpPr>
            <a:spLocks noGrp="1"/>
          </p:cNvSpPr>
          <p:nvPr>
            <p:ph type="sldNum" sz="quarter" idx="5"/>
          </p:nvPr>
        </p:nvSpPr>
        <p:spPr/>
        <p:txBody>
          <a:bodyPr/>
          <a:lstStyle/>
          <a:p>
            <a:fld id="{C0529AF4-C0AF-48C5-BBC0-7352251DEB31}" type="slidenum">
              <a:rPr lang="en-GB" smtClean="0"/>
              <a:t>3</a:t>
            </a:fld>
            <a:endParaRPr lang="en-GB"/>
          </a:p>
        </p:txBody>
      </p:sp>
    </p:spTree>
    <p:extLst>
      <p:ext uri="{BB962C8B-B14F-4D97-AF65-F5344CB8AC3E}">
        <p14:creationId xmlns:p14="http://schemas.microsoft.com/office/powerpoint/2010/main" val="141446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research questions are closely related to the business challenge. But they are not only questioning whether AI is good, they are also looking at how it impacts </a:t>
            </a:r>
            <a:r>
              <a:rPr lang="en-GB" dirty="0" err="1"/>
              <a:t>employes</a:t>
            </a:r>
            <a:r>
              <a:rPr lang="en-GB" dirty="0"/>
              <a:t>, the issues companies confront and how it might be applied more successfully. This would allow the businesses and researchers to have better understanding of AI adoption in SMEs.</a:t>
            </a:r>
          </a:p>
        </p:txBody>
      </p:sp>
      <p:sp>
        <p:nvSpPr>
          <p:cNvPr id="4" name="Slide Number Placeholder 3"/>
          <p:cNvSpPr>
            <a:spLocks noGrp="1"/>
          </p:cNvSpPr>
          <p:nvPr>
            <p:ph type="sldNum" sz="quarter" idx="5"/>
          </p:nvPr>
        </p:nvSpPr>
        <p:spPr/>
        <p:txBody>
          <a:bodyPr/>
          <a:lstStyle/>
          <a:p>
            <a:fld id="{C0529AF4-C0AF-48C5-BBC0-7352251DEB31}" type="slidenum">
              <a:rPr lang="en-GB" smtClean="0"/>
              <a:t>4</a:t>
            </a:fld>
            <a:endParaRPr lang="en-GB"/>
          </a:p>
        </p:txBody>
      </p:sp>
    </p:spTree>
    <p:extLst>
      <p:ext uri="{BB962C8B-B14F-4D97-AF65-F5344CB8AC3E}">
        <p14:creationId xmlns:p14="http://schemas.microsoft.com/office/powerpoint/2010/main" val="39327017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the objectives are within the main research goal. They guarantee that the research covers not just the advantages of AI but also the problems businesses have in using artificial intelligence (AI) technology. This congruence adds to the overall design of the investigation.</a:t>
            </a:r>
          </a:p>
        </p:txBody>
      </p:sp>
      <p:sp>
        <p:nvSpPr>
          <p:cNvPr id="4" name="Slide Number Placeholder 3"/>
          <p:cNvSpPr>
            <a:spLocks noGrp="1"/>
          </p:cNvSpPr>
          <p:nvPr>
            <p:ph type="sldNum" sz="quarter" idx="5"/>
          </p:nvPr>
        </p:nvSpPr>
        <p:spPr/>
        <p:txBody>
          <a:bodyPr/>
          <a:lstStyle/>
          <a:p>
            <a:fld id="{C0529AF4-C0AF-48C5-BBC0-7352251DEB31}" type="slidenum">
              <a:rPr lang="en-GB" smtClean="0"/>
              <a:t>5</a:t>
            </a:fld>
            <a:endParaRPr lang="en-GB"/>
          </a:p>
        </p:txBody>
      </p:sp>
    </p:spTree>
    <p:extLst>
      <p:ext uri="{BB962C8B-B14F-4D97-AF65-F5344CB8AC3E}">
        <p14:creationId xmlns:p14="http://schemas.microsoft.com/office/powerpoint/2010/main" val="1759128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research is suitable for a mixed methods approach since it tries to explore productivity outcomes that are quantifiable as well as experiences of employees on a personal level. Surveys give statistical data, interviews provide more in-depth explanations and combined they allow for more complete conclusions.</a:t>
            </a:r>
          </a:p>
        </p:txBody>
      </p:sp>
      <p:sp>
        <p:nvSpPr>
          <p:cNvPr id="4" name="Slide Number Placeholder 3"/>
          <p:cNvSpPr>
            <a:spLocks noGrp="1"/>
          </p:cNvSpPr>
          <p:nvPr>
            <p:ph type="sldNum" sz="quarter" idx="5"/>
          </p:nvPr>
        </p:nvSpPr>
        <p:spPr/>
        <p:txBody>
          <a:bodyPr/>
          <a:lstStyle/>
          <a:p>
            <a:fld id="{C0529AF4-C0AF-48C5-BBC0-7352251DEB31}" type="slidenum">
              <a:rPr lang="en-GB" smtClean="0"/>
              <a:t>6</a:t>
            </a:fld>
            <a:endParaRPr lang="en-GB"/>
          </a:p>
        </p:txBody>
      </p:sp>
    </p:spTree>
    <p:extLst>
      <p:ext uri="{BB962C8B-B14F-4D97-AF65-F5344CB8AC3E}">
        <p14:creationId xmlns:p14="http://schemas.microsoft.com/office/powerpoint/2010/main" val="2189133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Ethics considerations are important in all phases of the study. The participants will be fully informed about the study and will have the choice to withdraw at any time. The key limitations are that the sample size is quite small and that the study gathers data at one moment in time.</a:t>
            </a:r>
          </a:p>
        </p:txBody>
      </p:sp>
      <p:sp>
        <p:nvSpPr>
          <p:cNvPr id="4" name="Slide Number Placeholder 3"/>
          <p:cNvSpPr>
            <a:spLocks noGrp="1"/>
          </p:cNvSpPr>
          <p:nvPr>
            <p:ph type="sldNum" sz="quarter" idx="5"/>
          </p:nvPr>
        </p:nvSpPr>
        <p:spPr/>
        <p:txBody>
          <a:bodyPr/>
          <a:lstStyle/>
          <a:p>
            <a:fld id="{C0529AF4-C0AF-48C5-BBC0-7352251DEB31}" type="slidenum">
              <a:rPr lang="en-GB" smtClean="0"/>
              <a:t>7</a:t>
            </a:fld>
            <a:endParaRPr lang="en-GB"/>
          </a:p>
        </p:txBody>
      </p:sp>
    </p:spTree>
    <p:extLst>
      <p:ext uri="{BB962C8B-B14F-4D97-AF65-F5344CB8AC3E}">
        <p14:creationId xmlns:p14="http://schemas.microsoft.com/office/powerpoint/2010/main" val="299676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Standardised research tools and pilot testing increase reliability. Triangulation, which involves comparing findings from surveys and interviews, enhances validity. Although the sample size may restrict the generalisation, the mixed-methods approach gives a holistic view of the study subject.</a:t>
            </a:r>
          </a:p>
        </p:txBody>
      </p:sp>
      <p:sp>
        <p:nvSpPr>
          <p:cNvPr id="4" name="Slide Number Placeholder 3"/>
          <p:cNvSpPr>
            <a:spLocks noGrp="1"/>
          </p:cNvSpPr>
          <p:nvPr>
            <p:ph type="sldNum" sz="quarter" idx="5"/>
          </p:nvPr>
        </p:nvSpPr>
        <p:spPr/>
        <p:txBody>
          <a:bodyPr/>
          <a:lstStyle/>
          <a:p>
            <a:fld id="{C0529AF4-C0AF-48C5-BBC0-7352251DEB31}" type="slidenum">
              <a:rPr lang="en-GB" smtClean="0"/>
              <a:t>8</a:t>
            </a:fld>
            <a:endParaRPr lang="en-GB"/>
          </a:p>
        </p:txBody>
      </p:sp>
    </p:spTree>
    <p:extLst>
      <p:ext uri="{BB962C8B-B14F-4D97-AF65-F5344CB8AC3E}">
        <p14:creationId xmlns:p14="http://schemas.microsoft.com/office/powerpoint/2010/main" val="2868884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anticipate the findings will show that effective AI deployment is as much about investing in workers as it is technology. "Training and communication will assist businesses to get the best out of AI.</a:t>
            </a:r>
          </a:p>
        </p:txBody>
      </p:sp>
      <p:sp>
        <p:nvSpPr>
          <p:cNvPr id="4" name="Slide Number Placeholder 3"/>
          <p:cNvSpPr>
            <a:spLocks noGrp="1"/>
          </p:cNvSpPr>
          <p:nvPr>
            <p:ph type="sldNum" sz="quarter" idx="5"/>
          </p:nvPr>
        </p:nvSpPr>
        <p:spPr/>
        <p:txBody>
          <a:bodyPr/>
          <a:lstStyle/>
          <a:p>
            <a:fld id="{C0529AF4-C0AF-48C5-BBC0-7352251DEB31}" type="slidenum">
              <a:rPr lang="en-GB" smtClean="0"/>
              <a:t>9</a:t>
            </a:fld>
            <a:endParaRPr lang="en-GB"/>
          </a:p>
        </p:txBody>
      </p:sp>
    </p:spTree>
    <p:extLst>
      <p:ext uri="{BB962C8B-B14F-4D97-AF65-F5344CB8AC3E}">
        <p14:creationId xmlns:p14="http://schemas.microsoft.com/office/powerpoint/2010/main" val="3343556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 provides numerous benefits, but companies may confront problems during deployment. Strong leadership, </a:t>
            </a:r>
            <a:r>
              <a:rPr lang="en-GB" dirty="0" err="1"/>
              <a:t>employe</a:t>
            </a:r>
            <a:r>
              <a:rPr lang="en-GB" dirty="0"/>
              <a:t> involvement and continual training may solve this.</a:t>
            </a:r>
          </a:p>
        </p:txBody>
      </p:sp>
      <p:sp>
        <p:nvSpPr>
          <p:cNvPr id="4" name="Slide Number Placeholder 3"/>
          <p:cNvSpPr>
            <a:spLocks noGrp="1"/>
          </p:cNvSpPr>
          <p:nvPr>
            <p:ph type="sldNum" sz="quarter" idx="5"/>
          </p:nvPr>
        </p:nvSpPr>
        <p:spPr/>
        <p:txBody>
          <a:bodyPr/>
          <a:lstStyle/>
          <a:p>
            <a:fld id="{C0529AF4-C0AF-48C5-BBC0-7352251DEB31}" type="slidenum">
              <a:rPr lang="en-GB" smtClean="0"/>
              <a:t>10</a:t>
            </a:fld>
            <a:endParaRPr lang="en-GB"/>
          </a:p>
        </p:txBody>
      </p:sp>
    </p:spTree>
    <p:extLst>
      <p:ext uri="{BB962C8B-B14F-4D97-AF65-F5344CB8AC3E}">
        <p14:creationId xmlns:p14="http://schemas.microsoft.com/office/powerpoint/2010/main" val="1412311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"Managers will get practical recommendations on how to apply AI efficiently from the results. However, companies have problems such as cost and employee acceptability, but these challenges may be solved via strategic planning, training and continual review.</a:t>
            </a:r>
          </a:p>
        </p:txBody>
      </p:sp>
      <p:sp>
        <p:nvSpPr>
          <p:cNvPr id="4" name="Slide Number Placeholder 3"/>
          <p:cNvSpPr>
            <a:spLocks noGrp="1"/>
          </p:cNvSpPr>
          <p:nvPr>
            <p:ph type="sldNum" sz="quarter" idx="5"/>
          </p:nvPr>
        </p:nvSpPr>
        <p:spPr/>
        <p:txBody>
          <a:bodyPr/>
          <a:lstStyle/>
          <a:p>
            <a:fld id="{C0529AF4-C0AF-48C5-BBC0-7352251DEB31}" type="slidenum">
              <a:rPr lang="en-GB" smtClean="0"/>
              <a:t>11</a:t>
            </a:fld>
            <a:endParaRPr lang="en-GB"/>
          </a:p>
        </p:txBody>
      </p:sp>
    </p:spTree>
    <p:extLst>
      <p:ext uri="{BB962C8B-B14F-4D97-AF65-F5344CB8AC3E}">
        <p14:creationId xmlns:p14="http://schemas.microsoft.com/office/powerpoint/2010/main" val="26919319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summarise, artificial intelligence can boost staff productivity, but technology is not adequate by itself. Successful implementation is dependent on personnel, leadership and organisational preparation. My study is intended to give practical advice for SMEs and to contribute to current academic knowledge.</a:t>
            </a:r>
          </a:p>
        </p:txBody>
      </p:sp>
      <p:sp>
        <p:nvSpPr>
          <p:cNvPr id="4" name="Slide Number Placeholder 3"/>
          <p:cNvSpPr>
            <a:spLocks noGrp="1"/>
          </p:cNvSpPr>
          <p:nvPr>
            <p:ph type="sldNum" sz="quarter" idx="5"/>
          </p:nvPr>
        </p:nvSpPr>
        <p:spPr/>
        <p:txBody>
          <a:bodyPr/>
          <a:lstStyle/>
          <a:p>
            <a:fld id="{C0529AF4-C0AF-48C5-BBC0-7352251DEB31}" type="slidenum">
              <a:rPr lang="en-GB" smtClean="0"/>
              <a:t>12</a:t>
            </a:fld>
            <a:endParaRPr lang="en-GB"/>
          </a:p>
        </p:txBody>
      </p:sp>
    </p:spTree>
    <p:extLst>
      <p:ext uri="{BB962C8B-B14F-4D97-AF65-F5344CB8AC3E}">
        <p14:creationId xmlns:p14="http://schemas.microsoft.com/office/powerpoint/2010/main" val="4250970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6B0C4-F2D8-3632-9B2B-EBCFB3AB2A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07F086-4EA4-2F6A-A044-EB241F6A11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B85DC8-2E0A-CF92-4C2D-A266206B6FBA}"/>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5" name="Footer Placeholder 4">
            <a:extLst>
              <a:ext uri="{FF2B5EF4-FFF2-40B4-BE49-F238E27FC236}">
                <a16:creationId xmlns:a16="http://schemas.microsoft.com/office/drawing/2014/main" id="{F0D59A2F-4FB7-B756-BA07-53935DD151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56BDF9-5EB6-6268-195E-AAE5AD2C4128}"/>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295139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4A1A7-CF87-B309-525D-072990DDA0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0F1C97-CADE-C596-EB6B-17DF3EACBB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A773A0-703B-CB2F-8066-2E7429BDF9FC}"/>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5" name="Footer Placeholder 4">
            <a:extLst>
              <a:ext uri="{FF2B5EF4-FFF2-40B4-BE49-F238E27FC236}">
                <a16:creationId xmlns:a16="http://schemas.microsoft.com/office/drawing/2014/main" id="{EA300219-7629-424F-0F15-986157D005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AFFDA1-F102-3583-83D7-30881288F950}"/>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2566676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1623B-A6D9-3159-A208-858845975B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71D108-A2BB-8BA3-4065-B24011EC842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540E57-40DD-0753-5B50-14B5847D91D8}"/>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5" name="Footer Placeholder 4">
            <a:extLst>
              <a:ext uri="{FF2B5EF4-FFF2-40B4-BE49-F238E27FC236}">
                <a16:creationId xmlns:a16="http://schemas.microsoft.com/office/drawing/2014/main" id="{86BDE2B4-6FCB-989C-C9A4-EC3A116F31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76A90B-8F79-71CE-CBF7-74F158110C0C}"/>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3062561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1C477-57AF-8B55-D2B0-F6B388689F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A46FE6-4582-2E7C-FE41-5675B3BCFA6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6BC73A-8F8F-9902-1510-A2E5872180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68343DC-F4BD-3ACD-B943-F6053911F6D0}"/>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6" name="Footer Placeholder 5">
            <a:extLst>
              <a:ext uri="{FF2B5EF4-FFF2-40B4-BE49-F238E27FC236}">
                <a16:creationId xmlns:a16="http://schemas.microsoft.com/office/drawing/2014/main" id="{176F2A52-F225-AD79-0A7D-F412235D1C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80E53B-4724-2607-389B-56E9BACF752C}"/>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1287929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DF19B-002D-5B8B-8A60-9A4A98E0663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EBC56-2D78-28F8-2655-C48D83E5EC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D81E15-944D-71D8-A1BC-7DE41ABFE7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E4BC82-FB78-6334-A980-5D78CA91A3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F8BA06-D866-90CE-B66E-FE8A10A12C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2C6302-D9AC-3A3F-FD48-3DAD39566E31}"/>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8" name="Footer Placeholder 7">
            <a:extLst>
              <a:ext uri="{FF2B5EF4-FFF2-40B4-BE49-F238E27FC236}">
                <a16:creationId xmlns:a16="http://schemas.microsoft.com/office/drawing/2014/main" id="{EE8A3DDB-9544-7B20-9BE1-4F0F2DB0954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27C693C-CED4-266E-B39B-D3B118C4AADF}"/>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1173319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C9B7A-ECCE-55E5-843A-81F60DE5DC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3AFF07-AC6C-F02D-9022-068D01F8B979}"/>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4" name="Footer Placeholder 3">
            <a:extLst>
              <a:ext uri="{FF2B5EF4-FFF2-40B4-BE49-F238E27FC236}">
                <a16:creationId xmlns:a16="http://schemas.microsoft.com/office/drawing/2014/main" id="{4C0E0432-95C4-40EC-74C2-A51ECDE41E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79210CB-5342-7352-9476-4B3F62121734}"/>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2870278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350DD5-BBF4-91F3-75DB-C9FC1C2083AC}"/>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3" name="Footer Placeholder 2">
            <a:extLst>
              <a:ext uri="{FF2B5EF4-FFF2-40B4-BE49-F238E27FC236}">
                <a16:creationId xmlns:a16="http://schemas.microsoft.com/office/drawing/2014/main" id="{02C5DD8B-D11F-1E65-5DF2-195A864F20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38DCE8-3D2C-DA87-5766-AB8CF4023C2A}"/>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76346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87909-17A0-B08B-8770-CEABBD9CBA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049EDB-99C2-8645-BFA6-DE363A9AD9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039A0F-9205-F530-00EE-90630F999F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2E7C90-39C8-CCE8-14D2-41B6210261AF}"/>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6" name="Footer Placeholder 5">
            <a:extLst>
              <a:ext uri="{FF2B5EF4-FFF2-40B4-BE49-F238E27FC236}">
                <a16:creationId xmlns:a16="http://schemas.microsoft.com/office/drawing/2014/main" id="{DD8352FD-B66E-0793-C54B-9DCFE701D1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3C62C4-EA7F-5541-FBB3-FB6D7CBF7A9C}"/>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3770376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B1793-606E-36F2-12DD-31941D3203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55C7672-EC95-5858-AEE5-8B2011CC02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BA2A22-C872-CF49-C57A-B5B31C5901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DAB11A-391B-6031-E8C7-3A66587D588B}"/>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6" name="Footer Placeholder 5">
            <a:extLst>
              <a:ext uri="{FF2B5EF4-FFF2-40B4-BE49-F238E27FC236}">
                <a16:creationId xmlns:a16="http://schemas.microsoft.com/office/drawing/2014/main" id="{5221A474-B19F-157A-B2E6-D1FE132BE4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4F3DB5-EAD8-2218-3396-E6E37355E8EE}"/>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1300502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90760-0A6C-C052-117D-08651101F0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01B01F-F5AB-7778-046F-FC1831B227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286962-7B27-A2CF-EB91-AE94BCA3CA3D}"/>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5" name="Footer Placeholder 4">
            <a:extLst>
              <a:ext uri="{FF2B5EF4-FFF2-40B4-BE49-F238E27FC236}">
                <a16:creationId xmlns:a16="http://schemas.microsoft.com/office/drawing/2014/main" id="{8A1E3E14-DE45-B02E-3965-3F27394367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3FD92-59AB-4564-34A1-3C2B94CB07AB}"/>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306830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DC3DEA-3DB7-1FED-C90B-DA0C6E535C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BE71C4-5FD3-790E-514B-62713A53CB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EC1685-06E8-45EE-BF15-2A5AB063DDD5}"/>
              </a:ext>
            </a:extLst>
          </p:cNvPr>
          <p:cNvSpPr>
            <a:spLocks noGrp="1"/>
          </p:cNvSpPr>
          <p:nvPr>
            <p:ph type="dt" sz="half" idx="10"/>
          </p:nvPr>
        </p:nvSpPr>
        <p:spPr/>
        <p:txBody>
          <a:bodyPr/>
          <a:lstStyle/>
          <a:p>
            <a:fld id="{BD21B820-C9D3-4CB9-8838-321F4B2472A2}" type="datetimeFigureOut">
              <a:rPr lang="en-GB" smtClean="0"/>
              <a:t>08/08/2026</a:t>
            </a:fld>
            <a:endParaRPr lang="en-GB"/>
          </a:p>
        </p:txBody>
      </p:sp>
      <p:sp>
        <p:nvSpPr>
          <p:cNvPr id="5" name="Footer Placeholder 4">
            <a:extLst>
              <a:ext uri="{FF2B5EF4-FFF2-40B4-BE49-F238E27FC236}">
                <a16:creationId xmlns:a16="http://schemas.microsoft.com/office/drawing/2014/main" id="{71C264A5-8EB9-DD11-A903-F5EB1E44A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55C388-A8E5-C306-9D64-FAD1873053CA}"/>
              </a:ext>
            </a:extLst>
          </p:cNvPr>
          <p:cNvSpPr>
            <a:spLocks noGrp="1"/>
          </p:cNvSpPr>
          <p:nvPr>
            <p:ph type="sldNum" sz="quarter" idx="12"/>
          </p:nvPr>
        </p:nvSpPr>
        <p:spPr/>
        <p:txBody>
          <a:bodyPr/>
          <a:lstStyle/>
          <a:p>
            <a:fld id="{C65A3326-5C78-442F-A770-47C10959A70D}" type="slidenum">
              <a:rPr lang="en-GB" smtClean="0"/>
              <a:t>‹#›</a:t>
            </a:fld>
            <a:endParaRPr lang="en-GB"/>
          </a:p>
        </p:txBody>
      </p:sp>
    </p:spTree>
    <p:extLst>
      <p:ext uri="{BB962C8B-B14F-4D97-AF65-F5344CB8AC3E}">
        <p14:creationId xmlns:p14="http://schemas.microsoft.com/office/powerpoint/2010/main" val="223388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6BC965-89F2-C338-AC25-2967C57B4F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5368E8-B7CF-B943-5805-17172BB5A8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AB4F8A-1794-BF74-83DA-51CB981758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D21B820-C9D3-4CB9-8838-321F4B2472A2}" type="datetimeFigureOut">
              <a:rPr lang="en-GB" smtClean="0"/>
              <a:t>08/08/2026</a:t>
            </a:fld>
            <a:endParaRPr lang="en-GB"/>
          </a:p>
        </p:txBody>
      </p:sp>
      <p:sp>
        <p:nvSpPr>
          <p:cNvPr id="5" name="Footer Placeholder 4">
            <a:extLst>
              <a:ext uri="{FF2B5EF4-FFF2-40B4-BE49-F238E27FC236}">
                <a16:creationId xmlns:a16="http://schemas.microsoft.com/office/drawing/2014/main" id="{F1F09250-52C8-5E99-2A4B-BA9CD10E09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881F46C-6AD4-1A36-FF6A-B32501C260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65A3326-5C78-442F-A770-47C10959A70D}" type="slidenum">
              <a:rPr lang="en-GB" smtClean="0"/>
              <a:t>‹#›</a:t>
            </a:fld>
            <a:endParaRPr lang="en-GB"/>
          </a:p>
        </p:txBody>
      </p:sp>
    </p:spTree>
    <p:extLst>
      <p:ext uri="{BB962C8B-B14F-4D97-AF65-F5344CB8AC3E}">
        <p14:creationId xmlns:p14="http://schemas.microsoft.com/office/powerpoint/2010/main" val="1014319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970EE44-FE47-0105-2304-231F2DD343E3}"/>
              </a:ext>
            </a:extLst>
          </p:cNvPr>
          <p:cNvSpPr>
            <a:spLocks noGrp="1"/>
          </p:cNvSpPr>
          <p:nvPr>
            <p:ph type="ctrTitle"/>
          </p:nvPr>
        </p:nvSpPr>
        <p:spPr>
          <a:xfrm>
            <a:off x="4162567" y="818984"/>
            <a:ext cx="6714699" cy="3178689"/>
          </a:xfrm>
        </p:spPr>
        <p:txBody>
          <a:bodyPr>
            <a:normAutofit/>
          </a:bodyPr>
          <a:lstStyle/>
          <a:p>
            <a:pPr algn="l"/>
            <a:r>
              <a:rPr lang="en-GB" sz="4400">
                <a:solidFill>
                  <a:srgbClr val="FFFFFF"/>
                </a:solidFill>
              </a:rPr>
              <a:t>The Impact of Artificial Intelligence on Employee Productivity in Small and Medium-Sized Businesses (SMEs)</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08EE8918-7312-9328-AC22-6A4BF30D3527}"/>
              </a:ext>
            </a:extLst>
          </p:cNvPr>
          <p:cNvSpPr>
            <a:spLocks noGrp="1"/>
          </p:cNvSpPr>
          <p:nvPr>
            <p:ph type="subTitle" idx="1"/>
          </p:nvPr>
        </p:nvSpPr>
        <p:spPr>
          <a:xfrm>
            <a:off x="4285397" y="4960961"/>
            <a:ext cx="7055893" cy="1078054"/>
          </a:xfrm>
        </p:spPr>
        <p:txBody>
          <a:bodyPr>
            <a:normAutofit/>
          </a:bodyPr>
          <a:lstStyle/>
          <a:p>
            <a:pPr algn="l"/>
            <a:r>
              <a:rPr lang="en-GB" sz="1100" dirty="0">
                <a:solidFill>
                  <a:srgbClr val="FFFFFF"/>
                </a:solidFill>
              </a:rPr>
              <a:t>Business Research Proposal</a:t>
            </a:r>
          </a:p>
          <a:p>
            <a:pPr algn="l"/>
            <a:r>
              <a:rPr lang="en-GB" sz="1100" dirty="0">
                <a:solidFill>
                  <a:srgbClr val="FFFFFF"/>
                </a:solidFill>
              </a:rPr>
              <a:t>Student </a:t>
            </a:r>
            <a:r>
              <a:rPr lang="en-GB" sz="1100" err="1">
                <a:solidFill>
                  <a:srgbClr val="FFFFFF"/>
                </a:solidFill>
              </a:rPr>
              <a:t>Name</a:t>
            </a:r>
            <a:r>
              <a:rPr lang="en-GB" sz="1100">
                <a:solidFill>
                  <a:srgbClr val="FFFFFF"/>
                </a:solidFill>
              </a:rPr>
              <a:t>; Rafael-Petrut </a:t>
            </a:r>
            <a:r>
              <a:rPr lang="en-GB" sz="1100" dirty="0">
                <a:solidFill>
                  <a:srgbClr val="FFFFFF"/>
                </a:solidFill>
              </a:rPr>
              <a:t>Florescu</a:t>
            </a:r>
          </a:p>
          <a:p>
            <a:pPr algn="l"/>
            <a:r>
              <a:rPr lang="en-GB" sz="1100" dirty="0">
                <a:solidFill>
                  <a:srgbClr val="FFFFFF"/>
                </a:solidFill>
              </a:rPr>
              <a:t>Student ID; 2325179</a:t>
            </a:r>
          </a:p>
          <a:p>
            <a:pPr algn="l"/>
            <a:r>
              <a:rPr lang="en-GB" sz="1100" dirty="0">
                <a:solidFill>
                  <a:srgbClr val="FFFFFF"/>
                </a:solidFill>
              </a:rPr>
              <a:t>Module: Research Methods for Business</a:t>
            </a:r>
          </a:p>
        </p:txBody>
      </p:sp>
    </p:spTree>
    <p:extLst>
      <p:ext uri="{BB962C8B-B14F-4D97-AF65-F5344CB8AC3E}">
        <p14:creationId xmlns:p14="http://schemas.microsoft.com/office/powerpoint/2010/main" val="670898091"/>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624F333-0C3D-5D08-B3CF-6600B59B4295}"/>
              </a:ext>
            </a:extLst>
          </p:cNvPr>
          <p:cNvPicPr>
            <a:picLocks noChangeAspect="1"/>
          </p:cNvPicPr>
          <p:nvPr/>
        </p:nvPicPr>
        <p:blipFill>
          <a:blip r:embed="rId3"/>
          <a:srcRect l="5119" r="763" b="-1"/>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71FE8C8-C3C1-37B9-90B4-FA9F3FB12480}"/>
              </a:ext>
            </a:extLst>
          </p:cNvPr>
          <p:cNvSpPr>
            <a:spLocks noGrp="1"/>
          </p:cNvSpPr>
          <p:nvPr>
            <p:ph type="title"/>
          </p:nvPr>
        </p:nvSpPr>
        <p:spPr>
          <a:xfrm>
            <a:off x="838200" y="365125"/>
            <a:ext cx="3822189" cy="1899912"/>
          </a:xfrm>
        </p:spPr>
        <p:txBody>
          <a:bodyPr>
            <a:normAutofit/>
          </a:bodyPr>
          <a:lstStyle/>
          <a:p>
            <a:r>
              <a:rPr lang="en-GB" sz="4000"/>
              <a:t>Introduction</a:t>
            </a:r>
          </a:p>
        </p:txBody>
      </p:sp>
      <p:sp>
        <p:nvSpPr>
          <p:cNvPr id="3" name="Content Placeholder 2">
            <a:extLst>
              <a:ext uri="{FF2B5EF4-FFF2-40B4-BE49-F238E27FC236}">
                <a16:creationId xmlns:a16="http://schemas.microsoft.com/office/drawing/2014/main" id="{562A4B15-D6CE-2BBE-8C0D-530DB1B77326}"/>
              </a:ext>
            </a:extLst>
          </p:cNvPr>
          <p:cNvSpPr>
            <a:spLocks noGrp="1"/>
          </p:cNvSpPr>
          <p:nvPr>
            <p:ph idx="1"/>
          </p:nvPr>
        </p:nvSpPr>
        <p:spPr>
          <a:xfrm>
            <a:off x="838200" y="2434201"/>
            <a:ext cx="3822189" cy="3742762"/>
          </a:xfrm>
        </p:spPr>
        <p:txBody>
          <a:bodyPr>
            <a:normAutofit/>
          </a:bodyPr>
          <a:lstStyle/>
          <a:p>
            <a:pPr marL="0" indent="0">
              <a:buNone/>
            </a:pPr>
            <a:r>
              <a:rPr lang="en-GB" sz="1700" b="1"/>
              <a:t>Research Topic</a:t>
            </a:r>
          </a:p>
          <a:p>
            <a:pPr marL="0" indent="0">
              <a:buNone/>
            </a:pPr>
            <a:r>
              <a:rPr lang="en-GB" sz="1700" b="1"/>
              <a:t>The Impact of Artificial Intelligence on Employee Productivity in SMEs</a:t>
            </a:r>
          </a:p>
          <a:p>
            <a:pPr marL="0" indent="0">
              <a:buNone/>
            </a:pPr>
            <a:r>
              <a:rPr lang="en-GB" sz="1700" b="1"/>
              <a:t>Business Context</a:t>
            </a:r>
          </a:p>
          <a:p>
            <a:r>
              <a:rPr lang="en-GB" sz="1700"/>
              <a:t>AI is changing the way business is done.</a:t>
            </a:r>
          </a:p>
          <a:p>
            <a:r>
              <a:rPr lang="en-GB" sz="1700"/>
              <a:t>SMEs are using AI technologies more and more.</a:t>
            </a:r>
          </a:p>
          <a:p>
            <a:r>
              <a:rPr lang="en-GB" sz="1700"/>
              <a:t>Sage plc offers AI-driven solutions.</a:t>
            </a:r>
          </a:p>
          <a:p>
            <a:r>
              <a:rPr lang="en-GB" sz="1700"/>
              <a:t>There is a lack of studies on the influence of AI on employee productivity in SMEs.</a:t>
            </a:r>
          </a:p>
        </p:txBody>
      </p:sp>
    </p:spTree>
    <p:extLst>
      <p:ext uri="{BB962C8B-B14F-4D97-AF65-F5344CB8AC3E}">
        <p14:creationId xmlns:p14="http://schemas.microsoft.com/office/powerpoint/2010/main" val="385943271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CDE46A-59B5-51CD-B5F8-787B3A6F21B1}"/>
              </a:ext>
            </a:extLst>
          </p:cNvPr>
          <p:cNvSpPr>
            <a:spLocks noGrp="1"/>
          </p:cNvSpPr>
          <p:nvPr>
            <p:ph type="title"/>
          </p:nvPr>
        </p:nvSpPr>
        <p:spPr>
          <a:xfrm>
            <a:off x="1136397" y="502020"/>
            <a:ext cx="5323715" cy="1642970"/>
          </a:xfrm>
        </p:spPr>
        <p:txBody>
          <a:bodyPr anchor="b">
            <a:normAutofit/>
          </a:bodyPr>
          <a:lstStyle/>
          <a:p>
            <a:r>
              <a:rPr lang="en-GB" sz="4000"/>
              <a:t>Research Objectives and Questions</a:t>
            </a:r>
          </a:p>
        </p:txBody>
      </p:sp>
      <p:sp>
        <p:nvSpPr>
          <p:cNvPr id="3" name="Content Placeholder 2">
            <a:extLst>
              <a:ext uri="{FF2B5EF4-FFF2-40B4-BE49-F238E27FC236}">
                <a16:creationId xmlns:a16="http://schemas.microsoft.com/office/drawing/2014/main" id="{A8032D29-5141-DF15-9C34-EED96AD3482E}"/>
              </a:ext>
            </a:extLst>
          </p:cNvPr>
          <p:cNvSpPr>
            <a:spLocks noGrp="1"/>
          </p:cNvSpPr>
          <p:nvPr>
            <p:ph idx="1"/>
          </p:nvPr>
        </p:nvSpPr>
        <p:spPr>
          <a:xfrm>
            <a:off x="1144923" y="2405894"/>
            <a:ext cx="5315189" cy="3535083"/>
          </a:xfrm>
        </p:spPr>
        <p:txBody>
          <a:bodyPr anchor="t">
            <a:normAutofit/>
          </a:bodyPr>
          <a:lstStyle/>
          <a:p>
            <a:pPr marL="0" indent="0">
              <a:buNone/>
            </a:pPr>
            <a:r>
              <a:rPr lang="en-GB" sz="1100"/>
              <a:t>Question 1</a:t>
            </a:r>
          </a:p>
          <a:p>
            <a:pPr marL="0" indent="0">
              <a:buNone/>
            </a:pPr>
            <a:r>
              <a:rPr lang="en-GB" sz="1100"/>
              <a:t>Are your research objectives aligned with the SMART criteria? Which part of your research do you find hardest to make specific, measurable, or time-bound?</a:t>
            </a:r>
          </a:p>
          <a:p>
            <a:pPr marL="0" indent="0">
              <a:buNone/>
            </a:pPr>
            <a:r>
              <a:rPr lang="en-GB" sz="1100"/>
              <a:t>Answer</a:t>
            </a:r>
          </a:p>
          <a:p>
            <a:pPr lvl="0"/>
            <a:r>
              <a:rPr lang="en-GB" sz="1100" b="1"/>
              <a:t>Specific:</a:t>
            </a:r>
            <a:r>
              <a:rPr lang="en-GB" sz="1100"/>
              <a:t> Focuses on AI's impact on employee productivity in SMEs. </a:t>
            </a:r>
          </a:p>
          <a:p>
            <a:pPr lvl="0"/>
            <a:r>
              <a:rPr lang="en-GB" sz="1100" b="1"/>
              <a:t>Measurable:</a:t>
            </a:r>
            <a:r>
              <a:rPr lang="en-GB" sz="1100"/>
              <a:t> Data collected through surveys and interviews. </a:t>
            </a:r>
          </a:p>
          <a:p>
            <a:pPr lvl="0"/>
            <a:r>
              <a:rPr lang="en-GB" sz="1100" b="1"/>
              <a:t>Achievable:</a:t>
            </a:r>
            <a:r>
              <a:rPr lang="en-GB" sz="1100"/>
              <a:t> Research focuses on SMEs using Sage plc's AI solutions. </a:t>
            </a:r>
          </a:p>
          <a:p>
            <a:pPr lvl="0"/>
            <a:r>
              <a:rPr lang="en-GB" sz="1100" b="1"/>
              <a:t>Relevant:</a:t>
            </a:r>
            <a:r>
              <a:rPr lang="en-GB" sz="1100"/>
              <a:t> Addresses a current business challenge. </a:t>
            </a:r>
          </a:p>
          <a:p>
            <a:pPr lvl="0"/>
            <a:r>
              <a:rPr lang="en-GB" sz="1100" b="1"/>
              <a:t>Time-bound:</a:t>
            </a:r>
            <a:r>
              <a:rPr lang="en-GB" sz="1100"/>
              <a:t> Conducted within the module timeframe.</a:t>
            </a:r>
          </a:p>
          <a:p>
            <a:pPr marL="0" lvl="0" indent="0">
              <a:buNone/>
            </a:pPr>
            <a:r>
              <a:rPr lang="en-GB" sz="1100" b="1"/>
              <a:t>Most challenging aspect:</a:t>
            </a:r>
          </a:p>
          <a:p>
            <a:pPr marL="0" lvl="0" indent="0">
              <a:buNone/>
            </a:pPr>
            <a:r>
              <a:rPr lang="en-GB" sz="1100"/>
              <a:t>In an effort to objectively measure employee productivity, a mixed-methods approach is needed since it involves both quantitative outcomes and employee perspectives.</a:t>
            </a:r>
          </a:p>
          <a:p>
            <a:pPr marL="0" indent="0">
              <a:buNone/>
            </a:pPr>
            <a:endParaRPr lang="en-GB" sz="1100"/>
          </a:p>
        </p:txBody>
      </p:sp>
      <p:sp>
        <p:nvSpPr>
          <p:cNvPr id="23" name="Rectangle 2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379FA79D-D880-AD84-A8EA-03ACD57CB776}"/>
              </a:ext>
            </a:extLst>
          </p:cNvPr>
          <p:cNvPicPr>
            <a:picLocks noChangeAspect="1"/>
          </p:cNvPicPr>
          <p:nvPr/>
        </p:nvPicPr>
        <p:blipFill>
          <a:blip r:embed="rId3"/>
          <a:stretch>
            <a:fillRect/>
          </a:stretch>
        </p:blipFill>
        <p:spPr>
          <a:xfrm>
            <a:off x="7576316" y="909081"/>
            <a:ext cx="3169832" cy="5071731"/>
          </a:xfrm>
          <a:prstGeom prst="rect">
            <a:avLst/>
          </a:prstGeom>
        </p:spPr>
      </p:pic>
    </p:spTree>
    <p:extLst>
      <p:ext uri="{BB962C8B-B14F-4D97-AF65-F5344CB8AC3E}">
        <p14:creationId xmlns:p14="http://schemas.microsoft.com/office/powerpoint/2010/main" val="288667326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69CEB-9507-8BF1-9EA4-0D7180B295E2}"/>
              </a:ext>
            </a:extLst>
          </p:cNvPr>
          <p:cNvSpPr>
            <a:spLocks noGrp="1"/>
          </p:cNvSpPr>
          <p:nvPr>
            <p:ph type="title"/>
          </p:nvPr>
        </p:nvSpPr>
        <p:spPr>
          <a:xfrm>
            <a:off x="481011" y="327025"/>
            <a:ext cx="5324477" cy="1630363"/>
          </a:xfrm>
        </p:spPr>
        <p:txBody>
          <a:bodyPr anchor="b">
            <a:normAutofit/>
          </a:bodyPr>
          <a:lstStyle/>
          <a:p>
            <a:r>
              <a:rPr lang="en-GB" sz="3600"/>
              <a:t>Research Objectives and Questions</a:t>
            </a:r>
          </a:p>
        </p:txBody>
      </p:sp>
      <p:sp>
        <p:nvSpPr>
          <p:cNvPr id="3" name="Content Placeholder 2">
            <a:extLst>
              <a:ext uri="{FF2B5EF4-FFF2-40B4-BE49-F238E27FC236}">
                <a16:creationId xmlns:a16="http://schemas.microsoft.com/office/drawing/2014/main" id="{1E0EB96E-4EDC-7D4C-0C86-6C9A9ABB63A3}"/>
              </a:ext>
            </a:extLst>
          </p:cNvPr>
          <p:cNvSpPr>
            <a:spLocks noGrp="1"/>
          </p:cNvSpPr>
          <p:nvPr>
            <p:ph idx="1"/>
          </p:nvPr>
        </p:nvSpPr>
        <p:spPr>
          <a:xfrm>
            <a:off x="481013" y="2286001"/>
            <a:ext cx="5707752" cy="4340086"/>
          </a:xfrm>
        </p:spPr>
        <p:txBody>
          <a:bodyPr anchor="t">
            <a:normAutofit/>
          </a:bodyPr>
          <a:lstStyle/>
          <a:p>
            <a:pPr>
              <a:buNone/>
            </a:pPr>
            <a:r>
              <a:rPr lang="en-GB" sz="1100" b="1" dirty="0"/>
              <a:t>Question 2</a:t>
            </a:r>
          </a:p>
          <a:p>
            <a:pPr>
              <a:buNone/>
            </a:pPr>
            <a:r>
              <a:rPr lang="en-GB" sz="1100" b="1" dirty="0"/>
              <a:t>How do your research questions focus on solving the identified dilemma while advancing</a:t>
            </a:r>
          </a:p>
          <a:p>
            <a:pPr>
              <a:buNone/>
            </a:pPr>
            <a:r>
              <a:rPr lang="en-GB" sz="1100" b="1" dirty="0"/>
              <a:t>knowledge in your chosen field?</a:t>
            </a:r>
          </a:p>
          <a:p>
            <a:pPr>
              <a:buNone/>
            </a:pPr>
            <a:r>
              <a:rPr lang="en-GB" sz="1100" b="1" dirty="0"/>
              <a:t>Answer</a:t>
            </a:r>
          </a:p>
          <a:p>
            <a:pPr>
              <a:buNone/>
            </a:pPr>
            <a:r>
              <a:rPr lang="en-GB" sz="1100" dirty="0"/>
              <a:t>The research questions explore:</a:t>
            </a:r>
          </a:p>
          <a:p>
            <a:pPr>
              <a:buNone/>
            </a:pPr>
            <a:endParaRPr lang="en-GB" sz="1100" dirty="0"/>
          </a:p>
          <a:p>
            <a:r>
              <a:rPr lang="en-GB" sz="1100" dirty="0"/>
              <a:t>Current artificial intelligence technology for SMEs.</a:t>
            </a:r>
          </a:p>
          <a:p>
            <a:r>
              <a:rPr lang="en-GB" sz="1100" dirty="0"/>
              <a:t>Effect of AI on employee productivity</a:t>
            </a:r>
          </a:p>
          <a:p>
            <a:r>
              <a:rPr lang="en-GB" sz="1100" dirty="0"/>
              <a:t>Perceptions of AI by employees.</a:t>
            </a:r>
          </a:p>
          <a:p>
            <a:r>
              <a:rPr lang="en-GB" sz="1100" dirty="0"/>
              <a:t>Organisational hurdles to implementation of AI.</a:t>
            </a:r>
          </a:p>
          <a:p>
            <a:r>
              <a:rPr lang="en-GB" sz="1100" dirty="0"/>
              <a:t>Practical tips for SMEs.</a:t>
            </a:r>
          </a:p>
          <a:p>
            <a:pPr>
              <a:buNone/>
            </a:pPr>
            <a:endParaRPr lang="en-GB" sz="1100" dirty="0"/>
          </a:p>
          <a:p>
            <a:pPr>
              <a:buNone/>
            </a:pPr>
            <a:r>
              <a:rPr lang="en-GB" sz="1100" dirty="0"/>
              <a:t>These questions address the business challenge by providing an indication of whether AI </a:t>
            </a:r>
          </a:p>
          <a:p>
            <a:pPr>
              <a:buNone/>
            </a:pPr>
            <a:r>
              <a:rPr lang="en-GB" sz="1100" dirty="0"/>
              <a:t>actually does increase productivity and also adds to academic understanding of AI adoption in SMEs.</a:t>
            </a:r>
          </a:p>
        </p:txBody>
      </p:sp>
      <p:pic>
        <p:nvPicPr>
          <p:cNvPr id="5" name="Picture 4">
            <a:extLst>
              <a:ext uri="{FF2B5EF4-FFF2-40B4-BE49-F238E27FC236}">
                <a16:creationId xmlns:a16="http://schemas.microsoft.com/office/drawing/2014/main" id="{D6B7A6D8-77F9-D1B5-5855-1F38333EC433}"/>
              </a:ext>
            </a:extLst>
          </p:cNvPr>
          <p:cNvPicPr>
            <a:picLocks noChangeAspect="1"/>
          </p:cNvPicPr>
          <p:nvPr/>
        </p:nvPicPr>
        <p:blipFill>
          <a:blip r:embed="rId3"/>
          <a:srcRect l="23077" r="16312" b="-2"/>
          <a:stretch>
            <a:fillRect/>
          </a:stretch>
        </p:blipFill>
        <p:spPr>
          <a:xfrm>
            <a:off x="5966355" y="1"/>
            <a:ext cx="6225645"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spTree>
    <p:extLst>
      <p:ext uri="{BB962C8B-B14F-4D97-AF65-F5344CB8AC3E}">
        <p14:creationId xmlns:p14="http://schemas.microsoft.com/office/powerpoint/2010/main" val="802438521"/>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34251E-2492-EA7B-BBF9-2489E5387A68}"/>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Research Objectives and Questions</a:t>
            </a:r>
          </a:p>
        </p:txBody>
      </p:sp>
      <p:sp>
        <p:nvSpPr>
          <p:cNvPr id="3" name="Content Placeholder 2">
            <a:extLst>
              <a:ext uri="{FF2B5EF4-FFF2-40B4-BE49-F238E27FC236}">
                <a16:creationId xmlns:a16="http://schemas.microsoft.com/office/drawing/2014/main" id="{87C339A5-1B9F-D331-A7AD-0A23EFC294A8}"/>
              </a:ext>
            </a:extLst>
          </p:cNvPr>
          <p:cNvSpPr>
            <a:spLocks noGrp="1"/>
          </p:cNvSpPr>
          <p:nvPr>
            <p:ph idx="1"/>
          </p:nvPr>
        </p:nvSpPr>
        <p:spPr>
          <a:xfrm>
            <a:off x="4810259" y="649480"/>
            <a:ext cx="6555347" cy="5546047"/>
          </a:xfrm>
        </p:spPr>
        <p:txBody>
          <a:bodyPr anchor="ctr">
            <a:normAutofit/>
          </a:bodyPr>
          <a:lstStyle/>
          <a:p>
            <a:pPr marL="0" indent="0">
              <a:buNone/>
            </a:pPr>
            <a:r>
              <a:rPr lang="en-GB" sz="1700" b="1"/>
              <a:t>Question 3</a:t>
            </a:r>
          </a:p>
          <a:p>
            <a:pPr marL="0" indent="0">
              <a:buNone/>
            </a:pPr>
            <a:r>
              <a:rPr lang="en-GB" sz="1700" b="1"/>
              <a:t>Are your research objectives and questions sufficiently specific, measurable, achievable, relevant, and time-bound (SMART)? How do they directly address the identified problem?</a:t>
            </a:r>
          </a:p>
          <a:p>
            <a:pPr marL="0" indent="0">
              <a:buNone/>
            </a:pPr>
            <a:r>
              <a:rPr lang="en-GB" sz="1700" b="1"/>
              <a:t>Answer</a:t>
            </a:r>
          </a:p>
          <a:p>
            <a:pPr marL="0" indent="0">
              <a:buNone/>
            </a:pPr>
            <a:r>
              <a:rPr lang="en-GB" sz="1700" b="1"/>
              <a:t>Yes.</a:t>
            </a:r>
          </a:p>
          <a:p>
            <a:pPr marL="0" indent="0">
              <a:buNone/>
            </a:pPr>
            <a:endParaRPr lang="en-GB" sz="1700" b="1"/>
          </a:p>
          <a:p>
            <a:pPr marL="0" indent="0">
              <a:buNone/>
            </a:pPr>
            <a:r>
              <a:rPr lang="en-GB" sz="1700"/>
              <a:t>The objectives are directly related to the stated business challenge thru:</a:t>
            </a:r>
          </a:p>
          <a:p>
            <a:r>
              <a:rPr lang="en-GB" sz="1700"/>
              <a:t>Looking at AI adoption in SMEs.</a:t>
            </a:r>
          </a:p>
          <a:p>
            <a:r>
              <a:rPr lang="en-GB" sz="1700"/>
              <a:t>How to Measure Employee Productivity</a:t>
            </a:r>
          </a:p>
          <a:p>
            <a:r>
              <a:rPr lang="en-GB" sz="1700"/>
              <a:t>Research on employee attitudes.</a:t>
            </a:r>
          </a:p>
          <a:p>
            <a:r>
              <a:rPr lang="en-GB" sz="1700"/>
              <a:t>Identifying barriers to implementation.</a:t>
            </a:r>
          </a:p>
          <a:p>
            <a:r>
              <a:rPr lang="en-GB" sz="1700"/>
              <a:t>Providing evidence-based advice.</a:t>
            </a:r>
          </a:p>
          <a:p>
            <a:pPr marL="0" indent="0">
              <a:buNone/>
            </a:pPr>
            <a:r>
              <a:rPr lang="en-GB" sz="1700"/>
              <a:t>This provides a clear connection between the business challenge, research objectives and expected outcomes.</a:t>
            </a:r>
          </a:p>
        </p:txBody>
      </p:sp>
    </p:spTree>
    <p:extLst>
      <p:ext uri="{BB962C8B-B14F-4D97-AF65-F5344CB8AC3E}">
        <p14:creationId xmlns:p14="http://schemas.microsoft.com/office/powerpoint/2010/main" val="62975812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7233D1-0838-B3DF-0AB4-122AAA5488F4}"/>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Methodology</a:t>
            </a:r>
          </a:p>
        </p:txBody>
      </p:sp>
      <p:sp>
        <p:nvSpPr>
          <p:cNvPr id="3" name="Content Placeholder 2">
            <a:extLst>
              <a:ext uri="{FF2B5EF4-FFF2-40B4-BE49-F238E27FC236}">
                <a16:creationId xmlns:a16="http://schemas.microsoft.com/office/drawing/2014/main" id="{621B0011-8141-92CC-6934-F06E4F3899AE}"/>
              </a:ext>
            </a:extLst>
          </p:cNvPr>
          <p:cNvSpPr>
            <a:spLocks noGrp="1"/>
          </p:cNvSpPr>
          <p:nvPr>
            <p:ph idx="1"/>
          </p:nvPr>
        </p:nvSpPr>
        <p:spPr>
          <a:xfrm>
            <a:off x="4581727" y="649480"/>
            <a:ext cx="3025303" cy="5546047"/>
          </a:xfrm>
        </p:spPr>
        <p:txBody>
          <a:bodyPr anchor="ctr">
            <a:normAutofit/>
          </a:bodyPr>
          <a:lstStyle/>
          <a:p>
            <a:pPr marL="0" indent="0">
              <a:buNone/>
            </a:pPr>
            <a:r>
              <a:rPr lang="en-GB" sz="1300" b="1"/>
              <a:t>Question 1</a:t>
            </a:r>
          </a:p>
          <a:p>
            <a:pPr marL="0" indent="0">
              <a:buNone/>
            </a:pPr>
            <a:r>
              <a:rPr lang="en-GB" sz="1300" b="1"/>
              <a:t>Why do you believe your selected data collection methods are the most appropriate for answering your research questions?</a:t>
            </a:r>
          </a:p>
          <a:p>
            <a:pPr marL="0" indent="0">
              <a:buNone/>
            </a:pPr>
            <a:r>
              <a:rPr lang="en-GB" sz="1300" b="1"/>
              <a:t>Answer</a:t>
            </a:r>
          </a:p>
          <a:p>
            <a:pPr marL="0" indent="0">
              <a:buNone/>
            </a:pPr>
            <a:r>
              <a:rPr lang="en-GB" sz="1300"/>
              <a:t>I chose a mixed-methods approach since it combines:</a:t>
            </a:r>
          </a:p>
          <a:p>
            <a:pPr marL="0" indent="0">
              <a:buNone/>
            </a:pPr>
            <a:r>
              <a:rPr lang="en-GB" sz="1300" b="1"/>
              <a:t>Surveys</a:t>
            </a:r>
          </a:p>
          <a:p>
            <a:r>
              <a:rPr lang="en-GB" sz="1300"/>
              <a:t>Measures the perception of employees.</a:t>
            </a:r>
          </a:p>
          <a:p>
            <a:r>
              <a:rPr lang="en-GB" sz="1300"/>
              <a:t>Gathers quantifiable productivity statistics.</a:t>
            </a:r>
          </a:p>
          <a:p>
            <a:r>
              <a:rPr lang="en-GB" sz="1300"/>
              <a:t>Allows analysis of multiple people.</a:t>
            </a:r>
          </a:p>
          <a:p>
            <a:pPr marL="0" indent="0">
              <a:buNone/>
            </a:pPr>
            <a:r>
              <a:rPr lang="en-GB" sz="1300" b="1"/>
              <a:t>Interviews</a:t>
            </a:r>
          </a:p>
          <a:p>
            <a:r>
              <a:rPr lang="en-GB" sz="1300"/>
              <a:t>Explore experiences more deeply.</a:t>
            </a:r>
          </a:p>
          <a:p>
            <a:r>
              <a:rPr lang="en-GB" sz="1300"/>
              <a:t>Identify barriers to implementation.</a:t>
            </a:r>
          </a:p>
          <a:p>
            <a:r>
              <a:rPr lang="en-GB" sz="1300"/>
              <a:t>Results of the survey. Discussion.</a:t>
            </a:r>
          </a:p>
          <a:p>
            <a:pPr marL="0" indent="0">
              <a:buNone/>
            </a:pPr>
            <a:r>
              <a:rPr lang="en-GB" sz="1300"/>
              <a:t>Using both methodologies gives a fuller picture of the influence of AI on employee productivity.</a:t>
            </a:r>
          </a:p>
        </p:txBody>
      </p:sp>
      <p:pic>
        <p:nvPicPr>
          <p:cNvPr id="7" name="Picture 6">
            <a:extLst>
              <a:ext uri="{FF2B5EF4-FFF2-40B4-BE49-F238E27FC236}">
                <a16:creationId xmlns:a16="http://schemas.microsoft.com/office/drawing/2014/main" id="{AB7C8977-1A2B-604E-5D03-041BB03E294E}"/>
              </a:ext>
            </a:extLst>
          </p:cNvPr>
          <p:cNvPicPr>
            <a:picLocks noChangeAspect="1"/>
          </p:cNvPicPr>
          <p:nvPr/>
        </p:nvPicPr>
        <p:blipFill>
          <a:blip r:embed="rId3"/>
          <a:stretch>
            <a:fillRect/>
          </a:stretch>
        </p:blipFill>
        <p:spPr>
          <a:xfrm>
            <a:off x="8109502" y="1024422"/>
            <a:ext cx="3615776" cy="4821034"/>
          </a:xfrm>
          <a:prstGeom prst="rect">
            <a:avLst/>
          </a:prstGeom>
        </p:spPr>
      </p:pic>
    </p:spTree>
    <p:extLst>
      <p:ext uri="{BB962C8B-B14F-4D97-AF65-F5344CB8AC3E}">
        <p14:creationId xmlns:p14="http://schemas.microsoft.com/office/powerpoint/2010/main" val="205691214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3CC6333B-F580-88B4-D6CB-05FACD469CED}"/>
              </a:ext>
            </a:extLst>
          </p:cNvPr>
          <p:cNvSpPr>
            <a:spLocks noGrp="1"/>
          </p:cNvSpPr>
          <p:nvPr>
            <p:ph type="title"/>
          </p:nvPr>
        </p:nvSpPr>
        <p:spPr>
          <a:xfrm>
            <a:off x="838200" y="365125"/>
            <a:ext cx="10515599" cy="1325563"/>
          </a:xfrm>
        </p:spPr>
        <p:txBody>
          <a:bodyPr>
            <a:normAutofit/>
          </a:bodyPr>
          <a:lstStyle/>
          <a:p>
            <a:r>
              <a:rPr lang="en-GB" dirty="0"/>
              <a:t>Methodology</a:t>
            </a:r>
          </a:p>
        </p:txBody>
      </p:sp>
      <p:sp>
        <p:nvSpPr>
          <p:cNvPr id="3" name="Content Placeholder 2">
            <a:extLst>
              <a:ext uri="{FF2B5EF4-FFF2-40B4-BE49-F238E27FC236}">
                <a16:creationId xmlns:a16="http://schemas.microsoft.com/office/drawing/2014/main" id="{288529E3-D2BC-6258-1628-67E3E08B6093}"/>
              </a:ext>
            </a:extLst>
          </p:cNvPr>
          <p:cNvSpPr>
            <a:spLocks noGrp="1"/>
          </p:cNvSpPr>
          <p:nvPr>
            <p:ph idx="1"/>
          </p:nvPr>
        </p:nvSpPr>
        <p:spPr>
          <a:xfrm>
            <a:off x="838200" y="1825625"/>
            <a:ext cx="5393361" cy="4351338"/>
          </a:xfrm>
        </p:spPr>
        <p:txBody>
          <a:bodyPr>
            <a:normAutofit/>
          </a:bodyPr>
          <a:lstStyle/>
          <a:p>
            <a:pPr marL="0" indent="0">
              <a:buNone/>
            </a:pPr>
            <a:r>
              <a:rPr lang="en-GB" sz="1100" b="1" dirty="0"/>
              <a:t>Question 2</a:t>
            </a:r>
          </a:p>
          <a:p>
            <a:pPr marL="0" indent="0">
              <a:buNone/>
            </a:pPr>
            <a:r>
              <a:rPr lang="en-GB" sz="1100" b="1" dirty="0"/>
              <a:t>How do you plan to handle ethical considerations, and are there any limitations you anticipate in your methodology?</a:t>
            </a:r>
          </a:p>
          <a:p>
            <a:pPr marL="0" indent="0">
              <a:buNone/>
            </a:pPr>
            <a:r>
              <a:rPr lang="en-GB" sz="1100" b="1" dirty="0"/>
              <a:t>Answer</a:t>
            </a:r>
          </a:p>
          <a:p>
            <a:pPr marL="0" indent="0">
              <a:buNone/>
            </a:pPr>
            <a:r>
              <a:rPr lang="en-GB" sz="1100" b="1" dirty="0"/>
              <a:t>Moral considerations</a:t>
            </a:r>
          </a:p>
          <a:p>
            <a:r>
              <a:rPr lang="en-GB" sz="1100" dirty="0"/>
              <a:t>Informed consent.</a:t>
            </a:r>
          </a:p>
          <a:p>
            <a:r>
              <a:rPr lang="en-GB" sz="1100" dirty="0"/>
              <a:t> Privacy.</a:t>
            </a:r>
          </a:p>
          <a:p>
            <a:r>
              <a:rPr lang="en-GB" sz="1100" dirty="0"/>
              <a:t>Participation is voluntary.</a:t>
            </a:r>
          </a:p>
          <a:p>
            <a:r>
              <a:rPr lang="en-GB" sz="1100" dirty="0"/>
              <a:t>Compliance with GDPR.</a:t>
            </a:r>
          </a:p>
          <a:p>
            <a:r>
              <a:rPr lang="en-GB" sz="1100" dirty="0"/>
              <a:t>Research security of data storage.</a:t>
            </a:r>
          </a:p>
          <a:p>
            <a:pPr marL="0" indent="0">
              <a:buNone/>
            </a:pPr>
            <a:r>
              <a:rPr lang="en-GB" sz="1100" b="1" dirty="0"/>
              <a:t>Restrictions</a:t>
            </a:r>
          </a:p>
          <a:p>
            <a:r>
              <a:rPr lang="en-GB" sz="1100" dirty="0"/>
              <a:t>Small sample size</a:t>
            </a:r>
          </a:p>
          <a:p>
            <a:r>
              <a:rPr lang="en-GB" sz="1100" dirty="0"/>
              <a:t>Self-reported answers using questionnaires.</a:t>
            </a:r>
          </a:p>
          <a:p>
            <a:r>
              <a:rPr lang="en-GB" sz="1100" dirty="0"/>
              <a:t> Cross-sectional studies.</a:t>
            </a:r>
          </a:p>
          <a:p>
            <a:r>
              <a:rPr lang="en-GB" sz="1100" dirty="0"/>
              <a:t>Limited generalisability.</a:t>
            </a:r>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FD65C61B-9EEF-B4ED-20D0-20B3606DAB5E}"/>
              </a:ext>
            </a:extLst>
          </p:cNvPr>
          <p:cNvPicPr>
            <a:picLocks noChangeAspect="1"/>
          </p:cNvPicPr>
          <p:nvPr/>
        </p:nvPicPr>
        <p:blipFill>
          <a:blip r:embed="rId3"/>
          <a:stretch>
            <a:fillRect/>
          </a:stretch>
        </p:blipFill>
        <p:spPr>
          <a:xfrm>
            <a:off x="7109962" y="1929820"/>
            <a:ext cx="4221597" cy="4221597"/>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1893694467"/>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3DEC1F-F700-C587-FB0C-57B3EE9C0925}"/>
              </a:ext>
            </a:extLst>
          </p:cNvPr>
          <p:cNvSpPr>
            <a:spLocks noGrp="1"/>
          </p:cNvSpPr>
          <p:nvPr>
            <p:ph type="title"/>
          </p:nvPr>
        </p:nvSpPr>
        <p:spPr>
          <a:xfrm>
            <a:off x="838200" y="620742"/>
            <a:ext cx="10515600" cy="1325563"/>
          </a:xfrm>
        </p:spPr>
        <p:txBody>
          <a:bodyPr>
            <a:normAutofit/>
          </a:bodyPr>
          <a:lstStyle/>
          <a:p>
            <a:r>
              <a:rPr lang="en-GB">
                <a:solidFill>
                  <a:srgbClr val="FFFFFF"/>
                </a:solidFill>
              </a:rPr>
              <a:t>Methodology</a:t>
            </a:r>
          </a:p>
        </p:txBody>
      </p:sp>
      <p:cxnSp>
        <p:nvCxnSpPr>
          <p:cNvPr id="11" name="Straight Connector 10">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4D67C92-A7E8-686D-4D9B-5E85A8298806}"/>
              </a:ext>
            </a:extLst>
          </p:cNvPr>
          <p:cNvSpPr>
            <a:spLocks noGrp="1"/>
          </p:cNvSpPr>
          <p:nvPr>
            <p:ph sz="half" idx="1"/>
          </p:nvPr>
        </p:nvSpPr>
        <p:spPr>
          <a:xfrm>
            <a:off x="838200" y="2266345"/>
            <a:ext cx="5097780" cy="3910617"/>
          </a:xfrm>
        </p:spPr>
        <p:txBody>
          <a:bodyPr>
            <a:normAutofit/>
          </a:bodyPr>
          <a:lstStyle/>
          <a:p>
            <a:pPr marL="0" indent="0">
              <a:buNone/>
            </a:pPr>
            <a:r>
              <a:rPr lang="en-GB" sz="1300" b="1">
                <a:solidFill>
                  <a:srgbClr val="FFFFFF"/>
                </a:solidFill>
              </a:rPr>
              <a:t>Question 3</a:t>
            </a:r>
          </a:p>
          <a:p>
            <a:pPr marL="0" indent="0">
              <a:buNone/>
            </a:pPr>
            <a:r>
              <a:rPr lang="en-GB" sz="1300" b="1">
                <a:solidFill>
                  <a:srgbClr val="FFFFFF"/>
                </a:solidFill>
              </a:rPr>
              <a:t>Why have you chosen the specific research methods, and how do they ensure the reliability and validity of your study? What are the potential limitations of your chosen methodology?</a:t>
            </a:r>
          </a:p>
          <a:p>
            <a:pPr marL="0" indent="0">
              <a:buNone/>
            </a:pPr>
            <a:r>
              <a:rPr lang="en-GB" sz="1300" b="1">
                <a:solidFill>
                  <a:srgbClr val="FFFFFF"/>
                </a:solidFill>
              </a:rPr>
              <a:t>Answer</a:t>
            </a:r>
          </a:p>
          <a:p>
            <a:pPr marL="0" indent="0">
              <a:buNone/>
            </a:pPr>
            <a:r>
              <a:rPr lang="en-GB" sz="1300" b="1">
                <a:solidFill>
                  <a:srgbClr val="FFFFFF"/>
                </a:solidFill>
              </a:rPr>
              <a:t>Why these methods?</a:t>
            </a:r>
          </a:p>
          <a:p>
            <a:r>
              <a:rPr lang="en-GB" sz="1300">
                <a:solidFill>
                  <a:srgbClr val="FFFFFF"/>
                </a:solidFill>
              </a:rPr>
              <a:t>Mixed methods provide richer evidence. </a:t>
            </a:r>
          </a:p>
          <a:p>
            <a:r>
              <a:rPr lang="en-GB" sz="1300">
                <a:solidFill>
                  <a:srgbClr val="FFFFFF"/>
                </a:solidFill>
              </a:rPr>
              <a:t>Surveys produce measurable data. </a:t>
            </a:r>
          </a:p>
          <a:p>
            <a:r>
              <a:rPr lang="en-GB" sz="1300">
                <a:solidFill>
                  <a:srgbClr val="FFFFFF"/>
                </a:solidFill>
              </a:rPr>
              <a:t>Interviews provide detailed explanations. </a:t>
            </a:r>
          </a:p>
          <a:p>
            <a:pPr marL="0" indent="0">
              <a:buNone/>
            </a:pPr>
            <a:r>
              <a:rPr lang="en-GB" sz="1300" b="1">
                <a:solidFill>
                  <a:srgbClr val="FFFFFF"/>
                </a:solidFill>
              </a:rPr>
              <a:t>Reliability</a:t>
            </a:r>
          </a:p>
          <a:p>
            <a:r>
              <a:rPr lang="en-GB" sz="1300">
                <a:solidFill>
                  <a:srgbClr val="FFFFFF"/>
                </a:solidFill>
              </a:rPr>
              <a:t>Pilot testing. </a:t>
            </a:r>
          </a:p>
          <a:p>
            <a:r>
              <a:rPr lang="en-GB" sz="1300">
                <a:solidFill>
                  <a:srgbClr val="FFFFFF"/>
                </a:solidFill>
              </a:rPr>
              <a:t>Standardised questionnaire. </a:t>
            </a:r>
          </a:p>
          <a:p>
            <a:r>
              <a:rPr lang="en-GB" sz="1300">
                <a:solidFill>
                  <a:srgbClr val="FFFFFF"/>
                </a:solidFill>
              </a:rPr>
              <a:t>Consistent interview questions. </a:t>
            </a:r>
          </a:p>
          <a:p>
            <a:pPr marL="0" indent="0">
              <a:buNone/>
            </a:pPr>
            <a:endParaRPr lang="en-GB" sz="1300">
              <a:solidFill>
                <a:srgbClr val="FFFFFF"/>
              </a:solidFill>
            </a:endParaRPr>
          </a:p>
        </p:txBody>
      </p:sp>
      <p:sp>
        <p:nvSpPr>
          <p:cNvPr id="4" name="Content Placeholder 3">
            <a:extLst>
              <a:ext uri="{FF2B5EF4-FFF2-40B4-BE49-F238E27FC236}">
                <a16:creationId xmlns:a16="http://schemas.microsoft.com/office/drawing/2014/main" id="{6AB7347C-03C3-9D09-CB43-834DC4253BEC}"/>
              </a:ext>
            </a:extLst>
          </p:cNvPr>
          <p:cNvSpPr>
            <a:spLocks noGrp="1"/>
          </p:cNvSpPr>
          <p:nvPr>
            <p:ph sz="half" idx="2"/>
          </p:nvPr>
        </p:nvSpPr>
        <p:spPr>
          <a:xfrm>
            <a:off x="6256020" y="2266345"/>
            <a:ext cx="5097780" cy="3910618"/>
          </a:xfrm>
        </p:spPr>
        <p:txBody>
          <a:bodyPr>
            <a:normAutofit/>
          </a:bodyPr>
          <a:lstStyle/>
          <a:p>
            <a:pPr marL="0" indent="0">
              <a:buNone/>
            </a:pPr>
            <a:r>
              <a:rPr lang="en-GB" sz="2400" b="1">
                <a:solidFill>
                  <a:srgbClr val="FFFFFF"/>
                </a:solidFill>
              </a:rPr>
              <a:t>Validity</a:t>
            </a:r>
          </a:p>
          <a:p>
            <a:r>
              <a:rPr lang="en-GB" sz="2400">
                <a:solidFill>
                  <a:srgbClr val="FFFFFF"/>
                </a:solidFill>
              </a:rPr>
              <a:t>Based on established theories. </a:t>
            </a:r>
          </a:p>
          <a:p>
            <a:r>
              <a:rPr lang="en-GB" sz="2400">
                <a:solidFill>
                  <a:srgbClr val="FFFFFF"/>
                </a:solidFill>
              </a:rPr>
              <a:t>Triangulation. </a:t>
            </a:r>
          </a:p>
          <a:p>
            <a:r>
              <a:rPr lang="en-GB" sz="2400">
                <a:solidFill>
                  <a:srgbClr val="FFFFFF"/>
                </a:solidFill>
              </a:rPr>
              <a:t>Multiple data sources. </a:t>
            </a:r>
          </a:p>
          <a:p>
            <a:pPr marL="0" indent="0">
              <a:buNone/>
            </a:pPr>
            <a:r>
              <a:rPr lang="en-GB" sz="2400" b="1">
                <a:solidFill>
                  <a:srgbClr val="FFFFFF"/>
                </a:solidFill>
              </a:rPr>
              <a:t>Limitations</a:t>
            </a:r>
          </a:p>
          <a:p>
            <a:r>
              <a:rPr lang="en-GB" sz="2400">
                <a:solidFill>
                  <a:srgbClr val="FFFFFF"/>
                </a:solidFill>
              </a:rPr>
              <a:t>Time constraints. </a:t>
            </a:r>
          </a:p>
          <a:p>
            <a:r>
              <a:rPr lang="en-GB" sz="2400">
                <a:solidFill>
                  <a:srgbClr val="FFFFFF"/>
                </a:solidFill>
              </a:rPr>
              <a:t>Participant bias. </a:t>
            </a:r>
          </a:p>
          <a:p>
            <a:r>
              <a:rPr lang="en-GB" sz="2400">
                <a:solidFill>
                  <a:srgbClr val="FFFFFF"/>
                </a:solidFill>
              </a:rPr>
              <a:t>Limited sample. </a:t>
            </a:r>
          </a:p>
          <a:p>
            <a:endParaRPr lang="en-GB" sz="2400">
              <a:solidFill>
                <a:srgbClr val="FFFFFF"/>
              </a:solidFill>
            </a:endParaRPr>
          </a:p>
        </p:txBody>
      </p:sp>
    </p:spTree>
    <p:extLst>
      <p:ext uri="{BB962C8B-B14F-4D97-AF65-F5344CB8AC3E}">
        <p14:creationId xmlns:p14="http://schemas.microsoft.com/office/powerpoint/2010/main" val="3626020198"/>
      </p:ext>
    </p:extLst>
  </p:cSld>
  <p:clrMapOvr>
    <a:overrideClrMapping bg1="dk1" tx1="lt1" bg2="dk2" tx2="lt2" accent1="accent1" accent2="accent2" accent3="accent3" accent4="accent4" accent5="accent5" accent6="accent6" hlink="hlink" folHlink="folHlink"/>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C022E20-51B9-126E-94D2-678A81FAD4E0}"/>
              </a:ext>
            </a:extLst>
          </p:cNvPr>
          <p:cNvSpPr>
            <a:spLocks noGrp="1"/>
          </p:cNvSpPr>
          <p:nvPr>
            <p:ph type="title"/>
          </p:nvPr>
        </p:nvSpPr>
        <p:spPr>
          <a:xfrm>
            <a:off x="1137034" y="609597"/>
            <a:ext cx="9392421" cy="1330841"/>
          </a:xfrm>
        </p:spPr>
        <p:txBody>
          <a:bodyPr>
            <a:normAutofit/>
          </a:bodyPr>
          <a:lstStyle/>
          <a:p>
            <a:r>
              <a:rPr lang="en-GB"/>
              <a:t>Practical Implications</a:t>
            </a:r>
            <a:endParaRPr lang="en-GB" dirty="0"/>
          </a:p>
        </p:txBody>
      </p:sp>
      <p:sp>
        <p:nvSpPr>
          <p:cNvPr id="3" name="Content Placeholder 2">
            <a:extLst>
              <a:ext uri="{FF2B5EF4-FFF2-40B4-BE49-F238E27FC236}">
                <a16:creationId xmlns:a16="http://schemas.microsoft.com/office/drawing/2014/main" id="{2A8A55E1-7B24-72E6-C964-C139BD695098}"/>
              </a:ext>
            </a:extLst>
          </p:cNvPr>
          <p:cNvSpPr>
            <a:spLocks noGrp="1"/>
          </p:cNvSpPr>
          <p:nvPr>
            <p:ph idx="1"/>
          </p:nvPr>
        </p:nvSpPr>
        <p:spPr>
          <a:xfrm>
            <a:off x="1137034" y="2198362"/>
            <a:ext cx="4958966" cy="3917773"/>
          </a:xfrm>
        </p:spPr>
        <p:txBody>
          <a:bodyPr>
            <a:normAutofit/>
          </a:bodyPr>
          <a:lstStyle/>
          <a:p>
            <a:pPr marL="0" indent="0">
              <a:buNone/>
            </a:pPr>
            <a:r>
              <a:rPr lang="en-GB" sz="1400" b="1"/>
              <a:t>Question 1</a:t>
            </a:r>
          </a:p>
          <a:p>
            <a:pPr marL="0" indent="0">
              <a:buNone/>
            </a:pPr>
            <a:r>
              <a:rPr lang="en-GB" sz="1400" b="1"/>
              <a:t>What practical recommendations do you foresee arising from your research, and how can they be applied in real-world business contexts?</a:t>
            </a:r>
          </a:p>
          <a:p>
            <a:pPr marL="0" indent="0">
              <a:buNone/>
            </a:pPr>
            <a:r>
              <a:rPr lang="en-GB" sz="1400" b="1"/>
              <a:t>Answer</a:t>
            </a:r>
          </a:p>
          <a:p>
            <a:pPr marL="0" indent="0">
              <a:buNone/>
            </a:pPr>
            <a:r>
              <a:rPr lang="en-GB" sz="1400"/>
              <a:t>Some recommendations:</a:t>
            </a:r>
          </a:p>
          <a:p>
            <a:r>
              <a:rPr lang="en-GB" sz="1400"/>
              <a:t>AI training courses.</a:t>
            </a:r>
          </a:p>
          <a:p>
            <a:r>
              <a:rPr lang="en-GB" sz="1400"/>
              <a:t>Change management methods</a:t>
            </a:r>
          </a:p>
          <a:p>
            <a:r>
              <a:rPr lang="en-GB" sz="1400"/>
              <a:t>Slow AI implementation.</a:t>
            </a:r>
          </a:p>
          <a:p>
            <a:r>
              <a:rPr lang="en-GB" sz="1400"/>
              <a:t>Performance checking periodically.</a:t>
            </a:r>
          </a:p>
          <a:p>
            <a:r>
              <a:rPr lang="en-GB" sz="1400"/>
              <a:t> Ongoing staff assistance.</a:t>
            </a:r>
          </a:p>
          <a:p>
            <a:pPr marL="0" indent="0">
              <a:buNone/>
            </a:pPr>
            <a:r>
              <a:rPr lang="en-GB" sz="1400"/>
              <a:t>These tips can assist SMEs in improving efficiency and minimising opposition to the implementation of AI</a:t>
            </a:r>
            <a:r>
              <a:rPr lang="en-GB" sz="1400" b="1"/>
              <a:t>.</a:t>
            </a:r>
          </a:p>
        </p:txBody>
      </p:sp>
      <p:pic>
        <p:nvPicPr>
          <p:cNvPr id="5" name="Picture 4">
            <a:extLst>
              <a:ext uri="{FF2B5EF4-FFF2-40B4-BE49-F238E27FC236}">
                <a16:creationId xmlns:a16="http://schemas.microsoft.com/office/drawing/2014/main" id="{4E8E9407-8AE6-4D4C-F460-C83795668664}"/>
              </a:ext>
            </a:extLst>
          </p:cNvPr>
          <p:cNvPicPr>
            <a:picLocks noChangeAspect="1"/>
          </p:cNvPicPr>
          <p:nvPr/>
        </p:nvPicPr>
        <p:blipFill>
          <a:blip r:embed="rId3"/>
          <a:stretch>
            <a:fillRect/>
          </a:stretch>
        </p:blipFill>
        <p:spPr>
          <a:xfrm>
            <a:off x="6766172" y="2184914"/>
            <a:ext cx="4694894" cy="3755915"/>
          </a:xfrm>
          <a:prstGeom prst="rect">
            <a:avLst/>
          </a:prstGeom>
        </p:spPr>
      </p:pic>
      <p:sp>
        <p:nvSpPr>
          <p:cNvPr id="28" name="Freeform: Shape 27">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0694149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Freeform: Shape 11">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4E871D9C-2232-03FF-6FED-9AD29E8A883A}"/>
              </a:ext>
            </a:extLst>
          </p:cNvPr>
          <p:cNvPicPr>
            <a:picLocks noChangeAspect="1"/>
          </p:cNvPicPr>
          <p:nvPr/>
        </p:nvPicPr>
        <p:blipFill>
          <a:blip r:embed="rId3"/>
          <a:stretch>
            <a:fillRect/>
          </a:stretch>
        </p:blipFill>
        <p:spPr>
          <a:xfrm>
            <a:off x="6541053" y="1748195"/>
            <a:ext cx="4777381" cy="318890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4" name="Arc 13">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BD7ACDA-D740-22AB-BAE0-8EE91030F0BA}"/>
              </a:ext>
            </a:extLst>
          </p:cNvPr>
          <p:cNvSpPr>
            <a:spLocks noGrp="1"/>
          </p:cNvSpPr>
          <p:nvPr>
            <p:ph type="title"/>
          </p:nvPr>
        </p:nvSpPr>
        <p:spPr>
          <a:xfrm>
            <a:off x="838201" y="479493"/>
            <a:ext cx="5257800" cy="1325563"/>
          </a:xfrm>
        </p:spPr>
        <p:txBody>
          <a:bodyPr>
            <a:normAutofit/>
          </a:bodyPr>
          <a:lstStyle/>
          <a:p>
            <a:r>
              <a:rPr lang="en-GB" dirty="0"/>
              <a:t>Practical Implications</a:t>
            </a:r>
          </a:p>
        </p:txBody>
      </p:sp>
      <p:sp>
        <p:nvSpPr>
          <p:cNvPr id="3" name="Content Placeholder 2">
            <a:extLst>
              <a:ext uri="{FF2B5EF4-FFF2-40B4-BE49-F238E27FC236}">
                <a16:creationId xmlns:a16="http://schemas.microsoft.com/office/drawing/2014/main" id="{AB76312A-BF3D-B499-4672-212579F99292}"/>
              </a:ext>
            </a:extLst>
          </p:cNvPr>
          <p:cNvSpPr>
            <a:spLocks noGrp="1"/>
          </p:cNvSpPr>
          <p:nvPr>
            <p:ph idx="1"/>
          </p:nvPr>
        </p:nvSpPr>
        <p:spPr>
          <a:xfrm>
            <a:off x="838201" y="1984443"/>
            <a:ext cx="5257800" cy="4192520"/>
          </a:xfrm>
        </p:spPr>
        <p:txBody>
          <a:bodyPr>
            <a:normAutofit/>
          </a:bodyPr>
          <a:lstStyle/>
          <a:p>
            <a:pPr marL="0" indent="0">
              <a:buNone/>
            </a:pPr>
            <a:r>
              <a:rPr lang="en-GB" sz="1100" b="1"/>
              <a:t>Question 2</a:t>
            </a:r>
          </a:p>
          <a:p>
            <a:pPr marL="0" indent="0">
              <a:buNone/>
            </a:pPr>
            <a:r>
              <a:rPr lang="en-GB" sz="1100" b="1"/>
              <a:t>What challenges do you predict businesses might face when implementing your findings, and how would you propose mitigating those?</a:t>
            </a:r>
          </a:p>
          <a:p>
            <a:pPr marL="0" indent="0">
              <a:buNone/>
            </a:pPr>
            <a:r>
              <a:rPr lang="en-GB" sz="1100" b="1"/>
              <a:t>Answer</a:t>
            </a:r>
          </a:p>
          <a:p>
            <a:pPr marL="0" indent="0">
              <a:buNone/>
            </a:pPr>
            <a:r>
              <a:rPr lang="en-GB" sz="1100" b="1"/>
              <a:t>Challenges</a:t>
            </a:r>
          </a:p>
          <a:p>
            <a:pPr lvl="0"/>
            <a:r>
              <a:rPr lang="en-GB" sz="1100"/>
              <a:t>Employee resistance. </a:t>
            </a:r>
          </a:p>
          <a:p>
            <a:pPr lvl="0"/>
            <a:r>
              <a:rPr lang="en-GB" sz="1100"/>
              <a:t>Lack of digital skills. </a:t>
            </a:r>
          </a:p>
          <a:p>
            <a:pPr lvl="0"/>
            <a:r>
              <a:rPr lang="en-GB" sz="1100"/>
              <a:t>Financial costs. </a:t>
            </a:r>
          </a:p>
          <a:p>
            <a:pPr lvl="0"/>
            <a:r>
              <a:rPr lang="en-GB" sz="1100"/>
              <a:t>Data privacy concerns. </a:t>
            </a:r>
          </a:p>
          <a:p>
            <a:pPr marL="0" indent="0">
              <a:buNone/>
            </a:pPr>
            <a:r>
              <a:rPr lang="en-GB" sz="1100" b="1"/>
              <a:t>Mitigation</a:t>
            </a:r>
          </a:p>
          <a:p>
            <a:pPr lvl="0"/>
            <a:r>
              <a:rPr lang="en-GB" sz="1100"/>
              <a:t>Staff training. </a:t>
            </a:r>
          </a:p>
          <a:p>
            <a:pPr lvl="0"/>
            <a:r>
              <a:rPr lang="en-GB" sz="1100"/>
              <a:t>Leadership support. </a:t>
            </a:r>
          </a:p>
          <a:p>
            <a:pPr lvl="0"/>
            <a:r>
              <a:rPr lang="en-GB" sz="1100"/>
              <a:t>Phased implementation. </a:t>
            </a:r>
          </a:p>
          <a:p>
            <a:pPr lvl="0"/>
            <a:r>
              <a:rPr lang="en-GB" sz="1100"/>
              <a:t>Clear AI policies. </a:t>
            </a:r>
          </a:p>
          <a:p>
            <a:pPr lvl="0"/>
            <a:r>
              <a:rPr lang="en-GB" sz="1100"/>
              <a:t>Ongoing evaluation.</a:t>
            </a:r>
          </a:p>
          <a:p>
            <a:pPr marL="0" indent="0">
              <a:buNone/>
            </a:pPr>
            <a:endParaRPr lang="en-GB" sz="1100" b="1"/>
          </a:p>
        </p:txBody>
      </p:sp>
    </p:spTree>
    <p:extLst>
      <p:ext uri="{BB962C8B-B14F-4D97-AF65-F5344CB8AC3E}">
        <p14:creationId xmlns:p14="http://schemas.microsoft.com/office/powerpoint/2010/main" val="308894418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6ABDCF-DF17-0569-E782-432872D139FE}"/>
              </a:ext>
            </a:extLst>
          </p:cNvPr>
          <p:cNvSpPr>
            <a:spLocks noGrp="1"/>
          </p:cNvSpPr>
          <p:nvPr>
            <p:ph type="title"/>
          </p:nvPr>
        </p:nvSpPr>
        <p:spPr>
          <a:xfrm>
            <a:off x="1137033" y="670559"/>
            <a:ext cx="4683321" cy="2148841"/>
          </a:xfrm>
        </p:spPr>
        <p:txBody>
          <a:bodyPr anchor="t">
            <a:normAutofit/>
          </a:bodyPr>
          <a:lstStyle/>
          <a:p>
            <a:r>
              <a:rPr lang="en-GB" dirty="0"/>
              <a:t>Practical Implications</a:t>
            </a:r>
          </a:p>
        </p:txBody>
      </p:sp>
      <p:pic>
        <p:nvPicPr>
          <p:cNvPr id="5" name="Picture 4">
            <a:extLst>
              <a:ext uri="{FF2B5EF4-FFF2-40B4-BE49-F238E27FC236}">
                <a16:creationId xmlns:a16="http://schemas.microsoft.com/office/drawing/2014/main" id="{97972FD2-C25B-7F12-46F7-366931BE180C}"/>
              </a:ext>
            </a:extLst>
          </p:cNvPr>
          <p:cNvPicPr>
            <a:picLocks noChangeAspect="1"/>
          </p:cNvPicPr>
          <p:nvPr/>
        </p:nvPicPr>
        <p:blipFill>
          <a:blip r:embed="rId3"/>
          <a:srcRect b="10464"/>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4AE06846-09C9-6912-EE32-B6A53CEF6752}"/>
              </a:ext>
            </a:extLst>
          </p:cNvPr>
          <p:cNvSpPr>
            <a:spLocks noGrp="1"/>
          </p:cNvSpPr>
          <p:nvPr>
            <p:ph idx="1"/>
          </p:nvPr>
        </p:nvSpPr>
        <p:spPr>
          <a:xfrm>
            <a:off x="6797004" y="670559"/>
            <a:ext cx="4555782" cy="5445076"/>
          </a:xfrm>
        </p:spPr>
        <p:txBody>
          <a:bodyPr anchor="t">
            <a:normAutofit/>
          </a:bodyPr>
          <a:lstStyle/>
          <a:p>
            <a:pPr marL="0" indent="0">
              <a:buNone/>
            </a:pPr>
            <a:r>
              <a:rPr lang="en-GB" sz="1600" b="1"/>
              <a:t>Question 3</a:t>
            </a:r>
          </a:p>
          <a:p>
            <a:pPr marL="0" indent="0">
              <a:buNone/>
            </a:pPr>
            <a:r>
              <a:rPr lang="en-GB" sz="1600" b="1"/>
              <a:t>How can your anticipated findings influence current business practices or management strategies? What are the potential challenges in implementing these findings in a real-world setting?</a:t>
            </a:r>
          </a:p>
          <a:p>
            <a:pPr marL="0" indent="0">
              <a:buNone/>
            </a:pPr>
            <a:r>
              <a:rPr lang="en-GB" sz="1600" b="1"/>
              <a:t>Answer</a:t>
            </a:r>
          </a:p>
          <a:p>
            <a:pPr marL="0" indent="0">
              <a:buNone/>
            </a:pPr>
            <a:r>
              <a:rPr lang="en-GB" sz="1600" b="1"/>
              <a:t>Influence on business</a:t>
            </a:r>
          </a:p>
          <a:p>
            <a:pPr lvl="0"/>
            <a:r>
              <a:rPr lang="en-GB" sz="1600"/>
              <a:t>Improve employee productivity. </a:t>
            </a:r>
          </a:p>
          <a:p>
            <a:pPr lvl="0"/>
            <a:r>
              <a:rPr lang="en-GB" sz="1600"/>
              <a:t>Support evidence-based AI investment. </a:t>
            </a:r>
          </a:p>
          <a:p>
            <a:pPr lvl="0"/>
            <a:r>
              <a:rPr lang="en-GB" sz="1600"/>
              <a:t>Enhance digital transformation. </a:t>
            </a:r>
          </a:p>
          <a:p>
            <a:pPr lvl="0"/>
            <a:r>
              <a:rPr lang="en-GB" sz="1600"/>
              <a:t>Improve organisational performance. </a:t>
            </a:r>
          </a:p>
          <a:p>
            <a:pPr marL="0" indent="0">
              <a:buNone/>
            </a:pPr>
            <a:r>
              <a:rPr lang="en-GB" sz="1600" b="1"/>
              <a:t>Challenges</a:t>
            </a:r>
          </a:p>
          <a:p>
            <a:pPr lvl="0"/>
            <a:r>
              <a:rPr lang="en-GB" sz="1600"/>
              <a:t>Budget constraints. </a:t>
            </a:r>
          </a:p>
          <a:p>
            <a:pPr lvl="0"/>
            <a:r>
              <a:rPr lang="en-GB" sz="1600"/>
              <a:t>Employee acceptance. </a:t>
            </a:r>
          </a:p>
          <a:p>
            <a:pPr lvl="0"/>
            <a:r>
              <a:rPr lang="en-GB" sz="1600"/>
              <a:t>Skills shortages. </a:t>
            </a:r>
          </a:p>
          <a:p>
            <a:pPr lvl="0"/>
            <a:r>
              <a:rPr lang="en-GB" sz="1600"/>
              <a:t>Maintaining ethical AI use.</a:t>
            </a:r>
          </a:p>
          <a:p>
            <a:pPr marL="0" indent="0">
              <a:buNone/>
            </a:pPr>
            <a:endParaRPr lang="en-GB" sz="1600" b="1"/>
          </a:p>
        </p:txBody>
      </p:sp>
    </p:spTree>
    <p:extLst>
      <p:ext uri="{BB962C8B-B14F-4D97-AF65-F5344CB8AC3E}">
        <p14:creationId xmlns:p14="http://schemas.microsoft.com/office/powerpoint/2010/main" val="3832213410"/>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BF783-6BC0-1BA5-305F-46047934F799}"/>
              </a:ext>
            </a:extLst>
          </p:cNvPr>
          <p:cNvSpPr>
            <a:spLocks noGrp="1"/>
          </p:cNvSpPr>
          <p:nvPr>
            <p:ph type="title"/>
          </p:nvPr>
        </p:nvSpPr>
        <p:spPr>
          <a:xfrm>
            <a:off x="8079978" y="741391"/>
            <a:ext cx="3369234" cy="1616203"/>
          </a:xfrm>
        </p:spPr>
        <p:txBody>
          <a:bodyPr anchor="b">
            <a:normAutofit/>
          </a:bodyPr>
          <a:lstStyle/>
          <a:p>
            <a:r>
              <a:rPr lang="en-GB" sz="3200"/>
              <a:t>Conclusion</a:t>
            </a:r>
          </a:p>
        </p:txBody>
      </p:sp>
      <p:pic>
        <p:nvPicPr>
          <p:cNvPr id="5" name="Picture 4">
            <a:extLst>
              <a:ext uri="{FF2B5EF4-FFF2-40B4-BE49-F238E27FC236}">
                <a16:creationId xmlns:a16="http://schemas.microsoft.com/office/drawing/2014/main" id="{1A0C4F39-DA2D-2DD6-4343-387F2CDEAD24}"/>
              </a:ext>
            </a:extLst>
          </p:cNvPr>
          <p:cNvPicPr>
            <a:picLocks noChangeAspect="1"/>
          </p:cNvPicPr>
          <p:nvPr/>
        </p:nvPicPr>
        <p:blipFill>
          <a:blip r:embed="rId3"/>
          <a:srcRect l="28070" r="-1" b="-1"/>
          <a:stretch>
            <a:fillRect/>
          </a:stretch>
        </p:blipFill>
        <p:spPr>
          <a:xfrm>
            <a:off x="20" y="10"/>
            <a:ext cx="7390243" cy="6857990"/>
          </a:xfrm>
          <a:prstGeom prst="rect">
            <a:avLst/>
          </a:prstGeom>
        </p:spPr>
      </p:pic>
      <p:sp>
        <p:nvSpPr>
          <p:cNvPr id="24" name="Rectangle 23">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8" name="Rectangle 27">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29834D5A-8A8F-21DD-EFC8-BFBE71C08315}"/>
              </a:ext>
            </a:extLst>
          </p:cNvPr>
          <p:cNvSpPr>
            <a:spLocks noGrp="1"/>
          </p:cNvSpPr>
          <p:nvPr>
            <p:ph idx="1"/>
          </p:nvPr>
        </p:nvSpPr>
        <p:spPr>
          <a:xfrm>
            <a:off x="8079978" y="2533476"/>
            <a:ext cx="3369234" cy="3447832"/>
          </a:xfrm>
        </p:spPr>
        <p:txBody>
          <a:bodyPr anchor="t">
            <a:normAutofit/>
          </a:bodyPr>
          <a:lstStyle/>
          <a:p>
            <a:pPr>
              <a:buNone/>
            </a:pPr>
            <a:r>
              <a:rPr lang="en-GB" sz="1700" b="1"/>
              <a:t>Key Findings</a:t>
            </a:r>
          </a:p>
          <a:p>
            <a:pPr>
              <a:buNone/>
            </a:pPr>
            <a:r>
              <a:rPr lang="en-GB" sz="1700"/>
              <a:t>✔ AI has significant productivity potential.</a:t>
            </a:r>
          </a:p>
          <a:p>
            <a:pPr>
              <a:buNone/>
            </a:pPr>
            <a:r>
              <a:rPr lang="en-GB" sz="1700"/>
              <a:t>✔ Success depends on employee acceptance.</a:t>
            </a:r>
          </a:p>
          <a:p>
            <a:pPr>
              <a:buNone/>
            </a:pPr>
            <a:r>
              <a:rPr lang="en-GB" sz="1700"/>
              <a:t>✔ Leadership and training are essential.</a:t>
            </a:r>
          </a:p>
          <a:p>
            <a:pPr>
              <a:buNone/>
            </a:pPr>
            <a:r>
              <a:rPr lang="en-GB" sz="1700"/>
              <a:t>✔ SMEs require evidence-based implementation strategies.</a:t>
            </a:r>
          </a:p>
          <a:p>
            <a:pPr>
              <a:buNone/>
            </a:pPr>
            <a:r>
              <a:rPr lang="en-GB" sz="1700"/>
              <a:t>✔ My research addresses a gap in current literature.</a:t>
            </a:r>
          </a:p>
          <a:p>
            <a:pPr marL="0" indent="0">
              <a:buNone/>
            </a:pPr>
            <a:endParaRPr lang="en-GB" sz="1700"/>
          </a:p>
        </p:txBody>
      </p:sp>
    </p:spTree>
    <p:extLst>
      <p:ext uri="{BB962C8B-B14F-4D97-AF65-F5344CB8AC3E}">
        <p14:creationId xmlns:p14="http://schemas.microsoft.com/office/powerpoint/2010/main" val="1257030696"/>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BB0AEF-8DD0-DE72-6375-F448A401B009}"/>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References </a:t>
            </a:r>
          </a:p>
        </p:txBody>
      </p:sp>
      <p:sp>
        <p:nvSpPr>
          <p:cNvPr id="3" name="Content Placeholder 2">
            <a:extLst>
              <a:ext uri="{FF2B5EF4-FFF2-40B4-BE49-F238E27FC236}">
                <a16:creationId xmlns:a16="http://schemas.microsoft.com/office/drawing/2014/main" id="{5FF5F79C-E6A0-AB90-5661-E2DD76E5923F}"/>
              </a:ext>
            </a:extLst>
          </p:cNvPr>
          <p:cNvSpPr>
            <a:spLocks noGrp="1"/>
          </p:cNvSpPr>
          <p:nvPr>
            <p:ph idx="1"/>
          </p:nvPr>
        </p:nvSpPr>
        <p:spPr>
          <a:xfrm>
            <a:off x="4810259" y="649480"/>
            <a:ext cx="6555347" cy="5546047"/>
          </a:xfrm>
        </p:spPr>
        <p:txBody>
          <a:bodyPr anchor="ctr">
            <a:normAutofit/>
          </a:bodyPr>
          <a:lstStyle/>
          <a:p>
            <a:pPr marL="0" indent="0">
              <a:buNone/>
            </a:pPr>
            <a:r>
              <a:rPr lang="en-GB" sz="2000" dirty="0"/>
              <a:t>Sage plc (2024) Annual Report and Accounts 2024. Newcastle upon Tyne: Sage plc.</a:t>
            </a:r>
          </a:p>
          <a:p>
            <a:pPr marL="0" indent="0">
              <a:buNone/>
            </a:pPr>
            <a:r>
              <a:rPr lang="en-GB" sz="2000" dirty="0"/>
              <a:t>Creswell, J.W. and Creswell, J.D. (2018) Research Design: Qualitative, Quantitative and Mixed Methods Approaches. 5th </a:t>
            </a:r>
            <a:r>
              <a:rPr lang="en-GB" sz="2000"/>
              <a:t>edn</a:t>
            </a:r>
            <a:r>
              <a:rPr lang="en-GB" sz="2000" dirty="0"/>
              <a:t>. Thousand Oaks, CA: Sage Publications.</a:t>
            </a:r>
          </a:p>
          <a:p>
            <a:pPr marL="0" indent="0">
              <a:buNone/>
            </a:pPr>
            <a:r>
              <a:rPr lang="en-GB" sz="2000" dirty="0"/>
              <a:t>Brynjolfsson, E. and McAfee, A. (2017) Machine, Platform, Crowd: Harnessing Our Digital Future. New York: W.W. Norton &amp; Company.</a:t>
            </a:r>
          </a:p>
          <a:p>
            <a:pPr marL="0" indent="0">
              <a:buNone/>
            </a:pPr>
            <a:r>
              <a:rPr lang="en-GB" sz="2000" dirty="0"/>
              <a:t>Davis, F.D. (1989) ‘Perceived usefulness, perceived ease of use, and user acceptance of information technology’, MIS Quarterly, 13(3), pp. 319–340.</a:t>
            </a:r>
          </a:p>
        </p:txBody>
      </p:sp>
    </p:spTree>
    <p:extLst>
      <p:ext uri="{BB962C8B-B14F-4D97-AF65-F5344CB8AC3E}">
        <p14:creationId xmlns:p14="http://schemas.microsoft.com/office/powerpoint/2010/main" val="1388799243"/>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A9C8D46-54D8-4DF1-99A2-E651C7B132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12191999" cy="6858000"/>
          </a:xfrm>
          <a:prstGeom prst="rect">
            <a:avLst/>
          </a:prstGeom>
          <a:gradFill>
            <a:gsLst>
              <a:gs pos="0">
                <a:schemeClr val="accent1">
                  <a:lumMod val="50000"/>
                </a:schemeClr>
              </a:gs>
              <a:gs pos="100000">
                <a:srgbClr val="000000"/>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E12BF4D-F47A-41C1-85FC-652E412D3B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8591">
            <a:off x="7897613" y="684022"/>
            <a:ext cx="5330585" cy="5218721"/>
          </a:xfrm>
          <a:custGeom>
            <a:avLst/>
            <a:gdLst>
              <a:gd name="connsiteX0" fmla="*/ 4721855 w 5330585"/>
              <a:gd name="connsiteY0" fmla="*/ 4361426 h 5218721"/>
              <a:gd name="connsiteX1" fmla="*/ 3457542 w 5330585"/>
              <a:gd name="connsiteY1" fmla="*/ 5211667 h 5218721"/>
              <a:gd name="connsiteX2" fmla="*/ 3430109 w 5330585"/>
              <a:gd name="connsiteY2" fmla="*/ 5218721 h 5218721"/>
              <a:gd name="connsiteX3" fmla="*/ 0 w 5330585"/>
              <a:gd name="connsiteY3" fmla="*/ 2647363 h 5218721"/>
              <a:gd name="connsiteX4" fmla="*/ 12834 w 5330585"/>
              <a:gd name="connsiteY4" fmla="*/ 2393199 h 5218721"/>
              <a:gd name="connsiteX5" fmla="*/ 2664828 w 5330585"/>
              <a:gd name="connsiteY5" fmla="*/ 0 h 5218721"/>
              <a:gd name="connsiteX6" fmla="*/ 5330585 w 5330585"/>
              <a:gd name="connsiteY6" fmla="*/ 2665757 h 5218721"/>
              <a:gd name="connsiteX7" fmla="*/ 4721855 w 5330585"/>
              <a:gd name="connsiteY7" fmla="*/ 4361426 h 5218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30585" h="5218721">
                <a:moveTo>
                  <a:pt x="4721855" y="4361426"/>
                </a:moveTo>
                <a:cubicBezTo>
                  <a:pt x="4395896" y="4756397"/>
                  <a:pt x="3958379" y="5055891"/>
                  <a:pt x="3457542" y="5211667"/>
                </a:cubicBezTo>
                <a:lnTo>
                  <a:pt x="3430109" y="5218721"/>
                </a:lnTo>
                <a:lnTo>
                  <a:pt x="0" y="2647363"/>
                </a:lnTo>
                <a:lnTo>
                  <a:pt x="12834" y="2393199"/>
                </a:lnTo>
                <a:cubicBezTo>
                  <a:pt x="149347" y="1048975"/>
                  <a:pt x="1284587" y="0"/>
                  <a:pt x="2664828" y="0"/>
                </a:cubicBezTo>
                <a:cubicBezTo>
                  <a:pt x="4137085" y="0"/>
                  <a:pt x="5330585" y="1193500"/>
                  <a:pt x="5330585" y="2665757"/>
                </a:cubicBezTo>
                <a:cubicBezTo>
                  <a:pt x="5330585" y="3309870"/>
                  <a:pt x="5102142" y="3900626"/>
                  <a:pt x="4721855" y="4361426"/>
                </a:cubicBezTo>
                <a:close/>
              </a:path>
            </a:pathLst>
          </a:custGeom>
          <a:gradFill>
            <a:gsLst>
              <a:gs pos="16000">
                <a:srgbClr val="000000">
                  <a:alpha val="41000"/>
                </a:srgbClr>
              </a:gs>
              <a:gs pos="85000">
                <a:schemeClr val="accent1">
                  <a:alpha val="25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Rectangle 12">
            <a:extLst>
              <a:ext uri="{FF2B5EF4-FFF2-40B4-BE49-F238E27FC236}">
                <a16:creationId xmlns:a16="http://schemas.microsoft.com/office/drawing/2014/main" id="{AAF055B3-1F95-4ABA-BFE4-A58320A820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65981" cy="4480890"/>
          </a:xfrm>
          <a:prstGeom prst="rect">
            <a:avLst/>
          </a:prstGeom>
          <a:gradFill>
            <a:gsLst>
              <a:gs pos="0">
                <a:schemeClr val="accent1">
                  <a:lumMod val="75000"/>
                  <a:alpha val="50000"/>
                </a:schemeClr>
              </a:gs>
              <a:gs pos="99000">
                <a:srgbClr val="000000">
                  <a:alpha val="3400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5FBF53F-BBBA-4974-AD72-0E8CD294E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2622" y="-2"/>
            <a:ext cx="12179371" cy="6400796"/>
          </a:xfrm>
          <a:prstGeom prst="rect">
            <a:avLst/>
          </a:prstGeom>
          <a:gradFill>
            <a:gsLst>
              <a:gs pos="45000">
                <a:schemeClr val="accent1">
                  <a:lumMod val="75000"/>
                  <a:alpha val="0"/>
                </a:schemeClr>
              </a:gs>
              <a:gs pos="99000">
                <a:srgbClr val="000000">
                  <a:alpha val="68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9DB3E0-FB88-6893-EB22-28725765F0E5}"/>
              </a:ext>
            </a:extLst>
          </p:cNvPr>
          <p:cNvSpPr>
            <a:spLocks noGrp="1"/>
          </p:cNvSpPr>
          <p:nvPr>
            <p:ph type="title"/>
          </p:nvPr>
        </p:nvSpPr>
        <p:spPr>
          <a:xfrm>
            <a:off x="4221803" y="1201002"/>
            <a:ext cx="7208197" cy="2779619"/>
          </a:xfrm>
        </p:spPr>
        <p:txBody>
          <a:bodyPr vert="horz" lIns="91440" tIns="45720" rIns="91440" bIns="45720" rtlCol="0" anchor="b">
            <a:normAutofit/>
          </a:bodyPr>
          <a:lstStyle/>
          <a:p>
            <a:r>
              <a:rPr lang="en-US" sz="4800" kern="1200">
                <a:solidFill>
                  <a:srgbClr val="FFFFFF"/>
                </a:solidFill>
                <a:latin typeface="+mj-lt"/>
                <a:ea typeface="+mj-ea"/>
                <a:cs typeface="+mj-cs"/>
              </a:rPr>
              <a:t>Questions? </a:t>
            </a:r>
          </a:p>
        </p:txBody>
      </p:sp>
      <p:sp>
        <p:nvSpPr>
          <p:cNvPr id="17" name="Rectangle 16">
            <a:extLst>
              <a:ext uri="{FF2B5EF4-FFF2-40B4-BE49-F238E27FC236}">
                <a16:creationId xmlns:a16="http://schemas.microsoft.com/office/drawing/2014/main" id="{5A2875D7-3769-4291-959E-9FAD764A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2461" y="0"/>
            <a:ext cx="3214360" cy="6858000"/>
          </a:xfrm>
          <a:prstGeom prst="rect">
            <a:avLst/>
          </a:prstGeom>
          <a:gradFill>
            <a:gsLst>
              <a:gs pos="0">
                <a:srgbClr val="000000">
                  <a:alpha val="41000"/>
                </a:srgbClr>
              </a:gs>
              <a:gs pos="86000">
                <a:schemeClr val="accent1">
                  <a:alpha val="3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47909015"/>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1521</Words>
  <Application>Microsoft Office PowerPoint</Application>
  <PresentationFormat>Widescreen</PresentationFormat>
  <Paragraphs>176</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The Impact of Artificial Intelligence on Employee Productivity in Small and Medium-Sized Businesses (SMEs)</vt:lpstr>
      <vt:lpstr>Introduction</vt:lpstr>
      <vt:lpstr>Research Objectives and Questions</vt:lpstr>
      <vt:lpstr>Research Objectives and Questions</vt:lpstr>
      <vt:lpstr>Research Objectives and Questions</vt:lpstr>
      <vt:lpstr>Methodology</vt:lpstr>
      <vt:lpstr>Methodology</vt:lpstr>
      <vt:lpstr>Methodology</vt:lpstr>
      <vt:lpstr>Practical Implications</vt:lpstr>
      <vt:lpstr>Practical Implications</vt:lpstr>
      <vt:lpstr>Practical Implications</vt:lpstr>
      <vt:lpstr>Conclusion</vt:lpstr>
      <vt:lpstr>References </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Rafael-Petrut Florescu</dc:creator>
  <cp:lastModifiedBy>Rafael-Petrut Florescu (2325179)</cp:lastModifiedBy>
  <cp:revision>4</cp:revision>
  <dcterms:created xsi:type="dcterms:W3CDTF">2026-08-07T18:59:06Z</dcterms:created>
  <dcterms:modified xsi:type="dcterms:W3CDTF">2026-08-08T06:41:43Z</dcterms:modified>
</cp:coreProperties>
</file>