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4"/>
    <p:sldMasterId id="2147483698" r:id="rId5"/>
  </p:sldMasterIdLst>
  <p:notesMasterIdLst>
    <p:notesMasterId r:id="rId39"/>
  </p:notesMasterIdLst>
  <p:sldIdLst>
    <p:sldId id="256" r:id="rId6"/>
    <p:sldId id="345" r:id="rId7"/>
    <p:sldId id="346" r:id="rId8"/>
    <p:sldId id="334" r:id="rId9"/>
    <p:sldId id="337" r:id="rId10"/>
    <p:sldId id="342" r:id="rId11"/>
    <p:sldId id="343" r:id="rId12"/>
    <p:sldId id="348" r:id="rId13"/>
    <p:sldId id="349" r:id="rId14"/>
    <p:sldId id="350" r:id="rId15"/>
    <p:sldId id="351" r:id="rId16"/>
    <p:sldId id="352" r:id="rId17"/>
    <p:sldId id="347" r:id="rId18"/>
    <p:sldId id="364" r:id="rId19"/>
    <p:sldId id="368" r:id="rId20"/>
    <p:sldId id="367" r:id="rId21"/>
    <p:sldId id="366" r:id="rId22"/>
    <p:sldId id="369" r:id="rId23"/>
    <p:sldId id="365" r:id="rId24"/>
    <p:sldId id="370" r:id="rId25"/>
    <p:sldId id="358" r:id="rId26"/>
    <p:sldId id="361" r:id="rId27"/>
    <p:sldId id="359" r:id="rId28"/>
    <p:sldId id="362" r:id="rId29"/>
    <p:sldId id="363" r:id="rId30"/>
    <p:sldId id="356" r:id="rId31"/>
    <p:sldId id="353" r:id="rId32"/>
    <p:sldId id="371" r:id="rId33"/>
    <p:sldId id="354" r:id="rId34"/>
    <p:sldId id="372" r:id="rId35"/>
    <p:sldId id="357" r:id="rId36"/>
    <p:sldId id="355" r:id="rId37"/>
    <p:sldId id="373" r:id="rId38"/>
  </p:sldIdLst>
  <p:sldSz cx="9144000" cy="6858000" type="screen4x3"/>
  <p:notesSz cx="6858000" cy="9144000"/>
  <p:defaultText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a:srgbClr val="FEFFE7"/>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044" autoAdjust="0"/>
    <p:restoredTop sz="75073" autoAdjust="0"/>
  </p:normalViewPr>
  <p:slideViewPr>
    <p:cSldViewPr>
      <p:cViewPr varScale="1">
        <p:scale>
          <a:sx n="77" d="100"/>
          <a:sy n="77" d="100"/>
        </p:scale>
        <p:origin x="1614" y="90"/>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notesMaster" Target="notesMasters/notesMaster1.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theme" Target="theme/theme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tableStyles" Target="tableStyles.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Newport" userId="dede3334-717e-4998-a1ad-2432f5a188d4" providerId="ADAL" clId="{945D34D5-9DA4-402C-81B2-24FFBEA9542F}"/>
    <pc:docChg chg="custSel addSld modSld sldOrd">
      <pc:chgData name="Jessica Newport" userId="dede3334-717e-4998-a1ad-2432f5a188d4" providerId="ADAL" clId="{945D34D5-9DA4-402C-81B2-24FFBEA9542F}" dt="2025-02-03T10:27:16.856" v="1254" actId="255"/>
      <pc:docMkLst>
        <pc:docMk/>
      </pc:docMkLst>
      <pc:sldChg chg="modSp mod">
        <pc:chgData name="Jessica Newport" userId="dede3334-717e-4998-a1ad-2432f5a188d4" providerId="ADAL" clId="{945D34D5-9DA4-402C-81B2-24FFBEA9542F}" dt="2025-01-21T11:39:24.842" v="19" actId="20577"/>
        <pc:sldMkLst>
          <pc:docMk/>
          <pc:sldMk cId="3016696802" sldId="256"/>
        </pc:sldMkLst>
        <pc:spChg chg="mod">
          <ac:chgData name="Jessica Newport" userId="dede3334-717e-4998-a1ad-2432f5a188d4" providerId="ADAL" clId="{945D34D5-9DA4-402C-81B2-24FFBEA9542F}" dt="2025-01-21T11:39:24.842" v="19" actId="20577"/>
          <ac:spMkLst>
            <pc:docMk/>
            <pc:sldMk cId="3016696802" sldId="256"/>
            <ac:spMk id="2" creationId="{8ABE3C85-6EEA-91E9-2AA3-B32EA0EEAD2E}"/>
          </ac:spMkLst>
        </pc:spChg>
      </pc:sldChg>
      <pc:sldChg chg="modSp mod">
        <pc:chgData name="Jessica Newport" userId="dede3334-717e-4998-a1ad-2432f5a188d4" providerId="ADAL" clId="{945D34D5-9DA4-402C-81B2-24FFBEA9542F}" dt="2025-01-21T11:41:27.133" v="52" actId="20577"/>
        <pc:sldMkLst>
          <pc:docMk/>
          <pc:sldMk cId="3874050478" sldId="347"/>
        </pc:sldMkLst>
        <pc:spChg chg="mod">
          <ac:chgData name="Jessica Newport" userId="dede3334-717e-4998-a1ad-2432f5a188d4" providerId="ADAL" clId="{945D34D5-9DA4-402C-81B2-24FFBEA9542F}" dt="2025-01-21T11:41:27.133" v="52" actId="20577"/>
          <ac:spMkLst>
            <pc:docMk/>
            <pc:sldMk cId="3874050478" sldId="347"/>
            <ac:spMk id="8" creationId="{B04963B4-F866-B320-51CB-87283E00BC90}"/>
          </ac:spMkLst>
        </pc:spChg>
      </pc:sldChg>
      <pc:sldChg chg="modSp mod">
        <pc:chgData name="Jessica Newport" userId="dede3334-717e-4998-a1ad-2432f5a188d4" providerId="ADAL" clId="{945D34D5-9DA4-402C-81B2-24FFBEA9542F}" dt="2025-01-21T11:41:05.922" v="42" actId="20577"/>
        <pc:sldMkLst>
          <pc:docMk/>
          <pc:sldMk cId="53503452" sldId="351"/>
        </pc:sldMkLst>
        <pc:spChg chg="mod">
          <ac:chgData name="Jessica Newport" userId="dede3334-717e-4998-a1ad-2432f5a188d4" providerId="ADAL" clId="{945D34D5-9DA4-402C-81B2-24FFBEA9542F}" dt="2025-01-21T11:41:05.922" v="42" actId="20577"/>
          <ac:spMkLst>
            <pc:docMk/>
            <pc:sldMk cId="53503452" sldId="351"/>
            <ac:spMk id="5" creationId="{19E92CC5-57CC-B896-87CE-C63F1117BBD0}"/>
          </ac:spMkLst>
        </pc:spChg>
      </pc:sldChg>
      <pc:sldChg chg="modSp mod">
        <pc:chgData name="Jessica Newport" userId="dede3334-717e-4998-a1ad-2432f5a188d4" providerId="ADAL" clId="{945D34D5-9DA4-402C-81B2-24FFBEA9542F}" dt="2025-01-21T11:51:46.293" v="504" actId="1076"/>
        <pc:sldMkLst>
          <pc:docMk/>
          <pc:sldMk cId="3603690209" sldId="353"/>
        </pc:sldMkLst>
        <pc:spChg chg="mod">
          <ac:chgData name="Jessica Newport" userId="dede3334-717e-4998-a1ad-2432f5a188d4" providerId="ADAL" clId="{945D34D5-9DA4-402C-81B2-24FFBEA9542F}" dt="2025-01-21T11:51:46.293" v="504" actId="1076"/>
          <ac:spMkLst>
            <pc:docMk/>
            <pc:sldMk cId="3603690209" sldId="353"/>
            <ac:spMk id="5" creationId="{19E92CC5-57CC-B896-87CE-C63F1117BBD0}"/>
          </ac:spMkLst>
        </pc:spChg>
      </pc:sldChg>
      <pc:sldChg chg="modSp mod">
        <pc:chgData name="Jessica Newport" userId="dede3334-717e-4998-a1ad-2432f5a188d4" providerId="ADAL" clId="{945D34D5-9DA4-402C-81B2-24FFBEA9542F}" dt="2025-01-21T12:00:04.616" v="1155" actId="122"/>
        <pc:sldMkLst>
          <pc:docMk/>
          <pc:sldMk cId="1588241495" sldId="354"/>
        </pc:sldMkLst>
        <pc:spChg chg="mod">
          <ac:chgData name="Jessica Newport" userId="dede3334-717e-4998-a1ad-2432f5a188d4" providerId="ADAL" clId="{945D34D5-9DA4-402C-81B2-24FFBEA9542F}" dt="2025-01-21T12:00:04.616" v="1155" actId="122"/>
          <ac:spMkLst>
            <pc:docMk/>
            <pc:sldMk cId="1588241495" sldId="354"/>
            <ac:spMk id="5" creationId="{19E92CC5-57CC-B896-87CE-C63F1117BBD0}"/>
          </ac:spMkLst>
        </pc:spChg>
      </pc:sldChg>
      <pc:sldChg chg="modSp mod">
        <pc:chgData name="Jessica Newport" userId="dede3334-717e-4998-a1ad-2432f5a188d4" providerId="ADAL" clId="{945D34D5-9DA4-402C-81B2-24FFBEA9542F}" dt="2025-01-21T11:49:23.756" v="224" actId="20577"/>
        <pc:sldMkLst>
          <pc:docMk/>
          <pc:sldMk cId="3364377616" sldId="356"/>
        </pc:sldMkLst>
        <pc:spChg chg="mod">
          <ac:chgData name="Jessica Newport" userId="dede3334-717e-4998-a1ad-2432f5a188d4" providerId="ADAL" clId="{945D34D5-9DA4-402C-81B2-24FFBEA9542F}" dt="2025-01-21T11:49:23.756" v="224" actId="20577"/>
          <ac:spMkLst>
            <pc:docMk/>
            <pc:sldMk cId="3364377616" sldId="356"/>
            <ac:spMk id="3" creationId="{B07C15D6-E8CB-4021-2EEC-E3906D4944D5}"/>
          </ac:spMkLst>
        </pc:spChg>
      </pc:sldChg>
      <pc:sldChg chg="modSp mod">
        <pc:chgData name="Jessica Newport" userId="dede3334-717e-4998-a1ad-2432f5a188d4" providerId="ADAL" clId="{945D34D5-9DA4-402C-81B2-24FFBEA9542F}" dt="2025-01-21T11:43:16.153" v="152" actId="20577"/>
        <pc:sldMkLst>
          <pc:docMk/>
          <pc:sldMk cId="4051096503" sldId="366"/>
        </pc:sldMkLst>
        <pc:spChg chg="mod">
          <ac:chgData name="Jessica Newport" userId="dede3334-717e-4998-a1ad-2432f5a188d4" providerId="ADAL" clId="{945D34D5-9DA4-402C-81B2-24FFBEA9542F}" dt="2025-01-21T11:43:16.153" v="152" actId="20577"/>
          <ac:spMkLst>
            <pc:docMk/>
            <pc:sldMk cId="4051096503" sldId="366"/>
            <ac:spMk id="5" creationId="{19E92CC5-57CC-B896-87CE-C63F1117BBD0}"/>
          </ac:spMkLst>
        </pc:spChg>
      </pc:sldChg>
      <pc:sldChg chg="modSp mod">
        <pc:chgData name="Jessica Newport" userId="dede3334-717e-4998-a1ad-2432f5a188d4" providerId="ADAL" clId="{945D34D5-9DA4-402C-81B2-24FFBEA9542F}" dt="2025-01-21T11:42:47.561" v="127" actId="20577"/>
        <pc:sldMkLst>
          <pc:docMk/>
          <pc:sldMk cId="4107083256" sldId="367"/>
        </pc:sldMkLst>
        <pc:spChg chg="mod">
          <ac:chgData name="Jessica Newport" userId="dede3334-717e-4998-a1ad-2432f5a188d4" providerId="ADAL" clId="{945D34D5-9DA4-402C-81B2-24FFBEA9542F}" dt="2025-01-21T11:42:47.561" v="127" actId="20577"/>
          <ac:spMkLst>
            <pc:docMk/>
            <pc:sldMk cId="4107083256" sldId="367"/>
            <ac:spMk id="5" creationId="{19E92CC5-57CC-B896-87CE-C63F1117BBD0}"/>
          </ac:spMkLst>
        </pc:spChg>
      </pc:sldChg>
      <pc:sldChg chg="modSp mod">
        <pc:chgData name="Jessica Newport" userId="dede3334-717e-4998-a1ad-2432f5a188d4" providerId="ADAL" clId="{945D34D5-9DA4-402C-81B2-24FFBEA9542F}" dt="2025-01-21T11:47:51.632" v="209" actId="20577"/>
        <pc:sldMkLst>
          <pc:docMk/>
          <pc:sldMk cId="1967472278" sldId="369"/>
        </pc:sldMkLst>
        <pc:spChg chg="mod">
          <ac:chgData name="Jessica Newport" userId="dede3334-717e-4998-a1ad-2432f5a188d4" providerId="ADAL" clId="{945D34D5-9DA4-402C-81B2-24FFBEA9542F}" dt="2025-01-21T11:47:51.632" v="209" actId="20577"/>
          <ac:spMkLst>
            <pc:docMk/>
            <pc:sldMk cId="1967472278" sldId="369"/>
            <ac:spMk id="5" creationId="{19E92CC5-57CC-B896-87CE-C63F1117BBD0}"/>
          </ac:spMkLst>
        </pc:spChg>
      </pc:sldChg>
      <pc:sldChg chg="modSp add mod">
        <pc:chgData name="Jessica Newport" userId="dede3334-717e-4998-a1ad-2432f5a188d4" providerId="ADAL" clId="{945D34D5-9DA4-402C-81B2-24FFBEA9542F}" dt="2025-01-21T12:01:37.818" v="1195" actId="20577"/>
        <pc:sldMkLst>
          <pc:docMk/>
          <pc:sldMk cId="2958612501" sldId="371"/>
        </pc:sldMkLst>
        <pc:spChg chg="mod">
          <ac:chgData name="Jessica Newport" userId="dede3334-717e-4998-a1ad-2432f5a188d4" providerId="ADAL" clId="{945D34D5-9DA4-402C-81B2-24FFBEA9542F}" dt="2025-01-21T12:01:37.818" v="1195" actId="20577"/>
          <ac:spMkLst>
            <pc:docMk/>
            <pc:sldMk cId="2958612501" sldId="371"/>
            <ac:spMk id="5" creationId="{1F0D3630-4B69-AC24-C666-E32DD3F935B4}"/>
          </ac:spMkLst>
        </pc:spChg>
      </pc:sldChg>
      <pc:sldChg chg="modSp add mod">
        <pc:chgData name="Jessica Newport" userId="dede3334-717e-4998-a1ad-2432f5a188d4" providerId="ADAL" clId="{945D34D5-9DA4-402C-81B2-24FFBEA9542F}" dt="2025-01-21T12:02:18.575" v="1233" actId="20577"/>
        <pc:sldMkLst>
          <pc:docMk/>
          <pc:sldMk cId="1376955133" sldId="372"/>
        </pc:sldMkLst>
        <pc:spChg chg="mod">
          <ac:chgData name="Jessica Newport" userId="dede3334-717e-4998-a1ad-2432f5a188d4" providerId="ADAL" clId="{945D34D5-9DA4-402C-81B2-24FFBEA9542F}" dt="2025-01-21T12:02:18.575" v="1233" actId="20577"/>
          <ac:spMkLst>
            <pc:docMk/>
            <pc:sldMk cId="1376955133" sldId="372"/>
            <ac:spMk id="5" creationId="{1246D307-0419-F1D7-2B51-E6FAE4A19EA3}"/>
          </ac:spMkLst>
        </pc:spChg>
      </pc:sldChg>
      <pc:sldChg chg="delSp modSp add mod ord">
        <pc:chgData name="Jessica Newport" userId="dede3334-717e-4998-a1ad-2432f5a188d4" providerId="ADAL" clId="{945D34D5-9DA4-402C-81B2-24FFBEA9542F}" dt="2025-02-03T10:27:16.856" v="1254" actId="255"/>
        <pc:sldMkLst>
          <pc:docMk/>
          <pc:sldMk cId="2890359398" sldId="373"/>
        </pc:sldMkLst>
        <pc:spChg chg="del">
          <ac:chgData name="Jessica Newport" userId="dede3334-717e-4998-a1ad-2432f5a188d4" providerId="ADAL" clId="{945D34D5-9DA4-402C-81B2-24FFBEA9542F}" dt="2025-02-03T10:26:51.337" v="1238" actId="478"/>
          <ac:spMkLst>
            <pc:docMk/>
            <pc:sldMk cId="2890359398" sldId="373"/>
            <ac:spMk id="2" creationId="{A8EDEF1B-900E-54EC-F390-D8BEC2B26226}"/>
          </ac:spMkLst>
        </pc:spChg>
        <pc:spChg chg="del">
          <ac:chgData name="Jessica Newport" userId="dede3334-717e-4998-a1ad-2432f5a188d4" providerId="ADAL" clId="{945D34D5-9DA4-402C-81B2-24FFBEA9542F}" dt="2025-02-03T10:26:48.564" v="1237" actId="478"/>
          <ac:spMkLst>
            <pc:docMk/>
            <pc:sldMk cId="2890359398" sldId="373"/>
            <ac:spMk id="3" creationId="{EB10B31E-1F2A-3ECF-17D2-791D9E84E313}"/>
          </ac:spMkLst>
        </pc:spChg>
        <pc:spChg chg="mod">
          <ac:chgData name="Jessica Newport" userId="dede3334-717e-4998-a1ad-2432f5a188d4" providerId="ADAL" clId="{945D34D5-9DA4-402C-81B2-24FFBEA9542F}" dt="2025-02-03T10:27:16.856" v="1254" actId="255"/>
          <ac:spMkLst>
            <pc:docMk/>
            <pc:sldMk cId="2890359398" sldId="373"/>
            <ac:spMk id="5" creationId="{8824DF50-F813-71B9-B68E-0D2B15684181}"/>
          </ac:spMkLst>
        </pc:spChg>
        <pc:spChg chg="mod">
          <ac:chgData name="Jessica Newport" userId="dede3334-717e-4998-a1ad-2432f5a188d4" providerId="ADAL" clId="{945D34D5-9DA4-402C-81B2-24FFBEA9542F}" dt="2025-02-03T10:27:03.863" v="1253" actId="20577"/>
          <ac:spMkLst>
            <pc:docMk/>
            <pc:sldMk cId="2890359398" sldId="373"/>
            <ac:spMk id="7" creationId="{CF544CF2-34BB-CCD3-9D52-BF906436996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E4ECF3-D542-4D3F-A3A3-2E6E98A7C9FE}" type="datetimeFigureOut">
              <a:rPr lang="en-GB" smtClean="0"/>
              <a:t>03/02/2025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1E105F-8527-4319-AD10-2196F5B20ABD}" type="slidenum">
              <a:rPr lang="en-GB" smtClean="0"/>
              <a:t>‹#›</a:t>
            </a:fld>
            <a:endParaRPr lang="en-GB"/>
          </a:p>
        </p:txBody>
      </p:sp>
    </p:spTree>
    <p:extLst>
      <p:ext uri="{BB962C8B-B14F-4D97-AF65-F5344CB8AC3E}">
        <p14:creationId xmlns:p14="http://schemas.microsoft.com/office/powerpoint/2010/main" val="41164966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1E105F-8527-4319-AD10-2196F5B20ABD}" type="slidenum">
              <a:rPr lang="en-GB" smtClean="0"/>
              <a:t>1</a:t>
            </a:fld>
            <a:endParaRPr lang="en-GB"/>
          </a:p>
        </p:txBody>
      </p:sp>
    </p:spTree>
    <p:extLst>
      <p:ext uri="{BB962C8B-B14F-4D97-AF65-F5344CB8AC3E}">
        <p14:creationId xmlns:p14="http://schemas.microsoft.com/office/powerpoint/2010/main" val="40816108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xfrm>
            <a:off x="917575" y="744538"/>
            <a:ext cx="4962525" cy="3722687"/>
          </a:xfrm>
          <a:ln/>
        </p:spPr>
      </p:sp>
      <p:sp>
        <p:nvSpPr>
          <p:cNvPr id="215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19257517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xfrm>
            <a:off x="917575" y="744538"/>
            <a:ext cx="4962525" cy="3722687"/>
          </a:xfrm>
          <a:ln/>
        </p:spPr>
      </p:sp>
      <p:sp>
        <p:nvSpPr>
          <p:cNvPr id="215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10609941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305108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41059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749740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310306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541205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275051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501861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131243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349673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9388916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3168957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8625177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dirty="0">
                <a:effectLst/>
                <a:latin typeface="Arial" panose="020B0604020202020204" pitchFamily="34" charset="0"/>
                <a:ea typeface="Times New Roman" panose="02020603050405020304" pitchFamily="18" charset="0"/>
              </a:rPr>
              <a:t>The purpose of this task is to encourage timely reflective practice, track professional development and enhance critical thinking. You may be encouraged to share your document in our biweekly mandatory Placement Tutor meetings to monitor your progress.</a:t>
            </a: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2353527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873533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9400622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6519956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5322655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1E105F-8527-4319-AD10-2196F5B20ABD}" type="slidenum">
              <a:rPr lang="en-GB" smtClean="0"/>
              <a:t>22</a:t>
            </a:fld>
            <a:endParaRPr lang="en-GB"/>
          </a:p>
        </p:txBody>
      </p:sp>
    </p:spTree>
    <p:extLst>
      <p:ext uri="{BB962C8B-B14F-4D97-AF65-F5344CB8AC3E}">
        <p14:creationId xmlns:p14="http://schemas.microsoft.com/office/powerpoint/2010/main" val="21968007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ptos Display" panose="020B0004020202020204" pitchFamily="34" charset="0"/>
              </a:rPr>
              <a:t>The purpose of a critical reflection is to capture the student's personal experience and insights gained during the placement. Each student's experience during a hotel placement is unique, and the reflection should capture this individuality. Using AI to generate responses undermines the authenticity of the reflection, as it does not represent the student's own thoughts and learning. </a:t>
            </a:r>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2852312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680F41-1772-5301-0354-26B7AFC5E89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5260CEA-645B-9786-50B3-C74C760C011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020CC82-30EE-2567-0BBB-CD99BDC35179}"/>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ptos Display" panose="020B0004020202020204" pitchFamily="34" charset="0"/>
              </a:rPr>
              <a:t>The purpose of a critical reflection is to capture the student's personal experience and insights gained during the placement. Each student's experience during a hotel placement is unique, and the reflection should capture this individuality. Using AI to generate responses undermines the authenticity of the reflection, as it does not represent the student's own thoughts and learning. </a:t>
            </a:r>
          </a:p>
          <a:p>
            <a:endParaRPr lang="en-GB" dirty="0"/>
          </a:p>
        </p:txBody>
      </p:sp>
      <p:sp>
        <p:nvSpPr>
          <p:cNvPr id="4" name="Slide Number Placeholder 3">
            <a:extLst>
              <a:ext uri="{FF2B5EF4-FFF2-40B4-BE49-F238E27FC236}">
                <a16:creationId xmlns:a16="http://schemas.microsoft.com/office/drawing/2014/main" id="{C6837078-C902-5962-8CC7-084D6666DC23}"/>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0468393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4277616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011322-7240-78B1-9473-437A305C822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FC9877F-FBCC-E3DA-9037-67BA9658AE7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A2FEA02-DDDE-D654-667D-2608EC3215E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D64CEAF-6D77-2D4B-9910-71AEFAB664BC}"/>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4659361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396E47-2BC5-3FDD-147E-EEBD2C6B258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D4C3067-480B-3442-E075-719D30321F0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77AA835-ECC8-54DA-8AEE-558BCEC6120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4F3C600-3A14-18C3-E107-71D70D1A9FCD}"/>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002703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411950388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780163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4197279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1579009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19441008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63353645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2"/>
            <a:ext cx="3880287"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87220093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078648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8.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2/3/2025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3634269338"/>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Lst>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4"/>
          <a:stretch>
            <a:fillRect/>
          </a:stretch>
        </p:blipFill>
        <p:spPr>
          <a:xfrm>
            <a:off x="0" y="0"/>
            <a:ext cx="9144000" cy="6858000"/>
          </a:xfrm>
          <a:prstGeom prst="rect">
            <a:avLst/>
          </a:prstGeom>
        </p:spPr>
      </p:pic>
      <p:pic>
        <p:nvPicPr>
          <p:cNvPr id="2" name="Picture 1" descr="A blue background with white text&#10;&#10;Description automatically generated with medium confidence">
            <a:extLst>
              <a:ext uri="{FF2B5EF4-FFF2-40B4-BE49-F238E27FC236}">
                <a16:creationId xmlns:a16="http://schemas.microsoft.com/office/drawing/2014/main" id="{8F04E249-BC97-79E7-3772-285A4E518A05}"/>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906968122"/>
      </p:ext>
    </p:extLst>
  </p:cSld>
  <p:clrMap bg1="lt1" tx1="dk1" bg2="lt2" tx2="dk2" accent1="accent1" accent2="accent2" accent3="accent3" accent4="accent4" accent5="accent5" accent6="accent6" hlink="hlink" folHlink="folHlink"/>
  <p:sldLayoutIdLst>
    <p:sldLayoutId id="2147483699" r:id="rId1"/>
    <p:sldLayoutId id="2147483700" r:id="rId2"/>
  </p:sldLayoutIdLst>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8.xml"/><Relationship Id="rId5" Type="http://schemas.openxmlformats.org/officeDocument/2006/relationships/image" Target="../media/image6.jpeg"/><Relationship Id="rId4" Type="http://schemas.openxmlformats.org/officeDocument/2006/relationships/image" Target="../media/image5.jpg"/></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hyperlink" Target="http://insights.nursekillam.com/bsn4416/deadlines/" TargetMode="External"/><Relationship Id="rId4" Type="http://schemas.openxmlformats.org/officeDocument/2006/relationships/image" Target="../media/image17.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3" Type="http://schemas.openxmlformats.org/officeDocument/2006/relationships/hyperlink" Target="mailto:studyskillsdistance@uwtsd.ac.uk" TargetMode="External"/><Relationship Id="rId2" Type="http://schemas.openxmlformats.org/officeDocument/2006/relationships/hyperlink" Target="mailto:infoskills@uwtsd.ac.uk" TargetMode="Externa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hyperlink" Target="https://libguides.cam.ac.uk/reflectivepracticetoolkit/models" TargetMode="External"/><Relationship Id="rId2" Type="http://schemas.openxmlformats.org/officeDocument/2006/relationships/notesSlide" Target="../notesSlides/notesSlide26.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E3C85-6EEA-91E9-2AA3-B32EA0EEAD2E}"/>
              </a:ext>
            </a:extLst>
          </p:cNvPr>
          <p:cNvSpPr txBox="1"/>
          <p:nvPr/>
        </p:nvSpPr>
        <p:spPr>
          <a:xfrm>
            <a:off x="606377" y="1600200"/>
            <a:ext cx="5943600" cy="3108543"/>
          </a:xfrm>
          <a:prstGeom prst="rect">
            <a:avLst/>
          </a:prstGeom>
          <a:noFill/>
        </p:spPr>
        <p:txBody>
          <a:bodyPr wrap="square" rtlCol="0">
            <a:spAutoFit/>
          </a:bodyPr>
          <a:lstStyle/>
          <a:p>
            <a:r>
              <a:rPr lang="en-GB" sz="2800" b="1" dirty="0">
                <a:solidFill>
                  <a:srgbClr val="FFFFCC"/>
                </a:solidFill>
                <a:effectLst>
                  <a:outerShdw blurRad="38100" dist="38100" dir="2700000" algn="tl">
                    <a:srgbClr val="000000">
                      <a:alpha val="43137"/>
                    </a:srgbClr>
                  </a:outerShdw>
                </a:effectLst>
                <a:latin typeface="Aptos Display" panose="020B0004020202020204" pitchFamily="34" charset="0"/>
              </a:rPr>
              <a:t>Assignment Workshop</a:t>
            </a:r>
          </a:p>
          <a:p>
            <a:endParaRPr lang="en-GB" sz="2800" b="1" dirty="0">
              <a:solidFill>
                <a:srgbClr val="FFFFCC"/>
              </a:solidFill>
              <a:effectLst>
                <a:outerShdw blurRad="38100" dist="38100" dir="2700000" algn="tl">
                  <a:srgbClr val="000000">
                    <a:alpha val="43137"/>
                  </a:srgbClr>
                </a:outerShdw>
              </a:effectLst>
              <a:latin typeface="Aptos Display" panose="020B0004020202020204" pitchFamily="34" charset="0"/>
            </a:endParaRPr>
          </a:p>
          <a:p>
            <a:r>
              <a:rPr lang="en-GB" sz="2800" b="1" dirty="0">
                <a:solidFill>
                  <a:srgbClr val="FFFFCC"/>
                </a:solidFill>
                <a:effectLst>
                  <a:outerShdw blurRad="38100" dist="38100" dir="2700000" algn="tl">
                    <a:srgbClr val="000000">
                      <a:alpha val="43137"/>
                    </a:srgbClr>
                  </a:outerShdw>
                </a:effectLst>
                <a:latin typeface="Aptos Display" panose="020B0004020202020204" pitchFamily="34" charset="0"/>
              </a:rPr>
              <a:t>Level 6 Hotel Placement </a:t>
            </a:r>
          </a:p>
          <a:p>
            <a:endParaRPr lang="en-GB" sz="2800" b="1" dirty="0">
              <a:solidFill>
                <a:srgbClr val="FFFFCC"/>
              </a:solidFill>
              <a:effectLst>
                <a:outerShdw blurRad="38100" dist="38100" dir="2700000" algn="tl">
                  <a:srgbClr val="000000">
                    <a:alpha val="43137"/>
                  </a:srgbClr>
                </a:outerShdw>
              </a:effectLst>
              <a:latin typeface="Aptos Display" panose="020B0004020202020204" pitchFamily="34" charset="0"/>
            </a:endParaRPr>
          </a:p>
          <a:p>
            <a:r>
              <a:rPr lang="en-GB" sz="2800" b="1" dirty="0">
                <a:solidFill>
                  <a:srgbClr val="FFFFCC"/>
                </a:solidFill>
                <a:effectLst>
                  <a:outerShdw blurRad="38100" dist="38100" dir="2700000" algn="tl">
                    <a:srgbClr val="000000">
                      <a:alpha val="43137"/>
                    </a:srgbClr>
                  </a:outerShdw>
                </a:effectLst>
                <a:latin typeface="Aptos Display" panose="020B0004020202020204" pitchFamily="34" charset="0"/>
              </a:rPr>
              <a:t>BMIH6002, BMIH6003, BMIH6004</a:t>
            </a:r>
          </a:p>
          <a:p>
            <a:endParaRPr lang="en-GB" sz="2800" b="1" dirty="0">
              <a:solidFill>
                <a:srgbClr val="FFFFCC"/>
              </a:solidFill>
              <a:effectLst>
                <a:outerShdw blurRad="38100" dist="38100" dir="2700000" algn="tl">
                  <a:srgbClr val="000000">
                    <a:alpha val="43137"/>
                  </a:srgbClr>
                </a:outerShdw>
              </a:effectLst>
              <a:latin typeface="Aptos Display" panose="020B0004020202020204" pitchFamily="34" charset="0"/>
            </a:endParaRPr>
          </a:p>
          <a:p>
            <a:r>
              <a:rPr lang="en-GB" sz="2800" b="1" dirty="0">
                <a:solidFill>
                  <a:srgbClr val="FFFFCC"/>
                </a:solidFill>
                <a:effectLst>
                  <a:outerShdw blurRad="38100" dist="38100" dir="2700000" algn="tl">
                    <a:srgbClr val="000000">
                      <a:alpha val="43137"/>
                    </a:srgbClr>
                  </a:outerShdw>
                </a:effectLst>
                <a:latin typeface="Aptos Display" panose="020B0004020202020204" pitchFamily="34" charset="0"/>
              </a:rPr>
              <a:t>January 2025</a:t>
            </a:r>
          </a:p>
        </p:txBody>
      </p:sp>
      <p:pic>
        <p:nvPicPr>
          <p:cNvPr id="3" name="Picture 2" descr="A person and person posing for a picture&#10;&#10;Description automatically generated">
            <a:extLst>
              <a:ext uri="{FF2B5EF4-FFF2-40B4-BE49-F238E27FC236}">
                <a16:creationId xmlns:a16="http://schemas.microsoft.com/office/drawing/2014/main" id="{53CC3319-CF9E-B2A1-2272-F14A2C38A76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78332" y="8106"/>
            <a:ext cx="2565668" cy="3420892"/>
          </a:xfrm>
          <a:prstGeom prst="rect">
            <a:avLst/>
          </a:prstGeom>
        </p:spPr>
      </p:pic>
      <p:pic>
        <p:nvPicPr>
          <p:cNvPr id="4" name="Picture 3" descr="A group of men standing in a kitchen&#10;&#10;Description automatically generated">
            <a:extLst>
              <a:ext uri="{FF2B5EF4-FFF2-40B4-BE49-F238E27FC236}">
                <a16:creationId xmlns:a16="http://schemas.microsoft.com/office/drawing/2014/main" id="{66450BD5-19C9-404D-1038-B310362DBD9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272875" y="4117214"/>
            <a:ext cx="2356525" cy="2732679"/>
          </a:xfrm>
          <a:prstGeom prst="rect">
            <a:avLst/>
          </a:prstGeom>
        </p:spPr>
      </p:pic>
      <p:pic>
        <p:nvPicPr>
          <p:cNvPr id="6" name="Picture 5" descr="A person cleaning a shower&#10;&#10;Description automatically generated">
            <a:extLst>
              <a:ext uri="{FF2B5EF4-FFF2-40B4-BE49-F238E27FC236}">
                <a16:creationId xmlns:a16="http://schemas.microsoft.com/office/drawing/2014/main" id="{1B1EC4E1-0E8A-9202-58BB-B6D125030B0A}"/>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578330" y="3437107"/>
            <a:ext cx="2565670" cy="3420893"/>
          </a:xfrm>
          <a:prstGeom prst="rect">
            <a:avLst/>
          </a:prstGeom>
        </p:spPr>
      </p:pic>
    </p:spTree>
    <p:extLst>
      <p:ext uri="{BB962C8B-B14F-4D97-AF65-F5344CB8AC3E}">
        <p14:creationId xmlns:p14="http://schemas.microsoft.com/office/powerpoint/2010/main" val="301669680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6B58C0E-528E-7E41-4D69-8E117F5E0144}"/>
              </a:ext>
            </a:extLst>
          </p:cNvPr>
          <p:cNvSpPr txBox="1"/>
          <p:nvPr/>
        </p:nvSpPr>
        <p:spPr>
          <a:xfrm>
            <a:off x="2514600" y="609600"/>
            <a:ext cx="4572000" cy="707886"/>
          </a:xfrm>
          <a:prstGeom prst="rect">
            <a:avLst/>
          </a:prstGeom>
          <a:noFill/>
        </p:spPr>
        <p:txBody>
          <a:bodyPr wrap="square">
            <a:spAutoFit/>
          </a:bodyPr>
          <a:lstStyle/>
          <a:p>
            <a:r>
              <a:rPr lang="en-US" sz="4000" b="1" dirty="0">
                <a:latin typeface="Aptos Display" panose="020B0004020202020204" pitchFamily="34" charset="0"/>
              </a:rPr>
              <a:t>Moodle Handbooks  </a:t>
            </a:r>
            <a:endParaRPr lang="en-GB" sz="4000" b="1" dirty="0">
              <a:latin typeface="Aptos Display" panose="020B0004020202020204" pitchFamily="34" charset="0"/>
            </a:endParaRPr>
          </a:p>
        </p:txBody>
      </p:sp>
      <p:pic>
        <p:nvPicPr>
          <p:cNvPr id="6" name="Picture 5">
            <a:extLst>
              <a:ext uri="{FF2B5EF4-FFF2-40B4-BE49-F238E27FC236}">
                <a16:creationId xmlns:a16="http://schemas.microsoft.com/office/drawing/2014/main" id="{73A3F9A2-2025-8F9A-9D4D-68E3BDA20892}"/>
              </a:ext>
            </a:extLst>
          </p:cNvPr>
          <p:cNvPicPr>
            <a:picLocks noChangeAspect="1"/>
          </p:cNvPicPr>
          <p:nvPr/>
        </p:nvPicPr>
        <p:blipFill>
          <a:blip r:embed="rId3"/>
          <a:stretch>
            <a:fillRect/>
          </a:stretch>
        </p:blipFill>
        <p:spPr>
          <a:xfrm>
            <a:off x="365999" y="3581400"/>
            <a:ext cx="8376247" cy="3057914"/>
          </a:xfrm>
          <a:prstGeom prst="rect">
            <a:avLst/>
          </a:prstGeom>
          <a:ln>
            <a:solidFill>
              <a:schemeClr val="tx1"/>
            </a:solidFill>
          </a:ln>
        </p:spPr>
      </p:pic>
      <p:pic>
        <p:nvPicPr>
          <p:cNvPr id="7" name="Picture 6">
            <a:extLst>
              <a:ext uri="{FF2B5EF4-FFF2-40B4-BE49-F238E27FC236}">
                <a16:creationId xmlns:a16="http://schemas.microsoft.com/office/drawing/2014/main" id="{D0FC53FA-F914-C1DC-ABA9-E4FF77F10864}"/>
              </a:ext>
            </a:extLst>
          </p:cNvPr>
          <p:cNvPicPr>
            <a:picLocks noChangeAspect="1"/>
          </p:cNvPicPr>
          <p:nvPr/>
        </p:nvPicPr>
        <p:blipFill rotWithShape="1">
          <a:blip r:embed="rId4"/>
          <a:srcRect l="1965" r="2011" b="2771"/>
          <a:stretch/>
        </p:blipFill>
        <p:spPr>
          <a:xfrm>
            <a:off x="152400" y="1676400"/>
            <a:ext cx="2880684" cy="1410464"/>
          </a:xfrm>
          <a:prstGeom prst="rect">
            <a:avLst/>
          </a:prstGeom>
        </p:spPr>
      </p:pic>
      <p:pic>
        <p:nvPicPr>
          <p:cNvPr id="8" name="Picture 7">
            <a:extLst>
              <a:ext uri="{FF2B5EF4-FFF2-40B4-BE49-F238E27FC236}">
                <a16:creationId xmlns:a16="http://schemas.microsoft.com/office/drawing/2014/main" id="{DBF4996C-BC3D-56D7-2F3E-0BEB1F4FFB67}"/>
              </a:ext>
            </a:extLst>
          </p:cNvPr>
          <p:cNvPicPr>
            <a:picLocks noChangeAspect="1"/>
          </p:cNvPicPr>
          <p:nvPr/>
        </p:nvPicPr>
        <p:blipFill rotWithShape="1">
          <a:blip r:embed="rId5"/>
          <a:srcRect l="2242" t="4723"/>
          <a:stretch/>
        </p:blipFill>
        <p:spPr>
          <a:xfrm>
            <a:off x="3048000" y="1676400"/>
            <a:ext cx="2980881" cy="1410464"/>
          </a:xfrm>
          <a:prstGeom prst="rect">
            <a:avLst/>
          </a:prstGeom>
        </p:spPr>
      </p:pic>
      <p:pic>
        <p:nvPicPr>
          <p:cNvPr id="9" name="Picture 8">
            <a:extLst>
              <a:ext uri="{FF2B5EF4-FFF2-40B4-BE49-F238E27FC236}">
                <a16:creationId xmlns:a16="http://schemas.microsoft.com/office/drawing/2014/main" id="{53E7CC4C-A87E-0600-EC86-9EEAAC7C756E}"/>
              </a:ext>
            </a:extLst>
          </p:cNvPr>
          <p:cNvPicPr>
            <a:picLocks noChangeAspect="1"/>
          </p:cNvPicPr>
          <p:nvPr/>
        </p:nvPicPr>
        <p:blipFill rotWithShape="1">
          <a:blip r:embed="rId6"/>
          <a:srcRect l="-1" t="2730" r="1400" b="1"/>
          <a:stretch/>
        </p:blipFill>
        <p:spPr>
          <a:xfrm>
            <a:off x="6043797" y="1679944"/>
            <a:ext cx="2927069" cy="1398665"/>
          </a:xfrm>
          <a:prstGeom prst="rect">
            <a:avLst/>
          </a:prstGeom>
        </p:spPr>
      </p:pic>
    </p:spTree>
    <p:extLst>
      <p:ext uri="{BB962C8B-B14F-4D97-AF65-F5344CB8AC3E}">
        <p14:creationId xmlns:p14="http://schemas.microsoft.com/office/powerpoint/2010/main" val="193480814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ED6F7-4FC5-21D4-292F-CA13723F1340}"/>
              </a:ext>
            </a:extLst>
          </p:cNvPr>
          <p:cNvSpPr txBox="1">
            <a:spLocks/>
          </p:cNvSpPr>
          <p:nvPr/>
        </p:nvSpPr>
        <p:spPr>
          <a:xfrm>
            <a:off x="308809" y="410901"/>
            <a:ext cx="7996992" cy="164649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800" b="1" dirty="0">
                <a:latin typeface="Aptos Display" panose="020B0004020202020204" pitchFamily="34" charset="0"/>
              </a:rPr>
              <a:t>Reflective Writing </a:t>
            </a:r>
          </a:p>
        </p:txBody>
      </p:sp>
      <p:sp>
        <p:nvSpPr>
          <p:cNvPr id="4" name="Content Placeholder 2">
            <a:extLst>
              <a:ext uri="{FF2B5EF4-FFF2-40B4-BE49-F238E27FC236}">
                <a16:creationId xmlns:a16="http://schemas.microsoft.com/office/drawing/2014/main" id="{C72EC755-E348-65E7-FB20-141BF5D11A4E}"/>
              </a:ext>
            </a:extLst>
          </p:cNvPr>
          <p:cNvSpPr txBox="1">
            <a:spLocks/>
          </p:cNvSpPr>
          <p:nvPr/>
        </p:nvSpPr>
        <p:spPr>
          <a:xfrm>
            <a:off x="762000" y="2514600"/>
            <a:ext cx="4267200" cy="3200400"/>
          </a:xfrm>
          <a:prstGeom prst="rect">
            <a:avLst/>
          </a:prstGeom>
        </p:spPr>
        <p:txBody>
          <a:bodyPr vert="horz" lIns="91440" tIns="45720" rIns="91440" bIns="45720" rtlCol="0" anchor="t">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b="1" dirty="0">
                <a:latin typeface="Aptos Display" panose="020B0004020202020204" pitchFamily="34" charset="0"/>
              </a:rPr>
              <a:t>“It is not sufficient to have an experience in order to learn. Without reflecting on this experience, it may quickly be forgotten, or its learning potential lost.”</a:t>
            </a:r>
          </a:p>
          <a:p>
            <a:r>
              <a:rPr lang="en-GB" sz="2000" dirty="0">
                <a:latin typeface="Aptos Display" panose="020B0004020202020204" pitchFamily="34" charset="0"/>
              </a:rPr>
              <a:t>Gibbs, 1988, p.9</a:t>
            </a:r>
          </a:p>
        </p:txBody>
      </p:sp>
      <p:pic>
        <p:nvPicPr>
          <p:cNvPr id="1036" name="Picture 12" descr="86,000+ Pencil Cartoon Stock Illustrations, Royalty-Free Vector Graphics &amp;  Clip Art - iStock | Pencil illustration, Rubber cartoon, Pencil drawing">
            <a:extLst>
              <a:ext uri="{FF2B5EF4-FFF2-40B4-BE49-F238E27FC236}">
                <a16:creationId xmlns:a16="http://schemas.microsoft.com/office/drawing/2014/main" id="{A961DE72-139D-5081-8973-1B89F12E9B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62600" y="2514600"/>
            <a:ext cx="2562448" cy="25624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064370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B1928140-1D43-9DA4-22AF-1374FF475D3F}"/>
              </a:ext>
            </a:extLst>
          </p:cNvPr>
          <p:cNvSpPr>
            <a:spLocks noGrp="1"/>
          </p:cNvSpPr>
          <p:nvPr>
            <p:ph idx="1"/>
          </p:nvPr>
        </p:nvSpPr>
        <p:spPr>
          <a:xfrm>
            <a:off x="381000" y="1524001"/>
            <a:ext cx="8382000" cy="4038599"/>
          </a:xfrm>
        </p:spPr>
        <p:txBody>
          <a:bodyPr>
            <a:noAutofit/>
          </a:bodyPr>
          <a:lstStyle/>
          <a:p>
            <a:pPr marL="0" indent="0">
              <a:lnSpc>
                <a:spcPct val="100000"/>
              </a:lnSpc>
              <a:buNone/>
            </a:pPr>
            <a:r>
              <a:rPr lang="en-GB" sz="1800" b="1" dirty="0">
                <a:latin typeface="Aptos" panose="020B0004020202020204" pitchFamily="34" charset="0"/>
              </a:rPr>
              <a:t>We reflect quite naturally in our day to day lives, thinking about things that have happened, why they happened and whether we handled them well.</a:t>
            </a:r>
          </a:p>
          <a:p>
            <a:pPr marL="0" indent="0">
              <a:lnSpc>
                <a:spcPct val="100000"/>
              </a:lnSpc>
              <a:buNone/>
            </a:pPr>
            <a:r>
              <a:rPr lang="en-GB" sz="1800" b="1" dirty="0">
                <a:latin typeface="Aptos" panose="020B0004020202020204" pitchFamily="34" charset="0"/>
              </a:rPr>
              <a:t>In academia, you may be asked to formalise your reflections to show that learning is taking place. </a:t>
            </a:r>
          </a:p>
          <a:p>
            <a:pPr marL="0" indent="0">
              <a:lnSpc>
                <a:spcPct val="100000"/>
              </a:lnSpc>
              <a:buNone/>
            </a:pPr>
            <a:endParaRPr lang="en-GB" sz="1800" b="1" dirty="0">
              <a:latin typeface="Aptos" panose="020B0004020202020204" pitchFamily="34" charset="0"/>
            </a:endParaRPr>
          </a:p>
          <a:p>
            <a:pPr marL="0" indent="0" algn="l">
              <a:lnSpc>
                <a:spcPct val="100000"/>
              </a:lnSpc>
              <a:buNone/>
            </a:pPr>
            <a:r>
              <a:rPr lang="en-GB" sz="1800" dirty="0">
                <a:latin typeface="Aptos" panose="020B0004020202020204" pitchFamily="34" charset="0"/>
              </a:rPr>
              <a:t>This may involve:</a:t>
            </a:r>
          </a:p>
          <a:p>
            <a:pPr lvl="1" algn="l">
              <a:lnSpc>
                <a:spcPct val="150000"/>
              </a:lnSpc>
              <a:buFont typeface="Wingdings" panose="05000000000000000000" pitchFamily="2" charset="2"/>
              <a:buChar char="§"/>
            </a:pPr>
            <a:r>
              <a:rPr lang="en-GB" sz="1800" dirty="0">
                <a:latin typeface="Aptos" panose="020B0004020202020204" pitchFamily="34" charset="0"/>
              </a:rPr>
              <a:t>Reflecting on your own professional or academic practice</a:t>
            </a:r>
          </a:p>
          <a:p>
            <a:pPr lvl="1" algn="l">
              <a:lnSpc>
                <a:spcPct val="150000"/>
              </a:lnSpc>
              <a:buFont typeface="Wingdings" panose="05000000000000000000" pitchFamily="2" charset="2"/>
              <a:buChar char="§"/>
            </a:pPr>
            <a:r>
              <a:rPr lang="en-GB" sz="1800" dirty="0">
                <a:latin typeface="Aptos" panose="020B0004020202020204" pitchFamily="34" charset="0"/>
              </a:rPr>
              <a:t>Scrutinising an experience and the way you dealt with it</a:t>
            </a:r>
          </a:p>
          <a:p>
            <a:pPr lvl="1" algn="l">
              <a:lnSpc>
                <a:spcPct val="100000"/>
              </a:lnSpc>
              <a:buFont typeface="Wingdings" panose="05000000000000000000" pitchFamily="2" charset="2"/>
              <a:buChar char="§"/>
            </a:pPr>
            <a:r>
              <a:rPr lang="en-GB" sz="1800" dirty="0">
                <a:latin typeface="Aptos" panose="020B0004020202020204" pitchFamily="34" charset="0"/>
              </a:rPr>
              <a:t>Evaluating a project or experiment and considering how to do it better next time</a:t>
            </a:r>
          </a:p>
          <a:p>
            <a:pPr lvl="1" algn="l">
              <a:lnSpc>
                <a:spcPct val="150000"/>
              </a:lnSpc>
              <a:buFont typeface="Wingdings" panose="05000000000000000000" pitchFamily="2" charset="2"/>
              <a:buChar char="§"/>
            </a:pPr>
            <a:r>
              <a:rPr lang="en-GB" sz="1800" dirty="0">
                <a:latin typeface="Aptos" panose="020B0004020202020204" pitchFamily="34" charset="0"/>
              </a:rPr>
              <a:t>Reflecting on things you have read and linking theory with practice/reality</a:t>
            </a:r>
          </a:p>
        </p:txBody>
      </p:sp>
      <p:sp>
        <p:nvSpPr>
          <p:cNvPr id="2" name="Title 1">
            <a:extLst>
              <a:ext uri="{FF2B5EF4-FFF2-40B4-BE49-F238E27FC236}">
                <a16:creationId xmlns:a16="http://schemas.microsoft.com/office/drawing/2014/main" id="{A1EE6B4A-D65D-754F-2BD3-533A1195D603}"/>
              </a:ext>
            </a:extLst>
          </p:cNvPr>
          <p:cNvSpPr>
            <a:spLocks noGrp="1"/>
          </p:cNvSpPr>
          <p:nvPr>
            <p:ph type="title"/>
          </p:nvPr>
        </p:nvSpPr>
        <p:spPr>
          <a:xfrm>
            <a:off x="628650" y="304800"/>
            <a:ext cx="7886700" cy="1325563"/>
          </a:xfrm>
        </p:spPr>
        <p:txBody>
          <a:bodyPr>
            <a:noAutofit/>
          </a:bodyPr>
          <a:lstStyle/>
          <a:p>
            <a:pPr algn="ctr"/>
            <a:r>
              <a:rPr lang="en-GB" sz="3600" b="1" dirty="0">
                <a:latin typeface="Aptos Display" panose="020B0004020202020204" pitchFamily="34" charset="0"/>
              </a:rPr>
              <a:t>Reflection in Academia</a:t>
            </a:r>
          </a:p>
        </p:txBody>
      </p:sp>
    </p:spTree>
    <p:extLst>
      <p:ext uri="{BB962C8B-B14F-4D97-AF65-F5344CB8AC3E}">
        <p14:creationId xmlns:p14="http://schemas.microsoft.com/office/powerpoint/2010/main" val="111223950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FF52C68E-EB09-14BF-2E4D-4B74D6B4E5DF}"/>
              </a:ext>
            </a:extLst>
          </p:cNvPr>
          <p:cNvSpPr>
            <a:spLocks noGrp="1"/>
          </p:cNvSpPr>
          <p:nvPr>
            <p:ph idx="1"/>
          </p:nvPr>
        </p:nvSpPr>
        <p:spPr/>
        <p:txBody>
          <a:bodyPr/>
          <a:lstStyle/>
          <a:p>
            <a:pPr algn="l">
              <a:lnSpc>
                <a:spcPct val="170000"/>
              </a:lnSpc>
              <a:buFont typeface="Wingdings" panose="05000000000000000000" pitchFamily="2" charset="2"/>
              <a:buChar char="§"/>
            </a:pPr>
            <a:r>
              <a:rPr lang="en-GB" sz="2700" dirty="0">
                <a:latin typeface="Aptos" panose="020B0004020202020204" pitchFamily="34" charset="0"/>
              </a:rPr>
              <a:t>ERA Cycle </a:t>
            </a:r>
          </a:p>
          <a:p>
            <a:pPr algn="l">
              <a:lnSpc>
                <a:spcPct val="170000"/>
              </a:lnSpc>
              <a:buFont typeface="Wingdings" panose="05000000000000000000" pitchFamily="2" charset="2"/>
              <a:buChar char="§"/>
            </a:pPr>
            <a:r>
              <a:rPr lang="en-GB" sz="2700" dirty="0">
                <a:latin typeface="Aptos" panose="020B0004020202020204" pitchFamily="34" charset="0"/>
              </a:rPr>
              <a:t>Gibbs Reflective Cycle</a:t>
            </a:r>
          </a:p>
          <a:p>
            <a:pPr algn="l">
              <a:lnSpc>
                <a:spcPct val="170000"/>
              </a:lnSpc>
              <a:buFont typeface="Wingdings" panose="05000000000000000000" pitchFamily="2" charset="2"/>
              <a:buChar char="§"/>
            </a:pPr>
            <a:r>
              <a:rPr lang="en-GB" sz="2700" dirty="0">
                <a:latin typeface="Aptos" panose="020B0004020202020204" pitchFamily="34" charset="0"/>
              </a:rPr>
              <a:t>Kolb’s Experiential Learning Cycle</a:t>
            </a:r>
          </a:p>
          <a:p>
            <a:pPr algn="just">
              <a:lnSpc>
                <a:spcPct val="170000"/>
              </a:lnSpc>
              <a:buFont typeface="Wingdings" panose="05000000000000000000" pitchFamily="2" charset="2"/>
              <a:buChar char="§"/>
            </a:pPr>
            <a:r>
              <a:rPr lang="en-US" sz="2700" dirty="0">
                <a:effectLst/>
                <a:latin typeface="Aptos" panose="020B0004020202020204" pitchFamily="34" charset="0"/>
                <a:ea typeface="Carlito"/>
                <a:cs typeface="Carlito"/>
              </a:rPr>
              <a:t>Schön </a:t>
            </a:r>
            <a:endParaRPr lang="en-GB" sz="2700" dirty="0">
              <a:effectLst/>
              <a:latin typeface="Aptos" panose="020B0004020202020204" pitchFamily="34" charset="0"/>
              <a:ea typeface="Carlito"/>
              <a:cs typeface="Carlito"/>
            </a:endParaRPr>
          </a:p>
          <a:p>
            <a:endParaRPr lang="en-GB" dirty="0"/>
          </a:p>
        </p:txBody>
      </p:sp>
      <p:sp>
        <p:nvSpPr>
          <p:cNvPr id="7" name="Title 6">
            <a:extLst>
              <a:ext uri="{FF2B5EF4-FFF2-40B4-BE49-F238E27FC236}">
                <a16:creationId xmlns:a16="http://schemas.microsoft.com/office/drawing/2014/main" id="{97AB44D8-FCE7-038E-C1B4-8A65E5B16148}"/>
              </a:ext>
            </a:extLst>
          </p:cNvPr>
          <p:cNvSpPr>
            <a:spLocks noGrp="1"/>
          </p:cNvSpPr>
          <p:nvPr>
            <p:ph type="title"/>
          </p:nvPr>
        </p:nvSpPr>
        <p:spPr/>
        <p:txBody>
          <a:bodyPr>
            <a:normAutofit/>
          </a:bodyPr>
          <a:lstStyle/>
          <a:p>
            <a:pPr algn="ctr"/>
            <a:r>
              <a:rPr lang="en-GB" sz="4000" b="1" dirty="0">
                <a:latin typeface="Aptos Display" panose="020B0004020202020204" pitchFamily="34" charset="0"/>
              </a:rPr>
              <a:t>Reflective Models</a:t>
            </a:r>
          </a:p>
        </p:txBody>
      </p:sp>
    </p:spTree>
    <p:extLst>
      <p:ext uri="{BB962C8B-B14F-4D97-AF65-F5344CB8AC3E}">
        <p14:creationId xmlns:p14="http://schemas.microsoft.com/office/powerpoint/2010/main" val="46972147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A51827C-944B-C5DD-FB02-9F158527072E}"/>
              </a:ext>
            </a:extLst>
          </p:cNvPr>
          <p:cNvSpPr>
            <a:spLocks noGrp="1"/>
          </p:cNvSpPr>
          <p:nvPr>
            <p:ph type="title"/>
          </p:nvPr>
        </p:nvSpPr>
        <p:spPr>
          <a:xfrm>
            <a:off x="628650" y="365125"/>
            <a:ext cx="7886700" cy="1325563"/>
          </a:xfrm>
        </p:spPr>
        <p:txBody>
          <a:bodyPr anchor="ctr">
            <a:normAutofit/>
          </a:bodyPr>
          <a:lstStyle/>
          <a:p>
            <a:pPr algn="ctr"/>
            <a:r>
              <a:rPr lang="en-GB" sz="4000" b="1" dirty="0">
                <a:latin typeface="Aptos Display" panose="020B0004020202020204" pitchFamily="34" charset="0"/>
              </a:rPr>
              <a:t>ERA Cycle</a:t>
            </a:r>
          </a:p>
        </p:txBody>
      </p:sp>
      <p:sp>
        <p:nvSpPr>
          <p:cNvPr id="5" name="Content Placeholder 4">
            <a:extLst>
              <a:ext uri="{FF2B5EF4-FFF2-40B4-BE49-F238E27FC236}">
                <a16:creationId xmlns:a16="http://schemas.microsoft.com/office/drawing/2014/main" id="{19E92CC5-57CC-B896-87CE-C63F1117BBD0}"/>
              </a:ext>
            </a:extLst>
          </p:cNvPr>
          <p:cNvSpPr>
            <a:spLocks noGrp="1"/>
          </p:cNvSpPr>
          <p:nvPr>
            <p:ph sz="half" idx="1"/>
          </p:nvPr>
        </p:nvSpPr>
        <p:spPr>
          <a:xfrm>
            <a:off x="628650" y="2209800"/>
            <a:ext cx="3867150" cy="3200400"/>
          </a:xfrm>
        </p:spPr>
        <p:txBody>
          <a:bodyPr>
            <a:normAutofit/>
          </a:bodyPr>
          <a:lstStyle/>
          <a:p>
            <a:pPr marL="0" indent="0">
              <a:buNone/>
            </a:pPr>
            <a:r>
              <a:rPr lang="en-GB" sz="2200" dirty="0">
                <a:latin typeface="Aptos" panose="020B0004020202020204" pitchFamily="34" charset="0"/>
              </a:rPr>
              <a:t>The ERA cycle (Jasper, 2013) is one of the simplest models of reflection and contains only three stages:</a:t>
            </a:r>
          </a:p>
          <a:p>
            <a:pPr>
              <a:buFont typeface="Wingdings" panose="05000000000000000000" pitchFamily="2" charset="2"/>
              <a:buChar char="Ø"/>
            </a:pPr>
            <a:endParaRPr lang="en-GB" sz="2200" dirty="0">
              <a:latin typeface="Aptos" panose="020B0004020202020204" pitchFamily="34" charset="0"/>
            </a:endParaRPr>
          </a:p>
          <a:p>
            <a:pPr lvl="1">
              <a:buFont typeface="Wingdings" panose="05000000000000000000" pitchFamily="2" charset="2"/>
              <a:buChar char="§"/>
            </a:pPr>
            <a:r>
              <a:rPr lang="en-GB" sz="2200" dirty="0">
                <a:latin typeface="Aptos" panose="020B0004020202020204" pitchFamily="34" charset="0"/>
              </a:rPr>
              <a:t> Experience</a:t>
            </a:r>
          </a:p>
          <a:p>
            <a:pPr lvl="1">
              <a:buFont typeface="Wingdings" panose="05000000000000000000" pitchFamily="2" charset="2"/>
              <a:buChar char="§"/>
            </a:pPr>
            <a:r>
              <a:rPr lang="en-GB" sz="2200" dirty="0">
                <a:latin typeface="Aptos" panose="020B0004020202020204" pitchFamily="34" charset="0"/>
              </a:rPr>
              <a:t> Reflection</a:t>
            </a:r>
          </a:p>
          <a:p>
            <a:pPr lvl="1">
              <a:buFont typeface="Wingdings" panose="05000000000000000000" pitchFamily="2" charset="2"/>
              <a:buChar char="§"/>
            </a:pPr>
            <a:r>
              <a:rPr lang="en-GB" sz="2200" dirty="0">
                <a:latin typeface="Aptos" panose="020B0004020202020204" pitchFamily="34" charset="0"/>
              </a:rPr>
              <a:t> Action</a:t>
            </a:r>
          </a:p>
          <a:p>
            <a:endParaRPr lang="en-GB" sz="2600" dirty="0"/>
          </a:p>
        </p:txBody>
      </p:sp>
      <p:pic>
        <p:nvPicPr>
          <p:cNvPr id="2" name="Picture 2" descr="ERA Cycle">
            <a:extLst>
              <a:ext uri="{FF2B5EF4-FFF2-40B4-BE49-F238E27FC236}">
                <a16:creationId xmlns:a16="http://schemas.microsoft.com/office/drawing/2014/main" id="{E4201309-9603-2488-BD39-C44382B9B103}"/>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9239" r="7981"/>
          <a:stretch/>
        </p:blipFill>
        <p:spPr bwMode="auto">
          <a:xfrm>
            <a:off x="4673009" y="2286000"/>
            <a:ext cx="3867150" cy="2627774"/>
          </a:xfrm>
          <a:prstGeom prst="rect">
            <a:avLst/>
          </a:prstGeom>
          <a:solidFill>
            <a:srgbClr val="FFFFFF"/>
          </a:solidFill>
          <a:ln>
            <a:solidFill>
              <a:schemeClr val="tx1"/>
            </a:solidFill>
          </a:ln>
        </p:spPr>
      </p:pic>
    </p:spTree>
    <p:extLst>
      <p:ext uri="{BB962C8B-B14F-4D97-AF65-F5344CB8AC3E}">
        <p14:creationId xmlns:p14="http://schemas.microsoft.com/office/powerpoint/2010/main" val="172040691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0D0AC8AB-BC9B-71D6-5F14-CB079F1E3EE0}"/>
              </a:ext>
            </a:extLst>
          </p:cNvPr>
          <p:cNvSpPr>
            <a:spLocks noGrp="1"/>
          </p:cNvSpPr>
          <p:nvPr>
            <p:ph idx="1"/>
          </p:nvPr>
        </p:nvSpPr>
        <p:spPr>
          <a:xfrm>
            <a:off x="628650" y="1676401"/>
            <a:ext cx="7600950" cy="3790122"/>
          </a:xfrm>
        </p:spPr>
        <p:txBody>
          <a:bodyPr>
            <a:normAutofit fontScale="70000" lnSpcReduction="20000"/>
          </a:bodyPr>
          <a:lstStyle/>
          <a:p>
            <a:pPr algn="l">
              <a:lnSpc>
                <a:spcPct val="120000"/>
              </a:lnSpc>
              <a:buFont typeface="Wingdings" panose="05000000000000000000" pitchFamily="2" charset="2"/>
              <a:buChar char="§"/>
            </a:pPr>
            <a:r>
              <a:rPr lang="en-GB" sz="2800" i="0" dirty="0">
                <a:effectLst/>
                <a:latin typeface="Aptos" panose="020B0004020202020204" pitchFamily="34" charset="0"/>
              </a:rPr>
              <a:t>This model builds on the other three and adds more stages. It is one of the more complex models of reflection, but it may be that you find having multiple stages of the process to guide you reassuring.</a:t>
            </a:r>
          </a:p>
          <a:p>
            <a:pPr algn="l">
              <a:lnSpc>
                <a:spcPct val="120000"/>
              </a:lnSpc>
              <a:buFont typeface="Wingdings" panose="05000000000000000000" pitchFamily="2" charset="2"/>
              <a:buChar char="§"/>
            </a:pPr>
            <a:r>
              <a:rPr lang="en-GB" sz="2800" i="0" dirty="0">
                <a:effectLst/>
                <a:latin typeface="Aptos" panose="020B0004020202020204" pitchFamily="34" charset="0"/>
              </a:rPr>
              <a:t>Gibb's cycle contains 6 stages:</a:t>
            </a:r>
          </a:p>
          <a:p>
            <a:pPr lvl="1">
              <a:lnSpc>
                <a:spcPct val="120000"/>
              </a:lnSpc>
            </a:pPr>
            <a:r>
              <a:rPr lang="en-GB" sz="2600" i="0" dirty="0">
                <a:effectLst/>
                <a:latin typeface="Aptos" panose="020B0004020202020204" pitchFamily="34" charset="0"/>
              </a:rPr>
              <a:t>Description</a:t>
            </a:r>
          </a:p>
          <a:p>
            <a:pPr lvl="1">
              <a:lnSpc>
                <a:spcPct val="120000"/>
              </a:lnSpc>
            </a:pPr>
            <a:r>
              <a:rPr lang="en-GB" sz="2600" i="0" dirty="0">
                <a:effectLst/>
                <a:latin typeface="Aptos" panose="020B0004020202020204" pitchFamily="34" charset="0"/>
              </a:rPr>
              <a:t>Feelings</a:t>
            </a:r>
          </a:p>
          <a:p>
            <a:pPr lvl="1">
              <a:lnSpc>
                <a:spcPct val="120000"/>
              </a:lnSpc>
            </a:pPr>
            <a:r>
              <a:rPr lang="en-GB" sz="2600" i="0" dirty="0">
                <a:effectLst/>
                <a:latin typeface="Aptos" panose="020B0004020202020204" pitchFamily="34" charset="0"/>
              </a:rPr>
              <a:t>Evaluation</a:t>
            </a:r>
          </a:p>
          <a:p>
            <a:pPr lvl="1">
              <a:lnSpc>
                <a:spcPct val="120000"/>
              </a:lnSpc>
            </a:pPr>
            <a:r>
              <a:rPr lang="en-GB" sz="2600" i="0" dirty="0">
                <a:effectLst/>
                <a:latin typeface="Aptos" panose="020B0004020202020204" pitchFamily="34" charset="0"/>
              </a:rPr>
              <a:t>Analysis</a:t>
            </a:r>
          </a:p>
          <a:p>
            <a:pPr lvl="1">
              <a:lnSpc>
                <a:spcPct val="120000"/>
              </a:lnSpc>
            </a:pPr>
            <a:r>
              <a:rPr lang="en-GB" sz="2600" i="0" dirty="0">
                <a:effectLst/>
                <a:latin typeface="Aptos" panose="020B0004020202020204" pitchFamily="34" charset="0"/>
              </a:rPr>
              <a:t>Conclusion</a:t>
            </a:r>
          </a:p>
          <a:p>
            <a:pPr lvl="1">
              <a:lnSpc>
                <a:spcPct val="120000"/>
              </a:lnSpc>
            </a:pPr>
            <a:r>
              <a:rPr lang="en-GB" sz="2600" i="0" dirty="0">
                <a:effectLst/>
                <a:latin typeface="Aptos" panose="020B0004020202020204" pitchFamily="34" charset="0"/>
              </a:rPr>
              <a:t>Action plan</a:t>
            </a:r>
          </a:p>
          <a:p>
            <a:endParaRPr lang="en-GB" dirty="0"/>
          </a:p>
        </p:txBody>
      </p:sp>
      <p:sp>
        <p:nvSpPr>
          <p:cNvPr id="7" name="Title 6">
            <a:extLst>
              <a:ext uri="{FF2B5EF4-FFF2-40B4-BE49-F238E27FC236}">
                <a16:creationId xmlns:a16="http://schemas.microsoft.com/office/drawing/2014/main" id="{D317B8C5-0349-55DF-1473-E5BF9090E8EE}"/>
              </a:ext>
            </a:extLst>
          </p:cNvPr>
          <p:cNvSpPr>
            <a:spLocks noGrp="1"/>
          </p:cNvSpPr>
          <p:nvPr>
            <p:ph type="title"/>
          </p:nvPr>
        </p:nvSpPr>
        <p:spPr>
          <a:xfrm>
            <a:off x="628650" y="152400"/>
            <a:ext cx="7886700" cy="1325563"/>
          </a:xfrm>
        </p:spPr>
        <p:txBody>
          <a:bodyPr>
            <a:normAutofit/>
          </a:bodyPr>
          <a:lstStyle/>
          <a:p>
            <a:pPr algn="ctr"/>
            <a:r>
              <a:rPr lang="en-GB" sz="3600" b="1" dirty="0">
                <a:latin typeface="Aptos Display" panose="020B0004020202020204" pitchFamily="34" charset="0"/>
              </a:rPr>
              <a:t>Gibbs’ Reflective Cycle</a:t>
            </a:r>
          </a:p>
        </p:txBody>
      </p:sp>
      <p:pic>
        <p:nvPicPr>
          <p:cNvPr id="3" name="Picture 2">
            <a:extLst>
              <a:ext uri="{FF2B5EF4-FFF2-40B4-BE49-F238E27FC236}">
                <a16:creationId xmlns:a16="http://schemas.microsoft.com/office/drawing/2014/main" id="{F26ED5AF-D476-44D0-AB31-65F856581C60}"/>
              </a:ext>
            </a:extLst>
          </p:cNvPr>
          <p:cNvPicPr>
            <a:picLocks noChangeAspect="1"/>
          </p:cNvPicPr>
          <p:nvPr/>
        </p:nvPicPr>
        <p:blipFill>
          <a:blip r:embed="rId3"/>
          <a:stretch>
            <a:fillRect/>
          </a:stretch>
        </p:blipFill>
        <p:spPr>
          <a:xfrm>
            <a:off x="5715000" y="3033015"/>
            <a:ext cx="2300812" cy="2148584"/>
          </a:xfrm>
          <a:prstGeom prst="rect">
            <a:avLst/>
          </a:prstGeom>
          <a:ln>
            <a:solidFill>
              <a:schemeClr val="tx1"/>
            </a:solidFill>
          </a:ln>
        </p:spPr>
      </p:pic>
    </p:spTree>
    <p:extLst>
      <p:ext uri="{BB962C8B-B14F-4D97-AF65-F5344CB8AC3E}">
        <p14:creationId xmlns:p14="http://schemas.microsoft.com/office/powerpoint/2010/main" val="383640638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887B276-AC45-4DED-D825-4D6FD0B8BC5F}"/>
              </a:ext>
            </a:extLst>
          </p:cNvPr>
          <p:cNvPicPr>
            <a:picLocks noChangeAspect="1"/>
          </p:cNvPicPr>
          <p:nvPr/>
        </p:nvPicPr>
        <p:blipFill>
          <a:blip r:embed="rId3"/>
          <a:stretch>
            <a:fillRect/>
          </a:stretch>
        </p:blipFill>
        <p:spPr>
          <a:xfrm>
            <a:off x="1716041" y="381000"/>
            <a:ext cx="5711917" cy="5334000"/>
          </a:xfrm>
          <a:prstGeom prst="rect">
            <a:avLst/>
          </a:prstGeom>
          <a:ln>
            <a:solidFill>
              <a:schemeClr val="tx1"/>
            </a:solidFill>
          </a:ln>
        </p:spPr>
      </p:pic>
    </p:spTree>
    <p:extLst>
      <p:ext uri="{BB962C8B-B14F-4D97-AF65-F5344CB8AC3E}">
        <p14:creationId xmlns:p14="http://schemas.microsoft.com/office/powerpoint/2010/main" val="142483884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A51827C-944B-C5DD-FB02-9F158527072E}"/>
              </a:ext>
            </a:extLst>
          </p:cNvPr>
          <p:cNvSpPr>
            <a:spLocks noGrp="1"/>
          </p:cNvSpPr>
          <p:nvPr>
            <p:ph type="title"/>
          </p:nvPr>
        </p:nvSpPr>
        <p:spPr>
          <a:xfrm>
            <a:off x="628650" y="365125"/>
            <a:ext cx="7886700" cy="1325563"/>
          </a:xfrm>
        </p:spPr>
        <p:txBody>
          <a:bodyPr anchor="ctr">
            <a:normAutofit/>
          </a:bodyPr>
          <a:lstStyle/>
          <a:p>
            <a:pPr algn="ctr"/>
            <a:r>
              <a:rPr lang="en-GB" sz="3600" b="1" dirty="0">
                <a:latin typeface="Aptos Display" panose="020B0004020202020204" pitchFamily="34" charset="0"/>
              </a:rPr>
              <a:t>Kolb’s Experiential Learning Cycle</a:t>
            </a:r>
          </a:p>
        </p:txBody>
      </p:sp>
      <p:sp>
        <p:nvSpPr>
          <p:cNvPr id="5" name="Content Placeholder 4">
            <a:extLst>
              <a:ext uri="{FF2B5EF4-FFF2-40B4-BE49-F238E27FC236}">
                <a16:creationId xmlns:a16="http://schemas.microsoft.com/office/drawing/2014/main" id="{19E92CC5-57CC-B896-87CE-C63F1117BBD0}"/>
              </a:ext>
            </a:extLst>
          </p:cNvPr>
          <p:cNvSpPr>
            <a:spLocks noGrp="1"/>
          </p:cNvSpPr>
          <p:nvPr>
            <p:ph sz="half" idx="1"/>
          </p:nvPr>
        </p:nvSpPr>
        <p:spPr>
          <a:xfrm>
            <a:off x="628650" y="1828800"/>
            <a:ext cx="8286750" cy="3809862"/>
          </a:xfrm>
        </p:spPr>
        <p:txBody>
          <a:bodyPr>
            <a:normAutofit/>
          </a:bodyPr>
          <a:lstStyle/>
          <a:p>
            <a:pPr algn="l">
              <a:buFont typeface="Wingdings" panose="05000000000000000000" pitchFamily="2" charset="2"/>
              <a:buChar char="§"/>
            </a:pPr>
            <a:r>
              <a:rPr lang="en-GB" sz="2200" dirty="0">
                <a:latin typeface="Aptos" panose="020B0004020202020204" pitchFamily="34" charset="0"/>
              </a:rPr>
              <a:t>Kolb's model (1984) takes things a step further. Based on theories about how people learn, this model centres on the concept of developing understanding through actual experiences and contains 4 key stages:</a:t>
            </a:r>
          </a:p>
          <a:p>
            <a:pPr algn="l"/>
            <a:endParaRPr lang="en-GB" sz="2200" dirty="0">
              <a:latin typeface="Aptos" panose="020B0004020202020204" pitchFamily="34" charset="0"/>
            </a:endParaRPr>
          </a:p>
          <a:p>
            <a:pPr marL="800100" lvl="1" indent="-342900" algn="l">
              <a:buFont typeface="Arial" panose="020B0604020202020204" pitchFamily="34" charset="0"/>
              <a:buChar char="•"/>
            </a:pPr>
            <a:r>
              <a:rPr lang="en-GB" sz="2200" dirty="0">
                <a:latin typeface="Aptos" panose="020B0004020202020204" pitchFamily="34" charset="0"/>
              </a:rPr>
              <a:t>Concrete experience</a:t>
            </a:r>
          </a:p>
          <a:p>
            <a:pPr marL="800100" lvl="1" indent="-342900" algn="l">
              <a:buFont typeface="Arial" panose="020B0604020202020204" pitchFamily="34" charset="0"/>
              <a:buChar char="•"/>
            </a:pPr>
            <a:r>
              <a:rPr lang="en-GB" sz="2200" dirty="0">
                <a:latin typeface="Aptos" panose="020B0004020202020204" pitchFamily="34" charset="0"/>
              </a:rPr>
              <a:t>Reflective observation</a:t>
            </a:r>
          </a:p>
          <a:p>
            <a:pPr marL="800100" lvl="1" indent="-342900" algn="l">
              <a:buFont typeface="Arial" panose="020B0604020202020204" pitchFamily="34" charset="0"/>
              <a:buChar char="•"/>
            </a:pPr>
            <a:r>
              <a:rPr lang="en-GB" sz="2200" dirty="0">
                <a:latin typeface="Aptos" panose="020B0004020202020204" pitchFamily="34" charset="0"/>
              </a:rPr>
              <a:t>Critical reflection</a:t>
            </a:r>
          </a:p>
          <a:p>
            <a:pPr marL="800100" lvl="1" indent="-342900" algn="l">
              <a:buFont typeface="Arial" panose="020B0604020202020204" pitchFamily="34" charset="0"/>
              <a:buChar char="•"/>
            </a:pPr>
            <a:r>
              <a:rPr lang="en-GB" sz="2200" dirty="0">
                <a:latin typeface="Aptos" panose="020B0004020202020204" pitchFamily="34" charset="0"/>
              </a:rPr>
              <a:t>Active experimentation</a:t>
            </a:r>
          </a:p>
          <a:p>
            <a:endParaRPr lang="en-GB" sz="2600" dirty="0"/>
          </a:p>
        </p:txBody>
      </p:sp>
      <p:pic>
        <p:nvPicPr>
          <p:cNvPr id="3" name="Picture 2">
            <a:extLst>
              <a:ext uri="{FF2B5EF4-FFF2-40B4-BE49-F238E27FC236}">
                <a16:creationId xmlns:a16="http://schemas.microsoft.com/office/drawing/2014/main" id="{B598FA2B-C222-8CE1-EA1A-0EB59C3FDF1C}"/>
              </a:ext>
            </a:extLst>
          </p:cNvPr>
          <p:cNvPicPr>
            <a:picLocks noChangeAspect="1"/>
          </p:cNvPicPr>
          <p:nvPr/>
        </p:nvPicPr>
        <p:blipFill>
          <a:blip r:embed="rId3"/>
          <a:stretch>
            <a:fillRect/>
          </a:stretch>
        </p:blipFill>
        <p:spPr>
          <a:xfrm>
            <a:off x="4953000" y="3505200"/>
            <a:ext cx="3105764" cy="1600200"/>
          </a:xfrm>
          <a:prstGeom prst="rect">
            <a:avLst/>
          </a:prstGeom>
          <a:ln>
            <a:solidFill>
              <a:schemeClr val="tx1"/>
            </a:solidFill>
          </a:ln>
        </p:spPr>
      </p:pic>
    </p:spTree>
    <p:extLst>
      <p:ext uri="{BB962C8B-B14F-4D97-AF65-F5344CB8AC3E}">
        <p14:creationId xmlns:p14="http://schemas.microsoft.com/office/powerpoint/2010/main" val="221006160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diagram of a process&#10;&#10;Description automatically generated">
            <a:extLst>
              <a:ext uri="{FF2B5EF4-FFF2-40B4-BE49-F238E27FC236}">
                <a16:creationId xmlns:a16="http://schemas.microsoft.com/office/drawing/2014/main" id="{EA36CEC0-623D-E69D-786C-59E9F9DDB35E}"/>
              </a:ext>
            </a:extLst>
          </p:cNvPr>
          <p:cNvPicPr>
            <a:picLocks noChangeAspect="1"/>
          </p:cNvPicPr>
          <p:nvPr/>
        </p:nvPicPr>
        <p:blipFill>
          <a:blip r:embed="rId3"/>
          <a:stretch>
            <a:fillRect/>
          </a:stretch>
        </p:blipFill>
        <p:spPr>
          <a:xfrm>
            <a:off x="577048" y="1066800"/>
            <a:ext cx="7989904" cy="4114800"/>
          </a:xfrm>
          <a:prstGeom prst="rect">
            <a:avLst/>
          </a:prstGeom>
          <a:ln>
            <a:solidFill>
              <a:schemeClr val="tx1"/>
            </a:solidFill>
          </a:ln>
        </p:spPr>
      </p:pic>
    </p:spTree>
    <p:extLst>
      <p:ext uri="{BB962C8B-B14F-4D97-AF65-F5344CB8AC3E}">
        <p14:creationId xmlns:p14="http://schemas.microsoft.com/office/powerpoint/2010/main" val="2445841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A51827C-944B-C5DD-FB02-9F158527072E}"/>
              </a:ext>
            </a:extLst>
          </p:cNvPr>
          <p:cNvSpPr>
            <a:spLocks noGrp="1"/>
          </p:cNvSpPr>
          <p:nvPr>
            <p:ph type="title"/>
          </p:nvPr>
        </p:nvSpPr>
        <p:spPr>
          <a:xfrm>
            <a:off x="628650" y="365125"/>
            <a:ext cx="7886700" cy="1325563"/>
          </a:xfrm>
        </p:spPr>
        <p:txBody>
          <a:bodyPr anchor="ctr">
            <a:normAutofit/>
          </a:bodyPr>
          <a:lstStyle/>
          <a:p>
            <a:pPr algn="ctr"/>
            <a:r>
              <a:rPr lang="en-GB" sz="4000" b="1" dirty="0">
                <a:latin typeface="Aptos Display" panose="020B0004020202020204" pitchFamily="34" charset="0"/>
              </a:rPr>
              <a:t>S</a:t>
            </a:r>
            <a:r>
              <a:rPr lang="en-US" sz="4000" b="1" dirty="0" err="1">
                <a:effectLst/>
                <a:latin typeface="Aptos Display" panose="020B0004020202020204" pitchFamily="34" charset="0"/>
                <a:ea typeface="Carlito"/>
                <a:cs typeface="Carlito"/>
              </a:rPr>
              <a:t>chön</a:t>
            </a:r>
            <a:endParaRPr lang="en-GB" sz="4000" b="1" dirty="0">
              <a:latin typeface="Aptos Display" panose="020B0004020202020204" pitchFamily="34" charset="0"/>
            </a:endParaRPr>
          </a:p>
        </p:txBody>
      </p:sp>
      <p:sp>
        <p:nvSpPr>
          <p:cNvPr id="5" name="Content Placeholder 4">
            <a:extLst>
              <a:ext uri="{FF2B5EF4-FFF2-40B4-BE49-F238E27FC236}">
                <a16:creationId xmlns:a16="http://schemas.microsoft.com/office/drawing/2014/main" id="{19E92CC5-57CC-B896-87CE-C63F1117BBD0}"/>
              </a:ext>
            </a:extLst>
          </p:cNvPr>
          <p:cNvSpPr>
            <a:spLocks noGrp="1"/>
          </p:cNvSpPr>
          <p:nvPr>
            <p:ph sz="half" idx="1"/>
          </p:nvPr>
        </p:nvSpPr>
        <p:spPr>
          <a:xfrm>
            <a:off x="628650" y="2057538"/>
            <a:ext cx="8286750" cy="3809862"/>
          </a:xfrm>
        </p:spPr>
        <p:txBody>
          <a:bodyPr>
            <a:normAutofit lnSpcReduction="10000"/>
          </a:bodyPr>
          <a:lstStyle/>
          <a:p>
            <a:pPr algn="l">
              <a:buFont typeface="Wingdings" panose="05000000000000000000" pitchFamily="2" charset="2"/>
              <a:buChar char="§"/>
            </a:pPr>
            <a:r>
              <a:rPr lang="en-GB" sz="2300" dirty="0">
                <a:latin typeface="Aptos" panose="020B0004020202020204" pitchFamily="34" charset="0"/>
              </a:rPr>
              <a:t>Reflection in action – This is reflecting as you go (immediately), where you reflect on your actions during an event This isn't going well, what can I do now to improve things? Or this is going well; how can I maintain the momentum? Making informed decisions based on spontaneous, split-second reflections. </a:t>
            </a:r>
          </a:p>
          <a:p>
            <a:pPr algn="l">
              <a:buFont typeface="Wingdings" panose="05000000000000000000" pitchFamily="2" charset="2"/>
              <a:buChar char="§"/>
            </a:pPr>
            <a:endParaRPr lang="en-GB" sz="2300" dirty="0">
              <a:latin typeface="Aptos" panose="020B0004020202020204" pitchFamily="34" charset="0"/>
            </a:endParaRPr>
          </a:p>
          <a:p>
            <a:pPr algn="l">
              <a:buFont typeface="Wingdings" panose="05000000000000000000" pitchFamily="2" charset="2"/>
              <a:buChar char="§"/>
            </a:pPr>
            <a:r>
              <a:rPr lang="en-GB" sz="2300" dirty="0">
                <a:latin typeface="Aptos" panose="020B0004020202020204" pitchFamily="34" charset="0"/>
              </a:rPr>
              <a:t>Reflection on action – You recall incidents after the event has passed, thinking in depth on how you can improve your practice. You may think over something spontaneously while travelling or resting or you may put specific time aside and formally structure your reflections.</a:t>
            </a:r>
          </a:p>
          <a:p>
            <a:endParaRPr lang="en-GB" sz="2600" dirty="0"/>
          </a:p>
        </p:txBody>
      </p:sp>
      <p:pic>
        <p:nvPicPr>
          <p:cNvPr id="2" name="Picture 1">
            <a:extLst>
              <a:ext uri="{FF2B5EF4-FFF2-40B4-BE49-F238E27FC236}">
                <a16:creationId xmlns:a16="http://schemas.microsoft.com/office/drawing/2014/main" id="{4B4346E7-1AD1-AC9F-EF34-9B7ED4A8DDEB}"/>
              </a:ext>
            </a:extLst>
          </p:cNvPr>
          <p:cNvPicPr>
            <a:picLocks noChangeAspect="1"/>
          </p:cNvPicPr>
          <p:nvPr/>
        </p:nvPicPr>
        <p:blipFill rotWithShape="1">
          <a:blip r:embed="rId3"/>
          <a:srcRect b="13639"/>
          <a:stretch/>
        </p:blipFill>
        <p:spPr>
          <a:xfrm>
            <a:off x="6172200" y="228600"/>
            <a:ext cx="2233248" cy="1711681"/>
          </a:xfrm>
          <a:prstGeom prst="rect">
            <a:avLst/>
          </a:prstGeom>
          <a:ln>
            <a:solidFill>
              <a:schemeClr val="tx1"/>
            </a:solidFill>
          </a:ln>
        </p:spPr>
      </p:pic>
    </p:spTree>
    <p:extLst>
      <p:ext uri="{BB962C8B-B14F-4D97-AF65-F5344CB8AC3E}">
        <p14:creationId xmlns:p14="http://schemas.microsoft.com/office/powerpoint/2010/main" val="5350345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D03357B-BB6C-C2ED-5454-92DE3FF73319}"/>
              </a:ext>
            </a:extLst>
          </p:cNvPr>
          <p:cNvPicPr>
            <a:picLocks noChangeAspect="1"/>
          </p:cNvPicPr>
          <p:nvPr/>
        </p:nvPicPr>
        <p:blipFill rotWithShape="1">
          <a:blip r:embed="rId3"/>
          <a:srcRect b="13639"/>
          <a:stretch/>
        </p:blipFill>
        <p:spPr>
          <a:xfrm>
            <a:off x="1142047" y="381000"/>
            <a:ext cx="6859906" cy="5257800"/>
          </a:xfrm>
          <a:prstGeom prst="rect">
            <a:avLst/>
          </a:prstGeom>
          <a:ln>
            <a:solidFill>
              <a:schemeClr val="tx1"/>
            </a:solidFill>
          </a:ln>
        </p:spPr>
      </p:pic>
    </p:spTree>
    <p:extLst>
      <p:ext uri="{BB962C8B-B14F-4D97-AF65-F5344CB8AC3E}">
        <p14:creationId xmlns:p14="http://schemas.microsoft.com/office/powerpoint/2010/main" val="149380577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D317B8C5-0349-55DF-1473-E5BF9090E8EE}"/>
              </a:ext>
            </a:extLst>
          </p:cNvPr>
          <p:cNvSpPr>
            <a:spLocks noGrp="1"/>
          </p:cNvSpPr>
          <p:nvPr>
            <p:ph type="title"/>
          </p:nvPr>
        </p:nvSpPr>
        <p:spPr/>
        <p:txBody>
          <a:bodyPr>
            <a:normAutofit/>
          </a:bodyPr>
          <a:lstStyle/>
          <a:p>
            <a:pPr algn="ctr"/>
            <a:r>
              <a:rPr lang="en-US" sz="3600" b="1" dirty="0">
                <a:ln w="0"/>
                <a:latin typeface="Aptos Display" panose="020B0004020202020204" pitchFamily="34" charset="0"/>
              </a:rPr>
              <a:t>Learning Logs – One per Module</a:t>
            </a:r>
            <a:endParaRPr lang="en-GB" sz="3600" b="1" dirty="0">
              <a:latin typeface="Aptos Display" panose="020B0004020202020204" pitchFamily="34" charset="0"/>
            </a:endParaRPr>
          </a:p>
        </p:txBody>
      </p:sp>
      <p:pic>
        <p:nvPicPr>
          <p:cNvPr id="3" name="Picture 2">
            <a:extLst>
              <a:ext uri="{FF2B5EF4-FFF2-40B4-BE49-F238E27FC236}">
                <a16:creationId xmlns:a16="http://schemas.microsoft.com/office/drawing/2014/main" id="{8BE25338-39B4-8FC4-3A19-1AAB927AEC3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8650" y="2095843"/>
            <a:ext cx="4788638" cy="3217366"/>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4" name="Picture 3" descr="Text&#10;&#10;Description automatically generated with medium confidence">
            <a:extLst>
              <a:ext uri="{FF2B5EF4-FFF2-40B4-BE49-F238E27FC236}">
                <a16:creationId xmlns:a16="http://schemas.microsoft.com/office/drawing/2014/main" id="{C3545037-3BF2-F106-0868-C6F93A16103D}"/>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172199" y="2371552"/>
            <a:ext cx="2413465" cy="905048"/>
          </a:xfrm>
          <a:prstGeom prst="rect">
            <a:avLst/>
          </a:prstGeom>
        </p:spPr>
      </p:pic>
      <p:sp>
        <p:nvSpPr>
          <p:cNvPr id="8" name="TextBox 7">
            <a:extLst>
              <a:ext uri="{FF2B5EF4-FFF2-40B4-BE49-F238E27FC236}">
                <a16:creationId xmlns:a16="http://schemas.microsoft.com/office/drawing/2014/main" id="{B04963B4-F866-B320-51CB-87283E00BC90}"/>
              </a:ext>
            </a:extLst>
          </p:cNvPr>
          <p:cNvSpPr txBox="1"/>
          <p:nvPr/>
        </p:nvSpPr>
        <p:spPr>
          <a:xfrm>
            <a:off x="5092931" y="3704526"/>
            <a:ext cx="4572000" cy="830997"/>
          </a:xfrm>
          <a:prstGeom prst="rect">
            <a:avLst/>
          </a:prstGeom>
          <a:noFill/>
        </p:spPr>
        <p:txBody>
          <a:bodyPr wrap="square">
            <a:spAutoFit/>
          </a:bodyPr>
          <a:lstStyle/>
          <a:p>
            <a:pPr algn="ctr"/>
            <a:r>
              <a:rPr lang="en-GB" sz="2400" b="1" dirty="0">
                <a:latin typeface="Aptos Display" panose="020B0004020202020204" pitchFamily="34" charset="0"/>
              </a:rPr>
              <a:t>Friday, 7</a:t>
            </a:r>
            <a:r>
              <a:rPr lang="en-GB" sz="2400" b="1" baseline="30000" dirty="0">
                <a:latin typeface="Aptos Display" panose="020B0004020202020204" pitchFamily="34" charset="0"/>
              </a:rPr>
              <a:t>th</a:t>
            </a:r>
            <a:r>
              <a:rPr lang="en-GB" sz="2400" b="1" dirty="0">
                <a:latin typeface="Aptos Display" panose="020B0004020202020204" pitchFamily="34" charset="0"/>
              </a:rPr>
              <a:t> March</a:t>
            </a:r>
          </a:p>
          <a:p>
            <a:pPr algn="ctr"/>
            <a:r>
              <a:rPr lang="en-GB" sz="2400" b="1" dirty="0">
                <a:latin typeface="Aptos Display" panose="020B0004020202020204" pitchFamily="34" charset="0"/>
              </a:rPr>
              <a:t>by 23:59pm</a:t>
            </a:r>
          </a:p>
        </p:txBody>
      </p:sp>
    </p:spTree>
    <p:extLst>
      <p:ext uri="{BB962C8B-B14F-4D97-AF65-F5344CB8AC3E}">
        <p14:creationId xmlns:p14="http://schemas.microsoft.com/office/powerpoint/2010/main" val="387405047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A51827C-944B-C5DD-FB02-9F158527072E}"/>
              </a:ext>
            </a:extLst>
          </p:cNvPr>
          <p:cNvSpPr>
            <a:spLocks noGrp="1"/>
          </p:cNvSpPr>
          <p:nvPr>
            <p:ph type="title"/>
          </p:nvPr>
        </p:nvSpPr>
        <p:spPr>
          <a:xfrm>
            <a:off x="4447510" y="152400"/>
            <a:ext cx="4248150" cy="1325563"/>
          </a:xfrm>
        </p:spPr>
        <p:txBody>
          <a:bodyPr anchor="ctr">
            <a:normAutofit/>
          </a:bodyPr>
          <a:lstStyle/>
          <a:p>
            <a:pPr algn="ctr"/>
            <a:r>
              <a:rPr lang="en-US" sz="3600" b="1" dirty="0">
                <a:effectLst/>
                <a:latin typeface="Aptos Display" panose="020B0004020202020204" pitchFamily="34" charset="0"/>
                <a:ea typeface="Carlito"/>
                <a:cs typeface="Carlito"/>
              </a:rPr>
              <a:t>BMIH6002</a:t>
            </a:r>
            <a:endParaRPr lang="en-GB" sz="3600" b="1" dirty="0">
              <a:latin typeface="Aptos Display" panose="020B0004020202020204" pitchFamily="34" charset="0"/>
            </a:endParaRPr>
          </a:p>
        </p:txBody>
      </p:sp>
      <p:sp>
        <p:nvSpPr>
          <p:cNvPr id="5" name="Content Placeholder 4">
            <a:extLst>
              <a:ext uri="{FF2B5EF4-FFF2-40B4-BE49-F238E27FC236}">
                <a16:creationId xmlns:a16="http://schemas.microsoft.com/office/drawing/2014/main" id="{19E92CC5-57CC-B896-87CE-C63F1117BBD0}"/>
              </a:ext>
            </a:extLst>
          </p:cNvPr>
          <p:cNvSpPr>
            <a:spLocks noGrp="1"/>
          </p:cNvSpPr>
          <p:nvPr>
            <p:ph sz="half" idx="1"/>
          </p:nvPr>
        </p:nvSpPr>
        <p:spPr>
          <a:xfrm>
            <a:off x="304800" y="1469612"/>
            <a:ext cx="8534400" cy="4389437"/>
          </a:xfrm>
        </p:spPr>
        <p:txBody>
          <a:bodyPr>
            <a:noAutofit/>
          </a:bodyPr>
          <a:lstStyle/>
          <a:p>
            <a:pPr algn="just">
              <a:lnSpc>
                <a:spcPct val="100000"/>
              </a:lnSpc>
              <a:buFont typeface="Wingdings" panose="05000000000000000000" pitchFamily="2" charset="2"/>
              <a:buChar char="§"/>
            </a:pPr>
            <a:r>
              <a:rPr lang="en-GB" sz="1750" dirty="0">
                <a:effectLst/>
                <a:latin typeface="Aptos" panose="020B0004020202020204" pitchFamily="34" charset="0"/>
                <a:ea typeface="Times New Roman" panose="02020603050405020304" pitchFamily="18" charset="0"/>
                <a:cs typeface="Arial" panose="020B0604020202020204" pitchFamily="34" charset="0"/>
              </a:rPr>
              <a:t>Select, reference and use a </a:t>
            </a:r>
            <a:r>
              <a:rPr lang="en-GB" sz="1750" b="1" dirty="0">
                <a:effectLst/>
                <a:latin typeface="Aptos" panose="020B0004020202020204" pitchFamily="34" charset="0"/>
                <a:ea typeface="Times New Roman" panose="02020603050405020304" pitchFamily="18" charset="0"/>
                <a:cs typeface="Arial" panose="020B0604020202020204" pitchFamily="34" charset="0"/>
              </a:rPr>
              <a:t>reflection model</a:t>
            </a:r>
            <a:r>
              <a:rPr lang="en-GB" sz="1750" dirty="0">
                <a:effectLst/>
                <a:latin typeface="Aptos" panose="020B0004020202020204" pitchFamily="34" charset="0"/>
                <a:ea typeface="Times New Roman" panose="02020603050405020304" pitchFamily="18" charset="0"/>
                <a:cs typeface="Arial" panose="020B0604020202020204" pitchFamily="34" charset="0"/>
              </a:rPr>
              <a:t> to guide reflection of </a:t>
            </a:r>
            <a:r>
              <a:rPr lang="en-GB" sz="1750" b="1" dirty="0">
                <a:effectLst/>
                <a:latin typeface="Aptos" panose="020B0004020202020204" pitchFamily="34" charset="0"/>
                <a:ea typeface="Times New Roman" panose="02020603050405020304" pitchFamily="18" charset="0"/>
                <a:cs typeface="Arial" panose="020B0604020202020204" pitchFamily="34" charset="0"/>
              </a:rPr>
              <a:t>F&amp;B</a:t>
            </a:r>
            <a:r>
              <a:rPr lang="en-GB" sz="1750" dirty="0">
                <a:effectLst/>
                <a:latin typeface="Aptos" panose="020B0004020202020204" pitchFamily="34" charset="0"/>
                <a:ea typeface="Times New Roman" panose="02020603050405020304" pitchFamily="18" charset="0"/>
                <a:cs typeface="Arial" panose="020B0604020202020204" pitchFamily="34" charset="0"/>
              </a:rPr>
              <a:t> experience. How did experience contribute to your development? Consider </a:t>
            </a:r>
            <a:r>
              <a:rPr lang="en-GB" sz="1750" b="1" dirty="0">
                <a:effectLst/>
                <a:latin typeface="Aptos" panose="020B0004020202020204" pitchFamily="34" charset="0"/>
                <a:ea typeface="Times New Roman" panose="02020603050405020304" pitchFamily="18" charset="0"/>
                <a:cs typeface="Arial" panose="020B0604020202020204" pitchFamily="34" charset="0"/>
              </a:rPr>
              <a:t>work-based skills and technical knowledge </a:t>
            </a:r>
            <a:r>
              <a:rPr lang="en-GB" sz="1750" dirty="0">
                <a:effectLst/>
                <a:latin typeface="Aptos" panose="020B0004020202020204" pitchFamily="34" charset="0"/>
                <a:ea typeface="Times New Roman" panose="02020603050405020304" pitchFamily="18" charset="0"/>
                <a:cs typeface="Arial" panose="020B0604020202020204" pitchFamily="34" charset="0"/>
              </a:rPr>
              <a:t>essential for maintaining high guest services.</a:t>
            </a:r>
          </a:p>
          <a:p>
            <a:pPr algn="just">
              <a:lnSpc>
                <a:spcPct val="100000"/>
              </a:lnSpc>
              <a:buFont typeface="Wingdings" panose="05000000000000000000" pitchFamily="2" charset="2"/>
              <a:buChar char="§"/>
            </a:pPr>
            <a:r>
              <a:rPr lang="en-GB" sz="1750" b="1" dirty="0">
                <a:effectLst/>
                <a:latin typeface="Aptos" panose="020B0004020202020204" pitchFamily="34" charset="0"/>
                <a:ea typeface="Times New Roman" panose="02020603050405020304" pitchFamily="18" charset="0"/>
                <a:cs typeface="Arial" panose="020B0604020202020204" pitchFamily="34" charset="0"/>
              </a:rPr>
              <a:t>Critically evaluate </a:t>
            </a:r>
            <a:r>
              <a:rPr lang="en-GB" sz="1750" dirty="0">
                <a:effectLst/>
                <a:latin typeface="Aptos" panose="020B0004020202020204" pitchFamily="34" charset="0"/>
                <a:ea typeface="Times New Roman" panose="02020603050405020304" pitchFamily="18" charset="0"/>
                <a:cs typeface="Arial" panose="020B0604020202020204" pitchFamily="34" charset="0"/>
              </a:rPr>
              <a:t>the importance. How did it enhance your understanding of key areas such as </a:t>
            </a:r>
            <a:r>
              <a:rPr lang="en-GB" sz="1750" b="1" dirty="0">
                <a:effectLst/>
                <a:latin typeface="Aptos" panose="020B0004020202020204" pitchFamily="34" charset="0"/>
                <a:ea typeface="Times New Roman" panose="02020603050405020304" pitchFamily="18" charset="0"/>
                <a:cs typeface="Arial" panose="020B0604020202020204" pitchFamily="34" charset="0"/>
              </a:rPr>
              <a:t>communication, teamwork, task management, personal skills, and guest service</a:t>
            </a:r>
            <a:r>
              <a:rPr lang="en-GB" sz="1750" dirty="0">
                <a:effectLst/>
                <a:latin typeface="Aptos" panose="020B0004020202020204" pitchFamily="34" charset="0"/>
                <a:ea typeface="Times New Roman" panose="02020603050405020304" pitchFamily="18" charset="0"/>
                <a:cs typeface="Arial" panose="020B0604020202020204" pitchFamily="34" charset="0"/>
              </a:rPr>
              <a:t>? Include </a:t>
            </a:r>
            <a:r>
              <a:rPr lang="en-GB" sz="1750" b="1" dirty="0">
                <a:effectLst/>
                <a:latin typeface="Aptos" panose="020B0004020202020204" pitchFamily="34" charset="0"/>
                <a:ea typeface="Times New Roman" panose="02020603050405020304" pitchFamily="18" charset="0"/>
                <a:cs typeface="Arial" panose="020B0604020202020204" pitchFamily="34" charset="0"/>
              </a:rPr>
              <a:t>concrete examples</a:t>
            </a:r>
            <a:r>
              <a:rPr lang="en-GB" sz="1750" dirty="0">
                <a:effectLst/>
                <a:latin typeface="Aptos" panose="020B0004020202020204" pitchFamily="34" charset="0"/>
                <a:ea typeface="Times New Roman" panose="02020603050405020304" pitchFamily="18" charset="0"/>
                <a:cs typeface="Arial" panose="020B0604020202020204" pitchFamily="34" charset="0"/>
              </a:rPr>
              <a:t>. Where appropriate reflect on how your academic journey and previous industry or placement experiences have influenced your development.</a:t>
            </a:r>
          </a:p>
          <a:p>
            <a:pPr>
              <a:lnSpc>
                <a:spcPct val="100000"/>
              </a:lnSpc>
              <a:buFont typeface="Wingdings" panose="05000000000000000000" pitchFamily="2" charset="2"/>
              <a:buChar char="§"/>
            </a:pPr>
            <a:r>
              <a:rPr lang="en-GB" sz="1750" dirty="0">
                <a:effectLst/>
                <a:latin typeface="Aptos" panose="020B0004020202020204" pitchFamily="34" charset="0"/>
                <a:ea typeface="Times New Roman" panose="02020603050405020304" pitchFamily="18" charset="0"/>
                <a:cs typeface="Arial" panose="020B0604020202020204" pitchFamily="34" charset="0"/>
              </a:rPr>
              <a:t>Reflect on an </a:t>
            </a:r>
            <a:r>
              <a:rPr lang="en-GB" sz="1750" b="1" dirty="0">
                <a:effectLst/>
                <a:latin typeface="Aptos" panose="020B0004020202020204" pitchFamily="34" charset="0"/>
                <a:ea typeface="Times New Roman" panose="02020603050405020304" pitchFamily="18" charset="0"/>
                <a:cs typeface="Arial" panose="020B0604020202020204" pitchFamily="34" charset="0"/>
              </a:rPr>
              <a:t>organisational issue </a:t>
            </a:r>
            <a:r>
              <a:rPr lang="en-GB" sz="1750" dirty="0">
                <a:effectLst/>
                <a:latin typeface="Aptos" panose="020B0004020202020204" pitchFamily="34" charset="0"/>
                <a:ea typeface="Times New Roman" panose="02020603050405020304" pitchFamily="18" charset="0"/>
                <a:cs typeface="Arial" panose="020B0604020202020204" pitchFamily="34" charset="0"/>
              </a:rPr>
              <a:t>encountered</a:t>
            </a:r>
            <a:r>
              <a:rPr lang="en-GB" sz="1750" dirty="0">
                <a:latin typeface="Aptos" panose="020B0004020202020204" pitchFamily="34" charset="0"/>
                <a:ea typeface="Times New Roman" panose="02020603050405020304" pitchFamily="18" charset="0"/>
                <a:cs typeface="Arial" panose="020B0604020202020204" pitchFamily="34" charset="0"/>
              </a:rPr>
              <a:t>. </a:t>
            </a:r>
            <a:r>
              <a:rPr lang="en-GB" sz="1750" b="1" dirty="0">
                <a:latin typeface="Aptos" panose="020B0004020202020204" pitchFamily="34" charset="0"/>
                <a:ea typeface="Times New Roman" panose="02020603050405020304" pitchFamily="18" charset="0"/>
                <a:cs typeface="Arial" panose="020B0604020202020204" pitchFamily="34" charset="0"/>
              </a:rPr>
              <a:t>Analyse</a:t>
            </a:r>
            <a:r>
              <a:rPr lang="en-GB" sz="1750" dirty="0">
                <a:latin typeface="Aptos" panose="020B0004020202020204" pitchFamily="34" charset="0"/>
                <a:ea typeface="Times New Roman" panose="02020603050405020304" pitchFamily="18" charset="0"/>
                <a:cs typeface="Arial" panose="020B0604020202020204" pitchFamily="34" charset="0"/>
              </a:rPr>
              <a:t> how this impacted your experience, the department’s operations and propose </a:t>
            </a:r>
            <a:r>
              <a:rPr lang="en-GB" sz="1750" b="1" dirty="0">
                <a:latin typeface="Aptos" panose="020B0004020202020204" pitchFamily="34" charset="0"/>
                <a:ea typeface="Times New Roman" panose="02020603050405020304" pitchFamily="18" charset="0"/>
                <a:cs typeface="Arial" panose="020B0604020202020204" pitchFamily="34" charset="0"/>
              </a:rPr>
              <a:t>practical solutions</a:t>
            </a:r>
            <a:r>
              <a:rPr lang="en-GB" sz="1750" dirty="0">
                <a:latin typeface="Aptos" panose="020B0004020202020204" pitchFamily="34" charset="0"/>
                <a:ea typeface="Times New Roman" panose="02020603050405020304" pitchFamily="18" charset="0"/>
                <a:cs typeface="Arial" panose="020B0604020202020204" pitchFamily="34" charset="0"/>
              </a:rPr>
              <a:t>. Highlight your viewpoints and suggestions, supported by </a:t>
            </a:r>
            <a:r>
              <a:rPr lang="en-GB" sz="1750" b="1" dirty="0">
                <a:latin typeface="Aptos" panose="020B0004020202020204" pitchFamily="34" charset="0"/>
                <a:ea typeface="Times New Roman" panose="02020603050405020304" pitchFamily="18" charset="0"/>
                <a:cs typeface="Arial" panose="020B0604020202020204" pitchFamily="34" charset="0"/>
              </a:rPr>
              <a:t>relevant</a:t>
            </a:r>
            <a:r>
              <a:rPr lang="en-GB" sz="1750" dirty="0">
                <a:latin typeface="Aptos" panose="020B0004020202020204" pitchFamily="34" charset="0"/>
                <a:ea typeface="Times New Roman" panose="02020603050405020304" pitchFamily="18" charset="0"/>
                <a:cs typeface="Arial" panose="020B0604020202020204" pitchFamily="34" charset="0"/>
              </a:rPr>
              <a:t> </a:t>
            </a:r>
            <a:r>
              <a:rPr lang="en-GB" sz="1750" b="1" dirty="0">
                <a:latin typeface="Aptos" panose="020B0004020202020204" pitchFamily="34" charset="0"/>
                <a:ea typeface="Times New Roman" panose="02020603050405020304" pitchFamily="18" charset="0"/>
                <a:cs typeface="Arial" panose="020B0604020202020204" pitchFamily="34" charset="0"/>
              </a:rPr>
              <a:t>theories and concepts</a:t>
            </a:r>
            <a:r>
              <a:rPr lang="en-GB" sz="1750" dirty="0">
                <a:latin typeface="Aptos" panose="020B0004020202020204" pitchFamily="34" charset="0"/>
                <a:ea typeface="Times New Roman" panose="02020603050405020304" pitchFamily="18" charset="0"/>
                <a:cs typeface="Arial" panose="020B0604020202020204" pitchFamily="34" charset="0"/>
              </a:rPr>
              <a:t>. </a:t>
            </a:r>
          </a:p>
          <a:p>
            <a:pPr>
              <a:lnSpc>
                <a:spcPct val="100000"/>
              </a:lnSpc>
              <a:buFont typeface="Wingdings" panose="05000000000000000000" pitchFamily="2" charset="2"/>
              <a:buChar char="§"/>
            </a:pPr>
            <a:r>
              <a:rPr lang="en-GB" sz="1750" dirty="0">
                <a:latin typeface="Aptos" panose="020B0004020202020204" pitchFamily="34" charset="0"/>
                <a:ea typeface="Times New Roman" panose="02020603050405020304" pitchFamily="18" charset="0"/>
                <a:cs typeface="Arial" panose="020B0604020202020204" pitchFamily="34" charset="0"/>
              </a:rPr>
              <a:t>Conclude by </a:t>
            </a:r>
            <a:r>
              <a:rPr lang="en-GB" sz="1750" b="1" dirty="0">
                <a:latin typeface="Aptos" panose="020B0004020202020204" pitchFamily="34" charset="0"/>
                <a:ea typeface="Times New Roman" panose="02020603050405020304" pitchFamily="18" charset="0"/>
                <a:cs typeface="Arial" panose="020B0604020202020204" pitchFamily="34" charset="0"/>
              </a:rPr>
              <a:t>summarising key insights gained</a:t>
            </a:r>
            <a:r>
              <a:rPr lang="en-GB" sz="1750" dirty="0">
                <a:latin typeface="Aptos" panose="020B0004020202020204" pitchFamily="34" charset="0"/>
                <a:ea typeface="Times New Roman" panose="02020603050405020304" pitchFamily="18" charset="0"/>
                <a:cs typeface="Arial" panose="020B0604020202020204" pitchFamily="34" charset="0"/>
              </a:rPr>
              <a:t>, and how this will inform your </a:t>
            </a:r>
            <a:r>
              <a:rPr lang="en-GB" sz="1750" b="1" dirty="0">
                <a:latin typeface="Aptos" panose="020B0004020202020204" pitchFamily="34" charset="0"/>
                <a:ea typeface="Times New Roman" panose="02020603050405020304" pitchFamily="18" charset="0"/>
                <a:cs typeface="Arial" panose="020B0604020202020204" pitchFamily="34" charset="0"/>
              </a:rPr>
              <a:t>future professional practice.</a:t>
            </a:r>
          </a:p>
        </p:txBody>
      </p:sp>
      <p:sp>
        <p:nvSpPr>
          <p:cNvPr id="3" name="TextBox 2">
            <a:extLst>
              <a:ext uri="{FF2B5EF4-FFF2-40B4-BE49-F238E27FC236}">
                <a16:creationId xmlns:a16="http://schemas.microsoft.com/office/drawing/2014/main" id="{7E3B7F39-CFA5-46B3-0DCF-E18B7A46116D}"/>
              </a:ext>
            </a:extLst>
          </p:cNvPr>
          <p:cNvSpPr txBox="1"/>
          <p:nvPr/>
        </p:nvSpPr>
        <p:spPr>
          <a:xfrm>
            <a:off x="477023" y="599754"/>
            <a:ext cx="6094562" cy="1015663"/>
          </a:xfrm>
          <a:prstGeom prst="rect">
            <a:avLst/>
          </a:prstGeom>
          <a:noFill/>
        </p:spPr>
        <p:txBody>
          <a:bodyPr wrap="square">
            <a:spAutoFit/>
          </a:bodyPr>
          <a:lstStyle/>
          <a:p>
            <a:pPr algn="just">
              <a:tabLst>
                <a:tab pos="270510" algn="l"/>
              </a:tabLst>
            </a:pPr>
            <a:r>
              <a:rPr lang="en-GB" sz="1800" b="1" dirty="0">
                <a:effectLst/>
                <a:latin typeface="Aptos" panose="020B0004020202020204" pitchFamily="34" charset="0"/>
                <a:ea typeface="Times New Roman" panose="02020603050405020304" pitchFamily="18" charset="0"/>
              </a:rPr>
              <a:t>Student Learning Log (50%)</a:t>
            </a:r>
          </a:p>
          <a:p>
            <a:pPr algn="l" hangingPunct="0">
              <a:lnSpc>
                <a:spcPct val="150000"/>
              </a:lnSpc>
            </a:pPr>
            <a:r>
              <a:rPr lang="en-GB" sz="1200" b="1" dirty="0">
                <a:effectLst/>
                <a:latin typeface="Aptos" panose="020B0004020202020204" pitchFamily="34" charset="0"/>
                <a:ea typeface="Times New Roman" panose="02020603050405020304" pitchFamily="18" charset="0"/>
                <a:cs typeface="Arial" panose="020B0604020202020204" pitchFamily="34" charset="0"/>
              </a:rPr>
              <a:t>within the Food and Beverage department 1250 words (+/-10%)</a:t>
            </a:r>
            <a:endParaRPr lang="en-GB" sz="1400" b="1" dirty="0">
              <a:effectLst/>
              <a:latin typeface="Aptos" panose="020B0004020202020204" pitchFamily="34" charset="0"/>
              <a:ea typeface="Times New Roman" panose="02020603050405020304" pitchFamily="18" charset="0"/>
            </a:endParaRPr>
          </a:p>
          <a:p>
            <a:pPr algn="just" hangingPunct="0"/>
            <a:r>
              <a:rPr lang="en-GB" sz="1200" b="1"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 </a:t>
            </a:r>
            <a:endParaRPr lang="en-GB" sz="1400" b="1" dirty="0">
              <a:solidFill>
                <a:schemeClr val="tx2"/>
              </a:solidFill>
              <a:effectLst/>
              <a:latin typeface="Arial" panose="020B0604020202020204" pitchFamily="34" charset="0"/>
              <a:ea typeface="Times New Roman" panose="02020603050405020304" pitchFamily="18" charset="0"/>
            </a:endParaRPr>
          </a:p>
          <a:p>
            <a:pPr algn="just">
              <a:tabLst>
                <a:tab pos="270510" algn="l"/>
              </a:tabLst>
            </a:pPr>
            <a:endParaRPr lang="en-GB" sz="1200" dirty="0">
              <a:solidFill>
                <a:schemeClr val="tx2"/>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7863957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A51827C-944B-C5DD-FB02-9F158527072E}"/>
              </a:ext>
            </a:extLst>
          </p:cNvPr>
          <p:cNvSpPr>
            <a:spLocks noGrp="1"/>
          </p:cNvSpPr>
          <p:nvPr>
            <p:ph type="title"/>
          </p:nvPr>
        </p:nvSpPr>
        <p:spPr>
          <a:xfrm>
            <a:off x="4447510" y="152400"/>
            <a:ext cx="4248150" cy="1325563"/>
          </a:xfrm>
        </p:spPr>
        <p:txBody>
          <a:bodyPr anchor="ctr">
            <a:normAutofit/>
          </a:bodyPr>
          <a:lstStyle/>
          <a:p>
            <a:pPr algn="ctr"/>
            <a:r>
              <a:rPr lang="en-US" sz="3600" b="1" dirty="0">
                <a:effectLst/>
                <a:latin typeface="Aptos Display" panose="020B0004020202020204" pitchFamily="34" charset="0"/>
                <a:ea typeface="Carlito"/>
                <a:cs typeface="Carlito"/>
              </a:rPr>
              <a:t>BMIH6002</a:t>
            </a:r>
            <a:endParaRPr lang="en-GB" sz="3600" b="1" dirty="0">
              <a:latin typeface="Aptos Display" panose="020B0004020202020204" pitchFamily="34" charset="0"/>
            </a:endParaRPr>
          </a:p>
        </p:txBody>
      </p:sp>
      <p:sp>
        <p:nvSpPr>
          <p:cNvPr id="5" name="Content Placeholder 4">
            <a:extLst>
              <a:ext uri="{FF2B5EF4-FFF2-40B4-BE49-F238E27FC236}">
                <a16:creationId xmlns:a16="http://schemas.microsoft.com/office/drawing/2014/main" id="{19E92CC5-57CC-B896-87CE-C63F1117BBD0}"/>
              </a:ext>
            </a:extLst>
          </p:cNvPr>
          <p:cNvSpPr>
            <a:spLocks noGrp="1"/>
          </p:cNvSpPr>
          <p:nvPr>
            <p:ph sz="half" idx="1"/>
          </p:nvPr>
        </p:nvSpPr>
        <p:spPr>
          <a:xfrm>
            <a:off x="533400" y="1873177"/>
            <a:ext cx="8534400" cy="4389437"/>
          </a:xfrm>
        </p:spPr>
        <p:txBody>
          <a:bodyPr>
            <a:noAutofit/>
          </a:bodyPr>
          <a:lstStyle/>
          <a:p>
            <a:pPr marL="0" indent="0" algn="just">
              <a:buNone/>
              <a:tabLst>
                <a:tab pos="270510" algn="l"/>
              </a:tabLst>
            </a:pPr>
            <a:r>
              <a:rPr lang="en-GB" sz="2000" b="1" dirty="0">
                <a:effectLst/>
                <a:latin typeface="Aptos" panose="020B0004020202020204" pitchFamily="34" charset="0"/>
                <a:ea typeface="Times New Roman" panose="02020603050405020304" pitchFamily="18" charset="0"/>
                <a:cs typeface="Times New Roman" panose="02020603050405020304" pitchFamily="18" charset="0"/>
              </a:rPr>
              <a:t>The learning log should include</a:t>
            </a:r>
            <a:r>
              <a:rPr lang="en-GB" sz="2000" b="1" dirty="0">
                <a:effectLst/>
                <a:latin typeface="Aptos" panose="020B0004020202020204" pitchFamily="34" charset="0"/>
                <a:ea typeface="Times New Roman" panose="02020603050405020304" pitchFamily="18" charset="0"/>
              </a:rPr>
              <a:t>:</a:t>
            </a:r>
            <a:endParaRPr lang="en-GB" sz="2000" dirty="0">
              <a:effectLst/>
              <a:latin typeface="Aptos" panose="020B0004020202020204" pitchFamily="34" charset="0"/>
              <a:ea typeface="Times New Roman" panose="02020603050405020304" pitchFamily="18" charset="0"/>
            </a:endParaRPr>
          </a:p>
          <a:p>
            <a:pPr lvl="0" algn="just">
              <a:lnSpc>
                <a:spcPct val="100000"/>
              </a:lnSpc>
              <a:spcAft>
                <a:spcPts val="800"/>
              </a:spcAft>
              <a:buFont typeface="Wingdings" panose="05000000000000000000" pitchFamily="2" charset="2"/>
              <a:buChar char="§"/>
              <a:tabLst>
                <a:tab pos="270510" algn="l"/>
              </a:tabLst>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A brief overview of the hotel’s Food and Beverage operation. </a:t>
            </a:r>
            <a:endParaRPr lang="en-GB" sz="1800" dirty="0">
              <a:effectLst/>
              <a:latin typeface="Aptos" panose="020B0004020202020204" pitchFamily="34" charset="0"/>
              <a:ea typeface="Times New Roman" panose="02020603050405020304" pitchFamily="18" charset="0"/>
            </a:endParaRPr>
          </a:p>
          <a:p>
            <a:pPr lvl="0" algn="just">
              <a:lnSpc>
                <a:spcPct val="100000"/>
              </a:lnSpc>
              <a:spcAft>
                <a:spcPts val="800"/>
              </a:spcAft>
              <a:buFont typeface="Wingdings" panose="05000000000000000000" pitchFamily="2" charset="2"/>
              <a:buChar char="§"/>
              <a:tabLst>
                <a:tab pos="270510" algn="l"/>
              </a:tabLst>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Reference to the model of reflection used. </a:t>
            </a:r>
            <a:endParaRPr lang="en-GB" sz="1800" dirty="0">
              <a:effectLst/>
              <a:latin typeface="Aptos" panose="020B0004020202020204" pitchFamily="34" charset="0"/>
              <a:ea typeface="Times New Roman" panose="02020603050405020304" pitchFamily="18" charset="0"/>
            </a:endParaRPr>
          </a:p>
          <a:p>
            <a:pPr lvl="0" algn="just">
              <a:lnSpc>
                <a:spcPct val="100000"/>
              </a:lnSpc>
              <a:spcAft>
                <a:spcPts val="800"/>
              </a:spcAft>
              <a:buFont typeface="Wingdings" panose="05000000000000000000" pitchFamily="2" charset="2"/>
              <a:buChar char="§"/>
              <a:tabLst>
                <a:tab pos="270510" algn="l"/>
              </a:tabLst>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Student’s placement learning objectives within the department (bullet points).</a:t>
            </a:r>
            <a:endParaRPr lang="en-GB" sz="1800" dirty="0">
              <a:effectLst/>
              <a:latin typeface="Aptos" panose="020B0004020202020204" pitchFamily="34" charset="0"/>
              <a:ea typeface="Times New Roman" panose="02020603050405020304" pitchFamily="18" charset="0"/>
            </a:endParaRPr>
          </a:p>
          <a:p>
            <a:pPr lvl="0" algn="just">
              <a:lnSpc>
                <a:spcPct val="100000"/>
              </a:lnSpc>
              <a:spcAft>
                <a:spcPts val="800"/>
              </a:spcAft>
              <a:buFont typeface="Wingdings" panose="05000000000000000000" pitchFamily="2" charset="2"/>
              <a:buChar char="§"/>
              <a:tabLst>
                <a:tab pos="270510" algn="l"/>
              </a:tabLst>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Future action plan based on experience in the department.</a:t>
            </a:r>
            <a:endParaRPr lang="en-GB" sz="1800" dirty="0">
              <a:latin typeface="Aptos" panose="020B0004020202020204" pitchFamily="34" charset="0"/>
              <a:ea typeface="Times New Roman" panose="02020603050405020304" pitchFamily="18" charset="0"/>
              <a:cs typeface="Times New Roman" panose="02020603050405020304" pitchFamily="18" charset="0"/>
            </a:endParaRPr>
          </a:p>
          <a:p>
            <a:pPr lvl="0" algn="just">
              <a:lnSpc>
                <a:spcPct val="100000"/>
              </a:lnSpc>
              <a:spcAft>
                <a:spcPts val="800"/>
              </a:spcAft>
              <a:buFont typeface="Wingdings" panose="05000000000000000000" pitchFamily="2" charset="2"/>
              <a:buChar char="§"/>
              <a:tabLst>
                <a:tab pos="270510" algn="l"/>
              </a:tabLst>
            </a:pPr>
            <a:r>
              <a:rPr lang="en-GB" sz="1800" b="1" dirty="0">
                <a:effectLst/>
                <a:latin typeface="Aptos" panose="020B0004020202020204" pitchFamily="34" charset="0"/>
                <a:ea typeface="Times New Roman" panose="02020603050405020304" pitchFamily="18" charset="0"/>
              </a:rPr>
              <a:t>Reference List</a:t>
            </a:r>
            <a:r>
              <a:rPr lang="en-GB" sz="1800" dirty="0">
                <a:effectLst/>
                <a:latin typeface="Aptos" panose="020B0004020202020204" pitchFamily="34" charset="0"/>
                <a:ea typeface="Times New Roman" panose="02020603050405020304" pitchFamily="18" charset="0"/>
              </a:rPr>
              <a:t> (minimum of 10-12 references)</a:t>
            </a:r>
          </a:p>
          <a:p>
            <a:pPr lvl="0" algn="just">
              <a:lnSpc>
                <a:spcPct val="100000"/>
              </a:lnSpc>
              <a:spcAft>
                <a:spcPts val="800"/>
              </a:spcAft>
              <a:buFont typeface="Wingdings" panose="05000000000000000000" pitchFamily="2" charset="2"/>
              <a:buChar char="§"/>
              <a:tabLst>
                <a:tab pos="270510" algn="l"/>
              </a:tabLst>
            </a:pPr>
            <a:r>
              <a:rPr lang="en-GB" sz="1800" dirty="0">
                <a:latin typeface="Aptos" panose="020B0004020202020204" pitchFamily="34" charset="0"/>
                <a:ea typeface="Times New Roman" panose="02020603050405020304" pitchFamily="18" charset="0"/>
              </a:rPr>
              <a:t>Detailed guidance for layout included in module handbook – not required but is recommended as a structure.</a:t>
            </a:r>
            <a:endParaRPr lang="en-GB" sz="1800" dirty="0">
              <a:effectLst/>
              <a:latin typeface="Aptos" panose="020B0004020202020204" pitchFamily="34" charset="0"/>
              <a:ea typeface="Times New Roman" panose="02020603050405020304" pitchFamily="18" charset="0"/>
            </a:endParaRPr>
          </a:p>
        </p:txBody>
      </p:sp>
      <p:sp>
        <p:nvSpPr>
          <p:cNvPr id="3" name="TextBox 2">
            <a:extLst>
              <a:ext uri="{FF2B5EF4-FFF2-40B4-BE49-F238E27FC236}">
                <a16:creationId xmlns:a16="http://schemas.microsoft.com/office/drawing/2014/main" id="{7E3B7F39-CFA5-46B3-0DCF-E18B7A46116D}"/>
              </a:ext>
            </a:extLst>
          </p:cNvPr>
          <p:cNvSpPr txBox="1"/>
          <p:nvPr/>
        </p:nvSpPr>
        <p:spPr>
          <a:xfrm>
            <a:off x="477023" y="599754"/>
            <a:ext cx="6094562" cy="1015663"/>
          </a:xfrm>
          <a:prstGeom prst="rect">
            <a:avLst/>
          </a:prstGeom>
          <a:noFill/>
        </p:spPr>
        <p:txBody>
          <a:bodyPr wrap="square">
            <a:spAutoFit/>
          </a:bodyPr>
          <a:lstStyle/>
          <a:p>
            <a:pPr algn="just">
              <a:tabLst>
                <a:tab pos="270510" algn="l"/>
              </a:tabLst>
            </a:pPr>
            <a:r>
              <a:rPr lang="en-GB" sz="1800" b="1" dirty="0">
                <a:effectLst/>
                <a:latin typeface="Aptos" panose="020B0004020202020204" pitchFamily="34" charset="0"/>
                <a:ea typeface="Times New Roman" panose="02020603050405020304" pitchFamily="18" charset="0"/>
              </a:rPr>
              <a:t>Student Learning Log (50%)</a:t>
            </a:r>
          </a:p>
          <a:p>
            <a:pPr algn="l" hangingPunct="0">
              <a:lnSpc>
                <a:spcPct val="150000"/>
              </a:lnSpc>
            </a:pPr>
            <a:r>
              <a:rPr lang="en-GB" sz="1200" b="1" dirty="0">
                <a:effectLst/>
                <a:latin typeface="Aptos" panose="020B0004020202020204" pitchFamily="34" charset="0"/>
                <a:ea typeface="Times New Roman" panose="02020603050405020304" pitchFamily="18" charset="0"/>
                <a:cs typeface="Arial" panose="020B0604020202020204" pitchFamily="34" charset="0"/>
              </a:rPr>
              <a:t>within the Food and Beverage department 1250 words (+/-10%)</a:t>
            </a:r>
            <a:endParaRPr lang="en-GB" sz="1400" b="1" dirty="0">
              <a:effectLst/>
              <a:latin typeface="Aptos" panose="020B0004020202020204" pitchFamily="34" charset="0"/>
              <a:ea typeface="Times New Roman" panose="02020603050405020304" pitchFamily="18" charset="0"/>
            </a:endParaRPr>
          </a:p>
          <a:p>
            <a:pPr algn="just" hangingPunct="0"/>
            <a:r>
              <a:rPr lang="en-GB" sz="1200" b="1"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 </a:t>
            </a:r>
            <a:endParaRPr lang="en-GB" sz="1400" b="1" dirty="0">
              <a:solidFill>
                <a:schemeClr val="tx2"/>
              </a:solidFill>
              <a:effectLst/>
              <a:latin typeface="Arial" panose="020B0604020202020204" pitchFamily="34" charset="0"/>
              <a:ea typeface="Times New Roman" panose="02020603050405020304" pitchFamily="18" charset="0"/>
            </a:endParaRPr>
          </a:p>
          <a:p>
            <a:pPr algn="just">
              <a:tabLst>
                <a:tab pos="270510" algn="l"/>
              </a:tabLst>
            </a:pPr>
            <a:endParaRPr lang="en-GB" sz="1200" dirty="0">
              <a:solidFill>
                <a:schemeClr val="tx2"/>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31174692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A51827C-944B-C5DD-FB02-9F158527072E}"/>
              </a:ext>
            </a:extLst>
          </p:cNvPr>
          <p:cNvSpPr>
            <a:spLocks noGrp="1"/>
          </p:cNvSpPr>
          <p:nvPr>
            <p:ph type="title"/>
          </p:nvPr>
        </p:nvSpPr>
        <p:spPr>
          <a:xfrm>
            <a:off x="4447510" y="152400"/>
            <a:ext cx="4248150" cy="1325563"/>
          </a:xfrm>
        </p:spPr>
        <p:txBody>
          <a:bodyPr anchor="ctr">
            <a:normAutofit/>
          </a:bodyPr>
          <a:lstStyle/>
          <a:p>
            <a:pPr algn="ctr"/>
            <a:r>
              <a:rPr lang="en-US" sz="3600" b="1" dirty="0">
                <a:effectLst/>
                <a:latin typeface="Aptos Display" panose="020B0004020202020204" pitchFamily="34" charset="0"/>
                <a:ea typeface="Carlito"/>
                <a:cs typeface="Carlito"/>
              </a:rPr>
              <a:t>BMIH6003</a:t>
            </a:r>
            <a:br>
              <a:rPr lang="en-US" sz="3600" b="1" dirty="0">
                <a:effectLst/>
                <a:latin typeface="Aptos Display" panose="020B0004020202020204" pitchFamily="34" charset="0"/>
                <a:ea typeface="Carlito"/>
                <a:cs typeface="Carlito"/>
              </a:rPr>
            </a:br>
            <a:r>
              <a:rPr lang="en-US" sz="3600" b="1" dirty="0">
                <a:effectLst/>
                <a:latin typeface="Aptos Display" panose="020B0004020202020204" pitchFamily="34" charset="0"/>
                <a:ea typeface="Carlito"/>
                <a:cs typeface="Carlito"/>
              </a:rPr>
              <a:t>Part 1</a:t>
            </a:r>
            <a:endParaRPr lang="en-GB" sz="3600" b="1" dirty="0">
              <a:latin typeface="Aptos Display" panose="020B0004020202020204" pitchFamily="34" charset="0"/>
            </a:endParaRPr>
          </a:p>
        </p:txBody>
      </p:sp>
      <p:sp>
        <p:nvSpPr>
          <p:cNvPr id="5" name="Content Placeholder 4">
            <a:extLst>
              <a:ext uri="{FF2B5EF4-FFF2-40B4-BE49-F238E27FC236}">
                <a16:creationId xmlns:a16="http://schemas.microsoft.com/office/drawing/2014/main" id="{19E92CC5-57CC-B896-87CE-C63F1117BBD0}"/>
              </a:ext>
            </a:extLst>
          </p:cNvPr>
          <p:cNvSpPr>
            <a:spLocks noGrp="1"/>
          </p:cNvSpPr>
          <p:nvPr>
            <p:ph sz="half" idx="1"/>
          </p:nvPr>
        </p:nvSpPr>
        <p:spPr>
          <a:xfrm>
            <a:off x="228600" y="2087563"/>
            <a:ext cx="8534400" cy="4389437"/>
          </a:xfrm>
        </p:spPr>
        <p:txBody>
          <a:bodyPr>
            <a:noAutofit/>
          </a:bodyPr>
          <a:lstStyle/>
          <a:p>
            <a:pPr algn="just" hangingPunct="0">
              <a:lnSpc>
                <a:spcPct val="100000"/>
              </a:lnSpc>
              <a:buFont typeface="Wingdings" panose="05000000000000000000" pitchFamily="2" charset="2"/>
              <a:buChar char="§"/>
            </a:pPr>
            <a:r>
              <a:rPr lang="en-GB" sz="1800" b="0" dirty="0">
                <a:effectLst/>
                <a:latin typeface="Aptos" panose="020B0004020202020204" pitchFamily="34" charset="0"/>
                <a:ea typeface="Times New Roman" panose="02020603050405020304" pitchFamily="18" charset="0"/>
              </a:rPr>
              <a:t>Maintain a </a:t>
            </a:r>
            <a:r>
              <a:rPr lang="en-GB" sz="1800" b="1" dirty="0">
                <a:effectLst/>
                <a:latin typeface="Aptos" panose="020B0004020202020204" pitchFamily="34" charset="0"/>
                <a:ea typeface="Times New Roman" panose="02020603050405020304" pitchFamily="18" charset="0"/>
              </a:rPr>
              <a:t>weekly </a:t>
            </a:r>
            <a:r>
              <a:rPr lang="en-GB" sz="1800" b="1" dirty="0">
                <a:latin typeface="Aptos" panose="020B0004020202020204" pitchFamily="34" charset="0"/>
                <a:ea typeface="Times New Roman" panose="02020603050405020304" pitchFamily="18" charset="0"/>
              </a:rPr>
              <a:t>progress tracker</a:t>
            </a:r>
            <a:r>
              <a:rPr lang="en-GB" sz="1800" b="1" dirty="0">
                <a:effectLst/>
                <a:latin typeface="Aptos" panose="020B0004020202020204" pitchFamily="34" charset="0"/>
                <a:ea typeface="Times New Roman" panose="02020603050405020304" pitchFamily="18" charset="0"/>
              </a:rPr>
              <a:t> </a:t>
            </a:r>
            <a:r>
              <a:rPr lang="en-GB" sz="1800" b="0" dirty="0">
                <a:effectLst/>
                <a:latin typeface="Aptos" panose="020B0004020202020204" pitchFamily="34" charset="0"/>
                <a:ea typeface="Times New Roman" panose="02020603050405020304" pitchFamily="18" charset="0"/>
              </a:rPr>
              <a:t>documenting your </a:t>
            </a:r>
            <a:r>
              <a:rPr lang="en-GB" sz="1800" b="1" dirty="0">
                <a:effectLst/>
                <a:latin typeface="Aptos" panose="020B0004020202020204" pitchFamily="34" charset="0"/>
                <a:ea typeface="Times New Roman" panose="02020603050405020304" pitchFamily="18" charset="0"/>
              </a:rPr>
              <a:t>experiences, tasks performed, challenges faced, and lessons learned </a:t>
            </a:r>
            <a:r>
              <a:rPr lang="en-GB" sz="1800" b="0" dirty="0">
                <a:effectLst/>
                <a:latin typeface="Aptos" panose="020B0004020202020204" pitchFamily="34" charset="0"/>
                <a:ea typeface="Times New Roman" panose="02020603050405020304" pitchFamily="18" charset="0"/>
              </a:rPr>
              <a:t>in guest service operations.</a:t>
            </a:r>
          </a:p>
          <a:p>
            <a:pPr algn="just" hangingPunct="0">
              <a:lnSpc>
                <a:spcPct val="100000"/>
              </a:lnSpc>
              <a:buFont typeface="Wingdings" panose="05000000000000000000" pitchFamily="2" charset="2"/>
              <a:buChar char="§"/>
            </a:pPr>
            <a:r>
              <a:rPr lang="en-GB" sz="1800" b="0" dirty="0">
                <a:effectLst/>
                <a:latin typeface="Aptos" panose="020B0004020202020204" pitchFamily="34" charset="0"/>
                <a:ea typeface="Times New Roman" panose="02020603050405020304" pitchFamily="18" charset="0"/>
              </a:rPr>
              <a:t>Housekeeping/Maintenance, Leisure Club, and Meetings and Events departments.</a:t>
            </a:r>
          </a:p>
          <a:p>
            <a:pPr algn="just" hangingPunct="0">
              <a:lnSpc>
                <a:spcPct val="100000"/>
              </a:lnSpc>
              <a:buFont typeface="Wingdings" panose="05000000000000000000" pitchFamily="2" charset="2"/>
              <a:buChar char="§"/>
            </a:pPr>
            <a:r>
              <a:rPr lang="en-GB" sz="1800" b="0" dirty="0">
                <a:effectLst/>
                <a:latin typeface="Aptos" panose="020B0004020202020204" pitchFamily="34" charset="0"/>
                <a:ea typeface="Times New Roman" panose="02020603050405020304" pitchFamily="18" charset="0"/>
              </a:rPr>
              <a:t>Comment on </a:t>
            </a:r>
            <a:r>
              <a:rPr lang="en-GB" sz="1800" b="1" dirty="0">
                <a:effectLst/>
                <a:latin typeface="Aptos" panose="020B0004020202020204" pitchFamily="34" charset="0"/>
                <a:ea typeface="Times New Roman" panose="02020603050405020304" pitchFamily="18" charset="0"/>
              </a:rPr>
              <a:t>positive/negative experiences </a:t>
            </a:r>
            <a:r>
              <a:rPr lang="en-GB" sz="1800" b="0" dirty="0">
                <a:effectLst/>
                <a:latin typeface="Aptos" panose="020B0004020202020204" pitchFamily="34" charset="0"/>
                <a:ea typeface="Times New Roman" panose="02020603050405020304" pitchFamily="18" charset="0"/>
              </a:rPr>
              <a:t>you had, your </a:t>
            </a:r>
            <a:r>
              <a:rPr lang="en-GB" sz="1800" b="1" dirty="0">
                <a:effectLst/>
                <a:latin typeface="Aptos" panose="020B0004020202020204" pitchFamily="34" charset="0"/>
                <a:ea typeface="Times New Roman" panose="02020603050405020304" pitchFamily="18" charset="0"/>
              </a:rPr>
              <a:t>emotions</a:t>
            </a:r>
            <a:r>
              <a:rPr lang="en-GB" sz="1800" b="0" dirty="0">
                <a:effectLst/>
                <a:latin typeface="Aptos" panose="020B0004020202020204" pitchFamily="34" charset="0"/>
                <a:ea typeface="Times New Roman" panose="02020603050405020304" pitchFamily="18" charset="0"/>
              </a:rPr>
              <a:t> during rewarding/challenging situations, and </a:t>
            </a:r>
            <a:r>
              <a:rPr lang="en-GB" sz="1800" b="1" dirty="0">
                <a:effectLst/>
                <a:latin typeface="Aptos" panose="020B0004020202020204" pitchFamily="34" charset="0"/>
                <a:ea typeface="Times New Roman" panose="02020603050405020304" pitchFamily="18" charset="0"/>
              </a:rPr>
              <a:t>future learning endeavours </a:t>
            </a:r>
            <a:r>
              <a:rPr lang="en-GB" sz="1800" b="0" dirty="0">
                <a:effectLst/>
                <a:latin typeface="Aptos" panose="020B0004020202020204" pitchFamily="34" charset="0"/>
                <a:ea typeface="Times New Roman" panose="02020603050405020304" pitchFamily="18" charset="0"/>
              </a:rPr>
              <a:t>or </a:t>
            </a:r>
            <a:r>
              <a:rPr lang="en-GB" sz="1800" b="1" dirty="0">
                <a:effectLst/>
                <a:latin typeface="Aptos" panose="020B0004020202020204" pitchFamily="34" charset="0"/>
                <a:ea typeface="Times New Roman" panose="02020603050405020304" pitchFamily="18" charset="0"/>
              </a:rPr>
              <a:t>lost opportunities</a:t>
            </a:r>
            <a:r>
              <a:rPr lang="en-GB" sz="1800" b="0" dirty="0">
                <a:effectLst/>
                <a:latin typeface="Aptos" panose="020B0004020202020204" pitchFamily="34" charset="0"/>
                <a:ea typeface="Times New Roman" panose="02020603050405020304" pitchFamily="18" charset="0"/>
              </a:rPr>
              <a:t> whilst on placement.</a:t>
            </a:r>
            <a:endParaRPr lang="en-GB" sz="1800" b="1" dirty="0">
              <a:effectLst/>
              <a:latin typeface="Aptos" panose="020B0004020202020204" pitchFamily="34" charset="0"/>
              <a:ea typeface="Times New Roman" panose="02020603050405020304" pitchFamily="18" charset="0"/>
            </a:endParaRPr>
          </a:p>
          <a:p>
            <a:pPr algn="just" hangingPunct="0">
              <a:lnSpc>
                <a:spcPct val="100000"/>
              </a:lnSpc>
              <a:buFont typeface="Wingdings" panose="05000000000000000000" pitchFamily="2" charset="2"/>
              <a:buChar char="§"/>
            </a:pPr>
            <a:r>
              <a:rPr lang="en-GB" sz="1800" b="1" dirty="0">
                <a:effectLst/>
                <a:latin typeface="Aptos" panose="020B0004020202020204" pitchFamily="34" charset="0"/>
                <a:ea typeface="Times New Roman" panose="02020603050405020304" pitchFamily="18" charset="0"/>
              </a:rPr>
              <a:t>Week 1 to Week 6 </a:t>
            </a:r>
            <a:r>
              <a:rPr lang="en-GB" sz="1800" b="0" dirty="0">
                <a:effectLst/>
                <a:latin typeface="Aptos" panose="020B0004020202020204" pitchFamily="34" charset="0"/>
                <a:ea typeface="Times New Roman" panose="02020603050405020304" pitchFamily="18" charset="0"/>
              </a:rPr>
              <a:t>(20</a:t>
            </a:r>
            <a:r>
              <a:rPr lang="en-GB" sz="1800" b="0" baseline="30000" dirty="0">
                <a:effectLst/>
                <a:latin typeface="Aptos" panose="020B0004020202020204" pitchFamily="34" charset="0"/>
                <a:ea typeface="Times New Roman" panose="02020603050405020304" pitchFamily="18" charset="0"/>
              </a:rPr>
              <a:t>th</a:t>
            </a:r>
            <a:r>
              <a:rPr lang="en-GB" sz="1800" b="0" dirty="0">
                <a:effectLst/>
                <a:latin typeface="Aptos" panose="020B0004020202020204" pitchFamily="34" charset="0"/>
                <a:ea typeface="Times New Roman" panose="02020603050405020304" pitchFamily="18" charset="0"/>
              </a:rPr>
              <a:t> January to 28</a:t>
            </a:r>
            <a:r>
              <a:rPr lang="en-GB" sz="1800" b="0" baseline="30000" dirty="0">
                <a:effectLst/>
                <a:latin typeface="Aptos" panose="020B0004020202020204" pitchFamily="34" charset="0"/>
                <a:ea typeface="Times New Roman" panose="02020603050405020304" pitchFamily="18" charset="0"/>
              </a:rPr>
              <a:t>th</a:t>
            </a:r>
            <a:r>
              <a:rPr lang="en-GB" sz="1800" b="0" dirty="0">
                <a:effectLst/>
                <a:latin typeface="Aptos" panose="020B0004020202020204" pitchFamily="34" charset="0"/>
                <a:ea typeface="Times New Roman" panose="02020603050405020304" pitchFamily="18" charset="0"/>
              </a:rPr>
              <a:t> February) </a:t>
            </a:r>
          </a:p>
          <a:p>
            <a:pPr algn="just" hangingPunct="0">
              <a:lnSpc>
                <a:spcPct val="100000"/>
              </a:lnSpc>
              <a:buFont typeface="Wingdings" panose="05000000000000000000" pitchFamily="2" charset="2"/>
              <a:buChar char="§"/>
            </a:pPr>
            <a:r>
              <a:rPr lang="en-GB" sz="1800" b="1" dirty="0">
                <a:effectLst/>
                <a:latin typeface="Aptos" panose="020B0004020202020204" pitchFamily="34" charset="0"/>
                <a:ea typeface="Times New Roman" panose="02020603050405020304" pitchFamily="18" charset="0"/>
              </a:rPr>
              <a:t>Bullet points, no word count, no marks </a:t>
            </a:r>
            <a:r>
              <a:rPr lang="en-GB" sz="1800" b="0" dirty="0">
                <a:effectLst/>
                <a:latin typeface="Aptos" panose="020B0004020202020204" pitchFamily="34" charset="0"/>
                <a:ea typeface="Times New Roman" panose="02020603050405020304" pitchFamily="18" charset="0"/>
              </a:rPr>
              <a:t>for the BMIH6003 module</a:t>
            </a:r>
          </a:p>
          <a:p>
            <a:pPr algn="just" hangingPunct="0">
              <a:lnSpc>
                <a:spcPct val="100000"/>
              </a:lnSpc>
              <a:buFont typeface="Wingdings" panose="05000000000000000000" pitchFamily="2" charset="2"/>
              <a:buChar char="§"/>
            </a:pPr>
            <a:r>
              <a:rPr lang="en-GB" sz="1800" dirty="0">
                <a:latin typeface="Aptos" panose="020B0004020202020204" pitchFamily="34" charset="0"/>
                <a:ea typeface="Times New Roman" panose="02020603050405020304" pitchFamily="18" charset="0"/>
              </a:rPr>
              <a:t>S</a:t>
            </a:r>
            <a:r>
              <a:rPr lang="en-GB" sz="1800" b="0" dirty="0">
                <a:effectLst/>
                <a:latin typeface="Aptos" panose="020B0004020202020204" pitchFamily="34" charset="0"/>
                <a:ea typeface="Times New Roman" panose="02020603050405020304" pitchFamily="18" charset="0"/>
              </a:rPr>
              <a:t>ubmission is </a:t>
            </a:r>
            <a:r>
              <a:rPr lang="en-GB" sz="1800" b="1" u="sng" dirty="0">
                <a:effectLst/>
                <a:latin typeface="Aptos" panose="020B0004020202020204" pitchFamily="34" charset="0"/>
                <a:ea typeface="Times New Roman" panose="02020603050405020304" pitchFamily="18" charset="0"/>
              </a:rPr>
              <a:t>mandatory</a:t>
            </a:r>
            <a:endParaRPr lang="en-GB" sz="1800" b="1" dirty="0">
              <a:effectLst/>
              <a:latin typeface="Aptos" panose="020B0004020202020204" pitchFamily="34" charset="0"/>
              <a:ea typeface="Times New Roman" panose="02020603050405020304" pitchFamily="18" charset="0"/>
            </a:endParaRPr>
          </a:p>
        </p:txBody>
      </p:sp>
      <p:sp>
        <p:nvSpPr>
          <p:cNvPr id="3" name="TextBox 2">
            <a:extLst>
              <a:ext uri="{FF2B5EF4-FFF2-40B4-BE49-F238E27FC236}">
                <a16:creationId xmlns:a16="http://schemas.microsoft.com/office/drawing/2014/main" id="{7E3B7F39-CFA5-46B3-0DCF-E18B7A46116D}"/>
              </a:ext>
            </a:extLst>
          </p:cNvPr>
          <p:cNvSpPr txBox="1"/>
          <p:nvPr/>
        </p:nvSpPr>
        <p:spPr>
          <a:xfrm>
            <a:off x="477023" y="599754"/>
            <a:ext cx="6094562" cy="1015663"/>
          </a:xfrm>
          <a:prstGeom prst="rect">
            <a:avLst/>
          </a:prstGeom>
          <a:noFill/>
        </p:spPr>
        <p:txBody>
          <a:bodyPr wrap="square">
            <a:spAutoFit/>
          </a:bodyPr>
          <a:lstStyle/>
          <a:p>
            <a:pPr algn="just">
              <a:tabLst>
                <a:tab pos="270510" algn="l"/>
              </a:tabLst>
            </a:pPr>
            <a:r>
              <a:rPr lang="en-GB" sz="1800" b="1" dirty="0">
                <a:effectLst/>
                <a:latin typeface="Aptos" panose="020B0004020202020204" pitchFamily="34" charset="0"/>
                <a:ea typeface="Times New Roman" panose="02020603050405020304" pitchFamily="18" charset="0"/>
              </a:rPr>
              <a:t>Student Learning Log (50%)</a:t>
            </a:r>
          </a:p>
          <a:p>
            <a:pPr algn="l" hangingPunct="0">
              <a:lnSpc>
                <a:spcPct val="150000"/>
              </a:lnSpc>
            </a:pPr>
            <a:r>
              <a:rPr lang="en-GB" sz="1200" b="1" dirty="0">
                <a:latin typeface="Aptos" panose="020B0004020202020204" pitchFamily="34" charset="0"/>
                <a:ea typeface="Times New Roman" panose="02020603050405020304" pitchFamily="18" charset="0"/>
                <a:cs typeface="Arial" panose="020B0604020202020204" pitchFamily="34" charset="0"/>
              </a:rPr>
              <a:t>Guest Service Operations – </a:t>
            </a:r>
            <a:r>
              <a:rPr lang="en-GB" sz="1200" b="1" dirty="0">
                <a:effectLst/>
                <a:latin typeface="Aptos" panose="020B0004020202020204" pitchFamily="34" charset="0"/>
                <a:ea typeface="Times New Roman" panose="02020603050405020304" pitchFamily="18" charset="0"/>
                <a:cs typeface="Arial" panose="020B0604020202020204" pitchFamily="34" charset="0"/>
              </a:rPr>
              <a:t>1250 words (+/-10%)</a:t>
            </a:r>
            <a:endParaRPr lang="en-GB" sz="1400" b="1" dirty="0">
              <a:effectLst/>
              <a:latin typeface="Aptos" panose="020B0004020202020204" pitchFamily="34" charset="0"/>
              <a:ea typeface="Times New Roman" panose="02020603050405020304" pitchFamily="18" charset="0"/>
            </a:endParaRPr>
          </a:p>
          <a:p>
            <a:pPr algn="just" hangingPunct="0"/>
            <a:r>
              <a:rPr lang="en-GB" sz="1200" b="1"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 </a:t>
            </a:r>
            <a:endParaRPr lang="en-GB" sz="1400" b="1" dirty="0">
              <a:solidFill>
                <a:schemeClr val="tx2"/>
              </a:solidFill>
              <a:effectLst/>
              <a:latin typeface="Arial" panose="020B0604020202020204" pitchFamily="34" charset="0"/>
              <a:ea typeface="Times New Roman" panose="02020603050405020304" pitchFamily="18" charset="0"/>
            </a:endParaRPr>
          </a:p>
          <a:p>
            <a:pPr algn="just">
              <a:tabLst>
                <a:tab pos="270510" algn="l"/>
              </a:tabLst>
            </a:pPr>
            <a:endParaRPr lang="en-GB" sz="1200" dirty="0">
              <a:solidFill>
                <a:schemeClr val="tx2"/>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410708325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A51827C-944B-C5DD-FB02-9F158527072E}"/>
              </a:ext>
            </a:extLst>
          </p:cNvPr>
          <p:cNvSpPr>
            <a:spLocks noGrp="1"/>
          </p:cNvSpPr>
          <p:nvPr>
            <p:ph type="title"/>
          </p:nvPr>
        </p:nvSpPr>
        <p:spPr>
          <a:xfrm>
            <a:off x="4447510" y="152400"/>
            <a:ext cx="4248150" cy="1325563"/>
          </a:xfrm>
        </p:spPr>
        <p:txBody>
          <a:bodyPr anchor="ctr">
            <a:normAutofit/>
          </a:bodyPr>
          <a:lstStyle/>
          <a:p>
            <a:pPr algn="ctr"/>
            <a:r>
              <a:rPr lang="en-US" sz="3600" b="1" dirty="0">
                <a:effectLst/>
                <a:latin typeface="Aptos Display" panose="020B0004020202020204" pitchFamily="34" charset="0"/>
                <a:ea typeface="Carlito"/>
                <a:cs typeface="Carlito"/>
              </a:rPr>
              <a:t>BMIH6003</a:t>
            </a:r>
            <a:br>
              <a:rPr lang="en-US" sz="3600" b="1" dirty="0">
                <a:effectLst/>
                <a:latin typeface="Aptos Display" panose="020B0004020202020204" pitchFamily="34" charset="0"/>
                <a:ea typeface="Carlito"/>
                <a:cs typeface="Carlito"/>
              </a:rPr>
            </a:br>
            <a:r>
              <a:rPr lang="en-US" sz="3600" b="1" dirty="0">
                <a:effectLst/>
                <a:latin typeface="Aptos Display" panose="020B0004020202020204" pitchFamily="34" charset="0"/>
                <a:ea typeface="Carlito"/>
                <a:cs typeface="Carlito"/>
              </a:rPr>
              <a:t>Part 2</a:t>
            </a:r>
            <a:endParaRPr lang="en-GB" sz="3600" b="1" dirty="0">
              <a:latin typeface="Aptos Display" panose="020B0004020202020204" pitchFamily="34" charset="0"/>
            </a:endParaRPr>
          </a:p>
        </p:txBody>
      </p:sp>
      <p:sp>
        <p:nvSpPr>
          <p:cNvPr id="5" name="Content Placeholder 4">
            <a:extLst>
              <a:ext uri="{FF2B5EF4-FFF2-40B4-BE49-F238E27FC236}">
                <a16:creationId xmlns:a16="http://schemas.microsoft.com/office/drawing/2014/main" id="{19E92CC5-57CC-B896-87CE-C63F1117BBD0}"/>
              </a:ext>
            </a:extLst>
          </p:cNvPr>
          <p:cNvSpPr>
            <a:spLocks noGrp="1"/>
          </p:cNvSpPr>
          <p:nvPr>
            <p:ph sz="half" idx="1"/>
          </p:nvPr>
        </p:nvSpPr>
        <p:spPr>
          <a:xfrm>
            <a:off x="161260" y="1752600"/>
            <a:ext cx="8534400" cy="4389437"/>
          </a:xfrm>
        </p:spPr>
        <p:txBody>
          <a:bodyPr>
            <a:noAutofit/>
          </a:bodyPr>
          <a:lstStyle/>
          <a:p>
            <a:pPr algn="just" hangingPunct="0">
              <a:buFont typeface="Wingdings" panose="05000000000000000000" pitchFamily="2" charset="2"/>
              <a:buChar char="§"/>
            </a:pPr>
            <a:r>
              <a:rPr lang="en-GB" sz="1700" dirty="0">
                <a:effectLst/>
                <a:latin typeface="Aptos" panose="020B0004020202020204" pitchFamily="34" charset="0"/>
                <a:ea typeface="Times New Roman" panose="02020603050405020304" pitchFamily="18" charset="0"/>
                <a:cs typeface="Arial" panose="020B0604020202020204" pitchFamily="34" charset="0"/>
              </a:rPr>
              <a:t>Select, reference and use a </a:t>
            </a:r>
            <a:r>
              <a:rPr lang="en-GB" sz="1700" b="1" dirty="0">
                <a:effectLst/>
                <a:latin typeface="Aptos" panose="020B0004020202020204" pitchFamily="34" charset="0"/>
                <a:ea typeface="Times New Roman" panose="02020603050405020304" pitchFamily="18" charset="0"/>
                <a:cs typeface="Arial" panose="020B0604020202020204" pitchFamily="34" charset="0"/>
              </a:rPr>
              <a:t>model of reflection</a:t>
            </a:r>
            <a:r>
              <a:rPr lang="en-GB" sz="1700" dirty="0">
                <a:effectLst/>
                <a:latin typeface="Aptos" panose="020B0004020202020204" pitchFamily="34" charset="0"/>
                <a:ea typeface="Times New Roman" panose="02020603050405020304" pitchFamily="18" charset="0"/>
                <a:cs typeface="Arial" panose="020B0604020202020204" pitchFamily="34" charset="0"/>
              </a:rPr>
              <a:t> to guide your reflection on your experiences of a </a:t>
            </a:r>
            <a:r>
              <a:rPr lang="en-GB" sz="1700" b="1" dirty="0">
                <a:effectLst/>
                <a:latin typeface="Aptos" panose="020B0004020202020204" pitchFamily="34" charset="0"/>
                <a:ea typeface="Times New Roman" panose="02020603050405020304" pitchFamily="18" charset="0"/>
                <a:cs typeface="Arial" panose="020B0604020202020204" pitchFamily="34" charset="0"/>
              </a:rPr>
              <a:t>Guest Service Operations </a:t>
            </a:r>
            <a:r>
              <a:rPr lang="en-GB" sz="1700" dirty="0">
                <a:effectLst/>
                <a:latin typeface="Aptos" panose="020B0004020202020204" pitchFamily="34" charset="0"/>
                <a:ea typeface="Times New Roman" panose="02020603050405020304" pitchFamily="18" charset="0"/>
                <a:cs typeface="Arial" panose="020B0604020202020204" pitchFamily="34" charset="0"/>
              </a:rPr>
              <a:t>department </a:t>
            </a:r>
            <a:r>
              <a:rPr lang="en-GB" sz="1700" b="1" dirty="0">
                <a:effectLst/>
                <a:latin typeface="Aptos" panose="020B0004020202020204" pitchFamily="34" charset="0"/>
                <a:ea typeface="Times New Roman" panose="02020603050405020304" pitchFamily="18" charset="0"/>
                <a:cs typeface="Arial" panose="020B0604020202020204" pitchFamily="34" charset="0"/>
              </a:rPr>
              <a:t>(Housekeeping, Maintenance, Leisure Club, Events). </a:t>
            </a:r>
            <a:r>
              <a:rPr lang="en-GB" sz="1700" dirty="0">
                <a:effectLst/>
                <a:latin typeface="Aptos" panose="020B0004020202020204" pitchFamily="34" charset="0"/>
                <a:ea typeface="Times New Roman" panose="02020603050405020304" pitchFamily="18" charset="0"/>
                <a:cs typeface="Arial" panose="020B0604020202020204" pitchFamily="34" charset="0"/>
              </a:rPr>
              <a:t>Focus on </a:t>
            </a:r>
            <a:r>
              <a:rPr lang="en-GB" sz="1700" b="1" dirty="0">
                <a:effectLst/>
                <a:latin typeface="Aptos" panose="020B0004020202020204" pitchFamily="34" charset="0"/>
                <a:ea typeface="Times New Roman" panose="02020603050405020304" pitchFamily="18" charset="0"/>
                <a:cs typeface="Arial" panose="020B0604020202020204" pitchFamily="34" charset="0"/>
              </a:rPr>
              <a:t>work-based skills and technical knowledge</a:t>
            </a:r>
            <a:r>
              <a:rPr lang="en-GB" sz="1700" dirty="0">
                <a:effectLst/>
                <a:latin typeface="Aptos" panose="020B0004020202020204" pitchFamily="34" charset="0"/>
                <a:ea typeface="Times New Roman" panose="02020603050405020304" pitchFamily="18" charset="0"/>
                <a:cs typeface="Arial" panose="020B0604020202020204" pitchFamily="34" charset="0"/>
              </a:rPr>
              <a:t> essential to manage guest service expectations.</a:t>
            </a:r>
          </a:p>
          <a:p>
            <a:pPr algn="just" hangingPunct="0">
              <a:buFont typeface="Wingdings" panose="05000000000000000000" pitchFamily="2" charset="2"/>
              <a:buChar char="§"/>
            </a:pPr>
            <a:r>
              <a:rPr lang="en-GB" sz="1700" b="1" dirty="0">
                <a:effectLst/>
                <a:latin typeface="Aptos" panose="020B0004020202020204" pitchFamily="34" charset="0"/>
                <a:ea typeface="Times New Roman" panose="02020603050405020304" pitchFamily="18" charset="0"/>
                <a:cs typeface="Arial" panose="020B0604020202020204" pitchFamily="34" charset="0"/>
              </a:rPr>
              <a:t>Critically evaluate </a:t>
            </a:r>
            <a:r>
              <a:rPr lang="en-GB" sz="1700" dirty="0">
                <a:effectLst/>
                <a:latin typeface="Aptos" panose="020B0004020202020204" pitchFamily="34" charset="0"/>
                <a:ea typeface="Times New Roman" panose="02020603050405020304" pitchFamily="18" charset="0"/>
                <a:cs typeface="Arial" panose="020B0604020202020204" pitchFamily="34" charset="0"/>
              </a:rPr>
              <a:t>the importance. How has your placement experience </a:t>
            </a:r>
            <a:r>
              <a:rPr lang="en-GB" sz="1700" b="1" dirty="0">
                <a:effectLst/>
                <a:latin typeface="Aptos" panose="020B0004020202020204" pitchFamily="34" charset="0"/>
                <a:ea typeface="Times New Roman" panose="02020603050405020304" pitchFamily="18" charset="0"/>
                <a:cs typeface="Arial" panose="020B0604020202020204" pitchFamily="34" charset="0"/>
              </a:rPr>
              <a:t>enhanced your understanding</a:t>
            </a:r>
            <a:r>
              <a:rPr lang="en-GB" sz="1700" dirty="0">
                <a:effectLst/>
                <a:latin typeface="Aptos" panose="020B0004020202020204" pitchFamily="34" charset="0"/>
                <a:ea typeface="Times New Roman" panose="02020603050405020304" pitchFamily="18" charset="0"/>
                <a:cs typeface="Arial" panose="020B0604020202020204" pitchFamily="34" charset="0"/>
              </a:rPr>
              <a:t>? Include </a:t>
            </a:r>
            <a:r>
              <a:rPr lang="en-GB" sz="1700" b="1" dirty="0">
                <a:effectLst/>
                <a:latin typeface="Aptos" panose="020B0004020202020204" pitchFamily="34" charset="0"/>
                <a:ea typeface="Times New Roman" panose="02020603050405020304" pitchFamily="18" charset="0"/>
                <a:cs typeface="Arial" panose="020B0604020202020204" pitchFamily="34" charset="0"/>
              </a:rPr>
              <a:t>concrete examples </a:t>
            </a:r>
            <a:r>
              <a:rPr lang="en-GB" sz="1700" dirty="0">
                <a:effectLst/>
                <a:latin typeface="Aptos" panose="020B0004020202020204" pitchFamily="34" charset="0"/>
                <a:ea typeface="Times New Roman" panose="02020603050405020304" pitchFamily="18" charset="0"/>
                <a:cs typeface="Arial" panose="020B0604020202020204" pitchFamily="34" charset="0"/>
              </a:rPr>
              <a:t>from </a:t>
            </a:r>
            <a:r>
              <a:rPr lang="en-GB" sz="1700" b="1" dirty="0">
                <a:effectLst/>
                <a:latin typeface="Aptos" panose="020B0004020202020204" pitchFamily="34" charset="0"/>
                <a:ea typeface="Times New Roman" panose="02020603050405020304" pitchFamily="18" charset="0"/>
                <a:cs typeface="Arial" panose="020B0604020202020204" pitchFamily="34" charset="0"/>
              </a:rPr>
              <a:t>weekly </a:t>
            </a:r>
            <a:r>
              <a:rPr lang="en-GB" sz="1700" b="1" dirty="0">
                <a:latin typeface="Aptos" panose="020B0004020202020204" pitchFamily="34" charset="0"/>
                <a:ea typeface="Times New Roman" panose="02020603050405020304" pitchFamily="18" charset="0"/>
                <a:cs typeface="Arial" panose="020B0604020202020204" pitchFamily="34" charset="0"/>
              </a:rPr>
              <a:t>tracker</a:t>
            </a:r>
            <a:r>
              <a:rPr lang="en-GB" sz="1700" b="1" dirty="0">
                <a:effectLst/>
                <a:latin typeface="Aptos" panose="020B0004020202020204" pitchFamily="34" charset="0"/>
                <a:ea typeface="Times New Roman" panose="02020603050405020304" pitchFamily="18" charset="0"/>
                <a:cs typeface="Arial" panose="020B0604020202020204" pitchFamily="34" charset="0"/>
              </a:rPr>
              <a:t> </a:t>
            </a:r>
            <a:r>
              <a:rPr lang="en-GB" sz="1700" dirty="0">
                <a:effectLst/>
                <a:latin typeface="Aptos" panose="020B0004020202020204" pitchFamily="34" charset="0"/>
                <a:ea typeface="Times New Roman" panose="02020603050405020304" pitchFamily="18" charset="0"/>
                <a:cs typeface="Arial" panose="020B0604020202020204" pitchFamily="34" charset="0"/>
              </a:rPr>
              <a:t>entries. </a:t>
            </a:r>
          </a:p>
          <a:p>
            <a:pPr algn="just" hangingPunct="0">
              <a:buFont typeface="Wingdings" panose="05000000000000000000" pitchFamily="2" charset="2"/>
              <a:buChar char="§"/>
            </a:pPr>
            <a:r>
              <a:rPr lang="en-GB" sz="1700" b="1" dirty="0">
                <a:effectLst/>
                <a:latin typeface="Aptos" panose="020B0004020202020204" pitchFamily="34" charset="0"/>
                <a:ea typeface="Times New Roman" panose="02020603050405020304" pitchFamily="18" charset="0"/>
                <a:cs typeface="Arial" panose="020B0604020202020204" pitchFamily="34" charset="0"/>
              </a:rPr>
              <a:t>Avoid using the same examples as other assignments</a:t>
            </a:r>
            <a:r>
              <a:rPr lang="en-GB" sz="1700" dirty="0">
                <a:effectLst/>
                <a:latin typeface="Aptos" panose="020B0004020202020204" pitchFamily="34" charset="0"/>
                <a:ea typeface="Times New Roman" panose="02020603050405020304" pitchFamily="18" charset="0"/>
                <a:cs typeface="Arial" panose="020B0604020202020204" pitchFamily="34" charset="0"/>
              </a:rPr>
              <a:t>. Where appropriate reflect on your academic journey and previous industry or placement experiences and their influence on your development.</a:t>
            </a:r>
          </a:p>
          <a:p>
            <a:pPr algn="l" fontAlgn="auto" hangingPunct="1">
              <a:buFont typeface="Wingdings" panose="05000000000000000000" pitchFamily="2" charset="2"/>
              <a:buChar char="§"/>
            </a:pPr>
            <a:r>
              <a:rPr lang="en-GB" sz="1700" b="0" dirty="0">
                <a:effectLst/>
                <a:latin typeface="Aptos" panose="020B0004020202020204" pitchFamily="34" charset="0"/>
                <a:ea typeface="Times New Roman" panose="02020603050405020304" pitchFamily="18" charset="0"/>
                <a:cs typeface="Arial" panose="020B0604020202020204" pitchFamily="34" charset="0"/>
              </a:rPr>
              <a:t>Consider </a:t>
            </a:r>
            <a:r>
              <a:rPr lang="en-GB" sz="1700" b="1" dirty="0">
                <a:effectLst/>
                <a:latin typeface="Aptos" panose="020B0004020202020204" pitchFamily="34" charset="0"/>
                <a:ea typeface="Times New Roman" panose="02020603050405020304" pitchFamily="18" charset="0"/>
                <a:cs typeface="Arial" panose="020B0604020202020204" pitchFamily="34" charset="0"/>
              </a:rPr>
              <a:t>one encountered situation – a complaint/issue</a:t>
            </a:r>
            <a:r>
              <a:rPr lang="en-GB" sz="1700" b="0" dirty="0">
                <a:effectLst/>
                <a:latin typeface="Aptos" panose="020B0004020202020204" pitchFamily="34" charset="0"/>
                <a:ea typeface="Times New Roman" panose="02020603050405020304" pitchFamily="18" charset="0"/>
                <a:cs typeface="Arial" panose="020B0604020202020204" pitchFamily="34" charset="0"/>
              </a:rPr>
              <a:t>. </a:t>
            </a:r>
            <a:r>
              <a:rPr lang="en-GB" sz="1700" b="1" dirty="0">
                <a:latin typeface="Aptos" panose="020B0004020202020204" pitchFamily="34" charset="0"/>
                <a:ea typeface="Times New Roman" panose="02020603050405020304" pitchFamily="18" charset="0"/>
                <a:cs typeface="Arial" panose="020B0604020202020204" pitchFamily="34" charset="0"/>
              </a:rPr>
              <a:t>Analyse </a:t>
            </a:r>
            <a:r>
              <a:rPr lang="en-GB" sz="1700" dirty="0">
                <a:latin typeface="Aptos" panose="020B0004020202020204" pitchFamily="34" charset="0"/>
                <a:ea typeface="Times New Roman" panose="02020603050405020304" pitchFamily="18" charset="0"/>
                <a:cs typeface="Arial" panose="020B0604020202020204" pitchFamily="34" charset="0"/>
              </a:rPr>
              <a:t>the impact on guest experience, operations and hotel reputation. Propose </a:t>
            </a:r>
            <a:r>
              <a:rPr lang="en-GB" sz="1700" b="1" dirty="0">
                <a:latin typeface="Aptos" panose="020B0004020202020204" pitchFamily="34" charset="0"/>
                <a:ea typeface="Times New Roman" panose="02020603050405020304" pitchFamily="18" charset="0"/>
                <a:cs typeface="Arial" panose="020B0604020202020204" pitchFamily="34" charset="0"/>
              </a:rPr>
              <a:t>practical solutions</a:t>
            </a:r>
            <a:r>
              <a:rPr lang="en-GB" sz="1700" dirty="0">
                <a:latin typeface="Aptos" panose="020B0004020202020204" pitchFamily="34" charset="0"/>
                <a:ea typeface="Times New Roman" panose="02020603050405020304" pitchFamily="18" charset="0"/>
                <a:cs typeface="Arial" panose="020B0604020202020204" pitchFamily="34" charset="0"/>
              </a:rPr>
              <a:t>. Highlight your viewpoints and suggestions, supported by </a:t>
            </a:r>
            <a:r>
              <a:rPr lang="en-GB" sz="1700" b="1" dirty="0">
                <a:latin typeface="Aptos" panose="020B0004020202020204" pitchFamily="34" charset="0"/>
                <a:ea typeface="Times New Roman" panose="02020603050405020304" pitchFamily="18" charset="0"/>
                <a:cs typeface="Arial" panose="020B0604020202020204" pitchFamily="34" charset="0"/>
              </a:rPr>
              <a:t>relevant theories and concepts</a:t>
            </a:r>
            <a:r>
              <a:rPr lang="en-GB" sz="1700" dirty="0">
                <a:latin typeface="Aptos" panose="020B0004020202020204" pitchFamily="34" charset="0"/>
                <a:ea typeface="Times New Roman" panose="02020603050405020304" pitchFamily="18" charset="0"/>
                <a:cs typeface="Arial" panose="020B0604020202020204" pitchFamily="34" charset="0"/>
              </a:rPr>
              <a:t>.</a:t>
            </a:r>
          </a:p>
          <a:p>
            <a:pPr algn="l" fontAlgn="auto" hangingPunct="1">
              <a:buFont typeface="Wingdings" panose="05000000000000000000" pitchFamily="2" charset="2"/>
              <a:buChar char="§"/>
            </a:pPr>
            <a:r>
              <a:rPr lang="en-GB" sz="1700" dirty="0">
                <a:latin typeface="Aptos" panose="020B0004020202020204" pitchFamily="34" charset="0"/>
                <a:ea typeface="Times New Roman" panose="02020603050405020304" pitchFamily="18" charset="0"/>
                <a:cs typeface="Arial" panose="020B0604020202020204" pitchFamily="34" charset="0"/>
              </a:rPr>
              <a:t>Conclude by </a:t>
            </a:r>
            <a:r>
              <a:rPr lang="en-GB" sz="1700" b="1" dirty="0">
                <a:latin typeface="Aptos" panose="020B0004020202020204" pitchFamily="34" charset="0"/>
                <a:ea typeface="Times New Roman" panose="02020603050405020304" pitchFamily="18" charset="0"/>
                <a:cs typeface="Arial" panose="020B0604020202020204" pitchFamily="34" charset="0"/>
              </a:rPr>
              <a:t>summarising key insights</a:t>
            </a:r>
            <a:r>
              <a:rPr lang="en-GB" sz="1700" dirty="0">
                <a:latin typeface="Aptos" panose="020B0004020202020204" pitchFamily="34" charset="0"/>
                <a:ea typeface="Times New Roman" panose="02020603050405020304" pitchFamily="18" charset="0"/>
                <a:cs typeface="Arial" panose="020B0604020202020204" pitchFamily="34" charset="0"/>
              </a:rPr>
              <a:t>. Highlight how these insights will </a:t>
            </a:r>
            <a:r>
              <a:rPr lang="en-GB" sz="1700" b="1" dirty="0">
                <a:latin typeface="Aptos" panose="020B0004020202020204" pitchFamily="34" charset="0"/>
                <a:ea typeface="Times New Roman" panose="02020603050405020304" pitchFamily="18" charset="0"/>
                <a:cs typeface="Arial" panose="020B0604020202020204" pitchFamily="34" charset="0"/>
              </a:rPr>
              <a:t>inform your future professional practice.</a:t>
            </a:r>
            <a:endParaRPr lang="en-GB" sz="1700" b="1" dirty="0">
              <a:effectLst/>
              <a:latin typeface="Aptos" panose="020B0004020202020204" pitchFamily="34" charset="0"/>
              <a:ea typeface="Times New Roman" panose="02020603050405020304" pitchFamily="18" charset="0"/>
              <a:cs typeface="Arial" panose="020B0604020202020204" pitchFamily="34" charset="0"/>
            </a:endParaRPr>
          </a:p>
        </p:txBody>
      </p:sp>
      <p:sp>
        <p:nvSpPr>
          <p:cNvPr id="3" name="TextBox 2">
            <a:extLst>
              <a:ext uri="{FF2B5EF4-FFF2-40B4-BE49-F238E27FC236}">
                <a16:creationId xmlns:a16="http://schemas.microsoft.com/office/drawing/2014/main" id="{7E3B7F39-CFA5-46B3-0DCF-E18B7A46116D}"/>
              </a:ext>
            </a:extLst>
          </p:cNvPr>
          <p:cNvSpPr txBox="1"/>
          <p:nvPr/>
        </p:nvSpPr>
        <p:spPr>
          <a:xfrm>
            <a:off x="477023" y="599754"/>
            <a:ext cx="6094562" cy="1015663"/>
          </a:xfrm>
          <a:prstGeom prst="rect">
            <a:avLst/>
          </a:prstGeom>
          <a:noFill/>
        </p:spPr>
        <p:txBody>
          <a:bodyPr wrap="square">
            <a:spAutoFit/>
          </a:bodyPr>
          <a:lstStyle/>
          <a:p>
            <a:pPr algn="just">
              <a:tabLst>
                <a:tab pos="270510" algn="l"/>
              </a:tabLst>
            </a:pPr>
            <a:r>
              <a:rPr lang="en-GB" sz="1800" b="1" dirty="0">
                <a:effectLst/>
                <a:latin typeface="Aptos" panose="020B0004020202020204" pitchFamily="34" charset="0"/>
                <a:ea typeface="Times New Roman" panose="02020603050405020304" pitchFamily="18" charset="0"/>
              </a:rPr>
              <a:t>Student Learning Log (50%)</a:t>
            </a:r>
          </a:p>
          <a:p>
            <a:pPr algn="l" hangingPunct="0">
              <a:lnSpc>
                <a:spcPct val="150000"/>
              </a:lnSpc>
            </a:pPr>
            <a:r>
              <a:rPr lang="en-GB" sz="1200" b="1" dirty="0">
                <a:latin typeface="Aptos" panose="020B0004020202020204" pitchFamily="34" charset="0"/>
                <a:ea typeface="Times New Roman" panose="02020603050405020304" pitchFamily="18" charset="0"/>
                <a:cs typeface="Arial" panose="020B0604020202020204" pitchFamily="34" charset="0"/>
              </a:rPr>
              <a:t>Guest Service Operations – </a:t>
            </a:r>
            <a:r>
              <a:rPr lang="en-GB" sz="1200" b="1" dirty="0">
                <a:effectLst/>
                <a:latin typeface="Aptos" panose="020B0004020202020204" pitchFamily="34" charset="0"/>
                <a:ea typeface="Times New Roman" panose="02020603050405020304" pitchFamily="18" charset="0"/>
                <a:cs typeface="Arial" panose="020B0604020202020204" pitchFamily="34" charset="0"/>
              </a:rPr>
              <a:t>1250 words (+/-10%)</a:t>
            </a:r>
            <a:endParaRPr lang="en-GB" sz="1400" b="1" dirty="0">
              <a:effectLst/>
              <a:latin typeface="Aptos" panose="020B0004020202020204" pitchFamily="34" charset="0"/>
              <a:ea typeface="Times New Roman" panose="02020603050405020304" pitchFamily="18" charset="0"/>
            </a:endParaRPr>
          </a:p>
          <a:p>
            <a:pPr algn="just" hangingPunct="0"/>
            <a:r>
              <a:rPr lang="en-GB" sz="1200" b="1"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 </a:t>
            </a:r>
            <a:endParaRPr lang="en-GB" sz="1400" b="1" dirty="0">
              <a:solidFill>
                <a:schemeClr val="tx2"/>
              </a:solidFill>
              <a:effectLst/>
              <a:latin typeface="Arial" panose="020B0604020202020204" pitchFamily="34" charset="0"/>
              <a:ea typeface="Times New Roman" panose="02020603050405020304" pitchFamily="18" charset="0"/>
            </a:endParaRPr>
          </a:p>
          <a:p>
            <a:pPr algn="just">
              <a:tabLst>
                <a:tab pos="270510" algn="l"/>
              </a:tabLst>
            </a:pPr>
            <a:endParaRPr lang="en-GB" sz="1200" dirty="0">
              <a:solidFill>
                <a:schemeClr val="tx2"/>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405109650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A51827C-944B-C5DD-FB02-9F158527072E}"/>
              </a:ext>
            </a:extLst>
          </p:cNvPr>
          <p:cNvSpPr>
            <a:spLocks noGrp="1"/>
          </p:cNvSpPr>
          <p:nvPr>
            <p:ph type="title"/>
          </p:nvPr>
        </p:nvSpPr>
        <p:spPr>
          <a:xfrm>
            <a:off x="4447510" y="152400"/>
            <a:ext cx="4248150" cy="1325563"/>
          </a:xfrm>
        </p:spPr>
        <p:txBody>
          <a:bodyPr anchor="ctr">
            <a:normAutofit/>
          </a:bodyPr>
          <a:lstStyle/>
          <a:p>
            <a:pPr algn="ctr"/>
            <a:r>
              <a:rPr lang="en-US" sz="3600" b="1" dirty="0">
                <a:effectLst/>
                <a:latin typeface="Aptos Display" panose="020B0004020202020204" pitchFamily="34" charset="0"/>
                <a:ea typeface="Carlito"/>
                <a:cs typeface="Carlito"/>
              </a:rPr>
              <a:t>BMIH6003</a:t>
            </a:r>
            <a:endParaRPr lang="en-GB" sz="3600" b="1" dirty="0">
              <a:latin typeface="Aptos Display" panose="020B0004020202020204" pitchFamily="34" charset="0"/>
            </a:endParaRPr>
          </a:p>
        </p:txBody>
      </p:sp>
      <p:sp>
        <p:nvSpPr>
          <p:cNvPr id="5" name="Content Placeholder 4">
            <a:extLst>
              <a:ext uri="{FF2B5EF4-FFF2-40B4-BE49-F238E27FC236}">
                <a16:creationId xmlns:a16="http://schemas.microsoft.com/office/drawing/2014/main" id="{19E92CC5-57CC-B896-87CE-C63F1117BBD0}"/>
              </a:ext>
            </a:extLst>
          </p:cNvPr>
          <p:cNvSpPr>
            <a:spLocks noGrp="1"/>
          </p:cNvSpPr>
          <p:nvPr>
            <p:ph sz="half" idx="1"/>
          </p:nvPr>
        </p:nvSpPr>
        <p:spPr>
          <a:xfrm>
            <a:off x="533400" y="1873177"/>
            <a:ext cx="8534400" cy="4389437"/>
          </a:xfrm>
        </p:spPr>
        <p:txBody>
          <a:bodyPr>
            <a:noAutofit/>
          </a:bodyPr>
          <a:lstStyle/>
          <a:p>
            <a:pPr marL="0" indent="0" algn="just">
              <a:buNone/>
              <a:tabLst>
                <a:tab pos="270510" algn="l"/>
              </a:tabLst>
            </a:pPr>
            <a:r>
              <a:rPr lang="en-GB" sz="2000" b="1" dirty="0">
                <a:effectLst/>
                <a:latin typeface="Aptos" panose="020B0004020202020204" pitchFamily="34" charset="0"/>
                <a:ea typeface="Times New Roman" panose="02020603050405020304" pitchFamily="18" charset="0"/>
                <a:cs typeface="Times New Roman" panose="02020603050405020304" pitchFamily="18" charset="0"/>
              </a:rPr>
              <a:t>The learning log should include</a:t>
            </a:r>
            <a:r>
              <a:rPr lang="en-GB" sz="2000" b="1" dirty="0">
                <a:effectLst/>
                <a:latin typeface="Aptos" panose="020B0004020202020204" pitchFamily="34" charset="0"/>
                <a:ea typeface="Times New Roman" panose="02020603050405020304" pitchFamily="18" charset="0"/>
              </a:rPr>
              <a:t>:</a:t>
            </a:r>
            <a:endParaRPr lang="en-GB" sz="2000" dirty="0">
              <a:effectLst/>
              <a:latin typeface="Aptos" panose="020B0004020202020204" pitchFamily="34" charset="0"/>
              <a:ea typeface="Times New Roman" panose="02020603050405020304" pitchFamily="18" charset="0"/>
            </a:endParaRPr>
          </a:p>
          <a:p>
            <a:pPr lvl="0" algn="just">
              <a:lnSpc>
                <a:spcPct val="100000"/>
              </a:lnSpc>
              <a:spcAft>
                <a:spcPts val="800"/>
              </a:spcAft>
              <a:buFont typeface="Wingdings" panose="05000000000000000000" pitchFamily="2" charset="2"/>
              <a:buChar char="§"/>
              <a:tabLst>
                <a:tab pos="270510" algn="l"/>
              </a:tabLst>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A brief overview of the </a:t>
            </a:r>
            <a:r>
              <a:rPr lang="en-GB" sz="1800" dirty="0">
                <a:latin typeface="Aptos" panose="020B0004020202020204" pitchFamily="34" charset="0"/>
                <a:ea typeface="Times New Roman" panose="02020603050405020304" pitchFamily="18" charset="0"/>
                <a:cs typeface="Times New Roman" panose="02020603050405020304" pitchFamily="18" charset="0"/>
              </a:rPr>
              <a:t>chosen department(s).</a:t>
            </a:r>
            <a:endParaRPr lang="en-GB" sz="1800" dirty="0">
              <a:effectLst/>
              <a:latin typeface="Aptos" panose="020B0004020202020204" pitchFamily="34" charset="0"/>
              <a:ea typeface="Times New Roman" panose="02020603050405020304" pitchFamily="18" charset="0"/>
            </a:endParaRPr>
          </a:p>
          <a:p>
            <a:pPr lvl="0" algn="just">
              <a:lnSpc>
                <a:spcPct val="100000"/>
              </a:lnSpc>
              <a:spcAft>
                <a:spcPts val="800"/>
              </a:spcAft>
              <a:buFont typeface="Wingdings" panose="05000000000000000000" pitchFamily="2" charset="2"/>
              <a:buChar char="§"/>
              <a:tabLst>
                <a:tab pos="270510" algn="l"/>
              </a:tabLst>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Reference to the model of reflection used. </a:t>
            </a:r>
            <a:endParaRPr lang="en-GB" sz="1800" dirty="0">
              <a:effectLst/>
              <a:latin typeface="Aptos" panose="020B0004020202020204" pitchFamily="34" charset="0"/>
              <a:ea typeface="Times New Roman" panose="02020603050405020304" pitchFamily="18" charset="0"/>
            </a:endParaRPr>
          </a:p>
          <a:p>
            <a:pPr lvl="0" algn="just">
              <a:lnSpc>
                <a:spcPct val="100000"/>
              </a:lnSpc>
              <a:spcAft>
                <a:spcPts val="800"/>
              </a:spcAft>
              <a:buFont typeface="Wingdings" panose="05000000000000000000" pitchFamily="2" charset="2"/>
              <a:buChar char="§"/>
              <a:tabLst>
                <a:tab pos="270510" algn="l"/>
              </a:tabLst>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Student’s placement learning objectives within the department (bullet points).</a:t>
            </a:r>
          </a:p>
          <a:p>
            <a:pPr lvl="0" algn="just">
              <a:lnSpc>
                <a:spcPct val="100000"/>
              </a:lnSpc>
              <a:spcAft>
                <a:spcPts val="800"/>
              </a:spcAft>
              <a:buFont typeface="Wingdings" panose="05000000000000000000" pitchFamily="2" charset="2"/>
              <a:buChar char="§"/>
              <a:tabLst>
                <a:tab pos="270510" algn="l"/>
              </a:tabLst>
            </a:pPr>
            <a:r>
              <a:rPr lang="en-GB" sz="1800" dirty="0">
                <a:latin typeface="Aptos" panose="020B0004020202020204" pitchFamily="34" charset="0"/>
                <a:ea typeface="Times New Roman" panose="02020603050405020304" pitchFamily="18" charset="0"/>
                <a:cs typeface="Times New Roman" panose="02020603050405020304" pitchFamily="18" charset="0"/>
              </a:rPr>
              <a:t>Examples from weekly progress tracker.</a:t>
            </a:r>
            <a:endParaRPr lang="en-GB" sz="1800" dirty="0">
              <a:effectLst/>
              <a:latin typeface="Aptos" panose="020B0004020202020204" pitchFamily="34" charset="0"/>
              <a:ea typeface="Times New Roman" panose="02020603050405020304" pitchFamily="18" charset="0"/>
            </a:endParaRPr>
          </a:p>
          <a:p>
            <a:pPr lvl="0" algn="just">
              <a:lnSpc>
                <a:spcPct val="100000"/>
              </a:lnSpc>
              <a:spcAft>
                <a:spcPts val="800"/>
              </a:spcAft>
              <a:buFont typeface="Wingdings" panose="05000000000000000000" pitchFamily="2" charset="2"/>
              <a:buChar char="§"/>
              <a:tabLst>
                <a:tab pos="270510" algn="l"/>
              </a:tabLst>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Future action plan based on experience in the department.</a:t>
            </a:r>
            <a:endParaRPr lang="en-GB" sz="1800" dirty="0">
              <a:latin typeface="Aptos" panose="020B0004020202020204" pitchFamily="34" charset="0"/>
              <a:ea typeface="Times New Roman" panose="02020603050405020304" pitchFamily="18" charset="0"/>
              <a:cs typeface="Times New Roman" panose="02020603050405020304" pitchFamily="18" charset="0"/>
            </a:endParaRPr>
          </a:p>
          <a:p>
            <a:pPr lvl="0" algn="just">
              <a:lnSpc>
                <a:spcPct val="100000"/>
              </a:lnSpc>
              <a:spcAft>
                <a:spcPts val="800"/>
              </a:spcAft>
              <a:buFont typeface="Wingdings" panose="05000000000000000000" pitchFamily="2" charset="2"/>
              <a:buChar char="§"/>
              <a:tabLst>
                <a:tab pos="270510" algn="l"/>
              </a:tabLst>
            </a:pPr>
            <a:r>
              <a:rPr lang="en-GB" sz="1800" b="1" dirty="0">
                <a:effectLst/>
                <a:latin typeface="Aptos" panose="020B0004020202020204" pitchFamily="34" charset="0"/>
                <a:ea typeface="Times New Roman" panose="02020603050405020304" pitchFamily="18" charset="0"/>
              </a:rPr>
              <a:t>Reference List</a:t>
            </a:r>
            <a:r>
              <a:rPr lang="en-GB" sz="1800" dirty="0">
                <a:effectLst/>
                <a:latin typeface="Aptos" panose="020B0004020202020204" pitchFamily="34" charset="0"/>
                <a:ea typeface="Times New Roman" panose="02020603050405020304" pitchFamily="18" charset="0"/>
              </a:rPr>
              <a:t> (minimum of 10-12 references)</a:t>
            </a:r>
          </a:p>
          <a:p>
            <a:pPr lvl="0" algn="just">
              <a:lnSpc>
                <a:spcPct val="100000"/>
              </a:lnSpc>
              <a:spcAft>
                <a:spcPts val="800"/>
              </a:spcAft>
              <a:buFont typeface="Wingdings" panose="05000000000000000000" pitchFamily="2" charset="2"/>
              <a:buChar char="§"/>
              <a:tabLst>
                <a:tab pos="270510" algn="l"/>
              </a:tabLst>
            </a:pPr>
            <a:r>
              <a:rPr lang="en-GB" sz="1800" dirty="0">
                <a:latin typeface="Aptos" panose="020B0004020202020204" pitchFamily="34" charset="0"/>
                <a:ea typeface="Times New Roman" panose="02020603050405020304" pitchFamily="18" charset="0"/>
              </a:rPr>
              <a:t>Detailed guidance for layout included in the module handbook – not required but is recommended as a structure.</a:t>
            </a:r>
            <a:endParaRPr lang="en-GB" sz="1800" dirty="0">
              <a:effectLst/>
              <a:latin typeface="Aptos" panose="020B0004020202020204" pitchFamily="34" charset="0"/>
              <a:ea typeface="Times New Roman" panose="02020603050405020304" pitchFamily="18" charset="0"/>
            </a:endParaRPr>
          </a:p>
        </p:txBody>
      </p:sp>
      <p:sp>
        <p:nvSpPr>
          <p:cNvPr id="3" name="TextBox 2">
            <a:extLst>
              <a:ext uri="{FF2B5EF4-FFF2-40B4-BE49-F238E27FC236}">
                <a16:creationId xmlns:a16="http://schemas.microsoft.com/office/drawing/2014/main" id="{7E3B7F39-CFA5-46B3-0DCF-E18B7A46116D}"/>
              </a:ext>
            </a:extLst>
          </p:cNvPr>
          <p:cNvSpPr txBox="1"/>
          <p:nvPr/>
        </p:nvSpPr>
        <p:spPr>
          <a:xfrm>
            <a:off x="477023" y="599754"/>
            <a:ext cx="6094562" cy="1015663"/>
          </a:xfrm>
          <a:prstGeom prst="rect">
            <a:avLst/>
          </a:prstGeom>
          <a:noFill/>
        </p:spPr>
        <p:txBody>
          <a:bodyPr wrap="square">
            <a:spAutoFit/>
          </a:bodyPr>
          <a:lstStyle/>
          <a:p>
            <a:pPr algn="just">
              <a:tabLst>
                <a:tab pos="270510" algn="l"/>
              </a:tabLst>
            </a:pPr>
            <a:r>
              <a:rPr lang="en-GB" sz="1800" b="1" dirty="0">
                <a:effectLst/>
                <a:latin typeface="Aptos" panose="020B0004020202020204" pitchFamily="34" charset="0"/>
                <a:ea typeface="Times New Roman" panose="02020603050405020304" pitchFamily="18" charset="0"/>
              </a:rPr>
              <a:t>Student Learning Log (50%)</a:t>
            </a:r>
          </a:p>
          <a:p>
            <a:pPr algn="l" hangingPunct="0">
              <a:lnSpc>
                <a:spcPct val="150000"/>
              </a:lnSpc>
            </a:pPr>
            <a:r>
              <a:rPr lang="en-GB" sz="1200" b="1" dirty="0">
                <a:effectLst/>
                <a:latin typeface="Aptos" panose="020B0004020202020204" pitchFamily="34" charset="0"/>
                <a:ea typeface="Times New Roman" panose="02020603050405020304" pitchFamily="18" charset="0"/>
                <a:cs typeface="Arial" panose="020B0604020202020204" pitchFamily="34" charset="0"/>
              </a:rPr>
              <a:t>Guest Service Operations 1250 words (+/-10%)</a:t>
            </a:r>
            <a:endParaRPr lang="en-GB" sz="1400" b="1" dirty="0">
              <a:effectLst/>
              <a:latin typeface="Aptos" panose="020B0004020202020204" pitchFamily="34" charset="0"/>
              <a:ea typeface="Times New Roman" panose="02020603050405020304" pitchFamily="18" charset="0"/>
            </a:endParaRPr>
          </a:p>
          <a:p>
            <a:pPr algn="just" hangingPunct="0"/>
            <a:r>
              <a:rPr lang="en-GB" sz="1200" b="1"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 </a:t>
            </a:r>
            <a:endParaRPr lang="en-GB" sz="1400" b="1" dirty="0">
              <a:solidFill>
                <a:schemeClr val="tx2"/>
              </a:solidFill>
              <a:effectLst/>
              <a:latin typeface="Arial" panose="020B0604020202020204" pitchFamily="34" charset="0"/>
              <a:ea typeface="Times New Roman" panose="02020603050405020304" pitchFamily="18" charset="0"/>
            </a:endParaRPr>
          </a:p>
          <a:p>
            <a:pPr algn="just">
              <a:tabLst>
                <a:tab pos="270510" algn="l"/>
              </a:tabLst>
            </a:pPr>
            <a:endParaRPr lang="en-GB" sz="1200" dirty="0">
              <a:solidFill>
                <a:schemeClr val="tx2"/>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96747227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A51827C-944B-C5DD-FB02-9F158527072E}"/>
              </a:ext>
            </a:extLst>
          </p:cNvPr>
          <p:cNvSpPr>
            <a:spLocks noGrp="1"/>
          </p:cNvSpPr>
          <p:nvPr>
            <p:ph type="title"/>
          </p:nvPr>
        </p:nvSpPr>
        <p:spPr>
          <a:xfrm>
            <a:off x="4447510" y="152400"/>
            <a:ext cx="4248150" cy="1325563"/>
          </a:xfrm>
        </p:spPr>
        <p:txBody>
          <a:bodyPr anchor="ctr">
            <a:normAutofit/>
          </a:bodyPr>
          <a:lstStyle/>
          <a:p>
            <a:pPr algn="ctr"/>
            <a:r>
              <a:rPr lang="en-US" sz="3600" b="1" dirty="0">
                <a:effectLst/>
                <a:latin typeface="Aptos Display" panose="020B0004020202020204" pitchFamily="34" charset="0"/>
                <a:ea typeface="Carlito"/>
                <a:cs typeface="Carlito"/>
              </a:rPr>
              <a:t>BMIH6004</a:t>
            </a:r>
            <a:endParaRPr lang="en-GB" sz="3600" b="1" dirty="0">
              <a:latin typeface="Aptos Display" panose="020B0004020202020204" pitchFamily="34" charset="0"/>
            </a:endParaRPr>
          </a:p>
        </p:txBody>
      </p:sp>
      <p:sp>
        <p:nvSpPr>
          <p:cNvPr id="5" name="Content Placeholder 4">
            <a:extLst>
              <a:ext uri="{FF2B5EF4-FFF2-40B4-BE49-F238E27FC236}">
                <a16:creationId xmlns:a16="http://schemas.microsoft.com/office/drawing/2014/main" id="{19E92CC5-57CC-B896-87CE-C63F1117BBD0}"/>
              </a:ext>
            </a:extLst>
          </p:cNvPr>
          <p:cNvSpPr>
            <a:spLocks noGrp="1"/>
          </p:cNvSpPr>
          <p:nvPr>
            <p:ph sz="half" idx="1"/>
          </p:nvPr>
        </p:nvSpPr>
        <p:spPr>
          <a:xfrm>
            <a:off x="304800" y="1615417"/>
            <a:ext cx="8534400" cy="4389437"/>
          </a:xfrm>
        </p:spPr>
        <p:txBody>
          <a:bodyPr>
            <a:noAutofit/>
          </a:bodyPr>
          <a:lstStyle/>
          <a:p>
            <a:pPr algn="just">
              <a:lnSpc>
                <a:spcPct val="100000"/>
              </a:lnSpc>
              <a:buFont typeface="Wingdings" panose="05000000000000000000" pitchFamily="2" charset="2"/>
              <a:buChar char="§"/>
            </a:pPr>
            <a:r>
              <a:rPr lang="en-GB" sz="1600" dirty="0">
                <a:effectLst/>
                <a:latin typeface="Aptos" panose="020B0004020202020204" pitchFamily="34" charset="0"/>
                <a:ea typeface="Times New Roman" panose="02020603050405020304" pitchFamily="18" charset="0"/>
                <a:cs typeface="Arial" panose="020B0604020202020204" pitchFamily="34" charset="0"/>
              </a:rPr>
              <a:t>Select, reference and use a </a:t>
            </a:r>
            <a:r>
              <a:rPr lang="en-GB" sz="1600" b="1" dirty="0">
                <a:effectLst/>
                <a:latin typeface="Aptos" panose="020B0004020202020204" pitchFamily="34" charset="0"/>
                <a:ea typeface="Times New Roman" panose="02020603050405020304" pitchFamily="18" charset="0"/>
                <a:cs typeface="Arial" panose="020B0604020202020204" pitchFamily="34" charset="0"/>
              </a:rPr>
              <a:t>reflection model </a:t>
            </a:r>
            <a:r>
              <a:rPr lang="en-GB" sz="1600" dirty="0">
                <a:effectLst/>
                <a:latin typeface="Aptos" panose="020B0004020202020204" pitchFamily="34" charset="0"/>
                <a:ea typeface="Times New Roman" panose="02020603050405020304" pitchFamily="18" charset="0"/>
                <a:cs typeface="Arial" panose="020B0604020202020204" pitchFamily="34" charset="0"/>
              </a:rPr>
              <a:t>to guide your reflection on your experience within an </a:t>
            </a:r>
            <a:r>
              <a:rPr lang="en-GB" sz="1600" b="1" dirty="0">
                <a:effectLst/>
                <a:latin typeface="Aptos" panose="020B0004020202020204" pitchFamily="34" charset="0"/>
                <a:ea typeface="Times New Roman" panose="02020603050405020304" pitchFamily="18" charset="0"/>
                <a:cs typeface="Arial" panose="020B0604020202020204" pitchFamily="34" charset="0"/>
              </a:rPr>
              <a:t>administrative role</a:t>
            </a:r>
            <a:r>
              <a:rPr lang="en-GB" sz="1600" dirty="0">
                <a:effectLst/>
                <a:latin typeface="Aptos" panose="020B0004020202020204" pitchFamily="34" charset="0"/>
                <a:ea typeface="Times New Roman" panose="02020603050405020304" pitchFamily="18" charset="0"/>
                <a:cs typeface="Arial" panose="020B0604020202020204" pitchFamily="34" charset="0"/>
              </a:rPr>
              <a:t>. Departments such as </a:t>
            </a:r>
            <a:r>
              <a:rPr lang="en-GB" sz="1600" b="1" dirty="0">
                <a:effectLst/>
                <a:latin typeface="Aptos" panose="020B0004020202020204" pitchFamily="34" charset="0"/>
                <a:ea typeface="Times New Roman" panose="02020603050405020304" pitchFamily="18" charset="0"/>
                <a:cs typeface="Arial" panose="020B0604020202020204" pitchFamily="34" charset="0"/>
              </a:rPr>
              <a:t>Front/Back Office, Sales, HR, Finance, Revenue Management. </a:t>
            </a:r>
            <a:r>
              <a:rPr lang="en-GB" sz="1600" dirty="0">
                <a:effectLst/>
                <a:latin typeface="Aptos" panose="020B0004020202020204" pitchFamily="34" charset="0"/>
                <a:ea typeface="Times New Roman" panose="02020603050405020304" pitchFamily="18" charset="0"/>
                <a:cs typeface="Arial" panose="020B0604020202020204" pitchFamily="34" charset="0"/>
              </a:rPr>
              <a:t>Consider </a:t>
            </a:r>
            <a:r>
              <a:rPr lang="en-GB" sz="1600" b="1" dirty="0">
                <a:effectLst/>
                <a:latin typeface="Aptos" panose="020B0004020202020204" pitchFamily="34" charset="0"/>
                <a:ea typeface="Times New Roman" panose="02020603050405020304" pitchFamily="18" charset="0"/>
                <a:cs typeface="Arial" panose="020B0604020202020204" pitchFamily="34" charset="0"/>
              </a:rPr>
              <a:t>work-based skills and technical knowledge </a:t>
            </a:r>
            <a:r>
              <a:rPr lang="en-GB" sz="1600" dirty="0">
                <a:effectLst/>
                <a:latin typeface="Aptos" panose="020B0004020202020204" pitchFamily="34" charset="0"/>
                <a:ea typeface="Times New Roman" panose="02020603050405020304" pitchFamily="18" charset="0"/>
                <a:cs typeface="Arial" panose="020B0604020202020204" pitchFamily="34" charset="0"/>
              </a:rPr>
              <a:t>essential for effective hotel administration.</a:t>
            </a:r>
          </a:p>
          <a:p>
            <a:pPr algn="just">
              <a:lnSpc>
                <a:spcPct val="100000"/>
              </a:lnSpc>
              <a:buFont typeface="Wingdings" panose="05000000000000000000" pitchFamily="2" charset="2"/>
              <a:buChar char="§"/>
            </a:pPr>
            <a:r>
              <a:rPr lang="en-GB" sz="1600" b="1" dirty="0">
                <a:effectLst/>
                <a:latin typeface="Aptos" panose="020B0004020202020204" pitchFamily="34" charset="0"/>
                <a:ea typeface="Times New Roman" panose="02020603050405020304" pitchFamily="18" charset="0"/>
                <a:cs typeface="Arial" panose="020B0604020202020204" pitchFamily="34" charset="0"/>
              </a:rPr>
              <a:t>Critically evaluate </a:t>
            </a:r>
            <a:r>
              <a:rPr lang="en-GB" sz="1600" dirty="0">
                <a:effectLst/>
                <a:latin typeface="Aptos" panose="020B0004020202020204" pitchFamily="34" charset="0"/>
                <a:ea typeface="Times New Roman" panose="02020603050405020304" pitchFamily="18" charset="0"/>
                <a:cs typeface="Arial" panose="020B0604020202020204" pitchFamily="34" charset="0"/>
              </a:rPr>
              <a:t>the importance. How has your placement experience </a:t>
            </a:r>
            <a:r>
              <a:rPr lang="en-GB" sz="1600" b="1" dirty="0">
                <a:effectLst/>
                <a:latin typeface="Aptos" panose="020B0004020202020204" pitchFamily="34" charset="0"/>
                <a:ea typeface="Times New Roman" panose="02020603050405020304" pitchFamily="18" charset="0"/>
                <a:cs typeface="Arial" panose="020B0604020202020204" pitchFamily="34" charset="0"/>
              </a:rPr>
              <a:t>enhanced understanding</a:t>
            </a:r>
            <a:r>
              <a:rPr lang="en-GB" sz="1600" dirty="0">
                <a:effectLst/>
                <a:latin typeface="Aptos" panose="020B0004020202020204" pitchFamily="34" charset="0"/>
                <a:ea typeface="Times New Roman" panose="02020603050405020304" pitchFamily="18" charset="0"/>
                <a:cs typeface="Arial" panose="020B0604020202020204" pitchFamily="34" charset="0"/>
              </a:rPr>
              <a:t> of key areas such as communication, teamwork, task management, personal skills, and guest service. Include </a:t>
            </a:r>
            <a:r>
              <a:rPr lang="en-GB" sz="1600" b="1" dirty="0">
                <a:effectLst/>
                <a:latin typeface="Aptos" panose="020B0004020202020204" pitchFamily="34" charset="0"/>
                <a:ea typeface="Times New Roman" panose="02020603050405020304" pitchFamily="18" charset="0"/>
                <a:cs typeface="Arial" panose="020B0604020202020204" pitchFamily="34" charset="0"/>
              </a:rPr>
              <a:t>concrete examples</a:t>
            </a:r>
            <a:r>
              <a:rPr lang="en-GB" sz="1600" dirty="0">
                <a:effectLst/>
                <a:latin typeface="Aptos" panose="020B0004020202020204" pitchFamily="34" charset="0"/>
                <a:ea typeface="Times New Roman" panose="02020603050405020304" pitchFamily="18" charset="0"/>
                <a:cs typeface="Arial" panose="020B0604020202020204" pitchFamily="34" charset="0"/>
              </a:rPr>
              <a:t>. Where appropriate reflect on how your academic journey and previous industry or placement experiences have influenced your development.</a:t>
            </a:r>
          </a:p>
          <a:p>
            <a:pPr>
              <a:lnSpc>
                <a:spcPct val="100000"/>
              </a:lnSpc>
              <a:buFont typeface="Wingdings" panose="05000000000000000000" pitchFamily="2" charset="2"/>
              <a:buChar char="§"/>
            </a:pPr>
            <a:r>
              <a:rPr lang="en-GB" sz="1600" dirty="0">
                <a:effectLst/>
                <a:latin typeface="Aptos" panose="020B0004020202020204" pitchFamily="34" charset="0"/>
                <a:ea typeface="Times New Roman" panose="02020603050405020304" pitchFamily="18" charset="0"/>
                <a:cs typeface="Arial" panose="020B0604020202020204" pitchFamily="34" charset="0"/>
              </a:rPr>
              <a:t>Reflect on an </a:t>
            </a:r>
            <a:r>
              <a:rPr lang="en-GB" sz="1600" b="1" dirty="0">
                <a:effectLst/>
                <a:latin typeface="Aptos" panose="020B0004020202020204" pitchFamily="34" charset="0"/>
                <a:ea typeface="Times New Roman" panose="02020603050405020304" pitchFamily="18" charset="0"/>
                <a:cs typeface="Arial" panose="020B0604020202020204" pitchFamily="34" charset="0"/>
              </a:rPr>
              <a:t>administrative </a:t>
            </a:r>
            <a:r>
              <a:rPr lang="en-GB" sz="1600" b="1" dirty="0">
                <a:latin typeface="Aptos" panose="020B0004020202020204" pitchFamily="34" charset="0"/>
                <a:ea typeface="Times New Roman" panose="02020603050405020304" pitchFamily="18" charset="0"/>
                <a:cs typeface="Arial" panose="020B0604020202020204" pitchFamily="34" charset="0"/>
              </a:rPr>
              <a:t>i</a:t>
            </a:r>
            <a:r>
              <a:rPr lang="en-GB" sz="1600" b="1" dirty="0">
                <a:effectLst/>
                <a:latin typeface="Aptos" panose="020B0004020202020204" pitchFamily="34" charset="0"/>
                <a:ea typeface="Times New Roman" panose="02020603050405020304" pitchFamily="18" charset="0"/>
                <a:cs typeface="Arial" panose="020B0604020202020204" pitchFamily="34" charset="0"/>
              </a:rPr>
              <a:t>ssue encountered</a:t>
            </a:r>
            <a:r>
              <a:rPr lang="en-GB" sz="1600" dirty="0">
                <a:latin typeface="Aptos" panose="020B0004020202020204" pitchFamily="34" charset="0"/>
                <a:ea typeface="Times New Roman" panose="02020603050405020304" pitchFamily="18" charset="0"/>
                <a:cs typeface="Arial" panose="020B0604020202020204" pitchFamily="34" charset="0"/>
              </a:rPr>
              <a:t>. </a:t>
            </a:r>
            <a:r>
              <a:rPr lang="en-GB" sz="1600" b="1" dirty="0">
                <a:latin typeface="Aptos" panose="020B0004020202020204" pitchFamily="34" charset="0"/>
                <a:ea typeface="Times New Roman" panose="02020603050405020304" pitchFamily="18" charset="0"/>
                <a:cs typeface="Arial" panose="020B0604020202020204" pitchFamily="34" charset="0"/>
              </a:rPr>
              <a:t>Analyse </a:t>
            </a:r>
            <a:r>
              <a:rPr lang="en-GB" sz="1600" dirty="0">
                <a:latin typeface="Aptos" panose="020B0004020202020204" pitchFamily="34" charset="0"/>
                <a:ea typeface="Times New Roman" panose="02020603050405020304" pitchFamily="18" charset="0"/>
                <a:cs typeface="Arial" panose="020B0604020202020204" pitchFamily="34" charset="0"/>
              </a:rPr>
              <a:t>how this impacted your experience, the department’s operations and propose </a:t>
            </a:r>
            <a:r>
              <a:rPr lang="en-GB" sz="1600" b="1" dirty="0">
                <a:latin typeface="Aptos" panose="020B0004020202020204" pitchFamily="34" charset="0"/>
                <a:ea typeface="Times New Roman" panose="02020603050405020304" pitchFamily="18" charset="0"/>
                <a:cs typeface="Arial" panose="020B0604020202020204" pitchFamily="34" charset="0"/>
              </a:rPr>
              <a:t>practical solutions</a:t>
            </a:r>
            <a:r>
              <a:rPr lang="en-GB" sz="1600" dirty="0">
                <a:latin typeface="Aptos" panose="020B0004020202020204" pitchFamily="34" charset="0"/>
                <a:ea typeface="Times New Roman" panose="02020603050405020304" pitchFamily="18" charset="0"/>
                <a:cs typeface="Arial" panose="020B0604020202020204" pitchFamily="34" charset="0"/>
              </a:rPr>
              <a:t>. Highlight your viewpoints and make your own suggestions, supported by </a:t>
            </a:r>
            <a:r>
              <a:rPr lang="en-GB" sz="1600" b="1" dirty="0">
                <a:latin typeface="Aptos" panose="020B0004020202020204" pitchFamily="34" charset="0"/>
                <a:ea typeface="Times New Roman" panose="02020603050405020304" pitchFamily="18" charset="0"/>
                <a:cs typeface="Arial" panose="020B0604020202020204" pitchFamily="34" charset="0"/>
              </a:rPr>
              <a:t>relevant theories and concepts</a:t>
            </a:r>
            <a:r>
              <a:rPr lang="en-GB" sz="1600" dirty="0">
                <a:latin typeface="Aptos" panose="020B0004020202020204" pitchFamily="34" charset="0"/>
                <a:ea typeface="Times New Roman" panose="02020603050405020304" pitchFamily="18" charset="0"/>
                <a:cs typeface="Arial" panose="020B0604020202020204" pitchFamily="34" charset="0"/>
              </a:rPr>
              <a:t>. </a:t>
            </a:r>
          </a:p>
          <a:p>
            <a:pPr>
              <a:lnSpc>
                <a:spcPct val="100000"/>
              </a:lnSpc>
              <a:buFont typeface="Wingdings" panose="05000000000000000000" pitchFamily="2" charset="2"/>
              <a:buChar char="§"/>
            </a:pPr>
            <a:r>
              <a:rPr lang="en-GB" sz="1600" dirty="0">
                <a:latin typeface="Aptos" panose="020B0004020202020204" pitchFamily="34" charset="0"/>
                <a:ea typeface="Times New Roman" panose="02020603050405020304" pitchFamily="18" charset="0"/>
                <a:cs typeface="Arial" panose="020B0604020202020204" pitchFamily="34" charset="0"/>
              </a:rPr>
              <a:t>Conclude by </a:t>
            </a:r>
            <a:r>
              <a:rPr lang="en-GB" sz="1600" b="1" dirty="0">
                <a:latin typeface="Aptos" panose="020B0004020202020204" pitchFamily="34" charset="0"/>
                <a:ea typeface="Times New Roman" panose="02020603050405020304" pitchFamily="18" charset="0"/>
                <a:cs typeface="Arial" panose="020B0604020202020204" pitchFamily="34" charset="0"/>
              </a:rPr>
              <a:t>summarising key insights gained</a:t>
            </a:r>
            <a:r>
              <a:rPr lang="en-GB" sz="1600" dirty="0">
                <a:latin typeface="Aptos" panose="020B0004020202020204" pitchFamily="34" charset="0"/>
                <a:ea typeface="Times New Roman" panose="02020603050405020304" pitchFamily="18" charset="0"/>
                <a:cs typeface="Arial" panose="020B0604020202020204" pitchFamily="34" charset="0"/>
              </a:rPr>
              <a:t>, and how this will </a:t>
            </a:r>
            <a:r>
              <a:rPr lang="en-GB" sz="1600" b="1" dirty="0">
                <a:latin typeface="Aptos" panose="020B0004020202020204" pitchFamily="34" charset="0"/>
                <a:ea typeface="Times New Roman" panose="02020603050405020304" pitchFamily="18" charset="0"/>
                <a:cs typeface="Arial" panose="020B0604020202020204" pitchFamily="34" charset="0"/>
              </a:rPr>
              <a:t>inform your future professional practice.</a:t>
            </a:r>
          </a:p>
        </p:txBody>
      </p:sp>
      <p:sp>
        <p:nvSpPr>
          <p:cNvPr id="3" name="TextBox 2">
            <a:extLst>
              <a:ext uri="{FF2B5EF4-FFF2-40B4-BE49-F238E27FC236}">
                <a16:creationId xmlns:a16="http://schemas.microsoft.com/office/drawing/2014/main" id="{7E3B7F39-CFA5-46B3-0DCF-E18B7A46116D}"/>
              </a:ext>
            </a:extLst>
          </p:cNvPr>
          <p:cNvSpPr txBox="1"/>
          <p:nvPr/>
        </p:nvSpPr>
        <p:spPr>
          <a:xfrm>
            <a:off x="477023" y="599754"/>
            <a:ext cx="6094562" cy="1015663"/>
          </a:xfrm>
          <a:prstGeom prst="rect">
            <a:avLst/>
          </a:prstGeom>
          <a:noFill/>
        </p:spPr>
        <p:txBody>
          <a:bodyPr wrap="square">
            <a:spAutoFit/>
          </a:bodyPr>
          <a:lstStyle/>
          <a:p>
            <a:pPr algn="just">
              <a:tabLst>
                <a:tab pos="270510" algn="l"/>
              </a:tabLst>
            </a:pPr>
            <a:r>
              <a:rPr lang="en-GB" sz="1800" b="1" dirty="0">
                <a:effectLst/>
                <a:latin typeface="Aptos" panose="020B0004020202020204" pitchFamily="34" charset="0"/>
                <a:ea typeface="Times New Roman" panose="02020603050405020304" pitchFamily="18" charset="0"/>
              </a:rPr>
              <a:t>Student Learning Log (50%)</a:t>
            </a:r>
          </a:p>
          <a:p>
            <a:pPr algn="l" hangingPunct="0">
              <a:lnSpc>
                <a:spcPct val="150000"/>
              </a:lnSpc>
            </a:pPr>
            <a:r>
              <a:rPr lang="en-GB" sz="1200" b="1" dirty="0">
                <a:latin typeface="Aptos" panose="020B0004020202020204" pitchFamily="34" charset="0"/>
                <a:ea typeface="Times New Roman" panose="02020603050405020304" pitchFamily="18" charset="0"/>
                <a:cs typeface="Arial" panose="020B0604020202020204" pitchFamily="34" charset="0"/>
              </a:rPr>
              <a:t>Hotel Administration – </a:t>
            </a:r>
            <a:r>
              <a:rPr lang="en-GB" sz="1200" b="1" dirty="0">
                <a:effectLst/>
                <a:latin typeface="Aptos" panose="020B0004020202020204" pitchFamily="34" charset="0"/>
                <a:ea typeface="Times New Roman" panose="02020603050405020304" pitchFamily="18" charset="0"/>
                <a:cs typeface="Arial" panose="020B0604020202020204" pitchFamily="34" charset="0"/>
              </a:rPr>
              <a:t>1250 words (+/-10%)</a:t>
            </a:r>
            <a:endParaRPr lang="en-GB" sz="1400" b="1" dirty="0">
              <a:effectLst/>
              <a:latin typeface="Aptos" panose="020B0004020202020204" pitchFamily="34" charset="0"/>
              <a:ea typeface="Times New Roman" panose="02020603050405020304" pitchFamily="18" charset="0"/>
            </a:endParaRPr>
          </a:p>
          <a:p>
            <a:pPr algn="just" hangingPunct="0"/>
            <a:r>
              <a:rPr lang="en-GB" sz="1200" b="1"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 </a:t>
            </a:r>
            <a:endParaRPr lang="en-GB" sz="1400" b="1" dirty="0">
              <a:solidFill>
                <a:schemeClr val="tx2"/>
              </a:solidFill>
              <a:effectLst/>
              <a:latin typeface="Arial" panose="020B0604020202020204" pitchFamily="34" charset="0"/>
              <a:ea typeface="Times New Roman" panose="02020603050405020304" pitchFamily="18" charset="0"/>
            </a:endParaRPr>
          </a:p>
          <a:p>
            <a:pPr algn="just">
              <a:tabLst>
                <a:tab pos="270510" algn="l"/>
              </a:tabLst>
            </a:pPr>
            <a:endParaRPr lang="en-GB" sz="1200" dirty="0">
              <a:solidFill>
                <a:schemeClr val="tx2"/>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29909283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A51827C-944B-C5DD-FB02-9F158527072E}"/>
              </a:ext>
            </a:extLst>
          </p:cNvPr>
          <p:cNvSpPr>
            <a:spLocks noGrp="1"/>
          </p:cNvSpPr>
          <p:nvPr>
            <p:ph type="title"/>
          </p:nvPr>
        </p:nvSpPr>
        <p:spPr>
          <a:xfrm>
            <a:off x="4447510" y="152400"/>
            <a:ext cx="4248150" cy="1325563"/>
          </a:xfrm>
        </p:spPr>
        <p:txBody>
          <a:bodyPr anchor="ctr">
            <a:normAutofit/>
          </a:bodyPr>
          <a:lstStyle/>
          <a:p>
            <a:pPr algn="ctr"/>
            <a:r>
              <a:rPr lang="en-US" sz="3600" b="1" dirty="0">
                <a:effectLst/>
                <a:latin typeface="Aptos Display" panose="020B0004020202020204" pitchFamily="34" charset="0"/>
                <a:ea typeface="Carlito"/>
                <a:cs typeface="Carlito"/>
              </a:rPr>
              <a:t>BMIH6004</a:t>
            </a:r>
            <a:endParaRPr lang="en-GB" sz="3600" b="1" dirty="0">
              <a:latin typeface="Aptos Display" panose="020B0004020202020204" pitchFamily="34" charset="0"/>
            </a:endParaRPr>
          </a:p>
        </p:txBody>
      </p:sp>
      <p:sp>
        <p:nvSpPr>
          <p:cNvPr id="5" name="Content Placeholder 4">
            <a:extLst>
              <a:ext uri="{FF2B5EF4-FFF2-40B4-BE49-F238E27FC236}">
                <a16:creationId xmlns:a16="http://schemas.microsoft.com/office/drawing/2014/main" id="{19E92CC5-57CC-B896-87CE-C63F1117BBD0}"/>
              </a:ext>
            </a:extLst>
          </p:cNvPr>
          <p:cNvSpPr>
            <a:spLocks noGrp="1"/>
          </p:cNvSpPr>
          <p:nvPr>
            <p:ph sz="half" idx="1"/>
          </p:nvPr>
        </p:nvSpPr>
        <p:spPr>
          <a:xfrm>
            <a:off x="533400" y="1873177"/>
            <a:ext cx="8534400" cy="4389437"/>
          </a:xfrm>
        </p:spPr>
        <p:txBody>
          <a:bodyPr>
            <a:noAutofit/>
          </a:bodyPr>
          <a:lstStyle/>
          <a:p>
            <a:pPr marL="0" indent="0" algn="just">
              <a:buNone/>
              <a:tabLst>
                <a:tab pos="270510" algn="l"/>
              </a:tabLst>
            </a:pPr>
            <a:r>
              <a:rPr lang="en-GB" sz="2000" b="1" dirty="0">
                <a:effectLst/>
                <a:latin typeface="Aptos" panose="020B0004020202020204" pitchFamily="34" charset="0"/>
                <a:ea typeface="Times New Roman" panose="02020603050405020304" pitchFamily="18" charset="0"/>
                <a:cs typeface="Times New Roman" panose="02020603050405020304" pitchFamily="18" charset="0"/>
              </a:rPr>
              <a:t>The learning log should include</a:t>
            </a:r>
            <a:r>
              <a:rPr lang="en-GB" sz="2000" b="1" dirty="0">
                <a:effectLst/>
                <a:latin typeface="Aptos" panose="020B0004020202020204" pitchFamily="34" charset="0"/>
                <a:ea typeface="Times New Roman" panose="02020603050405020304" pitchFamily="18" charset="0"/>
              </a:rPr>
              <a:t>:</a:t>
            </a:r>
            <a:endParaRPr lang="en-GB" sz="2000" dirty="0">
              <a:effectLst/>
              <a:latin typeface="Aptos" panose="020B0004020202020204" pitchFamily="34" charset="0"/>
              <a:ea typeface="Times New Roman" panose="02020603050405020304" pitchFamily="18" charset="0"/>
            </a:endParaRPr>
          </a:p>
          <a:p>
            <a:pPr lvl="0" algn="just">
              <a:lnSpc>
                <a:spcPct val="100000"/>
              </a:lnSpc>
              <a:spcAft>
                <a:spcPts val="800"/>
              </a:spcAft>
              <a:buFont typeface="Wingdings" panose="05000000000000000000" pitchFamily="2" charset="2"/>
              <a:buChar char="§"/>
              <a:tabLst>
                <a:tab pos="270510" algn="l"/>
              </a:tabLst>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A brief overview of the </a:t>
            </a:r>
            <a:r>
              <a:rPr lang="en-GB" sz="1800" dirty="0">
                <a:latin typeface="Aptos" panose="020B0004020202020204" pitchFamily="34" charset="0"/>
                <a:ea typeface="Times New Roman" panose="02020603050405020304" pitchFamily="18" charset="0"/>
                <a:cs typeface="Times New Roman" panose="02020603050405020304" pitchFamily="18" charset="0"/>
              </a:rPr>
              <a:t>chosen area of administration.</a:t>
            </a:r>
            <a:endParaRPr lang="en-GB" sz="1800" dirty="0">
              <a:effectLst/>
              <a:latin typeface="Aptos" panose="020B0004020202020204" pitchFamily="34" charset="0"/>
              <a:ea typeface="Times New Roman" panose="02020603050405020304" pitchFamily="18" charset="0"/>
            </a:endParaRPr>
          </a:p>
          <a:p>
            <a:pPr lvl="0" algn="just">
              <a:lnSpc>
                <a:spcPct val="100000"/>
              </a:lnSpc>
              <a:spcAft>
                <a:spcPts val="800"/>
              </a:spcAft>
              <a:buFont typeface="Wingdings" panose="05000000000000000000" pitchFamily="2" charset="2"/>
              <a:buChar char="§"/>
              <a:tabLst>
                <a:tab pos="270510" algn="l"/>
              </a:tabLst>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Reference to the model of reflection used. </a:t>
            </a:r>
            <a:endParaRPr lang="en-GB" sz="1800" dirty="0">
              <a:effectLst/>
              <a:latin typeface="Aptos" panose="020B0004020202020204" pitchFamily="34" charset="0"/>
              <a:ea typeface="Times New Roman" panose="02020603050405020304" pitchFamily="18" charset="0"/>
            </a:endParaRPr>
          </a:p>
          <a:p>
            <a:pPr lvl="0" algn="just">
              <a:lnSpc>
                <a:spcPct val="100000"/>
              </a:lnSpc>
              <a:spcAft>
                <a:spcPts val="800"/>
              </a:spcAft>
              <a:buFont typeface="Wingdings" panose="05000000000000000000" pitchFamily="2" charset="2"/>
              <a:buChar char="§"/>
              <a:tabLst>
                <a:tab pos="270510" algn="l"/>
              </a:tabLst>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Student’s placement learning objectives within the department (bullet points).</a:t>
            </a:r>
            <a:endParaRPr lang="en-GB" sz="1800" dirty="0">
              <a:effectLst/>
              <a:latin typeface="Aptos" panose="020B0004020202020204" pitchFamily="34" charset="0"/>
              <a:ea typeface="Times New Roman" panose="02020603050405020304" pitchFamily="18" charset="0"/>
            </a:endParaRPr>
          </a:p>
          <a:p>
            <a:pPr lvl="0" algn="just">
              <a:lnSpc>
                <a:spcPct val="100000"/>
              </a:lnSpc>
              <a:spcAft>
                <a:spcPts val="800"/>
              </a:spcAft>
              <a:buFont typeface="Wingdings" panose="05000000000000000000" pitchFamily="2" charset="2"/>
              <a:buChar char="§"/>
              <a:tabLst>
                <a:tab pos="270510" algn="l"/>
              </a:tabLst>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Future action plan based on experience in the department.</a:t>
            </a:r>
            <a:endParaRPr lang="en-GB" sz="1800" dirty="0">
              <a:latin typeface="Aptos" panose="020B0004020202020204" pitchFamily="34" charset="0"/>
              <a:ea typeface="Times New Roman" panose="02020603050405020304" pitchFamily="18" charset="0"/>
              <a:cs typeface="Times New Roman" panose="02020603050405020304" pitchFamily="18" charset="0"/>
            </a:endParaRPr>
          </a:p>
          <a:p>
            <a:pPr lvl="0" algn="just">
              <a:lnSpc>
                <a:spcPct val="100000"/>
              </a:lnSpc>
              <a:spcAft>
                <a:spcPts val="800"/>
              </a:spcAft>
              <a:buFont typeface="Wingdings" panose="05000000000000000000" pitchFamily="2" charset="2"/>
              <a:buChar char="§"/>
              <a:tabLst>
                <a:tab pos="270510" algn="l"/>
              </a:tabLst>
            </a:pPr>
            <a:r>
              <a:rPr lang="en-GB" sz="1800" b="1" dirty="0">
                <a:effectLst/>
                <a:latin typeface="Aptos" panose="020B0004020202020204" pitchFamily="34" charset="0"/>
                <a:ea typeface="Times New Roman" panose="02020603050405020304" pitchFamily="18" charset="0"/>
              </a:rPr>
              <a:t>Reference List</a:t>
            </a:r>
            <a:r>
              <a:rPr lang="en-GB" sz="1800" dirty="0">
                <a:effectLst/>
                <a:latin typeface="Aptos" panose="020B0004020202020204" pitchFamily="34" charset="0"/>
                <a:ea typeface="Times New Roman" panose="02020603050405020304" pitchFamily="18" charset="0"/>
              </a:rPr>
              <a:t> (minimum of 10-12 references)</a:t>
            </a:r>
          </a:p>
          <a:p>
            <a:pPr algn="just">
              <a:lnSpc>
                <a:spcPct val="100000"/>
              </a:lnSpc>
              <a:spcAft>
                <a:spcPts val="800"/>
              </a:spcAft>
              <a:buFont typeface="Wingdings" panose="05000000000000000000" pitchFamily="2" charset="2"/>
              <a:buChar char="§"/>
              <a:tabLst>
                <a:tab pos="270510" algn="l"/>
              </a:tabLst>
            </a:pPr>
            <a:r>
              <a:rPr lang="en-GB" sz="1800" dirty="0">
                <a:latin typeface="Aptos" panose="020B0004020202020204" pitchFamily="34" charset="0"/>
                <a:ea typeface="Times New Roman" panose="02020603050405020304" pitchFamily="18" charset="0"/>
              </a:rPr>
              <a:t>Detailed guidance for layout included in the module handbook – not required but is recommended as a structure.</a:t>
            </a:r>
            <a:endParaRPr lang="en-GB" sz="1800" dirty="0">
              <a:effectLst/>
              <a:latin typeface="Aptos" panose="020B0004020202020204" pitchFamily="34" charset="0"/>
              <a:ea typeface="Times New Roman" panose="02020603050405020304" pitchFamily="18" charset="0"/>
            </a:endParaRPr>
          </a:p>
        </p:txBody>
      </p:sp>
      <p:sp>
        <p:nvSpPr>
          <p:cNvPr id="3" name="TextBox 2">
            <a:extLst>
              <a:ext uri="{FF2B5EF4-FFF2-40B4-BE49-F238E27FC236}">
                <a16:creationId xmlns:a16="http://schemas.microsoft.com/office/drawing/2014/main" id="{7E3B7F39-CFA5-46B3-0DCF-E18B7A46116D}"/>
              </a:ext>
            </a:extLst>
          </p:cNvPr>
          <p:cNvSpPr txBox="1"/>
          <p:nvPr/>
        </p:nvSpPr>
        <p:spPr>
          <a:xfrm>
            <a:off x="477023" y="599754"/>
            <a:ext cx="6094562" cy="1015663"/>
          </a:xfrm>
          <a:prstGeom prst="rect">
            <a:avLst/>
          </a:prstGeom>
          <a:noFill/>
        </p:spPr>
        <p:txBody>
          <a:bodyPr wrap="square">
            <a:spAutoFit/>
          </a:bodyPr>
          <a:lstStyle/>
          <a:p>
            <a:pPr algn="just">
              <a:tabLst>
                <a:tab pos="270510" algn="l"/>
              </a:tabLst>
            </a:pPr>
            <a:r>
              <a:rPr lang="en-GB" sz="1800" b="1" dirty="0">
                <a:effectLst/>
                <a:latin typeface="Aptos" panose="020B0004020202020204" pitchFamily="34" charset="0"/>
                <a:ea typeface="Times New Roman" panose="02020603050405020304" pitchFamily="18" charset="0"/>
              </a:rPr>
              <a:t>Student Learning Log (50%)</a:t>
            </a:r>
          </a:p>
          <a:p>
            <a:pPr algn="l" hangingPunct="0">
              <a:lnSpc>
                <a:spcPct val="150000"/>
              </a:lnSpc>
            </a:pPr>
            <a:r>
              <a:rPr lang="en-GB" sz="1200" b="1" dirty="0">
                <a:latin typeface="Aptos" panose="020B0004020202020204" pitchFamily="34" charset="0"/>
                <a:ea typeface="Times New Roman" panose="02020603050405020304" pitchFamily="18" charset="0"/>
                <a:cs typeface="Arial" panose="020B0604020202020204" pitchFamily="34" charset="0"/>
              </a:rPr>
              <a:t>Hotel Administration </a:t>
            </a:r>
            <a:r>
              <a:rPr lang="en-GB" sz="1200" b="1" dirty="0">
                <a:effectLst/>
                <a:latin typeface="Aptos" panose="020B0004020202020204" pitchFamily="34" charset="0"/>
                <a:ea typeface="Times New Roman" panose="02020603050405020304" pitchFamily="18" charset="0"/>
                <a:cs typeface="Arial" panose="020B0604020202020204" pitchFamily="34" charset="0"/>
              </a:rPr>
              <a:t>1250 words (+/-10%)</a:t>
            </a:r>
            <a:endParaRPr lang="en-GB" sz="1400" b="1" dirty="0">
              <a:effectLst/>
              <a:latin typeface="Aptos" panose="020B0004020202020204" pitchFamily="34" charset="0"/>
              <a:ea typeface="Times New Roman" panose="02020603050405020304" pitchFamily="18" charset="0"/>
            </a:endParaRPr>
          </a:p>
          <a:p>
            <a:pPr algn="just" hangingPunct="0"/>
            <a:r>
              <a:rPr lang="en-GB" sz="1200" b="1"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 </a:t>
            </a:r>
            <a:endParaRPr lang="en-GB" sz="1400" b="1" dirty="0">
              <a:solidFill>
                <a:schemeClr val="tx2"/>
              </a:solidFill>
              <a:effectLst/>
              <a:latin typeface="Arial" panose="020B0604020202020204" pitchFamily="34" charset="0"/>
              <a:ea typeface="Times New Roman" panose="02020603050405020304" pitchFamily="18" charset="0"/>
            </a:endParaRPr>
          </a:p>
          <a:p>
            <a:pPr algn="just">
              <a:tabLst>
                <a:tab pos="270510" algn="l"/>
              </a:tabLst>
            </a:pPr>
            <a:endParaRPr lang="en-GB" sz="1200" dirty="0">
              <a:solidFill>
                <a:schemeClr val="tx2"/>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70172712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A3767-8721-B736-A3C2-E40CC933BAFF}"/>
              </a:ext>
            </a:extLst>
          </p:cNvPr>
          <p:cNvSpPr>
            <a:spLocks noGrp="1"/>
          </p:cNvSpPr>
          <p:nvPr>
            <p:ph type="title"/>
          </p:nvPr>
        </p:nvSpPr>
        <p:spPr>
          <a:xfrm>
            <a:off x="628650" y="76200"/>
            <a:ext cx="7886700" cy="1325563"/>
          </a:xfrm>
        </p:spPr>
        <p:txBody>
          <a:bodyPr>
            <a:normAutofit/>
          </a:bodyPr>
          <a:lstStyle/>
          <a:p>
            <a:pPr algn="ctr"/>
            <a:r>
              <a:rPr lang="en-GB" sz="3200" b="1" dirty="0"/>
              <a:t>Example 1 – Reflecting</a:t>
            </a:r>
          </a:p>
        </p:txBody>
      </p:sp>
      <p:sp>
        <p:nvSpPr>
          <p:cNvPr id="3" name="Content Placeholder 2">
            <a:extLst>
              <a:ext uri="{FF2B5EF4-FFF2-40B4-BE49-F238E27FC236}">
                <a16:creationId xmlns:a16="http://schemas.microsoft.com/office/drawing/2014/main" id="{E2A5556D-8F99-7C7D-E8A2-4C0A19B35F1E}"/>
              </a:ext>
            </a:extLst>
          </p:cNvPr>
          <p:cNvSpPr>
            <a:spLocks noGrp="1"/>
          </p:cNvSpPr>
          <p:nvPr>
            <p:ph idx="1"/>
          </p:nvPr>
        </p:nvSpPr>
        <p:spPr>
          <a:xfrm>
            <a:off x="628650" y="1623100"/>
            <a:ext cx="7886700" cy="765175"/>
          </a:xfrm>
        </p:spPr>
        <p:txBody>
          <a:bodyPr>
            <a:normAutofit/>
          </a:bodyPr>
          <a:lstStyle/>
          <a:p>
            <a:pPr marL="0" indent="0" algn="ctr">
              <a:buNone/>
            </a:pPr>
            <a:r>
              <a:rPr lang="en-GB" sz="2000" b="1" dirty="0"/>
              <a:t>Is this the correct way of reflecting on an experience? Why not?</a:t>
            </a:r>
          </a:p>
          <a:p>
            <a:pPr marL="0" indent="0">
              <a:buNone/>
            </a:pPr>
            <a:endParaRPr lang="en-GB" sz="2400" dirty="0"/>
          </a:p>
        </p:txBody>
      </p:sp>
      <p:sp>
        <p:nvSpPr>
          <p:cNvPr id="4" name="TextBox 3">
            <a:extLst>
              <a:ext uri="{FF2B5EF4-FFF2-40B4-BE49-F238E27FC236}">
                <a16:creationId xmlns:a16="http://schemas.microsoft.com/office/drawing/2014/main" id="{8C5FE9DF-458B-6B3A-61EA-C5402FBCB4D6}"/>
              </a:ext>
            </a:extLst>
          </p:cNvPr>
          <p:cNvSpPr txBox="1"/>
          <p:nvPr/>
        </p:nvSpPr>
        <p:spPr>
          <a:xfrm>
            <a:off x="628650" y="2189133"/>
            <a:ext cx="7981950" cy="2409121"/>
          </a:xfrm>
          <a:prstGeom prst="rect">
            <a:avLst/>
          </a:prstGeom>
          <a:noFill/>
          <a:ln w="12700">
            <a:solidFill>
              <a:schemeClr val="tx1"/>
            </a:solidFill>
          </a:ln>
        </p:spPr>
        <p:txBody>
          <a:bodyPr wrap="square" rtlCol="0">
            <a:spAutoFit/>
          </a:bodyPr>
          <a:lstStyle/>
          <a:p>
            <a:pPr marL="0" indent="0" algn="just">
              <a:lnSpc>
                <a:spcPct val="150000"/>
              </a:lnSpc>
              <a:buNone/>
            </a:pPr>
            <a:r>
              <a:rPr lang="en-GB" sz="1700" dirty="0">
                <a:latin typeface="Aptos" panose="020B0004020202020204" pitchFamily="34" charset="0"/>
              </a:rPr>
              <a:t>I spent two weeks in Swansea Marriott’s hotel restaurant. I really enjoyed it here. My tasks included:</a:t>
            </a:r>
          </a:p>
          <a:p>
            <a:pPr lvl="1" algn="just">
              <a:lnSpc>
                <a:spcPct val="150000"/>
              </a:lnSpc>
            </a:pPr>
            <a:r>
              <a:rPr lang="en-GB" sz="1700" dirty="0">
                <a:latin typeface="Aptos" panose="020B0004020202020204" pitchFamily="34" charset="0"/>
              </a:rPr>
              <a:t>-polishing cutlery</a:t>
            </a:r>
          </a:p>
          <a:p>
            <a:pPr lvl="1" algn="just">
              <a:lnSpc>
                <a:spcPct val="150000"/>
              </a:lnSpc>
            </a:pPr>
            <a:r>
              <a:rPr lang="en-GB" sz="1700" dirty="0">
                <a:latin typeface="Aptos" panose="020B0004020202020204" pitchFamily="34" charset="0"/>
              </a:rPr>
              <a:t>-polishing glasses</a:t>
            </a:r>
          </a:p>
          <a:p>
            <a:pPr lvl="1" algn="just">
              <a:lnSpc>
                <a:spcPct val="150000"/>
              </a:lnSpc>
            </a:pPr>
            <a:r>
              <a:rPr lang="en-GB" sz="1700" dirty="0">
                <a:latin typeface="Aptos" panose="020B0004020202020204" pitchFamily="34" charset="0"/>
              </a:rPr>
              <a:t>-setting up tables</a:t>
            </a:r>
          </a:p>
          <a:p>
            <a:pPr marL="0" indent="0" algn="just">
              <a:lnSpc>
                <a:spcPct val="150000"/>
              </a:lnSpc>
              <a:buNone/>
            </a:pPr>
            <a:r>
              <a:rPr lang="en-GB" sz="1700" dirty="0">
                <a:latin typeface="Aptos" panose="020B0004020202020204" pitchFamily="34" charset="0"/>
              </a:rPr>
              <a:t>I learned many skills while working and shadowing in this department.</a:t>
            </a:r>
          </a:p>
        </p:txBody>
      </p:sp>
      <p:sp>
        <p:nvSpPr>
          <p:cNvPr id="5" name="Content Placeholder 2">
            <a:extLst>
              <a:ext uri="{FF2B5EF4-FFF2-40B4-BE49-F238E27FC236}">
                <a16:creationId xmlns:a16="http://schemas.microsoft.com/office/drawing/2014/main" id="{FD5BC7E2-6945-1691-6828-202796C31509}"/>
              </a:ext>
            </a:extLst>
          </p:cNvPr>
          <p:cNvSpPr txBox="1">
            <a:spLocks/>
          </p:cNvSpPr>
          <p:nvPr/>
        </p:nvSpPr>
        <p:spPr>
          <a:xfrm>
            <a:off x="641055" y="5105400"/>
            <a:ext cx="7886700" cy="76517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buFont typeface="Wingdings" panose="05000000000000000000" pitchFamily="2" charset="2"/>
              <a:buChar char="Ø"/>
            </a:pPr>
            <a:r>
              <a:rPr lang="en-GB" sz="2000" b="1" dirty="0"/>
              <a:t> This is </a:t>
            </a:r>
            <a:r>
              <a:rPr lang="en-GB" sz="2000" b="1" u="sng" dirty="0"/>
              <a:t>not</a:t>
            </a:r>
            <a:r>
              <a:rPr lang="en-GB" sz="2000" b="1" dirty="0"/>
              <a:t> a reflection but rather a description of your tasks.</a:t>
            </a:r>
            <a:endParaRPr lang="en-GB" sz="2400" dirty="0"/>
          </a:p>
        </p:txBody>
      </p:sp>
    </p:spTree>
    <p:extLst>
      <p:ext uri="{BB962C8B-B14F-4D97-AF65-F5344CB8AC3E}">
        <p14:creationId xmlns:p14="http://schemas.microsoft.com/office/powerpoint/2010/main" val="44895818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A3767-8721-B736-A3C2-E40CC933BAFF}"/>
              </a:ext>
            </a:extLst>
          </p:cNvPr>
          <p:cNvSpPr>
            <a:spLocks noGrp="1"/>
          </p:cNvSpPr>
          <p:nvPr>
            <p:ph type="title"/>
          </p:nvPr>
        </p:nvSpPr>
        <p:spPr>
          <a:xfrm>
            <a:off x="628650" y="76200"/>
            <a:ext cx="7886700" cy="1325563"/>
          </a:xfrm>
        </p:spPr>
        <p:txBody>
          <a:bodyPr>
            <a:normAutofit/>
          </a:bodyPr>
          <a:lstStyle/>
          <a:p>
            <a:pPr algn="ctr"/>
            <a:r>
              <a:rPr lang="en-GB" sz="3200" b="1" dirty="0"/>
              <a:t>Example 1 – Reflecting</a:t>
            </a:r>
          </a:p>
        </p:txBody>
      </p:sp>
      <p:sp>
        <p:nvSpPr>
          <p:cNvPr id="3" name="Content Placeholder 2">
            <a:extLst>
              <a:ext uri="{FF2B5EF4-FFF2-40B4-BE49-F238E27FC236}">
                <a16:creationId xmlns:a16="http://schemas.microsoft.com/office/drawing/2014/main" id="{E2A5556D-8F99-7C7D-E8A2-4C0A19B35F1E}"/>
              </a:ext>
            </a:extLst>
          </p:cNvPr>
          <p:cNvSpPr>
            <a:spLocks noGrp="1"/>
          </p:cNvSpPr>
          <p:nvPr>
            <p:ph idx="1"/>
          </p:nvPr>
        </p:nvSpPr>
        <p:spPr>
          <a:xfrm>
            <a:off x="628650" y="1371600"/>
            <a:ext cx="7886700" cy="765175"/>
          </a:xfrm>
        </p:spPr>
        <p:txBody>
          <a:bodyPr>
            <a:normAutofit/>
          </a:bodyPr>
          <a:lstStyle/>
          <a:p>
            <a:pPr marL="0" indent="0" algn="ctr">
              <a:buNone/>
            </a:pPr>
            <a:r>
              <a:rPr lang="en-GB" sz="2000" b="1" dirty="0"/>
              <a:t>Try this!</a:t>
            </a:r>
          </a:p>
          <a:p>
            <a:pPr marL="0" indent="0">
              <a:buNone/>
            </a:pPr>
            <a:endParaRPr lang="en-GB" sz="2400" dirty="0"/>
          </a:p>
        </p:txBody>
      </p:sp>
      <p:sp>
        <p:nvSpPr>
          <p:cNvPr id="4" name="TextBox 3">
            <a:extLst>
              <a:ext uri="{FF2B5EF4-FFF2-40B4-BE49-F238E27FC236}">
                <a16:creationId xmlns:a16="http://schemas.microsoft.com/office/drawing/2014/main" id="{8C5FE9DF-458B-6B3A-61EA-C5402FBCB4D6}"/>
              </a:ext>
            </a:extLst>
          </p:cNvPr>
          <p:cNvSpPr txBox="1"/>
          <p:nvPr/>
        </p:nvSpPr>
        <p:spPr>
          <a:xfrm>
            <a:off x="762000" y="1981200"/>
            <a:ext cx="7620000" cy="2406300"/>
          </a:xfrm>
          <a:prstGeom prst="rect">
            <a:avLst/>
          </a:prstGeom>
          <a:noFill/>
          <a:ln w="12700">
            <a:solidFill>
              <a:schemeClr val="tx1"/>
            </a:solidFill>
          </a:ln>
        </p:spPr>
        <p:txBody>
          <a:bodyPr wrap="square" rtlCol="0">
            <a:spAutoFit/>
          </a:bodyPr>
          <a:lstStyle/>
          <a:p>
            <a:pPr marL="0" indent="0" algn="just">
              <a:lnSpc>
                <a:spcPct val="150000"/>
              </a:lnSpc>
              <a:buNone/>
            </a:pPr>
            <a:r>
              <a:rPr lang="en-GB" sz="1700" dirty="0"/>
              <a:t>During my time shadowing a F&amp;B supervisor in Swansea Marriott’s hotel restaurant, I developed team working skills by collaborating on […]. According to X (</a:t>
            </a:r>
            <a:r>
              <a:rPr lang="en-GB" sz="1700" i="1" dirty="0"/>
              <a:t>year</a:t>
            </a:r>
            <a:r>
              <a:rPr lang="en-GB" sz="1700" dirty="0"/>
              <a:t>), this skill is invaluable for a F&amp;B manager because […]. This is further supported by Z et al. (</a:t>
            </a:r>
            <a:r>
              <a:rPr lang="en-GB" sz="1700" i="1" dirty="0"/>
              <a:t>year</a:t>
            </a:r>
            <a:r>
              <a:rPr lang="en-GB" sz="1700" dirty="0"/>
              <a:t>) who argue that […]. Furthermore, setting up tables and polishing cutlery and glasses alongside team members taught me the importance of attention to detail which is considered to be […].</a:t>
            </a:r>
          </a:p>
        </p:txBody>
      </p:sp>
      <p:sp>
        <p:nvSpPr>
          <p:cNvPr id="5" name="Content Placeholder 2">
            <a:extLst>
              <a:ext uri="{FF2B5EF4-FFF2-40B4-BE49-F238E27FC236}">
                <a16:creationId xmlns:a16="http://schemas.microsoft.com/office/drawing/2014/main" id="{FD5BC7E2-6945-1691-6828-202796C31509}"/>
              </a:ext>
            </a:extLst>
          </p:cNvPr>
          <p:cNvSpPr txBox="1">
            <a:spLocks/>
          </p:cNvSpPr>
          <p:nvPr/>
        </p:nvSpPr>
        <p:spPr>
          <a:xfrm>
            <a:off x="628650" y="4724400"/>
            <a:ext cx="7886700" cy="914400"/>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buFont typeface="Wingdings" panose="05000000000000000000" pitchFamily="2" charset="2"/>
              <a:buChar char="Ø"/>
            </a:pPr>
            <a:r>
              <a:rPr lang="en-GB" sz="2000" b="1" dirty="0"/>
              <a:t> This version contains information about the tasks performed, the lesson learned and puts your learning into a wider perspective. Besides, you support your discussion academically with credible research.</a:t>
            </a:r>
            <a:endParaRPr lang="en-GB" sz="2400" dirty="0"/>
          </a:p>
        </p:txBody>
      </p:sp>
    </p:spTree>
    <p:extLst>
      <p:ext uri="{BB962C8B-B14F-4D97-AF65-F5344CB8AC3E}">
        <p14:creationId xmlns:p14="http://schemas.microsoft.com/office/powerpoint/2010/main" val="291596649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A3767-8721-B736-A3C2-E40CC933BAFF}"/>
              </a:ext>
            </a:extLst>
          </p:cNvPr>
          <p:cNvSpPr>
            <a:spLocks noGrp="1"/>
          </p:cNvSpPr>
          <p:nvPr>
            <p:ph type="title"/>
          </p:nvPr>
        </p:nvSpPr>
        <p:spPr>
          <a:xfrm>
            <a:off x="628650" y="152400"/>
            <a:ext cx="7886700" cy="1325563"/>
          </a:xfrm>
        </p:spPr>
        <p:txBody>
          <a:bodyPr>
            <a:normAutofit/>
          </a:bodyPr>
          <a:lstStyle/>
          <a:p>
            <a:pPr algn="ctr"/>
            <a:r>
              <a:rPr lang="en-GB" sz="3200" b="1" dirty="0"/>
              <a:t>Example 2 – Reflecting</a:t>
            </a:r>
          </a:p>
        </p:txBody>
      </p:sp>
      <p:sp>
        <p:nvSpPr>
          <p:cNvPr id="3" name="Content Placeholder 2">
            <a:extLst>
              <a:ext uri="{FF2B5EF4-FFF2-40B4-BE49-F238E27FC236}">
                <a16:creationId xmlns:a16="http://schemas.microsoft.com/office/drawing/2014/main" id="{E2A5556D-8F99-7C7D-E8A2-4C0A19B35F1E}"/>
              </a:ext>
            </a:extLst>
          </p:cNvPr>
          <p:cNvSpPr>
            <a:spLocks noGrp="1"/>
          </p:cNvSpPr>
          <p:nvPr>
            <p:ph idx="1"/>
          </p:nvPr>
        </p:nvSpPr>
        <p:spPr>
          <a:xfrm>
            <a:off x="653459" y="2057400"/>
            <a:ext cx="7886700" cy="2286000"/>
          </a:xfrm>
          <a:ln w="12700">
            <a:solidFill>
              <a:schemeClr val="tx1"/>
            </a:solidFill>
          </a:ln>
        </p:spPr>
        <p:txBody>
          <a:bodyPr>
            <a:noAutofit/>
          </a:bodyPr>
          <a:lstStyle/>
          <a:p>
            <a:pPr marL="0" indent="0">
              <a:lnSpc>
                <a:spcPct val="100000"/>
              </a:lnSpc>
              <a:buNone/>
            </a:pPr>
            <a:r>
              <a:rPr lang="en-GB" sz="1700" dirty="0">
                <a:latin typeface="Aptos" panose="020B0004020202020204" pitchFamily="34" charset="0"/>
              </a:rPr>
              <a:t>Here’s a list of the important skills to have as a Front Office Manager:</a:t>
            </a:r>
          </a:p>
          <a:p>
            <a:pPr marL="457200" lvl="1" indent="0">
              <a:lnSpc>
                <a:spcPct val="100000"/>
              </a:lnSpc>
              <a:buNone/>
            </a:pPr>
            <a:r>
              <a:rPr lang="en-GB" sz="1700" dirty="0">
                <a:latin typeface="Aptos" panose="020B0004020202020204" pitchFamily="34" charset="0"/>
              </a:rPr>
              <a:t>1. […]</a:t>
            </a:r>
          </a:p>
          <a:p>
            <a:pPr marL="457200" lvl="1" indent="0">
              <a:lnSpc>
                <a:spcPct val="100000"/>
              </a:lnSpc>
              <a:buNone/>
            </a:pPr>
            <a:r>
              <a:rPr lang="en-GB" sz="1700" dirty="0">
                <a:latin typeface="Aptos" panose="020B0004020202020204" pitchFamily="34" charset="0"/>
              </a:rPr>
              <a:t>2. […]</a:t>
            </a:r>
          </a:p>
          <a:p>
            <a:pPr marL="457200" lvl="1" indent="0">
              <a:lnSpc>
                <a:spcPct val="100000"/>
              </a:lnSpc>
              <a:buNone/>
            </a:pPr>
            <a:r>
              <a:rPr lang="en-GB" sz="1700" dirty="0">
                <a:latin typeface="Aptos" panose="020B0004020202020204" pitchFamily="34" charset="0"/>
              </a:rPr>
              <a:t>3. […]</a:t>
            </a:r>
          </a:p>
          <a:p>
            <a:pPr marL="457200" lvl="1" indent="0">
              <a:lnSpc>
                <a:spcPct val="100000"/>
              </a:lnSpc>
              <a:buNone/>
            </a:pPr>
            <a:r>
              <a:rPr lang="en-GB" sz="1700" dirty="0">
                <a:latin typeface="Aptos" panose="020B0004020202020204" pitchFamily="34" charset="0"/>
              </a:rPr>
              <a:t>4. […]</a:t>
            </a:r>
          </a:p>
          <a:p>
            <a:pPr marL="0" indent="0">
              <a:lnSpc>
                <a:spcPct val="100000"/>
              </a:lnSpc>
              <a:buNone/>
            </a:pPr>
            <a:r>
              <a:rPr lang="en-GB" sz="1700" dirty="0">
                <a:latin typeface="Aptos" panose="020B0004020202020204" pitchFamily="34" charset="0"/>
              </a:rPr>
              <a:t>I have developed all these skills shadowing my supervisor.</a:t>
            </a:r>
          </a:p>
        </p:txBody>
      </p:sp>
      <p:sp>
        <p:nvSpPr>
          <p:cNvPr id="4" name="Content Placeholder 2">
            <a:extLst>
              <a:ext uri="{FF2B5EF4-FFF2-40B4-BE49-F238E27FC236}">
                <a16:creationId xmlns:a16="http://schemas.microsoft.com/office/drawing/2014/main" id="{85355F81-45A5-8DA8-F1F1-ED7F6B8D20FE}"/>
              </a:ext>
            </a:extLst>
          </p:cNvPr>
          <p:cNvSpPr txBox="1">
            <a:spLocks/>
          </p:cNvSpPr>
          <p:nvPr/>
        </p:nvSpPr>
        <p:spPr>
          <a:xfrm>
            <a:off x="628650" y="1447800"/>
            <a:ext cx="7886700" cy="76517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2000" b="1" dirty="0"/>
              <a:t>Is this the correct way of reflecting on an experience? Why not?</a:t>
            </a:r>
          </a:p>
          <a:p>
            <a:pPr marL="0" indent="0">
              <a:buFont typeface="Arial" panose="020B0604020202020204" pitchFamily="34" charset="0"/>
              <a:buNone/>
            </a:pPr>
            <a:endParaRPr lang="en-GB" sz="2400" dirty="0"/>
          </a:p>
        </p:txBody>
      </p:sp>
      <p:sp>
        <p:nvSpPr>
          <p:cNvPr id="6" name="Content Placeholder 2">
            <a:extLst>
              <a:ext uri="{FF2B5EF4-FFF2-40B4-BE49-F238E27FC236}">
                <a16:creationId xmlns:a16="http://schemas.microsoft.com/office/drawing/2014/main" id="{690C76C3-0B68-9562-A116-74D287A7F502}"/>
              </a:ext>
            </a:extLst>
          </p:cNvPr>
          <p:cNvSpPr txBox="1">
            <a:spLocks/>
          </p:cNvSpPr>
          <p:nvPr/>
        </p:nvSpPr>
        <p:spPr>
          <a:xfrm>
            <a:off x="457200" y="4495800"/>
            <a:ext cx="7886700" cy="1371600"/>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buFont typeface="Wingdings" panose="05000000000000000000" pitchFamily="2" charset="2"/>
              <a:buChar char="Ø"/>
            </a:pPr>
            <a:r>
              <a:rPr lang="en-GB" sz="1800" b="1" dirty="0">
                <a:latin typeface="Aptos" panose="020B0004020202020204" pitchFamily="34" charset="0"/>
              </a:rPr>
              <a:t> Descriptive</a:t>
            </a:r>
          </a:p>
          <a:p>
            <a:pPr algn="ctr">
              <a:buFont typeface="Wingdings" panose="05000000000000000000" pitchFamily="2" charset="2"/>
              <a:buChar char="Ø"/>
            </a:pPr>
            <a:r>
              <a:rPr lang="en-GB" sz="1800" b="1" dirty="0">
                <a:latin typeface="Aptos" panose="020B0004020202020204" pitchFamily="34" charset="0"/>
              </a:rPr>
              <a:t>No context</a:t>
            </a:r>
          </a:p>
          <a:p>
            <a:pPr algn="ctr">
              <a:buFont typeface="Wingdings" panose="05000000000000000000" pitchFamily="2" charset="2"/>
              <a:buChar char="Ø"/>
            </a:pPr>
            <a:r>
              <a:rPr lang="en-GB" sz="1800" b="1" dirty="0">
                <a:latin typeface="Aptos" panose="020B0004020202020204" pitchFamily="34" charset="0"/>
              </a:rPr>
              <a:t>No reflection on personal experiences</a:t>
            </a:r>
          </a:p>
          <a:p>
            <a:pPr algn="ctr">
              <a:buFont typeface="Wingdings" panose="05000000000000000000" pitchFamily="2" charset="2"/>
              <a:buChar char="Ø"/>
            </a:pPr>
            <a:r>
              <a:rPr lang="en-GB" sz="1800" b="1" dirty="0">
                <a:latin typeface="Aptos" panose="020B0004020202020204" pitchFamily="34" charset="0"/>
              </a:rPr>
              <a:t>No academic referencing</a:t>
            </a:r>
            <a:endParaRPr lang="en-GB" sz="2000" dirty="0">
              <a:latin typeface="Aptos" panose="020B0004020202020204" pitchFamily="34" charset="0"/>
            </a:endParaRPr>
          </a:p>
        </p:txBody>
      </p:sp>
    </p:spTree>
    <p:extLst>
      <p:ext uri="{BB962C8B-B14F-4D97-AF65-F5344CB8AC3E}">
        <p14:creationId xmlns:p14="http://schemas.microsoft.com/office/powerpoint/2010/main" val="56817245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A3767-8721-B736-A3C2-E40CC933BAFF}"/>
              </a:ext>
            </a:extLst>
          </p:cNvPr>
          <p:cNvSpPr>
            <a:spLocks noGrp="1"/>
          </p:cNvSpPr>
          <p:nvPr>
            <p:ph type="title"/>
          </p:nvPr>
        </p:nvSpPr>
        <p:spPr>
          <a:xfrm>
            <a:off x="628650" y="76200"/>
            <a:ext cx="7886700" cy="1325563"/>
          </a:xfrm>
        </p:spPr>
        <p:txBody>
          <a:bodyPr>
            <a:normAutofit/>
          </a:bodyPr>
          <a:lstStyle/>
          <a:p>
            <a:pPr algn="ctr"/>
            <a:r>
              <a:rPr lang="en-GB" sz="3200" b="1" dirty="0"/>
              <a:t>Example 2 – Reflecting</a:t>
            </a:r>
          </a:p>
        </p:txBody>
      </p:sp>
      <p:sp>
        <p:nvSpPr>
          <p:cNvPr id="10" name="TextBox 9">
            <a:extLst>
              <a:ext uri="{FF2B5EF4-FFF2-40B4-BE49-F238E27FC236}">
                <a16:creationId xmlns:a16="http://schemas.microsoft.com/office/drawing/2014/main" id="{21953E42-0413-16C7-0E29-88C25317238C}"/>
              </a:ext>
            </a:extLst>
          </p:cNvPr>
          <p:cNvSpPr txBox="1"/>
          <p:nvPr/>
        </p:nvSpPr>
        <p:spPr>
          <a:xfrm>
            <a:off x="628650" y="1524000"/>
            <a:ext cx="7829550" cy="4555093"/>
          </a:xfrm>
          <a:prstGeom prst="rect">
            <a:avLst/>
          </a:prstGeom>
          <a:noFill/>
        </p:spPr>
        <p:txBody>
          <a:bodyPr wrap="square" rtlCol="0">
            <a:spAutoFit/>
          </a:bodyPr>
          <a:lstStyle/>
          <a:p>
            <a:pPr marL="342900" indent="-342900">
              <a:buFont typeface="Wingdings" panose="05000000000000000000" pitchFamily="2" charset="2"/>
              <a:buChar char="§"/>
            </a:pPr>
            <a:endParaRPr lang="en-GB" sz="2000" dirty="0"/>
          </a:p>
          <a:p>
            <a:pPr marL="342900" indent="-342900">
              <a:buFont typeface="Wingdings" panose="05000000000000000000" pitchFamily="2" charset="2"/>
              <a:buChar char="§"/>
            </a:pPr>
            <a:r>
              <a:rPr lang="en-GB" dirty="0"/>
              <a:t>Ensure your learning log is supported by </a:t>
            </a:r>
            <a:r>
              <a:rPr lang="en-GB" b="1" dirty="0"/>
              <a:t>specific examples </a:t>
            </a:r>
            <a:r>
              <a:rPr lang="en-GB" dirty="0"/>
              <a:t>from your placement experience.</a:t>
            </a:r>
          </a:p>
          <a:p>
            <a:pPr marL="342900" indent="-342900">
              <a:buFont typeface="Wingdings" panose="05000000000000000000" pitchFamily="2" charset="2"/>
              <a:buChar char="§"/>
            </a:pPr>
            <a:endParaRPr lang="en-GB" dirty="0"/>
          </a:p>
          <a:p>
            <a:pPr marL="342900" indent="-342900">
              <a:buFont typeface="Wingdings" panose="05000000000000000000" pitchFamily="2" charset="2"/>
              <a:buChar char="§"/>
            </a:pPr>
            <a:r>
              <a:rPr lang="en-GB" dirty="0"/>
              <a:t>If you did not encounter a particular experience needed to develop a key skill, acknowledge this within your work. Honesty is key! You will not be penalised, as long as you reflect and support with relevant theory outlining why this particular skill is key, you can still get top marks! We are seeking critical analysis and reflection, not proof of tasks undertaken.</a:t>
            </a:r>
          </a:p>
          <a:p>
            <a:pPr marL="342900" indent="-342900">
              <a:buFont typeface="Wingdings" panose="05000000000000000000" pitchFamily="2" charset="2"/>
              <a:buChar char="§"/>
            </a:pPr>
            <a:endParaRPr lang="en-GB" dirty="0"/>
          </a:p>
          <a:p>
            <a:pPr marL="342900" indent="-342900">
              <a:buFont typeface="Wingdings" panose="05000000000000000000" pitchFamily="2" charset="2"/>
              <a:buChar char="§"/>
            </a:pPr>
            <a:r>
              <a:rPr lang="en-GB" dirty="0"/>
              <a:t>Transform any negative experiences or missed opportunities into </a:t>
            </a:r>
            <a:r>
              <a:rPr lang="en-GB" b="1" dirty="0"/>
              <a:t>meaningful learning insights</a:t>
            </a:r>
            <a:r>
              <a:rPr lang="en-GB" dirty="0"/>
              <a:t>.</a:t>
            </a:r>
          </a:p>
          <a:p>
            <a:pPr marL="342900" indent="-342900">
              <a:buFont typeface="Wingdings" panose="05000000000000000000" pitchFamily="2" charset="2"/>
              <a:buChar char="§"/>
            </a:pPr>
            <a:endParaRPr lang="en-GB" dirty="0"/>
          </a:p>
          <a:p>
            <a:pPr marL="342900" indent="-342900">
              <a:buFont typeface="Wingdings" panose="05000000000000000000" pitchFamily="2" charset="2"/>
              <a:buChar char="§"/>
            </a:pPr>
            <a:r>
              <a:rPr lang="en-GB" dirty="0"/>
              <a:t>Back up each lesson learned with </a:t>
            </a:r>
            <a:r>
              <a:rPr lang="en-GB" b="1" dirty="0"/>
              <a:t>credible academic research </a:t>
            </a:r>
            <a:r>
              <a:rPr lang="en-GB" dirty="0"/>
              <a:t>to further demonstrate and reinforce your understanding.</a:t>
            </a:r>
          </a:p>
          <a:p>
            <a:endParaRPr lang="en-GB" dirty="0"/>
          </a:p>
        </p:txBody>
      </p:sp>
    </p:spTree>
    <p:extLst>
      <p:ext uri="{BB962C8B-B14F-4D97-AF65-F5344CB8AC3E}">
        <p14:creationId xmlns:p14="http://schemas.microsoft.com/office/powerpoint/2010/main" val="46663689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A3767-8721-B736-A3C2-E40CC933BAFF}"/>
              </a:ext>
            </a:extLst>
          </p:cNvPr>
          <p:cNvSpPr>
            <a:spLocks noGrp="1"/>
          </p:cNvSpPr>
          <p:nvPr>
            <p:ph type="title"/>
          </p:nvPr>
        </p:nvSpPr>
        <p:spPr>
          <a:xfrm>
            <a:off x="628650" y="76200"/>
            <a:ext cx="7886700" cy="1325563"/>
          </a:xfrm>
        </p:spPr>
        <p:txBody>
          <a:bodyPr>
            <a:normAutofit/>
          </a:bodyPr>
          <a:lstStyle/>
          <a:p>
            <a:pPr algn="ctr"/>
            <a:r>
              <a:rPr lang="en-GB" sz="3200" b="1" dirty="0"/>
              <a:t>Example 3 – Referencing</a:t>
            </a:r>
          </a:p>
        </p:txBody>
      </p:sp>
      <p:sp>
        <p:nvSpPr>
          <p:cNvPr id="10" name="TextBox 9">
            <a:extLst>
              <a:ext uri="{FF2B5EF4-FFF2-40B4-BE49-F238E27FC236}">
                <a16:creationId xmlns:a16="http://schemas.microsoft.com/office/drawing/2014/main" id="{21953E42-0413-16C7-0E29-88C25317238C}"/>
              </a:ext>
            </a:extLst>
          </p:cNvPr>
          <p:cNvSpPr txBox="1"/>
          <p:nvPr/>
        </p:nvSpPr>
        <p:spPr>
          <a:xfrm>
            <a:off x="704850" y="1664489"/>
            <a:ext cx="7829550" cy="369332"/>
          </a:xfrm>
          <a:prstGeom prst="rect">
            <a:avLst/>
          </a:prstGeom>
          <a:noFill/>
        </p:spPr>
        <p:txBody>
          <a:bodyPr wrap="square" rtlCol="0">
            <a:spAutoFit/>
          </a:bodyPr>
          <a:lstStyle/>
          <a:p>
            <a:pPr algn="ctr"/>
            <a:r>
              <a:rPr lang="en-GB" b="1" dirty="0"/>
              <a:t>Is this the correct way of referencing an experience? Why not?</a:t>
            </a:r>
          </a:p>
        </p:txBody>
      </p:sp>
      <p:sp>
        <p:nvSpPr>
          <p:cNvPr id="3" name="TextBox 2">
            <a:extLst>
              <a:ext uri="{FF2B5EF4-FFF2-40B4-BE49-F238E27FC236}">
                <a16:creationId xmlns:a16="http://schemas.microsoft.com/office/drawing/2014/main" id="{57081674-C934-F8CC-1AE9-39F031D7CA31}"/>
              </a:ext>
            </a:extLst>
          </p:cNvPr>
          <p:cNvSpPr txBox="1"/>
          <p:nvPr/>
        </p:nvSpPr>
        <p:spPr>
          <a:xfrm>
            <a:off x="628650" y="2438400"/>
            <a:ext cx="7981950" cy="1903534"/>
          </a:xfrm>
          <a:prstGeom prst="rect">
            <a:avLst/>
          </a:prstGeom>
          <a:noFill/>
          <a:ln w="12700">
            <a:solidFill>
              <a:schemeClr val="tx1"/>
            </a:solidFill>
          </a:ln>
        </p:spPr>
        <p:txBody>
          <a:bodyPr wrap="square" rtlCol="0">
            <a:spAutoFit/>
          </a:bodyPr>
          <a:lstStyle/>
          <a:p>
            <a:pPr algn="just">
              <a:lnSpc>
                <a:spcPct val="150000"/>
              </a:lnSpc>
            </a:pPr>
            <a:r>
              <a:rPr lang="en-GB" sz="1600" dirty="0">
                <a:latin typeface="Aptos" panose="020B0004020202020204" pitchFamily="34" charset="0"/>
              </a:rPr>
              <a:t>I spent one week in the hotel’s housekeeping department (Swansea Marriott, 2024). I developed work-based skills and technical knowledge while shadowing my supervisor Abdul (Marriott, 2024). Abdul showed me how to conduct room checks (UWTSD, 2017). I wish I could have spent more time in the housekeeping department (Swansea Marriott, 2024).</a:t>
            </a:r>
          </a:p>
        </p:txBody>
      </p:sp>
      <p:sp>
        <p:nvSpPr>
          <p:cNvPr id="4" name="Content Placeholder 2">
            <a:extLst>
              <a:ext uri="{FF2B5EF4-FFF2-40B4-BE49-F238E27FC236}">
                <a16:creationId xmlns:a16="http://schemas.microsoft.com/office/drawing/2014/main" id="{EA1D3E09-DF3E-A2EB-F083-C6766BF85B60}"/>
              </a:ext>
            </a:extLst>
          </p:cNvPr>
          <p:cNvSpPr txBox="1">
            <a:spLocks/>
          </p:cNvSpPr>
          <p:nvPr/>
        </p:nvSpPr>
        <p:spPr>
          <a:xfrm>
            <a:off x="641055" y="4584034"/>
            <a:ext cx="7886700" cy="128654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buFont typeface="Wingdings" panose="05000000000000000000" pitchFamily="2" charset="2"/>
              <a:buChar char="Ø"/>
            </a:pPr>
            <a:r>
              <a:rPr lang="en-GB" sz="1800" b="1" dirty="0"/>
              <a:t> Descriptive, </a:t>
            </a:r>
            <a:r>
              <a:rPr lang="en-GB" sz="1800" b="1" u="sng" dirty="0"/>
              <a:t>no</a:t>
            </a:r>
            <a:r>
              <a:rPr lang="en-GB" sz="1800" b="1" dirty="0"/>
              <a:t> value in writing and </a:t>
            </a:r>
            <a:r>
              <a:rPr lang="en-GB" sz="1800" b="1" u="sng" dirty="0"/>
              <a:t>no</a:t>
            </a:r>
            <a:r>
              <a:rPr lang="en-GB" sz="1800" b="1" dirty="0"/>
              <a:t> credible references</a:t>
            </a:r>
          </a:p>
          <a:p>
            <a:pPr algn="ctr">
              <a:buFont typeface="Wingdings" panose="05000000000000000000" pitchFamily="2" charset="2"/>
              <a:buChar char="Ø"/>
            </a:pPr>
            <a:r>
              <a:rPr lang="en-GB" sz="1800" b="1" dirty="0"/>
              <a:t>If you have not read the resource, do </a:t>
            </a:r>
            <a:r>
              <a:rPr lang="en-GB" sz="1800" b="1" u="sng" dirty="0"/>
              <a:t>not</a:t>
            </a:r>
            <a:r>
              <a:rPr lang="en-GB" sz="1800" b="1" dirty="0"/>
              <a:t> include it!</a:t>
            </a:r>
          </a:p>
          <a:p>
            <a:pPr algn="ctr">
              <a:buFont typeface="Wingdings" panose="05000000000000000000" pitchFamily="2" charset="2"/>
              <a:buChar char="Ø"/>
            </a:pPr>
            <a:r>
              <a:rPr lang="en-GB" sz="1800" b="1" dirty="0"/>
              <a:t>Do </a:t>
            </a:r>
            <a:r>
              <a:rPr lang="en-GB" sz="1800" b="1" u="sng" dirty="0"/>
              <a:t>not</a:t>
            </a:r>
            <a:r>
              <a:rPr lang="en-GB" sz="1800" b="1" dirty="0"/>
              <a:t> make up references!</a:t>
            </a:r>
            <a:endParaRPr lang="en-GB" sz="2000" dirty="0"/>
          </a:p>
        </p:txBody>
      </p:sp>
    </p:spTree>
    <p:extLst>
      <p:ext uri="{BB962C8B-B14F-4D97-AF65-F5344CB8AC3E}">
        <p14:creationId xmlns:p14="http://schemas.microsoft.com/office/powerpoint/2010/main" val="284928166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72FFC-1DD8-B434-E504-C84237D36847}"/>
              </a:ext>
            </a:extLst>
          </p:cNvPr>
          <p:cNvSpPr>
            <a:spLocks noGrp="1"/>
          </p:cNvSpPr>
          <p:nvPr>
            <p:ph type="title"/>
          </p:nvPr>
        </p:nvSpPr>
        <p:spPr/>
        <p:txBody>
          <a:bodyPr>
            <a:normAutofit/>
          </a:bodyPr>
          <a:lstStyle/>
          <a:p>
            <a:pPr algn="ctr"/>
            <a:r>
              <a:rPr lang="en-GB" sz="4000" b="1" dirty="0">
                <a:latin typeface="Aptos Display" panose="020B0004020202020204" pitchFamily="34" charset="0"/>
              </a:rPr>
              <a:t>Draft Deadline</a:t>
            </a:r>
          </a:p>
        </p:txBody>
      </p:sp>
      <p:sp>
        <p:nvSpPr>
          <p:cNvPr id="3" name="Content Placeholder 2">
            <a:extLst>
              <a:ext uri="{FF2B5EF4-FFF2-40B4-BE49-F238E27FC236}">
                <a16:creationId xmlns:a16="http://schemas.microsoft.com/office/drawing/2014/main" id="{B07C15D6-E8CB-4021-2EEC-E3906D4944D5}"/>
              </a:ext>
            </a:extLst>
          </p:cNvPr>
          <p:cNvSpPr>
            <a:spLocks noGrp="1"/>
          </p:cNvSpPr>
          <p:nvPr>
            <p:ph idx="1"/>
          </p:nvPr>
        </p:nvSpPr>
        <p:spPr/>
        <p:txBody>
          <a:bodyPr>
            <a:normAutofit/>
          </a:bodyPr>
          <a:lstStyle/>
          <a:p>
            <a:pPr marL="0" indent="0" algn="ctr" rtl="0">
              <a:buNone/>
            </a:pPr>
            <a:r>
              <a:rPr lang="en-GB" b="1" dirty="0">
                <a:effectLst/>
                <a:latin typeface="Aptos Display" panose="020B0004020202020204" pitchFamily="34" charset="0"/>
              </a:rPr>
              <a:t>Wednesday, 26</a:t>
            </a:r>
            <a:r>
              <a:rPr lang="en-GB" b="1" baseline="30000" dirty="0">
                <a:effectLst/>
                <a:latin typeface="Aptos Display" panose="020B0004020202020204" pitchFamily="34" charset="0"/>
              </a:rPr>
              <a:t>th</a:t>
            </a:r>
            <a:r>
              <a:rPr lang="en-GB" b="1" dirty="0">
                <a:effectLst/>
                <a:latin typeface="Aptos Display" panose="020B0004020202020204" pitchFamily="34" charset="0"/>
              </a:rPr>
              <a:t> February (end of day)</a:t>
            </a:r>
            <a:endParaRPr lang="en-GB" dirty="0">
              <a:latin typeface="Aptos Display" panose="020B0004020202020204" pitchFamily="34" charset="0"/>
            </a:endParaRPr>
          </a:p>
          <a:p>
            <a:pPr marL="0" indent="0" rtl="0">
              <a:buNone/>
            </a:pPr>
            <a:endParaRPr lang="en-GB" dirty="0">
              <a:latin typeface="Aptos Display" panose="020B0004020202020204" pitchFamily="34" charset="0"/>
            </a:endParaRPr>
          </a:p>
          <a:p>
            <a:pPr marL="0" indent="0" rtl="0">
              <a:lnSpc>
                <a:spcPct val="110000"/>
              </a:lnSpc>
              <a:buNone/>
            </a:pPr>
            <a:r>
              <a:rPr lang="en-GB" sz="1900" dirty="0">
                <a:latin typeface="Aptos" panose="020B0004020202020204" pitchFamily="34" charset="0"/>
              </a:rPr>
              <a:t>Please keep the following points in mind:</a:t>
            </a:r>
          </a:p>
          <a:p>
            <a:pPr rtl="0">
              <a:lnSpc>
                <a:spcPct val="110000"/>
              </a:lnSpc>
              <a:buFont typeface="Wingdings" panose="05000000000000000000" pitchFamily="2" charset="2"/>
              <a:buChar char="§"/>
            </a:pPr>
            <a:r>
              <a:rPr lang="en-GB" sz="1900" dirty="0">
                <a:latin typeface="Aptos" panose="020B0004020202020204" pitchFamily="34" charset="0"/>
              </a:rPr>
              <a:t>Drafts must be sent via your student email</a:t>
            </a:r>
          </a:p>
          <a:p>
            <a:pPr rtl="0">
              <a:lnSpc>
                <a:spcPct val="110000"/>
              </a:lnSpc>
              <a:buFont typeface="Wingdings" panose="05000000000000000000" pitchFamily="2" charset="2"/>
              <a:buChar char="§"/>
            </a:pPr>
            <a:r>
              <a:rPr lang="en-GB" sz="1900" dirty="0">
                <a:latin typeface="Aptos" panose="020B0004020202020204" pitchFamily="34" charset="0"/>
              </a:rPr>
              <a:t>I will review </a:t>
            </a:r>
            <a:r>
              <a:rPr lang="en-GB" sz="1900" b="1" u="sng" dirty="0">
                <a:latin typeface="Aptos" panose="020B0004020202020204" pitchFamily="34" charset="0"/>
              </a:rPr>
              <a:t>one</a:t>
            </a:r>
            <a:r>
              <a:rPr lang="en-GB" sz="1900" dirty="0">
                <a:latin typeface="Aptos" panose="020B0004020202020204" pitchFamily="34" charset="0"/>
              </a:rPr>
              <a:t> draft per student, per assignment, per module</a:t>
            </a:r>
          </a:p>
          <a:p>
            <a:pPr rtl="0">
              <a:lnSpc>
                <a:spcPct val="110000"/>
              </a:lnSpc>
              <a:buFont typeface="Wingdings" panose="05000000000000000000" pitchFamily="2" charset="2"/>
              <a:buChar char="§"/>
            </a:pPr>
            <a:r>
              <a:rPr lang="en-GB" sz="1900" dirty="0">
                <a:latin typeface="Aptos" panose="020B0004020202020204" pitchFamily="34" charset="0"/>
              </a:rPr>
              <a:t>Submissions to the </a:t>
            </a:r>
            <a:r>
              <a:rPr lang="en-GB" sz="1900" b="1" dirty="0">
                <a:latin typeface="Aptos" panose="020B0004020202020204" pitchFamily="34" charset="0"/>
              </a:rPr>
              <a:t>Similarity Check </a:t>
            </a:r>
            <a:r>
              <a:rPr lang="en-GB" sz="1900" dirty="0">
                <a:latin typeface="Aptos" panose="020B0004020202020204" pitchFamily="34" charset="0"/>
              </a:rPr>
              <a:t>link will </a:t>
            </a:r>
            <a:r>
              <a:rPr lang="en-GB" sz="1900" b="1" u="sng" dirty="0">
                <a:latin typeface="Aptos" panose="020B0004020202020204" pitchFamily="34" charset="0"/>
              </a:rPr>
              <a:t>not</a:t>
            </a:r>
            <a:r>
              <a:rPr lang="en-GB" sz="1900" dirty="0">
                <a:latin typeface="Aptos" panose="020B0004020202020204" pitchFamily="34" charset="0"/>
              </a:rPr>
              <a:t> be reviewed. This link is for you to check your similarity score on Turnitin and make any necessary adjustments before submitting to the </a:t>
            </a:r>
            <a:r>
              <a:rPr lang="en-GB" sz="1900" b="1" dirty="0">
                <a:latin typeface="Aptos" panose="020B0004020202020204" pitchFamily="34" charset="0"/>
              </a:rPr>
              <a:t>Final</a:t>
            </a:r>
            <a:r>
              <a:rPr lang="en-GB" sz="1900" dirty="0">
                <a:latin typeface="Aptos" panose="020B0004020202020204" pitchFamily="34" charset="0"/>
              </a:rPr>
              <a:t> submission link.</a:t>
            </a:r>
          </a:p>
          <a:p>
            <a:endParaRPr lang="en-GB" dirty="0"/>
          </a:p>
        </p:txBody>
      </p:sp>
    </p:spTree>
    <p:extLst>
      <p:ext uri="{BB962C8B-B14F-4D97-AF65-F5344CB8AC3E}">
        <p14:creationId xmlns:p14="http://schemas.microsoft.com/office/powerpoint/2010/main" val="336437761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A51827C-944B-C5DD-FB02-9F158527072E}"/>
              </a:ext>
            </a:extLst>
          </p:cNvPr>
          <p:cNvSpPr>
            <a:spLocks noGrp="1"/>
          </p:cNvSpPr>
          <p:nvPr>
            <p:ph type="title"/>
          </p:nvPr>
        </p:nvSpPr>
        <p:spPr>
          <a:xfrm>
            <a:off x="914400" y="365125"/>
            <a:ext cx="7886700" cy="1325563"/>
          </a:xfrm>
        </p:spPr>
        <p:txBody>
          <a:bodyPr anchor="ctr">
            <a:normAutofit/>
          </a:bodyPr>
          <a:lstStyle/>
          <a:p>
            <a:pPr algn="ctr"/>
            <a:r>
              <a:rPr lang="en-GB" sz="3600" b="1" dirty="0">
                <a:latin typeface="Aptos Display" panose="020B0004020202020204" pitchFamily="34" charset="0"/>
              </a:rPr>
              <a:t>AI Guidance</a:t>
            </a:r>
          </a:p>
        </p:txBody>
      </p:sp>
      <p:sp>
        <p:nvSpPr>
          <p:cNvPr id="5" name="Content Placeholder 4">
            <a:extLst>
              <a:ext uri="{FF2B5EF4-FFF2-40B4-BE49-F238E27FC236}">
                <a16:creationId xmlns:a16="http://schemas.microsoft.com/office/drawing/2014/main" id="{19E92CC5-57CC-B896-87CE-C63F1117BBD0}"/>
              </a:ext>
            </a:extLst>
          </p:cNvPr>
          <p:cNvSpPr>
            <a:spLocks noGrp="1"/>
          </p:cNvSpPr>
          <p:nvPr>
            <p:ph sz="half" idx="1"/>
          </p:nvPr>
        </p:nvSpPr>
        <p:spPr>
          <a:xfrm>
            <a:off x="1000125" y="1690688"/>
            <a:ext cx="7143750" cy="3809862"/>
          </a:xfrm>
        </p:spPr>
        <p:txBody>
          <a:bodyPr>
            <a:normAutofit lnSpcReduction="10000"/>
          </a:bodyPr>
          <a:lstStyle/>
          <a:p>
            <a:pPr marL="0" indent="0">
              <a:buNone/>
            </a:pPr>
            <a:r>
              <a:rPr lang="en-GB" sz="1800" dirty="0">
                <a:latin typeface="Aptos" panose="020B0004020202020204" pitchFamily="34" charset="0"/>
              </a:rPr>
              <a:t>The use of Generative Artificial Intelligence is ONLY permitted for:</a:t>
            </a:r>
          </a:p>
          <a:p>
            <a:pPr marL="0" indent="0">
              <a:buNone/>
            </a:pPr>
            <a:endParaRPr lang="en-GB" sz="1800" dirty="0">
              <a:latin typeface="Aptos" panose="020B0004020202020204" pitchFamily="34" charset="0"/>
            </a:endParaRPr>
          </a:p>
          <a:p>
            <a:r>
              <a:rPr lang="en-GB" sz="1800" dirty="0">
                <a:latin typeface="Aptos" panose="020B0004020202020204" pitchFamily="34" charset="0"/>
              </a:rPr>
              <a:t>Research</a:t>
            </a:r>
          </a:p>
          <a:p>
            <a:r>
              <a:rPr lang="en-GB" sz="1800" dirty="0">
                <a:latin typeface="Aptos" panose="020B0004020202020204" pitchFamily="34" charset="0"/>
              </a:rPr>
              <a:t>Structure</a:t>
            </a:r>
          </a:p>
          <a:p>
            <a:r>
              <a:rPr lang="en-GB" sz="1800" dirty="0">
                <a:latin typeface="Aptos" panose="020B0004020202020204" pitchFamily="34" charset="0"/>
              </a:rPr>
              <a:t>Proofreading</a:t>
            </a:r>
          </a:p>
          <a:p>
            <a:pPr marL="0" indent="0">
              <a:buNone/>
            </a:pPr>
            <a:endParaRPr lang="en-GB" sz="1800" dirty="0">
              <a:latin typeface="Aptos" panose="020B0004020202020204" pitchFamily="34" charset="0"/>
            </a:endParaRPr>
          </a:p>
          <a:p>
            <a:pPr marL="0" indent="0">
              <a:buNone/>
            </a:pPr>
            <a:r>
              <a:rPr lang="en-GB" sz="1800" dirty="0">
                <a:latin typeface="Aptos" panose="020B0004020202020204" pitchFamily="34" charset="0"/>
              </a:rPr>
              <a:t>If you make use of AI you MUST DECLARE IT!</a:t>
            </a:r>
          </a:p>
          <a:p>
            <a:pPr marL="0" indent="0">
              <a:buNone/>
            </a:pPr>
            <a:endParaRPr lang="en-GB" sz="1800" dirty="0">
              <a:latin typeface="Aptos" panose="020B0004020202020204" pitchFamily="34" charset="0"/>
            </a:endParaRPr>
          </a:p>
          <a:p>
            <a:r>
              <a:rPr lang="en-GB" sz="1800" dirty="0">
                <a:latin typeface="Aptos" panose="020B0004020202020204" pitchFamily="34" charset="0"/>
              </a:rPr>
              <a:t>Include a statement at the beginning of your assignment.</a:t>
            </a:r>
          </a:p>
          <a:p>
            <a:r>
              <a:rPr lang="en-GB" sz="1800" dirty="0">
                <a:latin typeface="Aptos" panose="020B0004020202020204" pitchFamily="34" charset="0"/>
              </a:rPr>
              <a:t>Outline what AI has been used and for what purpose.</a:t>
            </a:r>
          </a:p>
          <a:p>
            <a:r>
              <a:rPr lang="en-GB" sz="1800" dirty="0">
                <a:latin typeface="Aptos" panose="020B0004020202020204" pitchFamily="34" charset="0"/>
              </a:rPr>
              <a:t>Keep draft copies in case you are asked for them.</a:t>
            </a:r>
          </a:p>
        </p:txBody>
      </p:sp>
      <p:sp>
        <p:nvSpPr>
          <p:cNvPr id="8" name="Rectangle 7">
            <a:extLst>
              <a:ext uri="{FF2B5EF4-FFF2-40B4-BE49-F238E27FC236}">
                <a16:creationId xmlns:a16="http://schemas.microsoft.com/office/drawing/2014/main" id="{5ED677BA-AB70-3BEF-EE50-6F77FB460DEC}"/>
              </a:ext>
            </a:extLst>
          </p:cNvPr>
          <p:cNvSpPr/>
          <p:nvPr/>
        </p:nvSpPr>
        <p:spPr>
          <a:xfrm>
            <a:off x="762000" y="244138"/>
            <a:ext cx="1524000" cy="1446550"/>
          </a:xfrm>
          <a:prstGeom prst="rect">
            <a:avLst/>
          </a:prstGeom>
          <a:noFill/>
        </p:spPr>
        <p:txBody>
          <a:bodyPr wrap="square" lIns="91440" tIns="45720" rIns="91440" bIns="45720">
            <a:spAutoFit/>
          </a:bodyPr>
          <a:lstStyle/>
          <a:p>
            <a:pPr algn="ctr"/>
            <a:r>
              <a:rPr lang="en-GB" sz="8800" b="1" cap="none" spc="50" dirty="0">
                <a:ln w="0"/>
                <a:solidFill>
                  <a:srgbClr val="C00000"/>
                </a:solidFill>
                <a:effectLst>
                  <a:innerShdw blurRad="63500" dist="50800" dir="13500000">
                    <a:srgbClr val="000000">
                      <a:alpha val="50000"/>
                    </a:srgbClr>
                  </a:innerShdw>
                </a:effectLst>
              </a:rPr>
              <a:t>!</a:t>
            </a:r>
          </a:p>
        </p:txBody>
      </p:sp>
      <p:sp>
        <p:nvSpPr>
          <p:cNvPr id="9" name="Rectangle 8">
            <a:extLst>
              <a:ext uri="{FF2B5EF4-FFF2-40B4-BE49-F238E27FC236}">
                <a16:creationId xmlns:a16="http://schemas.microsoft.com/office/drawing/2014/main" id="{801C517F-AB16-63DD-5CA3-5DCC9503801F}"/>
              </a:ext>
            </a:extLst>
          </p:cNvPr>
          <p:cNvSpPr/>
          <p:nvPr/>
        </p:nvSpPr>
        <p:spPr>
          <a:xfrm>
            <a:off x="7010400" y="244138"/>
            <a:ext cx="1524000" cy="1446550"/>
          </a:xfrm>
          <a:prstGeom prst="rect">
            <a:avLst/>
          </a:prstGeom>
          <a:noFill/>
        </p:spPr>
        <p:txBody>
          <a:bodyPr wrap="square" lIns="91440" tIns="45720" rIns="91440" bIns="45720">
            <a:spAutoFit/>
          </a:bodyPr>
          <a:lstStyle/>
          <a:p>
            <a:pPr algn="ctr"/>
            <a:r>
              <a:rPr lang="en-GB" sz="8800" b="1" cap="none" spc="50" dirty="0">
                <a:ln w="0"/>
                <a:solidFill>
                  <a:srgbClr val="C00000"/>
                </a:solidFill>
                <a:effectLst>
                  <a:innerShdw blurRad="63500" dist="50800" dir="13500000">
                    <a:srgbClr val="000000">
                      <a:alpha val="50000"/>
                    </a:srgbClr>
                  </a:innerShdw>
                </a:effectLst>
              </a:rPr>
              <a:t>!</a:t>
            </a:r>
          </a:p>
        </p:txBody>
      </p:sp>
    </p:spTree>
    <p:extLst>
      <p:ext uri="{BB962C8B-B14F-4D97-AF65-F5344CB8AC3E}">
        <p14:creationId xmlns:p14="http://schemas.microsoft.com/office/powerpoint/2010/main" val="360369020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B31499-5033-8936-5D18-453492C77CE3}"/>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2820BA76-D768-E43F-409A-950D853F4901}"/>
              </a:ext>
            </a:extLst>
          </p:cNvPr>
          <p:cNvSpPr>
            <a:spLocks noGrp="1"/>
          </p:cNvSpPr>
          <p:nvPr>
            <p:ph type="title"/>
          </p:nvPr>
        </p:nvSpPr>
        <p:spPr>
          <a:xfrm>
            <a:off x="914400" y="365125"/>
            <a:ext cx="7886700" cy="1325563"/>
          </a:xfrm>
        </p:spPr>
        <p:txBody>
          <a:bodyPr anchor="ctr">
            <a:normAutofit/>
          </a:bodyPr>
          <a:lstStyle/>
          <a:p>
            <a:pPr algn="ctr"/>
            <a:r>
              <a:rPr lang="en-GB" sz="3600" b="1" dirty="0">
                <a:latin typeface="Aptos Display" panose="020B0004020202020204" pitchFamily="34" charset="0"/>
              </a:rPr>
              <a:t>AI Guidance</a:t>
            </a:r>
          </a:p>
        </p:txBody>
      </p:sp>
      <p:sp>
        <p:nvSpPr>
          <p:cNvPr id="5" name="Content Placeholder 4">
            <a:extLst>
              <a:ext uri="{FF2B5EF4-FFF2-40B4-BE49-F238E27FC236}">
                <a16:creationId xmlns:a16="http://schemas.microsoft.com/office/drawing/2014/main" id="{1F0D3630-4B69-AC24-C666-E32DD3F935B4}"/>
              </a:ext>
            </a:extLst>
          </p:cNvPr>
          <p:cNvSpPr>
            <a:spLocks noGrp="1"/>
          </p:cNvSpPr>
          <p:nvPr>
            <p:ph sz="half" idx="1"/>
          </p:nvPr>
        </p:nvSpPr>
        <p:spPr>
          <a:xfrm>
            <a:off x="1000125" y="1690688"/>
            <a:ext cx="7143750" cy="3809862"/>
          </a:xfrm>
        </p:spPr>
        <p:txBody>
          <a:bodyPr>
            <a:normAutofit/>
          </a:bodyPr>
          <a:lstStyle/>
          <a:p>
            <a:pPr marL="0" indent="0">
              <a:buNone/>
            </a:pPr>
            <a:r>
              <a:rPr lang="en-GB" sz="1800" dirty="0">
                <a:latin typeface="Aptos" panose="020B0004020202020204" pitchFamily="34" charset="0"/>
              </a:rPr>
              <a:t>Generative Artificial Intelligence is NOT to be used for:</a:t>
            </a:r>
          </a:p>
          <a:p>
            <a:pPr marL="0" indent="0">
              <a:buNone/>
            </a:pPr>
            <a:endParaRPr lang="en-GB" sz="1800" dirty="0">
              <a:latin typeface="Aptos" panose="020B0004020202020204" pitchFamily="34" charset="0"/>
            </a:endParaRPr>
          </a:p>
          <a:p>
            <a:r>
              <a:rPr lang="en-GB" sz="1800" dirty="0">
                <a:latin typeface="Aptos" panose="020B0004020202020204" pitchFamily="34" charset="0"/>
              </a:rPr>
              <a:t>Writing</a:t>
            </a:r>
          </a:p>
          <a:p>
            <a:r>
              <a:rPr lang="en-GB" sz="1800" dirty="0">
                <a:latin typeface="Aptos" panose="020B0004020202020204" pitchFamily="34" charset="0"/>
              </a:rPr>
              <a:t>Creative (images)</a:t>
            </a:r>
          </a:p>
          <a:p>
            <a:r>
              <a:rPr lang="en-GB" sz="1800" dirty="0">
                <a:latin typeface="Aptos" panose="020B0004020202020204" pitchFamily="34" charset="0"/>
              </a:rPr>
              <a:t>Programming</a:t>
            </a:r>
          </a:p>
          <a:p>
            <a:pPr marL="0" indent="0">
              <a:buNone/>
            </a:pPr>
            <a:endParaRPr lang="en-GB" sz="1800" dirty="0">
              <a:latin typeface="Aptos" panose="020B0004020202020204" pitchFamily="34" charset="0"/>
            </a:endParaRPr>
          </a:p>
          <a:p>
            <a:pPr marL="0" indent="0">
              <a:buNone/>
            </a:pPr>
            <a:r>
              <a:rPr lang="en-GB" sz="1800" dirty="0">
                <a:latin typeface="Aptos" panose="020B0004020202020204" pitchFamily="34" charset="0"/>
              </a:rPr>
              <a:t>If it is suspected that you have used AI for these purposes, you are at risk of an academic misconduct allegation.</a:t>
            </a:r>
          </a:p>
          <a:p>
            <a:pPr marL="0" indent="0">
              <a:buNone/>
            </a:pPr>
            <a:endParaRPr lang="en-GB" sz="1800" dirty="0">
              <a:latin typeface="Aptos" panose="020B0004020202020204" pitchFamily="34" charset="0"/>
            </a:endParaRPr>
          </a:p>
          <a:p>
            <a:pPr marL="0" indent="0">
              <a:buNone/>
            </a:pPr>
            <a:r>
              <a:rPr lang="en-GB" sz="1800" dirty="0">
                <a:latin typeface="Aptos" panose="020B0004020202020204" pitchFamily="34" charset="0"/>
              </a:rPr>
              <a:t>Always discuss with your tutor if unsure – we are here to help!</a:t>
            </a:r>
          </a:p>
        </p:txBody>
      </p:sp>
      <p:sp>
        <p:nvSpPr>
          <p:cNvPr id="8" name="Rectangle 7">
            <a:extLst>
              <a:ext uri="{FF2B5EF4-FFF2-40B4-BE49-F238E27FC236}">
                <a16:creationId xmlns:a16="http://schemas.microsoft.com/office/drawing/2014/main" id="{D1E6A7AC-B7F1-FD92-C173-ED4DA368856F}"/>
              </a:ext>
            </a:extLst>
          </p:cNvPr>
          <p:cNvSpPr/>
          <p:nvPr/>
        </p:nvSpPr>
        <p:spPr>
          <a:xfrm>
            <a:off x="762000" y="244138"/>
            <a:ext cx="1524000" cy="1446550"/>
          </a:xfrm>
          <a:prstGeom prst="rect">
            <a:avLst/>
          </a:prstGeom>
          <a:noFill/>
        </p:spPr>
        <p:txBody>
          <a:bodyPr wrap="square" lIns="91440" tIns="45720" rIns="91440" bIns="45720">
            <a:spAutoFit/>
          </a:bodyPr>
          <a:lstStyle/>
          <a:p>
            <a:pPr algn="ctr"/>
            <a:r>
              <a:rPr lang="en-GB" sz="8800" b="1" cap="none" spc="50" dirty="0">
                <a:ln w="0"/>
                <a:solidFill>
                  <a:srgbClr val="C00000"/>
                </a:solidFill>
                <a:effectLst>
                  <a:innerShdw blurRad="63500" dist="50800" dir="13500000">
                    <a:srgbClr val="000000">
                      <a:alpha val="50000"/>
                    </a:srgbClr>
                  </a:innerShdw>
                </a:effectLst>
              </a:rPr>
              <a:t>!</a:t>
            </a:r>
          </a:p>
        </p:txBody>
      </p:sp>
      <p:sp>
        <p:nvSpPr>
          <p:cNvPr id="9" name="Rectangle 8">
            <a:extLst>
              <a:ext uri="{FF2B5EF4-FFF2-40B4-BE49-F238E27FC236}">
                <a16:creationId xmlns:a16="http://schemas.microsoft.com/office/drawing/2014/main" id="{9824138D-A5DA-543D-8FED-FAF6422470CF}"/>
              </a:ext>
            </a:extLst>
          </p:cNvPr>
          <p:cNvSpPr/>
          <p:nvPr/>
        </p:nvSpPr>
        <p:spPr>
          <a:xfrm>
            <a:off x="7010400" y="244138"/>
            <a:ext cx="1524000" cy="1446550"/>
          </a:xfrm>
          <a:prstGeom prst="rect">
            <a:avLst/>
          </a:prstGeom>
          <a:noFill/>
        </p:spPr>
        <p:txBody>
          <a:bodyPr wrap="square" lIns="91440" tIns="45720" rIns="91440" bIns="45720">
            <a:spAutoFit/>
          </a:bodyPr>
          <a:lstStyle/>
          <a:p>
            <a:pPr algn="ctr"/>
            <a:r>
              <a:rPr lang="en-GB" sz="8800" b="1" cap="none" spc="50" dirty="0">
                <a:ln w="0"/>
                <a:solidFill>
                  <a:srgbClr val="C00000"/>
                </a:solidFill>
                <a:effectLst>
                  <a:innerShdw blurRad="63500" dist="50800" dir="13500000">
                    <a:srgbClr val="000000">
                      <a:alpha val="50000"/>
                    </a:srgbClr>
                  </a:innerShdw>
                </a:effectLst>
              </a:rPr>
              <a:t>!</a:t>
            </a:r>
          </a:p>
        </p:txBody>
      </p:sp>
    </p:spTree>
    <p:extLst>
      <p:ext uri="{BB962C8B-B14F-4D97-AF65-F5344CB8AC3E}">
        <p14:creationId xmlns:p14="http://schemas.microsoft.com/office/powerpoint/2010/main" val="295861250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A51827C-944B-C5DD-FB02-9F158527072E}"/>
              </a:ext>
            </a:extLst>
          </p:cNvPr>
          <p:cNvSpPr>
            <a:spLocks noGrp="1"/>
          </p:cNvSpPr>
          <p:nvPr>
            <p:ph type="title"/>
          </p:nvPr>
        </p:nvSpPr>
        <p:spPr>
          <a:xfrm>
            <a:off x="628650" y="365125"/>
            <a:ext cx="7886700" cy="1325563"/>
          </a:xfrm>
        </p:spPr>
        <p:txBody>
          <a:bodyPr anchor="ctr">
            <a:normAutofit/>
          </a:bodyPr>
          <a:lstStyle/>
          <a:p>
            <a:pPr algn="ctr"/>
            <a:r>
              <a:rPr lang="en-GB" sz="3600" b="1" dirty="0">
                <a:latin typeface="Aptos Display" panose="020B0004020202020204" pitchFamily="34" charset="0"/>
              </a:rPr>
              <a:t>AI Acknowledgement Statement</a:t>
            </a:r>
          </a:p>
        </p:txBody>
      </p:sp>
      <p:sp>
        <p:nvSpPr>
          <p:cNvPr id="5" name="Content Placeholder 4">
            <a:extLst>
              <a:ext uri="{FF2B5EF4-FFF2-40B4-BE49-F238E27FC236}">
                <a16:creationId xmlns:a16="http://schemas.microsoft.com/office/drawing/2014/main" id="{19E92CC5-57CC-B896-87CE-C63F1117BBD0}"/>
              </a:ext>
            </a:extLst>
          </p:cNvPr>
          <p:cNvSpPr>
            <a:spLocks noGrp="1"/>
          </p:cNvSpPr>
          <p:nvPr>
            <p:ph sz="half" idx="1"/>
          </p:nvPr>
        </p:nvSpPr>
        <p:spPr>
          <a:xfrm>
            <a:off x="438372" y="1524000"/>
            <a:ext cx="8286750" cy="4071432"/>
          </a:xfrm>
        </p:spPr>
        <p:txBody>
          <a:bodyPr>
            <a:normAutofit fontScale="92500" lnSpcReduction="10000"/>
          </a:bodyPr>
          <a:lstStyle/>
          <a:p>
            <a:pPr marL="0" indent="0">
              <a:buNone/>
            </a:pPr>
            <a:endParaRPr lang="en-GB" sz="2600" dirty="0"/>
          </a:p>
          <a:p>
            <a:pPr marL="0" indent="0" algn="ctr">
              <a:buNone/>
            </a:pPr>
            <a:r>
              <a:rPr lang="en-GB" sz="2600" dirty="0"/>
              <a:t>If you have used AI, we recommend:</a:t>
            </a:r>
          </a:p>
          <a:p>
            <a:pPr marL="0" indent="0" algn="ctr">
              <a:buNone/>
            </a:pPr>
            <a:endParaRPr lang="en-GB" sz="2600" dirty="0"/>
          </a:p>
          <a:p>
            <a:pPr marL="0" indent="0" algn="ctr">
              <a:buNone/>
            </a:pPr>
            <a:r>
              <a:rPr lang="en-GB" sz="2400" b="1" dirty="0">
                <a:latin typeface="Aptos" panose="020B0004020202020204" pitchFamily="34" charset="0"/>
              </a:rPr>
              <a:t>I acknowledge the use of [AI Tool] [(AI Tool </a:t>
            </a:r>
            <a:r>
              <a:rPr lang="en-GB" sz="2400" b="1" dirty="0" err="1">
                <a:latin typeface="Aptos" panose="020B0004020202020204" pitchFamily="34" charset="0"/>
              </a:rPr>
              <a:t>url</a:t>
            </a:r>
            <a:r>
              <a:rPr lang="en-GB" sz="2400" b="1" dirty="0">
                <a:latin typeface="Aptos" panose="020B0004020202020204" pitchFamily="34" charset="0"/>
              </a:rPr>
              <a:t>)] on [Date] to [Purpose my work]. </a:t>
            </a:r>
          </a:p>
          <a:p>
            <a:pPr marL="0" indent="0" algn="ctr">
              <a:buNone/>
            </a:pPr>
            <a:r>
              <a:rPr lang="en-GB" sz="2400" b="1" dirty="0">
                <a:latin typeface="Aptos" panose="020B0004020202020204" pitchFamily="34" charset="0"/>
              </a:rPr>
              <a:t>I used the prompt(s): 1. [Prompt] 2. [Prompt] 3. [Prompt].</a:t>
            </a:r>
          </a:p>
          <a:p>
            <a:pPr marL="0" indent="0" algn="ctr">
              <a:buNone/>
            </a:pPr>
            <a:r>
              <a:rPr lang="en-GB" sz="2400" b="1" dirty="0">
                <a:latin typeface="Aptos" panose="020B0004020202020204" pitchFamily="34" charset="0"/>
              </a:rPr>
              <a:t>I confirm that I have not presented any AI generated text as my own work.</a:t>
            </a:r>
          </a:p>
          <a:p>
            <a:pPr marL="0" indent="0" algn="ctr">
              <a:buNone/>
            </a:pPr>
            <a:r>
              <a:rPr lang="en-GB" sz="2400" b="1" dirty="0">
                <a:latin typeface="Aptos" panose="020B0004020202020204" pitchFamily="34" charset="0"/>
              </a:rPr>
              <a:t>I confirm I have copies of my drafts, notes, and other resources I used before, and after the use of AI tools which I may be asked to provide in evidence.</a:t>
            </a:r>
          </a:p>
        </p:txBody>
      </p:sp>
      <p:sp>
        <p:nvSpPr>
          <p:cNvPr id="2" name="Rectangle 1">
            <a:extLst>
              <a:ext uri="{FF2B5EF4-FFF2-40B4-BE49-F238E27FC236}">
                <a16:creationId xmlns:a16="http://schemas.microsoft.com/office/drawing/2014/main" id="{21B73A39-811D-2365-6C7C-A8B7A2BAC652}"/>
              </a:ext>
            </a:extLst>
          </p:cNvPr>
          <p:cNvSpPr/>
          <p:nvPr/>
        </p:nvSpPr>
        <p:spPr>
          <a:xfrm>
            <a:off x="-113857" y="304631"/>
            <a:ext cx="1524000" cy="1446550"/>
          </a:xfrm>
          <a:prstGeom prst="rect">
            <a:avLst/>
          </a:prstGeom>
          <a:noFill/>
        </p:spPr>
        <p:txBody>
          <a:bodyPr wrap="square" lIns="91440" tIns="45720" rIns="91440" bIns="45720">
            <a:spAutoFit/>
          </a:bodyPr>
          <a:lstStyle/>
          <a:p>
            <a:pPr algn="ctr"/>
            <a:r>
              <a:rPr lang="en-GB" sz="8800" b="1" cap="none" spc="50" dirty="0">
                <a:ln w="0"/>
                <a:solidFill>
                  <a:srgbClr val="C00000"/>
                </a:solidFill>
                <a:effectLst>
                  <a:innerShdw blurRad="63500" dist="50800" dir="13500000">
                    <a:srgbClr val="000000">
                      <a:alpha val="50000"/>
                    </a:srgbClr>
                  </a:innerShdw>
                </a:effectLst>
              </a:rPr>
              <a:t>!</a:t>
            </a:r>
          </a:p>
        </p:txBody>
      </p:sp>
      <p:sp>
        <p:nvSpPr>
          <p:cNvPr id="3" name="Rectangle 2">
            <a:extLst>
              <a:ext uri="{FF2B5EF4-FFF2-40B4-BE49-F238E27FC236}">
                <a16:creationId xmlns:a16="http://schemas.microsoft.com/office/drawing/2014/main" id="{F7565068-DBC9-6670-93ED-AA5766A78073}"/>
              </a:ext>
            </a:extLst>
          </p:cNvPr>
          <p:cNvSpPr/>
          <p:nvPr/>
        </p:nvSpPr>
        <p:spPr>
          <a:xfrm>
            <a:off x="7753350" y="244138"/>
            <a:ext cx="1524000" cy="1446550"/>
          </a:xfrm>
          <a:prstGeom prst="rect">
            <a:avLst/>
          </a:prstGeom>
          <a:noFill/>
        </p:spPr>
        <p:txBody>
          <a:bodyPr wrap="square" lIns="91440" tIns="45720" rIns="91440" bIns="45720">
            <a:spAutoFit/>
          </a:bodyPr>
          <a:lstStyle/>
          <a:p>
            <a:pPr algn="ctr"/>
            <a:r>
              <a:rPr lang="en-GB" sz="8800" b="1" cap="none" spc="50" dirty="0">
                <a:ln w="0"/>
                <a:solidFill>
                  <a:srgbClr val="C00000"/>
                </a:solidFill>
                <a:effectLst>
                  <a:innerShdw blurRad="63500" dist="50800" dir="13500000">
                    <a:srgbClr val="000000">
                      <a:alpha val="50000"/>
                    </a:srgbClr>
                  </a:innerShdw>
                </a:effectLst>
              </a:rPr>
              <a:t>!</a:t>
            </a:r>
          </a:p>
        </p:txBody>
      </p:sp>
    </p:spTree>
    <p:extLst>
      <p:ext uri="{BB962C8B-B14F-4D97-AF65-F5344CB8AC3E}">
        <p14:creationId xmlns:p14="http://schemas.microsoft.com/office/powerpoint/2010/main" val="158824149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B0F262-F167-E111-867D-86B038CD49D6}"/>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DFEB0894-751F-6CAF-F938-EC543710D80F}"/>
              </a:ext>
            </a:extLst>
          </p:cNvPr>
          <p:cNvSpPr>
            <a:spLocks noGrp="1"/>
          </p:cNvSpPr>
          <p:nvPr>
            <p:ph type="title"/>
          </p:nvPr>
        </p:nvSpPr>
        <p:spPr>
          <a:xfrm>
            <a:off x="628650" y="365125"/>
            <a:ext cx="7886700" cy="1325563"/>
          </a:xfrm>
        </p:spPr>
        <p:txBody>
          <a:bodyPr anchor="ctr">
            <a:normAutofit/>
          </a:bodyPr>
          <a:lstStyle/>
          <a:p>
            <a:pPr algn="ctr"/>
            <a:r>
              <a:rPr lang="en-GB" sz="3600" b="1" dirty="0">
                <a:latin typeface="Aptos Display" panose="020B0004020202020204" pitchFamily="34" charset="0"/>
              </a:rPr>
              <a:t>AI Acknowledgement Statement</a:t>
            </a:r>
          </a:p>
        </p:txBody>
      </p:sp>
      <p:sp>
        <p:nvSpPr>
          <p:cNvPr id="5" name="Content Placeholder 4">
            <a:extLst>
              <a:ext uri="{FF2B5EF4-FFF2-40B4-BE49-F238E27FC236}">
                <a16:creationId xmlns:a16="http://schemas.microsoft.com/office/drawing/2014/main" id="{1246D307-0419-F1D7-2B51-E6FAE4A19EA3}"/>
              </a:ext>
            </a:extLst>
          </p:cNvPr>
          <p:cNvSpPr>
            <a:spLocks noGrp="1"/>
          </p:cNvSpPr>
          <p:nvPr>
            <p:ph sz="half" idx="1"/>
          </p:nvPr>
        </p:nvSpPr>
        <p:spPr>
          <a:xfrm>
            <a:off x="428625" y="1924050"/>
            <a:ext cx="8286750" cy="3009900"/>
          </a:xfrm>
        </p:spPr>
        <p:txBody>
          <a:bodyPr>
            <a:normAutofit/>
          </a:bodyPr>
          <a:lstStyle/>
          <a:p>
            <a:pPr marL="0" indent="0" algn="ctr">
              <a:buNone/>
            </a:pPr>
            <a:r>
              <a:rPr lang="en-GB" sz="2400" dirty="0"/>
              <a:t>If you haven’t used AI, we </a:t>
            </a:r>
            <a:r>
              <a:rPr lang="en-GB" sz="2400"/>
              <a:t>recommend this:</a:t>
            </a:r>
            <a:endParaRPr lang="en-GB" sz="2400" dirty="0"/>
          </a:p>
          <a:p>
            <a:pPr marL="0" indent="0" algn="ctr">
              <a:buNone/>
            </a:pPr>
            <a:endParaRPr lang="en-GB" sz="2000" dirty="0">
              <a:latin typeface="Aptos" panose="020B0004020202020204" pitchFamily="34" charset="0"/>
            </a:endParaRPr>
          </a:p>
          <a:p>
            <a:pPr marL="0" indent="0" algn="ctr">
              <a:buNone/>
            </a:pPr>
            <a:r>
              <a:rPr lang="en-GB" sz="2000" b="1" kern="100" dirty="0">
                <a:effectLst/>
                <a:latin typeface="Aptos" panose="020B0004020202020204" pitchFamily="34" charset="0"/>
                <a:ea typeface="DengXian" panose="02010600030101010101" pitchFamily="2" charset="-122"/>
                <a:cs typeface="Arial" panose="020B0604020202020204" pitchFamily="34" charset="0"/>
              </a:rPr>
              <a:t>I confirm that I have not used any AI tools in the research and creation of this assignment.</a:t>
            </a:r>
          </a:p>
          <a:p>
            <a:pPr marL="0" indent="0" algn="ctr">
              <a:buNone/>
            </a:pPr>
            <a:r>
              <a:rPr lang="en-GB" sz="2000" b="1" kern="100" dirty="0">
                <a:effectLst/>
                <a:latin typeface="Aptos" panose="020B0004020202020204" pitchFamily="34" charset="0"/>
                <a:ea typeface="DengXian" panose="02010600030101010101" pitchFamily="2" charset="-122"/>
                <a:cs typeface="Arial" panose="020B0604020202020204" pitchFamily="34" charset="0"/>
              </a:rPr>
              <a:t>I confirm that I have not presented any AI generated materials as my own work.</a:t>
            </a:r>
          </a:p>
          <a:p>
            <a:pPr marL="0" indent="0" algn="ctr">
              <a:buNone/>
            </a:pPr>
            <a:r>
              <a:rPr lang="en-GB" sz="2000" b="1" kern="100" dirty="0">
                <a:effectLst/>
                <a:latin typeface="Aptos" panose="020B0004020202020204" pitchFamily="34" charset="0"/>
                <a:ea typeface="DengXian" panose="02010600030101010101" pitchFamily="2" charset="-122"/>
                <a:cs typeface="Arial" panose="020B0604020202020204" pitchFamily="34" charset="0"/>
              </a:rPr>
              <a:t>I confirm I have copies of my drafts, notes, and other resources I used, which I may be asked to provide in evidence.</a:t>
            </a:r>
          </a:p>
          <a:p>
            <a:pPr marL="0" indent="0">
              <a:buNone/>
            </a:pPr>
            <a:endParaRPr lang="en-GB" sz="2600" dirty="0"/>
          </a:p>
        </p:txBody>
      </p:sp>
      <p:sp>
        <p:nvSpPr>
          <p:cNvPr id="2" name="Rectangle 1">
            <a:extLst>
              <a:ext uri="{FF2B5EF4-FFF2-40B4-BE49-F238E27FC236}">
                <a16:creationId xmlns:a16="http://schemas.microsoft.com/office/drawing/2014/main" id="{DA0C248D-04BE-0439-F2D6-11CFAB33EA4E}"/>
              </a:ext>
            </a:extLst>
          </p:cNvPr>
          <p:cNvSpPr/>
          <p:nvPr/>
        </p:nvSpPr>
        <p:spPr>
          <a:xfrm>
            <a:off x="-113857" y="304631"/>
            <a:ext cx="1524000" cy="1446550"/>
          </a:xfrm>
          <a:prstGeom prst="rect">
            <a:avLst/>
          </a:prstGeom>
          <a:noFill/>
        </p:spPr>
        <p:txBody>
          <a:bodyPr wrap="square" lIns="91440" tIns="45720" rIns="91440" bIns="45720">
            <a:spAutoFit/>
          </a:bodyPr>
          <a:lstStyle/>
          <a:p>
            <a:pPr algn="ctr"/>
            <a:r>
              <a:rPr lang="en-GB" sz="8800" b="1" cap="none" spc="50" dirty="0">
                <a:ln w="0"/>
                <a:solidFill>
                  <a:srgbClr val="C00000"/>
                </a:solidFill>
                <a:effectLst>
                  <a:innerShdw blurRad="63500" dist="50800" dir="13500000">
                    <a:srgbClr val="000000">
                      <a:alpha val="50000"/>
                    </a:srgbClr>
                  </a:innerShdw>
                </a:effectLst>
              </a:rPr>
              <a:t>!</a:t>
            </a:r>
          </a:p>
        </p:txBody>
      </p:sp>
      <p:sp>
        <p:nvSpPr>
          <p:cNvPr id="3" name="Rectangle 2">
            <a:extLst>
              <a:ext uri="{FF2B5EF4-FFF2-40B4-BE49-F238E27FC236}">
                <a16:creationId xmlns:a16="http://schemas.microsoft.com/office/drawing/2014/main" id="{65A68365-D130-71F8-B98F-43D16EC4C63C}"/>
              </a:ext>
            </a:extLst>
          </p:cNvPr>
          <p:cNvSpPr/>
          <p:nvPr/>
        </p:nvSpPr>
        <p:spPr>
          <a:xfrm>
            <a:off x="7753350" y="244138"/>
            <a:ext cx="1524000" cy="1446550"/>
          </a:xfrm>
          <a:prstGeom prst="rect">
            <a:avLst/>
          </a:prstGeom>
          <a:noFill/>
        </p:spPr>
        <p:txBody>
          <a:bodyPr wrap="square" lIns="91440" tIns="45720" rIns="91440" bIns="45720">
            <a:spAutoFit/>
          </a:bodyPr>
          <a:lstStyle/>
          <a:p>
            <a:pPr algn="ctr"/>
            <a:r>
              <a:rPr lang="en-GB" sz="8800" b="1" cap="none" spc="50" dirty="0">
                <a:ln w="0"/>
                <a:solidFill>
                  <a:srgbClr val="C00000"/>
                </a:solidFill>
                <a:effectLst>
                  <a:innerShdw blurRad="63500" dist="50800" dir="13500000">
                    <a:srgbClr val="000000">
                      <a:alpha val="50000"/>
                    </a:srgbClr>
                  </a:innerShdw>
                </a:effectLst>
              </a:rPr>
              <a:t>!</a:t>
            </a:r>
          </a:p>
        </p:txBody>
      </p:sp>
    </p:spTree>
    <p:extLst>
      <p:ext uri="{BB962C8B-B14F-4D97-AF65-F5344CB8AC3E}">
        <p14:creationId xmlns:p14="http://schemas.microsoft.com/office/powerpoint/2010/main" val="137695513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950B0D-05D2-1533-204B-BB20AEC142C3}"/>
              </a:ext>
            </a:extLst>
          </p:cNvPr>
          <p:cNvSpPr>
            <a:spLocks noGrp="1"/>
          </p:cNvSpPr>
          <p:nvPr>
            <p:ph type="title"/>
          </p:nvPr>
        </p:nvSpPr>
        <p:spPr>
          <a:xfrm>
            <a:off x="628650" y="152400"/>
            <a:ext cx="7886700" cy="1325563"/>
          </a:xfrm>
        </p:spPr>
        <p:txBody>
          <a:bodyPr>
            <a:normAutofit/>
          </a:bodyPr>
          <a:lstStyle/>
          <a:p>
            <a:pPr algn="ctr"/>
            <a:r>
              <a:rPr lang="en-GB" sz="3600" b="1" dirty="0">
                <a:latin typeface="Aptos Display" panose="020B0004020202020204" pitchFamily="34" charset="0"/>
              </a:rPr>
              <a:t>Academic Assistance</a:t>
            </a:r>
          </a:p>
        </p:txBody>
      </p:sp>
      <p:sp>
        <p:nvSpPr>
          <p:cNvPr id="3" name="Content Placeholder 2">
            <a:extLst>
              <a:ext uri="{FF2B5EF4-FFF2-40B4-BE49-F238E27FC236}">
                <a16:creationId xmlns:a16="http://schemas.microsoft.com/office/drawing/2014/main" id="{3833F2E7-04C0-10EA-B40F-E0077D8FAF65}"/>
              </a:ext>
            </a:extLst>
          </p:cNvPr>
          <p:cNvSpPr>
            <a:spLocks noGrp="1"/>
          </p:cNvSpPr>
          <p:nvPr>
            <p:ph idx="1"/>
          </p:nvPr>
        </p:nvSpPr>
        <p:spPr>
          <a:xfrm>
            <a:off x="628650" y="1371600"/>
            <a:ext cx="7886700" cy="3640897"/>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200" b="1" i="0" u="none" strike="noStrike" kern="1200" cap="none" spc="0" normalizeH="0" baseline="0" noProof="0" dirty="0">
                <a:ln>
                  <a:noFill/>
                </a:ln>
                <a:uLnTx/>
                <a:uFillTx/>
                <a:latin typeface="Aptos Display" panose="020B0004020202020204" pitchFamily="34" charset="0"/>
              </a:rPr>
              <a:t>Info Skills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uLnTx/>
                <a:uFillTx/>
                <a:latin typeface="Aptos Display" panose="020B0004020202020204" pitchFamily="34" charset="0"/>
              </a:rPr>
              <a:t>Book now: </a:t>
            </a:r>
            <a:r>
              <a:rPr kumimoji="0" lang="en-GB" sz="2000" b="0" i="0" u="sng" strike="noStrike" kern="1200" cap="none" spc="0" normalizeH="0" baseline="0" noProof="0" dirty="0">
                <a:ln>
                  <a:noFill/>
                </a:ln>
                <a:uLnTx/>
                <a:uFillTx/>
                <a:latin typeface="Aptos Display" panose="020B0004020202020204" pitchFamily="34" charset="0"/>
                <a:hlinkClick r:id="rId2">
                  <a:extLst>
                    <a:ext uri="{A12FA001-AC4F-418D-AE19-62706E023703}">
                      <ahyp:hlinkClr xmlns:ahyp="http://schemas.microsoft.com/office/drawing/2018/hyperlinkcolor" val="tx"/>
                    </a:ext>
                  </a:extLst>
                </a:hlinkClick>
              </a:rPr>
              <a:t>infoskills@uwtsd.ac.uk</a:t>
            </a:r>
            <a:endParaRPr lang="en-GB" sz="2000" dirty="0">
              <a:latin typeface="Aptos Display" panose="020B0004020202020204" pitchFamily="34" charset="0"/>
            </a:endParaRPr>
          </a:p>
          <a:p>
            <a:endParaRPr lang="en-GB" sz="2200" dirty="0">
              <a:latin typeface="Aptos Display" panose="020B00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200" b="1" i="0" u="none" strike="noStrike" kern="1200" cap="none" spc="0" normalizeH="0" baseline="0" noProof="0" dirty="0">
                <a:ln>
                  <a:noFill/>
                </a:ln>
                <a:uLnTx/>
                <a:uFillTx/>
                <a:latin typeface="Aptos Display" panose="020B0004020202020204" pitchFamily="34" charset="0"/>
              </a:rPr>
              <a:t>Study Skills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uLnTx/>
                <a:uFillTx/>
                <a:latin typeface="Aptos Display" panose="020B0004020202020204" pitchFamily="34" charset="0"/>
              </a:rPr>
              <a:t>Book now: </a:t>
            </a:r>
            <a:r>
              <a:rPr kumimoji="0" lang="en-GB" sz="2000" b="0" i="0" u="sng" strike="noStrike" kern="1200" cap="none" spc="0" normalizeH="0" baseline="0" noProof="0" dirty="0">
                <a:ln>
                  <a:noFill/>
                </a:ln>
                <a:uLnTx/>
                <a:uFillTx/>
                <a:latin typeface="Aptos Display" panose="020B0004020202020204" pitchFamily="34" charset="0"/>
                <a:hlinkClick r:id="rId3">
                  <a:extLst>
                    <a:ext uri="{A12FA001-AC4F-418D-AE19-62706E023703}">
                      <ahyp:hlinkClr xmlns:ahyp="http://schemas.microsoft.com/office/drawing/2018/hyperlinkcolor" val="tx"/>
                    </a:ext>
                  </a:extLst>
                </a:hlinkClick>
              </a:rPr>
              <a:t>studyskillsdistance@uwtsd.ac.uk</a:t>
            </a:r>
            <a:endParaRPr kumimoji="0" lang="en-GB" sz="2000" b="0" i="0" u="sng" strike="noStrike" kern="1200" cap="none" spc="0" normalizeH="0" baseline="0" noProof="0" dirty="0">
              <a:ln>
                <a:noFill/>
              </a:ln>
              <a:uLnTx/>
              <a:uFillTx/>
              <a:latin typeface="Aptos Display" panose="020B00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i="0" u="none" strike="noStrike" kern="1200" cap="none" spc="0" normalizeH="0" baseline="0" noProof="0" dirty="0">
                <a:ln>
                  <a:noFill/>
                </a:ln>
                <a:uLnTx/>
                <a:uFillTx/>
                <a:latin typeface="Aptos Display" panose="020B0004020202020204" pitchFamily="34" charset="0"/>
              </a:rPr>
              <a:t>A</a:t>
            </a:r>
            <a:r>
              <a:rPr kumimoji="0" lang="en-GB" sz="2000" b="0" i="0" u="none" strike="noStrike" kern="1200" cap="none" spc="0" normalizeH="0" baseline="0" noProof="0" dirty="0">
                <a:ln>
                  <a:noFill/>
                </a:ln>
                <a:uLnTx/>
                <a:uFillTx/>
                <a:latin typeface="Aptos Display" panose="020B0004020202020204" pitchFamily="34" charset="0"/>
              </a:rPr>
              <a:t> study skills session can assist you with academic writing, avoiding plagiarism, critical thinking, planning and organisation, presentation skills, referencing and researching.</a:t>
            </a:r>
          </a:p>
          <a:p>
            <a:endParaRPr lang="en-GB" dirty="0"/>
          </a:p>
        </p:txBody>
      </p:sp>
      <p:pic>
        <p:nvPicPr>
          <p:cNvPr id="4" name="Picture 3" descr="Text&#10;&#10;Description automatically generated with low confidence">
            <a:extLst>
              <a:ext uri="{FF2B5EF4-FFF2-40B4-BE49-F238E27FC236}">
                <a16:creationId xmlns:a16="http://schemas.microsoft.com/office/drawing/2014/main" id="{565203CC-21B4-F4E0-EF74-472A3FA3472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81000" y="4394611"/>
            <a:ext cx="8458200" cy="2463389"/>
          </a:xfrm>
          <a:prstGeom prst="rect">
            <a:avLst/>
          </a:prstGeom>
          <a:ln>
            <a:solidFill>
              <a:schemeClr val="tx1"/>
            </a:solidFill>
          </a:ln>
        </p:spPr>
      </p:pic>
    </p:spTree>
    <p:extLst>
      <p:ext uri="{BB962C8B-B14F-4D97-AF65-F5344CB8AC3E}">
        <p14:creationId xmlns:p14="http://schemas.microsoft.com/office/powerpoint/2010/main" val="393199114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EF38F-A887-34AA-A93D-55452BBB31F6}"/>
              </a:ext>
            </a:extLst>
          </p:cNvPr>
          <p:cNvSpPr>
            <a:spLocks noGrp="1"/>
          </p:cNvSpPr>
          <p:nvPr>
            <p:ph type="title"/>
          </p:nvPr>
        </p:nvSpPr>
        <p:spPr>
          <a:xfrm>
            <a:off x="914400" y="2286000"/>
            <a:ext cx="7769113" cy="2903587"/>
          </a:xfrm>
        </p:spPr>
        <p:txBody>
          <a:bodyPr/>
          <a:lstStyle/>
          <a:p>
            <a:r>
              <a:rPr lang="en-GB" sz="7200" dirty="0">
                <a:solidFill>
                  <a:srgbClr val="FFFFCC"/>
                </a:solidFill>
                <a:effectLst>
                  <a:outerShdw blurRad="38100" dist="38100" dir="2700000" algn="tl">
                    <a:srgbClr val="000000">
                      <a:alpha val="43137"/>
                    </a:srgbClr>
                  </a:outerShdw>
                </a:effectLst>
                <a:latin typeface="Aptos Display" panose="020B0004020202020204" pitchFamily="34" charset="0"/>
              </a:rPr>
              <a:t>Any questions?</a:t>
            </a:r>
          </a:p>
        </p:txBody>
      </p:sp>
    </p:spTree>
    <p:extLst>
      <p:ext uri="{BB962C8B-B14F-4D97-AF65-F5344CB8AC3E}">
        <p14:creationId xmlns:p14="http://schemas.microsoft.com/office/powerpoint/2010/main" val="413285862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77F030-8430-6709-A680-77CAA979BB31}"/>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CF544CF2-34BB-CCD3-9D52-BF9064369960}"/>
              </a:ext>
            </a:extLst>
          </p:cNvPr>
          <p:cNvSpPr>
            <a:spLocks noGrp="1"/>
          </p:cNvSpPr>
          <p:nvPr>
            <p:ph type="title"/>
          </p:nvPr>
        </p:nvSpPr>
        <p:spPr>
          <a:xfrm>
            <a:off x="628650" y="365125"/>
            <a:ext cx="7886700" cy="1325563"/>
          </a:xfrm>
        </p:spPr>
        <p:txBody>
          <a:bodyPr anchor="ctr">
            <a:normAutofit/>
          </a:bodyPr>
          <a:lstStyle/>
          <a:p>
            <a:pPr algn="ctr"/>
            <a:r>
              <a:rPr lang="en-GB" sz="3600" b="1" dirty="0">
                <a:latin typeface="Aptos Display" panose="020B0004020202020204" pitchFamily="34" charset="0"/>
              </a:rPr>
              <a:t>Reference List</a:t>
            </a:r>
          </a:p>
        </p:txBody>
      </p:sp>
      <p:sp>
        <p:nvSpPr>
          <p:cNvPr id="5" name="Content Placeholder 4">
            <a:extLst>
              <a:ext uri="{FF2B5EF4-FFF2-40B4-BE49-F238E27FC236}">
                <a16:creationId xmlns:a16="http://schemas.microsoft.com/office/drawing/2014/main" id="{8824DF50-F813-71B9-B68E-0D2B15684181}"/>
              </a:ext>
            </a:extLst>
          </p:cNvPr>
          <p:cNvSpPr>
            <a:spLocks noGrp="1"/>
          </p:cNvSpPr>
          <p:nvPr>
            <p:ph sz="half" idx="1"/>
          </p:nvPr>
        </p:nvSpPr>
        <p:spPr>
          <a:xfrm>
            <a:off x="428625" y="1924050"/>
            <a:ext cx="8286750" cy="3009900"/>
          </a:xfrm>
        </p:spPr>
        <p:txBody>
          <a:bodyPr>
            <a:normAutofit/>
          </a:bodyPr>
          <a:lstStyle/>
          <a:p>
            <a:pPr>
              <a:buFont typeface="Arial" panose="020B0604020202020204" pitchFamily="34" charset="0"/>
              <a:buChar char="•"/>
            </a:pPr>
            <a:r>
              <a:rPr lang="en-GB" sz="2000" dirty="0">
                <a:effectLst/>
              </a:rPr>
              <a:t>Gibbs, G. (1988) </a:t>
            </a:r>
            <a:r>
              <a:rPr lang="en-GB" sz="2000" i="1" dirty="0">
                <a:effectLst/>
              </a:rPr>
              <a:t>Learning by Doing: A Guide to Teaching and Learning Methods</a:t>
            </a:r>
            <a:r>
              <a:rPr lang="en-GB" sz="2000" dirty="0">
                <a:effectLst/>
              </a:rPr>
              <a:t>. Oxford: Further Education Unit, Oxford Polytechnic.</a:t>
            </a:r>
            <a:endParaRPr lang="en-GB" sz="2000" dirty="0"/>
          </a:p>
          <a:p>
            <a:pPr>
              <a:buFont typeface="Arial" panose="020B0604020202020204" pitchFamily="34" charset="0"/>
              <a:buChar char="•"/>
            </a:pPr>
            <a:r>
              <a:rPr lang="en-GB" sz="2000" dirty="0">
                <a:effectLst/>
              </a:rPr>
              <a:t>Jasper, M. (2013) </a:t>
            </a:r>
            <a:r>
              <a:rPr lang="en-GB" sz="2000" i="1" dirty="0">
                <a:effectLst/>
              </a:rPr>
              <a:t>Beginning Reflective Practice</a:t>
            </a:r>
            <a:r>
              <a:rPr lang="en-GB" sz="2000" dirty="0">
                <a:effectLst/>
              </a:rPr>
              <a:t>. Andover: Cengage Learning.</a:t>
            </a:r>
            <a:endParaRPr lang="en-GB" sz="2000" dirty="0"/>
          </a:p>
          <a:p>
            <a:pPr>
              <a:buFont typeface="Arial" panose="020B0604020202020204" pitchFamily="34" charset="0"/>
              <a:buChar char="•"/>
            </a:pPr>
            <a:r>
              <a:rPr lang="en-GB" sz="2000" dirty="0">
                <a:effectLst/>
              </a:rPr>
              <a:t>Kolb, D. (1984) </a:t>
            </a:r>
            <a:r>
              <a:rPr lang="en-GB" sz="2000" i="1" dirty="0">
                <a:effectLst/>
              </a:rPr>
              <a:t>Experiential Learning: Experience as the Source of Learning and Development</a:t>
            </a:r>
            <a:r>
              <a:rPr lang="en-GB" sz="2000" dirty="0">
                <a:effectLst/>
              </a:rPr>
              <a:t>. Upper Saddle River: Prentice Hall.</a:t>
            </a:r>
            <a:endParaRPr lang="en-GB" sz="2000" dirty="0"/>
          </a:p>
          <a:p>
            <a:pPr>
              <a:buFont typeface="Arial" panose="020B0604020202020204" pitchFamily="34" charset="0"/>
              <a:buChar char="•"/>
            </a:pPr>
            <a:r>
              <a:rPr lang="en-GB" sz="2000" dirty="0">
                <a:effectLst/>
              </a:rPr>
              <a:t>University of Cambridge (2023) </a:t>
            </a:r>
            <a:r>
              <a:rPr lang="en-GB" sz="2000" i="1" dirty="0">
                <a:effectLst/>
              </a:rPr>
              <a:t>Reflective Practice Toolkit</a:t>
            </a:r>
            <a:r>
              <a:rPr lang="en-GB" sz="2000" dirty="0">
                <a:effectLst/>
              </a:rPr>
              <a:t>. Available at: </a:t>
            </a:r>
            <a:r>
              <a:rPr lang="en-GB" sz="2000" dirty="0">
                <a:effectLst/>
                <a:hlinkClick r:id="rId3" tooltip="https://libguides.cam.ac.uk/reflectivepracticetoolkit/models"/>
              </a:rPr>
              <a:t>https://libguides.cam.ac.uk/reflectivepracticetoolkit/models</a:t>
            </a:r>
            <a:r>
              <a:rPr lang="en-GB" sz="2000" dirty="0">
                <a:effectLst/>
              </a:rPr>
              <a:t> (Accessed: 8</a:t>
            </a:r>
            <a:r>
              <a:rPr lang="en-GB" sz="2000" i="1" dirty="0">
                <a:effectLst/>
              </a:rPr>
              <a:t>th</a:t>
            </a:r>
            <a:r>
              <a:rPr lang="en-GB" sz="2000" dirty="0">
                <a:effectLst/>
              </a:rPr>
              <a:t> September 2023).</a:t>
            </a:r>
            <a:endParaRPr lang="en-GB" sz="2000" dirty="0"/>
          </a:p>
          <a:p>
            <a:pPr marL="0" indent="0">
              <a:buNone/>
            </a:pPr>
            <a:endParaRPr lang="en-GB" sz="2600" dirty="0"/>
          </a:p>
        </p:txBody>
      </p:sp>
    </p:spTree>
    <p:extLst>
      <p:ext uri="{BB962C8B-B14F-4D97-AF65-F5344CB8AC3E}">
        <p14:creationId xmlns:p14="http://schemas.microsoft.com/office/powerpoint/2010/main" val="2890359398"/>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theme/theme1.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3FA99672-332F-4558-B652-95C5D9C3116F}" vid="{927F497A-0A83-4B47-9B92-A6FCC991ADC1}"/>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aea45ec7-dc1c-42f8-9410-edc4ca31e1a0">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D52D065ECC714B4FB7249E2F50BA1C64" ma:contentTypeVersion="10" ma:contentTypeDescription="Create a new document." ma:contentTypeScope="" ma:versionID="fa943b253e950f68a162301703cad037">
  <xsd:schema xmlns:xsd="http://www.w3.org/2001/XMLSchema" xmlns:xs="http://www.w3.org/2001/XMLSchema" xmlns:p="http://schemas.microsoft.com/office/2006/metadata/properties" xmlns:ns2="aea45ec7-dc1c-42f8-9410-edc4ca31e1a0" targetNamespace="http://schemas.microsoft.com/office/2006/metadata/properties" ma:root="true" ma:fieldsID="1baf645b2a9d55784b718d2e4f9eb223" ns2:_="">
    <xsd:import namespace="aea45ec7-dc1c-42f8-9410-edc4ca31e1a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lcf76f155ced4ddcb4097134ff3c332f" minOccurs="0"/>
                <xsd:element ref="ns2:MediaServiceDateTaken"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ea45ec7-dc1c-42f8-9410-edc4ca31e1a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89C4406-8819-404D-8712-489978AF8CC3}">
  <ds:schemaRefs>
    <ds:schemaRef ds:uri="http://schemas.microsoft.com/sharepoint/v3/contenttype/forms"/>
  </ds:schemaRefs>
</ds:datastoreItem>
</file>

<file path=customXml/itemProps2.xml><?xml version="1.0" encoding="utf-8"?>
<ds:datastoreItem xmlns:ds="http://schemas.openxmlformats.org/officeDocument/2006/customXml" ds:itemID="{F9D9F989-5F59-41EB-8E31-62444F0119C1}">
  <ds:schemaRefs>
    <ds:schemaRef ds:uri="http://schemas.microsoft.com/office/2006/metadata/properties"/>
    <ds:schemaRef ds:uri="http://purl.org/dc/terms/"/>
    <ds:schemaRef ds:uri="http://schemas.microsoft.com/office/2006/documentManagement/types"/>
    <ds:schemaRef ds:uri="http://purl.org/dc/dcmitype/"/>
    <ds:schemaRef ds:uri="aea45ec7-dc1c-42f8-9410-edc4ca31e1a0"/>
    <ds:schemaRef ds:uri="http://schemas.microsoft.com/office/infopath/2007/PartnerControls"/>
    <ds:schemaRef ds:uri="http://schemas.openxmlformats.org/package/2006/metadata/core-properties"/>
    <ds:schemaRef ds:uri="http://www.w3.org/XML/1998/namespace"/>
    <ds:schemaRef ds:uri="http://purl.org/dc/elements/1.1/"/>
  </ds:schemaRefs>
</ds:datastoreItem>
</file>

<file path=customXml/itemProps3.xml><?xml version="1.0" encoding="utf-8"?>
<ds:datastoreItem xmlns:ds="http://schemas.openxmlformats.org/officeDocument/2006/customXml" ds:itemID="{B7EF22F0-BDA2-4C26-97EC-1102F0FC0AE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ea45ec7-dc1c-42f8-9410-edc4ca31e1a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2542</Words>
  <Application>Microsoft Office PowerPoint</Application>
  <PresentationFormat>On-screen Show (4:3)</PresentationFormat>
  <Paragraphs>253</Paragraphs>
  <Slides>33</Slides>
  <Notes>26</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33</vt:i4>
      </vt:variant>
    </vt:vector>
  </HeadingPairs>
  <TitlesOfParts>
    <vt:vector size="42" baseType="lpstr">
      <vt:lpstr>Aptos</vt:lpstr>
      <vt:lpstr>Aptos Display</vt:lpstr>
      <vt:lpstr>Arial</vt:lpstr>
      <vt:lpstr>Calibri</vt:lpstr>
      <vt:lpstr>Calibri Light</vt:lpstr>
      <vt:lpstr>Times New Roman</vt:lpstr>
      <vt:lpstr>Wingdings</vt:lpstr>
      <vt:lpstr>Accessible 2</vt:lpstr>
      <vt:lpstr>Theme1</vt:lpstr>
      <vt:lpstr>PowerPoint Presentation</vt:lpstr>
      <vt:lpstr>PowerPoint Presentation</vt:lpstr>
      <vt:lpstr>PowerPoint Presentation</vt:lpstr>
      <vt:lpstr>Reflection in Academia</vt:lpstr>
      <vt:lpstr>Reflective Models</vt:lpstr>
      <vt:lpstr>ERA Cycle</vt:lpstr>
      <vt:lpstr>Gibbs’ Reflective Cycle</vt:lpstr>
      <vt:lpstr>PowerPoint Presentation</vt:lpstr>
      <vt:lpstr>Kolb’s Experiential Learning Cycle</vt:lpstr>
      <vt:lpstr>PowerPoint Presentation</vt:lpstr>
      <vt:lpstr>Schön</vt:lpstr>
      <vt:lpstr>PowerPoint Presentation</vt:lpstr>
      <vt:lpstr>Learning Logs – One per Module</vt:lpstr>
      <vt:lpstr>BMIH6002</vt:lpstr>
      <vt:lpstr>BMIH6002</vt:lpstr>
      <vt:lpstr>BMIH6003 Part 1</vt:lpstr>
      <vt:lpstr>BMIH6003 Part 2</vt:lpstr>
      <vt:lpstr>BMIH6003</vt:lpstr>
      <vt:lpstr>BMIH6004</vt:lpstr>
      <vt:lpstr>BMIH6004</vt:lpstr>
      <vt:lpstr>Example 1 – Reflecting</vt:lpstr>
      <vt:lpstr>Example 1 – Reflecting</vt:lpstr>
      <vt:lpstr>Example 2 – Reflecting</vt:lpstr>
      <vt:lpstr>Example 2 – Reflecting</vt:lpstr>
      <vt:lpstr>Example 3 – Referencing</vt:lpstr>
      <vt:lpstr>Draft Deadline</vt:lpstr>
      <vt:lpstr>AI Guidance</vt:lpstr>
      <vt:lpstr>AI Guidance</vt:lpstr>
      <vt:lpstr>AI Acknowledgement Statement</vt:lpstr>
      <vt:lpstr>AI Acknowledgement Statement</vt:lpstr>
      <vt:lpstr>Academic Assistance</vt:lpstr>
      <vt:lpstr>Any questions?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Jessica Newport</cp:lastModifiedBy>
  <cp:revision>49</cp:revision>
  <dcterms:created xsi:type="dcterms:W3CDTF">2015-10-03T11:53:06Z</dcterms:created>
  <dcterms:modified xsi:type="dcterms:W3CDTF">2025-02-03T10:27:17Z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0x010100D52D065ECC714B4FB7249E2F50BA1C64</vt:lpwstr>
  </property>
</Properties>
</file>