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4"/>
  </p:notesMasterIdLst>
  <p:sldIdLst>
    <p:sldId id="256" r:id="rId2"/>
    <p:sldId id="307" r:id="rId3"/>
    <p:sldId id="295" r:id="rId4"/>
    <p:sldId id="296" r:id="rId5"/>
    <p:sldId id="297" r:id="rId6"/>
    <p:sldId id="298" r:id="rId7"/>
    <p:sldId id="299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309" r:id="rId23"/>
    <p:sldId id="271" r:id="rId24"/>
    <p:sldId id="275" r:id="rId25"/>
    <p:sldId id="272" r:id="rId26"/>
    <p:sldId id="273" r:id="rId27"/>
    <p:sldId id="274" r:id="rId28"/>
    <p:sldId id="276" r:id="rId29"/>
    <p:sldId id="300" r:id="rId30"/>
    <p:sldId id="301" r:id="rId31"/>
    <p:sldId id="302" r:id="rId32"/>
    <p:sldId id="277" r:id="rId33"/>
    <p:sldId id="278" r:id="rId34"/>
    <p:sldId id="279" r:id="rId35"/>
    <p:sldId id="280" r:id="rId36"/>
    <p:sldId id="281" r:id="rId37"/>
    <p:sldId id="282" r:id="rId38"/>
    <p:sldId id="283" r:id="rId39"/>
    <p:sldId id="284" r:id="rId40"/>
    <p:sldId id="285" r:id="rId41"/>
    <p:sldId id="286" r:id="rId42"/>
    <p:sldId id="287" r:id="rId43"/>
    <p:sldId id="288" r:id="rId44"/>
    <p:sldId id="290" r:id="rId45"/>
    <p:sldId id="303" r:id="rId46"/>
    <p:sldId id="304" r:id="rId47"/>
    <p:sldId id="305" r:id="rId48"/>
    <p:sldId id="306" r:id="rId49"/>
    <p:sldId id="289" r:id="rId50"/>
    <p:sldId id="291" r:id="rId51"/>
    <p:sldId id="308" r:id="rId52"/>
    <p:sldId id="294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B82D5C-8A2D-43B6-9003-139266FE2954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BCC555-A664-4C2B-B3A6-C014D7542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21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D8CE-2FD6-4ED4-8865-87D1B4B37F5F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Sikhism: Origins and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HPRS4001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41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32656"/>
            <a:ext cx="6532258" cy="3396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2852936"/>
            <a:ext cx="5472100" cy="3648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83" y="4601978"/>
            <a:ext cx="3727861" cy="1919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881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en-US" dirty="0" smtClean="0"/>
              <a:t>Sikhism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08912" cy="5040560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000" dirty="0" smtClean="0"/>
              <a:t>The newest of the major ‘world religions’.</a:t>
            </a:r>
          </a:p>
          <a:p>
            <a:pPr marL="0" indent="0"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A (‘</a:t>
            </a:r>
            <a:r>
              <a:rPr lang="en-US" sz="2000" dirty="0" err="1" smtClean="0"/>
              <a:t>Dharmic</a:t>
            </a:r>
            <a:r>
              <a:rPr lang="en-US" sz="2000" dirty="0" smtClean="0"/>
              <a:t>’) monotheistic religion founded in the late 15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century by Guru Nanak.</a:t>
            </a:r>
          </a:p>
          <a:p>
            <a:pPr marL="0" indent="0"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The homeland of Sikhism: Punjab, land of the five rivers, straddling India and Pakistan.</a:t>
            </a:r>
          </a:p>
          <a:p>
            <a:pPr marL="0" indent="0"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Today, more than 80% of the world’s Sikhs live in the Punjab.</a:t>
            </a:r>
          </a:p>
          <a:p>
            <a:pPr algn="just"/>
            <a:endParaRPr lang="en-US" sz="2000" dirty="0"/>
          </a:p>
          <a:p>
            <a:pPr algn="just"/>
            <a:r>
              <a:rPr lang="en-GB" sz="2000" dirty="0"/>
              <a:t>There are over 20 million Sikhs in </a:t>
            </a:r>
            <a:r>
              <a:rPr lang="en-GB" sz="2000" dirty="0" smtClean="0"/>
              <a:t>India, with significant </a:t>
            </a:r>
            <a:r>
              <a:rPr lang="en-GB" sz="2000" dirty="0"/>
              <a:t>concentrations of Sikhs in the UK, Canada and </a:t>
            </a:r>
            <a:r>
              <a:rPr lang="en-GB" sz="2000" dirty="0" smtClean="0"/>
              <a:t>USA.</a:t>
            </a:r>
            <a:endParaRPr lang="en-GB" sz="2000" dirty="0"/>
          </a:p>
          <a:p>
            <a:pPr algn="just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3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5113" cy="924475"/>
          </a:xfrm>
        </p:spPr>
        <p:txBody>
          <a:bodyPr/>
          <a:lstStyle/>
          <a:p>
            <a:r>
              <a:rPr lang="en-GB" dirty="0" smtClean="0"/>
              <a:t>The Punjab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764704"/>
            <a:ext cx="5688632" cy="5505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263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en-GB" dirty="0" smtClean="0"/>
              <a:t>The Punjab before 1947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776864" cy="468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848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3080" cy="924475"/>
          </a:xfrm>
        </p:spPr>
        <p:txBody>
          <a:bodyPr/>
          <a:lstStyle/>
          <a:p>
            <a:r>
              <a:rPr lang="en-US" dirty="0" smtClean="0"/>
              <a:t>Sikhs: The </a:t>
            </a:r>
            <a:r>
              <a:rPr lang="en-US" dirty="0"/>
              <a:t>F</a:t>
            </a:r>
            <a:r>
              <a:rPr lang="en-US" dirty="0" smtClean="0"/>
              <a:t>ollowers of </a:t>
            </a:r>
            <a:r>
              <a:rPr lang="en-US" dirty="0" err="1" smtClean="0"/>
              <a:t>Sikhi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4248472" cy="5256584"/>
          </a:xfrm>
        </p:spPr>
        <p:txBody>
          <a:bodyPr>
            <a:normAutofit/>
          </a:bodyPr>
          <a:lstStyle/>
          <a:p>
            <a:r>
              <a:rPr lang="en-US" sz="2000" dirty="0" smtClean="0"/>
              <a:t>The word ‘Sikh’ means disciple.</a:t>
            </a:r>
          </a:p>
          <a:p>
            <a:pPr marL="0" indent="0">
              <a:buNone/>
            </a:pPr>
            <a:endParaRPr lang="en-US" sz="2000" dirty="0" smtClean="0"/>
          </a:p>
          <a:p>
            <a:r>
              <a:rPr lang="en-US" sz="2000" dirty="0" smtClean="0"/>
              <a:t>Sikhs are disciples of the 10 gurus (beginning with Guru Nanak and ending with Guru </a:t>
            </a:r>
            <a:r>
              <a:rPr lang="en-US" sz="2000" dirty="0" err="1" smtClean="0"/>
              <a:t>Gobind</a:t>
            </a:r>
            <a:r>
              <a:rPr lang="en-US" sz="2000" dirty="0" smtClean="0"/>
              <a:t> Singh) who established the religion between the 15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and 18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centuries.</a:t>
            </a:r>
            <a:endParaRPr lang="en-US" sz="2000" dirty="0"/>
          </a:p>
        </p:txBody>
      </p:sp>
      <p:pic>
        <p:nvPicPr>
          <p:cNvPr id="5" name="Content Placeholder 4" descr="ten sikh gurus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412776"/>
            <a:ext cx="3960440" cy="5112568"/>
          </a:xfrm>
        </p:spPr>
      </p:pic>
    </p:spTree>
    <p:extLst>
      <p:ext uri="{BB962C8B-B14F-4D97-AF65-F5344CB8AC3E}">
        <p14:creationId xmlns:p14="http://schemas.microsoft.com/office/powerpoint/2010/main" val="47998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23080" cy="924475"/>
          </a:xfrm>
        </p:spPr>
        <p:txBody>
          <a:bodyPr/>
          <a:lstStyle/>
          <a:p>
            <a:r>
              <a:rPr lang="en-US" dirty="0" smtClean="0"/>
              <a:t>Sikhism: The Fundamentals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196752"/>
            <a:ext cx="3975333" cy="5328592"/>
          </a:xfrm>
        </p:spPr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b="1" i="1" dirty="0" err="1" smtClean="0"/>
              <a:t>gurdwara</a:t>
            </a:r>
            <a:r>
              <a:rPr lang="en-US" dirty="0" smtClean="0"/>
              <a:t> is the Sikh place of worship. </a:t>
            </a:r>
          </a:p>
          <a:p>
            <a:endParaRPr lang="en-US" dirty="0"/>
          </a:p>
          <a:p>
            <a:r>
              <a:rPr lang="en-US" dirty="0" smtClean="0"/>
              <a:t>The sacred text of Sikhism is the </a:t>
            </a:r>
            <a:r>
              <a:rPr lang="en-US" b="1" i="1" dirty="0" smtClean="0"/>
              <a:t>Guru </a:t>
            </a:r>
            <a:r>
              <a:rPr lang="en-US" b="1" i="1" dirty="0" err="1" smtClean="0"/>
              <a:t>Granth</a:t>
            </a:r>
            <a:r>
              <a:rPr lang="en-US" b="1" i="1" dirty="0" smtClean="0"/>
              <a:t> Sahib</a:t>
            </a:r>
            <a:r>
              <a:rPr lang="en-US" dirty="0" smtClean="0"/>
              <a:t>. </a:t>
            </a:r>
          </a:p>
          <a:p>
            <a:endParaRPr lang="en-US" dirty="0"/>
          </a:p>
          <a:p>
            <a:r>
              <a:rPr lang="en-US" dirty="0" smtClean="0"/>
              <a:t>The formal Sikh community is known as the </a:t>
            </a:r>
            <a:r>
              <a:rPr lang="en-US" b="1" i="1" dirty="0" err="1" smtClean="0"/>
              <a:t>Khalsa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r>
              <a:rPr lang="en-US" dirty="0" smtClean="0"/>
              <a:t>Members of the </a:t>
            </a:r>
            <a:r>
              <a:rPr lang="en-US" i="1" dirty="0" err="1" smtClean="0"/>
              <a:t>Khalsa</a:t>
            </a:r>
            <a:r>
              <a:rPr lang="en-US" dirty="0" smtClean="0"/>
              <a:t> follow the </a:t>
            </a:r>
            <a:r>
              <a:rPr lang="en-US" b="1" i="1" dirty="0" err="1" smtClean="0"/>
              <a:t>Rehat</a:t>
            </a:r>
            <a:r>
              <a:rPr lang="en-US" b="1" i="1" dirty="0" smtClean="0"/>
              <a:t> </a:t>
            </a:r>
            <a:r>
              <a:rPr lang="en-US" b="1" i="1" dirty="0" err="1" smtClean="0"/>
              <a:t>Maryada</a:t>
            </a:r>
            <a:r>
              <a:rPr lang="en-US" dirty="0" smtClean="0"/>
              <a:t>, the Sikh code of conduct. </a:t>
            </a:r>
            <a:endParaRPr lang="en-US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960440" cy="51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930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smtClean="0"/>
              <a:t>The Ten Gurus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80919" cy="511256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Sikhism acknowledges </a:t>
            </a:r>
            <a:r>
              <a:rPr lang="en-GB" b="1" dirty="0" smtClean="0"/>
              <a:t>Ten </a:t>
            </a:r>
            <a:r>
              <a:rPr lang="en-GB" b="1" dirty="0"/>
              <a:t>Gurus</a:t>
            </a:r>
            <a:r>
              <a:rPr lang="en-GB" dirty="0"/>
              <a:t>, the last of which decreed </a:t>
            </a:r>
            <a:r>
              <a:rPr lang="en-GB" dirty="0" smtClean="0"/>
              <a:t>that, </a:t>
            </a:r>
            <a:r>
              <a:rPr lang="en-GB" dirty="0"/>
              <a:t>after his </a:t>
            </a:r>
            <a:r>
              <a:rPr lang="en-GB" dirty="0" smtClean="0"/>
              <a:t>death, </a:t>
            </a:r>
            <a:r>
              <a:rPr lang="en-GB" dirty="0"/>
              <a:t>the spiritual guide of the Sikhs would be the teachings contained in the </a:t>
            </a:r>
            <a:r>
              <a:rPr lang="en-GB" dirty="0" smtClean="0"/>
              <a:t>Guru </a:t>
            </a:r>
            <a:r>
              <a:rPr lang="en-GB" dirty="0" err="1"/>
              <a:t>Granth</a:t>
            </a:r>
            <a:r>
              <a:rPr lang="en-GB" dirty="0"/>
              <a:t> Sahib.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Each Guru </a:t>
            </a:r>
            <a:r>
              <a:rPr lang="en-GB" dirty="0"/>
              <a:t>made a distinctive contribution to the development of </a:t>
            </a:r>
            <a:r>
              <a:rPr lang="en-GB" dirty="0" smtClean="0"/>
              <a:t>Sikhism.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‘</a:t>
            </a:r>
            <a:r>
              <a:rPr lang="en-GB" dirty="0"/>
              <a:t>Guru’: </a:t>
            </a:r>
            <a:r>
              <a:rPr lang="en-GB" i="1" dirty="0" err="1" smtClean="0"/>
              <a:t>gu</a:t>
            </a:r>
            <a:r>
              <a:rPr lang="en-GB" dirty="0" smtClean="0"/>
              <a:t> </a:t>
            </a:r>
            <a:r>
              <a:rPr lang="en-GB" dirty="0"/>
              <a:t>= ‘darkness’, </a:t>
            </a:r>
            <a:r>
              <a:rPr lang="en-GB" i="1" dirty="0" err="1"/>
              <a:t>ru</a:t>
            </a:r>
            <a:r>
              <a:rPr lang="en-GB" dirty="0"/>
              <a:t> = ‘light’, i.e. one who dispels spiritual darkness and gives light to the </a:t>
            </a:r>
            <a:r>
              <a:rPr lang="en-GB" dirty="0" smtClean="0"/>
              <a:t>disciple.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71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smtClean="0"/>
              <a:t>The Social/Religious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027051" cy="5256584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Nanak</a:t>
            </a:r>
            <a:r>
              <a:rPr lang="en-GB" dirty="0"/>
              <a:t>, the first of the Sikh Gurus, was born at </a:t>
            </a:r>
            <a:r>
              <a:rPr lang="en-GB" dirty="0" err="1"/>
              <a:t>Talvandi</a:t>
            </a:r>
            <a:r>
              <a:rPr lang="en-GB" dirty="0"/>
              <a:t> </a:t>
            </a:r>
            <a:r>
              <a:rPr lang="en-GB" dirty="0" smtClean="0"/>
              <a:t>(55 miles west of Lahore) in 1469.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indigenous population of the Punjab at this time was predominantly Hindu. Many of them belonged to a land-owning peasant class (</a:t>
            </a:r>
            <a:r>
              <a:rPr lang="en-GB" i="1" dirty="0" err="1"/>
              <a:t>jati</a:t>
            </a:r>
            <a:r>
              <a:rPr lang="en-GB" dirty="0"/>
              <a:t>) called </a:t>
            </a:r>
            <a:r>
              <a:rPr lang="en-GB" dirty="0" err="1"/>
              <a:t>Jats</a:t>
            </a:r>
            <a:r>
              <a:rPr lang="en-GB" dirty="0"/>
              <a:t>. </a:t>
            </a: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Sectarian Hinduism </a:t>
            </a:r>
            <a:r>
              <a:rPr lang="en-GB" dirty="0" smtClean="0"/>
              <a:t>(personal devotion to Shiva, Vishnu etc.) was </a:t>
            </a:r>
            <a:r>
              <a:rPr lang="en-GB" dirty="0"/>
              <a:t>particularly prominent in this region of northern </a:t>
            </a:r>
            <a:r>
              <a:rPr lang="en-GB" dirty="0" smtClean="0"/>
              <a:t>India.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22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smtClean="0"/>
              <a:t>The Social/Religious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027051" cy="5616624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M</a:t>
            </a:r>
            <a:r>
              <a:rPr lang="en-GB" dirty="0" smtClean="0"/>
              <a:t>ystical </a:t>
            </a:r>
            <a:r>
              <a:rPr lang="en-GB" dirty="0"/>
              <a:t>Islam (Sufism</a:t>
            </a:r>
            <a:r>
              <a:rPr lang="en-GB" dirty="0" smtClean="0"/>
              <a:t>) </a:t>
            </a:r>
            <a:r>
              <a:rPr lang="en-GB" dirty="0"/>
              <a:t>also enjoyed considerable influence in India during this period.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Devout Sufi mystics such </a:t>
            </a:r>
            <a:r>
              <a:rPr lang="en-GB" dirty="0"/>
              <a:t>as Sheikh Ismail </a:t>
            </a:r>
            <a:r>
              <a:rPr lang="en-GB" dirty="0" err="1" smtClean="0"/>
              <a:t>Bokhari</a:t>
            </a:r>
            <a:r>
              <a:rPr lang="en-GB" dirty="0" smtClean="0"/>
              <a:t>, who </a:t>
            </a:r>
            <a:r>
              <a:rPr lang="en-GB" dirty="0"/>
              <a:t>went to Lahore in </a:t>
            </a:r>
            <a:r>
              <a:rPr lang="en-GB" dirty="0" smtClean="0"/>
              <a:t>1205, </a:t>
            </a:r>
            <a:r>
              <a:rPr lang="en-GB" dirty="0"/>
              <a:t>and Sheikh </a:t>
            </a:r>
            <a:r>
              <a:rPr lang="en-GB" dirty="0" err="1"/>
              <a:t>Farid</a:t>
            </a:r>
            <a:r>
              <a:rPr lang="en-GB" dirty="0"/>
              <a:t> (</a:t>
            </a:r>
            <a:r>
              <a:rPr lang="en-GB" dirty="0" smtClean="0"/>
              <a:t>d. 1265</a:t>
            </a:r>
            <a:r>
              <a:rPr lang="en-GB" dirty="0"/>
              <a:t>) were often regarded as gurus by Hindus and won many converts to Islam.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Buddhism had largely become extinct in India by this time.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00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924475"/>
          </a:xfrm>
        </p:spPr>
        <p:txBody>
          <a:bodyPr/>
          <a:lstStyle/>
          <a:p>
            <a:r>
              <a:rPr lang="en-GB" dirty="0" smtClean="0"/>
              <a:t>The Social/Religious Context: The </a:t>
            </a:r>
            <a:r>
              <a:rPr lang="en-GB" dirty="0" err="1" smtClean="0"/>
              <a:t>Sant</a:t>
            </a:r>
            <a:r>
              <a:rPr lang="en-GB" dirty="0" smtClean="0"/>
              <a:t>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4896544"/>
          </a:xfrm>
        </p:spPr>
        <p:txBody>
          <a:bodyPr>
            <a:normAutofit/>
          </a:bodyPr>
          <a:lstStyle/>
          <a:p>
            <a:pPr algn="just"/>
            <a:r>
              <a:rPr lang="en-GB" sz="1600" dirty="0" smtClean="0"/>
              <a:t>The </a:t>
            </a:r>
            <a:r>
              <a:rPr lang="en-GB" sz="1600" b="1" dirty="0" err="1" smtClean="0"/>
              <a:t>Sant</a:t>
            </a:r>
            <a:r>
              <a:rPr lang="en-GB" sz="1600" dirty="0" smtClean="0"/>
              <a:t> (from </a:t>
            </a:r>
            <a:r>
              <a:rPr lang="en-GB" sz="1600" i="1" dirty="0" smtClean="0"/>
              <a:t>sat</a:t>
            </a:r>
            <a:r>
              <a:rPr lang="en-GB" sz="1600" dirty="0" smtClean="0"/>
              <a:t> or ‘truth’) movement </a:t>
            </a:r>
            <a:r>
              <a:rPr lang="en-GB" sz="1600" dirty="0"/>
              <a:t>was widespread in the northern India of Nanak’s </a:t>
            </a:r>
            <a:r>
              <a:rPr lang="en-GB" sz="1600" dirty="0" smtClean="0"/>
              <a:t>time.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Associated </a:t>
            </a:r>
            <a:r>
              <a:rPr lang="en-GB" sz="1600" dirty="0"/>
              <a:t>with individuals such as </a:t>
            </a:r>
            <a:r>
              <a:rPr lang="en-GB" sz="1600" b="1" dirty="0" err="1"/>
              <a:t>Namdev</a:t>
            </a:r>
            <a:r>
              <a:rPr lang="en-GB" sz="1600" dirty="0"/>
              <a:t> (1270-1350) and </a:t>
            </a:r>
            <a:r>
              <a:rPr lang="en-GB" sz="1600" b="1" dirty="0" err="1"/>
              <a:t>Kabir</a:t>
            </a:r>
            <a:r>
              <a:rPr lang="en-GB" sz="1600" dirty="0"/>
              <a:t> (c. 1440-1518).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Part of the wider </a:t>
            </a:r>
            <a:r>
              <a:rPr lang="en-GB" sz="1600" i="1" dirty="0" smtClean="0"/>
              <a:t>Bhakti</a:t>
            </a:r>
            <a:r>
              <a:rPr lang="en-GB" sz="1600" dirty="0" smtClean="0"/>
              <a:t> movement insofar </a:t>
            </a:r>
            <a:r>
              <a:rPr lang="en-GB" sz="1600" dirty="0"/>
              <a:t>as it </a:t>
            </a:r>
            <a:r>
              <a:rPr lang="en-GB" sz="1600" dirty="0" smtClean="0"/>
              <a:t>maintained belief </a:t>
            </a:r>
            <a:r>
              <a:rPr lang="en-GB" sz="1600" dirty="0"/>
              <a:t>in a personal </a:t>
            </a:r>
            <a:r>
              <a:rPr lang="en-GB" sz="1600" dirty="0" smtClean="0"/>
              <a:t>God and insisted on devotion as the way to liberation.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However, there are considerable theological differences between the </a:t>
            </a:r>
            <a:r>
              <a:rPr lang="en-GB" sz="1600" dirty="0" err="1" smtClean="0"/>
              <a:t>Sant</a:t>
            </a:r>
            <a:r>
              <a:rPr lang="en-GB" sz="1600" dirty="0" smtClean="0"/>
              <a:t> tradition and Vaishnavism. </a:t>
            </a:r>
          </a:p>
        </p:txBody>
      </p:sp>
    </p:spTree>
    <p:extLst>
      <p:ext uri="{BB962C8B-B14F-4D97-AF65-F5344CB8AC3E}">
        <p14:creationId xmlns:p14="http://schemas.microsoft.com/office/powerpoint/2010/main" val="322041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924475"/>
          </a:xfrm>
        </p:spPr>
        <p:txBody>
          <a:bodyPr/>
          <a:lstStyle/>
          <a:p>
            <a:r>
              <a:rPr lang="en-GB" dirty="0" smtClean="0"/>
              <a:t>The Social/Religious Context: The </a:t>
            </a:r>
            <a:r>
              <a:rPr lang="en-GB" dirty="0" err="1" smtClean="0"/>
              <a:t>Sant</a:t>
            </a:r>
            <a:r>
              <a:rPr lang="en-GB" dirty="0" smtClean="0"/>
              <a:t>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352928" cy="4608512"/>
          </a:xfrm>
        </p:spPr>
        <p:txBody>
          <a:bodyPr>
            <a:normAutofit/>
          </a:bodyPr>
          <a:lstStyle/>
          <a:p>
            <a:pPr algn="just"/>
            <a:r>
              <a:rPr lang="en-GB" sz="1600" dirty="0" smtClean="0"/>
              <a:t>God </a:t>
            </a:r>
            <a:r>
              <a:rPr lang="en-GB" sz="1600" dirty="0"/>
              <a:t>is to be found within </a:t>
            </a:r>
            <a:r>
              <a:rPr lang="en-GB" sz="1600" dirty="0" smtClean="0"/>
              <a:t>every </a:t>
            </a:r>
            <a:r>
              <a:rPr lang="en-GB" sz="1600" dirty="0"/>
              <a:t>human heart or </a:t>
            </a:r>
            <a:r>
              <a:rPr lang="en-GB" sz="1600" dirty="0" smtClean="0"/>
              <a:t>spirit.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The individual must focus his or her attention upon </a:t>
            </a:r>
            <a:r>
              <a:rPr lang="en-GB" sz="1600" dirty="0"/>
              <a:t>the divine Word spoken by the </a:t>
            </a:r>
            <a:r>
              <a:rPr lang="en-GB" sz="1600" b="1" i="1" dirty="0"/>
              <a:t>Sat Guru </a:t>
            </a:r>
            <a:r>
              <a:rPr lang="en-GB" sz="1600" dirty="0"/>
              <a:t>(i.e. God) to the heart and mind.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By </a:t>
            </a:r>
            <a:r>
              <a:rPr lang="en-GB" sz="1600" dirty="0"/>
              <a:t>meditating </a:t>
            </a:r>
            <a:r>
              <a:rPr lang="en-GB" sz="1600" dirty="0" smtClean="0"/>
              <a:t>upon </a:t>
            </a:r>
            <a:r>
              <a:rPr lang="en-GB" sz="1600" dirty="0"/>
              <a:t>the divine Word, the spirit of the individual achieves </a:t>
            </a:r>
            <a:r>
              <a:rPr lang="en-GB" sz="1600" dirty="0" smtClean="0"/>
              <a:t>the merging </a:t>
            </a:r>
            <a:r>
              <a:rPr lang="en-GB" sz="1600" dirty="0"/>
              <a:t>of the self with the divine </a:t>
            </a:r>
            <a:r>
              <a:rPr lang="en-GB" sz="1600" dirty="0" smtClean="0"/>
              <a:t>spirit</a:t>
            </a:r>
            <a:r>
              <a:rPr lang="en-GB" sz="1600" dirty="0"/>
              <a:t> </a:t>
            </a:r>
            <a:r>
              <a:rPr lang="en-GB" sz="1600" dirty="0" smtClean="0"/>
              <a:t>and so release from the cycle of death and rebirth. </a:t>
            </a:r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/>
              <a:t>T</a:t>
            </a:r>
            <a:r>
              <a:rPr lang="en-GB" sz="1600" dirty="0" smtClean="0"/>
              <a:t>he </a:t>
            </a:r>
            <a:r>
              <a:rPr lang="en-GB" sz="1600" dirty="0" err="1"/>
              <a:t>Sants</a:t>
            </a:r>
            <a:r>
              <a:rPr lang="en-GB" sz="1600" dirty="0"/>
              <a:t> condemned all caste or sectarian distinctions. </a:t>
            </a:r>
            <a:endParaRPr lang="en-GB" sz="1600" dirty="0" smtClean="0"/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 smtClean="0"/>
              <a:t>It </a:t>
            </a:r>
            <a:r>
              <a:rPr lang="en-GB" sz="1600" dirty="0"/>
              <a:t>is in the context of this tradition that Guru Nanak is best understood. 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203886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924475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Guru Nanak (15 April 1469 – 22 September 1539)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2132856"/>
            <a:ext cx="4229199" cy="46085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</a:t>
            </a:r>
            <a:r>
              <a:rPr lang="en-GB" dirty="0" smtClean="0"/>
              <a:t>orn </a:t>
            </a:r>
            <a:r>
              <a:rPr lang="en-GB" dirty="0"/>
              <a:t>into the </a:t>
            </a:r>
            <a:r>
              <a:rPr lang="en-GB" i="1" dirty="0"/>
              <a:t>Khatri</a:t>
            </a:r>
            <a:r>
              <a:rPr lang="en-GB" dirty="0"/>
              <a:t> merchant </a:t>
            </a:r>
            <a:r>
              <a:rPr lang="en-GB" i="1" dirty="0" err="1" smtClean="0"/>
              <a:t>jati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b="1" i="1" dirty="0" err="1" smtClean="0"/>
              <a:t>janam</a:t>
            </a:r>
            <a:r>
              <a:rPr lang="en-GB" b="1" i="1" dirty="0" smtClean="0"/>
              <a:t> </a:t>
            </a:r>
            <a:r>
              <a:rPr lang="en-GB" b="1" i="1" dirty="0" err="1" smtClean="0"/>
              <a:t>sakhis</a:t>
            </a:r>
            <a:r>
              <a:rPr lang="en-GB" b="1" i="1" dirty="0" smtClean="0"/>
              <a:t> </a:t>
            </a:r>
            <a:r>
              <a:rPr lang="en-GB" dirty="0" smtClean="0"/>
              <a:t>portray Nanak as an exemplar of spiritual piety and as one destined for greatness. </a:t>
            </a:r>
          </a:p>
          <a:p>
            <a:endParaRPr lang="en-GB" dirty="0"/>
          </a:p>
          <a:p>
            <a:r>
              <a:rPr lang="en-GB" dirty="0" smtClean="0"/>
              <a:t>Raised a Hindu but rejected the Hindu initiation ceremony. </a:t>
            </a:r>
          </a:p>
          <a:p>
            <a:endParaRPr lang="en-GB" dirty="0"/>
          </a:p>
          <a:p>
            <a:r>
              <a:rPr lang="en-GB" dirty="0"/>
              <a:t>After some years of schooling, Nanak </a:t>
            </a:r>
            <a:r>
              <a:rPr lang="en-GB" dirty="0" smtClean="0"/>
              <a:t>married, supporting his family by </a:t>
            </a:r>
            <a:r>
              <a:rPr lang="en-GB" dirty="0"/>
              <a:t>working as </a:t>
            </a:r>
            <a:r>
              <a:rPr lang="en-GB" dirty="0" smtClean="0"/>
              <a:t>a storekeeper </a:t>
            </a:r>
            <a:r>
              <a:rPr lang="en-GB" dirty="0"/>
              <a:t>for a local Muslim </a:t>
            </a:r>
            <a:r>
              <a:rPr lang="en-GB" dirty="0" smtClean="0"/>
              <a:t>governor.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744416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08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smtClean="0"/>
              <a:t>Nanak’s Mystical Experience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1412777"/>
            <a:ext cx="8496944" cy="496855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At the age of 30, Nanak is understood to have been swept into the presence of </a:t>
            </a:r>
            <a:r>
              <a:rPr lang="en-GB" dirty="0" smtClean="0"/>
              <a:t>god</a:t>
            </a:r>
            <a:r>
              <a:rPr lang="en-GB" dirty="0"/>
              <a:t> </a:t>
            </a:r>
            <a:r>
              <a:rPr lang="en-GB" dirty="0" smtClean="0"/>
              <a:t>whilst </a:t>
            </a:r>
            <a:r>
              <a:rPr lang="en-GB" dirty="0"/>
              <a:t>bathing in the </a:t>
            </a:r>
            <a:r>
              <a:rPr lang="en-GB" dirty="0" smtClean="0"/>
              <a:t>river.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‘There </a:t>
            </a:r>
            <a:r>
              <a:rPr lang="en-GB" dirty="0"/>
              <a:t>is no Hindu and no Mussulman [Muslim] so whose path shall I follow? I shall follow God’s path. God is neither Hindu nor Mussulman and the path I shall follow is God’s’.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Nanak explained that </a:t>
            </a:r>
            <a:r>
              <a:rPr lang="en-GB" dirty="0"/>
              <a:t>he was taken to the court of God and escorted into the divine </a:t>
            </a:r>
            <a:r>
              <a:rPr lang="en-GB" dirty="0" smtClean="0"/>
              <a:t>presence: ‘This </a:t>
            </a:r>
            <a:r>
              <a:rPr lang="en-GB" dirty="0"/>
              <a:t>is the cup of the adoration of God’s name. Drink it. I am with you. I bless you and raise you up. Whoever remembers you will enjoy my favour. Go, rejoice in my name and teach others to do so. I have bestowed the gift of my name upon you. Let this be your calling’. </a:t>
            </a:r>
          </a:p>
        </p:txBody>
      </p:sp>
    </p:spTree>
    <p:extLst>
      <p:ext uri="{BB962C8B-B14F-4D97-AF65-F5344CB8AC3E}">
        <p14:creationId xmlns:p14="http://schemas.microsoft.com/office/powerpoint/2010/main" val="353287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20880" cy="924475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i="1" dirty="0" err="1" smtClean="0"/>
              <a:t>Mul</a:t>
            </a:r>
            <a:r>
              <a:rPr lang="en-GB" i="1" dirty="0" smtClean="0"/>
              <a:t> </a:t>
            </a:r>
            <a:r>
              <a:rPr lang="en-GB" i="1" dirty="0" err="1" smtClean="0"/>
              <a:t>Mantar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7632848" cy="4051437"/>
          </a:xfrm>
        </p:spPr>
        <p:txBody>
          <a:bodyPr>
            <a:normAutofit/>
          </a:bodyPr>
          <a:lstStyle/>
          <a:p>
            <a:pPr algn="just"/>
            <a:r>
              <a:rPr lang="en-GB" sz="2400" dirty="0" smtClean="0"/>
              <a:t>‘This </a:t>
            </a:r>
            <a:r>
              <a:rPr lang="en-GB" sz="2400" dirty="0"/>
              <a:t>Being (God) is One; the truth; immanent in all things; </a:t>
            </a:r>
            <a:r>
              <a:rPr lang="en-GB" sz="2400" dirty="0" err="1"/>
              <a:t>Sustainer</a:t>
            </a:r>
            <a:r>
              <a:rPr lang="en-GB" sz="2400" dirty="0"/>
              <a:t> of all things; Creator of all things; immanent in creation; without fear and without hatred; not subject to time, formless; beyond birth and death; self-revealing; known by the Guru’s grace’. </a:t>
            </a:r>
          </a:p>
        </p:txBody>
      </p:sp>
    </p:spTree>
    <p:extLst>
      <p:ext uri="{BB962C8B-B14F-4D97-AF65-F5344CB8AC3E}">
        <p14:creationId xmlns:p14="http://schemas.microsoft.com/office/powerpoint/2010/main" val="359253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125113" cy="924475"/>
          </a:xfrm>
        </p:spPr>
        <p:txBody>
          <a:bodyPr/>
          <a:lstStyle/>
          <a:p>
            <a:r>
              <a:rPr lang="en-GB" dirty="0" smtClean="0"/>
              <a:t>Nanak Becomes Guru Nanak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136904" cy="4573967"/>
          </a:xfrm>
        </p:spPr>
        <p:txBody>
          <a:bodyPr/>
          <a:lstStyle/>
          <a:p>
            <a:pPr algn="just"/>
            <a:r>
              <a:rPr lang="en-GB" dirty="0"/>
              <a:t>After </a:t>
            </a:r>
            <a:r>
              <a:rPr lang="en-GB" dirty="0" smtClean="0"/>
              <a:t>his </a:t>
            </a:r>
            <a:r>
              <a:rPr lang="en-GB" dirty="0"/>
              <a:t>religious experience, </a:t>
            </a:r>
            <a:r>
              <a:rPr lang="en-GB" dirty="0" smtClean="0"/>
              <a:t>Nanak </a:t>
            </a:r>
            <a:r>
              <a:rPr lang="en-GB" dirty="0"/>
              <a:t>gave up his worldly </a:t>
            </a:r>
            <a:r>
              <a:rPr lang="en-GB" dirty="0" smtClean="0"/>
              <a:t>possessions, dedicating his </a:t>
            </a:r>
            <a:r>
              <a:rPr lang="en-GB" dirty="0"/>
              <a:t>life to spreading the spiritual insights he had </a:t>
            </a:r>
            <a:r>
              <a:rPr lang="en-GB" dirty="0" smtClean="0"/>
              <a:t>obtained.</a:t>
            </a:r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He </a:t>
            </a:r>
            <a:r>
              <a:rPr lang="en-GB" dirty="0"/>
              <a:t>travelled extensively with a Muslim companion, </a:t>
            </a:r>
            <a:r>
              <a:rPr lang="en-GB" b="1" dirty="0" err="1" smtClean="0"/>
              <a:t>Mardana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That he would have wanted people to follow him as a person is </a:t>
            </a:r>
            <a:r>
              <a:rPr lang="en-GB" dirty="0" smtClean="0"/>
              <a:t>unlikely. </a:t>
            </a:r>
            <a:r>
              <a:rPr lang="en-GB" dirty="0"/>
              <a:t>It was the truth of his message which he wanted to establish, not a community of followers.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69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smtClean="0"/>
              <a:t>The Community at </a:t>
            </a:r>
            <a:r>
              <a:rPr lang="en-GB" dirty="0" err="1" smtClean="0"/>
              <a:t>Kartarpur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80920" cy="439248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/>
              <a:t>When </a:t>
            </a:r>
            <a:r>
              <a:rPr lang="en-GB" dirty="0" smtClean="0"/>
              <a:t>Nanak </a:t>
            </a:r>
            <a:r>
              <a:rPr lang="en-GB" dirty="0"/>
              <a:t>was about 50 years </a:t>
            </a:r>
            <a:r>
              <a:rPr lang="en-GB" dirty="0" smtClean="0"/>
              <a:t>old (c. 1521) </a:t>
            </a:r>
            <a:r>
              <a:rPr lang="en-GB" dirty="0"/>
              <a:t>he settled with his family at </a:t>
            </a:r>
            <a:r>
              <a:rPr lang="en-GB" b="1" dirty="0" err="1" smtClean="0"/>
              <a:t>Kartarpur</a:t>
            </a:r>
            <a:r>
              <a:rPr lang="en-GB" dirty="0"/>
              <a:t> </a:t>
            </a:r>
            <a:r>
              <a:rPr lang="en-GB" dirty="0" smtClean="0"/>
              <a:t>(literally, ‘the place of the Creator’).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At </a:t>
            </a:r>
            <a:r>
              <a:rPr lang="en-GB" dirty="0" err="1" smtClean="0"/>
              <a:t>Kartapur</a:t>
            </a:r>
            <a:r>
              <a:rPr lang="en-GB" dirty="0" smtClean="0"/>
              <a:t>, Nanak </a:t>
            </a:r>
            <a:r>
              <a:rPr lang="en-GB" dirty="0"/>
              <a:t>and his followers </a:t>
            </a:r>
            <a:r>
              <a:rPr lang="en-GB" dirty="0" smtClean="0"/>
              <a:t>established </a:t>
            </a:r>
            <a:r>
              <a:rPr lang="en-GB" dirty="0"/>
              <a:t>a community that followed a daily discipline combining work and </a:t>
            </a:r>
            <a:r>
              <a:rPr lang="en-GB" dirty="0" smtClean="0"/>
              <a:t>worship.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Guru Nanak encouraged </a:t>
            </a:r>
            <a:r>
              <a:rPr lang="en-GB" dirty="0"/>
              <a:t>the use of his own </a:t>
            </a:r>
            <a:r>
              <a:rPr lang="en-GB" dirty="0" smtClean="0"/>
              <a:t>compositions</a:t>
            </a:r>
            <a:r>
              <a:rPr lang="en-GB" dirty="0"/>
              <a:t> </a:t>
            </a:r>
            <a:r>
              <a:rPr lang="en-GB" dirty="0" smtClean="0"/>
              <a:t>in worship, undermining the religious authority of the Brahmins/Vedas and preparing </a:t>
            </a:r>
            <a:r>
              <a:rPr lang="en-GB" dirty="0"/>
              <a:t>the way for the </a:t>
            </a:r>
            <a:r>
              <a:rPr lang="en-GB" b="1" i="1" dirty="0" err="1"/>
              <a:t>bani</a:t>
            </a:r>
            <a:r>
              <a:rPr lang="en-GB" dirty="0"/>
              <a:t> (the compositions of Gurus) to be </a:t>
            </a:r>
            <a:r>
              <a:rPr lang="en-GB" dirty="0" smtClean="0"/>
              <a:t>revered as </a:t>
            </a:r>
            <a:r>
              <a:rPr lang="en-GB" dirty="0"/>
              <a:t>scripture.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/>
              <a:t>The community at </a:t>
            </a:r>
            <a:r>
              <a:rPr lang="en-GB" dirty="0" err="1"/>
              <a:t>Kartarpur</a:t>
            </a:r>
            <a:r>
              <a:rPr lang="en-GB" dirty="0"/>
              <a:t> community was united in loyalty to Nanak and his </a:t>
            </a:r>
            <a:r>
              <a:rPr lang="en-GB" dirty="0" smtClean="0"/>
              <a:t>message. 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89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125113" cy="924475"/>
          </a:xfrm>
        </p:spPr>
        <p:txBody>
          <a:bodyPr/>
          <a:lstStyle/>
          <a:p>
            <a:r>
              <a:rPr lang="en-GB" dirty="0" smtClean="0"/>
              <a:t>Guru Nanak Appoints a Successor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4968552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Some </a:t>
            </a:r>
            <a:r>
              <a:rPr lang="en-GB" dirty="0"/>
              <a:t>years before Nanak’s death, a Khatri called </a:t>
            </a:r>
            <a:r>
              <a:rPr lang="en-GB" b="1" dirty="0" err="1"/>
              <a:t>Lehna</a:t>
            </a:r>
            <a:r>
              <a:rPr lang="en-GB" dirty="0"/>
              <a:t> (also, </a:t>
            </a:r>
            <a:r>
              <a:rPr lang="en-GB" dirty="0" err="1"/>
              <a:t>Lahina</a:t>
            </a:r>
            <a:r>
              <a:rPr lang="en-GB" dirty="0"/>
              <a:t>), a devotee of </a:t>
            </a:r>
            <a:r>
              <a:rPr lang="en-GB" dirty="0" err="1" smtClean="0"/>
              <a:t>Durga</a:t>
            </a:r>
            <a:r>
              <a:rPr lang="en-GB" dirty="0" smtClean="0"/>
              <a:t> and a </a:t>
            </a:r>
            <a:r>
              <a:rPr lang="en-GB" i="1" dirty="0" smtClean="0"/>
              <a:t>pujari</a:t>
            </a:r>
            <a:r>
              <a:rPr lang="en-GB" dirty="0" smtClean="0"/>
              <a:t>, </a:t>
            </a:r>
            <a:r>
              <a:rPr lang="en-GB" dirty="0"/>
              <a:t>became a follower of </a:t>
            </a:r>
            <a:r>
              <a:rPr lang="en-GB" dirty="0" smtClean="0"/>
              <a:t>Nanak.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Lehna</a:t>
            </a:r>
            <a:r>
              <a:rPr lang="en-GB" dirty="0" smtClean="0"/>
              <a:t> was chosen to succeed Guru Nanak on account of his humility </a:t>
            </a:r>
            <a:r>
              <a:rPr lang="en-GB" dirty="0"/>
              <a:t>and </a:t>
            </a:r>
            <a:r>
              <a:rPr lang="en-GB" dirty="0" smtClean="0"/>
              <a:t>obedience.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Twenty </a:t>
            </a:r>
            <a:r>
              <a:rPr lang="en-GB" dirty="0"/>
              <a:t>days before his death</a:t>
            </a:r>
            <a:r>
              <a:rPr lang="en-GB" dirty="0" smtClean="0"/>
              <a:t>, </a:t>
            </a:r>
            <a:r>
              <a:rPr lang="en-GB" dirty="0"/>
              <a:t>Guru Nanak summoned an assembly of his </a:t>
            </a:r>
            <a:r>
              <a:rPr lang="en-GB" dirty="0" smtClean="0"/>
              <a:t>followers</a:t>
            </a:r>
            <a:r>
              <a:rPr lang="en-GB" dirty="0"/>
              <a:t> </a:t>
            </a:r>
            <a:r>
              <a:rPr lang="en-GB" dirty="0" smtClean="0"/>
              <a:t>and  </a:t>
            </a:r>
            <a:r>
              <a:rPr lang="en-GB" dirty="0"/>
              <a:t>initiated </a:t>
            </a:r>
            <a:r>
              <a:rPr lang="en-GB" dirty="0" err="1" smtClean="0"/>
              <a:t>Lehna</a:t>
            </a:r>
            <a:r>
              <a:rPr lang="en-GB" dirty="0" smtClean="0"/>
              <a:t> </a:t>
            </a:r>
            <a:r>
              <a:rPr lang="en-GB" dirty="0"/>
              <a:t>as Guru.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Lehna</a:t>
            </a:r>
            <a:r>
              <a:rPr lang="en-GB" dirty="0" smtClean="0"/>
              <a:t> was renamed </a:t>
            </a:r>
            <a:r>
              <a:rPr lang="en-GB" b="1" dirty="0" err="1" smtClean="0"/>
              <a:t>Angad</a:t>
            </a:r>
            <a:r>
              <a:rPr lang="en-GB" dirty="0" smtClean="0"/>
              <a:t> (a </a:t>
            </a:r>
            <a:r>
              <a:rPr lang="en-GB" dirty="0"/>
              <a:t>pun </a:t>
            </a:r>
            <a:r>
              <a:rPr lang="en-GB" dirty="0" smtClean="0"/>
              <a:t>on </a:t>
            </a:r>
            <a:r>
              <a:rPr lang="en-GB" i="1" dirty="0" err="1" smtClean="0"/>
              <a:t>ang</a:t>
            </a:r>
            <a:r>
              <a:rPr lang="en-GB" dirty="0" smtClean="0"/>
              <a:t>, ‘limb’, meaning </a:t>
            </a:r>
            <a:r>
              <a:rPr lang="en-GB" dirty="0"/>
              <a:t>‘part of me</a:t>
            </a:r>
            <a:r>
              <a:rPr lang="en-GB" dirty="0" smtClean="0"/>
              <a:t>’).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2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125113" cy="924475"/>
          </a:xfrm>
        </p:spPr>
        <p:txBody>
          <a:bodyPr/>
          <a:lstStyle/>
          <a:p>
            <a:r>
              <a:rPr lang="en-GB" dirty="0" smtClean="0"/>
              <a:t>Guru Nanak Appoints a Successor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313"/>
            <a:ext cx="72008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13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smtClean="0"/>
              <a:t>Guru Nanak’s Legacy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5112568"/>
          </a:xfrm>
        </p:spPr>
        <p:txBody>
          <a:bodyPr>
            <a:normAutofit/>
          </a:bodyPr>
          <a:lstStyle/>
          <a:p>
            <a:pPr algn="just"/>
            <a:r>
              <a:rPr lang="en-GB" sz="1600" dirty="0"/>
              <a:t>When Guru Nanak died on 22 September 1539, he left behind </a:t>
            </a:r>
            <a:r>
              <a:rPr lang="en-GB" sz="1600" dirty="0" smtClean="0"/>
              <a:t>not </a:t>
            </a:r>
            <a:r>
              <a:rPr lang="en-GB" sz="1600" dirty="0"/>
              <a:t>quite a fully developed </a:t>
            </a:r>
            <a:r>
              <a:rPr lang="en-GB" sz="1600" dirty="0" smtClean="0"/>
              <a:t>religio</a:t>
            </a:r>
            <a:r>
              <a:rPr lang="en-GB" sz="1600" dirty="0"/>
              <a:t>n</a:t>
            </a:r>
            <a:r>
              <a:rPr lang="en-GB" sz="1600" dirty="0" smtClean="0"/>
              <a:t>, </a:t>
            </a:r>
            <a:r>
              <a:rPr lang="en-GB" sz="1600" dirty="0"/>
              <a:t>but certainly much more than an embryo.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dirty="0" smtClean="0"/>
              <a:t>Nanak’s teaching is preserved in 974 hymns, now found in the Guru </a:t>
            </a:r>
            <a:r>
              <a:rPr lang="en-GB" sz="1600" dirty="0" err="1" smtClean="0"/>
              <a:t>Granth</a:t>
            </a:r>
            <a:r>
              <a:rPr lang="en-GB" sz="1600" dirty="0" smtClean="0"/>
              <a:t> Sahib. 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Nanak passed on to </a:t>
            </a:r>
            <a:r>
              <a:rPr lang="en-GB" sz="1600" dirty="0" err="1" smtClean="0"/>
              <a:t>Angad</a:t>
            </a:r>
            <a:r>
              <a:rPr lang="en-GB" sz="1600" dirty="0" smtClean="0"/>
              <a:t> a religious community </a:t>
            </a:r>
            <a:r>
              <a:rPr lang="en-GB" sz="1600" dirty="0"/>
              <a:t>obedient to his discipline, regarding work as a form of divine </a:t>
            </a:r>
            <a:r>
              <a:rPr lang="en-GB" sz="1600" dirty="0" smtClean="0"/>
              <a:t>service (</a:t>
            </a:r>
            <a:r>
              <a:rPr lang="en-GB" sz="1600" i="1" dirty="0" err="1" smtClean="0"/>
              <a:t>seva</a:t>
            </a:r>
            <a:r>
              <a:rPr lang="en-GB" sz="1600" dirty="0" smtClean="0"/>
              <a:t>), </a:t>
            </a:r>
            <a:r>
              <a:rPr lang="en-GB" sz="1600" dirty="0"/>
              <a:t>singing the </a:t>
            </a:r>
            <a:r>
              <a:rPr lang="en-GB" sz="1600" dirty="0" smtClean="0"/>
              <a:t>hymns </a:t>
            </a:r>
            <a:r>
              <a:rPr lang="en-GB" sz="1600" dirty="0"/>
              <a:t>composed by </a:t>
            </a:r>
            <a:r>
              <a:rPr lang="en-GB" sz="1600" dirty="0" smtClean="0"/>
              <a:t>the Guru </a:t>
            </a:r>
            <a:r>
              <a:rPr lang="en-GB" sz="1600" dirty="0"/>
              <a:t>and meditating upon the divine name.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This body of devotees constituted the </a:t>
            </a:r>
            <a:r>
              <a:rPr lang="en-GB" sz="1600" b="1" i="1" dirty="0" err="1" smtClean="0"/>
              <a:t>Panth</a:t>
            </a:r>
            <a:r>
              <a:rPr lang="en-GB" sz="1600" dirty="0"/>
              <a:t> </a:t>
            </a:r>
            <a:r>
              <a:rPr lang="en-GB" sz="1600" dirty="0" smtClean="0"/>
              <a:t>(the community of Sikh believers) and, more precisely, the </a:t>
            </a:r>
            <a:r>
              <a:rPr lang="en-GB" sz="1600" i="1" dirty="0" smtClean="0"/>
              <a:t>Nanak-</a:t>
            </a:r>
            <a:r>
              <a:rPr lang="en-GB" sz="1600" i="1" dirty="0" err="1" smtClean="0"/>
              <a:t>Panth</a:t>
            </a:r>
            <a:r>
              <a:rPr lang="en-GB" sz="1600" dirty="0" smtClean="0"/>
              <a:t> (those who acknowledged the way to liberation taught by Nanak).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79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smtClean="0"/>
              <a:t>Guru Nanak’s Theology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3"/>
            <a:ext cx="8352928" cy="4824536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L</a:t>
            </a:r>
            <a:r>
              <a:rPr lang="en-GB" dirty="0" smtClean="0"/>
              <a:t>ove </a:t>
            </a:r>
            <a:r>
              <a:rPr lang="en-GB" dirty="0"/>
              <a:t>of the divine Name. </a:t>
            </a:r>
            <a:r>
              <a:rPr lang="en-GB" dirty="0" smtClean="0"/>
              <a:t>The </a:t>
            </a:r>
            <a:r>
              <a:rPr lang="en-GB" dirty="0"/>
              <a:t>divine Name is the way to spiritual </a:t>
            </a:r>
            <a:r>
              <a:rPr lang="en-GB" dirty="0" smtClean="0"/>
              <a:t>liberation and is accessible </a:t>
            </a:r>
            <a:r>
              <a:rPr lang="en-GB" dirty="0"/>
              <a:t>to all.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 divine </a:t>
            </a:r>
            <a:r>
              <a:rPr lang="en-GB" dirty="0"/>
              <a:t>Name is everywhere around and every </a:t>
            </a:r>
            <a:r>
              <a:rPr lang="en-GB" dirty="0" smtClean="0"/>
              <a:t>individual </a:t>
            </a:r>
            <a:r>
              <a:rPr lang="en-GB" dirty="0"/>
              <a:t>must seek to bring </a:t>
            </a:r>
            <a:r>
              <a:rPr lang="en-GB" dirty="0" smtClean="0"/>
              <a:t>his or her </a:t>
            </a:r>
            <a:r>
              <a:rPr lang="en-GB" dirty="0"/>
              <a:t>spirit into harmony with the divine </a:t>
            </a:r>
            <a:r>
              <a:rPr lang="en-GB" dirty="0" smtClean="0"/>
              <a:t>Name.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Such an end is achieved via </a:t>
            </a:r>
            <a:r>
              <a:rPr lang="en-GB" b="1" i="1" dirty="0" err="1" smtClean="0"/>
              <a:t>nam</a:t>
            </a:r>
            <a:r>
              <a:rPr lang="en-GB" b="1" i="1" dirty="0" smtClean="0"/>
              <a:t> </a:t>
            </a:r>
            <a:r>
              <a:rPr lang="en-GB" b="1" i="1" dirty="0" err="1" smtClean="0"/>
              <a:t>simran</a:t>
            </a:r>
            <a:r>
              <a:rPr lang="en-GB" i="1" dirty="0" smtClean="0"/>
              <a:t> </a:t>
            </a:r>
            <a:r>
              <a:rPr lang="en-GB" dirty="0" smtClean="0"/>
              <a:t>(‘remembrance of the divine Name’): repetition </a:t>
            </a:r>
            <a:r>
              <a:rPr lang="en-GB" dirty="0"/>
              <a:t>of a spiritually significant word or </a:t>
            </a:r>
            <a:r>
              <a:rPr lang="en-GB" dirty="0" smtClean="0"/>
              <a:t>mantra (e.g. </a:t>
            </a:r>
            <a:r>
              <a:rPr lang="en-GB" b="1" i="1" dirty="0"/>
              <a:t>sat-</a:t>
            </a:r>
            <a:r>
              <a:rPr lang="en-GB" b="1" i="1" dirty="0" err="1"/>
              <a:t>nam</a:t>
            </a:r>
            <a:r>
              <a:rPr lang="en-GB" dirty="0"/>
              <a:t> or </a:t>
            </a:r>
            <a:r>
              <a:rPr lang="en-GB" b="1" i="1" dirty="0" err="1" smtClean="0"/>
              <a:t>vahiguru</a:t>
            </a:r>
            <a:r>
              <a:rPr lang="en-GB" dirty="0" smtClean="0"/>
              <a:t>).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Followers of the </a:t>
            </a:r>
            <a:r>
              <a:rPr lang="en-GB" i="1" dirty="0" smtClean="0"/>
              <a:t>Nanak-</a:t>
            </a:r>
            <a:r>
              <a:rPr lang="en-GB" i="1" dirty="0" err="1" smtClean="0"/>
              <a:t>Panth</a:t>
            </a:r>
            <a:r>
              <a:rPr lang="en-GB" dirty="0" smtClean="0"/>
              <a:t> </a:t>
            </a:r>
            <a:r>
              <a:rPr lang="en-GB" dirty="0"/>
              <a:t>were expected to gather with other like-minded people from their village as a </a:t>
            </a:r>
            <a:r>
              <a:rPr lang="en-GB" b="1" i="1" dirty="0" err="1"/>
              <a:t>satsang</a:t>
            </a:r>
            <a:r>
              <a:rPr lang="en-GB" dirty="0"/>
              <a:t> and sing the hymns composed by the </a:t>
            </a:r>
            <a:r>
              <a:rPr lang="en-GB" dirty="0" smtClean="0"/>
              <a:t>Guru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b="1" i="1" dirty="0" err="1" smtClean="0"/>
              <a:t>kirtan</a:t>
            </a:r>
            <a:r>
              <a:rPr lang="en-GB" dirty="0" smtClean="0"/>
              <a:t>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57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125113" cy="924475"/>
          </a:xfrm>
        </p:spPr>
        <p:txBody>
          <a:bodyPr/>
          <a:lstStyle/>
          <a:p>
            <a:r>
              <a:rPr lang="en-GB" dirty="0" smtClean="0"/>
              <a:t>The Three ‘Pillars’ of Sikhism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7522995" cy="5112568"/>
          </a:xfrm>
        </p:spPr>
        <p:txBody>
          <a:bodyPr>
            <a:normAutofit/>
          </a:bodyPr>
          <a:lstStyle/>
          <a:p>
            <a:r>
              <a:rPr lang="en-GB" sz="2400" b="1" i="1" dirty="0" err="1" smtClean="0"/>
              <a:t>Naam</a:t>
            </a:r>
            <a:r>
              <a:rPr lang="en-GB" sz="2400" b="1" i="1" dirty="0" smtClean="0"/>
              <a:t> </a:t>
            </a:r>
            <a:r>
              <a:rPr lang="en-GB" sz="2400" b="1" i="1" dirty="0" err="1" smtClean="0"/>
              <a:t>Simran</a:t>
            </a:r>
            <a:r>
              <a:rPr lang="en-GB" sz="2400" dirty="0" smtClean="0"/>
              <a:t>/</a:t>
            </a:r>
            <a:r>
              <a:rPr lang="en-GB" sz="2400" b="1" i="1" dirty="0" err="1" smtClean="0"/>
              <a:t>Japna</a:t>
            </a:r>
            <a:r>
              <a:rPr lang="en-GB" sz="2400" dirty="0" smtClean="0"/>
              <a:t>: meditate on God’s name. </a:t>
            </a:r>
          </a:p>
          <a:p>
            <a:endParaRPr lang="en-GB" sz="2400" dirty="0"/>
          </a:p>
          <a:p>
            <a:r>
              <a:rPr lang="en-GB" sz="2400" b="1" i="1" dirty="0" err="1" smtClean="0"/>
              <a:t>Kirat</a:t>
            </a:r>
            <a:r>
              <a:rPr lang="en-GB" sz="2400" b="1" i="1" dirty="0" smtClean="0"/>
              <a:t> </a:t>
            </a:r>
            <a:r>
              <a:rPr lang="en-GB" sz="2400" b="1" i="1" dirty="0" err="1" smtClean="0"/>
              <a:t>Karni</a:t>
            </a:r>
            <a:r>
              <a:rPr lang="en-GB" sz="2400" dirty="0" smtClean="0"/>
              <a:t>: earn an honest living. </a:t>
            </a:r>
          </a:p>
          <a:p>
            <a:endParaRPr lang="en-GB" sz="2400" dirty="0"/>
          </a:p>
          <a:p>
            <a:r>
              <a:rPr lang="en-GB" sz="2400" b="1" i="1" dirty="0" err="1" smtClean="0"/>
              <a:t>Vand</a:t>
            </a:r>
            <a:r>
              <a:rPr lang="en-GB" sz="2400" b="1" i="1" dirty="0" smtClean="0"/>
              <a:t> </a:t>
            </a:r>
            <a:r>
              <a:rPr lang="en-GB" sz="2400" b="1" i="1" dirty="0" err="1" smtClean="0"/>
              <a:t>Chakna</a:t>
            </a:r>
            <a:r>
              <a:rPr lang="en-GB" sz="2400" dirty="0" smtClean="0"/>
              <a:t>: share with others.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9340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23080" cy="924475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Guru </a:t>
            </a:r>
            <a:r>
              <a:rPr lang="en-GB" dirty="0" err="1" smtClean="0"/>
              <a:t>Angad</a:t>
            </a:r>
            <a:r>
              <a:rPr lang="en-GB" dirty="0" smtClean="0"/>
              <a:t> (Born 1 March 1504, Guru 1539-52)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67544" y="1809749"/>
            <a:ext cx="4248472" cy="4859611"/>
          </a:xfrm>
        </p:spPr>
        <p:txBody>
          <a:bodyPr>
            <a:normAutofit/>
          </a:bodyPr>
          <a:lstStyle/>
          <a:p>
            <a:r>
              <a:rPr lang="en-GB" sz="1600" dirty="0"/>
              <a:t>C</a:t>
            </a:r>
            <a:r>
              <a:rPr lang="en-GB" sz="1600" dirty="0" smtClean="0"/>
              <a:t>onverted </a:t>
            </a:r>
            <a:r>
              <a:rPr lang="en-GB" sz="1600" dirty="0"/>
              <a:t>to Sikhism during the </a:t>
            </a:r>
            <a:r>
              <a:rPr lang="en-GB" sz="1600" dirty="0" err="1"/>
              <a:t>Kartarpur</a:t>
            </a:r>
            <a:r>
              <a:rPr lang="en-GB" sz="1600" dirty="0"/>
              <a:t> </a:t>
            </a:r>
            <a:r>
              <a:rPr lang="en-GB" sz="1600" dirty="0" smtClean="0"/>
              <a:t>period.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N</a:t>
            </a:r>
            <a:r>
              <a:rPr lang="en-GB" sz="1600" dirty="0" smtClean="0"/>
              <a:t>oted </a:t>
            </a:r>
            <a:r>
              <a:rPr lang="en-GB" sz="1600" dirty="0"/>
              <a:t>for his practice of meditation and </a:t>
            </a:r>
            <a:r>
              <a:rPr lang="en-GB" sz="1600" dirty="0" smtClean="0"/>
              <a:t>abstinence, and for his generosity </a:t>
            </a:r>
            <a:r>
              <a:rPr lang="en-GB" sz="1600" dirty="0"/>
              <a:t>and </a:t>
            </a:r>
            <a:r>
              <a:rPr lang="en-GB" sz="1600" dirty="0" smtClean="0"/>
              <a:t>wisdom.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H</a:t>
            </a:r>
            <a:r>
              <a:rPr lang="en-GB" sz="1600" dirty="0" smtClean="0"/>
              <a:t>eld </a:t>
            </a:r>
            <a:r>
              <a:rPr lang="en-GB" sz="1600" dirty="0"/>
              <a:t>the community together and maintained its spread and growth. </a:t>
            </a:r>
          </a:p>
          <a:p>
            <a:endParaRPr lang="en-GB" sz="1600" dirty="0" smtClean="0"/>
          </a:p>
          <a:p>
            <a:r>
              <a:rPr lang="en-GB" sz="1600" dirty="0" smtClean="0"/>
              <a:t>Credited not only with </a:t>
            </a:r>
            <a:r>
              <a:rPr lang="en-GB" sz="1600" dirty="0"/>
              <a:t>collecting </a:t>
            </a:r>
            <a:r>
              <a:rPr lang="en-GB" sz="1600" dirty="0" smtClean="0"/>
              <a:t>the hymns </a:t>
            </a:r>
            <a:r>
              <a:rPr lang="en-GB" sz="1600" dirty="0"/>
              <a:t>of Guru Nanak together for the first </a:t>
            </a:r>
            <a:r>
              <a:rPr lang="en-GB" sz="1600" dirty="0" smtClean="0"/>
              <a:t>time</a:t>
            </a:r>
            <a:r>
              <a:rPr lang="en-GB" sz="1600" dirty="0"/>
              <a:t> </a:t>
            </a:r>
            <a:r>
              <a:rPr lang="en-GB" sz="1600" dirty="0" smtClean="0"/>
              <a:t>but also with </a:t>
            </a:r>
            <a:r>
              <a:rPr lang="en-GB" sz="1600" dirty="0"/>
              <a:t>the invention of the Gurmukhi </a:t>
            </a:r>
            <a:r>
              <a:rPr lang="en-GB" sz="1600" dirty="0" smtClean="0"/>
              <a:t>script. </a:t>
            </a:r>
            <a:endParaRPr lang="en-GB" sz="16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563565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766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125113" cy="924475"/>
          </a:xfrm>
        </p:spPr>
        <p:txBody>
          <a:bodyPr/>
          <a:lstStyle/>
          <a:p>
            <a:r>
              <a:rPr lang="en-GB" dirty="0" smtClean="0"/>
              <a:t>Gurmukhi Script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2776"/>
            <a:ext cx="4968552" cy="511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807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920880" cy="924475"/>
          </a:xfrm>
        </p:spPr>
        <p:txBody>
          <a:bodyPr/>
          <a:lstStyle/>
          <a:p>
            <a:r>
              <a:rPr lang="en-GB" dirty="0"/>
              <a:t>Guru Amar Das (Born 5 May 1479, Guru 1552-74)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407381" cy="5400600"/>
          </a:xfrm>
        </p:spPr>
        <p:txBody>
          <a:bodyPr>
            <a:normAutofit/>
          </a:bodyPr>
          <a:lstStyle/>
          <a:p>
            <a:r>
              <a:rPr lang="en-GB" sz="1600" dirty="0" smtClean="0"/>
              <a:t>Overhead his nephew’s wife, the daughter of Guru </a:t>
            </a:r>
            <a:r>
              <a:rPr lang="en-GB" sz="1600" dirty="0" err="1" smtClean="0"/>
              <a:t>Angad</a:t>
            </a:r>
            <a:r>
              <a:rPr lang="en-GB" sz="1600" dirty="0"/>
              <a:t>,</a:t>
            </a:r>
            <a:r>
              <a:rPr lang="en-GB" sz="1600" dirty="0" smtClean="0"/>
              <a:t> singing a </a:t>
            </a:r>
            <a:r>
              <a:rPr lang="en-GB" sz="1600" b="1" i="1" dirty="0" err="1" smtClean="0"/>
              <a:t>shabad</a:t>
            </a:r>
            <a:r>
              <a:rPr lang="en-GB" sz="1600" dirty="0" smtClean="0"/>
              <a:t> (hymn) of Guru Nanak  and  was subsequently converted to the Sikh faith. </a:t>
            </a:r>
          </a:p>
          <a:p>
            <a:endParaRPr lang="en-GB" sz="1600" dirty="0"/>
          </a:p>
          <a:p>
            <a:r>
              <a:rPr lang="en-GB" sz="1600" dirty="0"/>
              <a:t>C</a:t>
            </a:r>
            <a:r>
              <a:rPr lang="en-GB" sz="1600" dirty="0" smtClean="0"/>
              <a:t>hosen to succeed Guru </a:t>
            </a:r>
            <a:r>
              <a:rPr lang="en-GB" sz="1600" dirty="0" err="1"/>
              <a:t>Angad</a:t>
            </a:r>
            <a:r>
              <a:rPr lang="en-GB" sz="1600" dirty="0"/>
              <a:t> </a:t>
            </a:r>
            <a:r>
              <a:rPr lang="en-GB" sz="1600" dirty="0" smtClean="0"/>
              <a:t>at the age of 73. </a:t>
            </a:r>
          </a:p>
          <a:p>
            <a:endParaRPr lang="en-GB" sz="1600" dirty="0"/>
          </a:p>
          <a:p>
            <a:r>
              <a:rPr lang="en-GB" sz="1600" dirty="0" smtClean="0"/>
              <a:t>Initiated </a:t>
            </a:r>
            <a:r>
              <a:rPr lang="en-GB" sz="1600" dirty="0"/>
              <a:t>the tradition </a:t>
            </a:r>
            <a:r>
              <a:rPr lang="en-GB" sz="1600" dirty="0" smtClean="0"/>
              <a:t>of commanding </a:t>
            </a:r>
            <a:r>
              <a:rPr lang="en-GB" sz="1600" dirty="0"/>
              <a:t>Sikhs to appear in his presence at the Hindu </a:t>
            </a:r>
            <a:r>
              <a:rPr lang="en-GB" sz="1600" dirty="0" smtClean="0"/>
              <a:t>festivals </a:t>
            </a:r>
            <a:r>
              <a:rPr lang="en-GB" sz="1600" dirty="0"/>
              <a:t>of Vaisakhi and </a:t>
            </a:r>
            <a:r>
              <a:rPr lang="en-GB" sz="1600" dirty="0" err="1"/>
              <a:t>Divali</a:t>
            </a:r>
            <a:r>
              <a:rPr lang="en-GB" sz="1600" dirty="0"/>
              <a:t>. 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4" y="1340768"/>
            <a:ext cx="377959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22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20880" cy="924475"/>
          </a:xfrm>
        </p:spPr>
        <p:txBody>
          <a:bodyPr/>
          <a:lstStyle/>
          <a:p>
            <a:r>
              <a:rPr lang="en-GB" dirty="0" smtClean="0"/>
              <a:t>The Emperor and the Guru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1556793"/>
            <a:ext cx="8280920" cy="4752527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From the 16-19th centuries, India was under </a:t>
            </a:r>
            <a:r>
              <a:rPr lang="en-GB" dirty="0"/>
              <a:t>Mughal </a:t>
            </a:r>
            <a:r>
              <a:rPr lang="en-GB" dirty="0" smtClean="0"/>
              <a:t>rule.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Mughal Emperor </a:t>
            </a:r>
            <a:r>
              <a:rPr lang="en-GB" b="1" dirty="0"/>
              <a:t>Akbar</a:t>
            </a:r>
            <a:r>
              <a:rPr lang="en-GB" dirty="0"/>
              <a:t> (1542-1605) features prominently in the lives of the third, fourth and fifth Gurus.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One </a:t>
            </a:r>
            <a:r>
              <a:rPr lang="en-GB" dirty="0"/>
              <a:t>famous story tells of Akbar visiting Guru Amar Das at the village of </a:t>
            </a:r>
            <a:r>
              <a:rPr lang="en-GB" dirty="0" err="1"/>
              <a:t>Goindwal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i="1" dirty="0" err="1" smtClean="0"/>
              <a:t>Pehle</a:t>
            </a:r>
            <a:r>
              <a:rPr lang="en-GB" i="1" dirty="0" smtClean="0"/>
              <a:t> </a:t>
            </a:r>
            <a:r>
              <a:rPr lang="en-GB" i="1" dirty="0" err="1"/>
              <a:t>pangat</a:t>
            </a:r>
            <a:r>
              <a:rPr lang="en-GB" i="1" dirty="0"/>
              <a:t>, </a:t>
            </a:r>
            <a:r>
              <a:rPr lang="en-GB" i="1" dirty="0" err="1"/>
              <a:t>piche</a:t>
            </a:r>
            <a:r>
              <a:rPr lang="en-GB" i="1" dirty="0"/>
              <a:t> </a:t>
            </a:r>
            <a:r>
              <a:rPr lang="en-GB" i="1" dirty="0" err="1"/>
              <a:t>sangat</a:t>
            </a:r>
            <a:r>
              <a:rPr lang="en-GB" i="1" dirty="0"/>
              <a:t> </a:t>
            </a:r>
            <a:r>
              <a:rPr lang="en-GB" dirty="0"/>
              <a:t>(‘First eat together, then worship together’). This is the tradition of the </a:t>
            </a:r>
            <a:r>
              <a:rPr lang="en-GB" b="1" i="1" dirty="0" err="1"/>
              <a:t>langar</a:t>
            </a:r>
            <a:r>
              <a:rPr lang="en-GB" dirty="0"/>
              <a:t> or free </a:t>
            </a:r>
            <a:r>
              <a:rPr lang="en-GB" dirty="0" smtClean="0"/>
              <a:t>kitchen.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A means </a:t>
            </a:r>
            <a:r>
              <a:rPr lang="en-GB" dirty="0"/>
              <a:t>of emphasizing the unity and equality of </a:t>
            </a:r>
            <a:r>
              <a:rPr lang="en-GB" dirty="0" smtClean="0"/>
              <a:t>humankind dating back to the First Guru. Promoted particularly by Guru Amar Das as </a:t>
            </a:r>
            <a:r>
              <a:rPr lang="en-GB" dirty="0"/>
              <a:t>a device for expressing equality in a practical way. </a:t>
            </a:r>
          </a:p>
        </p:txBody>
      </p:sp>
    </p:spTree>
    <p:extLst>
      <p:ext uri="{BB962C8B-B14F-4D97-AF65-F5344CB8AC3E}">
        <p14:creationId xmlns:p14="http://schemas.microsoft.com/office/powerpoint/2010/main" val="272604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Langar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848872" cy="496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527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924475"/>
          </a:xfrm>
        </p:spPr>
        <p:txBody>
          <a:bodyPr/>
          <a:lstStyle/>
          <a:p>
            <a:r>
              <a:rPr lang="en-GB" dirty="0"/>
              <a:t>Guru Ram Das (Born 24 September 1534, Guru 1574-81)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2132857"/>
            <a:ext cx="4248472" cy="4032448"/>
          </a:xfrm>
        </p:spPr>
        <p:txBody>
          <a:bodyPr>
            <a:noAutofit/>
          </a:bodyPr>
          <a:lstStyle/>
          <a:p>
            <a:r>
              <a:rPr lang="en-GB" sz="1600" dirty="0"/>
              <a:t>T</a:t>
            </a:r>
            <a:r>
              <a:rPr lang="en-GB" sz="1600" dirty="0" smtClean="0"/>
              <a:t>he son-in-in law of Amar Das. Took </a:t>
            </a:r>
            <a:r>
              <a:rPr lang="en-GB" sz="1600" dirty="0"/>
              <a:t>the title </a:t>
            </a:r>
            <a:r>
              <a:rPr lang="en-GB" sz="1600" b="1" dirty="0"/>
              <a:t>Ram </a:t>
            </a:r>
            <a:r>
              <a:rPr lang="en-GB" sz="1600" b="1" dirty="0" smtClean="0"/>
              <a:t>Das</a:t>
            </a:r>
            <a:r>
              <a:rPr lang="en-GB" sz="1600" b="1" dirty="0"/>
              <a:t> </a:t>
            </a:r>
            <a:r>
              <a:rPr lang="en-GB" sz="1600" dirty="0" smtClean="0"/>
              <a:t>(‘slave </a:t>
            </a:r>
            <a:r>
              <a:rPr lang="en-GB" sz="1600" dirty="0"/>
              <a:t>of </a:t>
            </a:r>
            <a:r>
              <a:rPr lang="en-GB" sz="1600" dirty="0" smtClean="0"/>
              <a:t>God’) upon receiving the </a:t>
            </a:r>
            <a:r>
              <a:rPr lang="en-GB" sz="1600" dirty="0" err="1" smtClean="0"/>
              <a:t>guruship</a:t>
            </a:r>
            <a:r>
              <a:rPr lang="en-GB" sz="1600" dirty="0" smtClean="0"/>
              <a:t>. </a:t>
            </a:r>
            <a:endParaRPr lang="en-GB" sz="1600" dirty="0"/>
          </a:p>
          <a:p>
            <a:endParaRPr lang="en-GB" sz="1600" dirty="0" smtClean="0"/>
          </a:p>
          <a:p>
            <a:r>
              <a:rPr lang="en-GB" sz="1600" dirty="0" smtClean="0"/>
              <a:t>Founded </a:t>
            </a:r>
            <a:r>
              <a:rPr lang="en-GB" sz="1600" b="1" dirty="0" smtClean="0"/>
              <a:t>Amritsar</a:t>
            </a:r>
            <a:r>
              <a:rPr lang="en-GB" sz="1600" dirty="0" smtClean="0"/>
              <a:t> </a:t>
            </a:r>
            <a:r>
              <a:rPr lang="en-GB" sz="1600" dirty="0"/>
              <a:t>(‘pool of nectar’), the centre of Sikh religious </a:t>
            </a:r>
            <a:r>
              <a:rPr lang="en-GB" sz="1600" dirty="0" smtClean="0"/>
              <a:t>life.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 smtClean="0"/>
              <a:t>Worked to shape the </a:t>
            </a:r>
            <a:r>
              <a:rPr lang="en-GB" sz="1600" dirty="0"/>
              <a:t>Sikhs into a coherent community distinct from Hinduism by initiating certain social reforms. 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/>
              <a:t>C</a:t>
            </a:r>
            <a:r>
              <a:rPr lang="en-GB" sz="1600" dirty="0" smtClean="0"/>
              <a:t>omposed the </a:t>
            </a:r>
            <a:r>
              <a:rPr lang="en-GB" sz="1600" dirty="0"/>
              <a:t>wedding hymn </a:t>
            </a:r>
            <a:r>
              <a:rPr lang="en-GB" sz="1600" dirty="0" smtClean="0"/>
              <a:t>which is now a </a:t>
            </a:r>
            <a:r>
              <a:rPr lang="en-GB" sz="1600" dirty="0"/>
              <a:t>major part of the Sikh marriage service. 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50833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731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smtClean="0"/>
              <a:t>The Golden Temple, Amritsar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488832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741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125113" cy="924475"/>
          </a:xfrm>
        </p:spPr>
        <p:txBody>
          <a:bodyPr/>
          <a:lstStyle/>
          <a:p>
            <a:r>
              <a:rPr lang="en-GB" dirty="0" smtClean="0"/>
              <a:t>The Golden Temple, Amritsar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7488832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348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125113" cy="924475"/>
          </a:xfrm>
        </p:spPr>
        <p:txBody>
          <a:bodyPr/>
          <a:lstStyle/>
          <a:p>
            <a:r>
              <a:rPr lang="en-GB" dirty="0" smtClean="0"/>
              <a:t>The Golden Temple, Amritsar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488832" cy="5256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252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06489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Arjan</a:t>
            </a:r>
            <a:r>
              <a:rPr lang="en-GB" dirty="0"/>
              <a:t> (Born 15 April 1563, Guru 1581-1606)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4536504" cy="4392488"/>
          </a:xfrm>
        </p:spPr>
        <p:txBody>
          <a:bodyPr>
            <a:noAutofit/>
          </a:bodyPr>
          <a:lstStyle/>
          <a:p>
            <a:r>
              <a:rPr lang="en-GB" sz="1600" dirty="0"/>
              <a:t>T</a:t>
            </a:r>
            <a:r>
              <a:rPr lang="en-GB" sz="1600" dirty="0" smtClean="0"/>
              <a:t>he </a:t>
            </a:r>
            <a:r>
              <a:rPr lang="en-GB" sz="1600" dirty="0"/>
              <a:t>first Guru </a:t>
            </a:r>
            <a:r>
              <a:rPr lang="en-GB" sz="1600" dirty="0" smtClean="0"/>
              <a:t>born </a:t>
            </a:r>
            <a:r>
              <a:rPr lang="en-GB" sz="1600" dirty="0"/>
              <a:t>a </a:t>
            </a:r>
            <a:r>
              <a:rPr lang="en-GB" sz="1600" dirty="0" smtClean="0"/>
              <a:t>Sikh. </a:t>
            </a:r>
            <a:r>
              <a:rPr lang="en-GB" sz="1600" b="1" dirty="0" err="1" smtClean="0"/>
              <a:t>Arjan</a:t>
            </a:r>
            <a:r>
              <a:rPr lang="en-GB" sz="1600" dirty="0" err="1" smtClean="0"/>
              <a:t>’s</a:t>
            </a:r>
            <a:r>
              <a:rPr lang="en-GB" sz="1600" dirty="0" smtClean="0"/>
              <a:t> </a:t>
            </a:r>
            <a:r>
              <a:rPr lang="en-GB" sz="1600" dirty="0" err="1" smtClean="0"/>
              <a:t>guruship</a:t>
            </a:r>
            <a:r>
              <a:rPr lang="en-GB" sz="1600" dirty="0" smtClean="0"/>
              <a:t> </a:t>
            </a:r>
            <a:r>
              <a:rPr lang="en-GB" sz="1600" dirty="0"/>
              <a:t>saw the full flowering of Sikhism. </a:t>
            </a:r>
          </a:p>
          <a:p>
            <a:endParaRPr lang="en-GB" sz="1600" dirty="0" smtClean="0"/>
          </a:p>
          <a:p>
            <a:r>
              <a:rPr lang="en-GB" sz="1600" dirty="0"/>
              <a:t>C</a:t>
            </a:r>
            <a:r>
              <a:rPr lang="en-GB" sz="1600" dirty="0" smtClean="0"/>
              <a:t>ompleted </a:t>
            </a:r>
            <a:r>
              <a:rPr lang="en-GB" sz="1600" dirty="0"/>
              <a:t>the excavation of the pool </a:t>
            </a:r>
            <a:r>
              <a:rPr lang="en-GB" sz="1600" dirty="0" smtClean="0"/>
              <a:t>at </a:t>
            </a:r>
            <a:r>
              <a:rPr lang="en-GB" sz="1600" dirty="0"/>
              <a:t>Amritsar and built the original </a:t>
            </a:r>
            <a:r>
              <a:rPr lang="en-GB" sz="1600" dirty="0" err="1"/>
              <a:t>gurdwara</a:t>
            </a:r>
            <a:r>
              <a:rPr lang="en-GB" sz="1600" dirty="0"/>
              <a:t> </a:t>
            </a:r>
            <a:r>
              <a:rPr lang="en-GB" sz="1600" dirty="0" smtClean="0"/>
              <a:t>there. </a:t>
            </a:r>
            <a:endParaRPr lang="en-GB" sz="1600" dirty="0"/>
          </a:p>
          <a:p>
            <a:endParaRPr lang="en-GB" sz="1600" dirty="0" smtClean="0"/>
          </a:p>
          <a:p>
            <a:r>
              <a:rPr lang="en-GB" sz="1600" dirty="0" smtClean="0"/>
              <a:t>The </a:t>
            </a:r>
            <a:r>
              <a:rPr lang="en-GB" sz="1600" dirty="0"/>
              <a:t>most prolific of the Gurus </a:t>
            </a:r>
            <a:r>
              <a:rPr lang="en-GB" sz="1600" dirty="0" smtClean="0"/>
              <a:t>in terms of hymn-writing.</a:t>
            </a:r>
          </a:p>
          <a:p>
            <a:endParaRPr lang="en-GB" sz="1600" dirty="0"/>
          </a:p>
          <a:p>
            <a:r>
              <a:rPr lang="en-GB" sz="1600" dirty="0"/>
              <a:t>L</a:t>
            </a:r>
            <a:r>
              <a:rPr lang="en-GB" sz="1600" dirty="0" smtClean="0"/>
              <a:t>argely </a:t>
            </a:r>
            <a:r>
              <a:rPr lang="en-GB" sz="1600" dirty="0"/>
              <a:t>responsible for compiling </a:t>
            </a:r>
            <a:r>
              <a:rPr lang="en-GB" sz="1600" dirty="0" smtClean="0"/>
              <a:t>the </a:t>
            </a:r>
            <a:r>
              <a:rPr lang="en-GB" sz="1600" dirty="0"/>
              <a:t>Guru </a:t>
            </a:r>
            <a:r>
              <a:rPr lang="en-GB" sz="1600" dirty="0" err="1"/>
              <a:t>Granth</a:t>
            </a:r>
            <a:r>
              <a:rPr lang="en-GB" sz="1600" dirty="0"/>
              <a:t> Sahib.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 smtClean="0"/>
              <a:t>Martyred </a:t>
            </a:r>
            <a:r>
              <a:rPr lang="en-GB" sz="1600" dirty="0"/>
              <a:t>at the hands of the Mughals. 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816424" cy="4931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2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136904" cy="924475"/>
          </a:xfrm>
        </p:spPr>
        <p:txBody>
          <a:bodyPr/>
          <a:lstStyle/>
          <a:p>
            <a:r>
              <a:rPr lang="nn-NO" dirty="0"/>
              <a:t>Guru Harogobind (Born 14 June 1595, Guru 1606-44)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085183" cy="5112568"/>
          </a:xfrm>
        </p:spPr>
        <p:txBody>
          <a:bodyPr>
            <a:normAutofit/>
          </a:bodyPr>
          <a:lstStyle/>
          <a:p>
            <a:r>
              <a:rPr lang="en-GB" sz="1600" dirty="0"/>
              <a:t>Under </a:t>
            </a:r>
            <a:r>
              <a:rPr lang="en-GB" sz="1600" b="1" dirty="0" err="1"/>
              <a:t>Hargobind</a:t>
            </a:r>
            <a:r>
              <a:rPr lang="en-GB" sz="1600" dirty="0" err="1"/>
              <a:t>’s</a:t>
            </a:r>
            <a:r>
              <a:rPr lang="en-GB" sz="1600" dirty="0"/>
              <a:t> </a:t>
            </a:r>
            <a:r>
              <a:rPr lang="en-GB" sz="1600" dirty="0" err="1"/>
              <a:t>guruship</a:t>
            </a:r>
            <a:r>
              <a:rPr lang="en-GB" sz="1600" dirty="0"/>
              <a:t>, Sikhism underwent radical change, becoming increasingly </a:t>
            </a:r>
            <a:r>
              <a:rPr lang="en-GB" sz="1600" dirty="0" smtClean="0"/>
              <a:t>militant.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I</a:t>
            </a:r>
            <a:r>
              <a:rPr lang="en-GB" sz="1600" dirty="0" smtClean="0"/>
              <a:t>ntroduced </a:t>
            </a:r>
            <a:r>
              <a:rPr lang="en-GB" sz="1600" dirty="0"/>
              <a:t>the idea of the double-edged sword (</a:t>
            </a:r>
            <a:r>
              <a:rPr lang="en-GB" sz="1600" b="1" i="1" dirty="0" err="1"/>
              <a:t>miri-piri</a:t>
            </a:r>
            <a:r>
              <a:rPr lang="en-GB" sz="1600" dirty="0"/>
              <a:t>) as symbolising two kinds of power: </a:t>
            </a:r>
            <a:r>
              <a:rPr lang="en-GB" sz="1600" i="1" dirty="0" err="1"/>
              <a:t>piri</a:t>
            </a:r>
            <a:r>
              <a:rPr lang="en-GB" sz="1600" i="1" dirty="0"/>
              <a:t> </a:t>
            </a:r>
            <a:r>
              <a:rPr lang="en-GB" sz="1600" dirty="0"/>
              <a:t>(spiritual power) and </a:t>
            </a:r>
            <a:r>
              <a:rPr lang="en-GB" sz="1600" i="1" dirty="0" err="1"/>
              <a:t>miri</a:t>
            </a:r>
            <a:r>
              <a:rPr lang="en-GB" sz="1600" i="1" dirty="0"/>
              <a:t> </a:t>
            </a:r>
            <a:r>
              <a:rPr lang="en-GB" sz="1600" dirty="0"/>
              <a:t>(military power</a:t>
            </a:r>
            <a:r>
              <a:rPr lang="en-GB" sz="1600" dirty="0" smtClean="0"/>
              <a:t>).</a:t>
            </a:r>
          </a:p>
          <a:p>
            <a:endParaRPr lang="en-GB" sz="1600" dirty="0"/>
          </a:p>
          <a:p>
            <a:r>
              <a:rPr lang="en-GB" sz="1600" dirty="0"/>
              <a:t>F</a:t>
            </a:r>
            <a:r>
              <a:rPr lang="en-GB" sz="1600" dirty="0" smtClean="0"/>
              <a:t>orced </a:t>
            </a:r>
            <a:r>
              <a:rPr lang="en-GB" sz="1600" dirty="0"/>
              <a:t>to abandon Amritsar and </a:t>
            </a:r>
            <a:r>
              <a:rPr lang="en-GB" sz="1600" dirty="0" smtClean="0"/>
              <a:t>move </a:t>
            </a:r>
            <a:r>
              <a:rPr lang="en-GB" sz="1600" dirty="0"/>
              <a:t>to </a:t>
            </a:r>
            <a:r>
              <a:rPr lang="en-GB" sz="1600" dirty="0" err="1"/>
              <a:t>Kiratpur</a:t>
            </a:r>
            <a:r>
              <a:rPr lang="en-GB" sz="1600" dirty="0"/>
              <a:t> on the edge of the </a:t>
            </a:r>
            <a:r>
              <a:rPr lang="en-GB" sz="1600" dirty="0" err="1"/>
              <a:t>Shivalik</a:t>
            </a:r>
            <a:r>
              <a:rPr lang="en-GB" sz="1600" dirty="0"/>
              <a:t> hills. 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4" y="1484784"/>
            <a:ext cx="377959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616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3080" cy="924475"/>
          </a:xfrm>
        </p:spPr>
        <p:txBody>
          <a:bodyPr/>
          <a:lstStyle/>
          <a:p>
            <a:r>
              <a:rPr lang="en-GB" dirty="0" smtClean="0"/>
              <a:t>Guru </a:t>
            </a:r>
            <a:r>
              <a:rPr lang="en-GB" dirty="0" err="1" smtClean="0"/>
              <a:t>Harogobind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4048" y="1124744"/>
            <a:ext cx="3888432" cy="5472608"/>
          </a:xfrm>
        </p:spPr>
        <p:txBody>
          <a:bodyPr>
            <a:normAutofit/>
          </a:bodyPr>
          <a:lstStyle/>
          <a:p>
            <a:r>
              <a:rPr lang="en-GB" dirty="0"/>
              <a:t>Besides developing the concept of </a:t>
            </a:r>
            <a:r>
              <a:rPr lang="en-GB" i="1" dirty="0" err="1"/>
              <a:t>miri-piri</a:t>
            </a:r>
            <a:r>
              <a:rPr lang="en-GB" dirty="0"/>
              <a:t>, </a:t>
            </a:r>
            <a:r>
              <a:rPr lang="en-GB" dirty="0" err="1" smtClean="0"/>
              <a:t>Harogobind</a:t>
            </a:r>
            <a:r>
              <a:rPr lang="en-GB" dirty="0" smtClean="0"/>
              <a:t> restored </a:t>
            </a:r>
            <a:r>
              <a:rPr lang="en-GB" dirty="0"/>
              <a:t>those </a:t>
            </a:r>
            <a:r>
              <a:rPr lang="en-GB" i="1" dirty="0" err="1"/>
              <a:t>dharmsalas</a:t>
            </a:r>
            <a:r>
              <a:rPr lang="en-GB" dirty="0"/>
              <a:t> </a:t>
            </a:r>
            <a:r>
              <a:rPr lang="en-GB" dirty="0" smtClean="0"/>
              <a:t> (rooms for devotional singing) which </a:t>
            </a:r>
            <a:r>
              <a:rPr lang="en-GB" dirty="0"/>
              <a:t>had fallen into </a:t>
            </a:r>
            <a:r>
              <a:rPr lang="en-GB" dirty="0" smtClean="0"/>
              <a:t>neglect</a:t>
            </a:r>
            <a:r>
              <a:rPr lang="en-GB" dirty="0"/>
              <a:t>,</a:t>
            </a:r>
            <a:r>
              <a:rPr lang="en-GB" dirty="0" smtClean="0"/>
              <a:t> </a:t>
            </a:r>
            <a:r>
              <a:rPr lang="en-GB" dirty="0"/>
              <a:t>provided a pennant for his </a:t>
            </a:r>
            <a:r>
              <a:rPr lang="en-GB" dirty="0" smtClean="0"/>
              <a:t>troops (the </a:t>
            </a:r>
            <a:r>
              <a:rPr lang="en-GB" b="1" i="1" dirty="0" err="1"/>
              <a:t>nishan</a:t>
            </a:r>
            <a:r>
              <a:rPr lang="en-GB" b="1" i="1" dirty="0"/>
              <a:t> </a:t>
            </a:r>
            <a:r>
              <a:rPr lang="en-GB" b="1" i="1" dirty="0" smtClean="0"/>
              <a:t>sahib</a:t>
            </a:r>
            <a:r>
              <a:rPr lang="en-GB" dirty="0" smtClean="0"/>
              <a:t>), instituted </a:t>
            </a:r>
            <a:r>
              <a:rPr lang="en-GB" dirty="0"/>
              <a:t>the use of the kettledrum amongst his </a:t>
            </a:r>
            <a:r>
              <a:rPr lang="en-GB" dirty="0" smtClean="0"/>
              <a:t>troops, and is </a:t>
            </a:r>
            <a:r>
              <a:rPr lang="en-GB" dirty="0"/>
              <a:t>reputed to have pioneered the use of the term ‘</a:t>
            </a:r>
            <a:r>
              <a:rPr lang="en-GB" b="1" dirty="0" err="1"/>
              <a:t>gurdwara</a:t>
            </a:r>
            <a:r>
              <a:rPr lang="en-GB" dirty="0"/>
              <a:t>’.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104456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213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064896" cy="924475"/>
          </a:xfrm>
        </p:spPr>
        <p:txBody>
          <a:bodyPr/>
          <a:lstStyle/>
          <a:p>
            <a:r>
              <a:rPr lang="nn-NO" dirty="0"/>
              <a:t>Guru Har Rai (Born 30 January 1630, Guru 1644-61)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09749"/>
            <a:ext cx="4085183" cy="4715595"/>
          </a:xfrm>
        </p:spPr>
        <p:txBody>
          <a:bodyPr>
            <a:normAutofit/>
          </a:bodyPr>
          <a:lstStyle/>
          <a:p>
            <a:r>
              <a:rPr lang="en-GB" dirty="0" smtClean="0"/>
              <a:t>The grandson of </a:t>
            </a:r>
            <a:r>
              <a:rPr lang="en-GB" dirty="0" err="1" smtClean="0"/>
              <a:t>Harogobind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Under the </a:t>
            </a:r>
            <a:r>
              <a:rPr lang="en-GB" dirty="0" err="1" smtClean="0"/>
              <a:t>guruship</a:t>
            </a:r>
            <a:r>
              <a:rPr lang="en-GB" dirty="0" smtClean="0"/>
              <a:t> of </a:t>
            </a:r>
            <a:r>
              <a:rPr lang="en-GB" b="1" dirty="0" err="1" smtClean="0"/>
              <a:t>Har</a:t>
            </a:r>
            <a:r>
              <a:rPr lang="en-GB" b="1" dirty="0" smtClean="0"/>
              <a:t> Rai</a:t>
            </a:r>
            <a:r>
              <a:rPr lang="en-GB" dirty="0" smtClean="0"/>
              <a:t>, </a:t>
            </a:r>
            <a:r>
              <a:rPr lang="en-GB" dirty="0"/>
              <a:t>the </a:t>
            </a:r>
            <a:r>
              <a:rPr lang="en-GB" i="1" dirty="0" err="1"/>
              <a:t>Panth</a:t>
            </a:r>
            <a:r>
              <a:rPr lang="en-GB" dirty="0"/>
              <a:t> retreated into obscurity for at least 25 years.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Frequently </a:t>
            </a:r>
            <a:r>
              <a:rPr lang="en-GB" dirty="0"/>
              <a:t>described as ‘tender-hearted’, </a:t>
            </a:r>
            <a:r>
              <a:rPr lang="en-GB" dirty="0" smtClean="0"/>
              <a:t>although he </a:t>
            </a:r>
            <a:r>
              <a:rPr lang="en-GB" dirty="0"/>
              <a:t>demonstrated fierce devotion to the words contained in the Sikh scriptures, one which resulted in the rejection of his own son, Ram Rai. 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4" y="1268761"/>
            <a:ext cx="3635573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921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06489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Har</a:t>
            </a:r>
            <a:r>
              <a:rPr lang="en-GB" dirty="0"/>
              <a:t> Krishan (Born 7 July 1656, Guru 1661-4)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3831317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Succeeded his father, </a:t>
            </a:r>
            <a:r>
              <a:rPr lang="en-GB" dirty="0" err="1" smtClean="0"/>
              <a:t>Har</a:t>
            </a:r>
            <a:r>
              <a:rPr lang="en-GB" dirty="0" smtClean="0"/>
              <a:t> Rai, at just 5 years of age. </a:t>
            </a:r>
          </a:p>
          <a:p>
            <a:endParaRPr lang="en-GB" dirty="0"/>
          </a:p>
          <a:p>
            <a:r>
              <a:rPr lang="en-GB" dirty="0" smtClean="0"/>
              <a:t>Taken to Delhi where he contracted </a:t>
            </a:r>
            <a:r>
              <a:rPr lang="en-GB" dirty="0"/>
              <a:t>smallpox and died, but not </a:t>
            </a:r>
            <a:r>
              <a:rPr lang="en-GB" dirty="0" smtClean="0"/>
              <a:t>before nominating a </a:t>
            </a:r>
            <a:r>
              <a:rPr lang="en-GB" dirty="0"/>
              <a:t>successor, </a:t>
            </a:r>
            <a:r>
              <a:rPr lang="en-GB" dirty="0" smtClean="0"/>
              <a:t>his </a:t>
            </a:r>
            <a:r>
              <a:rPr lang="en-GB" dirty="0"/>
              <a:t>great-uncle who lived in </a:t>
            </a:r>
            <a:r>
              <a:rPr lang="en-GB" dirty="0" err="1" smtClean="0"/>
              <a:t>Bakala</a:t>
            </a:r>
            <a:r>
              <a:rPr lang="en-GB" dirty="0"/>
              <a:t> </a:t>
            </a:r>
            <a:r>
              <a:rPr lang="en-GB" dirty="0" smtClean="0"/>
              <a:t>(‘Baba </a:t>
            </a:r>
            <a:r>
              <a:rPr lang="en-GB" dirty="0" err="1"/>
              <a:t>Bakale</a:t>
            </a:r>
            <a:r>
              <a:rPr lang="en-GB" dirty="0" smtClean="0"/>
              <a:t>’). </a:t>
            </a:r>
            <a:endParaRPr lang="en-GB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96044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77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496944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Tegh</a:t>
            </a:r>
            <a:r>
              <a:rPr lang="en-GB" dirty="0"/>
              <a:t> Bahadur (Born 1 April 1621, Guru 1664-75)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1"/>
            <a:ext cx="4085183" cy="4968552"/>
          </a:xfrm>
        </p:spPr>
        <p:txBody>
          <a:bodyPr>
            <a:normAutofit/>
          </a:bodyPr>
          <a:lstStyle/>
          <a:p>
            <a:r>
              <a:rPr lang="en-GB" sz="1600" b="1" dirty="0" err="1" smtClean="0"/>
              <a:t>Tegh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Bahdaur</a:t>
            </a:r>
            <a:r>
              <a:rPr lang="en-GB" sz="1600" b="1" dirty="0" smtClean="0"/>
              <a:t>/</a:t>
            </a:r>
            <a:r>
              <a:rPr lang="en-GB" sz="1600" b="1" dirty="0" err="1" smtClean="0"/>
              <a:t>Degh</a:t>
            </a:r>
            <a:r>
              <a:rPr lang="en-GB" sz="1600" b="1" dirty="0" smtClean="0"/>
              <a:t> Bahadur </a:t>
            </a:r>
            <a:r>
              <a:rPr lang="en-GB" sz="1600" dirty="0" smtClean="0"/>
              <a:t>(‘Brave sword/cooking pot’). </a:t>
            </a:r>
          </a:p>
          <a:p>
            <a:endParaRPr lang="en-GB" sz="1600" dirty="0"/>
          </a:p>
          <a:p>
            <a:r>
              <a:rPr lang="en-GB" sz="1600" dirty="0"/>
              <a:t>During </a:t>
            </a:r>
            <a:r>
              <a:rPr lang="en-GB" sz="1600" dirty="0" smtClean="0"/>
              <a:t>his </a:t>
            </a:r>
            <a:r>
              <a:rPr lang="en-GB" sz="1600" dirty="0" err="1" smtClean="0"/>
              <a:t>guruship</a:t>
            </a:r>
            <a:r>
              <a:rPr lang="en-GB" sz="1600" dirty="0" smtClean="0"/>
              <a:t>, Hindus and Sikhs experienced the most severe repression under the sixth Mughal Emperor, Aurangzeb (1658-1707), e.g. demolition of temples; forcible conversion to Islam; imposition of burdensome taxes on non-Muslims. </a:t>
            </a:r>
          </a:p>
          <a:p>
            <a:pPr marL="0" indent="0">
              <a:buNone/>
            </a:pPr>
            <a:endParaRPr lang="en-GB" sz="1600" dirty="0" smtClean="0"/>
          </a:p>
          <a:p>
            <a:r>
              <a:rPr lang="en-GB" sz="1600" dirty="0" err="1" smtClean="0"/>
              <a:t>Tegh</a:t>
            </a:r>
            <a:r>
              <a:rPr lang="en-GB" sz="1600" dirty="0" smtClean="0"/>
              <a:t> </a:t>
            </a:r>
            <a:r>
              <a:rPr lang="en-GB" sz="1600" dirty="0"/>
              <a:t>Bahadur travelled </a:t>
            </a:r>
            <a:r>
              <a:rPr lang="en-GB" sz="1600" dirty="0" smtClean="0"/>
              <a:t>extensively, seeking </a:t>
            </a:r>
            <a:r>
              <a:rPr lang="en-GB" sz="1600" dirty="0"/>
              <a:t>to rally the Sikh </a:t>
            </a:r>
            <a:r>
              <a:rPr lang="en-GB" sz="1600" dirty="0" smtClean="0"/>
              <a:t>community. </a:t>
            </a:r>
            <a:endParaRPr lang="en-GB" sz="16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75" y="1340769"/>
            <a:ext cx="3779590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07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992888" cy="924475"/>
          </a:xfrm>
        </p:spPr>
        <p:txBody>
          <a:bodyPr/>
          <a:lstStyle/>
          <a:p>
            <a:r>
              <a:rPr lang="en-GB" dirty="0" err="1" smtClean="0"/>
              <a:t>Tegh</a:t>
            </a:r>
            <a:r>
              <a:rPr lang="en-GB" dirty="0" smtClean="0"/>
              <a:t> Bahadur Becomes Sikhism’s Second Martyred Guru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4088" y="1916832"/>
            <a:ext cx="3528392" cy="4320480"/>
          </a:xfrm>
        </p:spPr>
        <p:txBody>
          <a:bodyPr/>
          <a:lstStyle/>
          <a:p>
            <a:r>
              <a:rPr lang="en-GB" dirty="0" smtClean="0"/>
              <a:t>Responding </a:t>
            </a:r>
            <a:r>
              <a:rPr lang="en-GB" dirty="0"/>
              <a:t>to a plea from persecuted Brahmins in </a:t>
            </a:r>
            <a:r>
              <a:rPr lang="en-GB" dirty="0" smtClean="0"/>
              <a:t>Kashmir, Guru </a:t>
            </a:r>
            <a:r>
              <a:rPr lang="en-GB" dirty="0" err="1" smtClean="0"/>
              <a:t>Tegh</a:t>
            </a:r>
            <a:r>
              <a:rPr lang="en-GB" dirty="0" smtClean="0"/>
              <a:t> Bahadur led </a:t>
            </a:r>
            <a:r>
              <a:rPr lang="en-GB" dirty="0"/>
              <a:t>a delegation to the Mughal </a:t>
            </a:r>
            <a:r>
              <a:rPr lang="en-GB" dirty="0" smtClean="0"/>
              <a:t>court</a:t>
            </a:r>
            <a:r>
              <a:rPr lang="en-GB" dirty="0"/>
              <a:t> </a:t>
            </a:r>
            <a:r>
              <a:rPr lang="en-GB" dirty="0" smtClean="0"/>
              <a:t>where he and </a:t>
            </a:r>
            <a:r>
              <a:rPr lang="en-GB" dirty="0"/>
              <a:t>his companions were put to death when they refused to </a:t>
            </a:r>
            <a:r>
              <a:rPr lang="en-GB" dirty="0" smtClean="0"/>
              <a:t>convert. </a:t>
            </a:r>
            <a:endParaRPr lang="en-GB" dirty="0"/>
          </a:p>
          <a:p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4608512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814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924475"/>
          </a:xfrm>
        </p:spPr>
        <p:txBody>
          <a:bodyPr/>
          <a:lstStyle/>
          <a:p>
            <a:r>
              <a:rPr lang="en-GB" dirty="0"/>
              <a:t>Guru </a:t>
            </a:r>
            <a:r>
              <a:rPr lang="en-GB" dirty="0" err="1"/>
              <a:t>Gobind</a:t>
            </a:r>
            <a:r>
              <a:rPr lang="en-GB" dirty="0"/>
              <a:t> Singh (Born 22 December 1666, Guru 1675-1708)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484784"/>
            <a:ext cx="4085183" cy="5075635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smtClean="0"/>
              <a:t>Tenth and last human </a:t>
            </a:r>
            <a:r>
              <a:rPr lang="en-GB" dirty="0"/>
              <a:t>Guru, usually known as </a:t>
            </a:r>
            <a:r>
              <a:rPr lang="en-GB" b="1" dirty="0" err="1"/>
              <a:t>Gobind</a:t>
            </a:r>
            <a:r>
              <a:rPr lang="en-GB" b="1" dirty="0"/>
              <a:t> Rai </a:t>
            </a:r>
            <a:r>
              <a:rPr lang="en-GB" dirty="0"/>
              <a:t>before 1699, was a person who, according to Sikh tradition, combined the qualities of his predecessors.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Gobind</a:t>
            </a:r>
            <a:r>
              <a:rPr lang="en-GB" dirty="0" smtClean="0"/>
              <a:t> Singh occupies an </a:t>
            </a:r>
            <a:r>
              <a:rPr lang="en-GB" dirty="0"/>
              <a:t>important role in Sikh history and tradition, and is associated with a number of key innovations in the </a:t>
            </a:r>
            <a:r>
              <a:rPr lang="en-GB" i="1" dirty="0" err="1"/>
              <a:t>Panth</a:t>
            </a:r>
            <a:r>
              <a:rPr lang="en-GB" dirty="0"/>
              <a:t>. 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55335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800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smtClean="0"/>
              <a:t>The Inauguration of the </a:t>
            </a:r>
            <a:r>
              <a:rPr lang="en-GB" i="1" dirty="0" err="1" smtClean="0"/>
              <a:t>Khalsa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556793"/>
            <a:ext cx="7992888" cy="4896544"/>
          </a:xfrm>
        </p:spPr>
        <p:txBody>
          <a:bodyPr/>
          <a:lstStyle/>
          <a:p>
            <a:pPr algn="just"/>
            <a:r>
              <a:rPr lang="en-GB" dirty="0"/>
              <a:t>This significant event took place during the Spring festival of Vaisakhi in 1699</a:t>
            </a:r>
            <a:r>
              <a:rPr lang="en-GB" dirty="0" smtClean="0"/>
              <a:t>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Guru </a:t>
            </a:r>
            <a:r>
              <a:rPr lang="en-GB" dirty="0" err="1"/>
              <a:t>Gobind</a:t>
            </a:r>
            <a:r>
              <a:rPr lang="en-GB" dirty="0"/>
              <a:t> </a:t>
            </a:r>
            <a:r>
              <a:rPr lang="en-GB" dirty="0" smtClean="0"/>
              <a:t>Rai </a:t>
            </a:r>
            <a:r>
              <a:rPr lang="en-GB" dirty="0"/>
              <a:t>called for a Sikh assembly at his headquarters in the town of </a:t>
            </a:r>
            <a:r>
              <a:rPr lang="en-GB" dirty="0" err="1" smtClean="0"/>
              <a:t>Anandpur</a:t>
            </a:r>
            <a:r>
              <a:rPr lang="en-GB" dirty="0" smtClean="0"/>
              <a:t>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The guru emerged from his tent brandishing a sword and demanded the head of a loyal Sikh</a:t>
            </a:r>
            <a:r>
              <a:rPr lang="en-GB" dirty="0" smtClean="0"/>
              <a:t>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There were five volunteers…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45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67" y="1028328"/>
            <a:ext cx="7632848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12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125113" cy="924475"/>
          </a:xfrm>
        </p:spPr>
        <p:txBody>
          <a:bodyPr/>
          <a:lstStyle/>
          <a:p>
            <a:r>
              <a:rPr lang="en-GB" dirty="0" smtClean="0"/>
              <a:t>The Inauguration of the </a:t>
            </a:r>
            <a:r>
              <a:rPr lang="en-GB" i="1" dirty="0" err="1" smtClean="0"/>
              <a:t>Khalsa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7992888" cy="4627501"/>
          </a:xfrm>
        </p:spPr>
        <p:txBody>
          <a:bodyPr>
            <a:noAutofit/>
          </a:bodyPr>
          <a:lstStyle/>
          <a:p>
            <a:pPr algn="just"/>
            <a:r>
              <a:rPr lang="en-GB" dirty="0" smtClean="0"/>
              <a:t>After </a:t>
            </a:r>
            <a:r>
              <a:rPr lang="en-GB" dirty="0"/>
              <a:t>the last of the ‘beloved five’ </a:t>
            </a:r>
            <a:r>
              <a:rPr lang="en-GB" dirty="0" smtClean="0"/>
              <a:t>had </a:t>
            </a:r>
            <a:r>
              <a:rPr lang="en-GB" dirty="0"/>
              <a:t>entered the tent, the Guru emerged with them.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next morning, the five were given nectar made from water and sugar crystals prepared by the Guru and his wife in an iron bowl and stirred with a two-edged sword. The Guru then received the same initiation, followed by many thousands from all castes. </a:t>
            </a:r>
          </a:p>
        </p:txBody>
      </p:sp>
    </p:spTree>
    <p:extLst>
      <p:ext uri="{BB962C8B-B14F-4D97-AF65-F5344CB8AC3E}">
        <p14:creationId xmlns:p14="http://schemas.microsoft.com/office/powerpoint/2010/main" val="259701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8424936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32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/>
          <a:lstStyle/>
          <a:p>
            <a:r>
              <a:rPr lang="en-US" dirty="0" smtClean="0"/>
              <a:t>Landmark Features of This </a:t>
            </a:r>
            <a:r>
              <a:rPr lang="en-US" dirty="0"/>
              <a:t>E</a:t>
            </a:r>
            <a:r>
              <a:rPr lang="en-US" dirty="0" smtClean="0"/>
              <a:t>vent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136904" cy="5006015"/>
          </a:xfrm>
        </p:spPr>
        <p:txBody>
          <a:bodyPr>
            <a:normAutofit/>
          </a:bodyPr>
          <a:lstStyle/>
          <a:p>
            <a:r>
              <a:rPr lang="en-US" dirty="0" smtClean="0"/>
              <a:t>An initiation ritual.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Use </a:t>
            </a:r>
            <a:r>
              <a:rPr lang="en-US" dirty="0"/>
              <a:t>of the name ‘</a:t>
            </a:r>
            <a:r>
              <a:rPr lang="en-US" b="1" dirty="0"/>
              <a:t>Singh</a:t>
            </a:r>
            <a:r>
              <a:rPr lang="en-US" dirty="0"/>
              <a:t>’ </a:t>
            </a:r>
            <a:r>
              <a:rPr lang="en-US" dirty="0" smtClean="0"/>
              <a:t>(‘lion’) for male and ‘</a:t>
            </a:r>
            <a:r>
              <a:rPr lang="en-US" b="1" dirty="0" smtClean="0"/>
              <a:t>Kaur</a:t>
            </a:r>
            <a:r>
              <a:rPr lang="en-US" dirty="0" smtClean="0"/>
              <a:t>’ (‘princess’) for female initiates who were now deemed warriors; they constituted the </a:t>
            </a:r>
            <a:r>
              <a:rPr lang="en-US" b="1" i="1" dirty="0" err="1" smtClean="0"/>
              <a:t>Khalsa</a:t>
            </a:r>
            <a:r>
              <a:rPr lang="en-US" dirty="0" smtClean="0"/>
              <a:t> (‘Pure Ones’).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Use of a salutation which proclaims victory to god and the </a:t>
            </a:r>
            <a:r>
              <a:rPr lang="en-US" i="1" dirty="0" err="1" smtClean="0"/>
              <a:t>Khalsa</a:t>
            </a:r>
            <a:r>
              <a:rPr lang="en-US" dirty="0"/>
              <a:t>: </a:t>
            </a:r>
            <a:r>
              <a:rPr lang="en-US" dirty="0" smtClean="0"/>
              <a:t>‘</a:t>
            </a:r>
            <a:r>
              <a:rPr lang="en-US" i="1" dirty="0" smtClean="0"/>
              <a:t>Waheguru </a:t>
            </a:r>
            <a:r>
              <a:rPr lang="en-US" i="1" dirty="0"/>
              <a:t>Ji </a:t>
            </a:r>
            <a:r>
              <a:rPr lang="en-US" i="1" dirty="0" err="1"/>
              <a:t>Ka</a:t>
            </a:r>
            <a:r>
              <a:rPr lang="en-US" i="1" dirty="0"/>
              <a:t> </a:t>
            </a:r>
            <a:r>
              <a:rPr lang="en-US" i="1" dirty="0" err="1"/>
              <a:t>Khalsa</a:t>
            </a:r>
            <a:r>
              <a:rPr lang="en-US" i="1" dirty="0"/>
              <a:t> Waheguru Ji Ki </a:t>
            </a:r>
            <a:r>
              <a:rPr lang="en-US" i="1" dirty="0" err="1" smtClean="0"/>
              <a:t>Fateh</a:t>
            </a:r>
            <a:r>
              <a:rPr lang="en-US" dirty="0" smtClean="0"/>
              <a:t>’</a:t>
            </a:r>
            <a:endParaRPr lang="en-US" i="1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Guru’s instructions to adhere to the </a:t>
            </a:r>
            <a:r>
              <a:rPr lang="en-US" b="1" dirty="0" smtClean="0"/>
              <a:t>5 Ks </a:t>
            </a:r>
            <a:r>
              <a:rPr lang="en-US" dirty="0" smtClean="0"/>
              <a:t>and to observe </a:t>
            </a:r>
            <a:r>
              <a:rPr lang="en-US" dirty="0"/>
              <a:t>c</a:t>
            </a:r>
            <a:r>
              <a:rPr lang="en-US" dirty="0" smtClean="0"/>
              <a:t>ertain rules and taboos. </a:t>
            </a:r>
          </a:p>
        </p:txBody>
      </p:sp>
    </p:spTree>
    <p:extLst>
      <p:ext uri="{BB962C8B-B14F-4D97-AF65-F5344CB8AC3E}">
        <p14:creationId xmlns:p14="http://schemas.microsoft.com/office/powerpoint/2010/main" val="196428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125113" cy="924475"/>
          </a:xfrm>
        </p:spPr>
        <p:txBody>
          <a:bodyPr/>
          <a:lstStyle/>
          <a:p>
            <a:r>
              <a:rPr lang="en-US" dirty="0" smtClean="0"/>
              <a:t>Symbols of Sikh </a:t>
            </a:r>
            <a:r>
              <a:rPr lang="en-US" dirty="0"/>
              <a:t>I</a:t>
            </a:r>
            <a:r>
              <a:rPr lang="en-US" dirty="0" smtClean="0"/>
              <a:t>dentity: </a:t>
            </a:r>
            <a:r>
              <a:rPr lang="en-US" i="1" dirty="0" smtClean="0"/>
              <a:t>Kesh</a:t>
            </a:r>
            <a:r>
              <a:rPr lang="en-US" dirty="0" smtClean="0"/>
              <a:t> and </a:t>
            </a:r>
            <a:r>
              <a:rPr lang="en-US" i="1" dirty="0" smtClean="0"/>
              <a:t>Kanga</a:t>
            </a:r>
            <a:endParaRPr lang="en-US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2132856"/>
            <a:ext cx="8352927" cy="4645975"/>
          </a:xfrm>
        </p:spPr>
        <p:txBody>
          <a:bodyPr>
            <a:normAutofit/>
          </a:bodyPr>
          <a:lstStyle/>
          <a:p>
            <a:pPr algn="just"/>
            <a:r>
              <a:rPr lang="en-US" dirty="0" smtClean="0"/>
              <a:t>Orthodox males and females wear long uncut hair (</a:t>
            </a:r>
            <a:r>
              <a:rPr lang="en-US" b="1" i="1" dirty="0" err="1" smtClean="0"/>
              <a:t>kesh</a:t>
            </a:r>
            <a:r>
              <a:rPr lang="en-US" dirty="0" smtClean="0"/>
              <a:t>) wrapped in a turban. A small wooden comb is worn in the hair at all times (</a:t>
            </a:r>
            <a:r>
              <a:rPr lang="en-US" b="1" i="1" dirty="0" smtClean="0"/>
              <a:t>kanga</a:t>
            </a:r>
            <a:r>
              <a:rPr lang="en-US" dirty="0" smtClean="0"/>
              <a:t>).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Combed and turbaned uncut hair: a sign of holiness and strength; also, a marker of distinction form both Hindus and Muslims.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Being used to keep the hair neat and tidy, the </a:t>
            </a:r>
            <a:r>
              <a:rPr lang="en-US" i="1" dirty="0" smtClean="0"/>
              <a:t>kanga</a:t>
            </a:r>
            <a:r>
              <a:rPr lang="en-US" dirty="0" smtClean="0"/>
              <a:t> symbolizes physical and spiritual cleanliness.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91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125113" cy="924475"/>
          </a:xfrm>
        </p:spPr>
        <p:txBody>
          <a:bodyPr/>
          <a:lstStyle/>
          <a:p>
            <a:r>
              <a:rPr lang="en-US" dirty="0" smtClean="0"/>
              <a:t>Symbols of Sikh </a:t>
            </a:r>
            <a:r>
              <a:rPr lang="en-US" dirty="0"/>
              <a:t>I</a:t>
            </a:r>
            <a:r>
              <a:rPr lang="en-US" dirty="0" smtClean="0"/>
              <a:t>dentity: </a:t>
            </a:r>
            <a:r>
              <a:rPr lang="en-US" i="1" dirty="0" smtClean="0"/>
              <a:t>Kesh</a:t>
            </a:r>
            <a:r>
              <a:rPr lang="en-US" dirty="0" smtClean="0"/>
              <a:t> and </a:t>
            </a:r>
            <a:r>
              <a:rPr lang="en-US" i="1" dirty="0" smtClean="0"/>
              <a:t>Kanga</a:t>
            </a:r>
            <a:br>
              <a:rPr lang="en-US" i="1" dirty="0" smtClean="0"/>
            </a:br>
            <a:endParaRPr lang="en-US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2132856"/>
            <a:ext cx="8352927" cy="4645975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7920880" cy="4679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719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44285"/>
            <a:ext cx="7123080" cy="924475"/>
          </a:xfrm>
        </p:spPr>
        <p:txBody>
          <a:bodyPr/>
          <a:lstStyle/>
          <a:p>
            <a:r>
              <a:rPr lang="en-US" dirty="0" smtClean="0"/>
              <a:t>Symbols of Sikh Identity: </a:t>
            </a:r>
            <a:r>
              <a:rPr lang="en-US" i="1" dirty="0" smtClean="0"/>
              <a:t>Kara</a:t>
            </a:r>
            <a:r>
              <a:rPr lang="en-US" dirty="0" smtClean="0"/>
              <a:t> and </a:t>
            </a:r>
            <a:r>
              <a:rPr lang="en-US" i="1" dirty="0" err="1" smtClean="0"/>
              <a:t>Kirpan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560" y="1457400"/>
            <a:ext cx="3744415" cy="5400600"/>
          </a:xfrm>
        </p:spPr>
        <p:txBody>
          <a:bodyPr>
            <a:normAutofit/>
          </a:bodyPr>
          <a:lstStyle/>
          <a:p>
            <a:r>
              <a:rPr lang="en-US" sz="2000" dirty="0" smtClean="0"/>
              <a:t>Sikhs traditionally wear a metal bangle (</a:t>
            </a:r>
            <a:r>
              <a:rPr lang="en-US" sz="2000" b="1" i="1" dirty="0" err="1" smtClean="0"/>
              <a:t>kara</a:t>
            </a:r>
            <a:r>
              <a:rPr lang="en-US" sz="2000" i="1" dirty="0" smtClean="0"/>
              <a:t>) </a:t>
            </a:r>
            <a:r>
              <a:rPr lang="en-US" sz="2000" dirty="0" smtClean="0"/>
              <a:t>and carry a</a:t>
            </a:r>
            <a:r>
              <a:rPr lang="en-US" sz="2000" i="1" dirty="0" smtClean="0"/>
              <a:t> </a:t>
            </a:r>
            <a:r>
              <a:rPr lang="en-US" sz="2000" dirty="0" smtClean="0"/>
              <a:t>ceremonial sword (</a:t>
            </a:r>
            <a:r>
              <a:rPr lang="en-US" sz="2000" b="1" dirty="0" err="1" smtClean="0"/>
              <a:t>kirpan</a:t>
            </a:r>
            <a:r>
              <a:rPr lang="en-US" sz="2000" dirty="0" smtClean="0"/>
              <a:t>).</a:t>
            </a:r>
          </a:p>
          <a:p>
            <a:endParaRPr lang="en-US" sz="2000" dirty="0"/>
          </a:p>
          <a:p>
            <a:r>
              <a:rPr lang="en-US" sz="2000" dirty="0" smtClean="0"/>
              <a:t>The </a:t>
            </a:r>
            <a:r>
              <a:rPr lang="en-US" sz="2000" i="1" dirty="0" err="1" smtClean="0"/>
              <a:t>kirpan</a:t>
            </a:r>
            <a:r>
              <a:rPr lang="en-US" sz="2000" dirty="0" smtClean="0"/>
              <a:t> symbolizes the call to uphold justice and protect the weak;</a:t>
            </a:r>
            <a:r>
              <a:rPr lang="en-US" sz="2000" dirty="0"/>
              <a:t> </a:t>
            </a:r>
            <a:r>
              <a:rPr lang="en-US" sz="2000" dirty="0" smtClean="0"/>
              <a:t>the </a:t>
            </a:r>
            <a:r>
              <a:rPr lang="en-US" sz="2000" i="1" dirty="0" err="1" smtClean="0"/>
              <a:t>kara</a:t>
            </a:r>
            <a:r>
              <a:rPr lang="en-US" sz="2000" dirty="0" smtClean="0"/>
              <a:t> is a sign of infinity and therefore of </a:t>
            </a:r>
            <a:r>
              <a:rPr lang="en-US" sz="2000" dirty="0"/>
              <a:t>G</a:t>
            </a:r>
            <a:r>
              <a:rPr lang="en-US" sz="2000" dirty="0" smtClean="0"/>
              <a:t>od. </a:t>
            </a:r>
          </a:p>
          <a:p>
            <a:endParaRPr lang="en-US" dirty="0"/>
          </a:p>
        </p:txBody>
      </p:sp>
      <p:pic>
        <p:nvPicPr>
          <p:cNvPr id="5" name="Content Placeholder 4" descr="Kirp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4077072"/>
            <a:ext cx="3672408" cy="2467804"/>
          </a:xfrm>
        </p:spPr>
      </p:pic>
      <p:pic>
        <p:nvPicPr>
          <p:cNvPr id="6" name="Picture 5" descr="ka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268760"/>
            <a:ext cx="360040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45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352928" cy="924475"/>
          </a:xfrm>
        </p:spPr>
        <p:txBody>
          <a:bodyPr/>
          <a:lstStyle/>
          <a:p>
            <a:r>
              <a:rPr lang="en-US" dirty="0" smtClean="0"/>
              <a:t>Symbols of Sikh Identity: The ‘Five Ks’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3744415" cy="5435675"/>
          </a:xfrm>
        </p:spPr>
        <p:txBody>
          <a:bodyPr>
            <a:normAutofit/>
          </a:bodyPr>
          <a:lstStyle/>
          <a:p>
            <a:r>
              <a:rPr lang="en-US" sz="2000" dirty="0" smtClean="0"/>
              <a:t>Together, the </a:t>
            </a:r>
            <a:r>
              <a:rPr lang="en-US" sz="2000" i="1" dirty="0" err="1" smtClean="0"/>
              <a:t>kesh</a:t>
            </a:r>
            <a:r>
              <a:rPr lang="en-US" sz="2000" i="1" dirty="0" smtClean="0"/>
              <a:t>, kanga, </a:t>
            </a:r>
            <a:r>
              <a:rPr lang="en-US" sz="2000" i="1" dirty="0" err="1" smtClean="0"/>
              <a:t>kirpan</a:t>
            </a:r>
            <a:r>
              <a:rPr lang="en-US" sz="2000" i="1" dirty="0" smtClean="0"/>
              <a:t>, </a:t>
            </a:r>
            <a:r>
              <a:rPr lang="en-US" sz="2000" i="1" dirty="0" err="1" smtClean="0"/>
              <a:t>kara</a:t>
            </a:r>
            <a:r>
              <a:rPr lang="en-US" sz="2000" i="1" dirty="0" smtClean="0"/>
              <a:t> </a:t>
            </a:r>
            <a:r>
              <a:rPr lang="en-US" sz="2000" dirty="0" smtClean="0"/>
              <a:t>and a fifth item, the </a:t>
            </a:r>
            <a:r>
              <a:rPr lang="en-US" sz="2000" i="1" dirty="0" err="1" smtClean="0"/>
              <a:t>kachera</a:t>
            </a:r>
            <a:r>
              <a:rPr lang="en-US" sz="2000" dirty="0" smtClean="0"/>
              <a:t> (undergarments), make up the ‘five Ks’ of Sikh identity. </a:t>
            </a:r>
            <a:endParaRPr lang="en-US" sz="2000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96752"/>
            <a:ext cx="4176464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071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125113" cy="924475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Khalsa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136904" cy="5616625"/>
          </a:xfrm>
        </p:spPr>
        <p:txBody>
          <a:bodyPr/>
          <a:lstStyle/>
          <a:p>
            <a:pPr algn="just"/>
            <a:r>
              <a:rPr lang="en-GB" dirty="0"/>
              <a:t>A casteless body of Sikhs, identifiable by the five Ks, brave in battle, always ready to protect the </a:t>
            </a:r>
            <a:r>
              <a:rPr lang="en-GB" dirty="0" smtClean="0"/>
              <a:t>vulnerable.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Followers of a code of </a:t>
            </a:r>
            <a:r>
              <a:rPr lang="en-GB" dirty="0" smtClean="0"/>
              <a:t>conduct (</a:t>
            </a:r>
            <a:r>
              <a:rPr lang="en-GB" b="1" i="1" dirty="0" err="1"/>
              <a:t>R</a:t>
            </a:r>
            <a:r>
              <a:rPr lang="en-GB" b="1" i="1" dirty="0" err="1" smtClean="0"/>
              <a:t>ehat</a:t>
            </a:r>
            <a:r>
              <a:rPr lang="en-GB" b="1" i="1" dirty="0" smtClean="0"/>
              <a:t> </a:t>
            </a:r>
            <a:r>
              <a:rPr lang="en-GB" b="1" i="1" dirty="0" err="1"/>
              <a:t>M</a:t>
            </a:r>
            <a:r>
              <a:rPr lang="en-GB" b="1" i="1" dirty="0" err="1" smtClean="0"/>
              <a:t>aryada</a:t>
            </a:r>
            <a:r>
              <a:rPr lang="en-GB" dirty="0" smtClean="0"/>
              <a:t>) that </a:t>
            </a:r>
            <a:r>
              <a:rPr lang="en-GB" dirty="0"/>
              <a:t>requires rising early, bathing, reading the Sikh hymns, and meditating on the </a:t>
            </a:r>
            <a:r>
              <a:rPr lang="en-GB" dirty="0" smtClean="0"/>
              <a:t>Nam.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Prohibitions or taboos to be observed by </a:t>
            </a:r>
            <a:r>
              <a:rPr lang="en-GB" dirty="0" smtClean="0"/>
              <a:t>members: intercourse </a:t>
            </a:r>
            <a:r>
              <a:rPr lang="en-GB" dirty="0"/>
              <a:t>with Muslim </a:t>
            </a:r>
            <a:r>
              <a:rPr lang="en-GB" dirty="0" smtClean="0"/>
              <a:t>women; consumption </a:t>
            </a:r>
            <a:r>
              <a:rPr lang="en-GB" dirty="0"/>
              <a:t>of alcohol and </a:t>
            </a:r>
            <a:r>
              <a:rPr lang="en-GB" dirty="0" smtClean="0"/>
              <a:t>tobacco; consumption </a:t>
            </a:r>
            <a:r>
              <a:rPr lang="en-GB" dirty="0"/>
              <a:t>of halal </a:t>
            </a:r>
            <a:r>
              <a:rPr lang="en-GB" dirty="0" smtClean="0"/>
              <a:t>meat; worship </a:t>
            </a:r>
            <a:r>
              <a:rPr lang="en-GB" dirty="0"/>
              <a:t>of Hindu </a:t>
            </a:r>
            <a:r>
              <a:rPr lang="en-GB" dirty="0" smtClean="0"/>
              <a:t>deities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55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3080" cy="924475"/>
          </a:xfrm>
        </p:spPr>
        <p:txBody>
          <a:bodyPr/>
          <a:lstStyle/>
          <a:p>
            <a:r>
              <a:rPr lang="en-GB" dirty="0" smtClean="0"/>
              <a:t>The Succession of Human Gurus Comes to an 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3759309" cy="4752528"/>
          </a:xfrm>
        </p:spPr>
        <p:txBody>
          <a:bodyPr>
            <a:normAutofit/>
          </a:bodyPr>
          <a:lstStyle/>
          <a:p>
            <a:r>
              <a:rPr lang="en-GB" dirty="0"/>
              <a:t>Before his death, </a:t>
            </a:r>
            <a:r>
              <a:rPr lang="en-GB" dirty="0" smtClean="0"/>
              <a:t>Guru </a:t>
            </a:r>
            <a:r>
              <a:rPr lang="en-GB" dirty="0" err="1" smtClean="0"/>
              <a:t>Gobind</a:t>
            </a:r>
            <a:r>
              <a:rPr lang="en-GB" dirty="0" smtClean="0"/>
              <a:t> Singh gathered </a:t>
            </a:r>
            <a:r>
              <a:rPr lang="en-GB" dirty="0"/>
              <a:t>his Sikhs and declared that the line of personal Gurus was </a:t>
            </a:r>
            <a:r>
              <a:rPr lang="en-GB" dirty="0" smtClean="0"/>
              <a:t>at </a:t>
            </a:r>
            <a:r>
              <a:rPr lang="en-GB" dirty="0"/>
              <a:t>an end.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From that moment, the functions </a:t>
            </a:r>
            <a:r>
              <a:rPr lang="en-GB" dirty="0"/>
              <a:t>of Guru </a:t>
            </a:r>
            <a:r>
              <a:rPr lang="en-GB" dirty="0" smtClean="0"/>
              <a:t>were to be held jointly </a:t>
            </a:r>
            <a:r>
              <a:rPr lang="en-GB" dirty="0"/>
              <a:t>by the </a:t>
            </a:r>
            <a:r>
              <a:rPr lang="en-GB" i="1" dirty="0" err="1"/>
              <a:t>Granth</a:t>
            </a:r>
            <a:r>
              <a:rPr lang="en-GB" dirty="0"/>
              <a:t> and the </a:t>
            </a:r>
            <a:r>
              <a:rPr lang="en-GB" i="1" dirty="0" err="1"/>
              <a:t>Panth</a:t>
            </a:r>
            <a:r>
              <a:rPr lang="en-GB" dirty="0"/>
              <a:t>. </a:t>
            </a:r>
          </a:p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way, the </a:t>
            </a:r>
            <a:r>
              <a:rPr lang="en-GB" dirty="0" smtClean="0"/>
              <a:t>Guru remains </a:t>
            </a:r>
            <a:r>
              <a:rPr lang="en-GB" dirty="0"/>
              <a:t>ever-present and ever-accessible to Sikhs. </a:t>
            </a: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4864"/>
            <a:ext cx="4752528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521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125113" cy="924475"/>
          </a:xfrm>
        </p:spPr>
        <p:txBody>
          <a:bodyPr/>
          <a:lstStyle/>
          <a:p>
            <a:r>
              <a:rPr lang="en-GB" dirty="0" smtClean="0"/>
              <a:t>Martyrdom and Militancy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5040560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Between the </a:t>
            </a:r>
            <a:r>
              <a:rPr lang="en-GB" dirty="0" smtClean="0"/>
              <a:t>15</a:t>
            </a:r>
            <a:r>
              <a:rPr lang="en-GB" baseline="30000" dirty="0" smtClean="0"/>
              <a:t>th</a:t>
            </a:r>
            <a:r>
              <a:rPr lang="en-GB" dirty="0" smtClean="0"/>
              <a:t> and 17</a:t>
            </a:r>
            <a:r>
              <a:rPr lang="en-GB" baseline="30000" dirty="0" smtClean="0"/>
              <a:t>th</a:t>
            </a:r>
            <a:r>
              <a:rPr lang="en-GB" dirty="0" smtClean="0"/>
              <a:t> centuries, </a:t>
            </a:r>
            <a:r>
              <a:rPr lang="en-GB" dirty="0"/>
              <a:t>we see the Sikh </a:t>
            </a:r>
            <a:r>
              <a:rPr lang="en-GB" dirty="0" err="1"/>
              <a:t>Panth</a:t>
            </a:r>
            <a:r>
              <a:rPr lang="en-GB" dirty="0"/>
              <a:t> develop from a group of disciplined devotees to fearless </a:t>
            </a:r>
            <a:r>
              <a:rPr lang="en-GB" dirty="0" smtClean="0"/>
              <a:t>warriors.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idea of the saint-soldier or holy warrior became central to Sikh male </a:t>
            </a:r>
            <a:r>
              <a:rPr lang="en-GB" dirty="0" smtClean="0"/>
              <a:t>identity.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life of the martyr, or </a:t>
            </a:r>
            <a:r>
              <a:rPr lang="en-GB" i="1" dirty="0" err="1"/>
              <a:t>shahid</a:t>
            </a:r>
            <a:r>
              <a:rPr lang="en-GB" dirty="0"/>
              <a:t>, is highly valued by Sikhs – the </a:t>
            </a:r>
            <a:r>
              <a:rPr lang="en-GB" i="1" dirty="0" err="1"/>
              <a:t>shahid</a:t>
            </a:r>
            <a:r>
              <a:rPr lang="en-GB" dirty="0"/>
              <a:t> is one who fights for his convictions, challenges oppressors, and seeks </a:t>
            </a:r>
            <a:r>
              <a:rPr lang="en-GB" dirty="0" smtClean="0"/>
              <a:t>justice.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Over time, a number of </a:t>
            </a:r>
            <a:r>
              <a:rPr lang="en-GB" dirty="0" smtClean="0"/>
              <a:t>bands or clans of </a:t>
            </a:r>
            <a:r>
              <a:rPr lang="en-GB" dirty="0"/>
              <a:t>Sikh warriors developed under the leadership of </a:t>
            </a:r>
            <a:r>
              <a:rPr lang="en-GB" dirty="0" smtClean="0"/>
              <a:t>local ‘</a:t>
            </a:r>
            <a:r>
              <a:rPr lang="en-GB" dirty="0" err="1" smtClean="0"/>
              <a:t>sardars</a:t>
            </a:r>
            <a:r>
              <a:rPr lang="en-GB" dirty="0" smtClean="0"/>
              <a:t>’. These ‘</a:t>
            </a:r>
            <a:r>
              <a:rPr lang="en-GB" dirty="0" err="1" smtClean="0"/>
              <a:t>misls</a:t>
            </a:r>
            <a:r>
              <a:rPr lang="en-GB" dirty="0" smtClean="0"/>
              <a:t>’ were united into the Sikh Empire by </a:t>
            </a:r>
            <a:r>
              <a:rPr lang="en-GB" dirty="0" err="1"/>
              <a:t>R</a:t>
            </a:r>
            <a:r>
              <a:rPr lang="en-GB" dirty="0" err="1" smtClean="0"/>
              <a:t>anjit</a:t>
            </a:r>
            <a:r>
              <a:rPr lang="en-GB" dirty="0" smtClean="0"/>
              <a:t> Singh (1780-1839) at the beginning of the 19</a:t>
            </a:r>
            <a:r>
              <a:rPr lang="en-GB" baseline="30000" dirty="0" smtClean="0"/>
              <a:t>th</a:t>
            </a:r>
            <a:r>
              <a:rPr lang="en-GB" dirty="0" smtClean="0"/>
              <a:t> century (later dissolved by the British).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71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5113" cy="924475"/>
          </a:xfrm>
        </p:spPr>
        <p:txBody>
          <a:bodyPr/>
          <a:lstStyle/>
          <a:p>
            <a:r>
              <a:rPr lang="en-US" dirty="0" smtClean="0"/>
              <a:t>Changes to the Sikh Worldview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7992888" cy="4824536"/>
          </a:xfrm>
        </p:spPr>
        <p:txBody>
          <a:bodyPr>
            <a:normAutofit/>
          </a:bodyPr>
          <a:lstStyle/>
          <a:p>
            <a:pPr algn="just"/>
            <a:r>
              <a:rPr lang="en-US" dirty="0" smtClean="0"/>
              <a:t>What started out as a simple faith with minimal rituals became increasingly overlaid with ritual and layers of institutional structures.</a:t>
            </a:r>
          </a:p>
          <a:p>
            <a:pPr marL="0" indent="0" algn="just">
              <a:buNone/>
            </a:pPr>
            <a:endParaRPr lang="en-US" dirty="0" smtClean="0"/>
          </a:p>
          <a:p>
            <a:pPr algn="just"/>
            <a:r>
              <a:rPr lang="en-US" dirty="0" smtClean="0"/>
              <a:t>What started out as a universal and inclusive faith came increasingly to assert its distinctiveness, its separateness from (even antagonism to) other religions.</a:t>
            </a:r>
          </a:p>
          <a:p>
            <a:pPr marL="0" indent="0" algn="just">
              <a:buNone/>
            </a:pPr>
            <a:endParaRPr lang="en-US" dirty="0" smtClean="0"/>
          </a:p>
          <a:p>
            <a:pPr algn="just"/>
            <a:r>
              <a:rPr lang="en-US" dirty="0" smtClean="0"/>
              <a:t>The focus on mysticism and spirituality was overlaid with new emphases on martyrdom and militancy.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94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khism - An Introduction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Sikhism - An Introduction</Template>
  <TotalTime>831</TotalTime>
  <Words>2968</Words>
  <Application>Microsoft Office PowerPoint</Application>
  <PresentationFormat>On-screen Show (4:3)</PresentationFormat>
  <Paragraphs>261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Sikhism - An Introduction</vt:lpstr>
      <vt:lpstr>Sikhism: Origins and Development</vt:lpstr>
      <vt:lpstr>PowerPoint Presentation</vt:lpstr>
      <vt:lpstr>Sikhism</vt:lpstr>
      <vt:lpstr>The Punjab </vt:lpstr>
      <vt:lpstr>The Punjab before 1947</vt:lpstr>
      <vt:lpstr>Sikhs: The Followers of Sikhi</vt:lpstr>
      <vt:lpstr>Sikhism: The Fundamentals</vt:lpstr>
      <vt:lpstr>The Ten Gurus</vt:lpstr>
      <vt:lpstr>The Social/Religious Context</vt:lpstr>
      <vt:lpstr>The Social/Religious Context</vt:lpstr>
      <vt:lpstr>The Social/Religious Context: The Sant Tradition</vt:lpstr>
      <vt:lpstr>The Social/Religious Context: The Sant Tradition</vt:lpstr>
      <vt:lpstr> Guru Nanak (15 April 1469 – 22 September 1539) </vt:lpstr>
      <vt:lpstr>Nanak’s Mystical Experience</vt:lpstr>
      <vt:lpstr>The Mul Mantar</vt:lpstr>
      <vt:lpstr>Nanak Becomes Guru Nanak</vt:lpstr>
      <vt:lpstr>The Community at Kartarpur</vt:lpstr>
      <vt:lpstr>Guru Nanak Appoints a Successor</vt:lpstr>
      <vt:lpstr>Guru Nanak Appoints a Successor</vt:lpstr>
      <vt:lpstr>Guru Nanak’s Legacy </vt:lpstr>
      <vt:lpstr>Guru Nanak’s Theology</vt:lpstr>
      <vt:lpstr>The Three ‘Pillars’ of Sikhism</vt:lpstr>
      <vt:lpstr> Guru Angad (Born 1 March 1504, Guru 1539-52)</vt:lpstr>
      <vt:lpstr>Gurmukhi Script</vt:lpstr>
      <vt:lpstr>Guru Amar Das (Born 5 May 1479, Guru 1552-74)</vt:lpstr>
      <vt:lpstr>The Emperor and the Guru</vt:lpstr>
      <vt:lpstr>Langar</vt:lpstr>
      <vt:lpstr>Guru Ram Das (Born 24 September 1534, Guru 1574-81)</vt:lpstr>
      <vt:lpstr>The Golden Temple, Amritsar</vt:lpstr>
      <vt:lpstr>The Golden Temple, Amritsar</vt:lpstr>
      <vt:lpstr>The Golden Temple, Amritsar</vt:lpstr>
      <vt:lpstr>Guru Arjan (Born 15 April 1563, Guru 1581-1606)</vt:lpstr>
      <vt:lpstr>Guru Harogobind (Born 14 June 1595, Guru 1606-44)</vt:lpstr>
      <vt:lpstr>Guru Harogobind</vt:lpstr>
      <vt:lpstr>Guru Har Rai (Born 30 January 1630, Guru 1644-61)</vt:lpstr>
      <vt:lpstr>Guru Har Krishan (Born 7 July 1656, Guru 1661-4)</vt:lpstr>
      <vt:lpstr>Guru Tegh Bahadur (Born 1 April 1621, Guru 1664-75)</vt:lpstr>
      <vt:lpstr>Tegh Bahadur Becomes Sikhism’s Second Martyred Guru</vt:lpstr>
      <vt:lpstr>Guru Gobind Singh (Born 22 December 1666, Guru 1675-1708)</vt:lpstr>
      <vt:lpstr>The Inauguration of the Khalsa</vt:lpstr>
      <vt:lpstr>PowerPoint Presentation</vt:lpstr>
      <vt:lpstr>The Inauguration of the Khalsa</vt:lpstr>
      <vt:lpstr>PowerPoint Presentation</vt:lpstr>
      <vt:lpstr>Landmark Features of This Event</vt:lpstr>
      <vt:lpstr>Symbols of Sikh Identity: Kesh and Kanga</vt:lpstr>
      <vt:lpstr>Symbols of Sikh Identity: Kesh and Kanga </vt:lpstr>
      <vt:lpstr>Symbols of Sikh Identity: Kara and Kirpan</vt:lpstr>
      <vt:lpstr>Symbols of Sikh Identity: The ‘Five Ks’</vt:lpstr>
      <vt:lpstr>The Khalsa</vt:lpstr>
      <vt:lpstr>The Succession of Human Gurus Comes to an End</vt:lpstr>
      <vt:lpstr>Martyrdom and Militancy</vt:lpstr>
      <vt:lpstr>Changes to the Sikh Worldview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Sikhism: Origins and Development</dc:title>
  <dc:creator>Rhodri Thomas</dc:creator>
  <cp:lastModifiedBy>Rhodri Thomas</cp:lastModifiedBy>
  <cp:revision>48</cp:revision>
  <dcterms:created xsi:type="dcterms:W3CDTF">2016-04-18T19:07:27Z</dcterms:created>
  <dcterms:modified xsi:type="dcterms:W3CDTF">2018-03-26T17:14:03Z</dcterms:modified>
</cp:coreProperties>
</file>