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iselle Neill (1502701)" initials="GN(" lastIdx="1" clrIdx="0">
    <p:extLst>
      <p:ext uri="{19B8F6BF-5375-455C-9EA6-DF929625EA0E}">
        <p15:presenceInfo xmlns:p15="http://schemas.microsoft.com/office/powerpoint/2012/main" userId="Giselle Neill (150270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81952" autoAdjust="0"/>
  </p:normalViewPr>
  <p:slideViewPr>
    <p:cSldViewPr snapToGrid="0">
      <p:cViewPr varScale="1">
        <p:scale>
          <a:sx n="15" d="100"/>
          <a:sy n="15" d="100"/>
        </p:scale>
        <p:origin x="1362" y="1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much concern for Adolescent and young adults with regards to body size, dieting and eating disorders this is a widespread problem.  At the same time these groups of people that are concerned are bombarded with Media has suggested that the following stigma is attached to Anorexia Nervosa are: ( Read off the Slide under the heading of Stigma attached to AN).  Then go onto </a:t>
            </a:r>
            <a:r>
              <a:rPr lang="en-US" dirty="0" err="1"/>
              <a:t>Frequenty</a:t>
            </a:r>
            <a:r>
              <a:rPr lang="en-US" dirty="0"/>
              <a:t> of Eating Disorders Discus the figures found and then explain what the problems are with these figures.  Then go onto what the AN person feels and the internalization of how the stigma impacts them. The impacts of this stigma are vast and there are just a few that I have put down on the list (Living with Anorexia Nervosa and its Stigmas then go across to the stigmas from others go through them and then go down to the conclusion and explain that this is still in its infancy and that and thank everyone for listening.</a:t>
            </a:r>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87261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12/11/2018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BE1A-25D0-4DE7-8E18-415B964DB15A}"/>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21D5DB08-B30B-4FDE-9F26-DB4057938646}"/>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12CAE0-589B-44B6-A42B-5C2A166A2F3F}"/>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4B4C88B6-1A70-4D80-A4F2-44E8E8DA8B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2C09B1-19C8-49A6-8EA1-08B5F79350E1}"/>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1156510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805A-6DD2-4DBD-AC97-724E1D33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100264-AD36-4CD4-99CA-7AF485376C0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CFB835-A2B6-4CF9-994E-EDE32652FB70}"/>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B72BB82E-E1DF-4582-9CEF-D2E38171BD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B58D4-DD59-4066-8D1A-5A5A84137C41}"/>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134953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D31BE-95A6-4CBE-83CB-B824FFA24A37}"/>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E6C414-493E-4EBD-B61A-1C5AADCA790E}"/>
              </a:ext>
            </a:extLst>
          </p:cNvPr>
          <p:cNvSpPr>
            <a:spLocks noGrp="1"/>
          </p:cNvSpPr>
          <p:nvPr>
            <p:ph type="body" idx="1"/>
          </p:nvPr>
        </p:nvSpPr>
        <p:spPr>
          <a:xfrm>
            <a:off x="2994660" y="22029425"/>
            <a:ext cx="37856160" cy="7200898"/>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0374B64-D43E-4C36-B61A-6CCCA4C3609A}"/>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79869B8C-1FD4-4622-87F1-B5D5AB380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1CBEC-C720-4F67-9601-19161A08726C}"/>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3396213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2E6C2-A03A-4515-92B6-5F9F474E08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A33214-5BA2-4C66-858B-38808FF1689A}"/>
              </a:ext>
            </a:extLst>
          </p:cNvPr>
          <p:cNvSpPr>
            <a:spLocks noGrp="1"/>
          </p:cNvSpPr>
          <p:nvPr>
            <p:ph sz="half" idx="1"/>
          </p:nvPr>
        </p:nvSpPr>
        <p:spPr>
          <a:xfrm>
            <a:off x="3017520" y="8763000"/>
            <a:ext cx="1865376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A70AB3-2BA9-4E7D-812F-4A30458ABB18}"/>
              </a:ext>
            </a:extLst>
          </p:cNvPr>
          <p:cNvSpPr>
            <a:spLocks noGrp="1"/>
          </p:cNvSpPr>
          <p:nvPr>
            <p:ph sz="half" idx="2"/>
          </p:nvPr>
        </p:nvSpPr>
        <p:spPr>
          <a:xfrm>
            <a:off x="22219920" y="8763000"/>
            <a:ext cx="1865376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AE04B2-D7EB-4BD0-B44C-0D4B2200FB87}"/>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6" name="Footer Placeholder 5">
            <a:extLst>
              <a:ext uri="{FF2B5EF4-FFF2-40B4-BE49-F238E27FC236}">
                <a16:creationId xmlns:a16="http://schemas.microsoft.com/office/drawing/2014/main" id="{F029AF8D-1C0C-4A6F-A63C-FD7049A26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C0CDBE-30C5-48A6-886C-D5DDFE6AF901}"/>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2861170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350F-1810-4428-BDF0-A7DFA964D27B}"/>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AC9D95-B3B3-4EF2-B01D-F3165568FB15}"/>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4" name="Content Placeholder 3">
            <a:extLst>
              <a:ext uri="{FF2B5EF4-FFF2-40B4-BE49-F238E27FC236}">
                <a16:creationId xmlns:a16="http://schemas.microsoft.com/office/drawing/2014/main" id="{4F067C57-E27D-4834-8DB1-6A5CEC29C5BE}"/>
              </a:ext>
            </a:extLst>
          </p:cNvPr>
          <p:cNvSpPr>
            <a:spLocks noGrp="1"/>
          </p:cNvSpPr>
          <p:nvPr>
            <p:ph sz="half" idx="2"/>
          </p:nvPr>
        </p:nvSpPr>
        <p:spPr>
          <a:xfrm>
            <a:off x="3023239" y="12024360"/>
            <a:ext cx="18568033"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DF6EB6-1217-44B3-9E7F-904771AFB734}"/>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6" name="Content Placeholder 5">
            <a:extLst>
              <a:ext uri="{FF2B5EF4-FFF2-40B4-BE49-F238E27FC236}">
                <a16:creationId xmlns:a16="http://schemas.microsoft.com/office/drawing/2014/main" id="{DE678FF3-96D1-410D-B517-E9537546A56F}"/>
              </a:ext>
            </a:extLst>
          </p:cNvPr>
          <p:cNvSpPr>
            <a:spLocks noGrp="1"/>
          </p:cNvSpPr>
          <p:nvPr>
            <p:ph sz="quarter" idx="4"/>
          </p:nvPr>
        </p:nvSpPr>
        <p:spPr>
          <a:xfrm>
            <a:off x="22219920" y="12024360"/>
            <a:ext cx="18659477"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DFFC62-5183-405D-B946-B5CB8A6DF5A2}"/>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8" name="Footer Placeholder 7">
            <a:extLst>
              <a:ext uri="{FF2B5EF4-FFF2-40B4-BE49-F238E27FC236}">
                <a16:creationId xmlns:a16="http://schemas.microsoft.com/office/drawing/2014/main" id="{3DBC868E-A04C-4F1E-AE3F-44306230A3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BDEBF2-B541-43ED-A7D1-4EBA2D80C028}"/>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2119764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5446D-B86C-4194-9859-21CC92F050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F4B2D5-B887-4A89-AC48-05D6CA536371}"/>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4" name="Footer Placeholder 3">
            <a:extLst>
              <a:ext uri="{FF2B5EF4-FFF2-40B4-BE49-F238E27FC236}">
                <a16:creationId xmlns:a16="http://schemas.microsoft.com/office/drawing/2014/main" id="{7A282008-F64B-4BAA-8895-1508C7A011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E29130-17E2-4CB1-8A29-6067A14DAF1C}"/>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3899554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7BD70D-2EDA-4E41-A04D-A84F84D17623}"/>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3" name="Footer Placeholder 2">
            <a:extLst>
              <a:ext uri="{FF2B5EF4-FFF2-40B4-BE49-F238E27FC236}">
                <a16:creationId xmlns:a16="http://schemas.microsoft.com/office/drawing/2014/main" id="{2FFDA87B-9B43-4E72-BC9F-5262C07B40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8663C9-DC26-4248-95A9-97B6670B7975}"/>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3197155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CBC93-57CB-4AE4-83B3-842D7182878C}"/>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0018C-3D1B-4629-A8FB-F5942E7B13D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67E1DE-2C3D-4C05-BBC2-D60C9C226ECB}"/>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a:extLst>
              <a:ext uri="{FF2B5EF4-FFF2-40B4-BE49-F238E27FC236}">
                <a16:creationId xmlns:a16="http://schemas.microsoft.com/office/drawing/2014/main" id="{473467C1-428F-4C7F-8767-8299FE514316}"/>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6" name="Footer Placeholder 5">
            <a:extLst>
              <a:ext uri="{FF2B5EF4-FFF2-40B4-BE49-F238E27FC236}">
                <a16:creationId xmlns:a16="http://schemas.microsoft.com/office/drawing/2014/main" id="{54F7F14F-B32D-487C-B41F-CA5B3EFAFA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0EA751-3944-456F-87F4-560D446FCA62}"/>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4274921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0731-BAA6-4D86-BDF8-1D616EE9B357}"/>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BA299-B42F-4782-9314-F3B2EF826E59}"/>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22B32BF4-99BC-4FD2-86D9-B0B62433B729}"/>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a:extLst>
              <a:ext uri="{FF2B5EF4-FFF2-40B4-BE49-F238E27FC236}">
                <a16:creationId xmlns:a16="http://schemas.microsoft.com/office/drawing/2014/main" id="{CB23A0D3-C7AE-432E-B182-A50D13311E0F}"/>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6" name="Footer Placeholder 5">
            <a:extLst>
              <a:ext uri="{FF2B5EF4-FFF2-40B4-BE49-F238E27FC236}">
                <a16:creationId xmlns:a16="http://schemas.microsoft.com/office/drawing/2014/main" id="{B13EE744-BA57-4C24-8552-A094F2F76C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8B9D9-338F-462F-895A-380038301CC1}"/>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1187195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75CDA-FE48-49BC-8F87-8E52D0D818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8308F-8ED1-4A38-97EA-E4547AD85BE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6F3D4-0CF4-40F6-8F24-3561F22BE139}"/>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F6FA29EF-F07C-42FC-9547-51ABBDA59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281D8B-4347-461B-B443-E01C9E1F1E4F}"/>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3139548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F03AAC-3511-4808-B946-23441E712105}"/>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176E0A-FA94-4FE1-B415-A40ED6B43A7F}"/>
              </a:ext>
            </a:extLst>
          </p:cNvPr>
          <p:cNvSpPr>
            <a:spLocks noGrp="1"/>
          </p:cNvSpPr>
          <p:nvPr>
            <p:ph type="body" orient="vert" idx="1"/>
          </p:nvPr>
        </p:nvSpPr>
        <p:spPr>
          <a:xfrm>
            <a:off x="3017520" y="1752600"/>
            <a:ext cx="27843480" cy="2789682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D46D6-6EF8-42BD-8856-021E0E6F7974}"/>
              </a:ext>
            </a:extLst>
          </p:cNvPr>
          <p:cNvSpPr>
            <a:spLocks noGrp="1"/>
          </p:cNvSpPr>
          <p:nvPr>
            <p:ph type="dt" sz="half" idx="10"/>
          </p:nvPr>
        </p:nvSpPr>
        <p:spPr/>
        <p:txBody>
          <a:body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710B92D3-3414-4A17-A976-4B7A24BDE6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C6587-D2C9-4263-801B-3F7E7B31A542}"/>
              </a:ext>
            </a:extLst>
          </p:cNvPr>
          <p:cNvSpPr>
            <a:spLocks noGrp="1"/>
          </p:cNvSpPr>
          <p:nvPr>
            <p:ph type="sldNum" sz="quarter" idx="12"/>
          </p:nvPr>
        </p:nvSpPr>
        <p:spPr/>
        <p:txBody>
          <a:bodyPr/>
          <a:lstStyle/>
          <a:p>
            <a:fld id="{20E363F3-2F6F-421F-8F07-F0103DB540BB}" type="slidenum">
              <a:rPr lang="en-GB" smtClean="0"/>
              <a:t>‹#›</a:t>
            </a:fld>
            <a:endParaRPr lang="en-GB"/>
          </a:p>
        </p:txBody>
      </p:sp>
    </p:spTree>
    <p:extLst>
      <p:ext uri="{BB962C8B-B14F-4D97-AF65-F5344CB8AC3E}">
        <p14:creationId xmlns:p14="http://schemas.microsoft.com/office/powerpoint/2010/main" val="348307304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E7946E-4A77-4E8A-93E7-61605C836192}"/>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7905F-097F-4647-B530-178A919DEC0C}"/>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40177-2AD0-45E2-B5B9-95B283AFB518}"/>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fld id="{A7049482-3E65-4432-A9BD-817CB4EA57B1}" type="datetimeFigureOut">
              <a:rPr lang="en-GB" smtClean="0"/>
              <a:t>11/12/2018</a:t>
            </a:fld>
            <a:endParaRPr lang="en-GB"/>
          </a:p>
        </p:txBody>
      </p:sp>
      <p:sp>
        <p:nvSpPr>
          <p:cNvPr id="5" name="Footer Placeholder 4">
            <a:extLst>
              <a:ext uri="{FF2B5EF4-FFF2-40B4-BE49-F238E27FC236}">
                <a16:creationId xmlns:a16="http://schemas.microsoft.com/office/drawing/2014/main" id="{E00ACD2E-6E19-42F4-B3C6-9DE3DF643A12}"/>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05CDB1-7A0F-4367-B6EF-F7F2FAC3A2BE}"/>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20E363F3-2F6F-421F-8F07-F0103DB540BB}" type="slidenum">
              <a:rPr lang="en-GB" smtClean="0"/>
              <a:t>‹#›</a:t>
            </a:fld>
            <a:endParaRPr lang="en-GB"/>
          </a:p>
        </p:txBody>
      </p:sp>
    </p:spTree>
    <p:extLst>
      <p:ext uri="{BB962C8B-B14F-4D97-AF65-F5344CB8AC3E}">
        <p14:creationId xmlns:p14="http://schemas.microsoft.com/office/powerpoint/2010/main" val="41687160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20686" y="685860"/>
            <a:ext cx="33636857" cy="2971740"/>
          </a:xfrm>
        </p:spPr>
        <p:txBody>
          <a:bodyPr>
            <a:normAutofit/>
          </a:bodyPr>
          <a:lstStyle/>
          <a:p>
            <a:pPr algn="ctr"/>
            <a:r>
              <a:rPr lang="en-US" dirty="0"/>
              <a:t>Stigma and its Impacts on Anorexia Nervosa (AN)</a:t>
            </a:r>
          </a:p>
        </p:txBody>
      </p:sp>
      <p:sp>
        <p:nvSpPr>
          <p:cNvPr id="23" name="Text Placeholder 22"/>
          <p:cNvSpPr>
            <a:spLocks noGrp="1"/>
          </p:cNvSpPr>
          <p:nvPr>
            <p:ph type="body" sz="quarter" idx="36"/>
          </p:nvPr>
        </p:nvSpPr>
        <p:spPr/>
        <p:txBody>
          <a:bodyPr/>
          <a:lstStyle/>
          <a:p>
            <a:pPr algn="ctr"/>
            <a:r>
              <a:rPr lang="en-US" dirty="0"/>
              <a:t>Giselle Neill Student Number 1502701, - Psychopathology</a:t>
            </a:r>
          </a:p>
        </p:txBody>
      </p:sp>
      <p:sp>
        <p:nvSpPr>
          <p:cNvPr id="67" name="Text Placeholder 66"/>
          <p:cNvSpPr>
            <a:spLocks noGrp="1"/>
          </p:cNvSpPr>
          <p:nvPr>
            <p:ph type="body" sz="quarter" idx="13"/>
          </p:nvPr>
        </p:nvSpPr>
        <p:spPr>
          <a:xfrm>
            <a:off x="385349" y="5474379"/>
            <a:ext cx="13509721" cy="3518278"/>
          </a:xfrm>
        </p:spPr>
        <p:txBody>
          <a:bodyPr/>
          <a:lstStyle/>
          <a:p>
            <a:r>
              <a:rPr lang="en-US" dirty="0"/>
              <a:t>Defining Stigma.</a:t>
            </a:r>
          </a:p>
        </p:txBody>
      </p:sp>
      <p:sp>
        <p:nvSpPr>
          <p:cNvPr id="69" name="Text Placeholder 68"/>
          <p:cNvSpPr>
            <a:spLocks noGrp="1"/>
          </p:cNvSpPr>
          <p:nvPr>
            <p:ph type="body" sz="quarter" idx="39"/>
          </p:nvPr>
        </p:nvSpPr>
        <p:spPr>
          <a:xfrm>
            <a:off x="385349" y="9318163"/>
            <a:ext cx="13509721" cy="3719976"/>
          </a:xfrm>
          <a:solidFill>
            <a:schemeClr val="tx2">
              <a:lumMod val="10000"/>
              <a:lumOff val="90000"/>
            </a:schemeClr>
          </a:solidFill>
        </p:spPr>
        <p:txBody>
          <a:bodyPr/>
          <a:lstStyle/>
          <a:p>
            <a:r>
              <a:rPr lang="en-US" dirty="0"/>
              <a:t>Stigma is the discredited identity that is associated with harmful cognitions, attitudes or stereotypes, which results in the engagement in negative responses and behavior (Yan, </a:t>
            </a:r>
            <a:r>
              <a:rPr lang="en-US" dirty="0" err="1"/>
              <a:t>Reiger</a:t>
            </a:r>
            <a:r>
              <a:rPr lang="en-US" dirty="0"/>
              <a:t> &amp; </a:t>
            </a:r>
            <a:r>
              <a:rPr lang="en-US" dirty="0" err="1"/>
              <a:t>Shou</a:t>
            </a:r>
            <a:r>
              <a:rPr lang="en-US" dirty="0"/>
              <a:t>, 2017).</a:t>
            </a:r>
          </a:p>
        </p:txBody>
      </p:sp>
      <p:sp>
        <p:nvSpPr>
          <p:cNvPr id="11" name="Content Placeholder 10"/>
          <p:cNvSpPr>
            <a:spLocks noGrp="1"/>
          </p:cNvSpPr>
          <p:nvPr>
            <p:ph sz="quarter" idx="38"/>
          </p:nvPr>
        </p:nvSpPr>
        <p:spPr>
          <a:xfrm>
            <a:off x="28448194" y="9284295"/>
            <a:ext cx="14671210" cy="12751905"/>
          </a:xfrm>
          <a:solidFill>
            <a:schemeClr val="tx2">
              <a:lumMod val="10000"/>
              <a:lumOff val="90000"/>
            </a:schemeClr>
          </a:solidFill>
        </p:spPr>
        <p:txBody>
          <a:bodyPr>
            <a:normAutofit fontScale="92500"/>
          </a:bodyPr>
          <a:lstStyle/>
          <a:p>
            <a:r>
              <a:rPr lang="en-US" dirty="0"/>
              <a:t>Teasing about habits and body weight especially friends and family members. This will cause the suffer to not want to eat in front of people (</a:t>
            </a:r>
            <a:r>
              <a:rPr lang="en-US" dirty="0" err="1"/>
              <a:t>Doley</a:t>
            </a:r>
            <a:r>
              <a:rPr lang="en-US" dirty="0"/>
              <a:t>, et al., 2016).</a:t>
            </a:r>
          </a:p>
          <a:p>
            <a:endParaRPr lang="en-US" dirty="0"/>
          </a:p>
          <a:p>
            <a:r>
              <a:rPr lang="en-US" dirty="0"/>
              <a:t>Employment requirements e.g. Models and Actors and Actresses (Yan et al, 2017)</a:t>
            </a:r>
          </a:p>
          <a:p>
            <a:r>
              <a:rPr lang="en-US" dirty="0"/>
              <a:t>Thinness is looked at as beauty. People are not beautiful if the person is not thin (</a:t>
            </a:r>
            <a:r>
              <a:rPr lang="de-DE" dirty="0"/>
              <a:t>Cremer &amp; Steinwert,1998). </a:t>
            </a:r>
            <a:endParaRPr lang="en-US" dirty="0"/>
          </a:p>
          <a:p>
            <a:r>
              <a:rPr lang="en-US" dirty="0"/>
              <a:t>Eating disorders are seen as not to be dangerous (Yan et al, 2017)</a:t>
            </a:r>
          </a:p>
          <a:p>
            <a:r>
              <a:rPr lang="en-US" dirty="0"/>
              <a:t>Frequently regarded for being responsible and blameworthy of their behavior. This will lead to people actually avoiding people </a:t>
            </a:r>
            <a:r>
              <a:rPr lang="en-US"/>
              <a:t>with AN </a:t>
            </a:r>
            <a:r>
              <a:rPr lang="en-US" dirty="0"/>
              <a:t>(Yan et al, 2017).</a:t>
            </a:r>
          </a:p>
          <a:p>
            <a:r>
              <a:rPr lang="en-US" dirty="0"/>
              <a:t>Treatment seeking behavior. People just think that the suffer is looking for attention. (Yan et al, 2017)</a:t>
            </a:r>
          </a:p>
          <a:p>
            <a:r>
              <a:rPr lang="en-US" dirty="0"/>
              <a:t>Frequently regarded for being responsible and blameworthy of their behavior some lay persons believe that AN suffers are Narcissistic in personality. (</a:t>
            </a:r>
            <a:r>
              <a:rPr lang="en-US" dirty="0" err="1"/>
              <a:t>Roehrig</a:t>
            </a:r>
            <a:r>
              <a:rPr lang="en-US" dirty="0"/>
              <a:t> &amp; McLean, 2010)</a:t>
            </a:r>
          </a:p>
          <a:p>
            <a:r>
              <a:rPr lang="en-US" dirty="0"/>
              <a:t>Stigma of the Medical Staff which will result in AN suffers into not seeking treatment (</a:t>
            </a:r>
            <a:r>
              <a:rPr lang="en-US" dirty="0" err="1"/>
              <a:t>Doley</a:t>
            </a:r>
            <a:r>
              <a:rPr lang="en-US" dirty="0"/>
              <a:t>, et al., (2016); Yan et al,(2017).</a:t>
            </a:r>
          </a:p>
          <a:p>
            <a:r>
              <a:rPr lang="en-US" dirty="0"/>
              <a:t>Majority of women believed in some benefits like popularity extremely thin body types and associated positive personality attributes such as self-discipline. (</a:t>
            </a:r>
            <a:r>
              <a:rPr lang="en-US" dirty="0" err="1"/>
              <a:t>Doley</a:t>
            </a:r>
            <a:r>
              <a:rPr lang="en-US" dirty="0"/>
              <a:t>, et al., 2016)</a:t>
            </a:r>
          </a:p>
          <a:p>
            <a:r>
              <a:rPr lang="en-US" dirty="0"/>
              <a:t>Jealousy and admiration for the eating disorder from peers, classmates, colleagues and friends. (</a:t>
            </a:r>
            <a:r>
              <a:rPr lang="en-US" dirty="0" err="1"/>
              <a:t>Doley</a:t>
            </a:r>
            <a:r>
              <a:rPr lang="en-US" dirty="0"/>
              <a:t>, et al, 2016)</a:t>
            </a:r>
          </a:p>
          <a:p>
            <a:r>
              <a:rPr lang="en-US" dirty="0"/>
              <a:t>Social acceptability, World beliefs and Ideologies try to justify biases and prejudices which reinforce social acceptance of AN Stigma. (Griffiths, et al. (2018).</a:t>
            </a:r>
          </a:p>
          <a:p>
            <a:endParaRPr lang="en-US" dirty="0"/>
          </a:p>
        </p:txBody>
      </p:sp>
      <p:sp>
        <p:nvSpPr>
          <p:cNvPr id="9" name="Text Placeholder 8"/>
          <p:cNvSpPr>
            <a:spLocks noGrp="1"/>
          </p:cNvSpPr>
          <p:nvPr>
            <p:ph type="body" sz="quarter" idx="21"/>
          </p:nvPr>
        </p:nvSpPr>
        <p:spPr>
          <a:xfrm>
            <a:off x="14770832" y="5519793"/>
            <a:ext cx="12801600" cy="3518278"/>
          </a:xfrm>
        </p:spPr>
        <p:txBody>
          <a:bodyPr/>
          <a:lstStyle/>
          <a:p>
            <a:r>
              <a:rPr lang="en-US" dirty="0"/>
              <a:t>Living with Anorexia Nervosa and its Stigmas.</a:t>
            </a:r>
          </a:p>
        </p:txBody>
      </p:sp>
      <p:sp>
        <p:nvSpPr>
          <p:cNvPr id="18" name="Text Placeholder 17"/>
          <p:cNvSpPr>
            <a:spLocks noGrp="1"/>
          </p:cNvSpPr>
          <p:nvPr>
            <p:ph type="body" sz="quarter" idx="31"/>
          </p:nvPr>
        </p:nvSpPr>
        <p:spPr>
          <a:xfrm>
            <a:off x="385349" y="20435157"/>
            <a:ext cx="13831396" cy="3269819"/>
          </a:xfrm>
        </p:spPr>
        <p:txBody>
          <a:bodyPr/>
          <a:lstStyle/>
          <a:p>
            <a:r>
              <a:rPr lang="en-US" dirty="0"/>
              <a:t>Frequency of Eating Disorders.</a:t>
            </a:r>
          </a:p>
        </p:txBody>
      </p:sp>
      <p:sp>
        <p:nvSpPr>
          <p:cNvPr id="6" name="Content Placeholder 5"/>
          <p:cNvSpPr>
            <a:spLocks noGrp="1"/>
          </p:cNvSpPr>
          <p:nvPr>
            <p:ph sz="quarter" idx="33"/>
          </p:nvPr>
        </p:nvSpPr>
        <p:spPr>
          <a:xfrm>
            <a:off x="385350" y="23823306"/>
            <a:ext cx="13831396" cy="8409233"/>
          </a:xfrm>
          <a:solidFill>
            <a:schemeClr val="tx2">
              <a:lumMod val="10000"/>
              <a:lumOff val="90000"/>
            </a:schemeClr>
          </a:solidFill>
        </p:spPr>
        <p:txBody>
          <a:bodyPr>
            <a:normAutofit/>
          </a:bodyPr>
          <a:lstStyle/>
          <a:p>
            <a:pPr marL="0" indent="0">
              <a:buNone/>
            </a:pPr>
            <a:r>
              <a:rPr lang="en-US" dirty="0"/>
              <a:t>Studies have shown that Stigma for AN is much more and severe than other Mental Illness (</a:t>
            </a:r>
            <a:r>
              <a:rPr lang="en-US" dirty="0" err="1"/>
              <a:t>Roehrig</a:t>
            </a:r>
            <a:r>
              <a:rPr lang="en-US" dirty="0"/>
              <a:t> &amp; McLean, 2010).</a:t>
            </a:r>
          </a:p>
          <a:p>
            <a:pPr marL="0" indent="0">
              <a:buNone/>
            </a:pPr>
            <a:endParaRPr lang="en-US" dirty="0"/>
          </a:p>
          <a:p>
            <a:pPr marL="0" indent="0">
              <a:buNone/>
            </a:pPr>
            <a:r>
              <a:rPr lang="en-US" dirty="0"/>
              <a:t>Beat Eating Disorders suggest that there are more than 1.25 million people in the UK have eating disorders this statistic is questionable as suffers of AN will not usually seek medical assistance.</a:t>
            </a:r>
          </a:p>
          <a:p>
            <a:pPr marL="0" indent="0">
              <a:buNone/>
            </a:pPr>
            <a:endParaRPr lang="en-US" dirty="0"/>
          </a:p>
          <a:p>
            <a:pPr marL="0" indent="0">
              <a:buNone/>
            </a:pPr>
            <a:r>
              <a:rPr lang="en-US" dirty="0"/>
              <a:t>Out of this 1.25 million it is suggested that only 11% are male. This is also questionable males would not seek assistance because of social pressure and also AN is stigmatized as being a female disorder. </a:t>
            </a:r>
          </a:p>
          <a:p>
            <a:pPr marL="0" indent="0">
              <a:buNone/>
            </a:pPr>
            <a:endParaRPr lang="en-US" dirty="0"/>
          </a:p>
          <a:p>
            <a:pPr marL="0" indent="0">
              <a:buNone/>
            </a:pPr>
            <a:r>
              <a:rPr lang="en-US" dirty="0"/>
              <a:t>Beat Research has suggested that there is a high lifetime prevalence of obesity in eating disorders with 39% of the being men with AN and from the over all 11% diagnosed with eating disorders.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71" name="Text Placeholder 70"/>
          <p:cNvSpPr>
            <a:spLocks noGrp="1"/>
          </p:cNvSpPr>
          <p:nvPr>
            <p:ph type="body" sz="quarter" idx="41"/>
          </p:nvPr>
        </p:nvSpPr>
        <p:spPr>
          <a:xfrm>
            <a:off x="28448193" y="22267862"/>
            <a:ext cx="14671209" cy="3261897"/>
          </a:xfrm>
        </p:spPr>
        <p:txBody>
          <a:bodyPr/>
          <a:lstStyle/>
          <a:p>
            <a:r>
              <a:rPr lang="en-US" dirty="0"/>
              <a:t>To conclude.</a:t>
            </a:r>
          </a:p>
        </p:txBody>
      </p:sp>
      <p:sp>
        <p:nvSpPr>
          <p:cNvPr id="15" name="Content Placeholder 14"/>
          <p:cNvSpPr>
            <a:spLocks noGrp="1"/>
          </p:cNvSpPr>
          <p:nvPr>
            <p:ph sz="quarter" idx="42"/>
          </p:nvPr>
        </p:nvSpPr>
        <p:spPr>
          <a:xfrm>
            <a:off x="28448194" y="25781338"/>
            <a:ext cx="14671208" cy="6864176"/>
          </a:xfrm>
          <a:solidFill>
            <a:schemeClr val="tx2">
              <a:lumMod val="10000"/>
              <a:lumOff val="90000"/>
            </a:schemeClr>
          </a:solidFill>
        </p:spPr>
        <p:txBody>
          <a:bodyPr>
            <a:normAutofit lnSpcReduction="10000"/>
          </a:bodyPr>
          <a:lstStyle/>
          <a:p>
            <a:r>
              <a:rPr lang="en-US" dirty="0"/>
              <a:t>The greater the stigmatization the severity of the impacts of the eating disorders this is a cause for concern especially for the AN suffer creating distress, isolation and employment problems and seeking of help (Yan et al, 2017). </a:t>
            </a:r>
          </a:p>
          <a:p>
            <a:r>
              <a:rPr lang="en-US" dirty="0"/>
              <a:t>Children as young as 3 have a stigma that ‘Fat is bad’ and Thin is Good.’  It has been suggested that these children actually do not have the concept of body weight they are really looking at negative body imaging. (Cremer &amp; </a:t>
            </a:r>
            <a:r>
              <a:rPr lang="en-US" dirty="0" err="1"/>
              <a:t>Steinwert</a:t>
            </a:r>
            <a:r>
              <a:rPr lang="en-US" dirty="0"/>
              <a:t>, 1998). </a:t>
            </a:r>
          </a:p>
          <a:p>
            <a:r>
              <a:rPr lang="en-US" dirty="0"/>
              <a:t>Having negative body image is the start of low self esteem and then this can lead to Anorexia Nervosa (</a:t>
            </a:r>
            <a:r>
              <a:rPr lang="en-US" dirty="0" err="1"/>
              <a:t>Doley</a:t>
            </a:r>
            <a:r>
              <a:rPr lang="en-US" dirty="0"/>
              <a:t> et al, 2016).</a:t>
            </a:r>
          </a:p>
          <a:p>
            <a:r>
              <a:rPr lang="en-US" dirty="0"/>
              <a:t>In conclusion to this study stigma impacts the social, physical and emotional, cognitive well-being of the individual who suffers with Anorexia Nervosa. There have been a few suggestions of trying to combat the stigma but these investigations are still in their infancy. (Griffiths, et al. (2018).</a:t>
            </a:r>
          </a:p>
          <a:p>
            <a:endParaRPr lang="en-US" dirty="0"/>
          </a:p>
          <a:p>
            <a:endParaRPr lang="en-US" dirty="0"/>
          </a:p>
        </p:txBody>
      </p:sp>
      <p:pic>
        <p:nvPicPr>
          <p:cNvPr id="10" name="Picture Placeholder 9">
            <a:extLst>
              <a:ext uri="{FF2B5EF4-FFF2-40B4-BE49-F238E27FC236}">
                <a16:creationId xmlns:a16="http://schemas.microsoft.com/office/drawing/2014/main" id="{3DEA9AAB-DDE4-44B8-A72A-C9BDB312F383}"/>
              </a:ext>
            </a:extLst>
          </p:cNvPr>
          <p:cNvPicPr>
            <a:picLocks noGrp="1" noChangeAspect="1"/>
          </p:cNvPicPr>
          <p:nvPr>
            <p:ph type="pic" sz="quarter" idx="43"/>
          </p:nvPr>
        </p:nvPicPr>
        <p:blipFill>
          <a:blip r:embed="rId3"/>
          <a:srcRect t="25169" b="25169"/>
          <a:stretch>
            <a:fillRect/>
          </a:stretch>
        </p:blipFill>
        <p:spPr>
          <a:xfrm>
            <a:off x="32270700" y="0"/>
            <a:ext cx="11620500" cy="4934734"/>
          </a:xfrm>
          <a:prstGeom prst="rect">
            <a:avLst/>
          </a:prstGeom>
        </p:spPr>
      </p:pic>
      <p:sp>
        <p:nvSpPr>
          <p:cNvPr id="27" name="Picture Placeholder 4">
            <a:extLst>
              <a:ext uri="{FF2B5EF4-FFF2-40B4-BE49-F238E27FC236}">
                <a16:creationId xmlns:a16="http://schemas.microsoft.com/office/drawing/2014/main" id="{EEC2FEB4-F42E-4E01-98E6-7CE796B3646F}"/>
              </a:ext>
            </a:extLst>
          </p:cNvPr>
          <p:cNvSpPr txBox="1">
            <a:spLocks/>
          </p:cNvSpPr>
          <p:nvPr/>
        </p:nvSpPr>
        <p:spPr>
          <a:xfrm>
            <a:off x="32270700" y="-1281063"/>
            <a:ext cx="11620500" cy="3842445"/>
          </a:xfrm>
          <a:prstGeom prst="rect">
            <a:avLst/>
          </a:prstGeo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sp>
      <p:sp>
        <p:nvSpPr>
          <p:cNvPr id="28" name="Picture Placeholder 4">
            <a:extLst>
              <a:ext uri="{FF2B5EF4-FFF2-40B4-BE49-F238E27FC236}">
                <a16:creationId xmlns:a16="http://schemas.microsoft.com/office/drawing/2014/main" id="{2482937F-2490-4F9F-8148-9173158EE191}"/>
              </a:ext>
            </a:extLst>
          </p:cNvPr>
          <p:cNvSpPr txBox="1">
            <a:spLocks/>
          </p:cNvSpPr>
          <p:nvPr/>
        </p:nvSpPr>
        <p:spPr>
          <a:xfrm>
            <a:off x="32270700" y="272886"/>
            <a:ext cx="11620500" cy="3842445"/>
          </a:xfrm>
          <a:prstGeom prst="rect">
            <a:avLst/>
          </a:prstGeo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sp>
      <p:sp>
        <p:nvSpPr>
          <p:cNvPr id="14" name="Content Placeholder 13">
            <a:extLst>
              <a:ext uri="{FF2B5EF4-FFF2-40B4-BE49-F238E27FC236}">
                <a16:creationId xmlns:a16="http://schemas.microsoft.com/office/drawing/2014/main" id="{6859EFB4-8EC8-4BF9-8EC6-F0B3910A0E68}"/>
              </a:ext>
            </a:extLst>
          </p:cNvPr>
          <p:cNvSpPr>
            <a:spLocks noGrp="1"/>
          </p:cNvSpPr>
          <p:nvPr>
            <p:ph sz="quarter" idx="27"/>
          </p:nvPr>
        </p:nvSpPr>
        <p:spPr>
          <a:xfrm>
            <a:off x="14770832" y="9318162"/>
            <a:ext cx="12801600" cy="10503852"/>
          </a:xfrm>
          <a:solidFill>
            <a:schemeClr val="tx2">
              <a:lumMod val="10000"/>
              <a:lumOff val="90000"/>
            </a:schemeClr>
          </a:solidFill>
        </p:spPr>
        <p:txBody>
          <a:bodyPr>
            <a:normAutofit/>
          </a:bodyPr>
          <a:lstStyle/>
          <a:p>
            <a:endParaRPr lang="en-US" dirty="0"/>
          </a:p>
          <a:p>
            <a:r>
              <a:rPr lang="en-US" dirty="0"/>
              <a:t>Maladaptive eating patterns so the person will not eat very much. </a:t>
            </a:r>
          </a:p>
          <a:p>
            <a:r>
              <a:rPr lang="en-US" dirty="0"/>
              <a:t>Psychologically and emotionally vulnerable</a:t>
            </a:r>
          </a:p>
          <a:p>
            <a:r>
              <a:rPr lang="en-US" dirty="0"/>
              <a:t>Less desirable personality traits for example gaining attention. (Yan, </a:t>
            </a:r>
            <a:r>
              <a:rPr lang="en-US" dirty="0" err="1"/>
              <a:t>Reiger</a:t>
            </a:r>
            <a:r>
              <a:rPr lang="en-US" dirty="0"/>
              <a:t> &amp; </a:t>
            </a:r>
            <a:r>
              <a:rPr lang="en-US" dirty="0" err="1"/>
              <a:t>Shou</a:t>
            </a:r>
            <a:r>
              <a:rPr lang="en-US" dirty="0"/>
              <a:t>, 2017)</a:t>
            </a:r>
          </a:p>
          <a:p>
            <a:r>
              <a:rPr lang="en-US" dirty="0"/>
              <a:t>Self-destructive and AN suffers have control of themselves. (</a:t>
            </a:r>
            <a:r>
              <a:rPr lang="en-US" dirty="0" err="1"/>
              <a:t>Roehrig</a:t>
            </a:r>
            <a:r>
              <a:rPr lang="en-US" dirty="0"/>
              <a:t> &amp; McLean, 2010)</a:t>
            </a:r>
          </a:p>
          <a:p>
            <a:r>
              <a:rPr lang="en-US" dirty="0"/>
              <a:t>Social rejection </a:t>
            </a:r>
          </a:p>
          <a:p>
            <a:r>
              <a:rPr lang="en-US" dirty="0"/>
              <a:t>Low self esteem</a:t>
            </a:r>
          </a:p>
          <a:p>
            <a:r>
              <a:rPr lang="en-US" dirty="0"/>
              <a:t>Depression		</a:t>
            </a:r>
          </a:p>
          <a:p>
            <a:r>
              <a:rPr lang="en-US" dirty="0"/>
              <a:t>Alienation and social withdrawal.</a:t>
            </a:r>
          </a:p>
          <a:p>
            <a:r>
              <a:rPr lang="en-US" dirty="0"/>
              <a:t>Stigma </a:t>
            </a:r>
            <a:r>
              <a:rPr lang="en-US" dirty="0" err="1"/>
              <a:t>internalisation</a:t>
            </a:r>
            <a:r>
              <a:rPr lang="en-US" dirty="0"/>
              <a:t>.	</a:t>
            </a:r>
          </a:p>
          <a:p>
            <a:r>
              <a:rPr lang="en-US" dirty="0"/>
              <a:t>Body </a:t>
            </a:r>
            <a:r>
              <a:rPr lang="en-US" dirty="0" err="1"/>
              <a:t>Dismorphia</a:t>
            </a:r>
            <a:r>
              <a:rPr lang="en-US" dirty="0"/>
              <a:t>.</a:t>
            </a:r>
          </a:p>
          <a:p>
            <a:r>
              <a:rPr lang="en-US" dirty="0"/>
              <a:t>Barrier to disclose and seek help for treatment as fear of labelling.</a:t>
            </a:r>
          </a:p>
          <a:p>
            <a:r>
              <a:rPr lang="en-US" dirty="0"/>
              <a:t>Get support from online groups instead of family and friends. </a:t>
            </a:r>
          </a:p>
          <a:p>
            <a:endParaRPr lang="en-GB" dirty="0"/>
          </a:p>
        </p:txBody>
      </p:sp>
      <p:sp>
        <p:nvSpPr>
          <p:cNvPr id="8" name="Rectangle 7">
            <a:extLst>
              <a:ext uri="{FF2B5EF4-FFF2-40B4-BE49-F238E27FC236}">
                <a16:creationId xmlns:a16="http://schemas.microsoft.com/office/drawing/2014/main" id="{0A6429F6-8B7E-402E-B83C-27E806F58B46}"/>
              </a:ext>
            </a:extLst>
          </p:cNvPr>
          <p:cNvSpPr/>
          <p:nvPr/>
        </p:nvSpPr>
        <p:spPr>
          <a:xfrm>
            <a:off x="14770830" y="27398607"/>
            <a:ext cx="12801601" cy="4247317"/>
          </a:xfrm>
          <a:prstGeom prst="rect">
            <a:avLst/>
          </a:prstGeom>
          <a:solidFill>
            <a:schemeClr val="tx2">
              <a:lumMod val="10000"/>
              <a:lumOff val="90000"/>
            </a:schemeClr>
          </a:solidFill>
          <a:effectLst>
            <a:outerShdw blurRad="50800" dist="38100" dir="8100000" algn="tr" rotWithShape="0">
              <a:prstClr val="black">
                <a:alpha val="40000"/>
              </a:prstClr>
            </a:outerShdw>
          </a:effectLst>
        </p:spPr>
        <p:txBody>
          <a:bodyPr wrap="square">
            <a:spAutoFit/>
          </a:bodyPr>
          <a:lstStyle/>
          <a:p>
            <a:pPr algn="ctr"/>
            <a:r>
              <a:rPr lang="en-US" sz="5400" dirty="0">
                <a:solidFill>
                  <a:srgbClr val="FF0000"/>
                </a:solidFill>
              </a:rPr>
              <a:t>No doctor would tell a Cancer patient to go away until their illness got worse.</a:t>
            </a:r>
          </a:p>
          <a:p>
            <a:pPr algn="ctr"/>
            <a:r>
              <a:rPr lang="en-US" sz="5400" dirty="0">
                <a:solidFill>
                  <a:srgbClr val="FF0000"/>
                </a:solidFill>
              </a:rPr>
              <a:t>But that is what is happening to thousands of people with eating disorders… </a:t>
            </a:r>
            <a:r>
              <a:rPr lang="en-US" sz="1200" dirty="0">
                <a:solidFill>
                  <a:srgbClr val="FF0000"/>
                </a:solidFill>
              </a:rPr>
              <a:t>(Cosmopolitan, 2014)</a:t>
            </a:r>
            <a:endParaRPr lang="en-GB" sz="1200" dirty="0">
              <a:solidFill>
                <a:srgbClr val="FF0000"/>
              </a:solidFill>
            </a:endParaRPr>
          </a:p>
        </p:txBody>
      </p:sp>
      <p:pic>
        <p:nvPicPr>
          <p:cNvPr id="2" name="Picture 1">
            <a:extLst>
              <a:ext uri="{FF2B5EF4-FFF2-40B4-BE49-F238E27FC236}">
                <a16:creationId xmlns:a16="http://schemas.microsoft.com/office/drawing/2014/main" id="{7533C65C-90B5-41C4-9A8B-853CC4462C60}"/>
              </a:ext>
            </a:extLst>
          </p:cNvPr>
          <p:cNvPicPr>
            <a:picLocks noChangeAspect="1"/>
          </p:cNvPicPr>
          <p:nvPr/>
        </p:nvPicPr>
        <p:blipFill>
          <a:blip r:embed="rId4"/>
          <a:stretch>
            <a:fillRect/>
          </a:stretch>
        </p:blipFill>
        <p:spPr>
          <a:xfrm>
            <a:off x="16794795" y="20561676"/>
            <a:ext cx="8753673" cy="6451202"/>
          </a:xfrm>
          <a:prstGeom prst="rect">
            <a:avLst/>
          </a:prstGeom>
        </p:spPr>
      </p:pic>
      <p:sp>
        <p:nvSpPr>
          <p:cNvPr id="22" name="Text Placeholder 67">
            <a:extLst>
              <a:ext uri="{FF2B5EF4-FFF2-40B4-BE49-F238E27FC236}">
                <a16:creationId xmlns:a16="http://schemas.microsoft.com/office/drawing/2014/main" id="{968D9381-4758-4A12-A669-944D259309FD}"/>
              </a:ext>
            </a:extLst>
          </p:cNvPr>
          <p:cNvSpPr txBox="1">
            <a:spLocks/>
          </p:cNvSpPr>
          <p:nvPr/>
        </p:nvSpPr>
        <p:spPr>
          <a:xfrm>
            <a:off x="28448195" y="5422467"/>
            <a:ext cx="14671210" cy="3437964"/>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The stigmas from others without Anorexia Nervosa.</a:t>
            </a:r>
          </a:p>
        </p:txBody>
      </p:sp>
      <p:pic>
        <p:nvPicPr>
          <p:cNvPr id="19" name="Picture 18">
            <a:extLst>
              <a:ext uri="{FF2B5EF4-FFF2-40B4-BE49-F238E27FC236}">
                <a16:creationId xmlns:a16="http://schemas.microsoft.com/office/drawing/2014/main" id="{E464FFF6-B680-4C3A-9CCB-42904538627E}"/>
              </a:ext>
            </a:extLst>
          </p:cNvPr>
          <p:cNvPicPr>
            <a:picLocks noChangeAspect="1"/>
          </p:cNvPicPr>
          <p:nvPr/>
        </p:nvPicPr>
        <p:blipFill rotWithShape="1">
          <a:blip r:embed="rId5"/>
          <a:srcRect l="19650" t="18253" r="19714" b="22009"/>
          <a:stretch/>
        </p:blipFill>
        <p:spPr>
          <a:xfrm>
            <a:off x="1158240" y="13363645"/>
            <a:ext cx="11564843" cy="6769905"/>
          </a:xfrm>
          <a:prstGeom prst="rect">
            <a:avLst/>
          </a:prstGeom>
        </p:spPr>
      </p:pic>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5C7EAA-FF22-43E1-B494-7CC791F99A64}"/>
              </a:ext>
            </a:extLst>
          </p:cNvPr>
          <p:cNvSpPr/>
          <p:nvPr/>
        </p:nvSpPr>
        <p:spPr>
          <a:xfrm>
            <a:off x="10972800" y="8550653"/>
            <a:ext cx="21945600" cy="17405727"/>
          </a:xfrm>
          <a:prstGeom prst="rect">
            <a:avLst/>
          </a:prstGeom>
        </p:spPr>
        <p:txBody>
          <a:bodyPr wrap="square">
            <a:spAutoFit/>
          </a:bodyPr>
          <a:lstStyle/>
          <a:p>
            <a:pPr defTabSz="3291840">
              <a:lnSpc>
                <a:spcPct val="103000"/>
              </a:lnSpc>
              <a:spcAft>
                <a:spcPts val="2880"/>
              </a:spcAft>
            </a:pPr>
            <a:r>
              <a:rPr lang="en-GB" sz="4320" b="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References:</a:t>
            </a:r>
          </a:p>
          <a:p>
            <a:pPr marL="1645920" indent="-1645920" defTabSz="3291840">
              <a:lnSpc>
                <a:spcPct val="103000"/>
              </a:lnSpc>
              <a:spcAft>
                <a:spcPts val="2880"/>
              </a:spcAft>
            </a:pP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Cremer, P., &amp; </a:t>
            </a: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Steinwert</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T. (1998). Thin is good, Fat is bad: How early does it start?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Journal of Applied Developmental Psychology</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429-451.</a:t>
            </a:r>
          </a:p>
          <a:p>
            <a:pPr marL="1645920" indent="-1645920" defTabSz="3291840">
              <a:lnSpc>
                <a:spcPct val="103000"/>
              </a:lnSpc>
              <a:spcAft>
                <a:spcPts val="2880"/>
              </a:spcAft>
            </a:pP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Cosmopolitan. (2014, February 22).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2018 Hearst UK Fashion and Beauty Network</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Retrieved from Cosmopolitan: www.Cosmopolitan.com/uk/reports/a25429/open-letter-to-gps-eating-disorder/</a:t>
            </a:r>
          </a:p>
          <a:p>
            <a:pPr marL="1645920" indent="-1645920" defTabSz="3291840">
              <a:lnSpc>
                <a:spcPct val="103000"/>
              </a:lnSpc>
              <a:spcAft>
                <a:spcPts val="2880"/>
              </a:spcAft>
            </a:pP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Disorders, B. E. (2018, December 4).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Beat Eating Disorders Statistics for Journalists</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Retrieved from beateatingdisorders.org.uk: www.beateatingdisorders.org.uk/media-centre/eating-disorder-statistics</a:t>
            </a:r>
          </a:p>
          <a:p>
            <a:pPr marL="1645920" indent="-1645920" defTabSz="3291840">
              <a:lnSpc>
                <a:spcPct val="103000"/>
              </a:lnSpc>
              <a:spcAft>
                <a:spcPts val="2880"/>
              </a:spcAft>
            </a:pP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Doley</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J., Hart, L., Stukas, A., </a:t>
            </a: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Petrovic</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K., </a:t>
            </a: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Bouguettaya</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 &amp; Paxton, S. (2016). Interventions to reduce the stigma of eating disorders: A systematic review and meta-analysis.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international Journal of Eating Disorders</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210-230.</a:t>
            </a:r>
          </a:p>
          <a:p>
            <a:pPr marL="1645920" indent="-1645920" defTabSz="3291840">
              <a:lnSpc>
                <a:spcPct val="103000"/>
              </a:lnSpc>
              <a:spcAft>
                <a:spcPts val="2880"/>
              </a:spcAft>
            </a:pP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Griffiths, S., </a:t>
            </a: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Mitchison</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D., Murray, S., Mond, J., &amp; Bastian, B. (2018). How might eating disorders stigmatization worsen eating disorders symptoms severity? Evaluation of a stigma internalization model.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International Journal of Eating Disorders</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1-5.</a:t>
            </a:r>
          </a:p>
          <a:p>
            <a:pPr marL="1645920" indent="-1645920" defTabSz="3291840">
              <a:lnSpc>
                <a:spcPct val="103000"/>
              </a:lnSpc>
              <a:spcAft>
                <a:spcPts val="2880"/>
              </a:spcAft>
            </a:pP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Puhl</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R., &amp; Suh, Y. (2015). Stigma and Eating and Weight Disorders.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Current Psychiatry Report</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a:t>
            </a:r>
          </a:p>
          <a:p>
            <a:pPr marL="1645920" indent="-1645920" defTabSz="3291840">
              <a:lnSpc>
                <a:spcPct val="103000"/>
              </a:lnSpc>
              <a:spcAft>
                <a:spcPts val="2880"/>
              </a:spcAft>
            </a:pP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Roehrig</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J., &amp; McLean, C. (2010). A Comparison of Stigma Toward Eating Disorders Versus.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International Journal of Eating Disorders 43:7</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671-674.</a:t>
            </a:r>
          </a:p>
          <a:p>
            <a:pPr marL="1645920" indent="-1645920" defTabSz="3291840">
              <a:lnSpc>
                <a:spcPct val="103000"/>
              </a:lnSpc>
              <a:spcAft>
                <a:spcPts val="2880"/>
              </a:spcAft>
            </a:pP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Yan, Y., Rieger, E., &amp; </a:t>
            </a:r>
            <a:r>
              <a:rPr lang="en-GB" sz="432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Shou</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Y. (2017). Reducing the stigma associated with anorexia nervosa: An evaluation of a social consensus intervention among Australian and Chinese young women. </a:t>
            </a:r>
            <a:r>
              <a:rPr lang="en-GB" sz="432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International Journal of Eating Disorders</a:t>
            </a:r>
            <a:r>
              <a:rPr lang="en-GB" sz="432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62-70.</a:t>
            </a:r>
          </a:p>
        </p:txBody>
      </p:sp>
    </p:spTree>
    <p:extLst>
      <p:ext uri="{BB962C8B-B14F-4D97-AF65-F5344CB8AC3E}">
        <p14:creationId xmlns:p14="http://schemas.microsoft.com/office/powerpoint/2010/main" val="560929591"/>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524</TotalTime>
  <Words>1243</Words>
  <Application>Microsoft Office PowerPoint</Application>
  <PresentationFormat>Custom</PresentationFormat>
  <Paragraphs>59</Paragraphs>
  <Slides>2</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vt:i4>
      </vt:variant>
    </vt:vector>
  </HeadingPairs>
  <TitlesOfParts>
    <vt:vector size="8" baseType="lpstr">
      <vt:lpstr>Arial</vt:lpstr>
      <vt:lpstr>Calibri</vt:lpstr>
      <vt:lpstr>Calibri Light</vt:lpstr>
      <vt:lpstr>Times New Roman</vt:lpstr>
      <vt:lpstr>Science Poster</vt:lpstr>
      <vt:lpstr>Office Theme</vt:lpstr>
      <vt:lpstr>Stigma and its Impacts on Anorexia Nervosa (AN)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Nicole Moon</dc:creator>
  <cp:lastModifiedBy>Giselle Neill (1502701)</cp:lastModifiedBy>
  <cp:revision>53</cp:revision>
  <dcterms:created xsi:type="dcterms:W3CDTF">2013-01-20T21:20:28Z</dcterms:created>
  <dcterms:modified xsi:type="dcterms:W3CDTF">2018-12-11T11:52:09Z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