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9144000" cy="6858000"/>
  <p:embeddedFontLst>
    <p:embeddedFont>
      <p:font typeface="Arimo Bold" panose="020B0704020202020204" pitchFamily="34" charset="0"/>
      <p:regular r:id="rId15"/>
      <p:bold r:id="rId16"/>
    </p:embeddedFont>
    <p:embeddedFont>
      <p:font typeface="Arimo Bold Italics" panose="020B0704020202090204" pitchFamily="34" charset="0"/>
      <p:regular r:id="rId17"/>
      <p:bold r:id="rId18"/>
      <p:italic r:id="rId19"/>
      <p:boldItalic r:id="rId20"/>
    </p:embeddedFont>
    <p:embeddedFont>
      <p:font typeface="Cooper BT Light" panose="0208050304030B020404" pitchFamily="18" charset="0"/>
      <p:regular r:id="rId21"/>
    </p:embeddedFont>
    <p:embeddedFont>
      <p:font typeface="Cranberry" pitchFamily="2" charset="77"/>
      <p:regular r:id="rId22"/>
    </p:embeddedFont>
    <p:embeddedFont>
      <p:font typeface="Glacial Indifference Bold" pitchFamily="2" charset="0"/>
      <p:regular r:id="rId23"/>
      <p:bold r:id="rId24"/>
    </p:embeddedFont>
    <p:embeddedFont>
      <p:font typeface="Hero Bold" pitchFamily="2" charset="77"/>
      <p:regular r:id="rId25"/>
      <p:bold r:id="rId26"/>
    </p:embeddedFont>
    <p:embeddedFont>
      <p:font typeface="TAN Headline" pitchFamily="2" charset="0"/>
      <p:regular r:id="rId27"/>
    </p:embeddedFont>
    <p:embeddedFont>
      <p:font typeface="Yeseva One" pitchFamily="2" charset="77"/>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60" autoAdjust="0"/>
    <p:restoredTop sz="76415" autoAdjust="0"/>
  </p:normalViewPr>
  <p:slideViewPr>
    <p:cSldViewPr>
      <p:cViewPr varScale="1">
        <p:scale>
          <a:sx n="55" d="100"/>
          <a:sy n="55" d="100"/>
        </p:scale>
        <p:origin x="75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lang="cs-CZ"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fld id="{B7268E1E-0E44-426D-905E-8AD9B19D2182}" type="datetimeFigureOut">
              <a:rPr lang="cs-CZ" smtClean="0"/>
              <a:t>17.02.2025</a:t>
            </a:fld>
            <a:endParaRPr lang="cs-CZ" dirty="0"/>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lang="cs-CZ"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lang="cs-CZ"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dirty="0"/>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US" dirty="0"/>
              <a:t>Hello,</a:t>
            </a:r>
          </a:p>
          <a:p>
            <a:endParaRPr lang="en-US" dirty="0"/>
          </a:p>
          <a:p>
            <a:r>
              <a:rPr lang="en-US" dirty="0"/>
              <a:t>My name is Kerry O'Brien, I am a Therapy Assistant Practitioner in the Acute Oncology Service and the service improvement project I chose for the PDSA cycle is on the AO education programme developed for generalists within the hospital setting.</a:t>
            </a:r>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US" dirty="0"/>
              <a:t>I chose this particular project for several reasons...</a:t>
            </a:r>
          </a:p>
          <a:p>
            <a:endParaRPr lang="en-US" dirty="0"/>
          </a:p>
          <a:p>
            <a:r>
              <a:rPr lang="en-US" dirty="0"/>
              <a:t>1 &amp; 2. UHW is a district general hospital and oncology treatment is delivered in a separate facility at VCC. People who become unwell due to their cancer, treatment or a new diagnosis of cancer typically present at the front door of UHW. Therefore, generalists are typically the first point of contact for AO patients.</a:t>
            </a:r>
          </a:p>
          <a:p>
            <a:endParaRPr lang="en-US" dirty="0"/>
          </a:p>
          <a:p>
            <a:r>
              <a:rPr lang="en-US" dirty="0"/>
              <a:t>3. Therefore, if generalist practitioners are educated on AO patients, side effects of treatments such as chemo, RT and IO and also have more awareness of our service and therefore refer to AO in a timely manner this then can overall improve patient care.</a:t>
            </a:r>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US" dirty="0"/>
              <a:t>Last point: note that oncology services in C&amp;V is situated in another hospital therefore AO provide a link between DGH and VCC</a:t>
            </a:r>
          </a:p>
          <a:p>
            <a:endParaRPr lang="en-US" dirty="0"/>
          </a:p>
          <a:p>
            <a:r>
              <a:rPr lang="en-US" dirty="0"/>
              <a:t>We are also only a Mon-Fri 9-5 service at present therefore it is essential for generalists to be able to effectively support AO patients.</a:t>
            </a:r>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US" dirty="0"/>
              <a:t>Aim: to educate generalists within the DGH setting on AO to improve patient care and improve co-management.</a:t>
            </a:r>
          </a:p>
          <a:p>
            <a:endParaRPr lang="en-US" dirty="0"/>
          </a:p>
          <a:p>
            <a:r>
              <a:rPr lang="en-US" dirty="0"/>
              <a:t>Following the expansion of the AO team, to include a full multidisciplinary team of clinical nurse specialists, allied health professionals (AHP) and palliative care alongside the growing research highlighting the need for education for generalists on managing AO patients it was determined by the team to establish an education programme which is accessible to all healthcare professionals across the health board.</a:t>
            </a:r>
          </a:p>
          <a:p>
            <a:endParaRPr lang="en-US" dirty="0"/>
          </a:p>
          <a:p>
            <a:r>
              <a:rPr lang="en-US" dirty="0"/>
              <a:t>In a AO team meeting topics to be covered in the training sessions were determined and assigned to individuals/groups of people decision was made the programme would run for 10 weeks with 1 hour sessions at lunchtime</a:t>
            </a:r>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US" dirty="0"/>
              <a:t>With regards to the development of the programme it was a team effort and topics were divided out between team members - some team members had specific expertise or knowledge in some areas.  My role involved supporting with the fatigue management, sleep hygiene and mindfulness topics.  </a:t>
            </a:r>
          </a:p>
          <a:p>
            <a:endParaRPr lang="en-US" dirty="0"/>
          </a:p>
          <a:p>
            <a:r>
              <a:rPr lang="en-US" dirty="0"/>
              <a:t>To ensure we could maximise attendance it was decided to hold the sessions over 10 weeks for 1 hour at lunchtime.  </a:t>
            </a:r>
          </a:p>
          <a:p>
            <a:endParaRPr lang="en-US" dirty="0"/>
          </a:p>
          <a:p>
            <a:r>
              <a:rPr lang="en-US" dirty="0"/>
              <a:t>To determine whether the sessions were effective we needed to be able to assess attendees pre and post knowledge - the quickest and easiest way to do this was via a QR code using a 5 point score.  I used Microsoft forms as this would easily collate the data for us.  For more in-depth feedback each participant was emailed an evaluation form to complete.</a:t>
            </a:r>
          </a:p>
          <a:p>
            <a:endParaRPr lang="en-US" dirty="0"/>
          </a:p>
          <a:p>
            <a:r>
              <a:rPr lang="en-US" dirty="0"/>
              <a:t>Each session was taught by a variety of the MDT including myself - this allowed for each professionals perspectives on assessment and management of acute oncology patients. </a:t>
            </a:r>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US" dirty="0"/>
              <a:t>What did we find out?</a:t>
            </a:r>
          </a:p>
          <a:p>
            <a:endParaRPr lang="en-US" dirty="0"/>
          </a:p>
          <a:p>
            <a:r>
              <a:rPr lang="en-US" dirty="0"/>
              <a:t>We had 352 attendees over the 10 weeks. With a range of professionals in attendance.  </a:t>
            </a:r>
          </a:p>
          <a:p>
            <a:endParaRPr lang="en-US" dirty="0"/>
          </a:p>
          <a:p>
            <a:r>
              <a:rPr lang="en-US" dirty="0"/>
              <a:t>However, no Nurses attended the sessions.  Feedback from senior nurses, highlighted that this was due to the duration of sessions and the inability to release nurses from the ward for that time on a weekly basis.  </a:t>
            </a:r>
          </a:p>
          <a:p>
            <a:endParaRPr lang="en-US" dirty="0"/>
          </a:p>
          <a:p>
            <a:r>
              <a:rPr lang="en-US" dirty="0"/>
              <a:t>From the evaluation it was determined that 90% of participants found the sessions to be very educational and 10% found them to be somewhat educational.  Going back to our prediction these results demonstrate that through these education sessions we were able to improve generalists knowledge within the DGH setting and this can then positively impact AO patients who will go onto receive equitable care.</a:t>
            </a:r>
          </a:p>
          <a:p>
            <a:endParaRPr lang="en-US" dirty="0"/>
          </a:p>
          <a:p>
            <a:r>
              <a:rPr lang="en-US" dirty="0"/>
              <a:t>At the beginning of each session we asked participants to score their knowledge on the topic.  The average scores for pre learning on acute oncology topics were 2.61 out of 5 and post learning 4.25 on out of 5 demonstrating participants felt topics taught during sessions had a positive effect on their knowledge and how they could support an acute oncology patient. </a:t>
            </a:r>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US" dirty="0"/>
              <a:t>In addition to the pre and post scoring participants were sent a survey alongside their certificate.  </a:t>
            </a:r>
          </a:p>
          <a:p>
            <a:endParaRPr lang="en-US" dirty="0"/>
          </a:p>
          <a:p>
            <a:r>
              <a:rPr lang="en-US" dirty="0"/>
              <a:t>In total we had 10 participants respond.  The feedback included:</a:t>
            </a:r>
          </a:p>
          <a:p>
            <a:endParaRPr lang="en-US" dirty="0"/>
          </a:p>
          <a:p>
            <a:r>
              <a:rPr lang="en-US" dirty="0"/>
              <a:t>This demonstrates that participants found topics covered informative and gave them good insight into the impact of treatments, the role of nutrition plays, frailty.</a:t>
            </a:r>
          </a:p>
          <a:p>
            <a:endParaRPr lang="en-US" dirty="0"/>
          </a:p>
          <a:p>
            <a:r>
              <a:rPr lang="en-US" dirty="0"/>
              <a:t>It also highlighted that participants found sessions useful and would want further training.  However, noted that some topics were possibly rushed and needed more time. </a:t>
            </a:r>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257175"/>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6906684" y="0"/>
            <a:ext cx="5283200" cy="257175"/>
          </a:xfrm>
          <a:prstGeom prst="rect">
            <a:avLst/>
          </a:prstGeom>
        </p:spPr>
        <p:txBody>
          <a:bodyPr vert="horz" lIns="91440" tIns="45720" rIns="91440" bIns="45720" rtlCol="0"/>
          <a:lstStyle>
            <a:lvl1pPr algn="r">
              <a:defRPr sz="1200"/>
            </a:lvl1pPr>
          </a:lstStyle>
          <a:p>
            <a:r>
              <a:rPr lang="cs-CZ" dirty="0"/>
              <a:t>1.7.2013</a:t>
            </a:r>
          </a:p>
        </p:txBody>
      </p:sp>
      <p:sp>
        <p:nvSpPr>
          <p:cNvPr id="4" name="Slide Image Placeholder 3"/>
          <p:cNvSpPr>
            <a:spLocks noGrp="1" noRot="1" noChangeAspect="1"/>
          </p:cNvSpPr>
          <p:nvPr>
            <p:ph type="sldImg" idx="2"/>
          </p:nvPr>
        </p:nvSpPr>
        <p:spPr>
          <a:xfrm>
            <a:off x="4384675" y="384175"/>
            <a:ext cx="3422650" cy="1925638"/>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1219200" y="2438400"/>
            <a:ext cx="9753600" cy="2311004"/>
          </a:xfrm>
          <a:prstGeom prst="rect">
            <a:avLst/>
          </a:prstGeom>
        </p:spPr>
        <p:txBody>
          <a:bodyPr vert="horz" lIns="91440" tIns="45720" rIns="91440" bIns="45720" rtlCol="0"/>
          <a:lstStyle/>
          <a:p>
            <a:r>
              <a:rPr lang="en-US" dirty="0"/>
              <a:t>Future PDSA cycles </a:t>
            </a:r>
          </a:p>
          <a:p>
            <a:endParaRPr lang="en-US" dirty="0"/>
          </a:p>
          <a:p>
            <a:endParaRPr lang="en-US" dirty="0"/>
          </a:p>
          <a:p>
            <a:r>
              <a:rPr lang="en-US" dirty="0"/>
              <a:t>Nursing programme</a:t>
            </a:r>
          </a:p>
          <a:p>
            <a:r>
              <a:rPr lang="en-US" dirty="0"/>
              <a:t>- do a PDSA cycle on the role out of this.  It has been agreed we will condense the content into an 7.5 hour day for nurses to attend in early 2025.</a:t>
            </a:r>
          </a:p>
          <a:p>
            <a:endParaRPr lang="en-US" dirty="0"/>
          </a:p>
          <a:p>
            <a:r>
              <a:rPr lang="en-US" dirty="0"/>
              <a:t>These sessions were all face to face held at UHW.  To capture a larger audience or target other health boards it could potentially be developed into a virtual training session.</a:t>
            </a:r>
          </a:p>
          <a:p>
            <a:endParaRPr lang="en-US" dirty="0"/>
          </a:p>
          <a:p>
            <a:r>
              <a:rPr lang="en-US" dirty="0"/>
              <a:t>We could look more in-depth on generalists confidence in supporting AO patients within a DGH setting.</a:t>
            </a:r>
          </a:p>
        </p:txBody>
      </p:sp>
      <p:sp>
        <p:nvSpPr>
          <p:cNvPr id="6" name="Footer Placeholder 5"/>
          <p:cNvSpPr>
            <a:spLocks noGrp="1"/>
          </p:cNvSpPr>
          <p:nvPr>
            <p:ph type="ftr" sz="quarter" idx="4"/>
          </p:nvPr>
        </p:nvSpPr>
        <p:spPr>
          <a:xfrm>
            <a:off x="0" y="4876800"/>
            <a:ext cx="5283200" cy="255985"/>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6906684" y="4876800"/>
            <a:ext cx="5283200" cy="255985"/>
          </a:xfrm>
          <a:prstGeom prst="rect">
            <a:avLst/>
          </a:prstGeom>
        </p:spPr>
        <p:txBody>
          <a:bodyPr vert="horz" lIns="91440" tIns="45720" rIns="91440" bIns="45720" rtlCol="0" anchor="b"/>
          <a:lstStyle>
            <a:lvl1pPr algn="r">
              <a:defRPr sz="1200"/>
            </a:lvl1pPr>
          </a:lstStyle>
          <a:p>
            <a:r>
              <a:rPr lang="cs-CZ" dirty="0"/>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10</a:t>
            </a:fld>
            <a:endParaRPr lang="cs-CZ" dirty="0"/>
          </a:p>
        </p:txBody>
      </p:sp>
    </p:spTree>
    <p:extLst>
      <p:ext uri="{BB962C8B-B14F-4D97-AF65-F5344CB8AC3E}">
        <p14:creationId xmlns:p14="http://schemas.microsoft.com/office/powerpoint/2010/main" val="429481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11</a:t>
            </a:fld>
            <a:endParaRPr lang="cs-CZ" dirty="0"/>
          </a:p>
        </p:txBody>
      </p:sp>
    </p:spTree>
    <p:extLst>
      <p:ext uri="{BB962C8B-B14F-4D97-AF65-F5344CB8AC3E}">
        <p14:creationId xmlns:p14="http://schemas.microsoft.com/office/powerpoint/2010/main" val="3253986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84675" y="384175"/>
            <a:ext cx="3422650" cy="19256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12</a:t>
            </a:fld>
            <a:endParaRPr lang="cs-CZ" dirty="0"/>
          </a:p>
        </p:txBody>
      </p:sp>
    </p:spTree>
    <p:extLst>
      <p:ext uri="{BB962C8B-B14F-4D97-AF65-F5344CB8AC3E}">
        <p14:creationId xmlns:p14="http://schemas.microsoft.com/office/powerpoint/2010/main" val="3530787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2/17/25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8.svg"/><Relationship Id="rId3" Type="http://schemas.openxmlformats.org/officeDocument/2006/relationships/image" Target="../media/image10.jpeg"/><Relationship Id="rId7" Type="http://schemas.openxmlformats.org/officeDocument/2006/relationships/image" Target="../media/image14.svg"/><Relationship Id="rId12"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6.svg"/><Relationship Id="rId5" Type="http://schemas.openxmlformats.org/officeDocument/2006/relationships/image" Target="../media/image12.svg"/><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0.jpeg"/><Relationship Id="rId7" Type="http://schemas.openxmlformats.org/officeDocument/2006/relationships/image" Target="../media/image20.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2.svg"/><Relationship Id="rId10" Type="http://schemas.openxmlformats.org/officeDocument/2006/relationships/image" Target="../media/image23.png"/><Relationship Id="rId4" Type="http://schemas.openxmlformats.org/officeDocument/2006/relationships/image" Target="../media/image11.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0.jpeg"/><Relationship Id="rId7" Type="http://schemas.openxmlformats.org/officeDocument/2006/relationships/image" Target="../media/image14.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26.svg"/><Relationship Id="rId5" Type="http://schemas.openxmlformats.org/officeDocument/2006/relationships/image" Target="../media/image12.svg"/><Relationship Id="rId10" Type="http://schemas.openxmlformats.org/officeDocument/2006/relationships/image" Target="../media/image25.png"/><Relationship Id="rId4" Type="http://schemas.openxmlformats.org/officeDocument/2006/relationships/image" Target="../media/image11.png"/><Relationship Id="rId9" Type="http://schemas.openxmlformats.org/officeDocument/2006/relationships/image" Target="../media/image9.svg"/></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0.jpeg"/><Relationship Id="rId7" Type="http://schemas.openxmlformats.org/officeDocument/2006/relationships/image" Target="../media/image20.svg"/><Relationship Id="rId12" Type="http://schemas.openxmlformats.org/officeDocument/2006/relationships/image" Target="../media/image29.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8.png"/><Relationship Id="rId5" Type="http://schemas.openxmlformats.org/officeDocument/2006/relationships/image" Target="../media/image12.svg"/><Relationship Id="rId10" Type="http://schemas.openxmlformats.org/officeDocument/2006/relationships/image" Target="../media/image27.png"/><Relationship Id="rId4" Type="http://schemas.openxmlformats.org/officeDocument/2006/relationships/image" Target="../media/image11.png"/><Relationship Id="rId9" Type="http://schemas.openxmlformats.org/officeDocument/2006/relationships/image" Target="../media/image22.sv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33.svg"/><Relationship Id="rId18" Type="http://schemas.openxmlformats.org/officeDocument/2006/relationships/image" Target="../media/image38.svg"/><Relationship Id="rId3" Type="http://schemas.openxmlformats.org/officeDocument/2006/relationships/image" Target="../media/image10.jpeg"/><Relationship Id="rId7" Type="http://schemas.openxmlformats.org/officeDocument/2006/relationships/image" Target="../media/image14.svg"/><Relationship Id="rId12" Type="http://schemas.openxmlformats.org/officeDocument/2006/relationships/image" Target="../media/image32.png"/><Relationship Id="rId17" Type="http://schemas.openxmlformats.org/officeDocument/2006/relationships/image" Target="../media/image37.png"/><Relationship Id="rId2" Type="http://schemas.openxmlformats.org/officeDocument/2006/relationships/notesSlide" Target="../notesSlides/notesSlide6.xml"/><Relationship Id="rId16" Type="http://schemas.openxmlformats.org/officeDocument/2006/relationships/image" Target="../media/image36.png"/><Relationship Id="rId20" Type="http://schemas.openxmlformats.org/officeDocument/2006/relationships/image" Target="../media/image40.sv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31.svg"/><Relationship Id="rId5" Type="http://schemas.openxmlformats.org/officeDocument/2006/relationships/image" Target="../media/image12.svg"/><Relationship Id="rId15" Type="http://schemas.openxmlformats.org/officeDocument/2006/relationships/image" Target="../media/image35.svg"/><Relationship Id="rId10" Type="http://schemas.openxmlformats.org/officeDocument/2006/relationships/image" Target="../media/image30.png"/><Relationship Id="rId19" Type="http://schemas.openxmlformats.org/officeDocument/2006/relationships/image" Target="../media/image39.png"/><Relationship Id="rId4" Type="http://schemas.openxmlformats.org/officeDocument/2006/relationships/image" Target="../media/image11.png"/><Relationship Id="rId9" Type="http://schemas.openxmlformats.org/officeDocument/2006/relationships/image" Target="../media/image9.svg"/><Relationship Id="rId14" Type="http://schemas.openxmlformats.org/officeDocument/2006/relationships/image" Target="../media/image34.pn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42.svg"/><Relationship Id="rId3" Type="http://schemas.openxmlformats.org/officeDocument/2006/relationships/image" Target="../media/image10.jpeg"/><Relationship Id="rId7" Type="http://schemas.openxmlformats.org/officeDocument/2006/relationships/image" Target="../media/image14.svg"/><Relationship Id="rId12"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6.svg"/><Relationship Id="rId5" Type="http://schemas.openxmlformats.org/officeDocument/2006/relationships/image" Target="../media/image12.svg"/><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9.svg"/><Relationship Id="rId14" Type="http://schemas.openxmlformats.org/officeDocument/2006/relationships/image" Target="../media/image43.png"/></Relationships>
</file>

<file path=ppt/slides/_rels/slide8.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47.svg"/><Relationship Id="rId3" Type="http://schemas.openxmlformats.org/officeDocument/2006/relationships/image" Target="../media/image10.jpeg"/><Relationship Id="rId7" Type="http://schemas.openxmlformats.org/officeDocument/2006/relationships/image" Target="../media/image20.svg"/><Relationship Id="rId12" Type="http://schemas.openxmlformats.org/officeDocument/2006/relationships/image" Target="../media/image4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45.svg"/><Relationship Id="rId5" Type="http://schemas.openxmlformats.org/officeDocument/2006/relationships/image" Target="../media/image12.svg"/><Relationship Id="rId10" Type="http://schemas.openxmlformats.org/officeDocument/2006/relationships/image" Target="../media/image44.png"/><Relationship Id="rId4" Type="http://schemas.openxmlformats.org/officeDocument/2006/relationships/image" Target="../media/image11.png"/><Relationship Id="rId9" Type="http://schemas.openxmlformats.org/officeDocument/2006/relationships/image" Target="../media/image22.svg"/></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8.svg"/><Relationship Id="rId3" Type="http://schemas.openxmlformats.org/officeDocument/2006/relationships/image" Target="../media/image10.jpeg"/><Relationship Id="rId7" Type="http://schemas.openxmlformats.org/officeDocument/2006/relationships/image" Target="../media/image14.svg"/><Relationship Id="rId12" Type="http://schemas.openxmlformats.org/officeDocument/2006/relationships/image" Target="../media/image17.png"/><Relationship Id="rId17" Type="http://schemas.openxmlformats.org/officeDocument/2006/relationships/image" Target="../media/image51.svg"/><Relationship Id="rId2" Type="http://schemas.openxmlformats.org/officeDocument/2006/relationships/notesSlide" Target="../notesSlides/notesSlide9.xml"/><Relationship Id="rId16" Type="http://schemas.openxmlformats.org/officeDocument/2006/relationships/image" Target="../media/image50.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6.svg"/><Relationship Id="rId5" Type="http://schemas.openxmlformats.org/officeDocument/2006/relationships/image" Target="../media/image12.svg"/><Relationship Id="rId15" Type="http://schemas.openxmlformats.org/officeDocument/2006/relationships/image" Target="../media/image49.svg"/><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9.svg"/><Relationship Id="rId14" Type="http://schemas.openxmlformats.org/officeDocument/2006/relationships/image" Target="../media/image48.png"/></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0.jpeg"/><Relationship Id="rId7" Type="http://schemas.openxmlformats.org/officeDocument/2006/relationships/image" Target="../media/image20.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22.svg"/></Relationships>
</file>

<file path=ppt/slides/_rels/slide1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55.svg"/><Relationship Id="rId3" Type="http://schemas.openxmlformats.org/officeDocument/2006/relationships/image" Target="../media/image10.jpeg"/><Relationship Id="rId7" Type="http://schemas.openxmlformats.org/officeDocument/2006/relationships/image" Target="../media/image53.svg"/><Relationship Id="rId12" Type="http://schemas.openxmlformats.org/officeDocument/2006/relationships/image" Target="../media/image54.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2.png"/><Relationship Id="rId11" Type="http://schemas.openxmlformats.org/officeDocument/2006/relationships/image" Target="../media/image9.svg"/><Relationship Id="rId5" Type="http://schemas.openxmlformats.org/officeDocument/2006/relationships/image" Target="../media/image12.svg"/><Relationship Id="rId10" Type="http://schemas.openxmlformats.org/officeDocument/2006/relationships/image" Target="../media/image8.png"/><Relationship Id="rId4" Type="http://schemas.openxmlformats.org/officeDocument/2006/relationships/image" Target="../media/image11.png"/><Relationship Id="rId9" Type="http://schemas.openxmlformats.org/officeDocument/2006/relationships/image" Target="../media/image7.svg"/></Relationships>
</file>

<file path=ppt/slides/_rels/slide1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0.jpeg"/><Relationship Id="rId7" Type="http://schemas.openxmlformats.org/officeDocument/2006/relationships/image" Target="../media/image53.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52.png"/><Relationship Id="rId11" Type="http://schemas.openxmlformats.org/officeDocument/2006/relationships/image" Target="../media/image9.svg"/><Relationship Id="rId5" Type="http://schemas.openxmlformats.org/officeDocument/2006/relationships/image" Target="../media/image12.svg"/><Relationship Id="rId10" Type="http://schemas.openxmlformats.org/officeDocument/2006/relationships/image" Target="../media/image8.png"/><Relationship Id="rId4" Type="http://schemas.openxmlformats.org/officeDocument/2006/relationships/image" Target="../media/image11.png"/><Relationship Id="rId9"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grpSp>
        <p:nvGrpSpPr>
          <p:cNvPr id="3" name="Group 3"/>
          <p:cNvGrpSpPr/>
          <p:nvPr/>
        </p:nvGrpSpPr>
        <p:grpSpPr>
          <a:xfrm rot="-722662">
            <a:off x="-4412345" y="4443463"/>
            <a:ext cx="10375916" cy="7044025"/>
            <a:chOff x="0" y="0"/>
            <a:chExt cx="2732752" cy="1855217"/>
          </a:xfrm>
        </p:grpSpPr>
        <p:sp>
          <p:nvSpPr>
            <p:cNvPr id="4" name="Freeform 4"/>
            <p:cNvSpPr/>
            <p:nvPr/>
          </p:nvSpPr>
          <p:spPr>
            <a:xfrm>
              <a:off x="0" y="0"/>
              <a:ext cx="2732752" cy="1855217"/>
            </a:xfrm>
            <a:custGeom>
              <a:avLst/>
              <a:gdLst/>
              <a:ahLst/>
              <a:cxnLst/>
              <a:rect l="l" t="t" r="r" b="b"/>
              <a:pathLst>
                <a:path w="2732752" h="1855217">
                  <a:moveTo>
                    <a:pt x="0" y="0"/>
                  </a:moveTo>
                  <a:lnTo>
                    <a:pt x="2732752" y="0"/>
                  </a:lnTo>
                  <a:lnTo>
                    <a:pt x="2732752" y="1855217"/>
                  </a:lnTo>
                  <a:lnTo>
                    <a:pt x="0" y="1855217"/>
                  </a:lnTo>
                  <a:close/>
                </a:path>
              </a:pathLst>
            </a:custGeom>
            <a:solidFill>
              <a:srgbClr val="AED4DA"/>
            </a:solidFill>
          </p:spPr>
          <p:txBody>
            <a:bodyPr/>
            <a:lstStyle/>
            <a:p>
              <a:endParaRPr lang="en-GB" dirty="0"/>
            </a:p>
          </p:txBody>
        </p:sp>
        <p:sp>
          <p:nvSpPr>
            <p:cNvPr id="5" name="TextBox 5"/>
            <p:cNvSpPr txBox="1"/>
            <p:nvPr/>
          </p:nvSpPr>
          <p:spPr>
            <a:xfrm>
              <a:off x="0" y="-38100"/>
              <a:ext cx="2732752" cy="1893317"/>
            </a:xfrm>
            <a:prstGeom prst="rect">
              <a:avLst/>
            </a:prstGeom>
          </p:spPr>
          <p:txBody>
            <a:bodyPr lIns="50800" tIns="50800" rIns="50800" bIns="50800" rtlCol="0" anchor="ctr"/>
            <a:lstStyle/>
            <a:p>
              <a:pPr algn="ctr">
                <a:lnSpc>
                  <a:spcPts val="2659"/>
                </a:lnSpc>
              </a:pPr>
              <a:endParaRPr dirty="0"/>
            </a:p>
          </p:txBody>
        </p:sp>
      </p:grpSp>
      <p:sp>
        <p:nvSpPr>
          <p:cNvPr id="6" name="Freeform 6"/>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grpSp>
        <p:nvGrpSpPr>
          <p:cNvPr id="7" name="Group 7"/>
          <p:cNvGrpSpPr/>
          <p:nvPr/>
        </p:nvGrpSpPr>
        <p:grpSpPr>
          <a:xfrm rot="-2068677">
            <a:off x="12608000" y="-4110838"/>
            <a:ext cx="8070263" cy="9261909"/>
            <a:chOff x="0" y="0"/>
            <a:chExt cx="2125501" cy="2439351"/>
          </a:xfrm>
        </p:grpSpPr>
        <p:sp>
          <p:nvSpPr>
            <p:cNvPr id="8" name="Freeform 8"/>
            <p:cNvSpPr/>
            <p:nvPr/>
          </p:nvSpPr>
          <p:spPr>
            <a:xfrm>
              <a:off x="0" y="0"/>
              <a:ext cx="2125501" cy="2439351"/>
            </a:xfrm>
            <a:custGeom>
              <a:avLst/>
              <a:gdLst/>
              <a:ahLst/>
              <a:cxnLst/>
              <a:rect l="l" t="t" r="r" b="b"/>
              <a:pathLst>
                <a:path w="2125501" h="2439351">
                  <a:moveTo>
                    <a:pt x="0" y="0"/>
                  </a:moveTo>
                  <a:lnTo>
                    <a:pt x="2125501" y="0"/>
                  </a:lnTo>
                  <a:lnTo>
                    <a:pt x="2125501" y="2439351"/>
                  </a:lnTo>
                  <a:lnTo>
                    <a:pt x="0" y="2439351"/>
                  </a:lnTo>
                  <a:close/>
                </a:path>
              </a:pathLst>
            </a:custGeom>
            <a:solidFill>
              <a:srgbClr val="C8B3EE"/>
            </a:solidFill>
          </p:spPr>
          <p:txBody>
            <a:bodyPr/>
            <a:lstStyle/>
            <a:p>
              <a:endParaRPr lang="en-GB" dirty="0"/>
            </a:p>
          </p:txBody>
        </p:sp>
        <p:sp>
          <p:nvSpPr>
            <p:cNvPr id="9" name="TextBox 9"/>
            <p:cNvSpPr txBox="1"/>
            <p:nvPr/>
          </p:nvSpPr>
          <p:spPr>
            <a:xfrm>
              <a:off x="0" y="-38100"/>
              <a:ext cx="2125501" cy="2477451"/>
            </a:xfrm>
            <a:prstGeom prst="rect">
              <a:avLst/>
            </a:prstGeom>
          </p:spPr>
          <p:txBody>
            <a:bodyPr lIns="50800" tIns="50800" rIns="50800" bIns="50800" rtlCol="0" anchor="ctr"/>
            <a:lstStyle/>
            <a:p>
              <a:pPr algn="ctr">
                <a:lnSpc>
                  <a:spcPts val="2659"/>
                </a:lnSpc>
              </a:pPr>
              <a:endParaRPr dirty="0"/>
            </a:p>
          </p:txBody>
        </p:sp>
      </p:grpSp>
      <p:sp>
        <p:nvSpPr>
          <p:cNvPr id="10" name="Freeform 10"/>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1" name="Freeform 11"/>
          <p:cNvSpPr/>
          <p:nvPr/>
        </p:nvSpPr>
        <p:spPr>
          <a:xfrm>
            <a:off x="-732486" y="878405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2" name="TextBox 12"/>
          <p:cNvSpPr txBox="1"/>
          <p:nvPr/>
        </p:nvSpPr>
        <p:spPr>
          <a:xfrm>
            <a:off x="3553808" y="1264446"/>
            <a:ext cx="11180384" cy="4210730"/>
          </a:xfrm>
          <a:prstGeom prst="rect">
            <a:avLst/>
          </a:prstGeom>
        </p:spPr>
        <p:txBody>
          <a:bodyPr lIns="0" tIns="0" rIns="0" bIns="0" rtlCol="0" anchor="t">
            <a:spAutoFit/>
          </a:bodyPr>
          <a:lstStyle/>
          <a:p>
            <a:pPr algn="ctr">
              <a:lnSpc>
                <a:spcPts val="7901"/>
              </a:lnSpc>
            </a:pPr>
            <a:r>
              <a:rPr lang="en-US" sz="7901" dirty="0">
                <a:solidFill>
                  <a:srgbClr val="FFFFFF"/>
                </a:solidFill>
                <a:latin typeface="Cranberry"/>
                <a:ea typeface="Cranberry"/>
                <a:cs typeface="Cranberry"/>
                <a:sym typeface="Cranberry"/>
              </a:rPr>
              <a:t>THERAPY ASSISTANT PRACTITIONER</a:t>
            </a:r>
          </a:p>
          <a:p>
            <a:pPr marL="0" lvl="0" indent="0" algn="ctr">
              <a:lnSpc>
                <a:spcPts val="7901"/>
              </a:lnSpc>
            </a:pPr>
            <a:r>
              <a:rPr lang="en-US" sz="7901" dirty="0">
                <a:solidFill>
                  <a:srgbClr val="FFFFFF"/>
                </a:solidFill>
                <a:latin typeface="Cranberry"/>
                <a:ea typeface="Cranberry"/>
                <a:cs typeface="Cranberry"/>
                <a:sym typeface="Cranberry"/>
              </a:rPr>
              <a:t>DEMONSTRATING PRACTICE</a:t>
            </a:r>
          </a:p>
        </p:txBody>
      </p:sp>
      <p:sp>
        <p:nvSpPr>
          <p:cNvPr id="13" name="Freeform 13"/>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a:off x="3553808" y="2787341"/>
            <a:ext cx="1245452" cy="1159346"/>
          </a:xfrm>
          <a:custGeom>
            <a:avLst/>
            <a:gdLst/>
            <a:ahLst/>
            <a:cxnLst/>
            <a:rect l="l" t="t" r="r" b="b"/>
            <a:pathLst>
              <a:path w="1245452" h="1159346">
                <a:moveTo>
                  <a:pt x="0" y="0"/>
                </a:moveTo>
                <a:lnTo>
                  <a:pt x="1245452" y="0"/>
                </a:lnTo>
                <a:lnTo>
                  <a:pt x="1245452" y="1159346"/>
                </a:lnTo>
                <a:lnTo>
                  <a:pt x="0" y="11593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TextBox 15"/>
          <p:cNvSpPr txBox="1"/>
          <p:nvPr/>
        </p:nvSpPr>
        <p:spPr>
          <a:xfrm>
            <a:off x="2473335" y="5856176"/>
            <a:ext cx="13341331" cy="1666874"/>
          </a:xfrm>
          <a:prstGeom prst="rect">
            <a:avLst/>
          </a:prstGeom>
        </p:spPr>
        <p:txBody>
          <a:bodyPr lIns="0" tIns="0" rIns="0" bIns="0" rtlCol="0" anchor="t">
            <a:spAutoFit/>
          </a:bodyPr>
          <a:lstStyle/>
          <a:p>
            <a:pPr algn="ctr">
              <a:lnSpc>
                <a:spcPts val="5999"/>
              </a:lnSpc>
            </a:pPr>
            <a:r>
              <a:rPr lang="en-US" sz="5999" spc="899" dirty="0">
                <a:solidFill>
                  <a:srgbClr val="FFFFFF"/>
                </a:solidFill>
                <a:latin typeface="Cranberry"/>
                <a:ea typeface="Cranberry"/>
                <a:cs typeface="Cranberry"/>
                <a:sym typeface="Cranberry"/>
              </a:rPr>
              <a:t>PDSA CYCLE </a:t>
            </a:r>
          </a:p>
          <a:p>
            <a:pPr marL="0" lvl="0" indent="0" algn="ctr">
              <a:lnSpc>
                <a:spcPts val="5999"/>
              </a:lnSpc>
            </a:pPr>
            <a:r>
              <a:rPr lang="en-US" sz="5999" spc="899" dirty="0">
                <a:solidFill>
                  <a:srgbClr val="FFFFFF"/>
                </a:solidFill>
                <a:latin typeface="Cranberry"/>
                <a:ea typeface="Cranberry"/>
                <a:cs typeface="Cranberry"/>
                <a:sym typeface="Cranberry"/>
              </a:rPr>
              <a:t>EDUCATION PROGRAMME</a:t>
            </a:r>
          </a:p>
        </p:txBody>
      </p:sp>
      <p:sp>
        <p:nvSpPr>
          <p:cNvPr id="16" name="Freeform 16"/>
          <p:cNvSpPr/>
          <p:nvPr/>
        </p:nvSpPr>
        <p:spPr>
          <a:xfrm>
            <a:off x="14111466" y="5475176"/>
            <a:ext cx="1245452" cy="1159346"/>
          </a:xfrm>
          <a:custGeom>
            <a:avLst/>
            <a:gdLst/>
            <a:ahLst/>
            <a:cxnLst/>
            <a:rect l="l" t="t" r="r" b="b"/>
            <a:pathLst>
              <a:path w="1245452" h="1159346">
                <a:moveTo>
                  <a:pt x="0" y="0"/>
                </a:moveTo>
                <a:lnTo>
                  <a:pt x="1245452" y="0"/>
                </a:lnTo>
                <a:lnTo>
                  <a:pt x="1245452" y="1159346"/>
                </a:lnTo>
                <a:lnTo>
                  <a:pt x="0" y="11593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7" name="Freeform 17"/>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8" name="Freeform 18"/>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9" name="TextBox 19"/>
          <p:cNvSpPr txBox="1"/>
          <p:nvPr/>
        </p:nvSpPr>
        <p:spPr>
          <a:xfrm>
            <a:off x="2404797" y="8142175"/>
            <a:ext cx="13341331" cy="409576"/>
          </a:xfrm>
          <a:prstGeom prst="rect">
            <a:avLst/>
          </a:prstGeom>
        </p:spPr>
        <p:txBody>
          <a:bodyPr lIns="0" tIns="0" rIns="0" bIns="0" rtlCol="0" anchor="t">
            <a:spAutoFit/>
          </a:bodyPr>
          <a:lstStyle/>
          <a:p>
            <a:pPr marL="0" lvl="0" indent="0" algn="ctr">
              <a:lnSpc>
                <a:spcPts val="3000"/>
              </a:lnSpc>
            </a:pPr>
            <a:r>
              <a:rPr lang="en-US" sz="3000" spc="90" dirty="0">
                <a:solidFill>
                  <a:srgbClr val="000000"/>
                </a:solidFill>
                <a:latin typeface="Hero Bold"/>
                <a:ea typeface="Hero Bold"/>
                <a:cs typeface="Hero Bold"/>
                <a:sym typeface="Hero Bold"/>
              </a:rPr>
              <a:t>Presented by : Kerry O’Brien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5" name="Freeform 5"/>
          <p:cNvSpPr/>
          <p:nvPr/>
        </p:nvSpPr>
        <p:spPr>
          <a:xfrm>
            <a:off x="-732486" y="878405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6" name="TextBox 6"/>
          <p:cNvSpPr txBox="1"/>
          <p:nvPr/>
        </p:nvSpPr>
        <p:spPr>
          <a:xfrm>
            <a:off x="2473335" y="1190625"/>
            <a:ext cx="13341331" cy="2008510"/>
          </a:xfrm>
          <a:prstGeom prst="rect">
            <a:avLst/>
          </a:prstGeom>
        </p:spPr>
        <p:txBody>
          <a:bodyPr lIns="0" tIns="0" rIns="0" bIns="0" rtlCol="0" anchor="t">
            <a:spAutoFit/>
          </a:bodyPr>
          <a:lstStyle/>
          <a:p>
            <a:pPr marL="0" lvl="1" indent="0" algn="ctr">
              <a:lnSpc>
                <a:spcPts val="6880"/>
              </a:lnSpc>
              <a:spcBef>
                <a:spcPct val="0"/>
              </a:spcBef>
            </a:pPr>
            <a:r>
              <a:rPr lang="en-US" sz="8600" dirty="0">
                <a:solidFill>
                  <a:srgbClr val="1867BE"/>
                </a:solidFill>
                <a:latin typeface="Cranberry"/>
                <a:ea typeface="Cranberry"/>
                <a:cs typeface="Cranberry"/>
                <a:sym typeface="Cranberry"/>
              </a:rPr>
              <a:t>WHY THIS SERVICE IMPROVEMENT PROJECT?</a:t>
            </a:r>
          </a:p>
        </p:txBody>
      </p:sp>
      <p:sp>
        <p:nvSpPr>
          <p:cNvPr id="7" name="Freeform 7"/>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8" name="Freeform 8"/>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9" name="Freeform 9"/>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10" name="Freeform 10"/>
          <p:cNvSpPr/>
          <p:nvPr/>
        </p:nvSpPr>
        <p:spPr>
          <a:xfrm>
            <a:off x="2199440" y="3445989"/>
            <a:ext cx="6387625" cy="1753693"/>
          </a:xfrm>
          <a:custGeom>
            <a:avLst/>
            <a:gdLst/>
            <a:ahLst/>
            <a:cxnLst/>
            <a:rect l="l" t="t" r="r" b="b"/>
            <a:pathLst>
              <a:path w="6387625" h="1753693">
                <a:moveTo>
                  <a:pt x="0" y="0"/>
                </a:moveTo>
                <a:lnTo>
                  <a:pt x="6387625" y="0"/>
                </a:lnTo>
                <a:lnTo>
                  <a:pt x="6387625" y="1753693"/>
                </a:lnTo>
                <a:lnTo>
                  <a:pt x="0" y="175369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1" name="Freeform 11"/>
          <p:cNvSpPr/>
          <p:nvPr/>
        </p:nvSpPr>
        <p:spPr>
          <a:xfrm>
            <a:off x="1644869" y="2614941"/>
            <a:ext cx="1683883" cy="1599689"/>
          </a:xfrm>
          <a:custGeom>
            <a:avLst/>
            <a:gdLst/>
            <a:ahLst/>
            <a:cxnLst/>
            <a:rect l="l" t="t" r="r" b="b"/>
            <a:pathLst>
              <a:path w="1683883" h="1599689">
                <a:moveTo>
                  <a:pt x="0" y="0"/>
                </a:moveTo>
                <a:lnTo>
                  <a:pt x="1683883" y="0"/>
                </a:lnTo>
                <a:lnTo>
                  <a:pt x="1683883" y="1599689"/>
                </a:lnTo>
                <a:lnTo>
                  <a:pt x="0" y="159968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2" name="TextBox 12"/>
          <p:cNvSpPr txBox="1"/>
          <p:nvPr/>
        </p:nvSpPr>
        <p:spPr>
          <a:xfrm>
            <a:off x="1644869" y="3238828"/>
            <a:ext cx="1661418" cy="682625"/>
          </a:xfrm>
          <a:prstGeom prst="rect">
            <a:avLst/>
          </a:prstGeom>
        </p:spPr>
        <p:txBody>
          <a:bodyPr lIns="0" tIns="0" rIns="0" bIns="0" rtlCol="0" anchor="t">
            <a:spAutoFit/>
          </a:bodyPr>
          <a:lstStyle/>
          <a:p>
            <a:pPr marL="0" lvl="1" indent="0" algn="ctr">
              <a:lnSpc>
                <a:spcPts val="4000"/>
              </a:lnSpc>
              <a:spcBef>
                <a:spcPct val="0"/>
              </a:spcBef>
            </a:pPr>
            <a:r>
              <a:rPr lang="en-US" sz="5000" u="none" strike="noStrike" dirty="0">
                <a:solidFill>
                  <a:srgbClr val="FFFFFF"/>
                </a:solidFill>
                <a:latin typeface="Cranberry"/>
                <a:ea typeface="Cranberry"/>
                <a:cs typeface="Cranberry"/>
                <a:sym typeface="Cranberry"/>
              </a:rPr>
              <a:t>1</a:t>
            </a:r>
          </a:p>
        </p:txBody>
      </p:sp>
      <p:sp>
        <p:nvSpPr>
          <p:cNvPr id="13" name="TextBox 13"/>
          <p:cNvSpPr txBox="1"/>
          <p:nvPr/>
        </p:nvSpPr>
        <p:spPr>
          <a:xfrm>
            <a:off x="3136609" y="3633860"/>
            <a:ext cx="5450456" cy="1396366"/>
          </a:xfrm>
          <a:prstGeom prst="rect">
            <a:avLst/>
          </a:prstGeom>
        </p:spPr>
        <p:txBody>
          <a:bodyPr lIns="0" tIns="0" rIns="0" bIns="0" rtlCol="0" anchor="t">
            <a:spAutoFit/>
          </a:bodyPr>
          <a:lstStyle/>
          <a:p>
            <a:pPr marL="0" lvl="0" indent="0" algn="l">
              <a:lnSpc>
                <a:spcPts val="3600"/>
              </a:lnSpc>
              <a:spcBef>
                <a:spcPct val="0"/>
              </a:spcBef>
            </a:pPr>
            <a:r>
              <a:rPr lang="en-US" sz="3600" spc="108" dirty="0">
                <a:solidFill>
                  <a:srgbClr val="000000"/>
                </a:solidFill>
                <a:latin typeface="Hero Bold"/>
                <a:ea typeface="Hero Bold"/>
                <a:cs typeface="Hero Bold"/>
                <a:sym typeface="Hero Bold"/>
              </a:rPr>
              <a:t>Generalists are typically first point of contact</a:t>
            </a:r>
          </a:p>
        </p:txBody>
      </p:sp>
      <p:sp>
        <p:nvSpPr>
          <p:cNvPr id="14" name="Freeform 14"/>
          <p:cNvSpPr/>
          <p:nvPr/>
        </p:nvSpPr>
        <p:spPr>
          <a:xfrm>
            <a:off x="3691179" y="6360675"/>
            <a:ext cx="6387625" cy="1753693"/>
          </a:xfrm>
          <a:custGeom>
            <a:avLst/>
            <a:gdLst/>
            <a:ahLst/>
            <a:cxnLst/>
            <a:rect l="l" t="t" r="r" b="b"/>
            <a:pathLst>
              <a:path w="6387625" h="1753693">
                <a:moveTo>
                  <a:pt x="0" y="0"/>
                </a:moveTo>
                <a:lnTo>
                  <a:pt x="6387625" y="0"/>
                </a:lnTo>
                <a:lnTo>
                  <a:pt x="6387625" y="1753693"/>
                </a:lnTo>
                <a:lnTo>
                  <a:pt x="0" y="175369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5" name="Freeform 15"/>
          <p:cNvSpPr/>
          <p:nvPr/>
        </p:nvSpPr>
        <p:spPr>
          <a:xfrm>
            <a:off x="3136609" y="5637832"/>
            <a:ext cx="1683883" cy="1599689"/>
          </a:xfrm>
          <a:custGeom>
            <a:avLst/>
            <a:gdLst/>
            <a:ahLst/>
            <a:cxnLst/>
            <a:rect l="l" t="t" r="r" b="b"/>
            <a:pathLst>
              <a:path w="1683883" h="1599689">
                <a:moveTo>
                  <a:pt x="0" y="0"/>
                </a:moveTo>
                <a:lnTo>
                  <a:pt x="1683883" y="0"/>
                </a:lnTo>
                <a:lnTo>
                  <a:pt x="1683883" y="1599689"/>
                </a:lnTo>
                <a:lnTo>
                  <a:pt x="0" y="1599689"/>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GB" dirty="0"/>
          </a:p>
        </p:txBody>
      </p:sp>
      <p:sp>
        <p:nvSpPr>
          <p:cNvPr id="16" name="TextBox 16"/>
          <p:cNvSpPr txBox="1"/>
          <p:nvPr/>
        </p:nvSpPr>
        <p:spPr>
          <a:xfrm>
            <a:off x="3136608" y="6330743"/>
            <a:ext cx="1661418" cy="682625"/>
          </a:xfrm>
          <a:prstGeom prst="rect">
            <a:avLst/>
          </a:prstGeom>
        </p:spPr>
        <p:txBody>
          <a:bodyPr lIns="0" tIns="0" rIns="0" bIns="0" rtlCol="0" anchor="t">
            <a:spAutoFit/>
          </a:bodyPr>
          <a:lstStyle/>
          <a:p>
            <a:pPr marL="0" lvl="1" indent="0" algn="ctr">
              <a:lnSpc>
                <a:spcPts val="4000"/>
              </a:lnSpc>
              <a:spcBef>
                <a:spcPct val="0"/>
              </a:spcBef>
            </a:pPr>
            <a:r>
              <a:rPr lang="en-US" sz="5000" dirty="0">
                <a:solidFill>
                  <a:srgbClr val="FFFFFF"/>
                </a:solidFill>
                <a:latin typeface="Cranberry"/>
                <a:ea typeface="Cranberry"/>
                <a:cs typeface="Cranberry"/>
                <a:sym typeface="Cranberry"/>
              </a:rPr>
              <a:t>3</a:t>
            </a:r>
          </a:p>
        </p:txBody>
      </p:sp>
      <p:sp>
        <p:nvSpPr>
          <p:cNvPr id="17" name="TextBox 17"/>
          <p:cNvSpPr txBox="1"/>
          <p:nvPr/>
        </p:nvSpPr>
        <p:spPr>
          <a:xfrm>
            <a:off x="4628349" y="6567596"/>
            <a:ext cx="5450456" cy="1255395"/>
          </a:xfrm>
          <a:prstGeom prst="rect">
            <a:avLst/>
          </a:prstGeom>
        </p:spPr>
        <p:txBody>
          <a:bodyPr lIns="0" tIns="0" rIns="0" bIns="0" rtlCol="0" anchor="t">
            <a:spAutoFit/>
          </a:bodyPr>
          <a:lstStyle/>
          <a:p>
            <a:pPr marL="0" lvl="0" indent="0" algn="l">
              <a:lnSpc>
                <a:spcPts val="4800"/>
              </a:lnSpc>
              <a:spcBef>
                <a:spcPct val="0"/>
              </a:spcBef>
            </a:pPr>
            <a:r>
              <a:rPr lang="en-US" sz="4800" spc="144" dirty="0">
                <a:solidFill>
                  <a:srgbClr val="000000"/>
                </a:solidFill>
                <a:latin typeface="Hero Bold"/>
                <a:ea typeface="Hero Bold"/>
                <a:cs typeface="Hero Bold"/>
                <a:sym typeface="Hero Bold"/>
              </a:rPr>
              <a:t>Improve patient care</a:t>
            </a:r>
          </a:p>
        </p:txBody>
      </p:sp>
      <p:sp>
        <p:nvSpPr>
          <p:cNvPr id="18" name="Freeform 18"/>
          <p:cNvSpPr/>
          <p:nvPr/>
        </p:nvSpPr>
        <p:spPr>
          <a:xfrm>
            <a:off x="10255506" y="4684257"/>
            <a:ext cx="6387625" cy="1753693"/>
          </a:xfrm>
          <a:custGeom>
            <a:avLst/>
            <a:gdLst/>
            <a:ahLst/>
            <a:cxnLst/>
            <a:rect l="l" t="t" r="r" b="b"/>
            <a:pathLst>
              <a:path w="6387625" h="1753693">
                <a:moveTo>
                  <a:pt x="0" y="0"/>
                </a:moveTo>
                <a:lnTo>
                  <a:pt x="6387625" y="0"/>
                </a:lnTo>
                <a:lnTo>
                  <a:pt x="6387625" y="1753693"/>
                </a:lnTo>
                <a:lnTo>
                  <a:pt x="0" y="175369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9" name="Freeform 19"/>
          <p:cNvSpPr/>
          <p:nvPr/>
        </p:nvSpPr>
        <p:spPr>
          <a:xfrm>
            <a:off x="9700935" y="3961414"/>
            <a:ext cx="1683883" cy="1599689"/>
          </a:xfrm>
          <a:custGeom>
            <a:avLst/>
            <a:gdLst/>
            <a:ahLst/>
            <a:cxnLst/>
            <a:rect l="l" t="t" r="r" b="b"/>
            <a:pathLst>
              <a:path w="1683883" h="1599689">
                <a:moveTo>
                  <a:pt x="0" y="0"/>
                </a:moveTo>
                <a:lnTo>
                  <a:pt x="1683884" y="0"/>
                </a:lnTo>
                <a:lnTo>
                  <a:pt x="1683884" y="1599689"/>
                </a:lnTo>
                <a:lnTo>
                  <a:pt x="0" y="1599689"/>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GB" dirty="0"/>
          </a:p>
        </p:txBody>
      </p:sp>
      <p:sp>
        <p:nvSpPr>
          <p:cNvPr id="20" name="TextBox 20"/>
          <p:cNvSpPr txBox="1"/>
          <p:nvPr/>
        </p:nvSpPr>
        <p:spPr>
          <a:xfrm>
            <a:off x="9723400" y="4627015"/>
            <a:ext cx="1661418" cy="682625"/>
          </a:xfrm>
          <a:prstGeom prst="rect">
            <a:avLst/>
          </a:prstGeom>
        </p:spPr>
        <p:txBody>
          <a:bodyPr lIns="0" tIns="0" rIns="0" bIns="0" rtlCol="0" anchor="t">
            <a:spAutoFit/>
          </a:bodyPr>
          <a:lstStyle/>
          <a:p>
            <a:pPr marL="0" lvl="1" indent="0" algn="ctr">
              <a:lnSpc>
                <a:spcPts val="4000"/>
              </a:lnSpc>
              <a:spcBef>
                <a:spcPct val="0"/>
              </a:spcBef>
            </a:pPr>
            <a:r>
              <a:rPr lang="en-US" sz="5000" dirty="0">
                <a:solidFill>
                  <a:srgbClr val="FFFFFF"/>
                </a:solidFill>
                <a:latin typeface="Cranberry"/>
                <a:ea typeface="Cranberry"/>
                <a:cs typeface="Cranberry"/>
                <a:sym typeface="Cranberry"/>
              </a:rPr>
              <a:t>2</a:t>
            </a:r>
          </a:p>
        </p:txBody>
      </p:sp>
      <p:sp>
        <p:nvSpPr>
          <p:cNvPr id="21" name="TextBox 21"/>
          <p:cNvSpPr txBox="1"/>
          <p:nvPr/>
        </p:nvSpPr>
        <p:spPr>
          <a:xfrm>
            <a:off x="11192675" y="4891178"/>
            <a:ext cx="5450456" cy="1298575"/>
          </a:xfrm>
          <a:prstGeom prst="rect">
            <a:avLst/>
          </a:prstGeom>
        </p:spPr>
        <p:txBody>
          <a:bodyPr lIns="0" tIns="0" rIns="0" bIns="0" rtlCol="0" anchor="t">
            <a:spAutoFit/>
          </a:bodyPr>
          <a:lstStyle/>
          <a:p>
            <a:pPr marL="0" lvl="0" indent="0" algn="l">
              <a:lnSpc>
                <a:spcPts val="5000"/>
              </a:lnSpc>
              <a:spcBef>
                <a:spcPct val="0"/>
              </a:spcBef>
            </a:pPr>
            <a:r>
              <a:rPr lang="en-US" sz="5000" spc="150" dirty="0">
                <a:solidFill>
                  <a:srgbClr val="000000"/>
                </a:solidFill>
                <a:latin typeface="Hero Bold"/>
                <a:ea typeface="Hero Bold"/>
                <a:cs typeface="Hero Bold"/>
                <a:sym typeface="Hero Bold"/>
              </a:rPr>
              <a:t>Oncology not based at UHW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7" grpId="0"/>
      <p:bldP spid="2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5" name="TextBox 5"/>
          <p:cNvSpPr txBox="1"/>
          <p:nvPr/>
        </p:nvSpPr>
        <p:spPr>
          <a:xfrm>
            <a:off x="1028700" y="1273462"/>
            <a:ext cx="16972149" cy="1617365"/>
          </a:xfrm>
          <a:prstGeom prst="rect">
            <a:avLst/>
          </a:prstGeom>
        </p:spPr>
        <p:txBody>
          <a:bodyPr lIns="0" tIns="0" rIns="0" bIns="0" rtlCol="0" anchor="t">
            <a:spAutoFit/>
          </a:bodyPr>
          <a:lstStyle/>
          <a:p>
            <a:pPr marL="0" lvl="1" indent="0" algn="ctr">
              <a:lnSpc>
                <a:spcPts val="5520"/>
              </a:lnSpc>
              <a:spcBef>
                <a:spcPct val="0"/>
              </a:spcBef>
            </a:pPr>
            <a:r>
              <a:rPr lang="en-US" sz="6900" dirty="0">
                <a:solidFill>
                  <a:srgbClr val="1867BE"/>
                </a:solidFill>
                <a:latin typeface="Cranberry"/>
                <a:ea typeface="Cranberry"/>
                <a:cs typeface="Cranberry"/>
                <a:sym typeface="Cranberry"/>
              </a:rPr>
              <a:t>BACKGROUND: EDUCATION TO GENERALISTS</a:t>
            </a:r>
          </a:p>
        </p:txBody>
      </p:sp>
      <p:grpSp>
        <p:nvGrpSpPr>
          <p:cNvPr id="6" name="Group 6"/>
          <p:cNvGrpSpPr/>
          <p:nvPr/>
        </p:nvGrpSpPr>
        <p:grpSpPr>
          <a:xfrm>
            <a:off x="1722537" y="2805928"/>
            <a:ext cx="14842926" cy="5572495"/>
            <a:chOff x="0" y="0"/>
            <a:chExt cx="3909248" cy="1467653"/>
          </a:xfrm>
        </p:grpSpPr>
        <p:sp>
          <p:nvSpPr>
            <p:cNvPr id="7" name="Freeform 7"/>
            <p:cNvSpPr/>
            <p:nvPr/>
          </p:nvSpPr>
          <p:spPr>
            <a:xfrm>
              <a:off x="0" y="0"/>
              <a:ext cx="3909248" cy="1467653"/>
            </a:xfrm>
            <a:custGeom>
              <a:avLst/>
              <a:gdLst/>
              <a:ahLst/>
              <a:cxnLst/>
              <a:rect l="l" t="t" r="r" b="b"/>
              <a:pathLst>
                <a:path w="3909248" h="1467653">
                  <a:moveTo>
                    <a:pt x="26601" y="0"/>
                  </a:moveTo>
                  <a:lnTo>
                    <a:pt x="3882647" y="0"/>
                  </a:lnTo>
                  <a:cubicBezTo>
                    <a:pt x="3889702" y="0"/>
                    <a:pt x="3896468" y="2803"/>
                    <a:pt x="3901457" y="7791"/>
                  </a:cubicBezTo>
                  <a:cubicBezTo>
                    <a:pt x="3906446" y="12780"/>
                    <a:pt x="3909248" y="19546"/>
                    <a:pt x="3909248" y="26601"/>
                  </a:cubicBezTo>
                  <a:lnTo>
                    <a:pt x="3909248" y="1441052"/>
                  </a:lnTo>
                  <a:cubicBezTo>
                    <a:pt x="3909248" y="1455743"/>
                    <a:pt x="3897338" y="1467653"/>
                    <a:pt x="3882647" y="1467653"/>
                  </a:cubicBezTo>
                  <a:lnTo>
                    <a:pt x="26601" y="1467653"/>
                  </a:lnTo>
                  <a:cubicBezTo>
                    <a:pt x="11910" y="1467653"/>
                    <a:pt x="0" y="1455743"/>
                    <a:pt x="0" y="1441052"/>
                  </a:cubicBezTo>
                  <a:lnTo>
                    <a:pt x="0" y="26601"/>
                  </a:lnTo>
                  <a:cubicBezTo>
                    <a:pt x="0" y="11910"/>
                    <a:pt x="11910" y="0"/>
                    <a:pt x="26601" y="0"/>
                  </a:cubicBezTo>
                  <a:close/>
                </a:path>
              </a:pathLst>
            </a:custGeom>
            <a:solidFill>
              <a:srgbClr val="FCDCFF"/>
            </a:solidFill>
            <a:ln w="38100" cap="rnd">
              <a:solidFill>
                <a:srgbClr val="000000"/>
              </a:solidFill>
              <a:prstDash val="solid"/>
              <a:round/>
            </a:ln>
          </p:spPr>
          <p:txBody>
            <a:bodyPr/>
            <a:lstStyle/>
            <a:p>
              <a:endParaRPr lang="en-GB" dirty="0"/>
            </a:p>
          </p:txBody>
        </p:sp>
        <p:sp>
          <p:nvSpPr>
            <p:cNvPr id="8" name="TextBox 8"/>
            <p:cNvSpPr txBox="1"/>
            <p:nvPr/>
          </p:nvSpPr>
          <p:spPr>
            <a:xfrm>
              <a:off x="0" y="-38100"/>
              <a:ext cx="3909248" cy="1505753"/>
            </a:xfrm>
            <a:prstGeom prst="rect">
              <a:avLst/>
            </a:prstGeom>
          </p:spPr>
          <p:txBody>
            <a:bodyPr lIns="50800" tIns="50800" rIns="50800" bIns="50800" rtlCol="0" anchor="ctr"/>
            <a:lstStyle/>
            <a:p>
              <a:pPr algn="ctr">
                <a:lnSpc>
                  <a:spcPts val="2659"/>
                </a:lnSpc>
              </a:pPr>
              <a:endParaRPr dirty="0"/>
            </a:p>
          </p:txBody>
        </p:sp>
      </p:grpSp>
      <p:sp>
        <p:nvSpPr>
          <p:cNvPr id="9" name="TextBox 9"/>
          <p:cNvSpPr txBox="1"/>
          <p:nvPr/>
        </p:nvSpPr>
        <p:spPr>
          <a:xfrm>
            <a:off x="2089239" y="2824978"/>
            <a:ext cx="14109522" cy="6724651"/>
          </a:xfrm>
          <a:prstGeom prst="rect">
            <a:avLst/>
          </a:prstGeom>
        </p:spPr>
        <p:txBody>
          <a:bodyPr lIns="0" tIns="0" rIns="0" bIns="0" rtlCol="0" anchor="t">
            <a:spAutoFit/>
          </a:bodyPr>
          <a:lstStyle/>
          <a:p>
            <a:pPr algn="ctr">
              <a:lnSpc>
                <a:spcPts val="3300"/>
              </a:lnSpc>
            </a:pPr>
            <a:r>
              <a:rPr lang="en-US" sz="3000" spc="90" dirty="0">
                <a:solidFill>
                  <a:srgbClr val="000000"/>
                </a:solidFill>
                <a:latin typeface="Hero Bold"/>
                <a:ea typeface="Hero Bold"/>
                <a:cs typeface="Hero Bold"/>
                <a:sym typeface="Hero Bold"/>
              </a:rPr>
              <a:t>The aim of acute oncology (AO) services within district general hospitals is to ensure patients with suspected oncological emergency have urgent access to care. To ensure this happens specialist knowledge and skills across the workforce is needed to ensure outcomes are improved for this cohort of patients (UK Oncology Nursing Society 2024).</a:t>
            </a:r>
          </a:p>
          <a:p>
            <a:pPr algn="ctr">
              <a:lnSpc>
                <a:spcPts val="3300"/>
              </a:lnSpc>
            </a:pPr>
            <a:endParaRPr lang="en-US" sz="3000" spc="90" dirty="0">
              <a:solidFill>
                <a:srgbClr val="000000"/>
              </a:solidFill>
              <a:latin typeface="Hero Bold"/>
              <a:ea typeface="Hero Bold"/>
              <a:cs typeface="Hero Bold"/>
              <a:sym typeface="Hero Bold"/>
            </a:endParaRPr>
          </a:p>
          <a:p>
            <a:pPr algn="ctr">
              <a:lnSpc>
                <a:spcPts val="3300"/>
              </a:lnSpc>
            </a:pPr>
            <a:r>
              <a:rPr lang="en-US" sz="3000" spc="90" dirty="0">
                <a:solidFill>
                  <a:srgbClr val="000000"/>
                </a:solidFill>
                <a:latin typeface="Hero Bold"/>
                <a:ea typeface="Hero Bold"/>
                <a:cs typeface="Hero Bold"/>
                <a:sym typeface="Hero Bold"/>
              </a:rPr>
              <a:t>This is further supported by Young et al, (2016) who recognise that education for generalists is critical as this has the potential for earlier detection and management of complications.  </a:t>
            </a:r>
          </a:p>
          <a:p>
            <a:pPr algn="ctr">
              <a:lnSpc>
                <a:spcPts val="3300"/>
              </a:lnSpc>
            </a:pPr>
            <a:endParaRPr lang="en-US" sz="3000" spc="90" dirty="0">
              <a:solidFill>
                <a:srgbClr val="000000"/>
              </a:solidFill>
              <a:latin typeface="Hero Bold"/>
              <a:ea typeface="Hero Bold"/>
              <a:cs typeface="Hero Bold"/>
              <a:sym typeface="Hero Bold"/>
            </a:endParaRPr>
          </a:p>
          <a:p>
            <a:pPr algn="ctr">
              <a:lnSpc>
                <a:spcPts val="3300"/>
              </a:lnSpc>
            </a:pPr>
            <a:r>
              <a:rPr lang="en-US" sz="3000" spc="90" dirty="0">
                <a:solidFill>
                  <a:srgbClr val="000000"/>
                </a:solidFill>
                <a:latin typeface="Hero Bold"/>
                <a:ea typeface="Hero Bold"/>
                <a:cs typeface="Hero Bold"/>
                <a:sym typeface="Hero Bold"/>
              </a:rPr>
              <a:t>This highlights the importance of education for generalists within the DGH in the area of acute oncology and why AO service in Cardiff and Vale UHB felt it appropriate to develop an education programme. </a:t>
            </a:r>
          </a:p>
          <a:p>
            <a:pPr algn="ctr">
              <a:lnSpc>
                <a:spcPts val="3300"/>
              </a:lnSpc>
            </a:pPr>
            <a:endParaRPr lang="en-US" sz="3000" spc="90" dirty="0">
              <a:solidFill>
                <a:srgbClr val="000000"/>
              </a:solidFill>
              <a:latin typeface="Hero Bold"/>
              <a:ea typeface="Hero Bold"/>
              <a:cs typeface="Hero Bold"/>
              <a:sym typeface="Hero Bold"/>
            </a:endParaRPr>
          </a:p>
          <a:p>
            <a:pPr algn="ctr">
              <a:lnSpc>
                <a:spcPts val="3300"/>
              </a:lnSpc>
            </a:pPr>
            <a:endParaRPr lang="en-US" sz="3000" spc="90" dirty="0">
              <a:solidFill>
                <a:srgbClr val="000000"/>
              </a:solidFill>
              <a:latin typeface="Hero Bold"/>
              <a:ea typeface="Hero Bold"/>
              <a:cs typeface="Hero Bold"/>
              <a:sym typeface="Hero Bold"/>
            </a:endParaRPr>
          </a:p>
          <a:p>
            <a:pPr marL="0" lvl="0" indent="0" algn="ctr">
              <a:lnSpc>
                <a:spcPts val="3300"/>
              </a:lnSpc>
            </a:pPr>
            <a:endParaRPr lang="en-US" sz="3000" spc="90" dirty="0">
              <a:solidFill>
                <a:srgbClr val="000000"/>
              </a:solidFill>
              <a:latin typeface="Hero Bold"/>
              <a:ea typeface="Hero Bold"/>
              <a:cs typeface="Hero Bold"/>
              <a:sym typeface="Hero Bold"/>
            </a:endParaRPr>
          </a:p>
        </p:txBody>
      </p:sp>
      <p:sp>
        <p:nvSpPr>
          <p:cNvPr id="10" name="Freeform 10"/>
          <p:cNvSpPr/>
          <p:nvPr/>
        </p:nvSpPr>
        <p:spPr>
          <a:xfrm>
            <a:off x="-732486" y="878405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11" name="Freeform 11"/>
          <p:cNvSpPr/>
          <p:nvPr/>
        </p:nvSpPr>
        <p:spPr>
          <a:xfrm>
            <a:off x="14265776" y="357684"/>
            <a:ext cx="4754711" cy="907718"/>
          </a:xfrm>
          <a:custGeom>
            <a:avLst/>
            <a:gdLst/>
            <a:ahLst/>
            <a:cxnLst/>
            <a:rect l="l" t="t" r="r" b="b"/>
            <a:pathLst>
              <a:path w="4754711" h="907718">
                <a:moveTo>
                  <a:pt x="0" y="0"/>
                </a:moveTo>
                <a:lnTo>
                  <a:pt x="4754710" y="0"/>
                </a:lnTo>
                <a:lnTo>
                  <a:pt x="4754710" y="907717"/>
                </a:lnTo>
                <a:lnTo>
                  <a:pt x="0" y="907717"/>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12" name="Freeform 12"/>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3" name="Freeform 13"/>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14" name="Freeform 14"/>
          <p:cNvSpPr/>
          <p:nvPr/>
        </p:nvSpPr>
        <p:spPr>
          <a:xfrm>
            <a:off x="7851630" y="8609724"/>
            <a:ext cx="2584739" cy="1879810"/>
          </a:xfrm>
          <a:custGeom>
            <a:avLst/>
            <a:gdLst/>
            <a:ahLst/>
            <a:cxnLst/>
            <a:rect l="l" t="t" r="r" b="b"/>
            <a:pathLst>
              <a:path w="2584739" h="1879810">
                <a:moveTo>
                  <a:pt x="0" y="0"/>
                </a:moveTo>
                <a:lnTo>
                  <a:pt x="2584740" y="0"/>
                </a:lnTo>
                <a:lnTo>
                  <a:pt x="2584740" y="1879810"/>
                </a:lnTo>
                <a:lnTo>
                  <a:pt x="0" y="1879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5" name="TextBox 5"/>
          <p:cNvSpPr txBox="1"/>
          <p:nvPr/>
        </p:nvSpPr>
        <p:spPr>
          <a:xfrm>
            <a:off x="2404797" y="358769"/>
            <a:ext cx="13341331" cy="1492262"/>
          </a:xfrm>
          <a:prstGeom prst="rect">
            <a:avLst/>
          </a:prstGeom>
        </p:spPr>
        <p:txBody>
          <a:bodyPr lIns="0" tIns="0" rIns="0" bIns="0" rtlCol="0" anchor="t">
            <a:spAutoFit/>
          </a:bodyPr>
          <a:lstStyle/>
          <a:p>
            <a:pPr algn="ctr">
              <a:lnSpc>
                <a:spcPts val="7200"/>
              </a:lnSpc>
            </a:pPr>
            <a:r>
              <a:rPr lang="en-US" sz="9000" dirty="0">
                <a:solidFill>
                  <a:srgbClr val="1867BE"/>
                </a:solidFill>
                <a:latin typeface="Cranberry"/>
                <a:ea typeface="Cranberry"/>
                <a:cs typeface="Cranberry"/>
                <a:sym typeface="Cranberry"/>
              </a:rPr>
              <a:t>PDSA CYCLE - PLAN</a:t>
            </a:r>
          </a:p>
          <a:p>
            <a:pPr marL="0" lvl="1" indent="0" algn="ctr">
              <a:lnSpc>
                <a:spcPts val="3200"/>
              </a:lnSpc>
              <a:spcBef>
                <a:spcPct val="0"/>
              </a:spcBef>
            </a:pPr>
            <a:r>
              <a:rPr lang="en-US" sz="4000" dirty="0">
                <a:solidFill>
                  <a:srgbClr val="1867BE"/>
                </a:solidFill>
                <a:latin typeface="Cranberry"/>
                <a:ea typeface="Cranberry"/>
                <a:cs typeface="Cranberry"/>
                <a:sym typeface="Cranberry"/>
              </a:rPr>
              <a:t>HOW WILL THIS BE ACHIEVED?</a:t>
            </a:r>
          </a:p>
        </p:txBody>
      </p:sp>
      <p:sp>
        <p:nvSpPr>
          <p:cNvPr id="6" name="Freeform 6"/>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7" name="Freeform 7"/>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8" name="Freeform 8"/>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grpSp>
        <p:nvGrpSpPr>
          <p:cNvPr id="9" name="Group 9"/>
          <p:cNvGrpSpPr/>
          <p:nvPr/>
        </p:nvGrpSpPr>
        <p:grpSpPr>
          <a:xfrm rot="-722662">
            <a:off x="-814942" y="7126136"/>
            <a:ext cx="3968278" cy="3740507"/>
            <a:chOff x="0" y="0"/>
            <a:chExt cx="2732752" cy="1855217"/>
          </a:xfrm>
        </p:grpSpPr>
        <p:sp>
          <p:nvSpPr>
            <p:cNvPr id="10" name="Freeform 10"/>
            <p:cNvSpPr/>
            <p:nvPr/>
          </p:nvSpPr>
          <p:spPr>
            <a:xfrm>
              <a:off x="0" y="0"/>
              <a:ext cx="2732752" cy="1855217"/>
            </a:xfrm>
            <a:custGeom>
              <a:avLst/>
              <a:gdLst/>
              <a:ahLst/>
              <a:cxnLst/>
              <a:rect l="l" t="t" r="r" b="b"/>
              <a:pathLst>
                <a:path w="2732752" h="1855217">
                  <a:moveTo>
                    <a:pt x="0" y="0"/>
                  </a:moveTo>
                  <a:lnTo>
                    <a:pt x="2732752" y="0"/>
                  </a:lnTo>
                  <a:lnTo>
                    <a:pt x="2732752" y="1855217"/>
                  </a:lnTo>
                  <a:lnTo>
                    <a:pt x="0" y="1855217"/>
                  </a:lnTo>
                  <a:close/>
                </a:path>
              </a:pathLst>
            </a:custGeom>
            <a:solidFill>
              <a:srgbClr val="AED4DA"/>
            </a:solidFill>
          </p:spPr>
          <p:txBody>
            <a:bodyPr/>
            <a:lstStyle/>
            <a:p>
              <a:endParaRPr lang="en-GB" dirty="0"/>
            </a:p>
          </p:txBody>
        </p:sp>
        <p:sp>
          <p:nvSpPr>
            <p:cNvPr id="11" name="TextBox 11"/>
            <p:cNvSpPr txBox="1"/>
            <p:nvPr/>
          </p:nvSpPr>
          <p:spPr>
            <a:xfrm>
              <a:off x="0" y="-38100"/>
              <a:ext cx="2732752" cy="1893317"/>
            </a:xfrm>
            <a:prstGeom prst="rect">
              <a:avLst/>
            </a:prstGeom>
          </p:spPr>
          <p:txBody>
            <a:bodyPr lIns="50800" tIns="50800" rIns="50800" bIns="50800" rtlCol="0" anchor="ctr"/>
            <a:lstStyle/>
            <a:p>
              <a:pPr algn="ctr">
                <a:lnSpc>
                  <a:spcPts val="2659"/>
                </a:lnSpc>
              </a:pPr>
              <a:endParaRPr dirty="0"/>
            </a:p>
          </p:txBody>
        </p:sp>
      </p:grpSp>
      <p:sp>
        <p:nvSpPr>
          <p:cNvPr id="12" name="Freeform 12"/>
          <p:cNvSpPr/>
          <p:nvPr/>
        </p:nvSpPr>
        <p:spPr>
          <a:xfrm>
            <a:off x="5236912" y="2018031"/>
            <a:ext cx="7814176" cy="8268969"/>
          </a:xfrm>
          <a:custGeom>
            <a:avLst/>
            <a:gdLst/>
            <a:ahLst/>
            <a:cxnLst/>
            <a:rect l="l" t="t" r="r" b="b"/>
            <a:pathLst>
              <a:path w="7814176" h="8268969">
                <a:moveTo>
                  <a:pt x="0" y="0"/>
                </a:moveTo>
                <a:lnTo>
                  <a:pt x="7814176" y="0"/>
                </a:lnTo>
                <a:lnTo>
                  <a:pt x="7814176" y="8268969"/>
                </a:lnTo>
                <a:lnTo>
                  <a:pt x="0" y="826896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3" name="TextBox 13"/>
          <p:cNvSpPr txBox="1"/>
          <p:nvPr/>
        </p:nvSpPr>
        <p:spPr>
          <a:xfrm>
            <a:off x="11553182" y="3103194"/>
            <a:ext cx="4045866" cy="438151"/>
          </a:xfrm>
          <a:prstGeom prst="rect">
            <a:avLst/>
          </a:prstGeom>
        </p:spPr>
        <p:txBody>
          <a:bodyPr lIns="0" tIns="0" rIns="0" bIns="0" rtlCol="0" anchor="t">
            <a:spAutoFit/>
          </a:bodyPr>
          <a:lstStyle/>
          <a:p>
            <a:pPr marL="0" lvl="0" indent="0" algn="l">
              <a:lnSpc>
                <a:spcPts val="3300"/>
              </a:lnSpc>
            </a:pPr>
            <a:r>
              <a:rPr lang="en-US" sz="3000" spc="90" dirty="0">
                <a:solidFill>
                  <a:srgbClr val="000000"/>
                </a:solidFill>
                <a:latin typeface="Hero Bold"/>
                <a:ea typeface="Hero Bold"/>
                <a:cs typeface="Hero Bold"/>
                <a:sym typeface="Hero Bold"/>
              </a:rPr>
              <a:t>.</a:t>
            </a:r>
          </a:p>
        </p:txBody>
      </p:sp>
      <p:sp>
        <p:nvSpPr>
          <p:cNvPr id="14" name="TextBox 14"/>
          <p:cNvSpPr txBox="1"/>
          <p:nvPr/>
        </p:nvSpPr>
        <p:spPr>
          <a:xfrm>
            <a:off x="129368" y="7862048"/>
            <a:ext cx="2615589" cy="1990090"/>
          </a:xfrm>
          <a:prstGeom prst="rect">
            <a:avLst/>
          </a:prstGeom>
        </p:spPr>
        <p:txBody>
          <a:bodyPr lIns="0" tIns="0" rIns="0" bIns="0" rtlCol="0" anchor="t">
            <a:spAutoFit/>
          </a:bodyPr>
          <a:lstStyle/>
          <a:p>
            <a:pPr algn="ctr">
              <a:lnSpc>
                <a:spcPts val="2659"/>
              </a:lnSpc>
              <a:spcBef>
                <a:spcPct val="0"/>
              </a:spcBef>
            </a:pPr>
            <a:r>
              <a:rPr lang="en-US" sz="1899" b="1" dirty="0">
                <a:solidFill>
                  <a:srgbClr val="000000"/>
                </a:solidFill>
                <a:latin typeface="Glacial Indifference Bold"/>
                <a:ea typeface="Glacial Indifference Bold"/>
                <a:cs typeface="Glacial Indifference Bold"/>
                <a:sym typeface="Glacial Indifference Bold"/>
              </a:rPr>
              <a:t>“1 in 2 people in the UK will be diagnosed with some form of cancer during their lifetime” (Cancer Research UK, 2025) </a:t>
            </a:r>
          </a:p>
        </p:txBody>
      </p:sp>
      <p:sp>
        <p:nvSpPr>
          <p:cNvPr id="15" name="TextBox 15"/>
          <p:cNvSpPr txBox="1"/>
          <p:nvPr/>
        </p:nvSpPr>
        <p:spPr>
          <a:xfrm>
            <a:off x="5455492" y="2341826"/>
            <a:ext cx="4416158" cy="1163320"/>
          </a:xfrm>
          <a:prstGeom prst="rect">
            <a:avLst/>
          </a:prstGeom>
        </p:spPr>
        <p:txBody>
          <a:bodyPr lIns="0" tIns="0" rIns="0" bIns="0" rtlCol="0" anchor="t">
            <a:spAutoFit/>
          </a:bodyPr>
          <a:lstStyle/>
          <a:p>
            <a:pPr algn="ctr">
              <a:lnSpc>
                <a:spcPts val="3079"/>
              </a:lnSpc>
              <a:spcBef>
                <a:spcPct val="0"/>
              </a:spcBef>
            </a:pPr>
            <a:r>
              <a:rPr lang="en-US" sz="2199" b="1" dirty="0">
                <a:solidFill>
                  <a:srgbClr val="000000"/>
                </a:solidFill>
                <a:latin typeface="Glacial Indifference Bold"/>
                <a:ea typeface="Glacial Indifference Bold"/>
                <a:cs typeface="Glacial Indifference Bold"/>
                <a:sym typeface="Glacial Indifference Bold"/>
              </a:rPr>
              <a:t>Develop training programme as an AO team and deliver in 1 hour sessions and over 10 week period </a:t>
            </a:r>
          </a:p>
        </p:txBody>
      </p:sp>
      <p:sp>
        <p:nvSpPr>
          <p:cNvPr id="16" name="TextBox 16"/>
          <p:cNvSpPr txBox="1"/>
          <p:nvPr/>
        </p:nvSpPr>
        <p:spPr>
          <a:xfrm>
            <a:off x="8520116" y="4515485"/>
            <a:ext cx="4416158" cy="1198880"/>
          </a:xfrm>
          <a:prstGeom prst="rect">
            <a:avLst/>
          </a:prstGeom>
        </p:spPr>
        <p:txBody>
          <a:bodyPr lIns="0" tIns="0" rIns="0" bIns="0" rtlCol="0" anchor="t">
            <a:spAutoFit/>
          </a:bodyPr>
          <a:lstStyle/>
          <a:p>
            <a:pPr algn="ctr">
              <a:lnSpc>
                <a:spcPts val="3219"/>
              </a:lnSpc>
              <a:spcBef>
                <a:spcPct val="0"/>
              </a:spcBef>
            </a:pPr>
            <a:r>
              <a:rPr lang="en-US" sz="2299" b="1" dirty="0">
                <a:solidFill>
                  <a:srgbClr val="000000"/>
                </a:solidFill>
                <a:latin typeface="Glacial Indifference Bold"/>
                <a:ea typeface="Glacial Indifference Bold"/>
                <a:cs typeface="Glacial Indifference Bold"/>
                <a:sym typeface="Glacial Indifference Bold"/>
              </a:rPr>
              <a:t>Improve generalist knowledge on managing AO patient cohort and how to utilise AO service</a:t>
            </a:r>
          </a:p>
        </p:txBody>
      </p:sp>
      <p:sp>
        <p:nvSpPr>
          <p:cNvPr id="17" name="TextBox 17"/>
          <p:cNvSpPr txBox="1"/>
          <p:nvPr/>
        </p:nvSpPr>
        <p:spPr>
          <a:xfrm>
            <a:off x="5455492" y="6601572"/>
            <a:ext cx="4416158" cy="1298575"/>
          </a:xfrm>
          <a:prstGeom prst="rect">
            <a:avLst/>
          </a:prstGeom>
        </p:spPr>
        <p:txBody>
          <a:bodyPr lIns="0" tIns="0" rIns="0" bIns="0" rtlCol="0" anchor="t">
            <a:spAutoFit/>
          </a:bodyPr>
          <a:lstStyle/>
          <a:p>
            <a:pPr algn="ctr">
              <a:lnSpc>
                <a:spcPts val="3499"/>
              </a:lnSpc>
              <a:spcBef>
                <a:spcPct val="0"/>
              </a:spcBef>
            </a:pPr>
            <a:r>
              <a:rPr lang="en-US" sz="2499" b="1" dirty="0">
                <a:solidFill>
                  <a:srgbClr val="000000"/>
                </a:solidFill>
                <a:latin typeface="Glacial Indifference Bold"/>
                <a:ea typeface="Glacial Indifference Bold"/>
                <a:cs typeface="Glacial Indifference Bold"/>
                <a:sym typeface="Glacial Indifference Bold"/>
              </a:rPr>
              <a:t>Ascertain staff knowledge and confidence in pre-training confidence scales</a:t>
            </a:r>
          </a:p>
        </p:txBody>
      </p:sp>
      <p:sp>
        <p:nvSpPr>
          <p:cNvPr id="18" name="TextBox 18"/>
          <p:cNvSpPr txBox="1"/>
          <p:nvPr/>
        </p:nvSpPr>
        <p:spPr>
          <a:xfrm>
            <a:off x="8520116" y="8674722"/>
            <a:ext cx="4416158" cy="1480185"/>
          </a:xfrm>
          <a:prstGeom prst="rect">
            <a:avLst/>
          </a:prstGeom>
        </p:spPr>
        <p:txBody>
          <a:bodyPr lIns="0" tIns="0" rIns="0" bIns="0" rtlCol="0" anchor="t">
            <a:spAutoFit/>
          </a:bodyPr>
          <a:lstStyle/>
          <a:p>
            <a:pPr algn="ctr">
              <a:lnSpc>
                <a:spcPts val="2939"/>
              </a:lnSpc>
              <a:spcBef>
                <a:spcPct val="0"/>
              </a:spcBef>
            </a:pPr>
            <a:r>
              <a:rPr lang="en-US" sz="2099" b="1" dirty="0">
                <a:solidFill>
                  <a:srgbClr val="000000"/>
                </a:solidFill>
                <a:latin typeface="Glacial Indifference Bold"/>
                <a:ea typeface="Glacial Indifference Bold"/>
                <a:cs typeface="Glacial Indifference Bold"/>
                <a:sym typeface="Glacial Indifference Bold"/>
              </a:rPr>
              <a:t>Ascertain staff knowledge and confidence in post-training confidence scales and post training evaluation</a:t>
            </a:r>
          </a:p>
        </p:txBody>
      </p:sp>
      <p:grpSp>
        <p:nvGrpSpPr>
          <p:cNvPr id="19" name="Group 19"/>
          <p:cNvGrpSpPr/>
          <p:nvPr/>
        </p:nvGrpSpPr>
        <p:grpSpPr>
          <a:xfrm rot="-2910849">
            <a:off x="16456711" y="1954575"/>
            <a:ext cx="3778283" cy="5708918"/>
            <a:chOff x="0" y="0"/>
            <a:chExt cx="995103" cy="1503583"/>
          </a:xfrm>
        </p:grpSpPr>
        <p:sp>
          <p:nvSpPr>
            <p:cNvPr id="20" name="Freeform 20"/>
            <p:cNvSpPr/>
            <p:nvPr/>
          </p:nvSpPr>
          <p:spPr>
            <a:xfrm>
              <a:off x="0" y="0"/>
              <a:ext cx="995103" cy="1503583"/>
            </a:xfrm>
            <a:custGeom>
              <a:avLst/>
              <a:gdLst/>
              <a:ahLst/>
              <a:cxnLst/>
              <a:rect l="l" t="t" r="r" b="b"/>
              <a:pathLst>
                <a:path w="995103" h="1503583">
                  <a:moveTo>
                    <a:pt x="0" y="0"/>
                  </a:moveTo>
                  <a:lnTo>
                    <a:pt x="995103" y="0"/>
                  </a:lnTo>
                  <a:lnTo>
                    <a:pt x="995103" y="1503583"/>
                  </a:lnTo>
                  <a:lnTo>
                    <a:pt x="0" y="1503583"/>
                  </a:lnTo>
                  <a:close/>
                </a:path>
              </a:pathLst>
            </a:custGeom>
            <a:solidFill>
              <a:srgbClr val="C8B3EE"/>
            </a:solidFill>
          </p:spPr>
          <p:txBody>
            <a:bodyPr/>
            <a:lstStyle/>
            <a:p>
              <a:endParaRPr lang="en-GB" dirty="0"/>
            </a:p>
          </p:txBody>
        </p:sp>
        <p:sp>
          <p:nvSpPr>
            <p:cNvPr id="21" name="TextBox 21"/>
            <p:cNvSpPr txBox="1"/>
            <p:nvPr/>
          </p:nvSpPr>
          <p:spPr>
            <a:xfrm>
              <a:off x="0" y="-38100"/>
              <a:ext cx="995103" cy="1541683"/>
            </a:xfrm>
            <a:prstGeom prst="rect">
              <a:avLst/>
            </a:prstGeom>
          </p:spPr>
          <p:txBody>
            <a:bodyPr lIns="50800" tIns="50800" rIns="50800" bIns="50800" rtlCol="0" anchor="ctr"/>
            <a:lstStyle/>
            <a:p>
              <a:pPr algn="ctr">
                <a:lnSpc>
                  <a:spcPts val="2659"/>
                </a:lnSpc>
              </a:pPr>
              <a:endParaRPr dirty="0"/>
            </a:p>
          </p:txBody>
        </p:sp>
      </p:grpSp>
      <p:sp>
        <p:nvSpPr>
          <p:cNvPr id="22" name="TextBox 22"/>
          <p:cNvSpPr txBox="1"/>
          <p:nvPr/>
        </p:nvSpPr>
        <p:spPr>
          <a:xfrm>
            <a:off x="16204753" y="2724150"/>
            <a:ext cx="2083247" cy="2990215"/>
          </a:xfrm>
          <a:prstGeom prst="rect">
            <a:avLst/>
          </a:prstGeom>
        </p:spPr>
        <p:txBody>
          <a:bodyPr lIns="0" tIns="0" rIns="0" bIns="0" rtlCol="0" anchor="t">
            <a:spAutoFit/>
          </a:bodyPr>
          <a:lstStyle/>
          <a:p>
            <a:pPr algn="ctr">
              <a:lnSpc>
                <a:spcPts val="2659"/>
              </a:lnSpc>
              <a:spcBef>
                <a:spcPct val="0"/>
              </a:spcBef>
            </a:pPr>
            <a:r>
              <a:rPr lang="en-US" sz="1899" b="1" dirty="0">
                <a:solidFill>
                  <a:srgbClr val="000000"/>
                </a:solidFill>
                <a:latin typeface="Glacial Indifference Bold"/>
                <a:ea typeface="Glacial Indifference Bold"/>
                <a:cs typeface="Glacial Indifference Bold"/>
                <a:sym typeface="Glacial Indifference Bold"/>
              </a:rPr>
              <a:t>Prediction: To improve the knowledge and confidence of generalists within the DGH setting to ensure AO patients receive equitable care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P spid="18" grpId="0"/>
      <p:bldP spid="2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61132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grpSp>
        <p:nvGrpSpPr>
          <p:cNvPr id="5" name="Group 5"/>
          <p:cNvGrpSpPr/>
          <p:nvPr/>
        </p:nvGrpSpPr>
        <p:grpSpPr>
          <a:xfrm>
            <a:off x="1028700" y="2300742"/>
            <a:ext cx="15614431" cy="6526262"/>
            <a:chOff x="0" y="0"/>
            <a:chExt cx="4112443" cy="1718851"/>
          </a:xfrm>
        </p:grpSpPr>
        <p:sp>
          <p:nvSpPr>
            <p:cNvPr id="6" name="Freeform 6"/>
            <p:cNvSpPr/>
            <p:nvPr/>
          </p:nvSpPr>
          <p:spPr>
            <a:xfrm>
              <a:off x="0" y="0"/>
              <a:ext cx="4112443" cy="1718851"/>
            </a:xfrm>
            <a:custGeom>
              <a:avLst/>
              <a:gdLst/>
              <a:ahLst/>
              <a:cxnLst/>
              <a:rect l="l" t="t" r="r" b="b"/>
              <a:pathLst>
                <a:path w="4112443" h="1718851">
                  <a:moveTo>
                    <a:pt x="25287" y="0"/>
                  </a:moveTo>
                  <a:lnTo>
                    <a:pt x="4087156" y="0"/>
                  </a:lnTo>
                  <a:cubicBezTo>
                    <a:pt x="4093863" y="0"/>
                    <a:pt x="4100294" y="2664"/>
                    <a:pt x="4105037" y="7406"/>
                  </a:cubicBezTo>
                  <a:cubicBezTo>
                    <a:pt x="4109779" y="12148"/>
                    <a:pt x="4112443" y="18580"/>
                    <a:pt x="4112443" y="25287"/>
                  </a:cubicBezTo>
                  <a:lnTo>
                    <a:pt x="4112443" y="1693564"/>
                  </a:lnTo>
                  <a:cubicBezTo>
                    <a:pt x="4112443" y="1700271"/>
                    <a:pt x="4109779" y="1706702"/>
                    <a:pt x="4105037" y="1711445"/>
                  </a:cubicBezTo>
                  <a:cubicBezTo>
                    <a:pt x="4100294" y="1716187"/>
                    <a:pt x="4093863" y="1718851"/>
                    <a:pt x="4087156" y="1718851"/>
                  </a:cubicBezTo>
                  <a:lnTo>
                    <a:pt x="25287" y="1718851"/>
                  </a:lnTo>
                  <a:cubicBezTo>
                    <a:pt x="18580" y="1718851"/>
                    <a:pt x="12148" y="1716187"/>
                    <a:pt x="7406" y="1711445"/>
                  </a:cubicBezTo>
                  <a:cubicBezTo>
                    <a:pt x="2664" y="1706702"/>
                    <a:pt x="0" y="1700271"/>
                    <a:pt x="0" y="1693564"/>
                  </a:cubicBezTo>
                  <a:lnTo>
                    <a:pt x="0" y="25287"/>
                  </a:lnTo>
                  <a:cubicBezTo>
                    <a:pt x="0" y="18580"/>
                    <a:pt x="2664" y="12148"/>
                    <a:pt x="7406" y="7406"/>
                  </a:cubicBezTo>
                  <a:cubicBezTo>
                    <a:pt x="12148" y="2664"/>
                    <a:pt x="18580" y="0"/>
                    <a:pt x="25287" y="0"/>
                  </a:cubicBezTo>
                  <a:close/>
                </a:path>
              </a:pathLst>
            </a:custGeom>
            <a:solidFill>
              <a:srgbClr val="FFF39B"/>
            </a:solidFill>
            <a:ln w="38100" cap="rnd">
              <a:solidFill>
                <a:srgbClr val="000000"/>
              </a:solidFill>
              <a:prstDash val="solid"/>
              <a:round/>
            </a:ln>
          </p:spPr>
          <p:txBody>
            <a:bodyPr/>
            <a:lstStyle/>
            <a:p>
              <a:endParaRPr lang="en-GB" dirty="0"/>
            </a:p>
          </p:txBody>
        </p:sp>
        <p:sp>
          <p:nvSpPr>
            <p:cNvPr id="7" name="TextBox 7"/>
            <p:cNvSpPr txBox="1"/>
            <p:nvPr/>
          </p:nvSpPr>
          <p:spPr>
            <a:xfrm>
              <a:off x="0" y="-38100"/>
              <a:ext cx="4112443" cy="1756951"/>
            </a:xfrm>
            <a:prstGeom prst="rect">
              <a:avLst/>
            </a:prstGeom>
          </p:spPr>
          <p:txBody>
            <a:bodyPr lIns="50800" tIns="50800" rIns="50800" bIns="50800" rtlCol="0" anchor="ctr"/>
            <a:lstStyle/>
            <a:p>
              <a:pPr algn="ctr">
                <a:lnSpc>
                  <a:spcPts val="2659"/>
                </a:lnSpc>
              </a:pPr>
              <a:endParaRPr dirty="0"/>
            </a:p>
          </p:txBody>
        </p:sp>
      </p:grpSp>
      <p:sp>
        <p:nvSpPr>
          <p:cNvPr id="8" name="TextBox 8"/>
          <p:cNvSpPr txBox="1"/>
          <p:nvPr/>
        </p:nvSpPr>
        <p:spPr>
          <a:xfrm>
            <a:off x="2404797" y="852942"/>
            <a:ext cx="13341331" cy="1219200"/>
          </a:xfrm>
          <a:prstGeom prst="rect">
            <a:avLst/>
          </a:prstGeom>
        </p:spPr>
        <p:txBody>
          <a:bodyPr lIns="0" tIns="0" rIns="0" bIns="0" rtlCol="0" anchor="t">
            <a:spAutoFit/>
          </a:bodyPr>
          <a:lstStyle/>
          <a:p>
            <a:pPr marL="0" lvl="1" indent="0" algn="ctr">
              <a:lnSpc>
                <a:spcPts val="7200"/>
              </a:lnSpc>
              <a:spcBef>
                <a:spcPct val="0"/>
              </a:spcBef>
            </a:pPr>
            <a:r>
              <a:rPr lang="en-US" sz="9000" dirty="0">
                <a:solidFill>
                  <a:srgbClr val="1867BE"/>
                </a:solidFill>
                <a:latin typeface="Cranberry"/>
                <a:ea typeface="Cranberry"/>
                <a:cs typeface="Cranberry"/>
                <a:sym typeface="Cranberry"/>
              </a:rPr>
              <a:t>PDSA CYCLE - DO</a:t>
            </a:r>
          </a:p>
        </p:txBody>
      </p:sp>
      <p:sp>
        <p:nvSpPr>
          <p:cNvPr id="9" name="Freeform 9"/>
          <p:cNvSpPr/>
          <p:nvPr/>
        </p:nvSpPr>
        <p:spPr>
          <a:xfrm>
            <a:off x="-732486" y="8865104"/>
            <a:ext cx="4754711" cy="907718"/>
          </a:xfrm>
          <a:custGeom>
            <a:avLst/>
            <a:gdLst/>
            <a:ahLst/>
            <a:cxnLst/>
            <a:rect l="l" t="t" r="r" b="b"/>
            <a:pathLst>
              <a:path w="4754711" h="907718">
                <a:moveTo>
                  <a:pt x="0" y="0"/>
                </a:moveTo>
                <a:lnTo>
                  <a:pt x="4754710" y="0"/>
                </a:lnTo>
                <a:lnTo>
                  <a:pt x="4754710" y="907717"/>
                </a:lnTo>
                <a:lnTo>
                  <a:pt x="0" y="907717"/>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10" name="Freeform 10"/>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11" name="Freeform 11"/>
          <p:cNvSpPr/>
          <p:nvPr/>
        </p:nvSpPr>
        <p:spPr>
          <a:xfrm>
            <a:off x="283779" y="1386342"/>
            <a:ext cx="2722179" cy="2722179"/>
          </a:xfrm>
          <a:custGeom>
            <a:avLst/>
            <a:gdLst/>
            <a:ahLst/>
            <a:cxnLst/>
            <a:rect l="l" t="t" r="r" b="b"/>
            <a:pathLst>
              <a:path w="2722179" h="2722179">
                <a:moveTo>
                  <a:pt x="0" y="0"/>
                </a:moveTo>
                <a:lnTo>
                  <a:pt x="2722180" y="0"/>
                </a:lnTo>
                <a:lnTo>
                  <a:pt x="2722180" y="2722179"/>
                </a:lnTo>
                <a:lnTo>
                  <a:pt x="0" y="272217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2" name="Freeform 12"/>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grpSp>
        <p:nvGrpSpPr>
          <p:cNvPr id="13" name="Group 13"/>
          <p:cNvGrpSpPr/>
          <p:nvPr/>
        </p:nvGrpSpPr>
        <p:grpSpPr>
          <a:xfrm>
            <a:off x="1488447" y="5712719"/>
            <a:ext cx="4029242" cy="677082"/>
            <a:chOff x="0" y="0"/>
            <a:chExt cx="776276" cy="130447"/>
          </a:xfrm>
        </p:grpSpPr>
        <p:sp>
          <p:nvSpPr>
            <p:cNvPr id="14" name="Freeform 14"/>
            <p:cNvSpPr/>
            <p:nvPr/>
          </p:nvSpPr>
          <p:spPr>
            <a:xfrm>
              <a:off x="0" y="0"/>
              <a:ext cx="776277" cy="130447"/>
            </a:xfrm>
            <a:custGeom>
              <a:avLst/>
              <a:gdLst/>
              <a:ahLst/>
              <a:cxnLst/>
              <a:rect l="l" t="t" r="r" b="b"/>
              <a:pathLst>
                <a:path w="776277" h="130447">
                  <a:moveTo>
                    <a:pt x="0" y="0"/>
                  </a:moveTo>
                  <a:lnTo>
                    <a:pt x="776277" y="0"/>
                  </a:lnTo>
                  <a:lnTo>
                    <a:pt x="776277" y="130447"/>
                  </a:lnTo>
                  <a:lnTo>
                    <a:pt x="0" y="130447"/>
                  </a:lnTo>
                  <a:close/>
                </a:path>
              </a:pathLst>
            </a:custGeom>
            <a:solidFill>
              <a:srgbClr val="FCDCFF"/>
            </a:solidFill>
            <a:ln w="38100" cap="sq">
              <a:solidFill>
                <a:srgbClr val="000000"/>
              </a:solidFill>
              <a:prstDash val="solid"/>
              <a:miter/>
            </a:ln>
          </p:spPr>
          <p:txBody>
            <a:bodyPr/>
            <a:lstStyle/>
            <a:p>
              <a:endParaRPr lang="en-GB" dirty="0"/>
            </a:p>
          </p:txBody>
        </p:sp>
        <p:sp>
          <p:nvSpPr>
            <p:cNvPr id="15" name="TextBox 15"/>
            <p:cNvSpPr txBox="1"/>
            <p:nvPr/>
          </p:nvSpPr>
          <p:spPr>
            <a:xfrm>
              <a:off x="0" y="-38100"/>
              <a:ext cx="776276" cy="168547"/>
            </a:xfrm>
            <a:prstGeom prst="rect">
              <a:avLst/>
            </a:prstGeom>
          </p:spPr>
          <p:txBody>
            <a:bodyPr lIns="50800" tIns="50800" rIns="50800" bIns="50800" rtlCol="0" anchor="ctr"/>
            <a:lstStyle/>
            <a:p>
              <a:pPr algn="ctr">
                <a:lnSpc>
                  <a:spcPts val="2659"/>
                </a:lnSpc>
              </a:pPr>
              <a:endParaRPr dirty="0"/>
            </a:p>
          </p:txBody>
        </p:sp>
      </p:grpSp>
      <p:sp>
        <p:nvSpPr>
          <p:cNvPr id="16" name="Freeform 16"/>
          <p:cNvSpPr/>
          <p:nvPr/>
        </p:nvSpPr>
        <p:spPr>
          <a:xfrm>
            <a:off x="14592841" y="1569280"/>
            <a:ext cx="3004882" cy="1964442"/>
          </a:xfrm>
          <a:custGeom>
            <a:avLst/>
            <a:gdLst/>
            <a:ahLst/>
            <a:cxnLst/>
            <a:rect l="l" t="t" r="r" b="b"/>
            <a:pathLst>
              <a:path w="3004882" h="1964442">
                <a:moveTo>
                  <a:pt x="0" y="0"/>
                </a:moveTo>
                <a:lnTo>
                  <a:pt x="3004882" y="0"/>
                </a:lnTo>
                <a:lnTo>
                  <a:pt x="3004882" y="1964442"/>
                </a:lnTo>
                <a:lnTo>
                  <a:pt x="0" y="1964442"/>
                </a:lnTo>
                <a:lnTo>
                  <a:pt x="0" y="0"/>
                </a:lnTo>
                <a:close/>
              </a:path>
            </a:pathLst>
          </a:custGeom>
          <a:blipFill>
            <a:blip r:embed="rId10"/>
            <a:stretch>
              <a:fillRect/>
            </a:stretch>
          </a:blipFill>
        </p:spPr>
        <p:txBody>
          <a:bodyPr/>
          <a:lstStyle/>
          <a:p>
            <a:endParaRPr lang="en-GB" dirty="0"/>
          </a:p>
        </p:txBody>
      </p:sp>
      <p:grpSp>
        <p:nvGrpSpPr>
          <p:cNvPr id="17" name="Group 17"/>
          <p:cNvGrpSpPr/>
          <p:nvPr/>
        </p:nvGrpSpPr>
        <p:grpSpPr>
          <a:xfrm>
            <a:off x="1539187" y="2508778"/>
            <a:ext cx="4029242" cy="677082"/>
            <a:chOff x="0" y="0"/>
            <a:chExt cx="776276" cy="130447"/>
          </a:xfrm>
        </p:grpSpPr>
        <p:sp>
          <p:nvSpPr>
            <p:cNvPr id="18" name="Freeform 18"/>
            <p:cNvSpPr/>
            <p:nvPr/>
          </p:nvSpPr>
          <p:spPr>
            <a:xfrm>
              <a:off x="0" y="0"/>
              <a:ext cx="776277" cy="130447"/>
            </a:xfrm>
            <a:custGeom>
              <a:avLst/>
              <a:gdLst/>
              <a:ahLst/>
              <a:cxnLst/>
              <a:rect l="l" t="t" r="r" b="b"/>
              <a:pathLst>
                <a:path w="776277" h="130447">
                  <a:moveTo>
                    <a:pt x="0" y="0"/>
                  </a:moveTo>
                  <a:lnTo>
                    <a:pt x="776277" y="0"/>
                  </a:lnTo>
                  <a:lnTo>
                    <a:pt x="776277" y="130447"/>
                  </a:lnTo>
                  <a:lnTo>
                    <a:pt x="0" y="130447"/>
                  </a:lnTo>
                  <a:close/>
                </a:path>
              </a:pathLst>
            </a:custGeom>
            <a:solidFill>
              <a:srgbClr val="FCDCFF"/>
            </a:solidFill>
            <a:ln w="38100" cap="sq">
              <a:solidFill>
                <a:srgbClr val="000000"/>
              </a:solidFill>
              <a:prstDash val="solid"/>
              <a:miter/>
            </a:ln>
          </p:spPr>
          <p:txBody>
            <a:bodyPr/>
            <a:lstStyle/>
            <a:p>
              <a:endParaRPr lang="en-GB" dirty="0"/>
            </a:p>
          </p:txBody>
        </p:sp>
        <p:sp>
          <p:nvSpPr>
            <p:cNvPr id="19" name="TextBox 19"/>
            <p:cNvSpPr txBox="1"/>
            <p:nvPr/>
          </p:nvSpPr>
          <p:spPr>
            <a:xfrm>
              <a:off x="0" y="-38100"/>
              <a:ext cx="776276" cy="168547"/>
            </a:xfrm>
            <a:prstGeom prst="rect">
              <a:avLst/>
            </a:prstGeom>
          </p:spPr>
          <p:txBody>
            <a:bodyPr lIns="50800" tIns="50800" rIns="50800" bIns="50800" rtlCol="0" anchor="ctr"/>
            <a:lstStyle/>
            <a:p>
              <a:pPr algn="ctr">
                <a:lnSpc>
                  <a:spcPts val="2659"/>
                </a:lnSpc>
              </a:pPr>
              <a:endParaRPr dirty="0"/>
            </a:p>
          </p:txBody>
        </p:sp>
      </p:grpSp>
      <p:sp>
        <p:nvSpPr>
          <p:cNvPr id="20" name="Freeform 20"/>
          <p:cNvSpPr/>
          <p:nvPr/>
        </p:nvSpPr>
        <p:spPr>
          <a:xfrm>
            <a:off x="6679238" y="8947719"/>
            <a:ext cx="4118935" cy="1055477"/>
          </a:xfrm>
          <a:custGeom>
            <a:avLst/>
            <a:gdLst/>
            <a:ahLst/>
            <a:cxnLst/>
            <a:rect l="l" t="t" r="r" b="b"/>
            <a:pathLst>
              <a:path w="4118935" h="1055477">
                <a:moveTo>
                  <a:pt x="0" y="0"/>
                </a:moveTo>
                <a:lnTo>
                  <a:pt x="4118935" y="0"/>
                </a:lnTo>
                <a:lnTo>
                  <a:pt x="4118935" y="1055477"/>
                </a:lnTo>
                <a:lnTo>
                  <a:pt x="0" y="105547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dirty="0"/>
          </a:p>
        </p:txBody>
      </p:sp>
      <p:sp>
        <p:nvSpPr>
          <p:cNvPr id="21" name="TextBox 21"/>
          <p:cNvSpPr txBox="1"/>
          <p:nvPr/>
        </p:nvSpPr>
        <p:spPr>
          <a:xfrm>
            <a:off x="1897368" y="2618176"/>
            <a:ext cx="2887062" cy="536574"/>
          </a:xfrm>
          <a:prstGeom prst="rect">
            <a:avLst/>
          </a:prstGeom>
        </p:spPr>
        <p:txBody>
          <a:bodyPr lIns="0" tIns="0" rIns="0" bIns="0" rtlCol="0" anchor="t">
            <a:spAutoFit/>
          </a:bodyPr>
          <a:lstStyle/>
          <a:p>
            <a:pPr marL="863595" lvl="1" indent="-431797" algn="l">
              <a:lnSpc>
                <a:spcPts val="3199"/>
              </a:lnSpc>
              <a:buFont typeface="Arial"/>
              <a:buChar char="•"/>
            </a:pPr>
            <a:r>
              <a:rPr lang="en-US" sz="3999" spc="179" dirty="0">
                <a:solidFill>
                  <a:srgbClr val="000000"/>
                </a:solidFill>
                <a:latin typeface="Cranberry"/>
                <a:ea typeface="Cranberry"/>
                <a:cs typeface="Cranberry"/>
                <a:sym typeface="Cranberry"/>
              </a:rPr>
              <a:t>step 1</a:t>
            </a:r>
          </a:p>
        </p:txBody>
      </p:sp>
      <p:sp>
        <p:nvSpPr>
          <p:cNvPr id="22" name="TextBox 22"/>
          <p:cNvSpPr txBox="1"/>
          <p:nvPr/>
        </p:nvSpPr>
        <p:spPr>
          <a:xfrm>
            <a:off x="1539187" y="3395206"/>
            <a:ext cx="14399037" cy="2359620"/>
          </a:xfrm>
          <a:prstGeom prst="rect">
            <a:avLst/>
          </a:prstGeom>
        </p:spPr>
        <p:txBody>
          <a:bodyPr lIns="0" tIns="0" rIns="0" bIns="0" rtlCol="0" anchor="t">
            <a:spAutoFit/>
          </a:bodyPr>
          <a:lstStyle/>
          <a:p>
            <a:pPr algn="l">
              <a:lnSpc>
                <a:spcPts val="2310"/>
              </a:lnSpc>
            </a:pPr>
            <a:r>
              <a:rPr lang="en-US" sz="2100" spc="63" dirty="0">
                <a:solidFill>
                  <a:srgbClr val="000000"/>
                </a:solidFill>
                <a:latin typeface="Hero Bold"/>
                <a:ea typeface="Hero Bold"/>
                <a:cs typeface="Hero Bold"/>
                <a:sym typeface="Hero Bold"/>
              </a:rPr>
              <a:t>The education programme was developed by the AOS team, with a range of topics to be included, such as: what is acute oncology, chemo/radio/immunotherapy and toxicities, nutrition, weight loss and cancer, metastatic spinal cord compression, fatigue management, mindfulness and many others.  </a:t>
            </a:r>
          </a:p>
          <a:p>
            <a:pPr algn="l">
              <a:lnSpc>
                <a:spcPts val="2310"/>
              </a:lnSpc>
            </a:pPr>
            <a:r>
              <a:rPr lang="en-US" sz="2100" spc="63" dirty="0">
                <a:solidFill>
                  <a:srgbClr val="000000"/>
                </a:solidFill>
                <a:latin typeface="Hero Bold"/>
                <a:ea typeface="Hero Bold"/>
                <a:cs typeface="Hero Bold"/>
                <a:sym typeface="Hero Bold"/>
              </a:rPr>
              <a:t> </a:t>
            </a:r>
          </a:p>
          <a:p>
            <a:pPr algn="l">
              <a:lnSpc>
                <a:spcPts val="2310"/>
              </a:lnSpc>
            </a:pPr>
            <a:r>
              <a:rPr lang="en-US" sz="2100" spc="63" dirty="0">
                <a:solidFill>
                  <a:srgbClr val="000000"/>
                </a:solidFill>
                <a:latin typeface="Hero Bold"/>
                <a:ea typeface="Hero Bold"/>
                <a:cs typeface="Hero Bold"/>
                <a:sym typeface="Hero Bold"/>
              </a:rPr>
              <a:t>The programme was designed to be taught over 10 weeks in 1-hour sessions during lunchtime to optimise attendance.  The programme was advertised via posters and timetable displayed on the internal carousel screensavers and physical posters on wards across the hospital. </a:t>
            </a:r>
          </a:p>
          <a:p>
            <a:pPr marL="0" lvl="0" indent="0" algn="l">
              <a:lnSpc>
                <a:spcPts val="2310"/>
              </a:lnSpc>
            </a:pPr>
            <a:endParaRPr lang="en-US" sz="2100" spc="63" dirty="0">
              <a:solidFill>
                <a:srgbClr val="000000"/>
              </a:solidFill>
              <a:latin typeface="Hero Bold"/>
              <a:ea typeface="Hero Bold"/>
              <a:cs typeface="Hero Bold"/>
              <a:sym typeface="Hero Bold"/>
            </a:endParaRPr>
          </a:p>
        </p:txBody>
      </p:sp>
      <p:sp>
        <p:nvSpPr>
          <p:cNvPr id="23" name="TextBox 23"/>
          <p:cNvSpPr txBox="1"/>
          <p:nvPr/>
        </p:nvSpPr>
        <p:spPr>
          <a:xfrm>
            <a:off x="1897368" y="5843702"/>
            <a:ext cx="3009162" cy="536574"/>
          </a:xfrm>
          <a:prstGeom prst="rect">
            <a:avLst/>
          </a:prstGeom>
        </p:spPr>
        <p:txBody>
          <a:bodyPr lIns="0" tIns="0" rIns="0" bIns="0" rtlCol="0" anchor="t">
            <a:spAutoFit/>
          </a:bodyPr>
          <a:lstStyle/>
          <a:p>
            <a:pPr marL="863595" lvl="1" indent="-431797" algn="l">
              <a:lnSpc>
                <a:spcPts val="3199"/>
              </a:lnSpc>
              <a:buFont typeface="Arial"/>
              <a:buChar char="•"/>
            </a:pPr>
            <a:r>
              <a:rPr lang="en-US" sz="3999" spc="179" dirty="0">
                <a:solidFill>
                  <a:srgbClr val="000000"/>
                </a:solidFill>
                <a:latin typeface="Cranberry"/>
                <a:ea typeface="Cranberry"/>
                <a:cs typeface="Cranberry"/>
                <a:sym typeface="Cranberry"/>
              </a:rPr>
              <a:t>step 2</a:t>
            </a:r>
          </a:p>
        </p:txBody>
      </p:sp>
      <p:sp>
        <p:nvSpPr>
          <p:cNvPr id="24" name="TextBox 24"/>
          <p:cNvSpPr txBox="1"/>
          <p:nvPr/>
        </p:nvSpPr>
        <p:spPr>
          <a:xfrm>
            <a:off x="1488447" y="6627926"/>
            <a:ext cx="14694936" cy="1769715"/>
          </a:xfrm>
          <a:prstGeom prst="rect">
            <a:avLst/>
          </a:prstGeom>
        </p:spPr>
        <p:txBody>
          <a:bodyPr lIns="0" tIns="0" rIns="0" bIns="0" rtlCol="0" anchor="t">
            <a:spAutoFit/>
          </a:bodyPr>
          <a:lstStyle/>
          <a:p>
            <a:pPr algn="l">
              <a:lnSpc>
                <a:spcPts val="2310"/>
              </a:lnSpc>
            </a:pPr>
            <a:r>
              <a:rPr lang="en-US" sz="2100" spc="63" dirty="0">
                <a:solidFill>
                  <a:srgbClr val="000000"/>
                </a:solidFill>
                <a:latin typeface="Hero Bold"/>
                <a:ea typeface="Hero Bold"/>
                <a:cs typeface="Hero Bold"/>
                <a:sym typeface="Hero Bold"/>
              </a:rPr>
              <a:t>It was important to evaluate the education programme, do determine professionals’ effectiveness.  It was decided the most efficient way to do this was a 5-point score assessing participants knowledge. In addition to this a more in-depth evaluation form was emailed out to participants post session for feedback.  </a:t>
            </a:r>
          </a:p>
          <a:p>
            <a:pPr algn="l">
              <a:lnSpc>
                <a:spcPts val="2310"/>
              </a:lnSpc>
            </a:pPr>
            <a:endParaRPr lang="en-US" sz="2100" spc="63" dirty="0">
              <a:solidFill>
                <a:srgbClr val="000000"/>
              </a:solidFill>
              <a:latin typeface="Hero Bold"/>
              <a:ea typeface="Hero Bold"/>
              <a:cs typeface="Hero Bold"/>
              <a:sym typeface="Hero Bold"/>
            </a:endParaRPr>
          </a:p>
          <a:p>
            <a:pPr marL="0" lvl="0" indent="0" algn="l">
              <a:lnSpc>
                <a:spcPts val="2310"/>
              </a:lnSpc>
            </a:pPr>
            <a:r>
              <a:rPr lang="en-US" sz="2100" spc="63" dirty="0">
                <a:solidFill>
                  <a:srgbClr val="000000"/>
                </a:solidFill>
                <a:latin typeface="Hero Bold"/>
                <a:ea typeface="Hero Bold"/>
                <a:cs typeface="Hero Bold"/>
                <a:sym typeface="Hero Bold"/>
              </a:rPr>
              <a:t>Each session was taught by several members of the MDT including the therapy assistant practitioner, this allowed for each professionals’ perspective on assessment and management of acute oncology patients.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4">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734071" cy="5734071"/>
          </a:xfrm>
          <a:custGeom>
            <a:avLst/>
            <a:gdLst/>
            <a:ahLst/>
            <a:cxnLst/>
            <a:rect l="l" t="t" r="r" b="b"/>
            <a:pathLst>
              <a:path w="5734071" h="5734071">
                <a:moveTo>
                  <a:pt x="0" y="0"/>
                </a:moveTo>
                <a:lnTo>
                  <a:pt x="5734071" y="0"/>
                </a:lnTo>
                <a:lnTo>
                  <a:pt x="5734071" y="5734071"/>
                </a:lnTo>
                <a:lnTo>
                  <a:pt x="0" y="573407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2883945" y="4882945"/>
            <a:ext cx="5404055" cy="5404055"/>
          </a:xfrm>
          <a:custGeom>
            <a:avLst/>
            <a:gdLst/>
            <a:ahLst/>
            <a:cxnLst/>
            <a:rect l="l" t="t" r="r" b="b"/>
            <a:pathLst>
              <a:path w="5404055" h="5404055">
                <a:moveTo>
                  <a:pt x="0" y="0"/>
                </a:moveTo>
                <a:lnTo>
                  <a:pt x="5404055" y="0"/>
                </a:lnTo>
                <a:lnTo>
                  <a:pt x="5404055" y="5404055"/>
                </a:lnTo>
                <a:lnTo>
                  <a:pt x="0" y="540405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5" name="Freeform 5"/>
          <p:cNvSpPr/>
          <p:nvPr/>
        </p:nvSpPr>
        <p:spPr>
          <a:xfrm>
            <a:off x="-732486" y="9258300"/>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6" name="TextBox 6"/>
          <p:cNvSpPr txBox="1"/>
          <p:nvPr/>
        </p:nvSpPr>
        <p:spPr>
          <a:xfrm>
            <a:off x="2244642" y="577182"/>
            <a:ext cx="13341331" cy="1156339"/>
          </a:xfrm>
          <a:prstGeom prst="rect">
            <a:avLst/>
          </a:prstGeom>
        </p:spPr>
        <p:txBody>
          <a:bodyPr lIns="0" tIns="0" rIns="0" bIns="0" rtlCol="0" anchor="t">
            <a:spAutoFit/>
          </a:bodyPr>
          <a:lstStyle/>
          <a:p>
            <a:pPr marL="0" lvl="1" indent="0" algn="ctr">
              <a:lnSpc>
                <a:spcPts val="6960"/>
              </a:lnSpc>
              <a:spcBef>
                <a:spcPct val="0"/>
              </a:spcBef>
            </a:pPr>
            <a:r>
              <a:rPr lang="en-US" sz="8700" dirty="0">
                <a:solidFill>
                  <a:srgbClr val="1867BE"/>
                </a:solidFill>
                <a:latin typeface="Cranberry"/>
                <a:ea typeface="Cranberry"/>
                <a:cs typeface="Cranberry"/>
                <a:sym typeface="Cranberry"/>
              </a:rPr>
              <a:t>PDSA CYCLE - STUDY</a:t>
            </a:r>
          </a:p>
        </p:txBody>
      </p:sp>
      <p:sp>
        <p:nvSpPr>
          <p:cNvPr id="7" name="Freeform 7"/>
          <p:cNvSpPr/>
          <p:nvPr/>
        </p:nvSpPr>
        <p:spPr>
          <a:xfrm>
            <a:off x="14881945" y="391496"/>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8" name="Freeform 8"/>
          <p:cNvSpPr/>
          <p:nvPr/>
        </p:nvSpPr>
        <p:spPr>
          <a:xfrm>
            <a:off x="283779" y="287399"/>
            <a:ext cx="2722179" cy="2722179"/>
          </a:xfrm>
          <a:custGeom>
            <a:avLst/>
            <a:gdLst/>
            <a:ahLst/>
            <a:cxnLst/>
            <a:rect l="l" t="t" r="r" b="b"/>
            <a:pathLst>
              <a:path w="2722179" h="2722179">
                <a:moveTo>
                  <a:pt x="0" y="0"/>
                </a:moveTo>
                <a:lnTo>
                  <a:pt x="2722180" y="0"/>
                </a:lnTo>
                <a:lnTo>
                  <a:pt x="2722180" y="2722179"/>
                </a:lnTo>
                <a:lnTo>
                  <a:pt x="0" y="2722179"/>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9" name="Freeform 9"/>
          <p:cNvSpPr/>
          <p:nvPr/>
        </p:nvSpPr>
        <p:spPr>
          <a:xfrm flipH="1" flipV="1">
            <a:off x="14881945" y="7091345"/>
            <a:ext cx="2722179" cy="2722179"/>
          </a:xfrm>
          <a:custGeom>
            <a:avLst/>
            <a:gdLst/>
            <a:ahLst/>
            <a:cxnLst/>
            <a:rect l="l" t="t" r="r" b="b"/>
            <a:pathLst>
              <a:path w="2722179" h="2722179">
                <a:moveTo>
                  <a:pt x="2722179" y="2722179"/>
                </a:moveTo>
                <a:lnTo>
                  <a:pt x="0" y="2722179"/>
                </a:lnTo>
                <a:lnTo>
                  <a:pt x="0" y="0"/>
                </a:lnTo>
                <a:lnTo>
                  <a:pt x="2722179" y="0"/>
                </a:lnTo>
                <a:lnTo>
                  <a:pt x="2722179" y="2722179"/>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10" name="Freeform 10"/>
          <p:cNvSpPr/>
          <p:nvPr/>
        </p:nvSpPr>
        <p:spPr>
          <a:xfrm>
            <a:off x="686752" y="6357837"/>
            <a:ext cx="4360567" cy="2722179"/>
          </a:xfrm>
          <a:custGeom>
            <a:avLst/>
            <a:gdLst/>
            <a:ahLst/>
            <a:cxnLst/>
            <a:rect l="l" t="t" r="r" b="b"/>
            <a:pathLst>
              <a:path w="4360567" h="2722179">
                <a:moveTo>
                  <a:pt x="0" y="0"/>
                </a:moveTo>
                <a:lnTo>
                  <a:pt x="4360567" y="0"/>
                </a:lnTo>
                <a:lnTo>
                  <a:pt x="4360567" y="2722179"/>
                </a:lnTo>
                <a:lnTo>
                  <a:pt x="0" y="2722179"/>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1" name="Freeform 11"/>
          <p:cNvSpPr/>
          <p:nvPr/>
        </p:nvSpPr>
        <p:spPr>
          <a:xfrm>
            <a:off x="3005959" y="6888625"/>
            <a:ext cx="1476254" cy="1478102"/>
          </a:xfrm>
          <a:custGeom>
            <a:avLst/>
            <a:gdLst/>
            <a:ahLst/>
            <a:cxnLst/>
            <a:rect l="l" t="t" r="r" b="b"/>
            <a:pathLst>
              <a:path w="1476254" h="1478102">
                <a:moveTo>
                  <a:pt x="0" y="0"/>
                </a:moveTo>
                <a:lnTo>
                  <a:pt x="1476254" y="0"/>
                </a:lnTo>
                <a:lnTo>
                  <a:pt x="1476254" y="1478102"/>
                </a:lnTo>
                <a:lnTo>
                  <a:pt x="0" y="147810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2" name="Freeform 12"/>
          <p:cNvSpPr/>
          <p:nvPr/>
        </p:nvSpPr>
        <p:spPr>
          <a:xfrm>
            <a:off x="1028700" y="6888625"/>
            <a:ext cx="1390754" cy="1660602"/>
          </a:xfrm>
          <a:custGeom>
            <a:avLst/>
            <a:gdLst/>
            <a:ahLst/>
            <a:cxnLst/>
            <a:rect l="l" t="t" r="r" b="b"/>
            <a:pathLst>
              <a:path w="1390754" h="1660602">
                <a:moveTo>
                  <a:pt x="0" y="0"/>
                </a:moveTo>
                <a:lnTo>
                  <a:pt x="1390754" y="0"/>
                </a:lnTo>
                <a:lnTo>
                  <a:pt x="1390754" y="1660603"/>
                </a:lnTo>
                <a:lnTo>
                  <a:pt x="0" y="166060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dirty="0"/>
          </a:p>
        </p:txBody>
      </p:sp>
      <p:pic>
        <p:nvPicPr>
          <p:cNvPr id="13" name="Picture 13"/>
          <p:cNvPicPr>
            <a:picLocks noChangeAspect="1"/>
          </p:cNvPicPr>
          <p:nvPr/>
        </p:nvPicPr>
        <p:blipFill>
          <a:blip r:embed="rId16"/>
          <a:stretch>
            <a:fillRect/>
          </a:stretch>
        </p:blipFill>
        <p:spPr>
          <a:xfrm>
            <a:off x="5402212" y="2616692"/>
            <a:ext cx="6185283" cy="7482289"/>
          </a:xfrm>
          <a:prstGeom prst="rect">
            <a:avLst/>
          </a:prstGeom>
        </p:spPr>
      </p:pic>
      <p:grpSp>
        <p:nvGrpSpPr>
          <p:cNvPr id="14" name="Group 14"/>
          <p:cNvGrpSpPr/>
          <p:nvPr/>
        </p:nvGrpSpPr>
        <p:grpSpPr>
          <a:xfrm>
            <a:off x="11259246" y="4882945"/>
            <a:ext cx="4901792" cy="4084116"/>
            <a:chOff x="0" y="0"/>
            <a:chExt cx="944383" cy="786849"/>
          </a:xfrm>
        </p:grpSpPr>
        <p:sp>
          <p:nvSpPr>
            <p:cNvPr id="15" name="Freeform 15"/>
            <p:cNvSpPr/>
            <p:nvPr/>
          </p:nvSpPr>
          <p:spPr>
            <a:xfrm>
              <a:off x="0" y="0"/>
              <a:ext cx="944383" cy="786849"/>
            </a:xfrm>
            <a:custGeom>
              <a:avLst/>
              <a:gdLst/>
              <a:ahLst/>
              <a:cxnLst/>
              <a:rect l="l" t="t" r="r" b="b"/>
              <a:pathLst>
                <a:path w="944383" h="786849">
                  <a:moveTo>
                    <a:pt x="0" y="0"/>
                  </a:moveTo>
                  <a:lnTo>
                    <a:pt x="944383" y="0"/>
                  </a:lnTo>
                  <a:lnTo>
                    <a:pt x="944383" y="786849"/>
                  </a:lnTo>
                  <a:lnTo>
                    <a:pt x="0" y="786849"/>
                  </a:lnTo>
                  <a:close/>
                </a:path>
              </a:pathLst>
            </a:custGeom>
            <a:solidFill>
              <a:srgbClr val="FCDCFF"/>
            </a:solidFill>
            <a:ln w="38100" cap="sq">
              <a:solidFill>
                <a:srgbClr val="000000"/>
              </a:solidFill>
              <a:prstDash val="solid"/>
              <a:miter/>
            </a:ln>
          </p:spPr>
          <p:txBody>
            <a:bodyPr/>
            <a:lstStyle/>
            <a:p>
              <a:endParaRPr lang="en-GB" dirty="0"/>
            </a:p>
          </p:txBody>
        </p:sp>
        <p:sp>
          <p:nvSpPr>
            <p:cNvPr id="16" name="TextBox 16"/>
            <p:cNvSpPr txBox="1"/>
            <p:nvPr/>
          </p:nvSpPr>
          <p:spPr>
            <a:xfrm>
              <a:off x="0" y="-38100"/>
              <a:ext cx="944383" cy="824949"/>
            </a:xfrm>
            <a:prstGeom prst="rect">
              <a:avLst/>
            </a:prstGeom>
          </p:spPr>
          <p:txBody>
            <a:bodyPr lIns="50800" tIns="50800" rIns="50800" bIns="50800" rtlCol="0" anchor="ctr"/>
            <a:lstStyle/>
            <a:p>
              <a:pPr algn="ctr">
                <a:lnSpc>
                  <a:spcPts val="2659"/>
                </a:lnSpc>
              </a:pPr>
              <a:endParaRPr dirty="0"/>
            </a:p>
          </p:txBody>
        </p:sp>
      </p:grpSp>
      <p:sp>
        <p:nvSpPr>
          <p:cNvPr id="17" name="Freeform 17"/>
          <p:cNvSpPr/>
          <p:nvPr/>
        </p:nvSpPr>
        <p:spPr>
          <a:xfrm>
            <a:off x="15352378" y="1733521"/>
            <a:ext cx="2552115" cy="2552115"/>
          </a:xfrm>
          <a:custGeom>
            <a:avLst/>
            <a:gdLst/>
            <a:ahLst/>
            <a:cxnLst/>
            <a:rect l="l" t="t" r="r" b="b"/>
            <a:pathLst>
              <a:path w="2552115" h="2552115">
                <a:moveTo>
                  <a:pt x="0" y="0"/>
                </a:moveTo>
                <a:lnTo>
                  <a:pt x="2552115" y="0"/>
                </a:lnTo>
                <a:lnTo>
                  <a:pt x="2552115" y="2552115"/>
                </a:lnTo>
                <a:lnTo>
                  <a:pt x="0" y="2552115"/>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dirty="0"/>
          </a:p>
        </p:txBody>
      </p:sp>
      <p:sp>
        <p:nvSpPr>
          <p:cNvPr id="18" name="Freeform 18"/>
          <p:cNvSpPr/>
          <p:nvPr/>
        </p:nvSpPr>
        <p:spPr>
          <a:xfrm>
            <a:off x="1236722" y="2021017"/>
            <a:ext cx="3538474" cy="1977122"/>
          </a:xfrm>
          <a:custGeom>
            <a:avLst/>
            <a:gdLst/>
            <a:ahLst/>
            <a:cxnLst/>
            <a:rect l="l" t="t" r="r" b="b"/>
            <a:pathLst>
              <a:path w="3538474" h="1977122">
                <a:moveTo>
                  <a:pt x="0" y="0"/>
                </a:moveTo>
                <a:lnTo>
                  <a:pt x="3538474" y="0"/>
                </a:lnTo>
                <a:lnTo>
                  <a:pt x="3538474" y="1977122"/>
                </a:lnTo>
                <a:lnTo>
                  <a:pt x="0" y="1977122"/>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dirty="0"/>
          </a:p>
        </p:txBody>
      </p:sp>
      <p:sp>
        <p:nvSpPr>
          <p:cNvPr id="19" name="TextBox 19"/>
          <p:cNvSpPr txBox="1"/>
          <p:nvPr/>
        </p:nvSpPr>
        <p:spPr>
          <a:xfrm>
            <a:off x="11401571" y="5042228"/>
            <a:ext cx="4617143" cy="3784600"/>
          </a:xfrm>
          <a:prstGeom prst="rect">
            <a:avLst/>
          </a:prstGeom>
        </p:spPr>
        <p:txBody>
          <a:bodyPr lIns="0" tIns="0" rIns="0" bIns="0" rtlCol="0" anchor="t">
            <a:spAutoFit/>
          </a:bodyPr>
          <a:lstStyle/>
          <a:p>
            <a:pPr algn="ctr">
              <a:lnSpc>
                <a:spcPts val="2749"/>
              </a:lnSpc>
            </a:pPr>
            <a:r>
              <a:rPr lang="en-US" sz="2499" spc="74" dirty="0">
                <a:solidFill>
                  <a:srgbClr val="000000"/>
                </a:solidFill>
                <a:latin typeface="Hero Bold"/>
                <a:ea typeface="Hero Bold"/>
                <a:cs typeface="Hero Bold"/>
                <a:sym typeface="Hero Bold"/>
              </a:rPr>
              <a:t>Overall, 90% of participants found the sessions to be very educational and 10% somewhat educational.</a:t>
            </a:r>
          </a:p>
          <a:p>
            <a:pPr algn="ctr">
              <a:lnSpc>
                <a:spcPts val="2749"/>
              </a:lnSpc>
            </a:pPr>
            <a:endParaRPr lang="en-US" sz="2499" spc="74" dirty="0">
              <a:solidFill>
                <a:srgbClr val="000000"/>
              </a:solidFill>
              <a:latin typeface="Hero Bold"/>
              <a:ea typeface="Hero Bold"/>
              <a:cs typeface="Hero Bold"/>
              <a:sym typeface="Hero Bold"/>
            </a:endParaRPr>
          </a:p>
          <a:p>
            <a:pPr marL="0" lvl="0" indent="0" algn="ctr">
              <a:lnSpc>
                <a:spcPts val="2749"/>
              </a:lnSpc>
            </a:pPr>
            <a:r>
              <a:rPr lang="en-US" sz="2499" spc="74" dirty="0">
                <a:solidFill>
                  <a:srgbClr val="000000"/>
                </a:solidFill>
                <a:latin typeface="Hero Bold"/>
                <a:ea typeface="Hero Bold"/>
                <a:cs typeface="Hero Bold"/>
                <a:sym typeface="Hero Bold"/>
              </a:rPr>
              <a:t>These findings demonstrate the need for education for generalists in the area of caring for and treating acute oncology patients. </a:t>
            </a:r>
          </a:p>
        </p:txBody>
      </p:sp>
      <p:grpSp>
        <p:nvGrpSpPr>
          <p:cNvPr id="20" name="Group 20"/>
          <p:cNvGrpSpPr/>
          <p:nvPr/>
        </p:nvGrpSpPr>
        <p:grpSpPr>
          <a:xfrm>
            <a:off x="-291665" y="4285636"/>
            <a:ext cx="6317401" cy="1519211"/>
            <a:chOff x="0" y="0"/>
            <a:chExt cx="8423201" cy="2025614"/>
          </a:xfrm>
        </p:grpSpPr>
        <p:sp>
          <p:nvSpPr>
            <p:cNvPr id="21" name="TextBox 21"/>
            <p:cNvSpPr txBox="1"/>
            <p:nvPr/>
          </p:nvSpPr>
          <p:spPr>
            <a:xfrm>
              <a:off x="0" y="1052073"/>
              <a:ext cx="8423201" cy="973541"/>
            </a:xfrm>
            <a:prstGeom prst="rect">
              <a:avLst/>
            </a:prstGeom>
          </p:spPr>
          <p:txBody>
            <a:bodyPr lIns="0" tIns="0" rIns="0" bIns="0" rtlCol="0" anchor="t">
              <a:spAutoFit/>
            </a:bodyPr>
            <a:lstStyle/>
            <a:p>
              <a:pPr algn="ctr">
                <a:lnSpc>
                  <a:spcPts val="5006"/>
                </a:lnSpc>
              </a:pPr>
              <a:r>
                <a:rPr lang="en-US" sz="5563" spc="-111" dirty="0">
                  <a:solidFill>
                    <a:srgbClr val="FFA7EF"/>
                  </a:solidFill>
                  <a:latin typeface="Cooper BT Light"/>
                  <a:ea typeface="Cooper BT Light"/>
                  <a:cs typeface="Cooper BT Light"/>
                  <a:sym typeface="Cooper BT Light"/>
                </a:rPr>
                <a:t>attended in total</a:t>
              </a:r>
            </a:p>
          </p:txBody>
        </p:sp>
        <p:sp>
          <p:nvSpPr>
            <p:cNvPr id="22" name="TextBox 22"/>
            <p:cNvSpPr txBox="1"/>
            <p:nvPr/>
          </p:nvSpPr>
          <p:spPr>
            <a:xfrm>
              <a:off x="0" y="57150"/>
              <a:ext cx="8423201" cy="1169892"/>
            </a:xfrm>
            <a:prstGeom prst="rect">
              <a:avLst/>
            </a:prstGeom>
          </p:spPr>
          <p:txBody>
            <a:bodyPr lIns="0" tIns="0" rIns="0" bIns="0" rtlCol="0" anchor="t">
              <a:spAutoFit/>
            </a:bodyPr>
            <a:lstStyle/>
            <a:p>
              <a:pPr algn="ctr">
                <a:lnSpc>
                  <a:spcPts val="6665"/>
                </a:lnSpc>
              </a:pPr>
              <a:r>
                <a:rPr lang="en-US" sz="6059" spc="-121" dirty="0">
                  <a:solidFill>
                    <a:srgbClr val="243CE6"/>
                  </a:solidFill>
                  <a:latin typeface="TAN Headline"/>
                  <a:ea typeface="TAN Headline"/>
                  <a:cs typeface="TAN Headline"/>
                  <a:sym typeface="TAN Headline"/>
                </a:rPr>
                <a:t>352</a:t>
              </a:r>
            </a:p>
          </p:txBody>
        </p:sp>
      </p:grpSp>
      <p:grpSp>
        <p:nvGrpSpPr>
          <p:cNvPr id="23" name="Group 23"/>
          <p:cNvGrpSpPr/>
          <p:nvPr/>
        </p:nvGrpSpPr>
        <p:grpSpPr>
          <a:xfrm>
            <a:off x="10045081" y="2274998"/>
            <a:ext cx="6317401" cy="1632163"/>
            <a:chOff x="0" y="0"/>
            <a:chExt cx="8423201" cy="2176217"/>
          </a:xfrm>
        </p:grpSpPr>
        <p:sp>
          <p:nvSpPr>
            <p:cNvPr id="24" name="TextBox 24"/>
            <p:cNvSpPr txBox="1"/>
            <p:nvPr/>
          </p:nvSpPr>
          <p:spPr>
            <a:xfrm>
              <a:off x="0" y="341660"/>
              <a:ext cx="8423201" cy="1834557"/>
            </a:xfrm>
            <a:prstGeom prst="rect">
              <a:avLst/>
            </a:prstGeom>
          </p:spPr>
          <p:txBody>
            <a:bodyPr lIns="0" tIns="0" rIns="0" bIns="0" rtlCol="0" anchor="t">
              <a:spAutoFit/>
            </a:bodyPr>
            <a:lstStyle/>
            <a:p>
              <a:pPr algn="ctr">
                <a:lnSpc>
                  <a:spcPts val="3476"/>
                </a:lnSpc>
              </a:pPr>
              <a:endParaRPr dirty="0"/>
            </a:p>
            <a:p>
              <a:pPr algn="ctr">
                <a:lnSpc>
                  <a:spcPts val="3476"/>
                </a:lnSpc>
              </a:pPr>
              <a:r>
                <a:rPr lang="en-US" sz="3863" spc="-77" dirty="0">
                  <a:solidFill>
                    <a:srgbClr val="FFA7EF"/>
                  </a:solidFill>
                  <a:latin typeface="Cooper BT Light"/>
                  <a:ea typeface="Cooper BT Light"/>
                  <a:cs typeface="Cooper BT Light"/>
                  <a:sym typeface="Cooper BT Light"/>
                </a:rPr>
                <a:t>2.61 pre-learning</a:t>
              </a:r>
            </a:p>
            <a:p>
              <a:pPr algn="ctr">
                <a:lnSpc>
                  <a:spcPts val="3476"/>
                </a:lnSpc>
              </a:pPr>
              <a:r>
                <a:rPr lang="en-US" sz="3863" spc="-77" dirty="0">
                  <a:solidFill>
                    <a:srgbClr val="FFA7EF"/>
                  </a:solidFill>
                  <a:latin typeface="Cooper BT Light"/>
                  <a:ea typeface="Cooper BT Light"/>
                  <a:cs typeface="Cooper BT Light"/>
                  <a:sym typeface="Cooper BT Light"/>
                </a:rPr>
                <a:t>4.25 post-learning</a:t>
              </a:r>
            </a:p>
          </p:txBody>
        </p:sp>
        <p:sp>
          <p:nvSpPr>
            <p:cNvPr id="25" name="TextBox 25"/>
            <p:cNvSpPr txBox="1"/>
            <p:nvPr/>
          </p:nvSpPr>
          <p:spPr>
            <a:xfrm>
              <a:off x="0" y="28575"/>
              <a:ext cx="8423201" cy="526155"/>
            </a:xfrm>
            <a:prstGeom prst="rect">
              <a:avLst/>
            </a:prstGeom>
          </p:spPr>
          <p:txBody>
            <a:bodyPr lIns="0" tIns="0" rIns="0" bIns="0" rtlCol="0" anchor="t">
              <a:spAutoFit/>
            </a:bodyPr>
            <a:lstStyle/>
            <a:p>
              <a:pPr algn="ctr">
                <a:lnSpc>
                  <a:spcPts val="3035"/>
                </a:lnSpc>
              </a:pPr>
              <a:r>
                <a:rPr lang="en-US" sz="2759" spc="-55" dirty="0">
                  <a:solidFill>
                    <a:srgbClr val="243CE6"/>
                  </a:solidFill>
                  <a:latin typeface="TAN Headline"/>
                  <a:ea typeface="TAN Headline"/>
                  <a:cs typeface="TAN Headline"/>
                  <a:sym typeface="TAN Headline"/>
                </a:rPr>
                <a:t>AVERAGE SCORES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5" name="Freeform 5"/>
          <p:cNvSpPr/>
          <p:nvPr/>
        </p:nvSpPr>
        <p:spPr>
          <a:xfrm>
            <a:off x="-732486" y="9021599"/>
            <a:ext cx="4754711" cy="907718"/>
          </a:xfrm>
          <a:custGeom>
            <a:avLst/>
            <a:gdLst/>
            <a:ahLst/>
            <a:cxnLst/>
            <a:rect l="l" t="t" r="r" b="b"/>
            <a:pathLst>
              <a:path w="4754711" h="907718">
                <a:moveTo>
                  <a:pt x="0" y="0"/>
                </a:moveTo>
                <a:lnTo>
                  <a:pt x="4754710" y="0"/>
                </a:lnTo>
                <a:lnTo>
                  <a:pt x="4754710" y="907717"/>
                </a:lnTo>
                <a:lnTo>
                  <a:pt x="0" y="907717"/>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6" name="Freeform 6"/>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7" name="Freeform 7"/>
          <p:cNvSpPr/>
          <p:nvPr/>
        </p:nvSpPr>
        <p:spPr>
          <a:xfrm>
            <a:off x="423962" y="583874"/>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8" name="Freeform 8"/>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grpSp>
        <p:nvGrpSpPr>
          <p:cNvPr id="9" name="Group 9"/>
          <p:cNvGrpSpPr/>
          <p:nvPr/>
        </p:nvGrpSpPr>
        <p:grpSpPr>
          <a:xfrm>
            <a:off x="980716" y="2049838"/>
            <a:ext cx="3861007" cy="4703441"/>
            <a:chOff x="0" y="0"/>
            <a:chExt cx="743864" cy="906168"/>
          </a:xfrm>
        </p:grpSpPr>
        <p:sp>
          <p:nvSpPr>
            <p:cNvPr id="10" name="Freeform 10"/>
            <p:cNvSpPr/>
            <p:nvPr/>
          </p:nvSpPr>
          <p:spPr>
            <a:xfrm>
              <a:off x="0" y="0"/>
              <a:ext cx="743864" cy="906168"/>
            </a:xfrm>
            <a:custGeom>
              <a:avLst/>
              <a:gdLst/>
              <a:ahLst/>
              <a:cxnLst/>
              <a:rect l="l" t="t" r="r" b="b"/>
              <a:pathLst>
                <a:path w="743864" h="906168">
                  <a:moveTo>
                    <a:pt x="0" y="0"/>
                  </a:moveTo>
                  <a:lnTo>
                    <a:pt x="743864" y="0"/>
                  </a:lnTo>
                  <a:lnTo>
                    <a:pt x="743864" y="906168"/>
                  </a:lnTo>
                  <a:lnTo>
                    <a:pt x="0" y="906168"/>
                  </a:lnTo>
                  <a:close/>
                </a:path>
              </a:pathLst>
            </a:custGeom>
            <a:solidFill>
              <a:srgbClr val="FCDCFF"/>
            </a:solidFill>
            <a:ln w="38100" cap="sq">
              <a:solidFill>
                <a:srgbClr val="000000"/>
              </a:solidFill>
              <a:prstDash val="solid"/>
              <a:miter/>
            </a:ln>
          </p:spPr>
          <p:txBody>
            <a:bodyPr/>
            <a:lstStyle/>
            <a:p>
              <a:endParaRPr lang="en-GB" dirty="0"/>
            </a:p>
          </p:txBody>
        </p:sp>
        <p:sp>
          <p:nvSpPr>
            <p:cNvPr id="11" name="TextBox 11"/>
            <p:cNvSpPr txBox="1"/>
            <p:nvPr/>
          </p:nvSpPr>
          <p:spPr>
            <a:xfrm>
              <a:off x="0" y="-38100"/>
              <a:ext cx="743864" cy="944268"/>
            </a:xfrm>
            <a:prstGeom prst="rect">
              <a:avLst/>
            </a:prstGeom>
          </p:spPr>
          <p:txBody>
            <a:bodyPr lIns="50800" tIns="50800" rIns="50800" bIns="50800" rtlCol="0" anchor="ctr"/>
            <a:lstStyle/>
            <a:p>
              <a:pPr algn="ctr">
                <a:lnSpc>
                  <a:spcPts val="2659"/>
                </a:lnSpc>
              </a:pPr>
              <a:endParaRPr dirty="0"/>
            </a:p>
          </p:txBody>
        </p:sp>
      </p:grpSp>
      <p:sp>
        <p:nvSpPr>
          <p:cNvPr id="12" name="Freeform 12"/>
          <p:cNvSpPr/>
          <p:nvPr/>
        </p:nvSpPr>
        <p:spPr>
          <a:xfrm>
            <a:off x="5472214" y="2018908"/>
            <a:ext cx="4814157" cy="1321705"/>
          </a:xfrm>
          <a:custGeom>
            <a:avLst/>
            <a:gdLst/>
            <a:ahLst/>
            <a:cxnLst/>
            <a:rect l="l" t="t" r="r" b="b"/>
            <a:pathLst>
              <a:path w="4814157" h="1321705">
                <a:moveTo>
                  <a:pt x="0" y="0"/>
                </a:moveTo>
                <a:lnTo>
                  <a:pt x="4814158" y="0"/>
                </a:lnTo>
                <a:lnTo>
                  <a:pt x="4814158" y="1321705"/>
                </a:lnTo>
                <a:lnTo>
                  <a:pt x="0" y="132170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3" name="Freeform 13"/>
          <p:cNvSpPr/>
          <p:nvPr/>
        </p:nvSpPr>
        <p:spPr>
          <a:xfrm>
            <a:off x="5393184" y="5857494"/>
            <a:ext cx="4919921" cy="1350742"/>
          </a:xfrm>
          <a:custGeom>
            <a:avLst/>
            <a:gdLst/>
            <a:ahLst/>
            <a:cxnLst/>
            <a:rect l="l" t="t" r="r" b="b"/>
            <a:pathLst>
              <a:path w="4919921" h="1350742">
                <a:moveTo>
                  <a:pt x="0" y="0"/>
                </a:moveTo>
                <a:lnTo>
                  <a:pt x="4919921" y="0"/>
                </a:lnTo>
                <a:lnTo>
                  <a:pt x="4919921" y="1350742"/>
                </a:lnTo>
                <a:lnTo>
                  <a:pt x="0" y="135074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4" name="Freeform 14"/>
          <p:cNvSpPr/>
          <p:nvPr/>
        </p:nvSpPr>
        <p:spPr>
          <a:xfrm>
            <a:off x="9987860" y="8620723"/>
            <a:ext cx="2403472" cy="1709469"/>
          </a:xfrm>
          <a:custGeom>
            <a:avLst/>
            <a:gdLst/>
            <a:ahLst/>
            <a:cxnLst/>
            <a:rect l="l" t="t" r="r" b="b"/>
            <a:pathLst>
              <a:path w="2403472" h="1709469">
                <a:moveTo>
                  <a:pt x="0" y="0"/>
                </a:moveTo>
                <a:lnTo>
                  <a:pt x="2403472" y="0"/>
                </a:lnTo>
                <a:lnTo>
                  <a:pt x="2403472" y="1709469"/>
                </a:lnTo>
                <a:lnTo>
                  <a:pt x="0" y="170946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5" name="Freeform 15"/>
          <p:cNvSpPr/>
          <p:nvPr/>
        </p:nvSpPr>
        <p:spPr>
          <a:xfrm>
            <a:off x="477757" y="7254934"/>
            <a:ext cx="1927039" cy="1365789"/>
          </a:xfrm>
          <a:custGeom>
            <a:avLst/>
            <a:gdLst/>
            <a:ahLst/>
            <a:cxnLst/>
            <a:rect l="l" t="t" r="r" b="b"/>
            <a:pathLst>
              <a:path w="1927039" h="1365789">
                <a:moveTo>
                  <a:pt x="0" y="0"/>
                </a:moveTo>
                <a:lnTo>
                  <a:pt x="1927040" y="0"/>
                </a:lnTo>
                <a:lnTo>
                  <a:pt x="1927040" y="1365789"/>
                </a:lnTo>
                <a:lnTo>
                  <a:pt x="0" y="1365789"/>
                </a:lnTo>
                <a:lnTo>
                  <a:pt x="0" y="0"/>
                </a:lnTo>
                <a:close/>
              </a:path>
            </a:pathLst>
          </a:custGeom>
          <a:blipFill>
            <a:blip r:embed="rId14"/>
            <a:stretch>
              <a:fillRect/>
            </a:stretch>
          </a:blipFill>
        </p:spPr>
        <p:txBody>
          <a:bodyPr/>
          <a:lstStyle/>
          <a:p>
            <a:endParaRPr lang="en-GB" dirty="0"/>
          </a:p>
        </p:txBody>
      </p:sp>
      <p:sp>
        <p:nvSpPr>
          <p:cNvPr id="16" name="TextBox 16"/>
          <p:cNvSpPr txBox="1"/>
          <p:nvPr/>
        </p:nvSpPr>
        <p:spPr>
          <a:xfrm>
            <a:off x="2404797" y="747631"/>
            <a:ext cx="13341331" cy="1219200"/>
          </a:xfrm>
          <a:prstGeom prst="rect">
            <a:avLst/>
          </a:prstGeom>
        </p:spPr>
        <p:txBody>
          <a:bodyPr lIns="0" tIns="0" rIns="0" bIns="0" rtlCol="0" anchor="t">
            <a:spAutoFit/>
          </a:bodyPr>
          <a:lstStyle/>
          <a:p>
            <a:pPr marL="0" lvl="1" indent="0" algn="ctr">
              <a:lnSpc>
                <a:spcPts val="7200"/>
              </a:lnSpc>
              <a:spcBef>
                <a:spcPct val="0"/>
              </a:spcBef>
            </a:pPr>
            <a:r>
              <a:rPr lang="en-US" sz="9000" dirty="0">
                <a:solidFill>
                  <a:srgbClr val="1867BE"/>
                </a:solidFill>
                <a:latin typeface="Cranberry"/>
                <a:ea typeface="Cranberry"/>
                <a:cs typeface="Cranberry"/>
                <a:sym typeface="Cranberry"/>
              </a:rPr>
              <a:t>QUALITATIVE DATA</a:t>
            </a:r>
          </a:p>
        </p:txBody>
      </p:sp>
      <p:sp>
        <p:nvSpPr>
          <p:cNvPr id="17" name="TextBox 17"/>
          <p:cNvSpPr txBox="1"/>
          <p:nvPr/>
        </p:nvSpPr>
        <p:spPr>
          <a:xfrm>
            <a:off x="1123851" y="2174613"/>
            <a:ext cx="3854079" cy="4472941"/>
          </a:xfrm>
          <a:prstGeom prst="rect">
            <a:avLst/>
          </a:prstGeom>
        </p:spPr>
        <p:txBody>
          <a:bodyPr lIns="0" tIns="0" rIns="0" bIns="0" rtlCol="0" anchor="t">
            <a:spAutoFit/>
          </a:bodyPr>
          <a:lstStyle/>
          <a:p>
            <a:pPr algn="l">
              <a:lnSpc>
                <a:spcPts val="2970"/>
              </a:lnSpc>
            </a:pPr>
            <a:r>
              <a:rPr lang="en-US" sz="2700" spc="81" dirty="0">
                <a:solidFill>
                  <a:srgbClr val="000000"/>
                </a:solidFill>
                <a:latin typeface="Hero Bold"/>
                <a:ea typeface="Hero Bold"/>
                <a:cs typeface="Hero Bold"/>
                <a:sym typeface="Hero Bold"/>
              </a:rPr>
              <a:t>At the end of the session and upon receiving their certificate of attendance participants were asked to complete a survey.  In total 10 participants responded.</a:t>
            </a:r>
          </a:p>
          <a:p>
            <a:pPr marL="0" lvl="0" indent="0" algn="l">
              <a:lnSpc>
                <a:spcPts val="2970"/>
              </a:lnSpc>
            </a:pPr>
            <a:r>
              <a:rPr lang="en-US" sz="2700" spc="81" dirty="0">
                <a:solidFill>
                  <a:srgbClr val="000000"/>
                </a:solidFill>
                <a:latin typeface="Hero Bold"/>
                <a:ea typeface="Hero Bold"/>
                <a:cs typeface="Hero Bold"/>
                <a:sym typeface="Hero Bold"/>
              </a:rPr>
              <a:t>The feedback included:</a:t>
            </a:r>
          </a:p>
        </p:txBody>
      </p:sp>
      <p:sp>
        <p:nvSpPr>
          <p:cNvPr id="18" name="TextBox 18"/>
          <p:cNvSpPr txBox="1"/>
          <p:nvPr/>
        </p:nvSpPr>
        <p:spPr>
          <a:xfrm>
            <a:off x="5680049" y="3560827"/>
            <a:ext cx="5798885" cy="397512"/>
          </a:xfrm>
          <a:prstGeom prst="rect">
            <a:avLst/>
          </a:prstGeom>
        </p:spPr>
        <p:txBody>
          <a:bodyPr lIns="0" tIns="0" rIns="0" bIns="0" rtlCol="0" anchor="t">
            <a:spAutoFit/>
          </a:bodyPr>
          <a:lstStyle/>
          <a:p>
            <a:pPr algn="l">
              <a:lnSpc>
                <a:spcPts val="2900"/>
              </a:lnSpc>
            </a:pPr>
            <a:r>
              <a:rPr lang="en-US" sz="2900" dirty="0">
                <a:solidFill>
                  <a:srgbClr val="2BA0D0"/>
                </a:solidFill>
                <a:latin typeface="Yeseva One"/>
                <a:ea typeface="Yeseva One"/>
                <a:cs typeface="Yeseva One"/>
                <a:sym typeface="Yeseva One"/>
              </a:rPr>
              <a:t>“sessions were informative”</a:t>
            </a:r>
          </a:p>
        </p:txBody>
      </p:sp>
      <p:sp>
        <p:nvSpPr>
          <p:cNvPr id="19" name="TextBox 19"/>
          <p:cNvSpPr txBox="1"/>
          <p:nvPr/>
        </p:nvSpPr>
        <p:spPr>
          <a:xfrm>
            <a:off x="5770726" y="2161325"/>
            <a:ext cx="4217134" cy="989927"/>
          </a:xfrm>
          <a:prstGeom prst="rect">
            <a:avLst/>
          </a:prstGeom>
        </p:spPr>
        <p:txBody>
          <a:bodyPr lIns="0" tIns="0" rIns="0" bIns="0" rtlCol="0" anchor="t">
            <a:spAutoFit/>
          </a:bodyPr>
          <a:lstStyle/>
          <a:p>
            <a:pPr algn="l">
              <a:lnSpc>
                <a:spcPts val="2669"/>
              </a:lnSpc>
            </a:pPr>
            <a:r>
              <a:rPr lang="en-US" sz="1906" b="1" spc="293" dirty="0">
                <a:solidFill>
                  <a:srgbClr val="000000"/>
                </a:solidFill>
                <a:latin typeface="Glacial Indifference Bold"/>
                <a:ea typeface="Glacial Indifference Bold"/>
                <a:cs typeface="Glacial Indifference Bold"/>
                <a:sym typeface="Glacial Indifference Bold"/>
              </a:rPr>
              <a:t>Q2. PLEASE SHARE WITH US WHAT YOU LEARNT DURING THE TEACHING SESSIONS:</a:t>
            </a:r>
          </a:p>
        </p:txBody>
      </p:sp>
      <p:sp>
        <p:nvSpPr>
          <p:cNvPr id="20" name="TextBox 20"/>
          <p:cNvSpPr txBox="1"/>
          <p:nvPr/>
        </p:nvSpPr>
        <p:spPr>
          <a:xfrm>
            <a:off x="9144000" y="4557646"/>
            <a:ext cx="2655244" cy="1090297"/>
          </a:xfrm>
          <a:prstGeom prst="rect">
            <a:avLst/>
          </a:prstGeom>
        </p:spPr>
        <p:txBody>
          <a:bodyPr lIns="0" tIns="0" rIns="0" bIns="0" rtlCol="0" anchor="t">
            <a:spAutoFit/>
          </a:bodyPr>
          <a:lstStyle/>
          <a:p>
            <a:pPr algn="l">
              <a:lnSpc>
                <a:spcPts val="2800"/>
              </a:lnSpc>
            </a:pPr>
            <a:r>
              <a:rPr lang="en-US" sz="2800" dirty="0">
                <a:solidFill>
                  <a:srgbClr val="2BA0D0"/>
                </a:solidFill>
                <a:latin typeface="Yeseva One"/>
                <a:ea typeface="Yeseva One"/>
                <a:cs typeface="Yeseva One"/>
                <a:sym typeface="Yeseva One"/>
              </a:rPr>
              <a:t>“Awareness of chemotherapy and toxicities”</a:t>
            </a:r>
          </a:p>
        </p:txBody>
      </p:sp>
      <p:sp>
        <p:nvSpPr>
          <p:cNvPr id="21" name="TextBox 21"/>
          <p:cNvSpPr txBox="1"/>
          <p:nvPr/>
        </p:nvSpPr>
        <p:spPr>
          <a:xfrm>
            <a:off x="10732205" y="2087938"/>
            <a:ext cx="6148314" cy="591823"/>
          </a:xfrm>
          <a:prstGeom prst="rect">
            <a:avLst/>
          </a:prstGeom>
        </p:spPr>
        <p:txBody>
          <a:bodyPr lIns="0" tIns="0" rIns="0" bIns="0" rtlCol="0" anchor="t">
            <a:spAutoFit/>
          </a:bodyPr>
          <a:lstStyle/>
          <a:p>
            <a:pPr algn="l">
              <a:lnSpc>
                <a:spcPts val="2300"/>
              </a:lnSpc>
            </a:pPr>
            <a:r>
              <a:rPr lang="en-US" sz="2300" dirty="0">
                <a:solidFill>
                  <a:srgbClr val="2BA0D0"/>
                </a:solidFill>
                <a:latin typeface="Yeseva One"/>
                <a:ea typeface="Yeseva One"/>
                <a:cs typeface="Yeseva One"/>
                <a:sym typeface="Yeseva One"/>
              </a:rPr>
              <a:t>“helpful advice to improve patients’ nutritional status when unwell”</a:t>
            </a:r>
          </a:p>
        </p:txBody>
      </p:sp>
      <p:sp>
        <p:nvSpPr>
          <p:cNvPr id="22" name="TextBox 22"/>
          <p:cNvSpPr txBox="1"/>
          <p:nvPr/>
        </p:nvSpPr>
        <p:spPr>
          <a:xfrm>
            <a:off x="11647817" y="3014085"/>
            <a:ext cx="5235916" cy="1059182"/>
          </a:xfrm>
          <a:prstGeom prst="rect">
            <a:avLst/>
          </a:prstGeom>
        </p:spPr>
        <p:txBody>
          <a:bodyPr lIns="0" tIns="0" rIns="0" bIns="0" rtlCol="0" anchor="t">
            <a:spAutoFit/>
          </a:bodyPr>
          <a:lstStyle/>
          <a:p>
            <a:pPr algn="l">
              <a:lnSpc>
                <a:spcPts val="2700"/>
              </a:lnSpc>
            </a:pPr>
            <a:r>
              <a:rPr lang="en-US" sz="2700" dirty="0">
                <a:solidFill>
                  <a:srgbClr val="2BA0D0"/>
                </a:solidFill>
                <a:latin typeface="Yeseva One"/>
                <a:ea typeface="Yeseva One"/>
                <a:cs typeface="Yeseva One"/>
                <a:sym typeface="Yeseva One"/>
              </a:rPr>
              <a:t>“the impact of frailty can have on cancer treatment and outcomes”</a:t>
            </a:r>
          </a:p>
        </p:txBody>
      </p:sp>
      <p:sp>
        <p:nvSpPr>
          <p:cNvPr id="23" name="TextBox 23"/>
          <p:cNvSpPr txBox="1"/>
          <p:nvPr/>
        </p:nvSpPr>
        <p:spPr>
          <a:xfrm>
            <a:off x="12595885" y="4638100"/>
            <a:ext cx="4983551" cy="1090297"/>
          </a:xfrm>
          <a:prstGeom prst="rect">
            <a:avLst/>
          </a:prstGeom>
        </p:spPr>
        <p:txBody>
          <a:bodyPr lIns="0" tIns="0" rIns="0" bIns="0" rtlCol="0" anchor="t">
            <a:spAutoFit/>
          </a:bodyPr>
          <a:lstStyle/>
          <a:p>
            <a:pPr algn="l">
              <a:lnSpc>
                <a:spcPts val="2800"/>
              </a:lnSpc>
            </a:pPr>
            <a:r>
              <a:rPr lang="en-US" sz="2800" dirty="0">
                <a:solidFill>
                  <a:srgbClr val="2BA0D0"/>
                </a:solidFill>
                <a:latin typeface="Yeseva One"/>
                <a:ea typeface="Yeseva One"/>
                <a:cs typeface="Yeseva One"/>
                <a:sym typeface="Yeseva One"/>
              </a:rPr>
              <a:t>“information regarding nutrition and neutropenic sepsis”</a:t>
            </a:r>
          </a:p>
        </p:txBody>
      </p:sp>
      <p:sp>
        <p:nvSpPr>
          <p:cNvPr id="24" name="TextBox 24"/>
          <p:cNvSpPr txBox="1"/>
          <p:nvPr/>
        </p:nvSpPr>
        <p:spPr>
          <a:xfrm>
            <a:off x="5227775" y="4215514"/>
            <a:ext cx="3451885" cy="1163323"/>
          </a:xfrm>
          <a:prstGeom prst="rect">
            <a:avLst/>
          </a:prstGeom>
        </p:spPr>
        <p:txBody>
          <a:bodyPr lIns="0" tIns="0" rIns="0" bIns="0" rtlCol="0" anchor="t">
            <a:spAutoFit/>
          </a:bodyPr>
          <a:lstStyle/>
          <a:p>
            <a:pPr algn="l">
              <a:lnSpc>
                <a:spcPts val="2300"/>
              </a:lnSpc>
            </a:pPr>
            <a:r>
              <a:rPr lang="en-US" sz="2300" dirty="0">
                <a:solidFill>
                  <a:srgbClr val="2BA0D0"/>
                </a:solidFill>
                <a:latin typeface="Yeseva One"/>
                <a:ea typeface="Yeseva One"/>
                <a:cs typeface="Yeseva One"/>
                <a:sym typeface="Yeseva One"/>
              </a:rPr>
              <a:t>“I feel I gained a good insight into definitions of frailty and sarcopenia”</a:t>
            </a:r>
          </a:p>
        </p:txBody>
      </p:sp>
      <p:sp>
        <p:nvSpPr>
          <p:cNvPr id="25" name="TextBox 25"/>
          <p:cNvSpPr txBox="1"/>
          <p:nvPr/>
        </p:nvSpPr>
        <p:spPr>
          <a:xfrm>
            <a:off x="5680049" y="5976848"/>
            <a:ext cx="4307811" cy="952508"/>
          </a:xfrm>
          <a:prstGeom prst="rect">
            <a:avLst/>
          </a:prstGeom>
        </p:spPr>
        <p:txBody>
          <a:bodyPr lIns="0" tIns="0" rIns="0" bIns="0" rtlCol="0" anchor="t">
            <a:spAutoFit/>
          </a:bodyPr>
          <a:lstStyle/>
          <a:p>
            <a:pPr algn="l">
              <a:lnSpc>
                <a:spcPts val="2564"/>
              </a:lnSpc>
            </a:pPr>
            <a:r>
              <a:rPr lang="en-US" sz="1831" b="1" spc="282" dirty="0">
                <a:solidFill>
                  <a:srgbClr val="000000"/>
                </a:solidFill>
                <a:latin typeface="Glacial Indifference Bold"/>
                <a:ea typeface="Glacial Indifference Bold"/>
                <a:cs typeface="Glacial Indifference Bold"/>
                <a:sym typeface="Glacial Indifference Bold"/>
              </a:rPr>
              <a:t>Q3. DO YOU HAVE ANY ADDITIONAL FEEDBACK FRO THE ACUTE ONCOLOGY TEAM?</a:t>
            </a:r>
          </a:p>
        </p:txBody>
      </p:sp>
      <p:sp>
        <p:nvSpPr>
          <p:cNvPr id="26" name="TextBox 26"/>
          <p:cNvSpPr txBox="1"/>
          <p:nvPr/>
        </p:nvSpPr>
        <p:spPr>
          <a:xfrm>
            <a:off x="2983265" y="7341593"/>
            <a:ext cx="2791133" cy="1090297"/>
          </a:xfrm>
          <a:prstGeom prst="rect">
            <a:avLst/>
          </a:prstGeom>
        </p:spPr>
        <p:txBody>
          <a:bodyPr lIns="0" tIns="0" rIns="0" bIns="0" rtlCol="0" anchor="t">
            <a:spAutoFit/>
          </a:bodyPr>
          <a:lstStyle/>
          <a:p>
            <a:pPr algn="l">
              <a:lnSpc>
                <a:spcPts val="2800"/>
              </a:lnSpc>
            </a:pPr>
            <a:r>
              <a:rPr lang="en-US" sz="2800" dirty="0">
                <a:solidFill>
                  <a:srgbClr val="8C52FF"/>
                </a:solidFill>
                <a:latin typeface="Yeseva One"/>
                <a:ea typeface="Yeseva One"/>
                <a:cs typeface="Yeseva One"/>
                <a:sym typeface="Yeseva One"/>
              </a:rPr>
              <a:t>“Brilliant session...please do more”</a:t>
            </a:r>
          </a:p>
        </p:txBody>
      </p:sp>
      <p:sp>
        <p:nvSpPr>
          <p:cNvPr id="27" name="TextBox 27"/>
          <p:cNvSpPr txBox="1"/>
          <p:nvPr/>
        </p:nvSpPr>
        <p:spPr>
          <a:xfrm>
            <a:off x="6352867" y="7808311"/>
            <a:ext cx="4118755" cy="1442722"/>
          </a:xfrm>
          <a:prstGeom prst="rect">
            <a:avLst/>
          </a:prstGeom>
        </p:spPr>
        <p:txBody>
          <a:bodyPr lIns="0" tIns="0" rIns="0" bIns="0" rtlCol="0" anchor="t">
            <a:spAutoFit/>
          </a:bodyPr>
          <a:lstStyle/>
          <a:p>
            <a:pPr algn="l">
              <a:lnSpc>
                <a:spcPts val="2800"/>
              </a:lnSpc>
            </a:pPr>
            <a:r>
              <a:rPr lang="en-US" sz="2800" dirty="0">
                <a:solidFill>
                  <a:srgbClr val="8C52FF"/>
                </a:solidFill>
                <a:latin typeface="Yeseva One"/>
                <a:ea typeface="Yeseva One"/>
                <a:cs typeface="Yeseva One"/>
                <a:sym typeface="Yeseva One"/>
              </a:rPr>
              <a:t>“...more time please than rushing through points without exhausting them”</a:t>
            </a:r>
          </a:p>
        </p:txBody>
      </p:sp>
      <p:sp>
        <p:nvSpPr>
          <p:cNvPr id="28" name="TextBox 28"/>
          <p:cNvSpPr txBox="1"/>
          <p:nvPr/>
        </p:nvSpPr>
        <p:spPr>
          <a:xfrm>
            <a:off x="11569892" y="7509572"/>
            <a:ext cx="4525389" cy="763864"/>
          </a:xfrm>
          <a:prstGeom prst="rect">
            <a:avLst/>
          </a:prstGeom>
        </p:spPr>
        <p:txBody>
          <a:bodyPr lIns="0" tIns="0" rIns="0" bIns="0" rtlCol="0" anchor="t">
            <a:spAutoFit/>
          </a:bodyPr>
          <a:lstStyle/>
          <a:p>
            <a:pPr algn="l">
              <a:lnSpc>
                <a:spcPts val="2928"/>
              </a:lnSpc>
            </a:pPr>
            <a:r>
              <a:rPr lang="en-US" sz="2928" dirty="0">
                <a:solidFill>
                  <a:srgbClr val="8C52FF"/>
                </a:solidFill>
                <a:latin typeface="Yeseva One"/>
                <a:ea typeface="Yeseva One"/>
                <a:cs typeface="Yeseva One"/>
                <a:sym typeface="Yeseva One"/>
              </a:rPr>
              <a:t>“great presentation - really enjoyed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P spid="22" grpId="0"/>
      <p:bldP spid="23" grpId="0"/>
      <p:bldP spid="24" grpId="0"/>
      <p:bldP spid="25" grpId="0"/>
      <p:bldP spid="26" grpId="0"/>
      <p:bldP spid="27" grpId="0"/>
      <p:bldP spid="2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5" name="TextBox 5"/>
          <p:cNvSpPr txBox="1"/>
          <p:nvPr/>
        </p:nvSpPr>
        <p:spPr>
          <a:xfrm>
            <a:off x="2473335" y="1181100"/>
            <a:ext cx="13341331" cy="1219200"/>
          </a:xfrm>
          <a:prstGeom prst="rect">
            <a:avLst/>
          </a:prstGeom>
        </p:spPr>
        <p:txBody>
          <a:bodyPr lIns="0" tIns="0" rIns="0" bIns="0" rtlCol="0" anchor="t">
            <a:spAutoFit/>
          </a:bodyPr>
          <a:lstStyle/>
          <a:p>
            <a:pPr marL="0" lvl="1" indent="0" algn="ctr">
              <a:lnSpc>
                <a:spcPts val="7200"/>
              </a:lnSpc>
              <a:spcBef>
                <a:spcPct val="0"/>
              </a:spcBef>
            </a:pPr>
            <a:r>
              <a:rPr lang="en-US" sz="9000" dirty="0">
                <a:solidFill>
                  <a:srgbClr val="1867BE"/>
                </a:solidFill>
                <a:latin typeface="Cranberry"/>
                <a:ea typeface="Cranberry"/>
                <a:cs typeface="Cranberry"/>
                <a:sym typeface="Cranberry"/>
              </a:rPr>
              <a:t>PDSA CYCLE - ACT</a:t>
            </a:r>
          </a:p>
        </p:txBody>
      </p:sp>
      <p:sp>
        <p:nvSpPr>
          <p:cNvPr id="6" name="Freeform 6"/>
          <p:cNvSpPr/>
          <p:nvPr/>
        </p:nvSpPr>
        <p:spPr>
          <a:xfrm>
            <a:off x="-732486" y="878405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7" name="Freeform 7"/>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8" name="Freeform 8"/>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9" name="Freeform 9"/>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grpSp>
        <p:nvGrpSpPr>
          <p:cNvPr id="10" name="Group 10"/>
          <p:cNvGrpSpPr/>
          <p:nvPr/>
        </p:nvGrpSpPr>
        <p:grpSpPr>
          <a:xfrm>
            <a:off x="5949260" y="2848485"/>
            <a:ext cx="10602315" cy="1652866"/>
            <a:chOff x="0" y="0"/>
            <a:chExt cx="2042649" cy="318442"/>
          </a:xfrm>
        </p:grpSpPr>
        <p:sp>
          <p:nvSpPr>
            <p:cNvPr id="11" name="Freeform 11"/>
            <p:cNvSpPr/>
            <p:nvPr/>
          </p:nvSpPr>
          <p:spPr>
            <a:xfrm>
              <a:off x="0" y="0"/>
              <a:ext cx="2042649" cy="318442"/>
            </a:xfrm>
            <a:custGeom>
              <a:avLst/>
              <a:gdLst/>
              <a:ahLst/>
              <a:cxnLst/>
              <a:rect l="l" t="t" r="r" b="b"/>
              <a:pathLst>
                <a:path w="2042649" h="318442">
                  <a:moveTo>
                    <a:pt x="0" y="0"/>
                  </a:moveTo>
                  <a:lnTo>
                    <a:pt x="2042649" y="0"/>
                  </a:lnTo>
                  <a:lnTo>
                    <a:pt x="2042649" y="318442"/>
                  </a:lnTo>
                  <a:lnTo>
                    <a:pt x="0" y="318442"/>
                  </a:lnTo>
                  <a:close/>
                </a:path>
              </a:pathLst>
            </a:custGeom>
            <a:solidFill>
              <a:srgbClr val="FFF39B"/>
            </a:solidFill>
            <a:ln w="38100" cap="sq">
              <a:solidFill>
                <a:srgbClr val="000000"/>
              </a:solidFill>
              <a:prstDash val="solid"/>
              <a:miter/>
            </a:ln>
          </p:spPr>
          <p:txBody>
            <a:bodyPr/>
            <a:lstStyle/>
            <a:p>
              <a:endParaRPr lang="en-GB" dirty="0"/>
            </a:p>
          </p:txBody>
        </p:sp>
        <p:sp>
          <p:nvSpPr>
            <p:cNvPr id="12" name="TextBox 12"/>
            <p:cNvSpPr txBox="1"/>
            <p:nvPr/>
          </p:nvSpPr>
          <p:spPr>
            <a:xfrm>
              <a:off x="0" y="-38100"/>
              <a:ext cx="2042649" cy="356542"/>
            </a:xfrm>
            <a:prstGeom prst="rect">
              <a:avLst/>
            </a:prstGeom>
          </p:spPr>
          <p:txBody>
            <a:bodyPr lIns="50800" tIns="50800" rIns="50800" bIns="50800" rtlCol="0" anchor="ctr"/>
            <a:lstStyle/>
            <a:p>
              <a:pPr algn="ctr">
                <a:lnSpc>
                  <a:spcPts val="2659"/>
                </a:lnSpc>
              </a:pPr>
              <a:endParaRPr dirty="0"/>
            </a:p>
          </p:txBody>
        </p:sp>
      </p:grpSp>
      <p:grpSp>
        <p:nvGrpSpPr>
          <p:cNvPr id="13" name="Group 13"/>
          <p:cNvGrpSpPr/>
          <p:nvPr/>
        </p:nvGrpSpPr>
        <p:grpSpPr>
          <a:xfrm>
            <a:off x="5949260" y="4765743"/>
            <a:ext cx="10602315" cy="1652866"/>
            <a:chOff x="0" y="0"/>
            <a:chExt cx="2042649" cy="318442"/>
          </a:xfrm>
        </p:grpSpPr>
        <p:sp>
          <p:nvSpPr>
            <p:cNvPr id="14" name="Freeform 14"/>
            <p:cNvSpPr/>
            <p:nvPr/>
          </p:nvSpPr>
          <p:spPr>
            <a:xfrm>
              <a:off x="0" y="0"/>
              <a:ext cx="2042649" cy="318442"/>
            </a:xfrm>
            <a:custGeom>
              <a:avLst/>
              <a:gdLst/>
              <a:ahLst/>
              <a:cxnLst/>
              <a:rect l="l" t="t" r="r" b="b"/>
              <a:pathLst>
                <a:path w="2042649" h="318442">
                  <a:moveTo>
                    <a:pt x="0" y="0"/>
                  </a:moveTo>
                  <a:lnTo>
                    <a:pt x="2042649" y="0"/>
                  </a:lnTo>
                  <a:lnTo>
                    <a:pt x="2042649" y="318442"/>
                  </a:lnTo>
                  <a:lnTo>
                    <a:pt x="0" y="318442"/>
                  </a:lnTo>
                  <a:close/>
                </a:path>
              </a:pathLst>
            </a:custGeom>
            <a:solidFill>
              <a:srgbClr val="FFF39B"/>
            </a:solidFill>
            <a:ln w="38100" cap="sq">
              <a:solidFill>
                <a:srgbClr val="000000"/>
              </a:solidFill>
              <a:prstDash val="solid"/>
              <a:miter/>
            </a:ln>
          </p:spPr>
          <p:txBody>
            <a:bodyPr/>
            <a:lstStyle/>
            <a:p>
              <a:endParaRPr lang="en-GB" dirty="0"/>
            </a:p>
          </p:txBody>
        </p:sp>
        <p:sp>
          <p:nvSpPr>
            <p:cNvPr id="15" name="TextBox 15"/>
            <p:cNvSpPr txBox="1"/>
            <p:nvPr/>
          </p:nvSpPr>
          <p:spPr>
            <a:xfrm>
              <a:off x="0" y="-38100"/>
              <a:ext cx="2042649" cy="356542"/>
            </a:xfrm>
            <a:prstGeom prst="rect">
              <a:avLst/>
            </a:prstGeom>
          </p:spPr>
          <p:txBody>
            <a:bodyPr lIns="50800" tIns="50800" rIns="50800" bIns="50800" rtlCol="0" anchor="ctr"/>
            <a:lstStyle/>
            <a:p>
              <a:pPr algn="ctr">
                <a:lnSpc>
                  <a:spcPts val="2659"/>
                </a:lnSpc>
              </a:pPr>
              <a:endParaRPr dirty="0"/>
            </a:p>
          </p:txBody>
        </p:sp>
      </p:grpSp>
      <p:grpSp>
        <p:nvGrpSpPr>
          <p:cNvPr id="16" name="Group 16"/>
          <p:cNvGrpSpPr/>
          <p:nvPr/>
        </p:nvGrpSpPr>
        <p:grpSpPr>
          <a:xfrm>
            <a:off x="5949260" y="6683001"/>
            <a:ext cx="10602315" cy="1652866"/>
            <a:chOff x="0" y="0"/>
            <a:chExt cx="2042649" cy="318442"/>
          </a:xfrm>
        </p:grpSpPr>
        <p:sp>
          <p:nvSpPr>
            <p:cNvPr id="17" name="Freeform 17"/>
            <p:cNvSpPr/>
            <p:nvPr/>
          </p:nvSpPr>
          <p:spPr>
            <a:xfrm>
              <a:off x="0" y="0"/>
              <a:ext cx="2042649" cy="318442"/>
            </a:xfrm>
            <a:custGeom>
              <a:avLst/>
              <a:gdLst/>
              <a:ahLst/>
              <a:cxnLst/>
              <a:rect l="l" t="t" r="r" b="b"/>
              <a:pathLst>
                <a:path w="2042649" h="318442">
                  <a:moveTo>
                    <a:pt x="0" y="0"/>
                  </a:moveTo>
                  <a:lnTo>
                    <a:pt x="2042649" y="0"/>
                  </a:lnTo>
                  <a:lnTo>
                    <a:pt x="2042649" y="318442"/>
                  </a:lnTo>
                  <a:lnTo>
                    <a:pt x="0" y="318442"/>
                  </a:lnTo>
                  <a:close/>
                </a:path>
              </a:pathLst>
            </a:custGeom>
            <a:solidFill>
              <a:srgbClr val="FFF39B"/>
            </a:solidFill>
            <a:ln w="38100" cap="sq">
              <a:solidFill>
                <a:srgbClr val="000000"/>
              </a:solidFill>
              <a:prstDash val="solid"/>
              <a:miter/>
            </a:ln>
          </p:spPr>
          <p:txBody>
            <a:bodyPr/>
            <a:lstStyle/>
            <a:p>
              <a:endParaRPr lang="en-GB" dirty="0"/>
            </a:p>
          </p:txBody>
        </p:sp>
        <p:sp>
          <p:nvSpPr>
            <p:cNvPr id="18" name="TextBox 18"/>
            <p:cNvSpPr txBox="1"/>
            <p:nvPr/>
          </p:nvSpPr>
          <p:spPr>
            <a:xfrm>
              <a:off x="0" y="-38100"/>
              <a:ext cx="2042649" cy="356542"/>
            </a:xfrm>
            <a:prstGeom prst="rect">
              <a:avLst/>
            </a:prstGeom>
          </p:spPr>
          <p:txBody>
            <a:bodyPr lIns="50800" tIns="50800" rIns="50800" bIns="50800" rtlCol="0" anchor="ctr"/>
            <a:lstStyle/>
            <a:p>
              <a:pPr algn="ctr">
                <a:lnSpc>
                  <a:spcPts val="2659"/>
                </a:lnSpc>
              </a:pPr>
              <a:endParaRPr dirty="0"/>
            </a:p>
          </p:txBody>
        </p:sp>
      </p:grpSp>
      <p:sp>
        <p:nvSpPr>
          <p:cNvPr id="19" name="Freeform 19"/>
          <p:cNvSpPr/>
          <p:nvPr/>
        </p:nvSpPr>
        <p:spPr>
          <a:xfrm>
            <a:off x="15537054" y="1714500"/>
            <a:ext cx="2212153" cy="1952225"/>
          </a:xfrm>
          <a:custGeom>
            <a:avLst/>
            <a:gdLst/>
            <a:ahLst/>
            <a:cxnLst/>
            <a:rect l="l" t="t" r="r" b="b"/>
            <a:pathLst>
              <a:path w="2212153" h="1952225">
                <a:moveTo>
                  <a:pt x="0" y="0"/>
                </a:moveTo>
                <a:lnTo>
                  <a:pt x="2212154" y="0"/>
                </a:lnTo>
                <a:lnTo>
                  <a:pt x="2212154" y="1952225"/>
                </a:lnTo>
                <a:lnTo>
                  <a:pt x="0" y="195222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20" name="Freeform 20"/>
          <p:cNvSpPr/>
          <p:nvPr/>
        </p:nvSpPr>
        <p:spPr>
          <a:xfrm>
            <a:off x="4022224" y="8114368"/>
            <a:ext cx="3304165" cy="1961848"/>
          </a:xfrm>
          <a:custGeom>
            <a:avLst/>
            <a:gdLst/>
            <a:ahLst/>
            <a:cxnLst/>
            <a:rect l="l" t="t" r="r" b="b"/>
            <a:pathLst>
              <a:path w="3304165" h="1961848">
                <a:moveTo>
                  <a:pt x="0" y="0"/>
                </a:moveTo>
                <a:lnTo>
                  <a:pt x="3304166" y="0"/>
                </a:lnTo>
                <a:lnTo>
                  <a:pt x="3304166" y="1961848"/>
                </a:lnTo>
                <a:lnTo>
                  <a:pt x="0" y="196184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21" name="TextBox 21"/>
          <p:cNvSpPr txBox="1"/>
          <p:nvPr/>
        </p:nvSpPr>
        <p:spPr>
          <a:xfrm>
            <a:off x="6259863" y="3260793"/>
            <a:ext cx="1963882" cy="819150"/>
          </a:xfrm>
          <a:prstGeom prst="rect">
            <a:avLst/>
          </a:prstGeom>
        </p:spPr>
        <p:txBody>
          <a:bodyPr lIns="0" tIns="0" rIns="0" bIns="0" rtlCol="0" anchor="t">
            <a:spAutoFit/>
          </a:bodyPr>
          <a:lstStyle/>
          <a:p>
            <a:pPr marL="0" lvl="1" indent="0" algn="l">
              <a:lnSpc>
                <a:spcPts val="4800"/>
              </a:lnSpc>
              <a:spcBef>
                <a:spcPct val="0"/>
              </a:spcBef>
            </a:pPr>
            <a:r>
              <a:rPr lang="en-US" sz="6000" dirty="0">
                <a:solidFill>
                  <a:srgbClr val="000000"/>
                </a:solidFill>
                <a:latin typeface="Cranberry"/>
                <a:ea typeface="Cranberry"/>
                <a:cs typeface="Cranberry"/>
                <a:sym typeface="Cranberry"/>
              </a:rPr>
              <a:t>01.</a:t>
            </a:r>
          </a:p>
        </p:txBody>
      </p:sp>
      <p:sp>
        <p:nvSpPr>
          <p:cNvPr id="22" name="TextBox 22"/>
          <p:cNvSpPr txBox="1"/>
          <p:nvPr/>
        </p:nvSpPr>
        <p:spPr>
          <a:xfrm>
            <a:off x="7519966" y="2983402"/>
            <a:ext cx="8712732" cy="1267461"/>
          </a:xfrm>
          <a:prstGeom prst="rect">
            <a:avLst/>
          </a:prstGeom>
        </p:spPr>
        <p:txBody>
          <a:bodyPr lIns="0" tIns="0" rIns="0" bIns="0" rtlCol="0" anchor="t">
            <a:spAutoFit/>
          </a:bodyPr>
          <a:lstStyle/>
          <a:p>
            <a:pPr algn="l">
              <a:lnSpc>
                <a:spcPts val="2750"/>
              </a:lnSpc>
            </a:pPr>
            <a:r>
              <a:rPr lang="en-US" sz="2500" spc="75" dirty="0">
                <a:solidFill>
                  <a:srgbClr val="000000"/>
                </a:solidFill>
                <a:latin typeface="Hero Bold"/>
                <a:ea typeface="Hero Bold"/>
                <a:cs typeface="Hero Bold"/>
                <a:sym typeface="Hero Bold"/>
              </a:rPr>
              <a:t>Spread the word!</a:t>
            </a:r>
          </a:p>
          <a:p>
            <a:pPr algn="l">
              <a:lnSpc>
                <a:spcPts val="2750"/>
              </a:lnSpc>
            </a:pPr>
            <a:endParaRPr lang="en-US" sz="2500" spc="75" dirty="0">
              <a:solidFill>
                <a:srgbClr val="000000"/>
              </a:solidFill>
              <a:latin typeface="Hero Bold"/>
              <a:ea typeface="Hero Bold"/>
              <a:cs typeface="Hero Bold"/>
              <a:sym typeface="Hero Bold"/>
            </a:endParaRPr>
          </a:p>
          <a:p>
            <a:pPr marL="0" lvl="0" indent="0" algn="l">
              <a:lnSpc>
                <a:spcPts val="2310"/>
              </a:lnSpc>
            </a:pPr>
            <a:r>
              <a:rPr lang="en-US" sz="2100" spc="63" dirty="0">
                <a:solidFill>
                  <a:srgbClr val="000000"/>
                </a:solidFill>
                <a:latin typeface="Hero Bold"/>
                <a:ea typeface="Hero Bold"/>
                <a:cs typeface="Hero Bold"/>
                <a:sym typeface="Hero Bold"/>
              </a:rPr>
              <a:t>Sharing the feedback from these sessions across the health board to garner future interest and possibly share further afield.</a:t>
            </a:r>
          </a:p>
        </p:txBody>
      </p:sp>
      <p:sp>
        <p:nvSpPr>
          <p:cNvPr id="23" name="TextBox 23"/>
          <p:cNvSpPr txBox="1"/>
          <p:nvPr/>
        </p:nvSpPr>
        <p:spPr>
          <a:xfrm>
            <a:off x="6259863" y="5216044"/>
            <a:ext cx="1963882" cy="819150"/>
          </a:xfrm>
          <a:prstGeom prst="rect">
            <a:avLst/>
          </a:prstGeom>
        </p:spPr>
        <p:txBody>
          <a:bodyPr lIns="0" tIns="0" rIns="0" bIns="0" rtlCol="0" anchor="t">
            <a:spAutoFit/>
          </a:bodyPr>
          <a:lstStyle/>
          <a:p>
            <a:pPr marL="0" lvl="1" indent="0" algn="l">
              <a:lnSpc>
                <a:spcPts val="4800"/>
              </a:lnSpc>
              <a:spcBef>
                <a:spcPct val="0"/>
              </a:spcBef>
            </a:pPr>
            <a:r>
              <a:rPr lang="en-US" sz="6000" dirty="0">
                <a:solidFill>
                  <a:srgbClr val="000000"/>
                </a:solidFill>
                <a:latin typeface="Cranberry"/>
                <a:ea typeface="Cranberry"/>
                <a:cs typeface="Cranberry"/>
                <a:sym typeface="Cranberry"/>
              </a:rPr>
              <a:t>02.</a:t>
            </a:r>
          </a:p>
        </p:txBody>
      </p:sp>
      <p:sp>
        <p:nvSpPr>
          <p:cNvPr id="24" name="TextBox 24"/>
          <p:cNvSpPr txBox="1"/>
          <p:nvPr/>
        </p:nvSpPr>
        <p:spPr>
          <a:xfrm>
            <a:off x="7519966" y="4920451"/>
            <a:ext cx="8907159" cy="1238886"/>
          </a:xfrm>
          <a:prstGeom prst="rect">
            <a:avLst/>
          </a:prstGeom>
        </p:spPr>
        <p:txBody>
          <a:bodyPr lIns="0" tIns="0" rIns="0" bIns="0" rtlCol="0" anchor="t">
            <a:spAutoFit/>
          </a:bodyPr>
          <a:lstStyle/>
          <a:p>
            <a:pPr algn="l">
              <a:lnSpc>
                <a:spcPts val="2750"/>
              </a:lnSpc>
            </a:pPr>
            <a:r>
              <a:rPr lang="en-US" sz="2500" spc="75" dirty="0">
                <a:solidFill>
                  <a:srgbClr val="000000"/>
                </a:solidFill>
                <a:latin typeface="Hero Bold"/>
                <a:ea typeface="Hero Bold"/>
                <a:cs typeface="Hero Bold"/>
                <a:sym typeface="Hero Bold"/>
              </a:rPr>
              <a:t>Developing the education programme</a:t>
            </a:r>
          </a:p>
          <a:p>
            <a:pPr algn="l">
              <a:lnSpc>
                <a:spcPts val="2530"/>
              </a:lnSpc>
            </a:pPr>
            <a:endParaRPr lang="en-US" sz="2500" spc="75" dirty="0">
              <a:solidFill>
                <a:srgbClr val="000000"/>
              </a:solidFill>
              <a:latin typeface="Hero Bold"/>
              <a:ea typeface="Hero Bold"/>
              <a:cs typeface="Hero Bold"/>
              <a:sym typeface="Hero Bold"/>
            </a:endParaRPr>
          </a:p>
          <a:p>
            <a:pPr marL="0" lvl="0" indent="0" algn="l">
              <a:lnSpc>
                <a:spcPts val="2310"/>
              </a:lnSpc>
            </a:pPr>
            <a:r>
              <a:rPr lang="en-US" sz="2100" spc="63" dirty="0">
                <a:solidFill>
                  <a:srgbClr val="000000"/>
                </a:solidFill>
                <a:latin typeface="Hero Bold"/>
                <a:ea typeface="Hero Bold"/>
                <a:cs typeface="Hero Bold"/>
                <a:sym typeface="Hero Bold"/>
              </a:rPr>
              <a:t>From the feedback we can look at adapting the topics covered and giving some topics more time compared to others</a:t>
            </a:r>
          </a:p>
        </p:txBody>
      </p:sp>
      <p:sp>
        <p:nvSpPr>
          <p:cNvPr id="25" name="TextBox 25"/>
          <p:cNvSpPr txBox="1"/>
          <p:nvPr/>
        </p:nvSpPr>
        <p:spPr>
          <a:xfrm>
            <a:off x="6259863" y="7113934"/>
            <a:ext cx="1963882" cy="819150"/>
          </a:xfrm>
          <a:prstGeom prst="rect">
            <a:avLst/>
          </a:prstGeom>
        </p:spPr>
        <p:txBody>
          <a:bodyPr lIns="0" tIns="0" rIns="0" bIns="0" rtlCol="0" anchor="t">
            <a:spAutoFit/>
          </a:bodyPr>
          <a:lstStyle/>
          <a:p>
            <a:pPr marL="0" lvl="1" indent="0" algn="l">
              <a:lnSpc>
                <a:spcPts val="4800"/>
              </a:lnSpc>
              <a:spcBef>
                <a:spcPct val="0"/>
              </a:spcBef>
            </a:pPr>
            <a:r>
              <a:rPr lang="en-US" sz="6000" dirty="0">
                <a:solidFill>
                  <a:srgbClr val="000000"/>
                </a:solidFill>
                <a:latin typeface="Cranberry"/>
                <a:ea typeface="Cranberry"/>
                <a:cs typeface="Cranberry"/>
                <a:sym typeface="Cranberry"/>
              </a:rPr>
              <a:t>03.</a:t>
            </a:r>
          </a:p>
        </p:txBody>
      </p:sp>
      <p:sp>
        <p:nvSpPr>
          <p:cNvPr id="26" name="TextBox 26"/>
          <p:cNvSpPr txBox="1"/>
          <p:nvPr/>
        </p:nvSpPr>
        <p:spPr>
          <a:xfrm>
            <a:off x="7519966" y="6809134"/>
            <a:ext cx="8907159" cy="2146301"/>
          </a:xfrm>
          <a:prstGeom prst="rect">
            <a:avLst/>
          </a:prstGeom>
        </p:spPr>
        <p:txBody>
          <a:bodyPr lIns="0" tIns="0" rIns="0" bIns="0" rtlCol="0" anchor="t">
            <a:spAutoFit/>
          </a:bodyPr>
          <a:lstStyle/>
          <a:p>
            <a:pPr algn="l">
              <a:lnSpc>
                <a:spcPts val="2750"/>
              </a:lnSpc>
            </a:pPr>
            <a:r>
              <a:rPr lang="en-US" sz="2500" spc="75" dirty="0">
                <a:solidFill>
                  <a:srgbClr val="000000"/>
                </a:solidFill>
                <a:latin typeface="Hero Bold"/>
                <a:ea typeface="Hero Bold"/>
                <a:cs typeface="Hero Bold"/>
                <a:sym typeface="Hero Bold"/>
              </a:rPr>
              <a:t>Target Nursing Staff</a:t>
            </a:r>
          </a:p>
          <a:p>
            <a:pPr algn="l">
              <a:lnSpc>
                <a:spcPts val="2200"/>
              </a:lnSpc>
            </a:pPr>
            <a:endParaRPr lang="en-US" sz="2500" spc="75" dirty="0">
              <a:solidFill>
                <a:srgbClr val="000000"/>
              </a:solidFill>
              <a:latin typeface="Hero Bold"/>
              <a:ea typeface="Hero Bold"/>
              <a:cs typeface="Hero Bold"/>
              <a:sym typeface="Hero Bold"/>
            </a:endParaRPr>
          </a:p>
          <a:p>
            <a:pPr algn="l">
              <a:lnSpc>
                <a:spcPts val="2200"/>
              </a:lnSpc>
            </a:pPr>
            <a:r>
              <a:rPr lang="en-US" sz="2000" spc="60" dirty="0">
                <a:solidFill>
                  <a:srgbClr val="000000"/>
                </a:solidFill>
                <a:latin typeface="Hero Bold"/>
                <a:ea typeface="Hero Bold"/>
                <a:cs typeface="Hero Bold"/>
                <a:sym typeface="Hero Bold"/>
              </a:rPr>
              <a:t>Following feedback from senior nursing staff about nursing attendance, working with them to determine the best way to support them to attend future sessions.</a:t>
            </a:r>
          </a:p>
          <a:p>
            <a:pPr algn="l">
              <a:lnSpc>
                <a:spcPts val="2750"/>
              </a:lnSpc>
            </a:pPr>
            <a:endParaRPr lang="en-US" sz="2000" spc="60" dirty="0">
              <a:solidFill>
                <a:srgbClr val="000000"/>
              </a:solidFill>
              <a:latin typeface="Hero Bold"/>
              <a:ea typeface="Hero Bold"/>
              <a:cs typeface="Hero Bold"/>
              <a:sym typeface="Hero Bold"/>
            </a:endParaRPr>
          </a:p>
          <a:p>
            <a:pPr marL="0" lvl="0" indent="0" algn="l">
              <a:lnSpc>
                <a:spcPts val="2750"/>
              </a:lnSpc>
            </a:pPr>
            <a:endParaRPr lang="en-US" sz="2000" spc="60" dirty="0">
              <a:solidFill>
                <a:srgbClr val="000000"/>
              </a:solidFill>
              <a:latin typeface="Hero Bold"/>
              <a:ea typeface="Hero Bold"/>
              <a:cs typeface="Hero Bold"/>
              <a:sym typeface="Hero Bold"/>
            </a:endParaRPr>
          </a:p>
        </p:txBody>
      </p:sp>
      <p:grpSp>
        <p:nvGrpSpPr>
          <p:cNvPr id="27" name="Group 27"/>
          <p:cNvGrpSpPr/>
          <p:nvPr/>
        </p:nvGrpSpPr>
        <p:grpSpPr>
          <a:xfrm>
            <a:off x="199175" y="4360074"/>
            <a:ext cx="5274340" cy="2058535"/>
            <a:chOff x="0" y="0"/>
            <a:chExt cx="7032453" cy="2744713"/>
          </a:xfrm>
        </p:grpSpPr>
        <p:sp>
          <p:nvSpPr>
            <p:cNvPr id="28" name="TextBox 28"/>
            <p:cNvSpPr txBox="1"/>
            <p:nvPr/>
          </p:nvSpPr>
          <p:spPr>
            <a:xfrm>
              <a:off x="0" y="1878552"/>
              <a:ext cx="7032453" cy="866161"/>
            </a:xfrm>
            <a:prstGeom prst="rect">
              <a:avLst/>
            </a:prstGeom>
          </p:spPr>
          <p:txBody>
            <a:bodyPr lIns="0" tIns="0" rIns="0" bIns="0" rtlCol="0" anchor="t">
              <a:spAutoFit/>
            </a:bodyPr>
            <a:lstStyle/>
            <a:p>
              <a:pPr algn="ctr">
                <a:lnSpc>
                  <a:spcPts val="4432"/>
                </a:lnSpc>
              </a:pPr>
              <a:endParaRPr dirty="0"/>
            </a:p>
          </p:txBody>
        </p:sp>
        <p:sp>
          <p:nvSpPr>
            <p:cNvPr id="29" name="TextBox 29"/>
            <p:cNvSpPr txBox="1"/>
            <p:nvPr/>
          </p:nvSpPr>
          <p:spPr>
            <a:xfrm>
              <a:off x="0" y="38100"/>
              <a:ext cx="7032453" cy="1980420"/>
            </a:xfrm>
            <a:prstGeom prst="rect">
              <a:avLst/>
            </a:prstGeom>
          </p:spPr>
          <p:txBody>
            <a:bodyPr lIns="0" tIns="0" rIns="0" bIns="0" rtlCol="0" anchor="t">
              <a:spAutoFit/>
            </a:bodyPr>
            <a:lstStyle/>
            <a:p>
              <a:pPr algn="ctr">
                <a:lnSpc>
                  <a:spcPts val="5724"/>
                </a:lnSpc>
              </a:pPr>
              <a:r>
                <a:rPr lang="en-US" sz="5203" spc="-104" dirty="0">
                  <a:solidFill>
                    <a:srgbClr val="EB3C93"/>
                  </a:solidFill>
                  <a:latin typeface="TAN Headline"/>
                  <a:ea typeface="TAN Headline"/>
                  <a:cs typeface="TAN Headline"/>
                  <a:sym typeface="TAN Headline"/>
                </a:rPr>
                <a:t>WHAT NEXT?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P spid="2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5" name="Freeform 5"/>
          <p:cNvSpPr/>
          <p:nvPr/>
        </p:nvSpPr>
        <p:spPr>
          <a:xfrm>
            <a:off x="-732486" y="878405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6" name="TextBox 6"/>
          <p:cNvSpPr txBox="1"/>
          <p:nvPr/>
        </p:nvSpPr>
        <p:spPr>
          <a:xfrm>
            <a:off x="2473335" y="1190625"/>
            <a:ext cx="13341331" cy="1141735"/>
          </a:xfrm>
          <a:prstGeom prst="rect">
            <a:avLst/>
          </a:prstGeom>
        </p:spPr>
        <p:txBody>
          <a:bodyPr lIns="0" tIns="0" rIns="0" bIns="0" rtlCol="0" anchor="t">
            <a:spAutoFit/>
          </a:bodyPr>
          <a:lstStyle/>
          <a:p>
            <a:pPr marL="0" lvl="1" indent="0" algn="ctr">
              <a:lnSpc>
                <a:spcPts val="6880"/>
              </a:lnSpc>
              <a:spcBef>
                <a:spcPct val="0"/>
              </a:spcBef>
            </a:pPr>
            <a:r>
              <a:rPr lang="en-US" sz="8600" dirty="0">
                <a:solidFill>
                  <a:srgbClr val="1867BE"/>
                </a:solidFill>
                <a:latin typeface="Cranberry"/>
                <a:ea typeface="Cranberry"/>
                <a:cs typeface="Cranberry"/>
                <a:sym typeface="Cranberry"/>
              </a:rPr>
              <a:t>FUTURE PDSA CYCLES</a:t>
            </a:r>
          </a:p>
        </p:txBody>
      </p:sp>
      <p:sp>
        <p:nvSpPr>
          <p:cNvPr id="7" name="Freeform 7"/>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8" name="Freeform 8"/>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9" name="Freeform 9"/>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10" name="Freeform 10"/>
          <p:cNvSpPr/>
          <p:nvPr/>
        </p:nvSpPr>
        <p:spPr>
          <a:xfrm>
            <a:off x="2199440" y="2880685"/>
            <a:ext cx="6387625" cy="1753693"/>
          </a:xfrm>
          <a:custGeom>
            <a:avLst/>
            <a:gdLst/>
            <a:ahLst/>
            <a:cxnLst/>
            <a:rect l="l" t="t" r="r" b="b"/>
            <a:pathLst>
              <a:path w="6387625" h="1753693">
                <a:moveTo>
                  <a:pt x="0" y="0"/>
                </a:moveTo>
                <a:lnTo>
                  <a:pt x="6387625" y="0"/>
                </a:lnTo>
                <a:lnTo>
                  <a:pt x="6387625" y="1753694"/>
                </a:lnTo>
                <a:lnTo>
                  <a:pt x="0" y="175369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1" name="Freeform 11"/>
          <p:cNvSpPr/>
          <p:nvPr/>
        </p:nvSpPr>
        <p:spPr>
          <a:xfrm>
            <a:off x="1622403" y="2080841"/>
            <a:ext cx="1683883" cy="1599689"/>
          </a:xfrm>
          <a:custGeom>
            <a:avLst/>
            <a:gdLst/>
            <a:ahLst/>
            <a:cxnLst/>
            <a:rect l="l" t="t" r="r" b="b"/>
            <a:pathLst>
              <a:path w="1683883" h="1599689">
                <a:moveTo>
                  <a:pt x="0" y="0"/>
                </a:moveTo>
                <a:lnTo>
                  <a:pt x="1683884" y="0"/>
                </a:lnTo>
                <a:lnTo>
                  <a:pt x="1683884" y="1599689"/>
                </a:lnTo>
                <a:lnTo>
                  <a:pt x="0" y="159968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
        <p:nvSpPr>
          <p:cNvPr id="12" name="Freeform 12"/>
          <p:cNvSpPr/>
          <p:nvPr/>
        </p:nvSpPr>
        <p:spPr>
          <a:xfrm>
            <a:off x="5152754" y="8173276"/>
            <a:ext cx="6387625" cy="1753693"/>
          </a:xfrm>
          <a:custGeom>
            <a:avLst/>
            <a:gdLst/>
            <a:ahLst/>
            <a:cxnLst/>
            <a:rect l="l" t="t" r="r" b="b"/>
            <a:pathLst>
              <a:path w="6387625" h="1753693">
                <a:moveTo>
                  <a:pt x="0" y="0"/>
                </a:moveTo>
                <a:lnTo>
                  <a:pt x="6387625" y="0"/>
                </a:lnTo>
                <a:lnTo>
                  <a:pt x="6387625" y="1753693"/>
                </a:lnTo>
                <a:lnTo>
                  <a:pt x="0" y="175369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3" name="Freeform 13"/>
          <p:cNvSpPr/>
          <p:nvPr/>
        </p:nvSpPr>
        <p:spPr>
          <a:xfrm>
            <a:off x="4310813" y="7184362"/>
            <a:ext cx="1683883" cy="1599689"/>
          </a:xfrm>
          <a:custGeom>
            <a:avLst/>
            <a:gdLst/>
            <a:ahLst/>
            <a:cxnLst/>
            <a:rect l="l" t="t" r="r" b="b"/>
            <a:pathLst>
              <a:path w="1683883" h="1599689">
                <a:moveTo>
                  <a:pt x="0" y="0"/>
                </a:moveTo>
                <a:lnTo>
                  <a:pt x="1683883" y="0"/>
                </a:lnTo>
                <a:lnTo>
                  <a:pt x="1683883" y="1599689"/>
                </a:lnTo>
                <a:lnTo>
                  <a:pt x="0" y="1599689"/>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GB" dirty="0"/>
          </a:p>
        </p:txBody>
      </p:sp>
      <p:sp>
        <p:nvSpPr>
          <p:cNvPr id="14" name="Freeform 14"/>
          <p:cNvSpPr/>
          <p:nvPr/>
        </p:nvSpPr>
        <p:spPr>
          <a:xfrm>
            <a:off x="8346567" y="5333732"/>
            <a:ext cx="6387625" cy="1753693"/>
          </a:xfrm>
          <a:custGeom>
            <a:avLst/>
            <a:gdLst/>
            <a:ahLst/>
            <a:cxnLst/>
            <a:rect l="l" t="t" r="r" b="b"/>
            <a:pathLst>
              <a:path w="6387625" h="1753693">
                <a:moveTo>
                  <a:pt x="0" y="0"/>
                </a:moveTo>
                <a:lnTo>
                  <a:pt x="6387625" y="0"/>
                </a:lnTo>
                <a:lnTo>
                  <a:pt x="6387625" y="1753694"/>
                </a:lnTo>
                <a:lnTo>
                  <a:pt x="0" y="175369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5" name="Freeform 15"/>
          <p:cNvSpPr/>
          <p:nvPr/>
        </p:nvSpPr>
        <p:spPr>
          <a:xfrm>
            <a:off x="7781059" y="4634379"/>
            <a:ext cx="1683883" cy="1599689"/>
          </a:xfrm>
          <a:custGeom>
            <a:avLst/>
            <a:gdLst/>
            <a:ahLst/>
            <a:cxnLst/>
            <a:rect l="l" t="t" r="r" b="b"/>
            <a:pathLst>
              <a:path w="1683883" h="1599689">
                <a:moveTo>
                  <a:pt x="0" y="0"/>
                </a:moveTo>
                <a:lnTo>
                  <a:pt x="1683884" y="0"/>
                </a:lnTo>
                <a:lnTo>
                  <a:pt x="1683884" y="1599689"/>
                </a:lnTo>
                <a:lnTo>
                  <a:pt x="0" y="1599689"/>
                </a:lnTo>
                <a:lnTo>
                  <a:pt x="0" y="0"/>
                </a:lnTo>
                <a:close/>
              </a:path>
            </a:pathLst>
          </a:custGeom>
          <a:blipFill>
            <a:blip r:embed="rId12">
              <a:extLst>
                <a:ext uri="{96DAC541-7B7A-43D3-8B79-37D633B846F1}">
                  <asvg:svgBlip xmlns:asvg="http://schemas.microsoft.com/office/drawing/2016/SVG/main" r:embed="rId13"/>
                </a:ext>
              </a:extLst>
            </a:blip>
            <a:stretch>
              <a:fillRect/>
            </a:stretch>
          </a:blipFill>
          <a:ln cap="sq">
            <a:noFill/>
            <a:prstDash val="solid"/>
            <a:miter/>
          </a:ln>
        </p:spPr>
        <p:txBody>
          <a:bodyPr/>
          <a:lstStyle/>
          <a:p>
            <a:endParaRPr lang="en-GB" dirty="0"/>
          </a:p>
        </p:txBody>
      </p:sp>
      <p:sp>
        <p:nvSpPr>
          <p:cNvPr id="16" name="Freeform 16"/>
          <p:cNvSpPr/>
          <p:nvPr/>
        </p:nvSpPr>
        <p:spPr>
          <a:xfrm>
            <a:off x="358156" y="4895786"/>
            <a:ext cx="3024331" cy="3024331"/>
          </a:xfrm>
          <a:custGeom>
            <a:avLst/>
            <a:gdLst/>
            <a:ahLst/>
            <a:cxnLst/>
            <a:rect l="l" t="t" r="r" b="b"/>
            <a:pathLst>
              <a:path w="3024331" h="3024331">
                <a:moveTo>
                  <a:pt x="0" y="0"/>
                </a:moveTo>
                <a:lnTo>
                  <a:pt x="3024331" y="0"/>
                </a:lnTo>
                <a:lnTo>
                  <a:pt x="3024331" y="3024331"/>
                </a:lnTo>
                <a:lnTo>
                  <a:pt x="0" y="302433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dirty="0"/>
          </a:p>
        </p:txBody>
      </p:sp>
      <p:sp>
        <p:nvSpPr>
          <p:cNvPr id="17" name="Freeform 17"/>
          <p:cNvSpPr/>
          <p:nvPr/>
        </p:nvSpPr>
        <p:spPr>
          <a:xfrm>
            <a:off x="13677574" y="2358996"/>
            <a:ext cx="2965557" cy="2248431"/>
          </a:xfrm>
          <a:custGeom>
            <a:avLst/>
            <a:gdLst/>
            <a:ahLst/>
            <a:cxnLst/>
            <a:rect l="l" t="t" r="r" b="b"/>
            <a:pathLst>
              <a:path w="2965557" h="2248431">
                <a:moveTo>
                  <a:pt x="0" y="0"/>
                </a:moveTo>
                <a:lnTo>
                  <a:pt x="2965557" y="0"/>
                </a:lnTo>
                <a:lnTo>
                  <a:pt x="2965557" y="2248431"/>
                </a:lnTo>
                <a:lnTo>
                  <a:pt x="0" y="224843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dirty="0"/>
          </a:p>
        </p:txBody>
      </p:sp>
      <p:sp>
        <p:nvSpPr>
          <p:cNvPr id="18" name="TextBox 18"/>
          <p:cNvSpPr txBox="1"/>
          <p:nvPr/>
        </p:nvSpPr>
        <p:spPr>
          <a:xfrm>
            <a:off x="1622403" y="2618073"/>
            <a:ext cx="1661418" cy="682625"/>
          </a:xfrm>
          <a:prstGeom prst="rect">
            <a:avLst/>
          </a:prstGeom>
        </p:spPr>
        <p:txBody>
          <a:bodyPr lIns="0" tIns="0" rIns="0" bIns="0" rtlCol="0" anchor="t">
            <a:spAutoFit/>
          </a:bodyPr>
          <a:lstStyle/>
          <a:p>
            <a:pPr marL="0" lvl="1" indent="0" algn="ctr">
              <a:lnSpc>
                <a:spcPts val="4000"/>
              </a:lnSpc>
              <a:spcBef>
                <a:spcPct val="0"/>
              </a:spcBef>
            </a:pPr>
            <a:r>
              <a:rPr lang="en-US" sz="5000" u="none" strike="noStrike" dirty="0">
                <a:solidFill>
                  <a:srgbClr val="FFFFFF"/>
                </a:solidFill>
                <a:latin typeface="Cranberry"/>
                <a:ea typeface="Cranberry"/>
                <a:cs typeface="Cranberry"/>
                <a:sym typeface="Cranberry"/>
              </a:rPr>
              <a:t>1</a:t>
            </a:r>
          </a:p>
        </p:txBody>
      </p:sp>
      <p:sp>
        <p:nvSpPr>
          <p:cNvPr id="19" name="TextBox 19"/>
          <p:cNvSpPr txBox="1"/>
          <p:nvPr/>
        </p:nvSpPr>
        <p:spPr>
          <a:xfrm>
            <a:off x="3136609" y="3549886"/>
            <a:ext cx="5450456" cy="481966"/>
          </a:xfrm>
          <a:prstGeom prst="rect">
            <a:avLst/>
          </a:prstGeom>
        </p:spPr>
        <p:txBody>
          <a:bodyPr lIns="0" tIns="0" rIns="0" bIns="0" rtlCol="0" anchor="t">
            <a:spAutoFit/>
          </a:bodyPr>
          <a:lstStyle/>
          <a:p>
            <a:pPr marL="0" lvl="0" indent="0" algn="l">
              <a:lnSpc>
                <a:spcPts val="3600"/>
              </a:lnSpc>
              <a:spcBef>
                <a:spcPct val="0"/>
              </a:spcBef>
            </a:pPr>
            <a:r>
              <a:rPr lang="en-US" sz="3600" spc="108" dirty="0">
                <a:solidFill>
                  <a:srgbClr val="000000"/>
                </a:solidFill>
                <a:latin typeface="Hero Bold"/>
                <a:ea typeface="Hero Bold"/>
                <a:cs typeface="Hero Bold"/>
                <a:sym typeface="Hero Bold"/>
              </a:rPr>
              <a:t>Nursing programme</a:t>
            </a:r>
          </a:p>
        </p:txBody>
      </p:sp>
      <p:sp>
        <p:nvSpPr>
          <p:cNvPr id="20" name="TextBox 20"/>
          <p:cNvSpPr txBox="1"/>
          <p:nvPr/>
        </p:nvSpPr>
        <p:spPr>
          <a:xfrm>
            <a:off x="4293505" y="7719250"/>
            <a:ext cx="1661418" cy="682625"/>
          </a:xfrm>
          <a:prstGeom prst="rect">
            <a:avLst/>
          </a:prstGeom>
        </p:spPr>
        <p:txBody>
          <a:bodyPr lIns="0" tIns="0" rIns="0" bIns="0" rtlCol="0" anchor="t">
            <a:spAutoFit/>
          </a:bodyPr>
          <a:lstStyle/>
          <a:p>
            <a:pPr marL="0" lvl="1" indent="0" algn="ctr">
              <a:lnSpc>
                <a:spcPts val="4000"/>
              </a:lnSpc>
              <a:spcBef>
                <a:spcPct val="0"/>
              </a:spcBef>
            </a:pPr>
            <a:r>
              <a:rPr lang="en-US" sz="5000" dirty="0">
                <a:solidFill>
                  <a:srgbClr val="FFFFFF"/>
                </a:solidFill>
                <a:latin typeface="Cranberry"/>
                <a:ea typeface="Cranberry"/>
                <a:cs typeface="Cranberry"/>
                <a:sym typeface="Cranberry"/>
              </a:rPr>
              <a:t>3</a:t>
            </a:r>
          </a:p>
        </p:txBody>
      </p:sp>
      <p:sp>
        <p:nvSpPr>
          <p:cNvPr id="21" name="TextBox 21"/>
          <p:cNvSpPr txBox="1"/>
          <p:nvPr/>
        </p:nvSpPr>
        <p:spPr>
          <a:xfrm>
            <a:off x="5916823" y="8459026"/>
            <a:ext cx="5450456" cy="1054101"/>
          </a:xfrm>
          <a:prstGeom prst="rect">
            <a:avLst/>
          </a:prstGeom>
        </p:spPr>
        <p:txBody>
          <a:bodyPr lIns="0" tIns="0" rIns="0" bIns="0" rtlCol="0" anchor="t">
            <a:spAutoFit/>
          </a:bodyPr>
          <a:lstStyle/>
          <a:p>
            <a:pPr marL="0" lvl="0" indent="0" algn="l">
              <a:lnSpc>
                <a:spcPts val="4000"/>
              </a:lnSpc>
              <a:spcBef>
                <a:spcPct val="0"/>
              </a:spcBef>
            </a:pPr>
            <a:r>
              <a:rPr lang="en-US" sz="4000" spc="120" dirty="0">
                <a:solidFill>
                  <a:srgbClr val="000000"/>
                </a:solidFill>
                <a:latin typeface="Hero Bold"/>
                <a:ea typeface="Hero Bold"/>
                <a:cs typeface="Hero Bold"/>
                <a:sym typeface="Hero Bold"/>
              </a:rPr>
              <a:t>Improve generalists confidence</a:t>
            </a:r>
          </a:p>
        </p:txBody>
      </p:sp>
      <p:sp>
        <p:nvSpPr>
          <p:cNvPr id="22" name="TextBox 22"/>
          <p:cNvSpPr txBox="1"/>
          <p:nvPr/>
        </p:nvSpPr>
        <p:spPr>
          <a:xfrm>
            <a:off x="7756356" y="5196960"/>
            <a:ext cx="1661418" cy="682625"/>
          </a:xfrm>
          <a:prstGeom prst="rect">
            <a:avLst/>
          </a:prstGeom>
        </p:spPr>
        <p:txBody>
          <a:bodyPr lIns="0" tIns="0" rIns="0" bIns="0" rtlCol="0" anchor="t">
            <a:spAutoFit/>
          </a:bodyPr>
          <a:lstStyle/>
          <a:p>
            <a:pPr marL="0" lvl="1" indent="0" algn="ctr">
              <a:lnSpc>
                <a:spcPts val="4000"/>
              </a:lnSpc>
              <a:spcBef>
                <a:spcPct val="0"/>
              </a:spcBef>
            </a:pPr>
            <a:r>
              <a:rPr lang="en-US" sz="5000" dirty="0">
                <a:solidFill>
                  <a:srgbClr val="FFFFFF"/>
                </a:solidFill>
                <a:latin typeface="Cranberry"/>
                <a:ea typeface="Cranberry"/>
                <a:cs typeface="Cranberry"/>
                <a:sym typeface="Cranberry"/>
              </a:rPr>
              <a:t>2</a:t>
            </a:r>
          </a:p>
        </p:txBody>
      </p:sp>
      <p:sp>
        <p:nvSpPr>
          <p:cNvPr id="23" name="TextBox 23"/>
          <p:cNvSpPr txBox="1"/>
          <p:nvPr/>
        </p:nvSpPr>
        <p:spPr>
          <a:xfrm>
            <a:off x="9417774" y="5604154"/>
            <a:ext cx="5450456" cy="1298575"/>
          </a:xfrm>
          <a:prstGeom prst="rect">
            <a:avLst/>
          </a:prstGeom>
        </p:spPr>
        <p:txBody>
          <a:bodyPr lIns="0" tIns="0" rIns="0" bIns="0" rtlCol="0" anchor="t">
            <a:spAutoFit/>
          </a:bodyPr>
          <a:lstStyle/>
          <a:p>
            <a:pPr marL="0" lvl="0" indent="0" algn="l">
              <a:lnSpc>
                <a:spcPts val="5000"/>
              </a:lnSpc>
              <a:spcBef>
                <a:spcPct val="0"/>
              </a:spcBef>
            </a:pPr>
            <a:r>
              <a:rPr lang="en-US" sz="5000" spc="150" dirty="0">
                <a:solidFill>
                  <a:srgbClr val="000000"/>
                </a:solidFill>
                <a:latin typeface="Hero Bold"/>
                <a:ea typeface="Hero Bold"/>
                <a:cs typeface="Hero Bold"/>
                <a:sym typeface="Hero Bold"/>
              </a:rPr>
              <a:t>Virtual training sessions</a:t>
            </a:r>
          </a:p>
        </p:txBody>
      </p:sp>
      <p:sp>
        <p:nvSpPr>
          <p:cNvPr id="24" name="TextBox 24"/>
          <p:cNvSpPr txBox="1"/>
          <p:nvPr/>
        </p:nvSpPr>
        <p:spPr>
          <a:xfrm>
            <a:off x="285103" y="5576373"/>
            <a:ext cx="1661418" cy="492762"/>
          </a:xfrm>
          <a:prstGeom prst="rect">
            <a:avLst/>
          </a:prstGeom>
        </p:spPr>
        <p:txBody>
          <a:bodyPr lIns="0" tIns="0" rIns="0" bIns="0" rtlCol="0" anchor="t">
            <a:spAutoFit/>
          </a:bodyPr>
          <a:lstStyle/>
          <a:p>
            <a:pPr marL="0" lvl="1" indent="0" algn="ctr">
              <a:lnSpc>
                <a:spcPts val="2960"/>
              </a:lnSpc>
              <a:spcBef>
                <a:spcPct val="0"/>
              </a:spcBef>
            </a:pPr>
            <a:r>
              <a:rPr lang="en-US" sz="3700" dirty="0">
                <a:solidFill>
                  <a:srgbClr val="FFFFFF"/>
                </a:solidFill>
                <a:latin typeface="Cranberry"/>
                <a:ea typeface="Cranberry"/>
                <a:cs typeface="Cranberry"/>
                <a:sym typeface="Cranberry"/>
              </a:rPr>
              <a:t>PLAN</a:t>
            </a:r>
          </a:p>
        </p:txBody>
      </p:sp>
      <p:sp>
        <p:nvSpPr>
          <p:cNvPr id="25" name="TextBox 25"/>
          <p:cNvSpPr txBox="1"/>
          <p:nvPr/>
        </p:nvSpPr>
        <p:spPr>
          <a:xfrm>
            <a:off x="1652151" y="5576373"/>
            <a:ext cx="1661418" cy="492762"/>
          </a:xfrm>
          <a:prstGeom prst="rect">
            <a:avLst/>
          </a:prstGeom>
        </p:spPr>
        <p:txBody>
          <a:bodyPr lIns="0" tIns="0" rIns="0" bIns="0" rtlCol="0" anchor="t">
            <a:spAutoFit/>
          </a:bodyPr>
          <a:lstStyle/>
          <a:p>
            <a:pPr marL="0" lvl="1" indent="0" algn="ctr">
              <a:lnSpc>
                <a:spcPts val="2960"/>
              </a:lnSpc>
              <a:spcBef>
                <a:spcPct val="0"/>
              </a:spcBef>
            </a:pPr>
            <a:r>
              <a:rPr lang="en-US" sz="3700" dirty="0">
                <a:solidFill>
                  <a:srgbClr val="FFFFFF"/>
                </a:solidFill>
                <a:latin typeface="Cranberry"/>
                <a:ea typeface="Cranberry"/>
                <a:cs typeface="Cranberry"/>
                <a:sym typeface="Cranberry"/>
              </a:rPr>
              <a:t>DO</a:t>
            </a:r>
          </a:p>
        </p:txBody>
      </p:sp>
      <p:sp>
        <p:nvSpPr>
          <p:cNvPr id="26" name="TextBox 26"/>
          <p:cNvSpPr txBox="1"/>
          <p:nvPr/>
        </p:nvSpPr>
        <p:spPr>
          <a:xfrm>
            <a:off x="1749644" y="6683744"/>
            <a:ext cx="1661418" cy="492762"/>
          </a:xfrm>
          <a:prstGeom prst="rect">
            <a:avLst/>
          </a:prstGeom>
        </p:spPr>
        <p:txBody>
          <a:bodyPr lIns="0" tIns="0" rIns="0" bIns="0" rtlCol="0" anchor="t">
            <a:spAutoFit/>
          </a:bodyPr>
          <a:lstStyle/>
          <a:p>
            <a:pPr marL="0" lvl="1" indent="0" algn="ctr">
              <a:lnSpc>
                <a:spcPts val="2960"/>
              </a:lnSpc>
              <a:spcBef>
                <a:spcPct val="0"/>
              </a:spcBef>
            </a:pPr>
            <a:r>
              <a:rPr lang="en-US" sz="3700" dirty="0">
                <a:solidFill>
                  <a:srgbClr val="FFFFFF"/>
                </a:solidFill>
                <a:latin typeface="Cranberry"/>
                <a:ea typeface="Cranberry"/>
                <a:cs typeface="Cranberry"/>
                <a:sym typeface="Cranberry"/>
              </a:rPr>
              <a:t>STUDY</a:t>
            </a:r>
          </a:p>
        </p:txBody>
      </p:sp>
      <p:sp>
        <p:nvSpPr>
          <p:cNvPr id="27" name="TextBox 27"/>
          <p:cNvSpPr txBox="1"/>
          <p:nvPr/>
        </p:nvSpPr>
        <p:spPr>
          <a:xfrm>
            <a:off x="304153" y="6683744"/>
            <a:ext cx="1661418" cy="492762"/>
          </a:xfrm>
          <a:prstGeom prst="rect">
            <a:avLst/>
          </a:prstGeom>
        </p:spPr>
        <p:txBody>
          <a:bodyPr lIns="0" tIns="0" rIns="0" bIns="0" rtlCol="0" anchor="t">
            <a:spAutoFit/>
          </a:bodyPr>
          <a:lstStyle/>
          <a:p>
            <a:pPr marL="0" lvl="1" indent="0" algn="ctr">
              <a:lnSpc>
                <a:spcPts val="2960"/>
              </a:lnSpc>
              <a:spcBef>
                <a:spcPct val="0"/>
              </a:spcBef>
            </a:pPr>
            <a:r>
              <a:rPr lang="en-US" sz="3700" dirty="0">
                <a:solidFill>
                  <a:srgbClr val="FFFFFF"/>
                </a:solidFill>
                <a:latin typeface="Cranberry"/>
                <a:ea typeface="Cranberry"/>
                <a:cs typeface="Cranberry"/>
                <a:sym typeface="Cranberry"/>
              </a:rPr>
              <a:t>ACT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sp>
        <p:nvSpPr>
          <p:cNvPr id="3" name="Freeform 3"/>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4" name="Freeform 4"/>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5" name="TextBox 5"/>
          <p:cNvSpPr txBox="1"/>
          <p:nvPr/>
        </p:nvSpPr>
        <p:spPr>
          <a:xfrm>
            <a:off x="2473335" y="1463631"/>
            <a:ext cx="13341331" cy="1078241"/>
          </a:xfrm>
          <a:prstGeom prst="rect">
            <a:avLst/>
          </a:prstGeom>
        </p:spPr>
        <p:txBody>
          <a:bodyPr lIns="0" tIns="0" rIns="0" bIns="0" rtlCol="0" anchor="t">
            <a:spAutoFit/>
          </a:bodyPr>
          <a:lstStyle/>
          <a:p>
            <a:pPr marL="0" lvl="1" indent="0" algn="ctr">
              <a:lnSpc>
                <a:spcPts val="6480"/>
              </a:lnSpc>
              <a:spcBef>
                <a:spcPct val="0"/>
              </a:spcBef>
            </a:pPr>
            <a:r>
              <a:rPr lang="en-US" sz="8100" dirty="0">
                <a:solidFill>
                  <a:srgbClr val="1867BE"/>
                </a:solidFill>
                <a:latin typeface="Cranberry"/>
                <a:ea typeface="Cranberry"/>
                <a:cs typeface="Cranberry"/>
                <a:sym typeface="Cranberry"/>
              </a:rPr>
              <a:t>REFERENCES</a:t>
            </a:r>
          </a:p>
        </p:txBody>
      </p:sp>
      <p:grpSp>
        <p:nvGrpSpPr>
          <p:cNvPr id="6" name="Group 6"/>
          <p:cNvGrpSpPr/>
          <p:nvPr/>
        </p:nvGrpSpPr>
        <p:grpSpPr>
          <a:xfrm>
            <a:off x="1722537" y="2805928"/>
            <a:ext cx="14842926" cy="5572495"/>
            <a:chOff x="0" y="0"/>
            <a:chExt cx="3909248" cy="1467653"/>
          </a:xfrm>
        </p:grpSpPr>
        <p:sp>
          <p:nvSpPr>
            <p:cNvPr id="7" name="Freeform 7"/>
            <p:cNvSpPr/>
            <p:nvPr/>
          </p:nvSpPr>
          <p:spPr>
            <a:xfrm>
              <a:off x="0" y="0"/>
              <a:ext cx="3909248" cy="1467653"/>
            </a:xfrm>
            <a:custGeom>
              <a:avLst/>
              <a:gdLst/>
              <a:ahLst/>
              <a:cxnLst/>
              <a:rect l="l" t="t" r="r" b="b"/>
              <a:pathLst>
                <a:path w="3909248" h="1467653">
                  <a:moveTo>
                    <a:pt x="26601" y="0"/>
                  </a:moveTo>
                  <a:lnTo>
                    <a:pt x="3882647" y="0"/>
                  </a:lnTo>
                  <a:cubicBezTo>
                    <a:pt x="3889702" y="0"/>
                    <a:pt x="3896468" y="2803"/>
                    <a:pt x="3901457" y="7791"/>
                  </a:cubicBezTo>
                  <a:cubicBezTo>
                    <a:pt x="3906446" y="12780"/>
                    <a:pt x="3909248" y="19546"/>
                    <a:pt x="3909248" y="26601"/>
                  </a:cubicBezTo>
                  <a:lnTo>
                    <a:pt x="3909248" y="1441052"/>
                  </a:lnTo>
                  <a:cubicBezTo>
                    <a:pt x="3909248" y="1455743"/>
                    <a:pt x="3897338" y="1467653"/>
                    <a:pt x="3882647" y="1467653"/>
                  </a:cubicBezTo>
                  <a:lnTo>
                    <a:pt x="26601" y="1467653"/>
                  </a:lnTo>
                  <a:cubicBezTo>
                    <a:pt x="11910" y="1467653"/>
                    <a:pt x="0" y="1455743"/>
                    <a:pt x="0" y="1441052"/>
                  </a:cubicBezTo>
                  <a:lnTo>
                    <a:pt x="0" y="26601"/>
                  </a:lnTo>
                  <a:cubicBezTo>
                    <a:pt x="0" y="11910"/>
                    <a:pt x="11910" y="0"/>
                    <a:pt x="26601" y="0"/>
                  </a:cubicBezTo>
                  <a:close/>
                </a:path>
              </a:pathLst>
            </a:custGeom>
            <a:solidFill>
              <a:srgbClr val="FCDCFF"/>
            </a:solidFill>
            <a:ln w="38100" cap="rnd">
              <a:solidFill>
                <a:srgbClr val="000000"/>
              </a:solidFill>
              <a:prstDash val="solid"/>
              <a:round/>
            </a:ln>
          </p:spPr>
          <p:txBody>
            <a:bodyPr/>
            <a:lstStyle/>
            <a:p>
              <a:endParaRPr lang="en-GB" dirty="0"/>
            </a:p>
          </p:txBody>
        </p:sp>
        <p:sp>
          <p:nvSpPr>
            <p:cNvPr id="8" name="TextBox 8"/>
            <p:cNvSpPr txBox="1"/>
            <p:nvPr/>
          </p:nvSpPr>
          <p:spPr>
            <a:xfrm>
              <a:off x="0" y="-38100"/>
              <a:ext cx="3909248" cy="1505753"/>
            </a:xfrm>
            <a:prstGeom prst="rect">
              <a:avLst/>
            </a:prstGeom>
          </p:spPr>
          <p:txBody>
            <a:bodyPr lIns="50800" tIns="50800" rIns="50800" bIns="50800" rtlCol="0" anchor="ctr"/>
            <a:lstStyle/>
            <a:p>
              <a:pPr algn="ctr">
                <a:lnSpc>
                  <a:spcPts val="2659"/>
                </a:lnSpc>
              </a:pPr>
              <a:endParaRPr dirty="0"/>
            </a:p>
          </p:txBody>
        </p:sp>
      </p:grpSp>
      <p:sp>
        <p:nvSpPr>
          <p:cNvPr id="9" name="Freeform 9"/>
          <p:cNvSpPr/>
          <p:nvPr/>
        </p:nvSpPr>
        <p:spPr>
          <a:xfrm>
            <a:off x="-732486" y="878405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10" name="Freeform 10"/>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dirty="0"/>
          </a:p>
        </p:txBody>
      </p:sp>
      <p:sp>
        <p:nvSpPr>
          <p:cNvPr id="11" name="Freeform 11"/>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2" name="Freeform 12"/>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endParaRPr lang="en-GB" dirty="0"/>
          </a:p>
        </p:txBody>
      </p:sp>
      <p:sp>
        <p:nvSpPr>
          <p:cNvPr id="13" name="TextBox 13"/>
          <p:cNvSpPr txBox="1"/>
          <p:nvPr/>
        </p:nvSpPr>
        <p:spPr>
          <a:xfrm>
            <a:off x="1985760" y="2971448"/>
            <a:ext cx="14109522" cy="5508626"/>
          </a:xfrm>
          <a:prstGeom prst="rect">
            <a:avLst/>
          </a:prstGeom>
        </p:spPr>
        <p:txBody>
          <a:bodyPr lIns="0" tIns="0" rIns="0" bIns="0" rtlCol="0" anchor="t">
            <a:spAutoFit/>
          </a:bodyPr>
          <a:lstStyle/>
          <a:p>
            <a:pPr algn="l">
              <a:lnSpc>
                <a:spcPts val="2750"/>
              </a:lnSpc>
            </a:pPr>
            <a:r>
              <a:rPr lang="en-US" sz="2500" b="1" spc="75" dirty="0">
                <a:solidFill>
                  <a:srgbClr val="000000"/>
                </a:solidFill>
                <a:latin typeface="Arimo Bold"/>
                <a:ea typeface="Arimo Bold"/>
                <a:cs typeface="Arimo Bold"/>
                <a:sym typeface="Arimo Bold"/>
              </a:rPr>
              <a:t>UK Acute Oncology Nursing Society, 2024 ‘UKONS Acute Oncology Knowledge and Skills Framework with Competence Passport User Guide’ Available at: https://www.ukons.org/site/assets/files/17953/acute_oncology_knowledge_and_skills_framework_with_competence_passport_user_guide_2024.pdf [Accessed 31st December 2024]</a:t>
            </a:r>
          </a:p>
          <a:p>
            <a:pPr algn="l">
              <a:lnSpc>
                <a:spcPts val="2750"/>
              </a:lnSpc>
            </a:pPr>
            <a:endParaRPr lang="en-US" sz="2500" b="1" spc="75" dirty="0">
              <a:solidFill>
                <a:srgbClr val="000000"/>
              </a:solidFill>
              <a:latin typeface="Arimo Bold"/>
              <a:ea typeface="Arimo Bold"/>
              <a:cs typeface="Arimo Bold"/>
              <a:sym typeface="Arimo Bold"/>
            </a:endParaRPr>
          </a:p>
          <a:p>
            <a:pPr algn="l">
              <a:lnSpc>
                <a:spcPts val="2750"/>
              </a:lnSpc>
            </a:pPr>
            <a:r>
              <a:rPr lang="en-US" sz="2500" b="1" spc="75" dirty="0">
                <a:solidFill>
                  <a:srgbClr val="000000"/>
                </a:solidFill>
                <a:latin typeface="Arimo Bold"/>
                <a:ea typeface="Arimo Bold"/>
                <a:cs typeface="Arimo Bold"/>
                <a:sym typeface="Arimo Bold"/>
              </a:rPr>
              <a:t>Young, A., Marshall, E., Krzyzanowska, Robinson, B., Brown, S., Collinson, F., Seligmann, J., Abbas, A., Rees, A., Swinson, D., Neville-Webb, H., and Selby, P., (2016), ‘Responding to Acute Care Needs of Patients with Cancer: Recent Trends Across Continents’ </a:t>
            </a:r>
            <a:r>
              <a:rPr lang="en-US" sz="2500" b="1" i="1" spc="75" dirty="0">
                <a:solidFill>
                  <a:srgbClr val="000000"/>
                </a:solidFill>
                <a:latin typeface="Arimo Bold Italics"/>
                <a:ea typeface="Arimo Bold Italics"/>
                <a:cs typeface="Arimo Bold Italics"/>
                <a:sym typeface="Arimo Bold Italics"/>
              </a:rPr>
              <a:t>The Oncologist, </a:t>
            </a:r>
            <a:r>
              <a:rPr lang="en-US" sz="2500" b="1" spc="75" dirty="0">
                <a:solidFill>
                  <a:srgbClr val="000000"/>
                </a:solidFill>
                <a:latin typeface="Arimo Bold"/>
                <a:ea typeface="Arimo Bold"/>
                <a:cs typeface="Arimo Bold"/>
                <a:sym typeface="Arimo Bold"/>
              </a:rPr>
              <a:t>Volume 21 (Issue 3), pp: 301-307 </a:t>
            </a:r>
          </a:p>
          <a:p>
            <a:pPr algn="l">
              <a:lnSpc>
                <a:spcPts val="2750"/>
              </a:lnSpc>
            </a:pPr>
            <a:endParaRPr lang="en-US" sz="2500" b="1" spc="75" dirty="0">
              <a:solidFill>
                <a:srgbClr val="000000"/>
              </a:solidFill>
              <a:latin typeface="Arimo Bold"/>
              <a:ea typeface="Arimo Bold"/>
              <a:cs typeface="Arimo Bold"/>
              <a:sym typeface="Arimo Bold"/>
            </a:endParaRPr>
          </a:p>
          <a:p>
            <a:pPr algn="l">
              <a:lnSpc>
                <a:spcPts val="2750"/>
              </a:lnSpc>
            </a:pPr>
            <a:r>
              <a:rPr lang="en-US" sz="2500" b="1" spc="75" dirty="0">
                <a:solidFill>
                  <a:srgbClr val="000000"/>
                </a:solidFill>
                <a:latin typeface="Arimo Bold"/>
                <a:ea typeface="Arimo Bold"/>
                <a:cs typeface="Arimo Bold"/>
                <a:sym typeface="Arimo Bold"/>
              </a:rPr>
              <a:t>Cancer Research UK, (2024) </a:t>
            </a:r>
            <a:r>
              <a:rPr lang="en-US" sz="2500" b="1" i="1" spc="75" dirty="0">
                <a:solidFill>
                  <a:srgbClr val="000000"/>
                </a:solidFill>
                <a:latin typeface="Arimo Bold Italics"/>
                <a:ea typeface="Arimo Bold Italics"/>
                <a:cs typeface="Arimo Bold Italics"/>
                <a:sym typeface="Arimo Bold Italics"/>
              </a:rPr>
              <a:t>Cancer Statistics for the UK, </a:t>
            </a:r>
            <a:r>
              <a:rPr lang="en-US" sz="2500" b="1" spc="75" dirty="0">
                <a:solidFill>
                  <a:srgbClr val="000000"/>
                </a:solidFill>
                <a:latin typeface="Arimo Bold"/>
                <a:ea typeface="Arimo Bold"/>
                <a:cs typeface="Arimo Bold"/>
                <a:sym typeface="Arimo Bold"/>
              </a:rPr>
              <a:t>Available at: https://www.cancerresearchuk.org/health-professional/cancer-statistics-for-the-uk#heading-Three [Accessed 6th January 2025]</a:t>
            </a:r>
          </a:p>
          <a:p>
            <a:pPr algn="l">
              <a:lnSpc>
                <a:spcPts val="2750"/>
              </a:lnSpc>
            </a:pPr>
            <a:endParaRPr lang="en-US" sz="2500" b="1" spc="75" dirty="0">
              <a:solidFill>
                <a:srgbClr val="000000"/>
              </a:solidFill>
              <a:latin typeface="Arimo Bold"/>
              <a:ea typeface="Arimo Bold"/>
              <a:cs typeface="Arimo Bold"/>
              <a:sym typeface="Arimo Bold"/>
            </a:endParaRPr>
          </a:p>
          <a:p>
            <a:pPr marL="0" lvl="0" indent="0" algn="l">
              <a:lnSpc>
                <a:spcPts val="2750"/>
              </a:lnSpc>
            </a:pPr>
            <a:endParaRPr lang="en-US" sz="2500" b="1" spc="75" dirty="0">
              <a:solidFill>
                <a:srgbClr val="000000"/>
              </a:solidFill>
              <a:latin typeface="Arimo Bold"/>
              <a:ea typeface="Arimo Bold"/>
              <a:cs typeface="Arimo Bold"/>
              <a:sym typeface="Arimo Bo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grpSp>
        <p:nvGrpSpPr>
          <p:cNvPr id="3" name="Group 3"/>
          <p:cNvGrpSpPr/>
          <p:nvPr/>
        </p:nvGrpSpPr>
        <p:grpSpPr>
          <a:xfrm rot="737582">
            <a:off x="-5424441" y="3796775"/>
            <a:ext cx="10375916" cy="8635185"/>
            <a:chOff x="0" y="0"/>
            <a:chExt cx="2732752" cy="2274287"/>
          </a:xfrm>
        </p:grpSpPr>
        <p:sp>
          <p:nvSpPr>
            <p:cNvPr id="4" name="Freeform 4"/>
            <p:cNvSpPr/>
            <p:nvPr/>
          </p:nvSpPr>
          <p:spPr>
            <a:xfrm>
              <a:off x="0" y="0"/>
              <a:ext cx="2732752" cy="2274288"/>
            </a:xfrm>
            <a:custGeom>
              <a:avLst/>
              <a:gdLst/>
              <a:ahLst/>
              <a:cxnLst/>
              <a:rect l="l" t="t" r="r" b="b"/>
              <a:pathLst>
                <a:path w="2732752" h="2274288">
                  <a:moveTo>
                    <a:pt x="0" y="0"/>
                  </a:moveTo>
                  <a:lnTo>
                    <a:pt x="2732752" y="0"/>
                  </a:lnTo>
                  <a:lnTo>
                    <a:pt x="2732752" y="2274288"/>
                  </a:lnTo>
                  <a:lnTo>
                    <a:pt x="0" y="2274288"/>
                  </a:lnTo>
                  <a:close/>
                </a:path>
              </a:pathLst>
            </a:custGeom>
            <a:solidFill>
              <a:srgbClr val="AED4DA"/>
            </a:solidFill>
          </p:spPr>
          <p:txBody>
            <a:bodyPr/>
            <a:lstStyle/>
            <a:p>
              <a:endParaRPr lang="en-GB" dirty="0"/>
            </a:p>
          </p:txBody>
        </p:sp>
        <p:sp>
          <p:nvSpPr>
            <p:cNvPr id="5" name="TextBox 5"/>
            <p:cNvSpPr txBox="1"/>
            <p:nvPr/>
          </p:nvSpPr>
          <p:spPr>
            <a:xfrm>
              <a:off x="0" y="-38100"/>
              <a:ext cx="2732752" cy="2312387"/>
            </a:xfrm>
            <a:prstGeom prst="rect">
              <a:avLst/>
            </a:prstGeom>
          </p:spPr>
          <p:txBody>
            <a:bodyPr lIns="50800" tIns="50800" rIns="50800" bIns="50800" rtlCol="0" anchor="ctr"/>
            <a:lstStyle/>
            <a:p>
              <a:pPr algn="ctr">
                <a:lnSpc>
                  <a:spcPts val="2659"/>
                </a:lnSpc>
              </a:pPr>
              <a:endParaRPr dirty="0"/>
            </a:p>
          </p:txBody>
        </p:sp>
      </p:grpSp>
      <p:sp>
        <p:nvSpPr>
          <p:cNvPr id="6" name="Freeform 6"/>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grpSp>
        <p:nvGrpSpPr>
          <p:cNvPr id="7" name="Group 7"/>
          <p:cNvGrpSpPr/>
          <p:nvPr/>
        </p:nvGrpSpPr>
        <p:grpSpPr>
          <a:xfrm rot="1202047">
            <a:off x="12163630" y="-3610760"/>
            <a:ext cx="8070263" cy="9261909"/>
            <a:chOff x="0" y="0"/>
            <a:chExt cx="2125501" cy="2439351"/>
          </a:xfrm>
        </p:grpSpPr>
        <p:sp>
          <p:nvSpPr>
            <p:cNvPr id="8" name="Freeform 8"/>
            <p:cNvSpPr/>
            <p:nvPr/>
          </p:nvSpPr>
          <p:spPr>
            <a:xfrm>
              <a:off x="0" y="0"/>
              <a:ext cx="2125501" cy="2439351"/>
            </a:xfrm>
            <a:custGeom>
              <a:avLst/>
              <a:gdLst/>
              <a:ahLst/>
              <a:cxnLst/>
              <a:rect l="l" t="t" r="r" b="b"/>
              <a:pathLst>
                <a:path w="2125501" h="2439351">
                  <a:moveTo>
                    <a:pt x="0" y="0"/>
                  </a:moveTo>
                  <a:lnTo>
                    <a:pt x="2125501" y="0"/>
                  </a:lnTo>
                  <a:lnTo>
                    <a:pt x="2125501" y="2439351"/>
                  </a:lnTo>
                  <a:lnTo>
                    <a:pt x="0" y="2439351"/>
                  </a:lnTo>
                  <a:close/>
                </a:path>
              </a:pathLst>
            </a:custGeom>
            <a:solidFill>
              <a:srgbClr val="C8B3EE"/>
            </a:solidFill>
          </p:spPr>
          <p:txBody>
            <a:bodyPr/>
            <a:lstStyle/>
            <a:p>
              <a:endParaRPr lang="en-GB" dirty="0"/>
            </a:p>
          </p:txBody>
        </p:sp>
        <p:sp>
          <p:nvSpPr>
            <p:cNvPr id="9" name="TextBox 9"/>
            <p:cNvSpPr txBox="1"/>
            <p:nvPr/>
          </p:nvSpPr>
          <p:spPr>
            <a:xfrm>
              <a:off x="0" y="-38100"/>
              <a:ext cx="2125501" cy="2477451"/>
            </a:xfrm>
            <a:prstGeom prst="rect">
              <a:avLst/>
            </a:prstGeom>
          </p:spPr>
          <p:txBody>
            <a:bodyPr lIns="50800" tIns="50800" rIns="50800" bIns="50800" rtlCol="0" anchor="ctr"/>
            <a:lstStyle/>
            <a:p>
              <a:pPr algn="ctr">
                <a:lnSpc>
                  <a:spcPts val="2659"/>
                </a:lnSpc>
              </a:pPr>
              <a:endParaRPr dirty="0"/>
            </a:p>
          </p:txBody>
        </p:sp>
      </p:grpSp>
      <p:sp>
        <p:nvSpPr>
          <p:cNvPr id="10" name="Freeform 10"/>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1" name="Freeform 11"/>
          <p:cNvSpPr/>
          <p:nvPr/>
        </p:nvSpPr>
        <p:spPr>
          <a:xfrm>
            <a:off x="-732486" y="878405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2" name="TextBox 12"/>
          <p:cNvSpPr txBox="1"/>
          <p:nvPr/>
        </p:nvSpPr>
        <p:spPr>
          <a:xfrm>
            <a:off x="2089239" y="3940745"/>
            <a:ext cx="14109522" cy="2286000"/>
          </a:xfrm>
          <a:prstGeom prst="rect">
            <a:avLst/>
          </a:prstGeom>
        </p:spPr>
        <p:txBody>
          <a:bodyPr lIns="0" tIns="0" rIns="0" bIns="0" rtlCol="0" anchor="t">
            <a:spAutoFit/>
          </a:bodyPr>
          <a:lstStyle/>
          <a:p>
            <a:pPr marL="0" lvl="0" indent="0" algn="ctr">
              <a:lnSpc>
                <a:spcPts val="15000"/>
              </a:lnSpc>
            </a:pPr>
            <a:r>
              <a:rPr lang="en-US" sz="15000" dirty="0">
                <a:solidFill>
                  <a:srgbClr val="1867BE"/>
                </a:solidFill>
                <a:latin typeface="Cranberry"/>
                <a:ea typeface="Cranberry"/>
                <a:cs typeface="Cranberry"/>
                <a:sym typeface="Cranberry"/>
              </a:rPr>
              <a:t>QUESTIONS </a:t>
            </a:r>
          </a:p>
        </p:txBody>
      </p:sp>
      <p:sp>
        <p:nvSpPr>
          <p:cNvPr id="13" name="Freeform 13"/>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a:off x="2931082" y="3533722"/>
            <a:ext cx="1245452" cy="1159346"/>
          </a:xfrm>
          <a:custGeom>
            <a:avLst/>
            <a:gdLst/>
            <a:ahLst/>
            <a:cxnLst/>
            <a:rect l="l" t="t" r="r" b="b"/>
            <a:pathLst>
              <a:path w="1245452" h="1159346">
                <a:moveTo>
                  <a:pt x="0" y="0"/>
                </a:moveTo>
                <a:lnTo>
                  <a:pt x="1245452" y="0"/>
                </a:lnTo>
                <a:lnTo>
                  <a:pt x="1245452" y="1159346"/>
                </a:lnTo>
                <a:lnTo>
                  <a:pt x="0" y="11593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a:off x="14111466" y="5593932"/>
            <a:ext cx="1245452" cy="1159346"/>
          </a:xfrm>
          <a:custGeom>
            <a:avLst/>
            <a:gdLst/>
            <a:ahLst/>
            <a:cxnLst/>
            <a:rect l="l" t="t" r="r" b="b"/>
            <a:pathLst>
              <a:path w="1245452" h="1159346">
                <a:moveTo>
                  <a:pt x="0" y="0"/>
                </a:moveTo>
                <a:lnTo>
                  <a:pt x="1245452" y="0"/>
                </a:lnTo>
                <a:lnTo>
                  <a:pt x="1245452" y="1159346"/>
                </a:lnTo>
                <a:lnTo>
                  <a:pt x="0" y="11593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6" name="Freeform 16"/>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7" name="Freeform 17"/>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8" name="Freeform 18"/>
          <p:cNvSpPr/>
          <p:nvPr/>
        </p:nvSpPr>
        <p:spPr>
          <a:xfrm>
            <a:off x="6728147" y="6226745"/>
            <a:ext cx="3770186" cy="4114800"/>
          </a:xfrm>
          <a:custGeom>
            <a:avLst/>
            <a:gdLst/>
            <a:ahLst/>
            <a:cxnLst/>
            <a:rect l="l" t="t" r="r" b="b"/>
            <a:pathLst>
              <a:path w="3770186" h="4114800">
                <a:moveTo>
                  <a:pt x="0" y="0"/>
                </a:moveTo>
                <a:lnTo>
                  <a:pt x="3770185" y="0"/>
                </a:lnTo>
                <a:lnTo>
                  <a:pt x="3770185"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 r="-55"/>
            </a:stretch>
          </a:blipFill>
        </p:spPr>
        <p:txBody>
          <a:bodyPr/>
          <a:lstStyle/>
          <a:p>
            <a:endParaRPr lang="en-GB" dirty="0"/>
          </a:p>
        </p:txBody>
      </p:sp>
      <p:grpSp>
        <p:nvGrpSpPr>
          <p:cNvPr id="3" name="Group 3"/>
          <p:cNvGrpSpPr/>
          <p:nvPr/>
        </p:nvGrpSpPr>
        <p:grpSpPr>
          <a:xfrm rot="737582">
            <a:off x="-5424441" y="3796775"/>
            <a:ext cx="10375916" cy="8635185"/>
            <a:chOff x="0" y="0"/>
            <a:chExt cx="2732752" cy="2274287"/>
          </a:xfrm>
        </p:grpSpPr>
        <p:sp>
          <p:nvSpPr>
            <p:cNvPr id="4" name="Freeform 4"/>
            <p:cNvSpPr/>
            <p:nvPr/>
          </p:nvSpPr>
          <p:spPr>
            <a:xfrm>
              <a:off x="0" y="0"/>
              <a:ext cx="2732752" cy="2274288"/>
            </a:xfrm>
            <a:custGeom>
              <a:avLst/>
              <a:gdLst/>
              <a:ahLst/>
              <a:cxnLst/>
              <a:rect l="l" t="t" r="r" b="b"/>
              <a:pathLst>
                <a:path w="2732752" h="2274288">
                  <a:moveTo>
                    <a:pt x="0" y="0"/>
                  </a:moveTo>
                  <a:lnTo>
                    <a:pt x="2732752" y="0"/>
                  </a:lnTo>
                  <a:lnTo>
                    <a:pt x="2732752" y="2274288"/>
                  </a:lnTo>
                  <a:lnTo>
                    <a:pt x="0" y="2274288"/>
                  </a:lnTo>
                  <a:close/>
                </a:path>
              </a:pathLst>
            </a:custGeom>
            <a:solidFill>
              <a:srgbClr val="AED4DA"/>
            </a:solidFill>
          </p:spPr>
          <p:txBody>
            <a:bodyPr/>
            <a:lstStyle/>
            <a:p>
              <a:endParaRPr lang="en-GB" dirty="0"/>
            </a:p>
          </p:txBody>
        </p:sp>
        <p:sp>
          <p:nvSpPr>
            <p:cNvPr id="5" name="TextBox 5"/>
            <p:cNvSpPr txBox="1"/>
            <p:nvPr/>
          </p:nvSpPr>
          <p:spPr>
            <a:xfrm>
              <a:off x="0" y="-38100"/>
              <a:ext cx="2732752" cy="2312387"/>
            </a:xfrm>
            <a:prstGeom prst="rect">
              <a:avLst/>
            </a:prstGeom>
          </p:spPr>
          <p:txBody>
            <a:bodyPr lIns="50800" tIns="50800" rIns="50800" bIns="50800" rtlCol="0" anchor="ctr"/>
            <a:lstStyle/>
            <a:p>
              <a:pPr algn="ctr">
                <a:lnSpc>
                  <a:spcPts val="2659"/>
                </a:lnSpc>
              </a:pPr>
              <a:endParaRPr dirty="0"/>
            </a:p>
          </p:txBody>
        </p:sp>
      </p:grpSp>
      <p:sp>
        <p:nvSpPr>
          <p:cNvPr id="6" name="Freeform 6"/>
          <p:cNvSpPr/>
          <p:nvPr/>
        </p:nvSpPr>
        <p:spPr>
          <a:xfrm>
            <a:off x="0" y="0"/>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grpSp>
        <p:nvGrpSpPr>
          <p:cNvPr id="7" name="Group 7"/>
          <p:cNvGrpSpPr/>
          <p:nvPr/>
        </p:nvGrpSpPr>
        <p:grpSpPr>
          <a:xfrm rot="1202047">
            <a:off x="12163630" y="-3610760"/>
            <a:ext cx="8070263" cy="9261909"/>
            <a:chOff x="0" y="0"/>
            <a:chExt cx="2125501" cy="2439351"/>
          </a:xfrm>
        </p:grpSpPr>
        <p:sp>
          <p:nvSpPr>
            <p:cNvPr id="8" name="Freeform 8"/>
            <p:cNvSpPr/>
            <p:nvPr/>
          </p:nvSpPr>
          <p:spPr>
            <a:xfrm>
              <a:off x="0" y="0"/>
              <a:ext cx="2125501" cy="2439351"/>
            </a:xfrm>
            <a:custGeom>
              <a:avLst/>
              <a:gdLst/>
              <a:ahLst/>
              <a:cxnLst/>
              <a:rect l="l" t="t" r="r" b="b"/>
              <a:pathLst>
                <a:path w="2125501" h="2439351">
                  <a:moveTo>
                    <a:pt x="0" y="0"/>
                  </a:moveTo>
                  <a:lnTo>
                    <a:pt x="2125501" y="0"/>
                  </a:lnTo>
                  <a:lnTo>
                    <a:pt x="2125501" y="2439351"/>
                  </a:lnTo>
                  <a:lnTo>
                    <a:pt x="0" y="2439351"/>
                  </a:lnTo>
                  <a:close/>
                </a:path>
              </a:pathLst>
            </a:custGeom>
            <a:solidFill>
              <a:srgbClr val="C8B3EE"/>
            </a:solidFill>
          </p:spPr>
          <p:txBody>
            <a:bodyPr/>
            <a:lstStyle/>
            <a:p>
              <a:endParaRPr lang="en-GB" dirty="0"/>
            </a:p>
          </p:txBody>
        </p:sp>
        <p:sp>
          <p:nvSpPr>
            <p:cNvPr id="9" name="TextBox 9"/>
            <p:cNvSpPr txBox="1"/>
            <p:nvPr/>
          </p:nvSpPr>
          <p:spPr>
            <a:xfrm>
              <a:off x="0" y="-38100"/>
              <a:ext cx="2125501" cy="2477451"/>
            </a:xfrm>
            <a:prstGeom prst="rect">
              <a:avLst/>
            </a:prstGeom>
          </p:spPr>
          <p:txBody>
            <a:bodyPr lIns="50800" tIns="50800" rIns="50800" bIns="50800" rtlCol="0" anchor="ctr"/>
            <a:lstStyle/>
            <a:p>
              <a:pPr algn="ctr">
                <a:lnSpc>
                  <a:spcPts val="2659"/>
                </a:lnSpc>
              </a:pPr>
              <a:endParaRPr dirty="0"/>
            </a:p>
          </p:txBody>
        </p:sp>
      </p:grpSp>
      <p:sp>
        <p:nvSpPr>
          <p:cNvPr id="10" name="Freeform 10"/>
          <p:cNvSpPr/>
          <p:nvPr/>
        </p:nvSpPr>
        <p:spPr>
          <a:xfrm>
            <a:off x="13204255" y="5203255"/>
            <a:ext cx="5083745" cy="5083745"/>
          </a:xfrm>
          <a:custGeom>
            <a:avLst/>
            <a:gdLst/>
            <a:ahLst/>
            <a:cxnLst/>
            <a:rect l="l" t="t" r="r" b="b"/>
            <a:pathLst>
              <a:path w="5083745" h="5083745">
                <a:moveTo>
                  <a:pt x="0" y="0"/>
                </a:moveTo>
                <a:lnTo>
                  <a:pt x="5083745" y="0"/>
                </a:lnTo>
                <a:lnTo>
                  <a:pt x="5083745" y="5083745"/>
                </a:lnTo>
                <a:lnTo>
                  <a:pt x="0" y="50837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11" name="Freeform 11"/>
          <p:cNvSpPr/>
          <p:nvPr/>
        </p:nvSpPr>
        <p:spPr>
          <a:xfrm>
            <a:off x="-732486" y="878405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2" name="TextBox 12"/>
          <p:cNvSpPr txBox="1"/>
          <p:nvPr/>
        </p:nvSpPr>
        <p:spPr>
          <a:xfrm>
            <a:off x="2089239" y="4000500"/>
            <a:ext cx="14109522" cy="2286000"/>
          </a:xfrm>
          <a:prstGeom prst="rect">
            <a:avLst/>
          </a:prstGeom>
        </p:spPr>
        <p:txBody>
          <a:bodyPr lIns="0" tIns="0" rIns="0" bIns="0" rtlCol="0" anchor="t">
            <a:spAutoFit/>
          </a:bodyPr>
          <a:lstStyle/>
          <a:p>
            <a:pPr marL="0" lvl="0" indent="0" algn="ctr">
              <a:lnSpc>
                <a:spcPts val="15000"/>
              </a:lnSpc>
            </a:pPr>
            <a:r>
              <a:rPr lang="en-US" sz="15000" dirty="0">
                <a:solidFill>
                  <a:srgbClr val="1867BE"/>
                </a:solidFill>
                <a:latin typeface="Cranberry"/>
                <a:ea typeface="Cranberry"/>
                <a:cs typeface="Cranberry"/>
                <a:sym typeface="Cranberry"/>
              </a:rPr>
              <a:t>THANK YOU</a:t>
            </a:r>
          </a:p>
        </p:txBody>
      </p:sp>
      <p:sp>
        <p:nvSpPr>
          <p:cNvPr id="13" name="Freeform 13"/>
          <p:cNvSpPr/>
          <p:nvPr/>
        </p:nvSpPr>
        <p:spPr>
          <a:xfrm>
            <a:off x="14265776" y="595231"/>
            <a:ext cx="4754711" cy="907718"/>
          </a:xfrm>
          <a:custGeom>
            <a:avLst/>
            <a:gdLst/>
            <a:ahLst/>
            <a:cxnLst/>
            <a:rect l="l" t="t" r="r" b="b"/>
            <a:pathLst>
              <a:path w="4754711" h="907718">
                <a:moveTo>
                  <a:pt x="0" y="0"/>
                </a:moveTo>
                <a:lnTo>
                  <a:pt x="4754710" y="0"/>
                </a:lnTo>
                <a:lnTo>
                  <a:pt x="4754710" y="907718"/>
                </a:lnTo>
                <a:lnTo>
                  <a:pt x="0" y="90771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dirty="0"/>
          </a:p>
        </p:txBody>
      </p:sp>
      <p:sp>
        <p:nvSpPr>
          <p:cNvPr id="14" name="Freeform 14"/>
          <p:cNvSpPr/>
          <p:nvPr/>
        </p:nvSpPr>
        <p:spPr>
          <a:xfrm>
            <a:off x="2931082" y="3533722"/>
            <a:ext cx="1245452" cy="1159346"/>
          </a:xfrm>
          <a:custGeom>
            <a:avLst/>
            <a:gdLst/>
            <a:ahLst/>
            <a:cxnLst/>
            <a:rect l="l" t="t" r="r" b="b"/>
            <a:pathLst>
              <a:path w="1245452" h="1159346">
                <a:moveTo>
                  <a:pt x="0" y="0"/>
                </a:moveTo>
                <a:lnTo>
                  <a:pt x="1245452" y="0"/>
                </a:lnTo>
                <a:lnTo>
                  <a:pt x="1245452" y="1159346"/>
                </a:lnTo>
                <a:lnTo>
                  <a:pt x="0" y="11593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5" name="Freeform 15"/>
          <p:cNvSpPr/>
          <p:nvPr/>
        </p:nvSpPr>
        <p:spPr>
          <a:xfrm>
            <a:off x="14111466" y="5593932"/>
            <a:ext cx="1245452" cy="1159346"/>
          </a:xfrm>
          <a:custGeom>
            <a:avLst/>
            <a:gdLst/>
            <a:ahLst/>
            <a:cxnLst/>
            <a:rect l="l" t="t" r="r" b="b"/>
            <a:pathLst>
              <a:path w="1245452" h="1159346">
                <a:moveTo>
                  <a:pt x="0" y="0"/>
                </a:moveTo>
                <a:lnTo>
                  <a:pt x="1245452" y="0"/>
                </a:lnTo>
                <a:lnTo>
                  <a:pt x="1245452" y="1159346"/>
                </a:lnTo>
                <a:lnTo>
                  <a:pt x="0" y="115934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dirty="0"/>
          </a:p>
        </p:txBody>
      </p:sp>
      <p:sp>
        <p:nvSpPr>
          <p:cNvPr id="16" name="Freeform 16"/>
          <p:cNvSpPr/>
          <p:nvPr/>
        </p:nvSpPr>
        <p:spPr>
          <a:xfrm>
            <a:off x="831629" y="811542"/>
            <a:ext cx="2722179" cy="2722179"/>
          </a:xfrm>
          <a:custGeom>
            <a:avLst/>
            <a:gdLst/>
            <a:ahLst/>
            <a:cxnLst/>
            <a:rect l="l" t="t" r="r" b="b"/>
            <a:pathLst>
              <a:path w="2722179" h="2722179">
                <a:moveTo>
                  <a:pt x="0" y="0"/>
                </a:moveTo>
                <a:lnTo>
                  <a:pt x="2722179" y="0"/>
                </a:lnTo>
                <a:lnTo>
                  <a:pt x="2722179" y="2722180"/>
                </a:lnTo>
                <a:lnTo>
                  <a:pt x="0" y="272218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7" name="Freeform 17"/>
          <p:cNvSpPr/>
          <p:nvPr/>
        </p:nvSpPr>
        <p:spPr>
          <a:xfrm flipH="1" flipV="1">
            <a:off x="14734192" y="6753278"/>
            <a:ext cx="2722179" cy="2722179"/>
          </a:xfrm>
          <a:custGeom>
            <a:avLst/>
            <a:gdLst/>
            <a:ahLst/>
            <a:cxnLst/>
            <a:rect l="l" t="t" r="r" b="b"/>
            <a:pathLst>
              <a:path w="2722179" h="2722179">
                <a:moveTo>
                  <a:pt x="2722179" y="2722180"/>
                </a:moveTo>
                <a:lnTo>
                  <a:pt x="0" y="2722180"/>
                </a:lnTo>
                <a:lnTo>
                  <a:pt x="0" y="0"/>
                </a:lnTo>
                <a:lnTo>
                  <a:pt x="2722179" y="0"/>
                </a:lnTo>
                <a:lnTo>
                  <a:pt x="2722179" y="272218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dirty="0"/>
          </a:p>
        </p:txBody>
      </p:sp>
      <p:sp>
        <p:nvSpPr>
          <p:cNvPr id="18" name="TextBox 18"/>
          <p:cNvSpPr txBox="1"/>
          <p:nvPr/>
        </p:nvSpPr>
        <p:spPr>
          <a:xfrm>
            <a:off x="2473335" y="6545445"/>
            <a:ext cx="13341331" cy="409576"/>
          </a:xfrm>
          <a:prstGeom prst="rect">
            <a:avLst/>
          </a:prstGeom>
        </p:spPr>
        <p:txBody>
          <a:bodyPr lIns="0" tIns="0" rIns="0" bIns="0" rtlCol="0" anchor="t">
            <a:spAutoFit/>
          </a:bodyPr>
          <a:lstStyle/>
          <a:p>
            <a:pPr marL="0" lvl="0" indent="0" algn="ctr">
              <a:lnSpc>
                <a:spcPts val="3000"/>
              </a:lnSpc>
            </a:pPr>
            <a:r>
              <a:rPr lang="en-US" sz="3000" spc="90" dirty="0">
                <a:solidFill>
                  <a:srgbClr val="000000"/>
                </a:solidFill>
                <a:latin typeface="Hero Bold"/>
                <a:ea typeface="Hero Bold"/>
                <a:cs typeface="Hero Bold"/>
                <a:sym typeface="Hero Bold"/>
              </a:rPr>
              <a:t>Presented by : Kerry O’Brien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TotalTime>
  <Words>1866</Words>
  <Application>Microsoft Macintosh PowerPoint</Application>
  <PresentationFormat>Custom</PresentationFormat>
  <Paragraphs>164</Paragraphs>
  <Slides>12</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Cooper BT Light</vt:lpstr>
      <vt:lpstr>Glacial Indifference Bold</vt:lpstr>
      <vt:lpstr>Hero Bold</vt:lpstr>
      <vt:lpstr>TAN Headline</vt:lpstr>
      <vt:lpstr>Arimo Bold Italics</vt:lpstr>
      <vt:lpstr>Arimo Bold</vt:lpstr>
      <vt:lpstr>Yeseva One</vt:lpstr>
      <vt:lpstr>Calibri</vt:lpstr>
      <vt:lpstr>Cranberry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TAP Diploma PDSA Cycle - Kerry O'Brien</dc:title>
  <dc:creator>Kerry O'Brien (Cardiff and Vale UHB - Acute Oncology)</dc:creator>
  <cp:lastModifiedBy>OBrien, Kerry Julianne</cp:lastModifiedBy>
  <cp:revision>5</cp:revision>
  <cp:lastPrinted>2025-02-17T18:30:07Z</cp:lastPrinted>
  <dcterms:created xsi:type="dcterms:W3CDTF">2006-08-16T00:00:00Z</dcterms:created>
  <dcterms:modified xsi:type="dcterms:W3CDTF">2025-02-17T18:53:20Z</dcterms:modified>
  <dc:identifier>DAGawH2VFYc</dc:identifier>
</cp:coreProperties>
</file>