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74" r:id="rId4"/>
    <p:sldId id="283" r:id="rId5"/>
    <p:sldId id="284" r:id="rId6"/>
    <p:sldId id="275" r:id="rId7"/>
    <p:sldId id="285" r:id="rId8"/>
    <p:sldId id="286" r:id="rId9"/>
    <p:sldId id="266" r:id="rId10"/>
    <p:sldId id="290" r:id="rId11"/>
    <p:sldId id="287" r:id="rId12"/>
    <p:sldId id="292" r:id="rId13"/>
    <p:sldId id="288" r:id="rId14"/>
    <p:sldId id="293" r:id="rId15"/>
    <p:sldId id="289" r:id="rId16"/>
    <p:sldId id="29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FC0FCB-A917-490C-8F3F-B6569AF724EE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2A6862-7E55-4098-99CF-5684818AD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31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EE75EA-8D44-4C90-9454-B92433C41C64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n.dicks@uwtsd.ac.uk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797152"/>
            <a:ext cx="4104456" cy="936104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SJSI5021 Hot Topics: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417646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04248" y="404664"/>
            <a:ext cx="2088232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Student march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9255" y="836712"/>
            <a:ext cx="2893041" cy="1909407"/>
          </a:xfrm>
          <a:prstGeom prst="rect">
            <a:avLst/>
          </a:prstGeom>
        </p:spPr>
      </p:pic>
      <p:pic>
        <p:nvPicPr>
          <p:cNvPr id="6" name="Picture 5" descr="Arguing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6072" y="644561"/>
            <a:ext cx="1713434" cy="151122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860032" y="2155788"/>
            <a:ext cx="1728192" cy="24253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News.bmp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460" y="2465588"/>
            <a:ext cx="1411267" cy="189270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59832" y="580526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Ken Dicks </a:t>
            </a:r>
            <a:r>
              <a:rPr lang="en-GB" sz="3200" dirty="0">
                <a:hlinkClick r:id="rId5"/>
              </a:rPr>
              <a:t>ken.dicks@uwtsd.ac.uk</a:t>
            </a:r>
            <a:r>
              <a:rPr lang="en-GB" sz="32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4" y="3068960"/>
            <a:ext cx="4176464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860032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2"/>
            <a:ext cx="2088232" cy="1944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427984" y="5013067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Assessment Workshop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US" b="1" dirty="0"/>
              <a:t>What have we covered already?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87624" y="1844824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Before we move on, what have we already looked at in this Module?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1FF6D91E-9BA8-4921-81A8-3A96E7D00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429000"/>
            <a:ext cx="1718921" cy="17189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Assignment 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1905794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Everyone must </a:t>
            </a:r>
            <a:r>
              <a:rPr lang="en-GB" sz="2800" dirty="0"/>
              <a:t>contribute a video (i.e. the amount of time each group member speaks should be equal)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Contribution can either be, a group discussion, a piece to camera or as a ‘voice-over’ with images etc. (but it must be clear who is speaking)</a:t>
            </a:r>
          </a:p>
          <a:p>
            <a:endParaRPr lang="en-GB" sz="2800" dirty="0"/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9547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Assignment 2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527478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Module Weighting 20%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2005533"/>
            <a:ext cx="84964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 hangingPunct="0"/>
            <a:r>
              <a:rPr lang="en-GB" sz="2800" i="1" dirty="0"/>
              <a:t>Choose an appropriate model of reflection to look back at ONE aspect of your experiences of studying this module and completing the video assignment. </a:t>
            </a:r>
            <a:endParaRPr lang="en-GB" sz="2800" dirty="0"/>
          </a:p>
          <a:p>
            <a:pPr algn="ctr" fontAlgn="base" hangingPunct="0"/>
            <a:r>
              <a:rPr lang="en-GB" sz="2800" i="1" dirty="0"/>
              <a:t>You should choose to reflect either, </a:t>
            </a:r>
            <a:endParaRPr lang="en-GB" sz="2800" dirty="0"/>
          </a:p>
          <a:p>
            <a:pPr algn="ctr" fontAlgn="base" hangingPunct="0"/>
            <a:r>
              <a:rPr lang="en-GB" sz="2800" i="1" dirty="0"/>
              <a:t>on the way that you contributed to the group activity</a:t>
            </a:r>
            <a:endParaRPr lang="en-GB" sz="2800" dirty="0"/>
          </a:p>
          <a:p>
            <a:pPr algn="ctr" fontAlgn="base" hangingPunct="0"/>
            <a:r>
              <a:rPr lang="en-GB" sz="2800" i="1" dirty="0"/>
              <a:t>OR</a:t>
            </a:r>
            <a:endParaRPr lang="en-GB" sz="2800" dirty="0"/>
          </a:p>
          <a:p>
            <a:pPr algn="ctr"/>
            <a:r>
              <a:rPr lang="en-GB" sz="2800" i="1" dirty="0"/>
              <a:t>what you have learned from studying your Hot Topic.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 hangingPunct="0"/>
            <a:r>
              <a:rPr lang="en-GB" sz="3200" b="1" dirty="0"/>
              <a:t>Reflective Diary (1000 words)</a:t>
            </a:r>
          </a:p>
        </p:txBody>
      </p:sp>
    </p:spTree>
    <p:extLst>
      <p:ext uri="{BB962C8B-B14F-4D97-AF65-F5344CB8AC3E}">
        <p14:creationId xmlns:p14="http://schemas.microsoft.com/office/powerpoint/2010/main" val="22432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Assignment 3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465313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Module Weighting 30%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2760" y="2139897"/>
            <a:ext cx="84964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Assignment Title:	Critically analyse how a local, national or international campaigning organisation has engaged with a topic of your choice over the last year.</a:t>
            </a:r>
          </a:p>
          <a:p>
            <a:pPr algn="ctr"/>
            <a:r>
              <a:rPr lang="en-GB" sz="2800" i="1" dirty="0"/>
              <a:t>Your answer should refer to theory and legislation as part of the analysis.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 hangingPunct="0"/>
            <a:r>
              <a:rPr lang="en-GB" sz="3200" b="1" dirty="0"/>
              <a:t>Written Assignment (1500 words)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27984" y="616530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1: Assignment Planner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383" y="6009922"/>
            <a:ext cx="698601" cy="68009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AD378B-E2BF-4B2E-8BBC-21F62C979EBD}"/>
              </a:ext>
            </a:extLst>
          </p:cNvPr>
          <p:cNvSpPr txBox="1"/>
          <p:nvPr/>
        </p:nvSpPr>
        <p:spPr>
          <a:xfrm>
            <a:off x="4211960" y="463397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Submission Date: </a:t>
            </a:r>
            <a:r>
              <a:rPr lang="en-GB" sz="2800" b="1" dirty="0">
                <a:solidFill>
                  <a:srgbClr val="FF0000"/>
                </a:solidFill>
              </a:rPr>
              <a:t>9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March</a:t>
            </a:r>
          </a:p>
        </p:txBody>
      </p:sp>
    </p:spTree>
    <p:extLst>
      <p:ext uri="{BB962C8B-B14F-4D97-AF65-F5344CB8AC3E}">
        <p14:creationId xmlns:p14="http://schemas.microsoft.com/office/powerpoint/2010/main" val="1654782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Why do we hand in Assignment 3 first?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4747" y="1628800"/>
            <a:ext cx="2199620" cy="16561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3456582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/>
              <a:t>Discuss this question with the people next to you.</a:t>
            </a:r>
          </a:p>
          <a:p>
            <a:pPr algn="ctr"/>
            <a:r>
              <a:rPr lang="en-GB" sz="2800" b="1" i="1" dirty="0"/>
              <a:t>What are the advantages of writing the assignment first?</a:t>
            </a:r>
          </a:p>
          <a:p>
            <a:pPr algn="ctr"/>
            <a:r>
              <a:rPr lang="en-GB" sz="2800" b="1" i="1" dirty="0"/>
              <a:t>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368184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Module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 lnSpcReduction="10000"/>
          </a:bodyPr>
          <a:lstStyle/>
          <a:p>
            <a:pPr lvl="0" hangingPunct="0">
              <a:spcBef>
                <a:spcPts val="600"/>
              </a:spcBef>
            </a:pPr>
            <a:r>
              <a:rPr lang="en-GB" dirty="0"/>
              <a:t>develop and apply critical thinking to societal issues and the </a:t>
            </a:r>
            <a:r>
              <a:rPr lang="en-GB" b="1" dirty="0"/>
              <a:t>impact of poverty and social class</a:t>
            </a:r>
            <a:r>
              <a:rPr lang="en-GB" dirty="0"/>
              <a:t>;</a:t>
            </a:r>
          </a:p>
          <a:p>
            <a:pPr lvl="0" hangingPunct="0">
              <a:spcBef>
                <a:spcPts val="600"/>
              </a:spcBef>
            </a:pPr>
            <a:r>
              <a:rPr lang="en-GB" dirty="0"/>
              <a:t>critically engage with societal values surrounding current debate and ‘hot topics’ which are associated with </a:t>
            </a:r>
            <a:r>
              <a:rPr lang="en-GB" b="1" dirty="0"/>
              <a:t>inclusion and society </a:t>
            </a:r>
            <a:r>
              <a:rPr lang="en-GB" dirty="0"/>
              <a:t>(e.g. issues such as disability, sexual orientation, age, gender reassignment, race, religion or belief, sex or poverty;</a:t>
            </a:r>
          </a:p>
        </p:txBody>
      </p:sp>
    </p:spTree>
    <p:extLst>
      <p:ext uri="{BB962C8B-B14F-4D97-AF65-F5344CB8AC3E}">
        <p14:creationId xmlns:p14="http://schemas.microsoft.com/office/powerpoint/2010/main" val="343459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/>
              <a:t>Module Learning Outcomes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>
            <a:normAutofit/>
          </a:bodyPr>
          <a:lstStyle/>
          <a:p>
            <a:pPr lvl="0" hangingPunct="0"/>
            <a:r>
              <a:rPr lang="en-GB" dirty="0"/>
              <a:t>critically evaluate the potential of developing sustainable communities in a global era by </a:t>
            </a:r>
            <a:r>
              <a:rPr lang="en-GB" b="1" dirty="0"/>
              <a:t>exploring issues on a local level</a:t>
            </a:r>
            <a:r>
              <a:rPr lang="en-GB" dirty="0"/>
              <a:t>;</a:t>
            </a:r>
          </a:p>
          <a:p>
            <a:r>
              <a:rPr lang="en-GB" dirty="0"/>
              <a:t>Critically reflect upon the role of </a:t>
            </a:r>
            <a:r>
              <a:rPr lang="en-GB" b="1" dirty="0"/>
              <a:t>political activism</a:t>
            </a:r>
            <a:r>
              <a:rPr lang="en-GB" dirty="0"/>
              <a:t> in developing an equitable society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519784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of these are listed in the Module Overview 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65328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en-US" sz="3200" b="1" dirty="0"/>
              <a:t>Study Skills – Assignments and Learning Outcomes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980728"/>
            <a:ext cx="820459" cy="82045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68" y="1999804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One important aspect of achieving higher grades is understanding exactly what assignment questions are asking you to do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3568" y="371703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Learning Outcomes are given for the </a:t>
            </a:r>
            <a:r>
              <a:rPr lang="en-GB" sz="2800" u="sng" dirty="0"/>
              <a:t>whole</a:t>
            </a:r>
            <a:r>
              <a:rPr lang="en-GB" sz="2800" dirty="0"/>
              <a:t> Module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3568" y="4797152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many cases a Learning Outcome may </a:t>
            </a:r>
            <a:r>
              <a:rPr lang="en-GB" sz="2800" u="sng" dirty="0"/>
              <a:t>only</a:t>
            </a:r>
            <a:r>
              <a:rPr lang="en-GB" sz="2800" dirty="0"/>
              <a:t> relate to one of the Assignments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1744" y="5877272"/>
            <a:ext cx="676443" cy="6764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75856" y="6011996"/>
            <a:ext cx="5806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Assignments &amp; Learning Outcomes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395763" y="692696"/>
            <a:ext cx="8568952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None/>
            </a:pPr>
            <a:r>
              <a:rPr lang="en-GB" altLang="en-US" sz="4000" b="1" dirty="0">
                <a:latin typeface="+mn-lt"/>
              </a:rPr>
              <a:t>Group Formation: The five stage model</a:t>
            </a:r>
          </a:p>
        </p:txBody>
      </p:sp>
      <p:grpSp>
        <p:nvGrpSpPr>
          <p:cNvPr id="82947" name="Group 3"/>
          <p:cNvGrpSpPr>
            <a:grpSpLocks/>
          </p:cNvGrpSpPr>
          <p:nvPr/>
        </p:nvGrpSpPr>
        <p:grpSpPr bwMode="auto">
          <a:xfrm>
            <a:off x="225477" y="1508571"/>
            <a:ext cx="8743738" cy="4921124"/>
            <a:chOff x="68" y="1597"/>
            <a:chExt cx="4848" cy="2151"/>
          </a:xfrm>
        </p:grpSpPr>
        <p:grpSp>
          <p:nvGrpSpPr>
            <p:cNvPr id="82948" name="Group 4"/>
            <p:cNvGrpSpPr>
              <a:grpSpLocks/>
            </p:cNvGrpSpPr>
            <p:nvPr/>
          </p:nvGrpSpPr>
          <p:grpSpPr bwMode="auto">
            <a:xfrm>
              <a:off x="932" y="1597"/>
              <a:ext cx="3984" cy="1776"/>
              <a:chOff x="720" y="1680"/>
              <a:chExt cx="3984" cy="1776"/>
            </a:xfrm>
          </p:grpSpPr>
          <p:sp>
            <p:nvSpPr>
              <p:cNvPr id="82949" name="Line 5"/>
              <p:cNvSpPr>
                <a:spLocks noChangeShapeType="1"/>
              </p:cNvSpPr>
              <p:nvPr/>
            </p:nvSpPr>
            <p:spPr bwMode="auto">
              <a:xfrm>
                <a:off x="720" y="1680"/>
                <a:ext cx="0" cy="1776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2950" name="Line 6"/>
              <p:cNvSpPr>
                <a:spLocks noChangeShapeType="1"/>
              </p:cNvSpPr>
              <p:nvPr/>
            </p:nvSpPr>
            <p:spPr bwMode="auto">
              <a:xfrm>
                <a:off x="720" y="3456"/>
                <a:ext cx="3984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2951" name="Freeform 7"/>
              <p:cNvSpPr>
                <a:spLocks/>
              </p:cNvSpPr>
              <p:nvPr/>
            </p:nvSpPr>
            <p:spPr bwMode="auto">
              <a:xfrm>
                <a:off x="720" y="2256"/>
                <a:ext cx="3984" cy="1200"/>
              </a:xfrm>
              <a:custGeom>
                <a:avLst/>
                <a:gdLst>
                  <a:gd name="T0" fmla="*/ 0 w 3984"/>
                  <a:gd name="T1" fmla="*/ 1200 h 1200"/>
                  <a:gd name="T2" fmla="*/ 2016 w 3984"/>
                  <a:gd name="T3" fmla="*/ 0 h 1200"/>
                  <a:gd name="T4" fmla="*/ 3984 w 3984"/>
                  <a:gd name="T5" fmla="*/ 1200 h 1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3984" h="1200">
                    <a:moveTo>
                      <a:pt x="0" y="1200"/>
                    </a:moveTo>
                    <a:cubicBezTo>
                      <a:pt x="676" y="600"/>
                      <a:pt x="1352" y="0"/>
                      <a:pt x="2016" y="0"/>
                    </a:cubicBezTo>
                    <a:cubicBezTo>
                      <a:pt x="2680" y="0"/>
                      <a:pt x="3332" y="600"/>
                      <a:pt x="3984" y="1200"/>
                    </a:cubicBezTo>
                  </a:path>
                </a:pathLst>
              </a:custGeom>
              <a:noFill/>
              <a:ln w="38100" cmpd="sng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2952" name="Text Box 8"/>
            <p:cNvSpPr txBox="1">
              <a:spLocks noChangeArrowheads="1"/>
            </p:cNvSpPr>
            <p:nvPr/>
          </p:nvSpPr>
          <p:spPr bwMode="auto">
            <a:xfrm>
              <a:off x="68" y="1885"/>
              <a:ext cx="768" cy="5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altLang="en-US" sz="1800" i="1" dirty="0">
                  <a:solidFill>
                    <a:schemeClr val="accent2"/>
                  </a:solidFill>
                </a:rPr>
                <a:t>Depth of contact with group</a:t>
              </a:r>
              <a:endParaRPr lang="en-US" altLang="en-US" sz="1800" dirty="0">
                <a:solidFill>
                  <a:schemeClr val="accent2"/>
                </a:solidFill>
              </a:endParaRPr>
            </a:p>
          </p:txBody>
        </p:sp>
        <p:sp>
          <p:nvSpPr>
            <p:cNvPr id="82953" name="Text Box 9"/>
            <p:cNvSpPr txBox="1">
              <a:spLocks noChangeArrowheads="1"/>
            </p:cNvSpPr>
            <p:nvPr/>
          </p:nvSpPr>
          <p:spPr bwMode="auto">
            <a:xfrm>
              <a:off x="1508" y="3517"/>
              <a:ext cx="254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altLang="en-US" sz="1800" i="1" dirty="0">
                  <a:solidFill>
                    <a:schemeClr val="accent2"/>
                  </a:solidFill>
                </a:rPr>
                <a:t>Time</a:t>
              </a:r>
              <a:endParaRPr lang="en-US" altLang="en-US" sz="1800" dirty="0">
                <a:solidFill>
                  <a:schemeClr val="accent2"/>
                </a:solidFill>
              </a:endParaRPr>
            </a:p>
          </p:txBody>
        </p:sp>
      </p:grp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95763" y="5205046"/>
            <a:ext cx="1219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 b="1" dirty="0">
                <a:solidFill>
                  <a:schemeClr val="accent2"/>
                </a:solidFill>
              </a:rPr>
              <a:t>Forming</a:t>
            </a:r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1936750" y="3719913"/>
            <a:ext cx="1219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 b="1" dirty="0">
                <a:solidFill>
                  <a:schemeClr val="accent2"/>
                </a:solidFill>
              </a:rPr>
              <a:t>Storming</a:t>
            </a: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2987824" y="2794794"/>
            <a:ext cx="12192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 b="1" dirty="0">
                <a:solidFill>
                  <a:schemeClr val="accent2"/>
                </a:solidFill>
              </a:rPr>
              <a:t>Norming</a:t>
            </a: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4614491" y="2379447"/>
            <a:ext cx="15240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 b="1" dirty="0">
                <a:solidFill>
                  <a:schemeClr val="accent2"/>
                </a:solidFill>
              </a:rPr>
              <a:t>Performing</a:t>
            </a: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7527839" y="3536557"/>
            <a:ext cx="1444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800" b="1" dirty="0">
                <a:solidFill>
                  <a:schemeClr val="accent2"/>
                </a:solidFill>
              </a:rPr>
              <a:t>Adjourning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38491" y="6165450"/>
            <a:ext cx="2537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on: Tuckman 1965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52750" y="151390"/>
            <a:ext cx="4723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4" grpId="0"/>
      <p:bldP spid="82955" grpId="0"/>
      <p:bldP spid="82956" grpId="0"/>
      <p:bldP spid="82957" grpId="0"/>
      <p:bldP spid="82958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20914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Forming Groups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827981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It is important that you decide on your group membership as early as possible to give you a chance to plan your video assignment.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75656" y="3556173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For practical reasons a group should not contain more than 5 members and fewer than 3 members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483768" y="5013176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Form your groups now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877272"/>
            <a:ext cx="676443" cy="6764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736275" y="6021288"/>
            <a:ext cx="2779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Video Planning Worksheet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52750" y="151390"/>
            <a:ext cx="4723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</p:spTree>
    <p:extLst>
      <p:ext uri="{BB962C8B-B14F-4D97-AF65-F5344CB8AC3E}">
        <p14:creationId xmlns:p14="http://schemas.microsoft.com/office/powerpoint/2010/main" val="196348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066726"/>
            <a:ext cx="8229600" cy="850106"/>
          </a:xfrm>
        </p:spPr>
        <p:txBody>
          <a:bodyPr/>
          <a:lstStyle/>
          <a:p>
            <a:r>
              <a:rPr lang="en-GB" b="1" dirty="0"/>
              <a:t>Choosing your Hot Topic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2104485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Given the assignment question and the learning outcomes we now need to choose a Hot Topic for your Video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3815834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examples of current issues that have a </a:t>
            </a:r>
            <a:r>
              <a:rPr lang="en-GB" sz="2800" u="sng" dirty="0"/>
              <a:t>local</a:t>
            </a:r>
            <a:r>
              <a:rPr lang="en-GB" sz="2800" dirty="0"/>
              <a:t> angle can we think of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52750" y="151390"/>
            <a:ext cx="4723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</p:spTree>
    <p:extLst>
      <p:ext uri="{BB962C8B-B14F-4D97-AF65-F5344CB8AC3E}">
        <p14:creationId xmlns:p14="http://schemas.microsoft.com/office/powerpoint/2010/main" val="151744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8072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Planning your video theme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52750" y="151390"/>
            <a:ext cx="4723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19672" y="2564904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Work through the other sections of the video planning sheet</a:t>
            </a:r>
          </a:p>
        </p:txBody>
      </p:sp>
    </p:spTree>
    <p:extLst>
      <p:ext uri="{BB962C8B-B14F-4D97-AF65-F5344CB8AC3E}">
        <p14:creationId xmlns:p14="http://schemas.microsoft.com/office/powerpoint/2010/main" val="2005983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8072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Why do we ask you to reflect?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52750" y="151390"/>
            <a:ext cx="4723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867" y="2967430"/>
            <a:ext cx="1651248" cy="16512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9592" y="1988840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this and other modules we ask you to reflect on your learning and experience. Why do we do this?</a:t>
            </a:r>
          </a:p>
        </p:txBody>
      </p:sp>
    </p:spTree>
    <p:extLst>
      <p:ext uri="{BB962C8B-B14F-4D97-AF65-F5344CB8AC3E}">
        <p14:creationId xmlns:p14="http://schemas.microsoft.com/office/powerpoint/2010/main" val="1593807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806695" y="260648"/>
            <a:ext cx="7488063" cy="69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4000" b="1" dirty="0">
                <a:solidFill>
                  <a:schemeClr val="tx1"/>
                </a:solidFill>
                <a:latin typeface="+mn-lt"/>
              </a:rPr>
              <a:t>The Four Steps of Learning</a:t>
            </a:r>
          </a:p>
        </p:txBody>
      </p:sp>
      <p:sp>
        <p:nvSpPr>
          <p:cNvPr id="73744" name="Text Box 16"/>
          <p:cNvSpPr txBox="1">
            <a:spLocks noChangeArrowheads="1"/>
          </p:cNvSpPr>
          <p:nvPr/>
        </p:nvSpPr>
        <p:spPr bwMode="auto">
          <a:xfrm>
            <a:off x="611188" y="5157788"/>
            <a:ext cx="1728787" cy="719137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800" b="1">
                <a:solidFill>
                  <a:srgbClr val="008080"/>
                </a:solidFill>
                <a:latin typeface="+mj-lt"/>
              </a:rPr>
              <a:t>Unconscious Incompetence</a:t>
            </a:r>
            <a:endParaRPr lang="en-GB" altLang="en-US" sz="1800" b="1">
              <a:latin typeface="+mj-lt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250825" y="5949950"/>
            <a:ext cx="2447925" cy="6397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800" b="1">
                <a:latin typeface="+mj-lt"/>
              </a:rPr>
              <a:t>Don’t know what you can’t do</a:t>
            </a:r>
          </a:p>
        </p:txBody>
      </p:sp>
      <p:sp>
        <p:nvSpPr>
          <p:cNvPr id="73752" name="Text Box 24"/>
          <p:cNvSpPr txBox="1">
            <a:spLocks noChangeArrowheads="1"/>
          </p:cNvSpPr>
          <p:nvPr/>
        </p:nvSpPr>
        <p:spPr bwMode="auto">
          <a:xfrm>
            <a:off x="323850" y="3644900"/>
            <a:ext cx="1601788" cy="936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2000" b="1" dirty="0">
                <a:latin typeface="+mj-lt"/>
              </a:rPr>
              <a:t>Try to do something</a:t>
            </a:r>
          </a:p>
        </p:txBody>
      </p:sp>
      <p:sp>
        <p:nvSpPr>
          <p:cNvPr id="73753" name="AutoShape 25"/>
          <p:cNvSpPr>
            <a:spLocks noChangeArrowheads="1"/>
          </p:cNvSpPr>
          <p:nvPr/>
        </p:nvSpPr>
        <p:spPr bwMode="auto">
          <a:xfrm rot="-2039444">
            <a:off x="1619250" y="4581525"/>
            <a:ext cx="547688" cy="274638"/>
          </a:xfrm>
          <a:prstGeom prst="rightArrow">
            <a:avLst>
              <a:gd name="adj1" fmla="val 50000"/>
              <a:gd name="adj2" fmla="val 49855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3755" name="AutoShape 27"/>
          <p:cNvSpPr>
            <a:spLocks noChangeArrowheads="1"/>
          </p:cNvSpPr>
          <p:nvPr/>
        </p:nvSpPr>
        <p:spPr bwMode="auto">
          <a:xfrm rot="-2039444">
            <a:off x="3635375" y="3716338"/>
            <a:ext cx="549275" cy="274637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3757" name="AutoShape 29"/>
          <p:cNvSpPr>
            <a:spLocks noChangeArrowheads="1"/>
          </p:cNvSpPr>
          <p:nvPr/>
        </p:nvSpPr>
        <p:spPr bwMode="auto">
          <a:xfrm rot="-2039444">
            <a:off x="5580063" y="2852738"/>
            <a:ext cx="549275" cy="273050"/>
          </a:xfrm>
          <a:prstGeom prst="rightArrow">
            <a:avLst>
              <a:gd name="adj1" fmla="val 50000"/>
              <a:gd name="adj2" fmla="val 50291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3759" name="AutoShape 31"/>
          <p:cNvSpPr>
            <a:spLocks noChangeArrowheads="1"/>
          </p:cNvSpPr>
          <p:nvPr/>
        </p:nvSpPr>
        <p:spPr bwMode="auto">
          <a:xfrm rot="-7903195" flipH="1" flipV="1">
            <a:off x="8036719" y="2231231"/>
            <a:ext cx="1079500" cy="344488"/>
          </a:xfrm>
          <a:prstGeom prst="rightArrow">
            <a:avLst>
              <a:gd name="adj1" fmla="val 50000"/>
              <a:gd name="adj2" fmla="val 78341"/>
            </a:avLst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73772" name="Group 44"/>
          <p:cNvGrpSpPr>
            <a:grpSpLocks/>
          </p:cNvGrpSpPr>
          <p:nvPr/>
        </p:nvGrpSpPr>
        <p:grpSpPr bwMode="auto">
          <a:xfrm>
            <a:off x="468313" y="2492375"/>
            <a:ext cx="8675687" cy="3455988"/>
            <a:chOff x="612" y="1797"/>
            <a:chExt cx="4853" cy="2177"/>
          </a:xfrm>
        </p:grpSpPr>
        <p:sp>
          <p:nvSpPr>
            <p:cNvPr id="73760" name="Line 32"/>
            <p:cNvSpPr>
              <a:spLocks noChangeShapeType="1"/>
            </p:cNvSpPr>
            <p:nvPr/>
          </p:nvSpPr>
          <p:spPr bwMode="auto">
            <a:xfrm>
              <a:off x="612" y="3430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4" name="Line 36"/>
            <p:cNvSpPr>
              <a:spLocks noChangeShapeType="1"/>
            </p:cNvSpPr>
            <p:nvPr/>
          </p:nvSpPr>
          <p:spPr bwMode="auto">
            <a:xfrm>
              <a:off x="612" y="3430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5" name="Line 37"/>
            <p:cNvSpPr>
              <a:spLocks noChangeShapeType="1"/>
            </p:cNvSpPr>
            <p:nvPr/>
          </p:nvSpPr>
          <p:spPr bwMode="auto">
            <a:xfrm>
              <a:off x="3878" y="1797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6" name="Line 38"/>
            <p:cNvSpPr>
              <a:spLocks noChangeShapeType="1"/>
            </p:cNvSpPr>
            <p:nvPr/>
          </p:nvSpPr>
          <p:spPr bwMode="auto">
            <a:xfrm>
              <a:off x="2789" y="2341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7" name="Line 39"/>
            <p:cNvSpPr>
              <a:spLocks noChangeShapeType="1"/>
            </p:cNvSpPr>
            <p:nvPr/>
          </p:nvSpPr>
          <p:spPr bwMode="auto">
            <a:xfrm>
              <a:off x="1701" y="2886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8" name="Line 40"/>
            <p:cNvSpPr>
              <a:spLocks noChangeShapeType="1"/>
            </p:cNvSpPr>
            <p:nvPr/>
          </p:nvSpPr>
          <p:spPr bwMode="auto">
            <a:xfrm>
              <a:off x="3878" y="1797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69" name="Line 41"/>
            <p:cNvSpPr>
              <a:spLocks noChangeShapeType="1"/>
            </p:cNvSpPr>
            <p:nvPr/>
          </p:nvSpPr>
          <p:spPr bwMode="auto">
            <a:xfrm>
              <a:off x="2789" y="2341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70" name="Line 42"/>
            <p:cNvSpPr>
              <a:spLocks noChangeShapeType="1"/>
            </p:cNvSpPr>
            <p:nvPr/>
          </p:nvSpPr>
          <p:spPr bwMode="auto">
            <a:xfrm>
              <a:off x="1701" y="2886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771" name="Line 43"/>
            <p:cNvSpPr>
              <a:spLocks noChangeShapeType="1"/>
            </p:cNvSpPr>
            <p:nvPr/>
          </p:nvSpPr>
          <p:spPr bwMode="auto">
            <a:xfrm>
              <a:off x="4921" y="1797"/>
              <a:ext cx="544" cy="726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73" name="Text Box 45"/>
          <p:cNvSpPr txBox="1">
            <a:spLocks noChangeArrowheads="1"/>
          </p:cNvSpPr>
          <p:nvPr/>
        </p:nvSpPr>
        <p:spPr bwMode="auto">
          <a:xfrm>
            <a:off x="2555875" y="4292600"/>
            <a:ext cx="1728788" cy="719138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800" b="1">
                <a:solidFill>
                  <a:srgbClr val="008080"/>
                </a:solidFill>
                <a:latin typeface="+mj-lt"/>
              </a:rPr>
              <a:t>Conscious Incompetence</a:t>
            </a:r>
            <a:endParaRPr lang="en-GB" altLang="en-US" sz="1800" b="1">
              <a:latin typeface="+mj-lt"/>
            </a:endParaRPr>
          </a:p>
        </p:txBody>
      </p:sp>
      <p:sp>
        <p:nvSpPr>
          <p:cNvPr id="73774" name="Text Box 46"/>
          <p:cNvSpPr txBox="1">
            <a:spLocks noChangeArrowheads="1"/>
          </p:cNvSpPr>
          <p:nvPr/>
        </p:nvSpPr>
        <p:spPr bwMode="auto">
          <a:xfrm>
            <a:off x="2557463" y="5157788"/>
            <a:ext cx="1727200" cy="12239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800" b="1">
                <a:latin typeface="+mj-lt"/>
              </a:rPr>
              <a:t>You know that you can’t do it (yet).</a:t>
            </a:r>
          </a:p>
        </p:txBody>
      </p:sp>
      <p:sp>
        <p:nvSpPr>
          <p:cNvPr id="73775" name="Text Box 47"/>
          <p:cNvSpPr txBox="1">
            <a:spLocks noChangeArrowheads="1"/>
          </p:cNvSpPr>
          <p:nvPr/>
        </p:nvSpPr>
        <p:spPr bwMode="auto">
          <a:xfrm>
            <a:off x="2124075" y="2925763"/>
            <a:ext cx="1673225" cy="647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2000" b="1">
                <a:latin typeface="+mj-lt"/>
              </a:rPr>
              <a:t>Learn to do something</a:t>
            </a:r>
          </a:p>
        </p:txBody>
      </p:sp>
      <p:sp>
        <p:nvSpPr>
          <p:cNvPr id="73776" name="Text Box 48"/>
          <p:cNvSpPr txBox="1">
            <a:spLocks noChangeArrowheads="1"/>
          </p:cNvSpPr>
          <p:nvPr/>
        </p:nvSpPr>
        <p:spPr bwMode="auto">
          <a:xfrm>
            <a:off x="4500563" y="3500438"/>
            <a:ext cx="1728787" cy="719137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800" b="1">
                <a:solidFill>
                  <a:srgbClr val="008080"/>
                </a:solidFill>
                <a:latin typeface="+mj-lt"/>
              </a:rPr>
              <a:t>Conscious Competence</a:t>
            </a:r>
            <a:endParaRPr lang="en-GB" altLang="en-US" sz="1800" b="1">
              <a:latin typeface="+mj-lt"/>
            </a:endParaRPr>
          </a:p>
        </p:txBody>
      </p:sp>
      <p:sp>
        <p:nvSpPr>
          <p:cNvPr id="73777" name="Text Box 49"/>
          <p:cNvSpPr txBox="1">
            <a:spLocks noChangeArrowheads="1"/>
          </p:cNvSpPr>
          <p:nvPr/>
        </p:nvSpPr>
        <p:spPr bwMode="auto">
          <a:xfrm>
            <a:off x="4429125" y="4365625"/>
            <a:ext cx="1727200" cy="9350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800" b="1">
                <a:latin typeface="+mj-lt"/>
              </a:rPr>
              <a:t>You now know how to do the task</a:t>
            </a:r>
          </a:p>
        </p:txBody>
      </p:sp>
      <p:sp>
        <p:nvSpPr>
          <p:cNvPr id="73778" name="Text Box 50"/>
          <p:cNvSpPr txBox="1">
            <a:spLocks noChangeArrowheads="1"/>
          </p:cNvSpPr>
          <p:nvPr/>
        </p:nvSpPr>
        <p:spPr bwMode="auto">
          <a:xfrm>
            <a:off x="6443663" y="2565400"/>
            <a:ext cx="1728787" cy="719138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800" b="1">
                <a:solidFill>
                  <a:srgbClr val="008080"/>
                </a:solidFill>
                <a:latin typeface="+mj-lt"/>
              </a:rPr>
              <a:t>Unconscious Competence</a:t>
            </a:r>
            <a:endParaRPr lang="en-GB" altLang="en-US" sz="1800" b="1">
              <a:latin typeface="+mj-lt"/>
            </a:endParaRPr>
          </a:p>
        </p:txBody>
      </p:sp>
      <p:sp>
        <p:nvSpPr>
          <p:cNvPr id="73779" name="Text Box 51"/>
          <p:cNvSpPr txBox="1">
            <a:spLocks noChangeArrowheads="1"/>
          </p:cNvSpPr>
          <p:nvPr/>
        </p:nvSpPr>
        <p:spPr bwMode="auto">
          <a:xfrm>
            <a:off x="6373813" y="3357563"/>
            <a:ext cx="1727200" cy="147558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800" b="1" dirty="0">
                <a:latin typeface="+mj-lt"/>
              </a:rPr>
              <a:t>You can now do the task without thinking about it</a:t>
            </a:r>
          </a:p>
        </p:txBody>
      </p:sp>
      <p:sp>
        <p:nvSpPr>
          <p:cNvPr id="73780" name="Text Box 52"/>
          <p:cNvSpPr txBox="1">
            <a:spLocks noChangeArrowheads="1"/>
          </p:cNvSpPr>
          <p:nvPr/>
        </p:nvSpPr>
        <p:spPr bwMode="auto">
          <a:xfrm>
            <a:off x="4140200" y="2205038"/>
            <a:ext cx="1673225" cy="647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2000" b="1">
                <a:latin typeface="+mj-lt"/>
              </a:rPr>
              <a:t>Perform the task</a:t>
            </a:r>
          </a:p>
        </p:txBody>
      </p:sp>
      <p:sp>
        <p:nvSpPr>
          <p:cNvPr id="73781" name="Text Box 53"/>
          <p:cNvSpPr txBox="1">
            <a:spLocks noChangeArrowheads="1"/>
          </p:cNvSpPr>
          <p:nvPr/>
        </p:nvSpPr>
        <p:spPr bwMode="auto">
          <a:xfrm>
            <a:off x="6427788" y="1628775"/>
            <a:ext cx="1673225" cy="647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2000" b="1">
                <a:latin typeface="+mj-lt"/>
              </a:rPr>
              <a:t>Go into auto-pilot</a:t>
            </a:r>
          </a:p>
        </p:txBody>
      </p:sp>
      <p:sp>
        <p:nvSpPr>
          <p:cNvPr id="73782" name="Text Box 54"/>
          <p:cNvSpPr txBox="1">
            <a:spLocks noChangeArrowheads="1"/>
          </p:cNvSpPr>
          <p:nvPr/>
        </p:nvSpPr>
        <p:spPr bwMode="auto">
          <a:xfrm>
            <a:off x="4637103" y="1173598"/>
            <a:ext cx="1673225" cy="647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2000" b="1" dirty="0">
                <a:latin typeface="+mj-lt"/>
              </a:rPr>
              <a:t>Reflect &amp; evaluate</a:t>
            </a:r>
          </a:p>
        </p:txBody>
      </p:sp>
      <p:sp>
        <p:nvSpPr>
          <p:cNvPr id="73783" name="AutoShape 55"/>
          <p:cNvSpPr>
            <a:spLocks noChangeArrowheads="1"/>
          </p:cNvSpPr>
          <p:nvPr/>
        </p:nvSpPr>
        <p:spPr bwMode="auto">
          <a:xfrm rot="5400000" flipV="1">
            <a:off x="4096559" y="1455668"/>
            <a:ext cx="504825" cy="576263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3784" name="AutoShape 56"/>
          <p:cNvSpPr>
            <a:spLocks noChangeArrowheads="1"/>
          </p:cNvSpPr>
          <p:nvPr/>
        </p:nvSpPr>
        <p:spPr bwMode="auto">
          <a:xfrm rot="16067115" flipV="1">
            <a:off x="5754241" y="1745478"/>
            <a:ext cx="504825" cy="576263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737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737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4" grpId="0" animBg="1"/>
      <p:bldP spid="73748" grpId="0" animBg="1"/>
      <p:bldP spid="73752" grpId="0" animBg="1"/>
      <p:bldP spid="73753" grpId="0" animBg="1"/>
      <p:bldP spid="73755" grpId="0" animBg="1"/>
      <p:bldP spid="73757" grpId="0" animBg="1"/>
      <p:bldP spid="73759" grpId="0" animBg="1"/>
      <p:bldP spid="73759" grpId="1" animBg="1"/>
      <p:bldP spid="73773" grpId="0" animBg="1"/>
      <p:bldP spid="73774" grpId="0" animBg="1"/>
      <p:bldP spid="73775" grpId="0" animBg="1"/>
      <p:bldP spid="73776" grpId="0" animBg="1"/>
      <p:bldP spid="73777" grpId="0" animBg="1"/>
      <p:bldP spid="73778" grpId="0" animBg="1"/>
      <p:bldP spid="73779" grpId="0" animBg="1"/>
      <p:bldP spid="73780" grpId="0" animBg="1"/>
      <p:bldP spid="73781" grpId="0" animBg="1"/>
      <p:bldP spid="73781" grpId="1" animBg="1"/>
      <p:bldP spid="73782" grpId="0" animBg="1"/>
      <p:bldP spid="73783" grpId="0" animBg="1"/>
      <p:bldP spid="73784" grpId="0" animBg="1"/>
      <p:bldP spid="73784" grpId="1" animBg="1"/>
      <p:bldP spid="73784" grpId="2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162880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Tuckman, B. (1965) ‘Developmental sequence in small groups’ </a:t>
            </a:r>
            <a:r>
              <a:rPr lang="en-GB" i="1" dirty="0"/>
              <a:t>Psychological Bulletin </a:t>
            </a:r>
            <a:r>
              <a:rPr lang="en-GB" dirty="0"/>
              <a:t>63 (6): 384–399. doi:10.1037/h0022100 </a:t>
            </a:r>
          </a:p>
        </p:txBody>
      </p:sp>
    </p:spTree>
    <p:extLst>
      <p:ext uri="{BB962C8B-B14F-4D97-AF65-F5344CB8AC3E}">
        <p14:creationId xmlns:p14="http://schemas.microsoft.com/office/powerpoint/2010/main" val="37076750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1108</TotalTime>
  <Words>689</Words>
  <Application>Microsoft Office PowerPoint</Application>
  <PresentationFormat>On-screen Show (4:3)</PresentationFormat>
  <Paragraphs>83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UWTSD PPT Template</vt:lpstr>
      <vt:lpstr>SJSI5021 Hot Topics:</vt:lpstr>
      <vt:lpstr>What have we covered already?</vt:lpstr>
      <vt:lpstr>Assignment 1</vt:lpstr>
      <vt:lpstr>Assignment 2 </vt:lpstr>
      <vt:lpstr>Assignment 3 </vt:lpstr>
      <vt:lpstr>Why do we hand in Assignment 3 first?</vt:lpstr>
      <vt:lpstr>Module Learning Outcomes</vt:lpstr>
      <vt:lpstr>Module Learning Outcomes</vt:lpstr>
      <vt:lpstr>Study Skills – Assignments and Learning Outcomes</vt:lpstr>
      <vt:lpstr>PowerPoint Presentation</vt:lpstr>
      <vt:lpstr>PowerPoint Presentation</vt:lpstr>
      <vt:lpstr>Choosing your Hot Topic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54</cp:revision>
  <dcterms:created xsi:type="dcterms:W3CDTF">2016-09-29T11:33:04Z</dcterms:created>
  <dcterms:modified xsi:type="dcterms:W3CDTF">2020-02-01T13:00:47Z</dcterms:modified>
</cp:coreProperties>
</file>