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2"/>
  </p:notesMasterIdLst>
  <p:sldIdLst>
    <p:sldId id="256" r:id="rId2"/>
    <p:sldId id="257" r:id="rId3"/>
    <p:sldId id="400" r:id="rId4"/>
    <p:sldId id="311" r:id="rId5"/>
    <p:sldId id="379" r:id="rId6"/>
    <p:sldId id="380" r:id="rId7"/>
    <p:sldId id="433" r:id="rId8"/>
    <p:sldId id="432" r:id="rId9"/>
    <p:sldId id="454" r:id="rId10"/>
    <p:sldId id="453" r:id="rId11"/>
    <p:sldId id="461" r:id="rId12"/>
    <p:sldId id="434" r:id="rId13"/>
    <p:sldId id="460" r:id="rId14"/>
    <p:sldId id="448" r:id="rId15"/>
    <p:sldId id="462" r:id="rId16"/>
    <p:sldId id="463" r:id="rId17"/>
    <p:sldId id="464" r:id="rId18"/>
    <p:sldId id="465" r:id="rId19"/>
    <p:sldId id="466" r:id="rId20"/>
    <p:sldId id="467" r:id="rId21"/>
    <p:sldId id="468" r:id="rId22"/>
    <p:sldId id="469" r:id="rId23"/>
    <p:sldId id="470" r:id="rId24"/>
    <p:sldId id="471" r:id="rId25"/>
    <p:sldId id="472" r:id="rId26"/>
    <p:sldId id="440" r:id="rId27"/>
    <p:sldId id="451" r:id="rId28"/>
    <p:sldId id="298" r:id="rId29"/>
    <p:sldId id="378" r:id="rId30"/>
    <p:sldId id="299" r:id="rId31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9pPr>
  </p:defaultTextStyle>
  <p:extLst>
    <p:ext uri="{521415D9-36F7-43E2-AB2F-B90AF26B5E84}">
      <p14:sectionLst xmlns:p14="http://schemas.microsoft.com/office/powerpoint/2010/main">
        <p14:section name="Default Section" id="{52668A9B-499E-40BF-A91D-B0647392A1E2}">
          <p14:sldIdLst>
            <p14:sldId id="256"/>
            <p14:sldId id="257"/>
            <p14:sldId id="400"/>
            <p14:sldId id="311"/>
            <p14:sldId id="379"/>
            <p14:sldId id="380"/>
            <p14:sldId id="433"/>
            <p14:sldId id="432"/>
            <p14:sldId id="454"/>
            <p14:sldId id="453"/>
            <p14:sldId id="461"/>
            <p14:sldId id="434"/>
            <p14:sldId id="460"/>
            <p14:sldId id="448"/>
            <p14:sldId id="462"/>
            <p14:sldId id="463"/>
            <p14:sldId id="464"/>
            <p14:sldId id="465"/>
            <p14:sldId id="466"/>
            <p14:sldId id="467"/>
            <p14:sldId id="468"/>
            <p14:sldId id="469"/>
            <p14:sldId id="470"/>
            <p14:sldId id="471"/>
            <p14:sldId id="472"/>
            <p14:sldId id="440"/>
            <p14:sldId id="451"/>
          </p14:sldIdLst>
        </p14:section>
        <p14:section name="Untitled Section" id="{FBA9ED2F-54F1-4A74-B6C4-CF000303B1BB}">
          <p14:sldIdLst>
            <p14:sldId id="298"/>
            <p14:sldId id="378"/>
            <p14:sldId id="29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E3F9"/>
          </a:solidFill>
        </a:fill>
      </a:tcStyle>
    </a:wholeTbl>
    <a:band2H>
      <a:tcTxStyle/>
      <a:tcStyle>
        <a:tcBdr/>
        <a:fill>
          <a:solidFill>
            <a:srgbClr val="E6F2FC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148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52F8F5-E584-4F41-8803-D800CD63BF77}" type="doc">
      <dgm:prSet loTypeId="urn:microsoft.com/office/officeart/2005/8/layout/vList5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7F5D6639-A52E-4D46-9592-F28D2560982A}">
      <dgm:prSet phldrT="[Text]" custT="1"/>
      <dgm:spPr>
        <a:xfrm>
          <a:off x="116" y="2093"/>
          <a:ext cx="2059087" cy="915447"/>
        </a:xfrm>
        <a:prstGeom prst="roundRect">
          <a:avLst/>
        </a:prstGeom>
        <a:solidFill>
          <a:srgbClr val="FFC000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b="1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Fear</a:t>
          </a:r>
        </a:p>
      </dgm:t>
    </dgm:pt>
    <dgm:pt modelId="{C029C2C9-1738-4809-942F-9B39CC47A16A}" type="parTrans" cxnId="{34BD52B5-1849-4D3A-B593-D2CE84155040}">
      <dgm:prSet/>
      <dgm:spPr/>
      <dgm:t>
        <a:bodyPr/>
        <a:lstStyle/>
        <a:p>
          <a:endParaRPr lang="en-US"/>
        </a:p>
      </dgm:t>
    </dgm:pt>
    <dgm:pt modelId="{4327E9CF-F222-4B51-A113-DA2C9A900C1F}" type="sibTrans" cxnId="{34BD52B5-1849-4D3A-B593-D2CE84155040}">
      <dgm:prSet/>
      <dgm:spPr/>
      <dgm:t>
        <a:bodyPr/>
        <a:lstStyle/>
        <a:p>
          <a:endParaRPr lang="en-US"/>
        </a:p>
      </dgm:t>
    </dgm:pt>
    <dgm:pt modelId="{DACD66D0-F23F-4451-9722-09F75609245F}">
      <dgm:prSet phldrT="[Text]" custT="1"/>
      <dgm:spPr>
        <a:xfrm rot="5400000">
          <a:off x="4797926" y="-2645084"/>
          <a:ext cx="732358" cy="6209803"/>
        </a:xfrm>
        <a:prstGeom prst="round2SameRect">
          <a:avLst/>
        </a:prstGeom>
        <a:solidFill>
          <a:srgbClr val="FFC000">
            <a:tint val="40000"/>
            <a:alpha val="90000"/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C000">
              <a:tint val="40000"/>
              <a:alpha val="9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Char char="•"/>
          </a:pPr>
          <a:r>
            <a:rPr lang="en-US" sz="18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If there is a culture of fear in the business, employees may not report unethical </a:t>
          </a:r>
          <a:r>
            <a:rPr lang="en-US" sz="1800" dirty="0" err="1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behaviour</a:t>
          </a:r>
          <a:r>
            <a:rPr lang="en-US" sz="18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.</a:t>
          </a:r>
        </a:p>
      </dgm:t>
    </dgm:pt>
    <dgm:pt modelId="{13D6E3E2-328D-426A-BA8F-15E1AB0925D8}" type="parTrans" cxnId="{0BE29BB1-728E-47B8-8250-10BD1F1208B9}">
      <dgm:prSet/>
      <dgm:spPr/>
      <dgm:t>
        <a:bodyPr/>
        <a:lstStyle/>
        <a:p>
          <a:endParaRPr lang="en-US"/>
        </a:p>
      </dgm:t>
    </dgm:pt>
    <dgm:pt modelId="{62525D65-A15C-4947-BFED-05EC288EDFE8}" type="sibTrans" cxnId="{0BE29BB1-728E-47B8-8250-10BD1F1208B9}">
      <dgm:prSet/>
      <dgm:spPr/>
      <dgm:t>
        <a:bodyPr/>
        <a:lstStyle/>
        <a:p>
          <a:endParaRPr lang="en-US"/>
        </a:p>
      </dgm:t>
    </dgm:pt>
    <dgm:pt modelId="{ACB8D6C5-589B-46EA-84DA-0002D7DF98BE}">
      <dgm:prSet phldrT="[Text]" custT="1"/>
      <dgm:spPr>
        <a:xfrm>
          <a:off x="116" y="1924534"/>
          <a:ext cx="2059186" cy="915447"/>
        </a:xfrm>
        <a:prstGeom prst="roundRect">
          <a:avLst/>
        </a:prstGeom>
        <a:solidFill>
          <a:srgbClr val="FFC000">
            <a:hueOff val="5197846"/>
            <a:satOff val="-23984"/>
            <a:lumOff val="883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b="1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Business culture</a:t>
          </a:r>
        </a:p>
      </dgm:t>
    </dgm:pt>
    <dgm:pt modelId="{6C6BCC96-53C7-4FFF-88B1-2391A4DF659D}" type="parTrans" cxnId="{C85E3CCB-3B2D-4200-8FB7-E91F5E0BD467}">
      <dgm:prSet/>
      <dgm:spPr/>
      <dgm:t>
        <a:bodyPr/>
        <a:lstStyle/>
        <a:p>
          <a:endParaRPr lang="en-US"/>
        </a:p>
      </dgm:t>
    </dgm:pt>
    <dgm:pt modelId="{1162F5DF-16DA-466C-A1A9-F6C0ED2A1A1B}" type="sibTrans" cxnId="{C85E3CCB-3B2D-4200-8FB7-E91F5E0BD467}">
      <dgm:prSet/>
      <dgm:spPr/>
      <dgm:t>
        <a:bodyPr/>
        <a:lstStyle/>
        <a:p>
          <a:endParaRPr lang="en-US"/>
        </a:p>
      </dgm:t>
    </dgm:pt>
    <dgm:pt modelId="{EEB472E7-8D6D-422F-ABD6-88A67DA119BB}">
      <dgm:prSet phldrT="[Text]" custT="1"/>
      <dgm:spPr>
        <a:xfrm rot="5400000">
          <a:off x="4796875" y="-721493"/>
          <a:ext cx="732358" cy="6207504"/>
        </a:xfrm>
        <a:prstGeom prst="round2SameRect">
          <a:avLst/>
        </a:prstGeom>
        <a:solidFill>
          <a:srgbClr val="FFC000">
            <a:tint val="40000"/>
            <a:alpha val="90000"/>
            <a:hueOff val="5756959"/>
            <a:satOff val="-30630"/>
            <a:lumOff val="-1745"/>
            <a:alphaOff val="0"/>
          </a:srgbClr>
        </a:solidFill>
        <a:ln w="12700" cap="flat" cmpd="sng" algn="ctr">
          <a:solidFill>
            <a:srgbClr val="FFC000">
              <a:tint val="40000"/>
              <a:alpha val="90000"/>
              <a:hueOff val="5756959"/>
              <a:satOff val="-30630"/>
              <a:lumOff val="-1745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Char char="•"/>
          </a:pPr>
          <a:r>
            <a:rPr lang="en-US" sz="18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If employees see senior management behaving in an unethical manner they may follow their example</a:t>
          </a:r>
          <a:r>
            <a:rPr lang="en-US" sz="16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.</a:t>
          </a:r>
        </a:p>
      </dgm:t>
    </dgm:pt>
    <dgm:pt modelId="{3D8CF499-AE9E-4645-8ACD-30205E096056}" type="parTrans" cxnId="{AFC2396C-E47C-4E6E-968C-3A9AB051A7C2}">
      <dgm:prSet/>
      <dgm:spPr/>
      <dgm:t>
        <a:bodyPr/>
        <a:lstStyle/>
        <a:p>
          <a:endParaRPr lang="en-US"/>
        </a:p>
      </dgm:t>
    </dgm:pt>
    <dgm:pt modelId="{658FA8EE-CC66-4606-BA31-79F732CA2362}" type="sibTrans" cxnId="{AFC2396C-E47C-4E6E-968C-3A9AB051A7C2}">
      <dgm:prSet/>
      <dgm:spPr/>
      <dgm:t>
        <a:bodyPr/>
        <a:lstStyle/>
        <a:p>
          <a:endParaRPr lang="en-US"/>
        </a:p>
      </dgm:t>
    </dgm:pt>
    <dgm:pt modelId="{5EFFB13A-4304-4DD6-8192-15D515870420}">
      <dgm:prSet phldrT="[Text]" custT="1"/>
      <dgm:spPr>
        <a:xfrm>
          <a:off x="25244" y="2885754"/>
          <a:ext cx="2058713" cy="915447"/>
        </a:xfrm>
        <a:prstGeom prst="roundRect">
          <a:avLst/>
        </a:prstGeom>
        <a:solidFill>
          <a:srgbClr val="FFC000">
            <a:hueOff val="7796769"/>
            <a:satOff val="-35976"/>
            <a:lumOff val="1324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b="1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Greed</a:t>
          </a:r>
        </a:p>
      </dgm:t>
    </dgm:pt>
    <dgm:pt modelId="{FA18E2D0-BD75-4220-9CF1-AE6ECA2556C7}" type="parTrans" cxnId="{0C96186E-1C7C-456A-97E0-CE65B322E03B}">
      <dgm:prSet/>
      <dgm:spPr/>
      <dgm:t>
        <a:bodyPr/>
        <a:lstStyle/>
        <a:p>
          <a:endParaRPr lang="en-US"/>
        </a:p>
      </dgm:t>
    </dgm:pt>
    <dgm:pt modelId="{E8C00702-AF54-4957-A4DB-218080438EB8}" type="sibTrans" cxnId="{0C96186E-1C7C-456A-97E0-CE65B322E03B}">
      <dgm:prSet/>
      <dgm:spPr/>
      <dgm:t>
        <a:bodyPr/>
        <a:lstStyle/>
        <a:p>
          <a:endParaRPr lang="en-US"/>
        </a:p>
      </dgm:t>
    </dgm:pt>
    <dgm:pt modelId="{B6274E7E-470E-4B13-BB5D-026BD396F719}">
      <dgm:prSet phldrT="[Text]" custT="1"/>
      <dgm:spPr>
        <a:xfrm rot="5400000">
          <a:off x="4795585" y="240544"/>
          <a:ext cx="732358" cy="6205869"/>
        </a:xfrm>
        <a:prstGeom prst="round2SameRect">
          <a:avLst/>
        </a:prstGeom>
        <a:solidFill>
          <a:srgbClr val="FFC000">
            <a:tint val="40000"/>
            <a:alpha val="90000"/>
            <a:hueOff val="8635439"/>
            <a:satOff val="-45946"/>
            <a:lumOff val="-2618"/>
            <a:alphaOff val="0"/>
          </a:srgbClr>
        </a:solidFill>
        <a:ln w="12700" cap="flat" cmpd="sng" algn="ctr">
          <a:solidFill>
            <a:srgbClr val="FFC000">
              <a:tint val="40000"/>
              <a:alpha val="90000"/>
              <a:hueOff val="8635439"/>
              <a:satOff val="-45946"/>
              <a:lumOff val="-2618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Char char="•"/>
          </a:pPr>
          <a:r>
            <a:rPr lang="en-US" sz="18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Businesses may place an emphasis on making profit above everything else. </a:t>
          </a:r>
        </a:p>
      </dgm:t>
    </dgm:pt>
    <dgm:pt modelId="{E2ED3FA4-68BA-4444-955F-974F21921327}" type="parTrans" cxnId="{C168FE00-7BD4-4040-AFBA-F2A3DFCAA659}">
      <dgm:prSet/>
      <dgm:spPr/>
      <dgm:t>
        <a:bodyPr/>
        <a:lstStyle/>
        <a:p>
          <a:endParaRPr lang="en-US"/>
        </a:p>
      </dgm:t>
    </dgm:pt>
    <dgm:pt modelId="{47F35B73-704D-4D8F-9CCD-4FCDA445A9E7}" type="sibTrans" cxnId="{C168FE00-7BD4-4040-AFBA-F2A3DFCAA659}">
      <dgm:prSet/>
      <dgm:spPr/>
      <dgm:t>
        <a:bodyPr/>
        <a:lstStyle/>
        <a:p>
          <a:endParaRPr lang="en-US"/>
        </a:p>
      </dgm:t>
    </dgm:pt>
    <dgm:pt modelId="{BC0C0BFC-8C72-4A21-A293-9C2573551D57}">
      <dgm:prSet custT="1"/>
      <dgm:spPr>
        <a:xfrm>
          <a:off x="116" y="963314"/>
          <a:ext cx="2044471" cy="915447"/>
        </a:xfrm>
        <a:prstGeom prst="roundRect">
          <a:avLst/>
        </a:prstGeom>
        <a:solidFill>
          <a:srgbClr val="FFC000">
            <a:hueOff val="2598923"/>
            <a:satOff val="-11992"/>
            <a:lumOff val="441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b="1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Pressure from management</a:t>
          </a:r>
        </a:p>
      </dgm:t>
    </dgm:pt>
    <dgm:pt modelId="{B9447B64-F391-45AE-BB9D-164E21928C26}" type="parTrans" cxnId="{DAF79C41-BA6E-44AD-8E59-E2FFA42EB927}">
      <dgm:prSet/>
      <dgm:spPr/>
      <dgm:t>
        <a:bodyPr/>
        <a:lstStyle/>
        <a:p>
          <a:endParaRPr lang="en-US"/>
        </a:p>
      </dgm:t>
    </dgm:pt>
    <dgm:pt modelId="{CA4587BB-AFF8-48EB-ADA1-A4156FC8200B}" type="sibTrans" cxnId="{DAF79C41-BA6E-44AD-8E59-E2FFA42EB927}">
      <dgm:prSet/>
      <dgm:spPr/>
      <dgm:t>
        <a:bodyPr/>
        <a:lstStyle/>
        <a:p>
          <a:endParaRPr lang="en-US"/>
        </a:p>
      </dgm:t>
    </dgm:pt>
    <dgm:pt modelId="{3294C753-2A6E-4A4B-B13F-8A7AAE759469}">
      <dgm:prSet custT="1"/>
      <dgm:spPr>
        <a:xfrm rot="5400000">
          <a:off x="4788555" y="-1689108"/>
          <a:ext cx="732358" cy="6220292"/>
        </a:xfrm>
        <a:prstGeom prst="round2SameRect">
          <a:avLst/>
        </a:prstGeom>
        <a:solidFill>
          <a:srgbClr val="FFC000">
            <a:tint val="40000"/>
            <a:alpha val="90000"/>
            <a:hueOff val="2878480"/>
            <a:satOff val="-15315"/>
            <a:lumOff val="-873"/>
            <a:alphaOff val="0"/>
          </a:srgbClr>
        </a:solidFill>
        <a:ln w="12700" cap="flat" cmpd="sng" algn="ctr">
          <a:solidFill>
            <a:srgbClr val="FFC000">
              <a:tint val="40000"/>
              <a:alpha val="90000"/>
              <a:hueOff val="2878480"/>
              <a:satOff val="-15315"/>
              <a:lumOff val="-873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Char char="•"/>
          </a:pPr>
          <a:r>
            <a:rPr lang="en-GB" sz="18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Staff might feel that they must act unethically to achieve unrealistic targets set by management.</a:t>
          </a:r>
          <a:endParaRPr lang="en-US" sz="18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gm:t>
    </dgm:pt>
    <dgm:pt modelId="{6F303D2B-4196-4DA1-9EE8-235C3761BCBC}" type="parTrans" cxnId="{048B28BF-E421-43C2-B445-8D5C6EAB9A45}">
      <dgm:prSet/>
      <dgm:spPr/>
      <dgm:t>
        <a:bodyPr/>
        <a:lstStyle/>
        <a:p>
          <a:endParaRPr lang="en-US"/>
        </a:p>
      </dgm:t>
    </dgm:pt>
    <dgm:pt modelId="{5A788F72-44CE-452D-8242-5BAA06971097}" type="sibTrans" cxnId="{048B28BF-E421-43C2-B445-8D5C6EAB9A45}">
      <dgm:prSet/>
      <dgm:spPr/>
      <dgm:t>
        <a:bodyPr/>
        <a:lstStyle/>
        <a:p>
          <a:endParaRPr lang="en-US"/>
        </a:p>
      </dgm:t>
    </dgm:pt>
    <dgm:pt modelId="{6CE4E119-55AE-4A55-B236-D45743F6710B}">
      <dgm:prSet custT="1"/>
      <dgm:spPr>
        <a:xfrm>
          <a:off x="116" y="3846975"/>
          <a:ext cx="2095975" cy="915447"/>
        </a:xfrm>
        <a:prstGeom prst="roundRect">
          <a:avLst/>
        </a:prstGeom>
        <a:solidFill>
          <a:srgbClr val="FFC000">
            <a:hueOff val="10395692"/>
            <a:satOff val="-47968"/>
            <a:lumOff val="1765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b="1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Lack of legislation</a:t>
          </a:r>
        </a:p>
      </dgm:t>
    </dgm:pt>
    <dgm:pt modelId="{974363D8-EE41-404E-81CE-E10EFFC9655C}" type="parTrans" cxnId="{0BA52EE2-8A1F-43DD-9540-5B0B6A50F918}">
      <dgm:prSet/>
      <dgm:spPr/>
      <dgm:t>
        <a:bodyPr/>
        <a:lstStyle/>
        <a:p>
          <a:endParaRPr lang="en-US"/>
        </a:p>
      </dgm:t>
    </dgm:pt>
    <dgm:pt modelId="{D4BD5600-BFFC-41CA-AA2B-EC7804A3924B}" type="sibTrans" cxnId="{0BA52EE2-8A1F-43DD-9540-5B0B6A50F918}">
      <dgm:prSet/>
      <dgm:spPr/>
      <dgm:t>
        <a:bodyPr/>
        <a:lstStyle/>
        <a:p>
          <a:endParaRPr lang="en-US"/>
        </a:p>
      </dgm:t>
    </dgm:pt>
    <dgm:pt modelId="{1874226D-75E6-484B-AAA7-0945BF68D441}">
      <dgm:prSet custT="1"/>
      <dgm:spPr>
        <a:xfrm rot="5400000">
          <a:off x="4814011" y="1220599"/>
          <a:ext cx="732358" cy="6168198"/>
        </a:xfrm>
        <a:prstGeom prst="round2SameRect">
          <a:avLst/>
        </a:prstGeom>
        <a:solidFill>
          <a:srgbClr val="FFC000">
            <a:tint val="40000"/>
            <a:alpha val="90000"/>
            <a:hueOff val="11513918"/>
            <a:satOff val="-61261"/>
            <a:lumOff val="-3490"/>
            <a:alphaOff val="0"/>
          </a:srgbClr>
        </a:solidFill>
        <a:ln w="12700" cap="flat" cmpd="sng" algn="ctr">
          <a:solidFill>
            <a:srgbClr val="FFC000">
              <a:tint val="40000"/>
              <a:alpha val="90000"/>
              <a:hueOff val="11513918"/>
              <a:satOff val="-61261"/>
              <a:lumOff val="-349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Char char="•"/>
          </a:pPr>
          <a:r>
            <a:rPr lang="en-US" sz="18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Lack of legislation can make it easier for businesses to behave unethically as there may be no consequences for their actions.</a:t>
          </a:r>
        </a:p>
      </dgm:t>
    </dgm:pt>
    <dgm:pt modelId="{9DF24A12-9BC1-4217-8968-4B63F8963FFF}" type="parTrans" cxnId="{0D146721-3CB1-4FF1-A706-F5274B431AF3}">
      <dgm:prSet/>
      <dgm:spPr/>
      <dgm:t>
        <a:bodyPr/>
        <a:lstStyle/>
        <a:p>
          <a:endParaRPr lang="en-US"/>
        </a:p>
      </dgm:t>
    </dgm:pt>
    <dgm:pt modelId="{AF38B568-A95A-442B-B4D9-B07912CA9F07}" type="sibTrans" cxnId="{0D146721-3CB1-4FF1-A706-F5274B431AF3}">
      <dgm:prSet/>
      <dgm:spPr/>
      <dgm:t>
        <a:bodyPr/>
        <a:lstStyle/>
        <a:p>
          <a:endParaRPr lang="en-US"/>
        </a:p>
      </dgm:t>
    </dgm:pt>
    <dgm:pt modelId="{5D4C0AFC-58A5-4CFA-BE07-ED27D0D9EA5E}" type="pres">
      <dgm:prSet presAssocID="{E952F8F5-E584-4F41-8803-D800CD63BF77}" presName="Name0" presStyleCnt="0">
        <dgm:presLayoutVars>
          <dgm:dir/>
          <dgm:animLvl val="lvl"/>
          <dgm:resizeHandles val="exact"/>
        </dgm:presLayoutVars>
      </dgm:prSet>
      <dgm:spPr/>
    </dgm:pt>
    <dgm:pt modelId="{FA2818DB-0B1B-4A7E-A711-2655F02341B7}" type="pres">
      <dgm:prSet presAssocID="{7F5D6639-A52E-4D46-9592-F28D2560982A}" presName="linNode" presStyleCnt="0"/>
      <dgm:spPr/>
    </dgm:pt>
    <dgm:pt modelId="{6EF5A056-021A-488E-9393-EFBE74DC4684}" type="pres">
      <dgm:prSet presAssocID="{7F5D6639-A52E-4D46-9592-F28D2560982A}" presName="parentText" presStyleLbl="node1" presStyleIdx="0" presStyleCnt="5" custScaleX="81789">
        <dgm:presLayoutVars>
          <dgm:chMax val="1"/>
          <dgm:bulletEnabled val="1"/>
        </dgm:presLayoutVars>
      </dgm:prSet>
      <dgm:spPr/>
    </dgm:pt>
    <dgm:pt modelId="{9B2DEDFB-32C5-4F7B-A5C8-C30F3A9AAE36}" type="pres">
      <dgm:prSet presAssocID="{7F5D6639-A52E-4D46-9592-F28D2560982A}" presName="descendantText" presStyleLbl="alignAccFollowNode1" presStyleIdx="0" presStyleCnt="5" custScaleX="138746">
        <dgm:presLayoutVars>
          <dgm:bulletEnabled val="1"/>
        </dgm:presLayoutVars>
      </dgm:prSet>
      <dgm:spPr/>
    </dgm:pt>
    <dgm:pt modelId="{F3BC9E6C-0199-4A9D-81F1-7E957351C4A9}" type="pres">
      <dgm:prSet presAssocID="{4327E9CF-F222-4B51-A113-DA2C9A900C1F}" presName="sp" presStyleCnt="0"/>
      <dgm:spPr/>
    </dgm:pt>
    <dgm:pt modelId="{038D91D8-F629-431C-A190-7A4DA6B36D3D}" type="pres">
      <dgm:prSet presAssocID="{BC0C0BFC-8C72-4A21-A293-9C2573551D57}" presName="linNode" presStyleCnt="0"/>
      <dgm:spPr/>
    </dgm:pt>
    <dgm:pt modelId="{37BC78C3-A114-4EE4-8939-457FC73C4C21}" type="pres">
      <dgm:prSet presAssocID="{BC0C0BFC-8C72-4A21-A293-9C2573551D57}" presName="parentText" presStyleLbl="node1" presStyleIdx="1" presStyleCnt="5" custScaleX="94398">
        <dgm:presLayoutVars>
          <dgm:chMax val="1"/>
          <dgm:bulletEnabled val="1"/>
        </dgm:presLayoutVars>
      </dgm:prSet>
      <dgm:spPr/>
    </dgm:pt>
    <dgm:pt modelId="{5008C8FB-C01D-4635-AF3D-FC5FCC9E9765}" type="pres">
      <dgm:prSet presAssocID="{BC0C0BFC-8C72-4A21-A293-9C2573551D57}" presName="descendantText" presStyleLbl="alignAccFollowNode1" presStyleIdx="1" presStyleCnt="5" custScaleX="161553">
        <dgm:presLayoutVars>
          <dgm:bulletEnabled val="1"/>
        </dgm:presLayoutVars>
      </dgm:prSet>
      <dgm:spPr/>
    </dgm:pt>
    <dgm:pt modelId="{555D62E6-CBCF-4DED-BAAB-57AD35F35437}" type="pres">
      <dgm:prSet presAssocID="{CA4587BB-AFF8-48EB-ADA1-A4156FC8200B}" presName="sp" presStyleCnt="0"/>
      <dgm:spPr/>
    </dgm:pt>
    <dgm:pt modelId="{DB632F05-09F5-443F-9F93-E34B440D6C5B}" type="pres">
      <dgm:prSet presAssocID="{ACB8D6C5-589B-46EA-84DA-0002D7DF98BE}" presName="linNode" presStyleCnt="0"/>
      <dgm:spPr/>
    </dgm:pt>
    <dgm:pt modelId="{77EF876D-E8DE-453B-9AB2-9DF61CA7C40C}" type="pres">
      <dgm:prSet presAssocID="{ACB8D6C5-589B-46EA-84DA-0002D7DF98BE}" presName="parentText" presStyleLbl="node1" presStyleIdx="2" presStyleCnt="5" custScaleX="114616">
        <dgm:presLayoutVars>
          <dgm:chMax val="1"/>
          <dgm:bulletEnabled val="1"/>
        </dgm:presLayoutVars>
      </dgm:prSet>
      <dgm:spPr/>
    </dgm:pt>
    <dgm:pt modelId="{7F730493-CD79-4A00-B965-8B1F14D457F6}" type="pres">
      <dgm:prSet presAssocID="{ACB8D6C5-589B-46EA-84DA-0002D7DF98BE}" presName="descendantText" presStyleLbl="alignAccFollowNode1" presStyleIdx="2" presStyleCnt="5" custScaleX="194352">
        <dgm:presLayoutVars>
          <dgm:bulletEnabled val="1"/>
        </dgm:presLayoutVars>
      </dgm:prSet>
      <dgm:spPr/>
    </dgm:pt>
    <dgm:pt modelId="{CD4F7765-ABC7-4545-A4F8-A55E88ED9067}" type="pres">
      <dgm:prSet presAssocID="{1162F5DF-16DA-466C-A1A9-F6C0ED2A1A1B}" presName="sp" presStyleCnt="0"/>
      <dgm:spPr/>
    </dgm:pt>
    <dgm:pt modelId="{4F64C6BE-A886-4B69-A158-6CAD349B1004}" type="pres">
      <dgm:prSet presAssocID="{5EFFB13A-4304-4DD6-8192-15D515870420}" presName="linNode" presStyleCnt="0"/>
      <dgm:spPr/>
    </dgm:pt>
    <dgm:pt modelId="{31E5AD52-6B23-4817-B6D6-D8E463F8C506}" type="pres">
      <dgm:prSet presAssocID="{5EFFB13A-4304-4DD6-8192-15D515870420}" presName="parentText" presStyleLbl="node1" presStyleIdx="3" presStyleCnt="5" custScaleX="88410" custLinFactNeighborX="607">
        <dgm:presLayoutVars>
          <dgm:chMax val="1"/>
          <dgm:bulletEnabled val="1"/>
        </dgm:presLayoutVars>
      </dgm:prSet>
      <dgm:spPr/>
    </dgm:pt>
    <dgm:pt modelId="{43BA3A5E-52BB-4F11-B1E8-466E1E31712F}" type="pres">
      <dgm:prSet presAssocID="{5EFFB13A-4304-4DD6-8192-15D515870420}" presName="descendantText" presStyleLbl="alignAccFollowNode1" presStyleIdx="3" presStyleCnt="5" custScaleX="149910">
        <dgm:presLayoutVars>
          <dgm:bulletEnabled val="1"/>
        </dgm:presLayoutVars>
      </dgm:prSet>
      <dgm:spPr/>
    </dgm:pt>
    <dgm:pt modelId="{8B4ABFB9-81BB-418F-A4C8-D77DBCF2CDF5}" type="pres">
      <dgm:prSet presAssocID="{E8C00702-AF54-4957-A4DB-218080438EB8}" presName="sp" presStyleCnt="0"/>
      <dgm:spPr/>
    </dgm:pt>
    <dgm:pt modelId="{9081EA63-F348-4834-A402-591CFFA8E265}" type="pres">
      <dgm:prSet presAssocID="{6CE4E119-55AE-4A55-B236-D45743F6710B}" presName="linNode" presStyleCnt="0"/>
      <dgm:spPr/>
    </dgm:pt>
    <dgm:pt modelId="{B901AB5C-0B4F-498B-9F56-BD2C422A4B03}" type="pres">
      <dgm:prSet presAssocID="{6CE4E119-55AE-4A55-B236-D45743F6710B}" presName="parentText" presStyleLbl="node1" presStyleIdx="4" presStyleCnt="5" custScaleX="94617">
        <dgm:presLayoutVars>
          <dgm:chMax val="1"/>
          <dgm:bulletEnabled val="1"/>
        </dgm:presLayoutVars>
      </dgm:prSet>
      <dgm:spPr/>
    </dgm:pt>
    <dgm:pt modelId="{6CB581AC-327C-4555-BF90-193439F46952}" type="pres">
      <dgm:prSet presAssocID="{6CE4E119-55AE-4A55-B236-D45743F6710B}" presName="descendantText" presStyleLbl="alignAccFollowNode1" presStyleIdx="4" presStyleCnt="5" custScaleX="156626">
        <dgm:presLayoutVars>
          <dgm:bulletEnabled val="1"/>
        </dgm:presLayoutVars>
      </dgm:prSet>
      <dgm:spPr/>
    </dgm:pt>
  </dgm:ptLst>
  <dgm:cxnLst>
    <dgm:cxn modelId="{C168FE00-7BD4-4040-AFBA-F2A3DFCAA659}" srcId="{5EFFB13A-4304-4DD6-8192-15D515870420}" destId="{B6274E7E-470E-4B13-BB5D-026BD396F719}" srcOrd="0" destOrd="0" parTransId="{E2ED3FA4-68BA-4444-955F-974F21921327}" sibTransId="{47F35B73-704D-4D8F-9CCD-4FCDA445A9E7}"/>
    <dgm:cxn modelId="{CDAFF103-CE00-485A-BDE8-D36FC97954EF}" type="presOf" srcId="{B6274E7E-470E-4B13-BB5D-026BD396F719}" destId="{43BA3A5E-52BB-4F11-B1E8-466E1E31712F}" srcOrd="0" destOrd="0" presId="urn:microsoft.com/office/officeart/2005/8/layout/vList5"/>
    <dgm:cxn modelId="{504ECC14-19B6-4DA6-9CF4-66EAFD58DBA8}" type="presOf" srcId="{1874226D-75E6-484B-AAA7-0945BF68D441}" destId="{6CB581AC-327C-4555-BF90-193439F46952}" srcOrd="0" destOrd="0" presId="urn:microsoft.com/office/officeart/2005/8/layout/vList5"/>
    <dgm:cxn modelId="{0D146721-3CB1-4FF1-A706-F5274B431AF3}" srcId="{6CE4E119-55AE-4A55-B236-D45743F6710B}" destId="{1874226D-75E6-484B-AAA7-0945BF68D441}" srcOrd="0" destOrd="0" parTransId="{9DF24A12-9BC1-4217-8968-4B63F8963FFF}" sibTransId="{AF38B568-A95A-442B-B4D9-B07912CA9F07}"/>
    <dgm:cxn modelId="{6644EC26-B3F4-44A5-AB75-5D9975EA8E57}" type="presOf" srcId="{6CE4E119-55AE-4A55-B236-D45743F6710B}" destId="{B901AB5C-0B4F-498B-9F56-BD2C422A4B03}" srcOrd="0" destOrd="0" presId="urn:microsoft.com/office/officeart/2005/8/layout/vList5"/>
    <dgm:cxn modelId="{DAF79C41-BA6E-44AD-8E59-E2FFA42EB927}" srcId="{E952F8F5-E584-4F41-8803-D800CD63BF77}" destId="{BC0C0BFC-8C72-4A21-A293-9C2573551D57}" srcOrd="1" destOrd="0" parTransId="{B9447B64-F391-45AE-BB9D-164E21928C26}" sibTransId="{CA4587BB-AFF8-48EB-ADA1-A4156FC8200B}"/>
    <dgm:cxn modelId="{C89B4042-0176-429C-9E40-D745726BA84D}" type="presOf" srcId="{EEB472E7-8D6D-422F-ABD6-88A67DA119BB}" destId="{7F730493-CD79-4A00-B965-8B1F14D457F6}" srcOrd="0" destOrd="0" presId="urn:microsoft.com/office/officeart/2005/8/layout/vList5"/>
    <dgm:cxn modelId="{AFC2396C-E47C-4E6E-968C-3A9AB051A7C2}" srcId="{ACB8D6C5-589B-46EA-84DA-0002D7DF98BE}" destId="{EEB472E7-8D6D-422F-ABD6-88A67DA119BB}" srcOrd="0" destOrd="0" parTransId="{3D8CF499-AE9E-4645-8ACD-30205E096056}" sibTransId="{658FA8EE-CC66-4606-BA31-79F732CA2362}"/>
    <dgm:cxn modelId="{0C96186E-1C7C-456A-97E0-CE65B322E03B}" srcId="{E952F8F5-E584-4F41-8803-D800CD63BF77}" destId="{5EFFB13A-4304-4DD6-8192-15D515870420}" srcOrd="3" destOrd="0" parTransId="{FA18E2D0-BD75-4220-9CF1-AE6ECA2556C7}" sibTransId="{E8C00702-AF54-4957-A4DB-218080438EB8}"/>
    <dgm:cxn modelId="{662B7772-9B4D-4D15-B861-10A302D08EC7}" type="presOf" srcId="{3294C753-2A6E-4A4B-B13F-8A7AAE759469}" destId="{5008C8FB-C01D-4635-AF3D-FC5FCC9E9765}" srcOrd="0" destOrd="0" presId="urn:microsoft.com/office/officeart/2005/8/layout/vList5"/>
    <dgm:cxn modelId="{E5266077-1486-4A00-9C60-D5D4A3C36C9C}" type="presOf" srcId="{E952F8F5-E584-4F41-8803-D800CD63BF77}" destId="{5D4C0AFC-58A5-4CFA-BE07-ED27D0D9EA5E}" srcOrd="0" destOrd="0" presId="urn:microsoft.com/office/officeart/2005/8/layout/vList5"/>
    <dgm:cxn modelId="{4074DE59-33C5-44B8-B9EA-15787E5EF50B}" type="presOf" srcId="{5EFFB13A-4304-4DD6-8192-15D515870420}" destId="{31E5AD52-6B23-4817-B6D6-D8E463F8C506}" srcOrd="0" destOrd="0" presId="urn:microsoft.com/office/officeart/2005/8/layout/vList5"/>
    <dgm:cxn modelId="{D27FC481-0933-4A99-A62A-982EC38BBC9B}" type="presOf" srcId="{DACD66D0-F23F-4451-9722-09F75609245F}" destId="{9B2DEDFB-32C5-4F7B-A5C8-C30F3A9AAE36}" srcOrd="0" destOrd="0" presId="urn:microsoft.com/office/officeart/2005/8/layout/vList5"/>
    <dgm:cxn modelId="{C40DCCA4-D8F8-45C8-8AE3-27BE88CDFFB8}" type="presOf" srcId="{ACB8D6C5-589B-46EA-84DA-0002D7DF98BE}" destId="{77EF876D-E8DE-453B-9AB2-9DF61CA7C40C}" srcOrd="0" destOrd="0" presId="urn:microsoft.com/office/officeart/2005/8/layout/vList5"/>
    <dgm:cxn modelId="{0BE29BB1-728E-47B8-8250-10BD1F1208B9}" srcId="{7F5D6639-A52E-4D46-9592-F28D2560982A}" destId="{DACD66D0-F23F-4451-9722-09F75609245F}" srcOrd="0" destOrd="0" parTransId="{13D6E3E2-328D-426A-BA8F-15E1AB0925D8}" sibTransId="{62525D65-A15C-4947-BFED-05EC288EDFE8}"/>
    <dgm:cxn modelId="{34BD52B5-1849-4D3A-B593-D2CE84155040}" srcId="{E952F8F5-E584-4F41-8803-D800CD63BF77}" destId="{7F5D6639-A52E-4D46-9592-F28D2560982A}" srcOrd="0" destOrd="0" parTransId="{C029C2C9-1738-4809-942F-9B39CC47A16A}" sibTransId="{4327E9CF-F222-4B51-A113-DA2C9A900C1F}"/>
    <dgm:cxn modelId="{048B28BF-E421-43C2-B445-8D5C6EAB9A45}" srcId="{BC0C0BFC-8C72-4A21-A293-9C2573551D57}" destId="{3294C753-2A6E-4A4B-B13F-8A7AAE759469}" srcOrd="0" destOrd="0" parTransId="{6F303D2B-4196-4DA1-9EE8-235C3761BCBC}" sibTransId="{5A788F72-44CE-452D-8242-5BAA06971097}"/>
    <dgm:cxn modelId="{C85E3CCB-3B2D-4200-8FB7-E91F5E0BD467}" srcId="{E952F8F5-E584-4F41-8803-D800CD63BF77}" destId="{ACB8D6C5-589B-46EA-84DA-0002D7DF98BE}" srcOrd="2" destOrd="0" parTransId="{6C6BCC96-53C7-4FFF-88B1-2391A4DF659D}" sibTransId="{1162F5DF-16DA-466C-A1A9-F6C0ED2A1A1B}"/>
    <dgm:cxn modelId="{ED0B58E1-F610-4BE7-B74A-117D3F49EA45}" type="presOf" srcId="{7F5D6639-A52E-4D46-9592-F28D2560982A}" destId="{6EF5A056-021A-488E-9393-EFBE74DC4684}" srcOrd="0" destOrd="0" presId="urn:microsoft.com/office/officeart/2005/8/layout/vList5"/>
    <dgm:cxn modelId="{0BA52EE2-8A1F-43DD-9540-5B0B6A50F918}" srcId="{E952F8F5-E584-4F41-8803-D800CD63BF77}" destId="{6CE4E119-55AE-4A55-B236-D45743F6710B}" srcOrd="4" destOrd="0" parTransId="{974363D8-EE41-404E-81CE-E10EFFC9655C}" sibTransId="{D4BD5600-BFFC-41CA-AA2B-EC7804A3924B}"/>
    <dgm:cxn modelId="{7967C6F6-CA65-4ECA-AAE7-A977261F648E}" type="presOf" srcId="{BC0C0BFC-8C72-4A21-A293-9C2573551D57}" destId="{37BC78C3-A114-4EE4-8939-457FC73C4C21}" srcOrd="0" destOrd="0" presId="urn:microsoft.com/office/officeart/2005/8/layout/vList5"/>
    <dgm:cxn modelId="{1ACA4169-A3C3-49E8-84D5-3F186476D18D}" type="presParOf" srcId="{5D4C0AFC-58A5-4CFA-BE07-ED27D0D9EA5E}" destId="{FA2818DB-0B1B-4A7E-A711-2655F02341B7}" srcOrd="0" destOrd="0" presId="urn:microsoft.com/office/officeart/2005/8/layout/vList5"/>
    <dgm:cxn modelId="{AF3C40F8-6102-4FBE-91E8-07779E0C47D7}" type="presParOf" srcId="{FA2818DB-0B1B-4A7E-A711-2655F02341B7}" destId="{6EF5A056-021A-488E-9393-EFBE74DC4684}" srcOrd="0" destOrd="0" presId="urn:microsoft.com/office/officeart/2005/8/layout/vList5"/>
    <dgm:cxn modelId="{65D53860-8286-41D7-8E47-C2BA57CC7661}" type="presParOf" srcId="{FA2818DB-0B1B-4A7E-A711-2655F02341B7}" destId="{9B2DEDFB-32C5-4F7B-A5C8-C30F3A9AAE36}" srcOrd="1" destOrd="0" presId="urn:microsoft.com/office/officeart/2005/8/layout/vList5"/>
    <dgm:cxn modelId="{F38AE96F-7036-425D-95CD-D6D0A9A4C1C5}" type="presParOf" srcId="{5D4C0AFC-58A5-4CFA-BE07-ED27D0D9EA5E}" destId="{F3BC9E6C-0199-4A9D-81F1-7E957351C4A9}" srcOrd="1" destOrd="0" presId="urn:microsoft.com/office/officeart/2005/8/layout/vList5"/>
    <dgm:cxn modelId="{5B406FA5-1C45-4068-BB34-2F226FE5F06B}" type="presParOf" srcId="{5D4C0AFC-58A5-4CFA-BE07-ED27D0D9EA5E}" destId="{038D91D8-F629-431C-A190-7A4DA6B36D3D}" srcOrd="2" destOrd="0" presId="urn:microsoft.com/office/officeart/2005/8/layout/vList5"/>
    <dgm:cxn modelId="{07758F1F-DE2D-4417-A9AA-1144C1098C11}" type="presParOf" srcId="{038D91D8-F629-431C-A190-7A4DA6B36D3D}" destId="{37BC78C3-A114-4EE4-8939-457FC73C4C21}" srcOrd="0" destOrd="0" presId="urn:microsoft.com/office/officeart/2005/8/layout/vList5"/>
    <dgm:cxn modelId="{D62AB83E-B894-41D2-83FE-FE91463F3732}" type="presParOf" srcId="{038D91D8-F629-431C-A190-7A4DA6B36D3D}" destId="{5008C8FB-C01D-4635-AF3D-FC5FCC9E9765}" srcOrd="1" destOrd="0" presId="urn:microsoft.com/office/officeart/2005/8/layout/vList5"/>
    <dgm:cxn modelId="{A60651CE-8835-478A-8E7E-B41914877ABF}" type="presParOf" srcId="{5D4C0AFC-58A5-4CFA-BE07-ED27D0D9EA5E}" destId="{555D62E6-CBCF-4DED-BAAB-57AD35F35437}" srcOrd="3" destOrd="0" presId="urn:microsoft.com/office/officeart/2005/8/layout/vList5"/>
    <dgm:cxn modelId="{01732042-DB2B-4130-A9CA-B8A69759DEF4}" type="presParOf" srcId="{5D4C0AFC-58A5-4CFA-BE07-ED27D0D9EA5E}" destId="{DB632F05-09F5-443F-9F93-E34B440D6C5B}" srcOrd="4" destOrd="0" presId="urn:microsoft.com/office/officeart/2005/8/layout/vList5"/>
    <dgm:cxn modelId="{7A3BA1DD-2050-4876-A4CA-2E06E2F4583C}" type="presParOf" srcId="{DB632F05-09F5-443F-9F93-E34B440D6C5B}" destId="{77EF876D-E8DE-453B-9AB2-9DF61CA7C40C}" srcOrd="0" destOrd="0" presId="urn:microsoft.com/office/officeart/2005/8/layout/vList5"/>
    <dgm:cxn modelId="{A0467061-6E12-4490-AA3B-25EA247B9950}" type="presParOf" srcId="{DB632F05-09F5-443F-9F93-E34B440D6C5B}" destId="{7F730493-CD79-4A00-B965-8B1F14D457F6}" srcOrd="1" destOrd="0" presId="urn:microsoft.com/office/officeart/2005/8/layout/vList5"/>
    <dgm:cxn modelId="{B0A1E43A-BFC8-4488-9C4E-1FFC8ED3C2DE}" type="presParOf" srcId="{5D4C0AFC-58A5-4CFA-BE07-ED27D0D9EA5E}" destId="{CD4F7765-ABC7-4545-A4F8-A55E88ED9067}" srcOrd="5" destOrd="0" presId="urn:microsoft.com/office/officeart/2005/8/layout/vList5"/>
    <dgm:cxn modelId="{0BAD3B64-5030-47B4-AA8B-922E7D96D496}" type="presParOf" srcId="{5D4C0AFC-58A5-4CFA-BE07-ED27D0D9EA5E}" destId="{4F64C6BE-A886-4B69-A158-6CAD349B1004}" srcOrd="6" destOrd="0" presId="urn:microsoft.com/office/officeart/2005/8/layout/vList5"/>
    <dgm:cxn modelId="{B9A74C4B-AEA8-4AF2-8E28-B913B4BE4511}" type="presParOf" srcId="{4F64C6BE-A886-4B69-A158-6CAD349B1004}" destId="{31E5AD52-6B23-4817-B6D6-D8E463F8C506}" srcOrd="0" destOrd="0" presId="urn:microsoft.com/office/officeart/2005/8/layout/vList5"/>
    <dgm:cxn modelId="{443A0334-CFA1-4B80-AA29-514056197810}" type="presParOf" srcId="{4F64C6BE-A886-4B69-A158-6CAD349B1004}" destId="{43BA3A5E-52BB-4F11-B1E8-466E1E31712F}" srcOrd="1" destOrd="0" presId="urn:microsoft.com/office/officeart/2005/8/layout/vList5"/>
    <dgm:cxn modelId="{93F7DC8B-5548-43FA-8AF4-92E1B0B10945}" type="presParOf" srcId="{5D4C0AFC-58A5-4CFA-BE07-ED27D0D9EA5E}" destId="{8B4ABFB9-81BB-418F-A4C8-D77DBCF2CDF5}" srcOrd="7" destOrd="0" presId="urn:microsoft.com/office/officeart/2005/8/layout/vList5"/>
    <dgm:cxn modelId="{1979A59D-F635-4C0F-9DF6-FF4DBCE01FBA}" type="presParOf" srcId="{5D4C0AFC-58A5-4CFA-BE07-ED27D0D9EA5E}" destId="{9081EA63-F348-4834-A402-591CFFA8E265}" srcOrd="8" destOrd="0" presId="urn:microsoft.com/office/officeart/2005/8/layout/vList5"/>
    <dgm:cxn modelId="{955EFAA5-6DCC-4825-99B7-1468B7CCBB70}" type="presParOf" srcId="{9081EA63-F348-4834-A402-591CFFA8E265}" destId="{B901AB5C-0B4F-498B-9F56-BD2C422A4B03}" srcOrd="0" destOrd="0" presId="urn:microsoft.com/office/officeart/2005/8/layout/vList5"/>
    <dgm:cxn modelId="{F51C3713-CB46-42F2-8FA9-0D428409BBBD}" type="presParOf" srcId="{9081EA63-F348-4834-A402-591CFFA8E265}" destId="{6CB581AC-327C-4555-BF90-193439F4695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C974AB8-3BB8-43C4-9546-DD00D152FA39}" type="doc">
      <dgm:prSet loTypeId="urn:microsoft.com/office/officeart/2005/8/layout/default" loCatId="list" qsTypeId="urn:microsoft.com/office/officeart/2005/8/quickstyle/simple1" qsCatId="simple" csTypeId="urn:microsoft.com/office/officeart/2005/8/colors/accent6_1" csCatId="accent6" phldr="1"/>
      <dgm:spPr/>
      <dgm:t>
        <a:bodyPr/>
        <a:lstStyle/>
        <a:p>
          <a:endParaRPr lang="en-US"/>
        </a:p>
      </dgm:t>
    </dgm:pt>
    <dgm:pt modelId="{AE8861DF-B15B-468E-BB5F-F8565B1580FF}">
      <dgm:prSet phldrT="[Text]" custT="1"/>
      <dgm:spPr>
        <a:xfrm>
          <a:off x="0" y="759393"/>
          <a:ext cx="2388438" cy="1433063"/>
        </a:xfrm>
        <a:prstGeom prst="rect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70AD47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b="1" dirty="0">
              <a:solidFill>
                <a:srgbClr val="8BA820"/>
              </a:solidFill>
              <a:latin typeface="Calibri" panose="020F0502020204030204"/>
              <a:ea typeface="+mn-ea"/>
              <a:cs typeface="+mn-cs"/>
            </a:rPr>
            <a:t>1</a:t>
          </a:r>
          <a:r>
            <a:rPr lang="en-US" sz="2400" b="1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 </a:t>
          </a:r>
          <a:r>
            <a:rPr lang="en-US" sz="2400" b="1" dirty="0">
              <a:solidFill>
                <a:srgbClr val="0093D8"/>
              </a:solidFill>
              <a:latin typeface="Calibri" panose="020F0502020204030204"/>
              <a:ea typeface="+mn-ea"/>
              <a:cs typeface="+mn-cs"/>
            </a:rPr>
            <a:t>Investors</a:t>
          </a:r>
        </a:p>
      </dgm:t>
    </dgm:pt>
    <dgm:pt modelId="{54A6C31D-84A1-4BC8-8889-52CAAA7BD863}" type="parTrans" cxnId="{C7A226A6-C9A7-46FA-ACF2-6BE7B238BE0E}">
      <dgm:prSet/>
      <dgm:spPr/>
      <dgm:t>
        <a:bodyPr/>
        <a:lstStyle/>
        <a:p>
          <a:endParaRPr lang="en-US" sz="2400"/>
        </a:p>
      </dgm:t>
    </dgm:pt>
    <dgm:pt modelId="{07639089-A5E5-4019-A878-C489C19E6E5A}" type="sibTrans" cxnId="{C7A226A6-C9A7-46FA-ACF2-6BE7B238BE0E}">
      <dgm:prSet/>
      <dgm:spPr/>
      <dgm:t>
        <a:bodyPr/>
        <a:lstStyle/>
        <a:p>
          <a:endParaRPr lang="en-US" sz="2400"/>
        </a:p>
      </dgm:t>
    </dgm:pt>
    <dgm:pt modelId="{41988A63-6F2F-4F10-896F-B29CFD23F174}">
      <dgm:prSet phldrT="[Text]" custT="1"/>
      <dgm:spPr>
        <a:xfrm>
          <a:off x="2627282" y="759393"/>
          <a:ext cx="2388438" cy="1433063"/>
        </a:xfrm>
        <a:prstGeom prst="rect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70AD47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b="1" dirty="0">
              <a:solidFill>
                <a:srgbClr val="8BA820"/>
              </a:solidFill>
              <a:latin typeface="Calibri" panose="020F0502020204030204"/>
              <a:ea typeface="+mn-ea"/>
              <a:cs typeface="+mn-cs"/>
            </a:rPr>
            <a:t>2</a:t>
          </a:r>
          <a:r>
            <a:rPr lang="en-US" sz="2400" b="1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 </a:t>
          </a:r>
          <a:r>
            <a:rPr lang="en-US" sz="2400" b="1" dirty="0">
              <a:solidFill>
                <a:srgbClr val="0093D8"/>
              </a:solidFill>
              <a:latin typeface="Calibri" panose="020F0502020204030204"/>
              <a:ea typeface="+mn-ea"/>
              <a:cs typeface="+mn-cs"/>
            </a:rPr>
            <a:t>Employees</a:t>
          </a:r>
        </a:p>
      </dgm:t>
    </dgm:pt>
    <dgm:pt modelId="{E692E176-FD5A-4AFC-A446-F82341DA6FE4}" type="parTrans" cxnId="{C3C5C31D-20FA-444F-8238-BD6601917BDD}">
      <dgm:prSet/>
      <dgm:spPr/>
      <dgm:t>
        <a:bodyPr/>
        <a:lstStyle/>
        <a:p>
          <a:endParaRPr lang="en-US" sz="2400"/>
        </a:p>
      </dgm:t>
    </dgm:pt>
    <dgm:pt modelId="{25CBE661-341D-4BE1-9975-C15FD3C0CEDD}" type="sibTrans" cxnId="{C3C5C31D-20FA-444F-8238-BD6601917BDD}">
      <dgm:prSet/>
      <dgm:spPr/>
      <dgm:t>
        <a:bodyPr/>
        <a:lstStyle/>
        <a:p>
          <a:endParaRPr lang="en-US" sz="2400"/>
        </a:p>
      </dgm:t>
    </dgm:pt>
    <dgm:pt modelId="{1B61BF88-05C6-4E29-9D5E-1DE2B8FA3BE8}">
      <dgm:prSet phldrT="[Text]" custT="1"/>
      <dgm:spPr>
        <a:xfrm>
          <a:off x="5254565" y="759393"/>
          <a:ext cx="2388438" cy="1433063"/>
        </a:xfrm>
        <a:prstGeom prst="rect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70AD47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b="1" dirty="0">
              <a:solidFill>
                <a:srgbClr val="8BA820"/>
              </a:solidFill>
              <a:latin typeface="Calibri" panose="020F0502020204030204"/>
              <a:ea typeface="+mn-ea"/>
              <a:cs typeface="+mn-cs"/>
            </a:rPr>
            <a:t>3</a:t>
          </a:r>
          <a:r>
            <a:rPr lang="en-US" sz="2400" b="1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 </a:t>
          </a:r>
          <a:r>
            <a:rPr lang="en-US" sz="2400" b="1" dirty="0">
              <a:solidFill>
                <a:srgbClr val="0093D8"/>
              </a:solidFill>
              <a:latin typeface="Calibri" panose="020F0502020204030204"/>
              <a:ea typeface="+mn-ea"/>
              <a:cs typeface="+mn-cs"/>
            </a:rPr>
            <a:t>Consumers</a:t>
          </a:r>
        </a:p>
      </dgm:t>
    </dgm:pt>
    <dgm:pt modelId="{3C372BA3-7856-4805-8D05-69728CFD5E0C}" type="parTrans" cxnId="{9D05483F-53DA-4E4E-88B8-DB435B504A06}">
      <dgm:prSet/>
      <dgm:spPr/>
      <dgm:t>
        <a:bodyPr/>
        <a:lstStyle/>
        <a:p>
          <a:endParaRPr lang="en-US" sz="2400"/>
        </a:p>
      </dgm:t>
    </dgm:pt>
    <dgm:pt modelId="{226BE6BA-FDB3-49F5-95AB-987E736F7AB5}" type="sibTrans" cxnId="{9D05483F-53DA-4E4E-88B8-DB435B504A06}">
      <dgm:prSet/>
      <dgm:spPr/>
      <dgm:t>
        <a:bodyPr/>
        <a:lstStyle/>
        <a:p>
          <a:endParaRPr lang="en-US" sz="2400"/>
        </a:p>
      </dgm:t>
    </dgm:pt>
    <dgm:pt modelId="{CE2BB17A-83FE-41AB-B558-C3C5DC33727D}">
      <dgm:prSet phldrT="[Text]" custT="1"/>
      <dgm:spPr>
        <a:xfrm>
          <a:off x="0" y="2431300"/>
          <a:ext cx="2388438" cy="1433063"/>
        </a:xfrm>
        <a:prstGeom prst="rect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70AD47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b="1" dirty="0">
              <a:solidFill>
                <a:srgbClr val="8BA820"/>
              </a:solidFill>
              <a:latin typeface="Calibri" panose="020F0502020204030204"/>
              <a:ea typeface="+mn-ea"/>
              <a:cs typeface="+mn-cs"/>
            </a:rPr>
            <a:t>4</a:t>
          </a:r>
          <a:r>
            <a:rPr lang="en-US" sz="2400" b="1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 </a:t>
          </a:r>
          <a:r>
            <a:rPr lang="en-US" sz="2400" b="1" dirty="0">
              <a:solidFill>
                <a:srgbClr val="0093D8"/>
              </a:solidFill>
              <a:latin typeface="Calibri" panose="020F0502020204030204"/>
              <a:ea typeface="+mn-ea"/>
              <a:cs typeface="+mn-cs"/>
            </a:rPr>
            <a:t>Suppliers</a:t>
          </a:r>
        </a:p>
      </dgm:t>
    </dgm:pt>
    <dgm:pt modelId="{ECEBB0BE-D65B-4499-9DED-8D5C6DFB2F16}" type="parTrans" cxnId="{ABA6A250-9DA8-4A83-AC2D-9ADAA9EBD6A9}">
      <dgm:prSet/>
      <dgm:spPr/>
      <dgm:t>
        <a:bodyPr/>
        <a:lstStyle/>
        <a:p>
          <a:endParaRPr lang="en-US" sz="2400"/>
        </a:p>
      </dgm:t>
    </dgm:pt>
    <dgm:pt modelId="{1A576286-8B3B-4105-97AC-4364373DBA8A}" type="sibTrans" cxnId="{ABA6A250-9DA8-4A83-AC2D-9ADAA9EBD6A9}">
      <dgm:prSet/>
      <dgm:spPr/>
      <dgm:t>
        <a:bodyPr/>
        <a:lstStyle/>
        <a:p>
          <a:endParaRPr lang="en-US" sz="2400"/>
        </a:p>
      </dgm:t>
    </dgm:pt>
    <dgm:pt modelId="{DE507D77-9713-4730-968F-01B588610309}">
      <dgm:prSet phldrT="[Text]" custT="1"/>
      <dgm:spPr>
        <a:xfrm>
          <a:off x="2627282" y="2431300"/>
          <a:ext cx="2388438" cy="1433063"/>
        </a:xfrm>
        <a:prstGeom prst="rect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70AD47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b="1" dirty="0">
              <a:solidFill>
                <a:srgbClr val="8BA820"/>
              </a:solidFill>
              <a:latin typeface="Calibri" panose="020F0502020204030204"/>
              <a:ea typeface="+mn-ea"/>
              <a:cs typeface="+mn-cs"/>
            </a:rPr>
            <a:t>5</a:t>
          </a:r>
          <a:r>
            <a:rPr lang="en-US" sz="2400" b="1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 </a:t>
          </a:r>
          <a:r>
            <a:rPr lang="en-US" sz="2400" b="1" dirty="0">
              <a:solidFill>
                <a:srgbClr val="0093D8"/>
              </a:solidFill>
              <a:latin typeface="Calibri" panose="020F0502020204030204"/>
              <a:ea typeface="+mn-ea"/>
              <a:cs typeface="+mn-cs"/>
            </a:rPr>
            <a:t>Government</a:t>
          </a:r>
        </a:p>
      </dgm:t>
    </dgm:pt>
    <dgm:pt modelId="{74C73C47-F344-4EFB-A266-CDA0721BEDF4}" type="parTrans" cxnId="{284FE730-1501-4750-AF27-134ABDA97D2C}">
      <dgm:prSet/>
      <dgm:spPr/>
      <dgm:t>
        <a:bodyPr/>
        <a:lstStyle/>
        <a:p>
          <a:endParaRPr lang="en-US" sz="2400"/>
        </a:p>
      </dgm:t>
    </dgm:pt>
    <dgm:pt modelId="{288FAB20-386F-4BD9-B60D-7169DC045129}" type="sibTrans" cxnId="{284FE730-1501-4750-AF27-134ABDA97D2C}">
      <dgm:prSet/>
      <dgm:spPr/>
      <dgm:t>
        <a:bodyPr/>
        <a:lstStyle/>
        <a:p>
          <a:endParaRPr lang="en-US" sz="2400"/>
        </a:p>
      </dgm:t>
    </dgm:pt>
    <dgm:pt modelId="{DC5A4F69-C477-4931-8F89-6A2AAAAC8318}">
      <dgm:prSet phldrT="[Text]" custT="1"/>
      <dgm:spPr>
        <a:xfrm>
          <a:off x="5254565" y="2431300"/>
          <a:ext cx="2388438" cy="1433063"/>
        </a:xfrm>
        <a:prstGeom prst="rect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70AD47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b="1" dirty="0">
              <a:solidFill>
                <a:srgbClr val="8BA820"/>
              </a:solidFill>
              <a:latin typeface="Calibri" panose="020F0502020204030204"/>
              <a:ea typeface="+mn-ea"/>
              <a:cs typeface="+mn-cs"/>
            </a:rPr>
            <a:t>6</a:t>
          </a:r>
          <a:r>
            <a:rPr lang="en-US" sz="2400" b="1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 </a:t>
          </a:r>
          <a:r>
            <a:rPr lang="en-US" sz="2400" b="1" dirty="0">
              <a:solidFill>
                <a:srgbClr val="0093D8"/>
              </a:solidFill>
              <a:latin typeface="Calibri" panose="020F0502020204030204"/>
              <a:ea typeface="+mn-ea"/>
              <a:cs typeface="+mn-cs"/>
            </a:rPr>
            <a:t>Local Community</a:t>
          </a:r>
        </a:p>
      </dgm:t>
    </dgm:pt>
    <dgm:pt modelId="{629B9E64-35CC-4ED9-A66B-6FA83BC4D82F}" type="parTrans" cxnId="{BEAF77DB-6742-4A4E-994A-3AAEAD66A363}">
      <dgm:prSet/>
      <dgm:spPr/>
      <dgm:t>
        <a:bodyPr/>
        <a:lstStyle/>
        <a:p>
          <a:endParaRPr lang="en-US" sz="2400"/>
        </a:p>
      </dgm:t>
    </dgm:pt>
    <dgm:pt modelId="{3BEE96C6-6777-41F5-AE68-270F215083A0}" type="sibTrans" cxnId="{BEAF77DB-6742-4A4E-994A-3AAEAD66A363}">
      <dgm:prSet/>
      <dgm:spPr/>
      <dgm:t>
        <a:bodyPr/>
        <a:lstStyle/>
        <a:p>
          <a:endParaRPr lang="en-US" sz="2400"/>
        </a:p>
      </dgm:t>
    </dgm:pt>
    <dgm:pt modelId="{92D08BFF-47A2-49AE-A405-673C5981C443}" type="pres">
      <dgm:prSet presAssocID="{DC974AB8-3BB8-43C4-9546-DD00D152FA39}" presName="diagram" presStyleCnt="0">
        <dgm:presLayoutVars>
          <dgm:dir/>
          <dgm:resizeHandles val="exact"/>
        </dgm:presLayoutVars>
      </dgm:prSet>
      <dgm:spPr/>
    </dgm:pt>
    <dgm:pt modelId="{E8286387-4D5D-4960-A4E2-FAC9ADB892DE}" type="pres">
      <dgm:prSet presAssocID="{AE8861DF-B15B-468E-BB5F-F8565B1580FF}" presName="node" presStyleLbl="node1" presStyleIdx="0" presStyleCnt="6">
        <dgm:presLayoutVars>
          <dgm:bulletEnabled val="1"/>
        </dgm:presLayoutVars>
      </dgm:prSet>
      <dgm:spPr/>
    </dgm:pt>
    <dgm:pt modelId="{40B0AEE9-11E5-420F-9B93-010E94719C26}" type="pres">
      <dgm:prSet presAssocID="{07639089-A5E5-4019-A878-C489C19E6E5A}" presName="sibTrans" presStyleCnt="0"/>
      <dgm:spPr/>
    </dgm:pt>
    <dgm:pt modelId="{6039107A-CFF5-4D7C-B635-E2BE038ED102}" type="pres">
      <dgm:prSet presAssocID="{41988A63-6F2F-4F10-896F-B29CFD23F174}" presName="node" presStyleLbl="node1" presStyleIdx="1" presStyleCnt="6">
        <dgm:presLayoutVars>
          <dgm:bulletEnabled val="1"/>
        </dgm:presLayoutVars>
      </dgm:prSet>
      <dgm:spPr/>
    </dgm:pt>
    <dgm:pt modelId="{B1E1FCAC-2864-483E-8075-80C84823C1DD}" type="pres">
      <dgm:prSet presAssocID="{25CBE661-341D-4BE1-9975-C15FD3C0CEDD}" presName="sibTrans" presStyleCnt="0"/>
      <dgm:spPr/>
    </dgm:pt>
    <dgm:pt modelId="{90C76F12-BC60-44DC-9A6E-32C1016FE359}" type="pres">
      <dgm:prSet presAssocID="{1B61BF88-05C6-4E29-9D5E-1DE2B8FA3BE8}" presName="node" presStyleLbl="node1" presStyleIdx="2" presStyleCnt="6">
        <dgm:presLayoutVars>
          <dgm:bulletEnabled val="1"/>
        </dgm:presLayoutVars>
      </dgm:prSet>
      <dgm:spPr/>
    </dgm:pt>
    <dgm:pt modelId="{1F716DC7-8FF3-4285-A802-C887F31773A6}" type="pres">
      <dgm:prSet presAssocID="{226BE6BA-FDB3-49F5-95AB-987E736F7AB5}" presName="sibTrans" presStyleCnt="0"/>
      <dgm:spPr/>
    </dgm:pt>
    <dgm:pt modelId="{32803395-CDD1-49F1-AB25-6F97D7259135}" type="pres">
      <dgm:prSet presAssocID="{CE2BB17A-83FE-41AB-B558-C3C5DC33727D}" presName="node" presStyleLbl="node1" presStyleIdx="3" presStyleCnt="6">
        <dgm:presLayoutVars>
          <dgm:bulletEnabled val="1"/>
        </dgm:presLayoutVars>
      </dgm:prSet>
      <dgm:spPr/>
    </dgm:pt>
    <dgm:pt modelId="{D611A9D4-676C-466F-AC4C-E85A8DC7E505}" type="pres">
      <dgm:prSet presAssocID="{1A576286-8B3B-4105-97AC-4364373DBA8A}" presName="sibTrans" presStyleCnt="0"/>
      <dgm:spPr/>
    </dgm:pt>
    <dgm:pt modelId="{53C5B70B-73F6-40E6-9879-BDC47128F9EC}" type="pres">
      <dgm:prSet presAssocID="{DE507D77-9713-4730-968F-01B588610309}" presName="node" presStyleLbl="node1" presStyleIdx="4" presStyleCnt="6">
        <dgm:presLayoutVars>
          <dgm:bulletEnabled val="1"/>
        </dgm:presLayoutVars>
      </dgm:prSet>
      <dgm:spPr/>
    </dgm:pt>
    <dgm:pt modelId="{D6563280-8A3B-45E4-BDD1-EAFE98816EAF}" type="pres">
      <dgm:prSet presAssocID="{288FAB20-386F-4BD9-B60D-7169DC045129}" presName="sibTrans" presStyleCnt="0"/>
      <dgm:spPr/>
    </dgm:pt>
    <dgm:pt modelId="{D71418BD-7E83-4B8D-834C-958AE7A11D82}" type="pres">
      <dgm:prSet presAssocID="{DC5A4F69-C477-4931-8F89-6A2AAAAC8318}" presName="node" presStyleLbl="node1" presStyleIdx="5" presStyleCnt="6">
        <dgm:presLayoutVars>
          <dgm:bulletEnabled val="1"/>
        </dgm:presLayoutVars>
      </dgm:prSet>
      <dgm:spPr/>
    </dgm:pt>
  </dgm:ptLst>
  <dgm:cxnLst>
    <dgm:cxn modelId="{C3C5C31D-20FA-444F-8238-BD6601917BDD}" srcId="{DC974AB8-3BB8-43C4-9546-DD00D152FA39}" destId="{41988A63-6F2F-4F10-896F-B29CFD23F174}" srcOrd="1" destOrd="0" parTransId="{E692E176-FD5A-4AFC-A446-F82341DA6FE4}" sibTransId="{25CBE661-341D-4BE1-9975-C15FD3C0CEDD}"/>
    <dgm:cxn modelId="{7A410A2A-3D81-4DE4-90DD-F234B6CB505F}" type="presOf" srcId="{DC974AB8-3BB8-43C4-9546-DD00D152FA39}" destId="{92D08BFF-47A2-49AE-A405-673C5981C443}" srcOrd="0" destOrd="0" presId="urn:microsoft.com/office/officeart/2005/8/layout/default"/>
    <dgm:cxn modelId="{284FE730-1501-4750-AF27-134ABDA97D2C}" srcId="{DC974AB8-3BB8-43C4-9546-DD00D152FA39}" destId="{DE507D77-9713-4730-968F-01B588610309}" srcOrd="4" destOrd="0" parTransId="{74C73C47-F344-4EFB-A266-CDA0721BEDF4}" sibTransId="{288FAB20-386F-4BD9-B60D-7169DC045129}"/>
    <dgm:cxn modelId="{DAAECF39-F001-4275-9DD6-CF30AC318D4E}" type="presOf" srcId="{41988A63-6F2F-4F10-896F-B29CFD23F174}" destId="{6039107A-CFF5-4D7C-B635-E2BE038ED102}" srcOrd="0" destOrd="0" presId="urn:microsoft.com/office/officeart/2005/8/layout/default"/>
    <dgm:cxn modelId="{9D05483F-53DA-4E4E-88B8-DB435B504A06}" srcId="{DC974AB8-3BB8-43C4-9546-DD00D152FA39}" destId="{1B61BF88-05C6-4E29-9D5E-1DE2B8FA3BE8}" srcOrd="2" destOrd="0" parTransId="{3C372BA3-7856-4805-8D05-69728CFD5E0C}" sibTransId="{226BE6BA-FDB3-49F5-95AB-987E736F7AB5}"/>
    <dgm:cxn modelId="{ABA6A250-9DA8-4A83-AC2D-9ADAA9EBD6A9}" srcId="{DC974AB8-3BB8-43C4-9546-DD00D152FA39}" destId="{CE2BB17A-83FE-41AB-B558-C3C5DC33727D}" srcOrd="3" destOrd="0" parTransId="{ECEBB0BE-D65B-4499-9DED-8D5C6DFB2F16}" sibTransId="{1A576286-8B3B-4105-97AC-4364373DBA8A}"/>
    <dgm:cxn modelId="{F8B63786-D449-42F7-9C61-84A8FC3C8236}" type="presOf" srcId="{DE507D77-9713-4730-968F-01B588610309}" destId="{53C5B70B-73F6-40E6-9879-BDC47128F9EC}" srcOrd="0" destOrd="0" presId="urn:microsoft.com/office/officeart/2005/8/layout/default"/>
    <dgm:cxn modelId="{A839BD87-6442-4A1D-AC53-9341B4DC25DA}" type="presOf" srcId="{AE8861DF-B15B-468E-BB5F-F8565B1580FF}" destId="{E8286387-4D5D-4960-A4E2-FAC9ADB892DE}" srcOrd="0" destOrd="0" presId="urn:microsoft.com/office/officeart/2005/8/layout/default"/>
    <dgm:cxn modelId="{26610D9C-3F26-49E6-A895-5016AB68B16E}" type="presOf" srcId="{DC5A4F69-C477-4931-8F89-6A2AAAAC8318}" destId="{D71418BD-7E83-4B8D-834C-958AE7A11D82}" srcOrd="0" destOrd="0" presId="urn:microsoft.com/office/officeart/2005/8/layout/default"/>
    <dgm:cxn modelId="{EC55689C-2A2C-4979-B498-FA8C48EFD3E5}" type="presOf" srcId="{CE2BB17A-83FE-41AB-B558-C3C5DC33727D}" destId="{32803395-CDD1-49F1-AB25-6F97D7259135}" srcOrd="0" destOrd="0" presId="urn:microsoft.com/office/officeart/2005/8/layout/default"/>
    <dgm:cxn modelId="{6F9588A3-AD07-42B3-AB38-6D640D4039BC}" type="presOf" srcId="{1B61BF88-05C6-4E29-9D5E-1DE2B8FA3BE8}" destId="{90C76F12-BC60-44DC-9A6E-32C1016FE359}" srcOrd="0" destOrd="0" presId="urn:microsoft.com/office/officeart/2005/8/layout/default"/>
    <dgm:cxn modelId="{C7A226A6-C9A7-46FA-ACF2-6BE7B238BE0E}" srcId="{DC974AB8-3BB8-43C4-9546-DD00D152FA39}" destId="{AE8861DF-B15B-468E-BB5F-F8565B1580FF}" srcOrd="0" destOrd="0" parTransId="{54A6C31D-84A1-4BC8-8889-52CAAA7BD863}" sibTransId="{07639089-A5E5-4019-A878-C489C19E6E5A}"/>
    <dgm:cxn modelId="{BEAF77DB-6742-4A4E-994A-3AAEAD66A363}" srcId="{DC974AB8-3BB8-43C4-9546-DD00D152FA39}" destId="{DC5A4F69-C477-4931-8F89-6A2AAAAC8318}" srcOrd="5" destOrd="0" parTransId="{629B9E64-35CC-4ED9-A66B-6FA83BC4D82F}" sibTransId="{3BEE96C6-6777-41F5-AE68-270F215083A0}"/>
    <dgm:cxn modelId="{8F0CAE94-6B87-46F9-9F59-A9922DD94822}" type="presParOf" srcId="{92D08BFF-47A2-49AE-A405-673C5981C443}" destId="{E8286387-4D5D-4960-A4E2-FAC9ADB892DE}" srcOrd="0" destOrd="0" presId="urn:microsoft.com/office/officeart/2005/8/layout/default"/>
    <dgm:cxn modelId="{7E3244A2-07F2-4D61-B9E4-10C59DE8541F}" type="presParOf" srcId="{92D08BFF-47A2-49AE-A405-673C5981C443}" destId="{40B0AEE9-11E5-420F-9B93-010E94719C26}" srcOrd="1" destOrd="0" presId="urn:microsoft.com/office/officeart/2005/8/layout/default"/>
    <dgm:cxn modelId="{A04B6C0D-1BA1-421F-AD00-B7E701D92613}" type="presParOf" srcId="{92D08BFF-47A2-49AE-A405-673C5981C443}" destId="{6039107A-CFF5-4D7C-B635-E2BE038ED102}" srcOrd="2" destOrd="0" presId="urn:microsoft.com/office/officeart/2005/8/layout/default"/>
    <dgm:cxn modelId="{5F1171CD-8867-48FB-9AB3-F397B3692268}" type="presParOf" srcId="{92D08BFF-47A2-49AE-A405-673C5981C443}" destId="{B1E1FCAC-2864-483E-8075-80C84823C1DD}" srcOrd="3" destOrd="0" presId="urn:microsoft.com/office/officeart/2005/8/layout/default"/>
    <dgm:cxn modelId="{283FA519-84EC-4053-821A-E541B707061A}" type="presParOf" srcId="{92D08BFF-47A2-49AE-A405-673C5981C443}" destId="{90C76F12-BC60-44DC-9A6E-32C1016FE359}" srcOrd="4" destOrd="0" presId="urn:microsoft.com/office/officeart/2005/8/layout/default"/>
    <dgm:cxn modelId="{91931B7F-046A-4A9A-975E-FD7CA2B2F44E}" type="presParOf" srcId="{92D08BFF-47A2-49AE-A405-673C5981C443}" destId="{1F716DC7-8FF3-4285-A802-C887F31773A6}" srcOrd="5" destOrd="0" presId="urn:microsoft.com/office/officeart/2005/8/layout/default"/>
    <dgm:cxn modelId="{F41E7A39-9159-431E-948C-BF9F6C5B8E2F}" type="presParOf" srcId="{92D08BFF-47A2-49AE-A405-673C5981C443}" destId="{32803395-CDD1-49F1-AB25-6F97D7259135}" srcOrd="6" destOrd="0" presId="urn:microsoft.com/office/officeart/2005/8/layout/default"/>
    <dgm:cxn modelId="{F9B4D3F4-8A0E-4B46-B7BF-EE6076F82DB5}" type="presParOf" srcId="{92D08BFF-47A2-49AE-A405-673C5981C443}" destId="{D611A9D4-676C-466F-AC4C-E85A8DC7E505}" srcOrd="7" destOrd="0" presId="urn:microsoft.com/office/officeart/2005/8/layout/default"/>
    <dgm:cxn modelId="{C3BFB791-55F2-481A-9D63-FF6F954555A6}" type="presParOf" srcId="{92D08BFF-47A2-49AE-A405-673C5981C443}" destId="{53C5B70B-73F6-40E6-9879-BDC47128F9EC}" srcOrd="8" destOrd="0" presId="urn:microsoft.com/office/officeart/2005/8/layout/default"/>
    <dgm:cxn modelId="{070E7CF7-D60B-41B4-B3F6-F9113A495784}" type="presParOf" srcId="{92D08BFF-47A2-49AE-A405-673C5981C443}" destId="{D6563280-8A3B-45E4-BDD1-EAFE98816EAF}" srcOrd="9" destOrd="0" presId="urn:microsoft.com/office/officeart/2005/8/layout/default"/>
    <dgm:cxn modelId="{221841AB-866F-432E-8038-AF85BD51C15F}" type="presParOf" srcId="{92D08BFF-47A2-49AE-A405-673C5981C443}" destId="{D71418BD-7E83-4B8D-834C-958AE7A11D82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A30FE84-1102-487C-B30B-3ABA70BA974B}" type="doc">
      <dgm:prSet loTypeId="urn:diagrams.loki3.com/VaryingWidthList" loCatId="list" qsTypeId="urn:microsoft.com/office/officeart/2005/8/quickstyle/simple1" qsCatId="simple" csTypeId="urn:microsoft.com/office/officeart/2005/8/colors/colorful4" csCatId="colorful" phldr="1"/>
      <dgm:spPr/>
    </dgm:pt>
    <dgm:pt modelId="{44D643B3-735B-48F4-BE2C-9DED70DC8D32}">
      <dgm:prSet phldrT="[Text]"/>
      <dgm:spPr>
        <a:xfrm>
          <a:off x="0" y="2265"/>
          <a:ext cx="3053750" cy="1495098"/>
        </a:xfrm>
        <a:prstGeom prst="rect">
          <a:avLst/>
        </a:prstGeom>
        <a:solidFill>
          <a:srgbClr val="FFC000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The business provides honest and transparent financial information.</a:t>
          </a:r>
        </a:p>
      </dgm:t>
    </dgm:pt>
    <dgm:pt modelId="{10865698-58F2-48FE-B7F3-75AD63404387}" type="parTrans" cxnId="{1CAD643F-9B2F-40E5-9830-0AAB428E9F9D}">
      <dgm:prSet/>
      <dgm:spPr/>
      <dgm:t>
        <a:bodyPr/>
        <a:lstStyle/>
        <a:p>
          <a:endParaRPr lang="en-US"/>
        </a:p>
      </dgm:t>
    </dgm:pt>
    <dgm:pt modelId="{4F24634A-E561-4883-B252-9A1E25A1A40C}" type="sibTrans" cxnId="{1CAD643F-9B2F-40E5-9830-0AAB428E9F9D}">
      <dgm:prSet/>
      <dgm:spPr/>
      <dgm:t>
        <a:bodyPr/>
        <a:lstStyle/>
        <a:p>
          <a:endParaRPr lang="en-US"/>
        </a:p>
      </dgm:t>
    </dgm:pt>
    <dgm:pt modelId="{8DF80E8F-B72A-4ACB-B10C-52A507737458}">
      <dgm:prSet phldrT="[Text]"/>
      <dgm:spPr>
        <a:xfrm>
          <a:off x="25877" y="1572118"/>
          <a:ext cx="3001995" cy="1495098"/>
        </a:xfrm>
        <a:prstGeom prst="rect">
          <a:avLst/>
        </a:prstGeom>
        <a:solidFill>
          <a:srgbClr val="FFC000">
            <a:hueOff val="5197846"/>
            <a:satOff val="-23984"/>
            <a:lumOff val="883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It does not pay excessive salaries and bonuses to senior management.</a:t>
          </a:r>
        </a:p>
      </dgm:t>
    </dgm:pt>
    <dgm:pt modelId="{7DDDB5F4-80D9-4C0E-8E9C-EC76DDCA5A75}" type="parTrans" cxnId="{FA3A2648-F416-449D-A9F5-25A65C9BE4AC}">
      <dgm:prSet/>
      <dgm:spPr/>
      <dgm:t>
        <a:bodyPr/>
        <a:lstStyle/>
        <a:p>
          <a:endParaRPr lang="en-US"/>
        </a:p>
      </dgm:t>
    </dgm:pt>
    <dgm:pt modelId="{487C4406-FC57-422F-81F8-FD0308F6430E}" type="sibTrans" cxnId="{FA3A2648-F416-449D-A9F5-25A65C9BE4AC}">
      <dgm:prSet/>
      <dgm:spPr/>
      <dgm:t>
        <a:bodyPr/>
        <a:lstStyle/>
        <a:p>
          <a:endParaRPr lang="en-US"/>
        </a:p>
      </dgm:t>
    </dgm:pt>
    <dgm:pt modelId="{F9292A21-6811-4B12-806E-B1959E381D49}">
      <dgm:prSet phldrT="[Text]"/>
      <dgm:spPr>
        <a:xfrm>
          <a:off x="1" y="3141971"/>
          <a:ext cx="3053748" cy="1495098"/>
        </a:xfrm>
        <a:prstGeom prst="rect">
          <a:avLst/>
        </a:prstGeom>
        <a:solidFill>
          <a:srgbClr val="FFC000">
            <a:hueOff val="10395692"/>
            <a:satOff val="-47968"/>
            <a:lumOff val="1765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It rewards investors with a reasonable return when the business is profitable.</a:t>
          </a:r>
        </a:p>
      </dgm:t>
    </dgm:pt>
    <dgm:pt modelId="{F81FDFC7-1B81-42BF-B4D8-5FB5A253171C}" type="parTrans" cxnId="{58E000B1-06CA-462B-9776-A040E753C502}">
      <dgm:prSet/>
      <dgm:spPr/>
      <dgm:t>
        <a:bodyPr/>
        <a:lstStyle/>
        <a:p>
          <a:endParaRPr lang="en-US"/>
        </a:p>
      </dgm:t>
    </dgm:pt>
    <dgm:pt modelId="{B2ABD562-B892-4BA4-AAE4-796A81954EAF}" type="sibTrans" cxnId="{58E000B1-06CA-462B-9776-A040E753C502}">
      <dgm:prSet/>
      <dgm:spPr/>
      <dgm:t>
        <a:bodyPr/>
        <a:lstStyle/>
        <a:p>
          <a:endParaRPr lang="en-US"/>
        </a:p>
      </dgm:t>
    </dgm:pt>
    <dgm:pt modelId="{F1B36DBE-341D-465D-93F8-F05EC65454C0}" type="pres">
      <dgm:prSet presAssocID="{AA30FE84-1102-487C-B30B-3ABA70BA974B}" presName="Name0" presStyleCnt="0">
        <dgm:presLayoutVars>
          <dgm:resizeHandles/>
        </dgm:presLayoutVars>
      </dgm:prSet>
      <dgm:spPr/>
    </dgm:pt>
    <dgm:pt modelId="{D5DAC808-0966-4222-A4DF-A7FDE0424DC2}" type="pres">
      <dgm:prSet presAssocID="{44D643B3-735B-48F4-BE2C-9DED70DC8D32}" presName="text" presStyleLbl="node1" presStyleIdx="0" presStyleCnt="3" custScaleX="113102">
        <dgm:presLayoutVars>
          <dgm:bulletEnabled val="1"/>
        </dgm:presLayoutVars>
      </dgm:prSet>
      <dgm:spPr/>
    </dgm:pt>
    <dgm:pt modelId="{D9CCA25E-8EB7-44FA-B565-D82605190335}" type="pres">
      <dgm:prSet presAssocID="{4F24634A-E561-4883-B252-9A1E25A1A40C}" presName="space" presStyleCnt="0"/>
      <dgm:spPr/>
    </dgm:pt>
    <dgm:pt modelId="{A115DE3F-5B7F-44B5-A4B4-77D6AF423D88}" type="pres">
      <dgm:prSet presAssocID="{8DF80E8F-B72A-4ACB-B10C-52A507737458}" presName="text" presStyleLbl="node1" presStyleIdx="1" presStyleCnt="3" custScaleX="111185">
        <dgm:presLayoutVars>
          <dgm:bulletEnabled val="1"/>
        </dgm:presLayoutVars>
      </dgm:prSet>
      <dgm:spPr/>
    </dgm:pt>
    <dgm:pt modelId="{4B12263D-8252-489D-BD06-1DD02A3B7C0B}" type="pres">
      <dgm:prSet presAssocID="{487C4406-FC57-422F-81F8-FD0308F6430E}" presName="space" presStyleCnt="0"/>
      <dgm:spPr/>
    </dgm:pt>
    <dgm:pt modelId="{366EAFB0-0474-4118-8A0F-0F4BCE2B8624}" type="pres">
      <dgm:prSet presAssocID="{F9292A21-6811-4B12-806E-B1959E381D49}" presName="text" presStyleLbl="node1" presStyleIdx="2" presStyleCnt="3" custScaleX="107716">
        <dgm:presLayoutVars>
          <dgm:bulletEnabled val="1"/>
        </dgm:presLayoutVars>
      </dgm:prSet>
      <dgm:spPr/>
    </dgm:pt>
  </dgm:ptLst>
  <dgm:cxnLst>
    <dgm:cxn modelId="{1CAD643F-9B2F-40E5-9830-0AAB428E9F9D}" srcId="{AA30FE84-1102-487C-B30B-3ABA70BA974B}" destId="{44D643B3-735B-48F4-BE2C-9DED70DC8D32}" srcOrd="0" destOrd="0" parTransId="{10865698-58F2-48FE-B7F3-75AD63404387}" sibTransId="{4F24634A-E561-4883-B252-9A1E25A1A40C}"/>
    <dgm:cxn modelId="{9862355F-E67C-4315-B177-4FC1EAD947B9}" type="presOf" srcId="{AA30FE84-1102-487C-B30B-3ABA70BA974B}" destId="{F1B36DBE-341D-465D-93F8-F05EC65454C0}" srcOrd="0" destOrd="0" presId="urn:diagrams.loki3.com/VaryingWidthList"/>
    <dgm:cxn modelId="{FA3A2648-F416-449D-A9F5-25A65C9BE4AC}" srcId="{AA30FE84-1102-487C-B30B-3ABA70BA974B}" destId="{8DF80E8F-B72A-4ACB-B10C-52A507737458}" srcOrd="1" destOrd="0" parTransId="{7DDDB5F4-80D9-4C0E-8E9C-EC76DDCA5A75}" sibTransId="{487C4406-FC57-422F-81F8-FD0308F6430E}"/>
    <dgm:cxn modelId="{D20D728B-C0A3-4EB2-8248-9E5782444E69}" type="presOf" srcId="{F9292A21-6811-4B12-806E-B1959E381D49}" destId="{366EAFB0-0474-4118-8A0F-0F4BCE2B8624}" srcOrd="0" destOrd="0" presId="urn:diagrams.loki3.com/VaryingWidthList"/>
    <dgm:cxn modelId="{58E000B1-06CA-462B-9776-A040E753C502}" srcId="{AA30FE84-1102-487C-B30B-3ABA70BA974B}" destId="{F9292A21-6811-4B12-806E-B1959E381D49}" srcOrd="2" destOrd="0" parTransId="{F81FDFC7-1B81-42BF-B4D8-5FB5A253171C}" sibTransId="{B2ABD562-B892-4BA4-AAE4-796A81954EAF}"/>
    <dgm:cxn modelId="{DFF4EFD0-8B50-4B83-A23C-2BA4B6A6AD13}" type="presOf" srcId="{8DF80E8F-B72A-4ACB-B10C-52A507737458}" destId="{A115DE3F-5B7F-44B5-A4B4-77D6AF423D88}" srcOrd="0" destOrd="0" presId="urn:diagrams.loki3.com/VaryingWidthList"/>
    <dgm:cxn modelId="{5B48F2FF-E0C5-48A9-A875-E6748AE0250C}" type="presOf" srcId="{44D643B3-735B-48F4-BE2C-9DED70DC8D32}" destId="{D5DAC808-0966-4222-A4DF-A7FDE0424DC2}" srcOrd="0" destOrd="0" presId="urn:diagrams.loki3.com/VaryingWidthList"/>
    <dgm:cxn modelId="{18D2A29D-B51C-46E7-A6E3-A67666D97F25}" type="presParOf" srcId="{F1B36DBE-341D-465D-93F8-F05EC65454C0}" destId="{D5DAC808-0966-4222-A4DF-A7FDE0424DC2}" srcOrd="0" destOrd="0" presId="urn:diagrams.loki3.com/VaryingWidthList"/>
    <dgm:cxn modelId="{29C7E92A-B138-4B3B-A7D0-1F083B78A71F}" type="presParOf" srcId="{F1B36DBE-341D-465D-93F8-F05EC65454C0}" destId="{D9CCA25E-8EB7-44FA-B565-D82605190335}" srcOrd="1" destOrd="0" presId="urn:diagrams.loki3.com/VaryingWidthList"/>
    <dgm:cxn modelId="{930C409F-7641-4EB3-9D40-D08FD32368A7}" type="presParOf" srcId="{F1B36DBE-341D-465D-93F8-F05EC65454C0}" destId="{A115DE3F-5B7F-44B5-A4B4-77D6AF423D88}" srcOrd="2" destOrd="0" presId="urn:diagrams.loki3.com/VaryingWidthList"/>
    <dgm:cxn modelId="{AF540AFB-D3B5-4E57-9C16-42BA7451EFDC}" type="presParOf" srcId="{F1B36DBE-341D-465D-93F8-F05EC65454C0}" destId="{4B12263D-8252-489D-BD06-1DD02A3B7C0B}" srcOrd="3" destOrd="0" presId="urn:diagrams.loki3.com/VaryingWidthList"/>
    <dgm:cxn modelId="{5534DCA2-B449-4615-B60D-3EC83B393FE4}" type="presParOf" srcId="{F1B36DBE-341D-465D-93F8-F05EC65454C0}" destId="{366EAFB0-0474-4118-8A0F-0F4BCE2B8624}" srcOrd="4" destOrd="0" presId="urn:diagrams.loki3.com/VaryingWidth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7703AC0-3704-493E-ADBC-16C777C4F431}" type="doc">
      <dgm:prSet loTypeId="urn:diagrams.loki3.com/VaryingWidthList" loCatId="list" qsTypeId="urn:microsoft.com/office/officeart/2005/8/quickstyle/simple1" qsCatId="simple" csTypeId="urn:microsoft.com/office/officeart/2005/8/colors/colorful4" csCatId="colorful" phldr="1"/>
      <dgm:spPr/>
    </dgm:pt>
    <dgm:pt modelId="{64F1FC66-F344-4BE6-B168-595B1A0CD0D5}">
      <dgm:prSet phldrT="[Text]" custT="1"/>
      <dgm:spPr>
        <a:xfrm>
          <a:off x="0" y="596"/>
          <a:ext cx="3315420" cy="1290078"/>
        </a:xfrm>
        <a:prstGeom prst="rect">
          <a:avLst/>
        </a:prstGeom>
        <a:solidFill>
          <a:srgbClr val="FFC000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The business pays a fair wage based on the work performed.</a:t>
          </a:r>
        </a:p>
      </dgm:t>
    </dgm:pt>
    <dgm:pt modelId="{4AADC493-FE76-4C9E-9D73-7404497FFFB0}" type="parTrans" cxnId="{4E2B35A5-3737-4D1D-BE56-C6FD0797C093}">
      <dgm:prSet/>
      <dgm:spPr/>
      <dgm:t>
        <a:bodyPr/>
        <a:lstStyle/>
        <a:p>
          <a:endParaRPr lang="en-US"/>
        </a:p>
      </dgm:t>
    </dgm:pt>
    <dgm:pt modelId="{3B48A848-D3DB-4903-8F45-6D60D34BD4B3}" type="sibTrans" cxnId="{4E2B35A5-3737-4D1D-BE56-C6FD0797C093}">
      <dgm:prSet/>
      <dgm:spPr/>
      <dgm:t>
        <a:bodyPr/>
        <a:lstStyle/>
        <a:p>
          <a:endParaRPr lang="en-US"/>
        </a:p>
      </dgm:t>
    </dgm:pt>
    <dgm:pt modelId="{BC182A42-6B46-4BB3-8373-1C938F6ED676}">
      <dgm:prSet phldrT="[Text]" custT="1"/>
      <dgm:spPr>
        <a:xfrm>
          <a:off x="0" y="1382744"/>
          <a:ext cx="3315420" cy="1333222"/>
        </a:xfrm>
        <a:prstGeom prst="rect">
          <a:avLst/>
        </a:prstGeom>
        <a:solidFill>
          <a:srgbClr val="FFC000">
            <a:hueOff val="5197846"/>
            <a:satOff val="-23984"/>
            <a:lumOff val="883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It provides healthy and safe working  conditions.</a:t>
          </a:r>
        </a:p>
      </dgm:t>
    </dgm:pt>
    <dgm:pt modelId="{07562069-1837-4DE7-A4C0-3971D50EFFBD}" type="parTrans" cxnId="{D1AFAE06-99DC-4708-B542-C9BB97501E54}">
      <dgm:prSet/>
      <dgm:spPr/>
      <dgm:t>
        <a:bodyPr/>
        <a:lstStyle/>
        <a:p>
          <a:endParaRPr lang="en-US"/>
        </a:p>
      </dgm:t>
    </dgm:pt>
    <dgm:pt modelId="{A961DA9B-CC0C-4D84-8F13-A0D2B853CA65}" type="sibTrans" cxnId="{D1AFAE06-99DC-4708-B542-C9BB97501E54}">
      <dgm:prSet/>
      <dgm:spPr/>
      <dgm:t>
        <a:bodyPr/>
        <a:lstStyle/>
        <a:p>
          <a:endParaRPr lang="en-US"/>
        </a:p>
      </dgm:t>
    </dgm:pt>
    <dgm:pt modelId="{45ED0104-DE70-45C8-A307-CB91B799E49B}">
      <dgm:prSet phldrT="[Text]" custT="1"/>
      <dgm:spPr>
        <a:xfrm>
          <a:off x="3" y="2808035"/>
          <a:ext cx="3315412" cy="1841390"/>
        </a:xfrm>
        <a:prstGeom prst="rect">
          <a:avLst/>
        </a:prstGeom>
        <a:solidFill>
          <a:srgbClr val="FFC000">
            <a:hueOff val="10395692"/>
            <a:satOff val="-47968"/>
            <a:lumOff val="1765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 algn="ctr">
            <a:buNone/>
          </a:pPr>
          <a:r>
            <a:rPr lang="en-US" sz="24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It makes it clear that bullying and discrimination will not be tolerated in the workplace.</a:t>
          </a:r>
        </a:p>
      </dgm:t>
    </dgm:pt>
    <dgm:pt modelId="{F776EE4F-71AA-4D55-A9A7-562C9E603C2D}" type="parTrans" cxnId="{1F4B1890-A5D3-44CB-BA45-7AD66C8AE462}">
      <dgm:prSet/>
      <dgm:spPr/>
      <dgm:t>
        <a:bodyPr/>
        <a:lstStyle/>
        <a:p>
          <a:endParaRPr lang="en-US"/>
        </a:p>
      </dgm:t>
    </dgm:pt>
    <dgm:pt modelId="{FA6C5B01-4268-4B23-A4E4-D1D3380E8BFD}" type="sibTrans" cxnId="{1F4B1890-A5D3-44CB-BA45-7AD66C8AE462}">
      <dgm:prSet/>
      <dgm:spPr/>
      <dgm:t>
        <a:bodyPr/>
        <a:lstStyle/>
        <a:p>
          <a:endParaRPr lang="en-US"/>
        </a:p>
      </dgm:t>
    </dgm:pt>
    <dgm:pt modelId="{CEAA4DB8-3506-48B7-9C59-6DC87A0AFA25}" type="pres">
      <dgm:prSet presAssocID="{57703AC0-3704-493E-ADBC-16C777C4F431}" presName="Name0" presStyleCnt="0">
        <dgm:presLayoutVars>
          <dgm:resizeHandles/>
        </dgm:presLayoutVars>
      </dgm:prSet>
      <dgm:spPr/>
    </dgm:pt>
    <dgm:pt modelId="{2A7EB2F8-1E7D-4995-BCF3-2AAD231B5D21}" type="pres">
      <dgm:prSet presAssocID="{64F1FC66-F344-4BE6-B168-595B1A0CD0D5}" presName="text" presStyleLbl="node1" presStyleIdx="0" presStyleCnt="3" custScaleX="179482" custScaleY="70060">
        <dgm:presLayoutVars>
          <dgm:bulletEnabled val="1"/>
        </dgm:presLayoutVars>
      </dgm:prSet>
      <dgm:spPr/>
    </dgm:pt>
    <dgm:pt modelId="{857BB6A6-54AA-4930-BA66-3153CD45552C}" type="pres">
      <dgm:prSet presAssocID="{3B48A848-D3DB-4903-8F45-6D60D34BD4B3}" presName="space" presStyleCnt="0"/>
      <dgm:spPr/>
    </dgm:pt>
    <dgm:pt modelId="{595144FA-8212-4E8A-9A1C-978F81C92370}" type="pres">
      <dgm:prSet presAssocID="{BC182A42-6B46-4BB3-8373-1C938F6ED676}" presName="text" presStyleLbl="node1" presStyleIdx="1" presStyleCnt="3" custScaleX="203817" custScaleY="72403">
        <dgm:presLayoutVars>
          <dgm:bulletEnabled val="1"/>
        </dgm:presLayoutVars>
      </dgm:prSet>
      <dgm:spPr/>
    </dgm:pt>
    <dgm:pt modelId="{650C4114-930F-4C26-9336-36D04E325BEE}" type="pres">
      <dgm:prSet presAssocID="{A961DA9B-CC0C-4D84-8F13-A0D2B853CA65}" presName="space" presStyleCnt="0"/>
      <dgm:spPr/>
    </dgm:pt>
    <dgm:pt modelId="{6954007A-0B57-44A1-9FE5-68487B0737BD}" type="pres">
      <dgm:prSet presAssocID="{45ED0104-DE70-45C8-A307-CB91B799E49B}" presName="text" presStyleLbl="node1" presStyleIdx="2" presStyleCnt="3" custScaleX="139011">
        <dgm:presLayoutVars>
          <dgm:bulletEnabled val="1"/>
        </dgm:presLayoutVars>
      </dgm:prSet>
      <dgm:spPr/>
    </dgm:pt>
  </dgm:ptLst>
  <dgm:cxnLst>
    <dgm:cxn modelId="{D1AFAE06-99DC-4708-B542-C9BB97501E54}" srcId="{57703AC0-3704-493E-ADBC-16C777C4F431}" destId="{BC182A42-6B46-4BB3-8373-1C938F6ED676}" srcOrd="1" destOrd="0" parTransId="{07562069-1837-4DE7-A4C0-3971D50EFFBD}" sibTransId="{A961DA9B-CC0C-4D84-8F13-A0D2B853CA65}"/>
    <dgm:cxn modelId="{CC86F226-42A8-46DA-917C-26AE7AF7DC86}" type="presOf" srcId="{BC182A42-6B46-4BB3-8373-1C938F6ED676}" destId="{595144FA-8212-4E8A-9A1C-978F81C92370}" srcOrd="0" destOrd="0" presId="urn:diagrams.loki3.com/VaryingWidthList"/>
    <dgm:cxn modelId="{1F4B1890-A5D3-44CB-BA45-7AD66C8AE462}" srcId="{57703AC0-3704-493E-ADBC-16C777C4F431}" destId="{45ED0104-DE70-45C8-A307-CB91B799E49B}" srcOrd="2" destOrd="0" parTransId="{F776EE4F-71AA-4D55-A9A7-562C9E603C2D}" sibTransId="{FA6C5B01-4268-4B23-A4E4-D1D3380E8BFD}"/>
    <dgm:cxn modelId="{5A0AF190-55FD-4FCB-B0D3-C32A9F36AA4A}" type="presOf" srcId="{57703AC0-3704-493E-ADBC-16C777C4F431}" destId="{CEAA4DB8-3506-48B7-9C59-6DC87A0AFA25}" srcOrd="0" destOrd="0" presId="urn:diagrams.loki3.com/VaryingWidthList"/>
    <dgm:cxn modelId="{4E2B35A5-3737-4D1D-BE56-C6FD0797C093}" srcId="{57703AC0-3704-493E-ADBC-16C777C4F431}" destId="{64F1FC66-F344-4BE6-B168-595B1A0CD0D5}" srcOrd="0" destOrd="0" parTransId="{4AADC493-FE76-4C9E-9D73-7404497FFFB0}" sibTransId="{3B48A848-D3DB-4903-8F45-6D60D34BD4B3}"/>
    <dgm:cxn modelId="{31AE78DA-1497-4FDE-A6A4-F94B20569647}" type="presOf" srcId="{64F1FC66-F344-4BE6-B168-595B1A0CD0D5}" destId="{2A7EB2F8-1E7D-4995-BCF3-2AAD231B5D21}" srcOrd="0" destOrd="0" presId="urn:diagrams.loki3.com/VaryingWidthList"/>
    <dgm:cxn modelId="{AB71D3DC-77E3-462A-A7C0-B5497D761B9D}" type="presOf" srcId="{45ED0104-DE70-45C8-A307-CB91B799E49B}" destId="{6954007A-0B57-44A1-9FE5-68487B0737BD}" srcOrd="0" destOrd="0" presId="urn:diagrams.loki3.com/VaryingWidthList"/>
    <dgm:cxn modelId="{05DA64DC-4F15-422F-9A02-D8932AA89EBD}" type="presParOf" srcId="{CEAA4DB8-3506-48B7-9C59-6DC87A0AFA25}" destId="{2A7EB2F8-1E7D-4995-BCF3-2AAD231B5D21}" srcOrd="0" destOrd="0" presId="urn:diagrams.loki3.com/VaryingWidthList"/>
    <dgm:cxn modelId="{10E57BA0-77EF-4B82-AE55-065859047F92}" type="presParOf" srcId="{CEAA4DB8-3506-48B7-9C59-6DC87A0AFA25}" destId="{857BB6A6-54AA-4930-BA66-3153CD45552C}" srcOrd="1" destOrd="0" presId="urn:diagrams.loki3.com/VaryingWidthList"/>
    <dgm:cxn modelId="{E5340300-35F5-48CC-8F66-9CF9730ACB42}" type="presParOf" srcId="{CEAA4DB8-3506-48B7-9C59-6DC87A0AFA25}" destId="{595144FA-8212-4E8A-9A1C-978F81C92370}" srcOrd="2" destOrd="0" presId="urn:diagrams.loki3.com/VaryingWidthList"/>
    <dgm:cxn modelId="{DFCE29F7-ABAF-43B4-ABFA-253A2FE933DD}" type="presParOf" srcId="{CEAA4DB8-3506-48B7-9C59-6DC87A0AFA25}" destId="{650C4114-930F-4C26-9336-36D04E325BEE}" srcOrd="3" destOrd="0" presId="urn:diagrams.loki3.com/VaryingWidthList"/>
    <dgm:cxn modelId="{6AE283DD-3934-4C57-93C0-69B8FAD371A6}" type="presParOf" srcId="{CEAA4DB8-3506-48B7-9C59-6DC87A0AFA25}" destId="{6954007A-0B57-44A1-9FE5-68487B0737BD}" srcOrd="4" destOrd="0" presId="urn:diagrams.loki3.com/VaryingWidth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F9FAED9-0526-45E8-8899-27DA67AA191E}" type="doc">
      <dgm:prSet loTypeId="urn:diagrams.loki3.com/VaryingWidthList" loCatId="list" qsTypeId="urn:microsoft.com/office/officeart/2005/8/quickstyle/simple1" qsCatId="simple" csTypeId="urn:microsoft.com/office/officeart/2005/8/colors/colorful4" csCatId="colorful" phldr="1"/>
      <dgm:spPr/>
    </dgm:pt>
    <dgm:pt modelId="{3E31059C-A155-4182-AD50-29094300A30F}">
      <dgm:prSet phldrT="[Text]" custT="1"/>
      <dgm:spPr/>
      <dgm:t>
        <a:bodyPr/>
        <a:lstStyle/>
        <a:p>
          <a:r>
            <a:rPr lang="en-US" sz="2400" dirty="0"/>
            <a:t>The business provides employment to local people.</a:t>
          </a:r>
        </a:p>
      </dgm:t>
    </dgm:pt>
    <dgm:pt modelId="{6C2324B6-D1AA-4765-A9BE-945FB22E0FAB}" type="parTrans" cxnId="{181AA7A6-B5F2-4027-8415-C6B68600F6DC}">
      <dgm:prSet/>
      <dgm:spPr/>
      <dgm:t>
        <a:bodyPr/>
        <a:lstStyle/>
        <a:p>
          <a:endParaRPr lang="en-US"/>
        </a:p>
      </dgm:t>
    </dgm:pt>
    <dgm:pt modelId="{9385223F-CCF3-455B-A511-66D162658F33}" type="sibTrans" cxnId="{181AA7A6-B5F2-4027-8415-C6B68600F6DC}">
      <dgm:prSet/>
      <dgm:spPr/>
      <dgm:t>
        <a:bodyPr/>
        <a:lstStyle/>
        <a:p>
          <a:endParaRPr lang="en-US"/>
        </a:p>
      </dgm:t>
    </dgm:pt>
    <dgm:pt modelId="{97021FBA-2033-4D2A-98D6-5BA4E350A5FA}">
      <dgm:prSet phldrT="[Text]" custT="1"/>
      <dgm:spPr/>
      <dgm:t>
        <a:bodyPr/>
        <a:lstStyle/>
        <a:p>
          <a:r>
            <a:rPr lang="en-US" sz="2400" dirty="0"/>
            <a:t>It sources raw materials and other supplies from the local community.</a:t>
          </a:r>
        </a:p>
      </dgm:t>
    </dgm:pt>
    <dgm:pt modelId="{7DE85130-EA49-404D-B4FD-8C348E87A118}" type="parTrans" cxnId="{E983D68A-4043-4F36-8BDF-C2E87FDC4F46}">
      <dgm:prSet/>
      <dgm:spPr/>
      <dgm:t>
        <a:bodyPr/>
        <a:lstStyle/>
        <a:p>
          <a:endParaRPr lang="en-US"/>
        </a:p>
      </dgm:t>
    </dgm:pt>
    <dgm:pt modelId="{BAB7F93F-41D7-4A2A-B997-F960F09514A3}" type="sibTrans" cxnId="{E983D68A-4043-4F36-8BDF-C2E87FDC4F46}">
      <dgm:prSet/>
      <dgm:spPr/>
      <dgm:t>
        <a:bodyPr/>
        <a:lstStyle/>
        <a:p>
          <a:endParaRPr lang="en-US"/>
        </a:p>
      </dgm:t>
    </dgm:pt>
    <dgm:pt modelId="{9A0A70B4-63DE-441B-8769-1B4F6B86870A}">
      <dgm:prSet phldrT="[Text]" custT="1"/>
      <dgm:spPr/>
      <dgm:t>
        <a:bodyPr/>
        <a:lstStyle/>
        <a:p>
          <a:r>
            <a:rPr lang="en-US" sz="2400" dirty="0"/>
            <a:t>It invests money in the local community.</a:t>
          </a:r>
        </a:p>
      </dgm:t>
    </dgm:pt>
    <dgm:pt modelId="{D29FB5B4-CC6C-497A-AC72-0587BE1EF644}" type="parTrans" cxnId="{43523D9F-1202-4CF0-BC0B-6EA75F16C571}">
      <dgm:prSet/>
      <dgm:spPr/>
      <dgm:t>
        <a:bodyPr/>
        <a:lstStyle/>
        <a:p>
          <a:endParaRPr lang="en-US"/>
        </a:p>
      </dgm:t>
    </dgm:pt>
    <dgm:pt modelId="{C51E5A19-F4D8-4052-A147-91DF4E0203E4}" type="sibTrans" cxnId="{43523D9F-1202-4CF0-BC0B-6EA75F16C571}">
      <dgm:prSet/>
      <dgm:spPr/>
      <dgm:t>
        <a:bodyPr/>
        <a:lstStyle/>
        <a:p>
          <a:endParaRPr lang="en-US"/>
        </a:p>
      </dgm:t>
    </dgm:pt>
    <dgm:pt modelId="{D106A384-01A4-4F00-980A-6732657E05E1}" type="pres">
      <dgm:prSet presAssocID="{4F9FAED9-0526-45E8-8899-27DA67AA191E}" presName="Name0" presStyleCnt="0">
        <dgm:presLayoutVars>
          <dgm:resizeHandles/>
        </dgm:presLayoutVars>
      </dgm:prSet>
      <dgm:spPr/>
    </dgm:pt>
    <dgm:pt modelId="{30F99735-878A-4562-82B2-D522DF5B2B5B}" type="pres">
      <dgm:prSet presAssocID="{3E31059C-A155-4182-AD50-29094300A30F}" presName="text" presStyleLbl="node1" presStyleIdx="0" presStyleCnt="3" custScaleX="149408" custLinFactNeighborX="329" custLinFactNeighborY="-58210">
        <dgm:presLayoutVars>
          <dgm:bulletEnabled val="1"/>
        </dgm:presLayoutVars>
      </dgm:prSet>
      <dgm:spPr/>
    </dgm:pt>
    <dgm:pt modelId="{E97EA979-F0D5-43FF-A912-98E206BD41D9}" type="pres">
      <dgm:prSet presAssocID="{9385223F-CCF3-455B-A511-66D162658F33}" presName="space" presStyleCnt="0"/>
      <dgm:spPr/>
    </dgm:pt>
    <dgm:pt modelId="{83FB2F42-464D-4019-9A95-F219E7844E4D}" type="pres">
      <dgm:prSet presAssocID="{97021FBA-2033-4D2A-98D6-5BA4E350A5FA}" presName="text" presStyleLbl="node1" presStyleIdx="1" presStyleCnt="3" custScaleX="120131">
        <dgm:presLayoutVars>
          <dgm:bulletEnabled val="1"/>
        </dgm:presLayoutVars>
      </dgm:prSet>
      <dgm:spPr/>
    </dgm:pt>
    <dgm:pt modelId="{E9FA61A5-CA60-44C4-AD98-CB84CB7D3516}" type="pres">
      <dgm:prSet presAssocID="{BAB7F93F-41D7-4A2A-B997-F960F09514A3}" presName="space" presStyleCnt="0"/>
      <dgm:spPr/>
    </dgm:pt>
    <dgm:pt modelId="{E7BB7B4B-7B9F-4E63-9E59-E7F0B1BF3D5F}" type="pres">
      <dgm:prSet presAssocID="{9A0A70B4-63DE-441B-8769-1B4F6B86870A}" presName="text" presStyleLbl="node1" presStyleIdx="2" presStyleCnt="3" custScaleX="171767" custScaleY="80708">
        <dgm:presLayoutVars>
          <dgm:bulletEnabled val="1"/>
        </dgm:presLayoutVars>
      </dgm:prSet>
      <dgm:spPr/>
    </dgm:pt>
  </dgm:ptLst>
  <dgm:cxnLst>
    <dgm:cxn modelId="{33186E6D-88E1-4D86-A92F-FEC46B3F4FBC}" type="presOf" srcId="{97021FBA-2033-4D2A-98D6-5BA4E350A5FA}" destId="{83FB2F42-464D-4019-9A95-F219E7844E4D}" srcOrd="0" destOrd="0" presId="urn:diagrams.loki3.com/VaryingWidthList"/>
    <dgm:cxn modelId="{E983D68A-4043-4F36-8BDF-C2E87FDC4F46}" srcId="{4F9FAED9-0526-45E8-8899-27DA67AA191E}" destId="{97021FBA-2033-4D2A-98D6-5BA4E350A5FA}" srcOrd="1" destOrd="0" parTransId="{7DE85130-EA49-404D-B4FD-8C348E87A118}" sibTransId="{BAB7F93F-41D7-4A2A-B997-F960F09514A3}"/>
    <dgm:cxn modelId="{43523D9F-1202-4CF0-BC0B-6EA75F16C571}" srcId="{4F9FAED9-0526-45E8-8899-27DA67AA191E}" destId="{9A0A70B4-63DE-441B-8769-1B4F6B86870A}" srcOrd="2" destOrd="0" parTransId="{D29FB5B4-CC6C-497A-AC72-0587BE1EF644}" sibTransId="{C51E5A19-F4D8-4052-A147-91DF4E0203E4}"/>
    <dgm:cxn modelId="{AB892FA6-7A3F-410A-806C-0156BE4206DC}" type="presOf" srcId="{9A0A70B4-63DE-441B-8769-1B4F6B86870A}" destId="{E7BB7B4B-7B9F-4E63-9E59-E7F0B1BF3D5F}" srcOrd="0" destOrd="0" presId="urn:diagrams.loki3.com/VaryingWidthList"/>
    <dgm:cxn modelId="{181AA7A6-B5F2-4027-8415-C6B68600F6DC}" srcId="{4F9FAED9-0526-45E8-8899-27DA67AA191E}" destId="{3E31059C-A155-4182-AD50-29094300A30F}" srcOrd="0" destOrd="0" parTransId="{6C2324B6-D1AA-4765-A9BE-945FB22E0FAB}" sibTransId="{9385223F-CCF3-455B-A511-66D162658F33}"/>
    <dgm:cxn modelId="{A533FEAC-DACA-4996-83D4-A152AFAD8592}" type="presOf" srcId="{3E31059C-A155-4182-AD50-29094300A30F}" destId="{30F99735-878A-4562-82B2-D522DF5B2B5B}" srcOrd="0" destOrd="0" presId="urn:diagrams.loki3.com/VaryingWidthList"/>
    <dgm:cxn modelId="{26919BFD-0C28-473C-AFA9-1251970C3B1E}" type="presOf" srcId="{4F9FAED9-0526-45E8-8899-27DA67AA191E}" destId="{D106A384-01A4-4F00-980A-6732657E05E1}" srcOrd="0" destOrd="0" presId="urn:diagrams.loki3.com/VaryingWidthList"/>
    <dgm:cxn modelId="{6C85BD62-AB97-4085-9154-5CC0AB873A04}" type="presParOf" srcId="{D106A384-01A4-4F00-980A-6732657E05E1}" destId="{30F99735-878A-4562-82B2-D522DF5B2B5B}" srcOrd="0" destOrd="0" presId="urn:diagrams.loki3.com/VaryingWidthList"/>
    <dgm:cxn modelId="{A52D0EAB-445A-4142-AA06-E813E0D2DC90}" type="presParOf" srcId="{D106A384-01A4-4F00-980A-6732657E05E1}" destId="{E97EA979-F0D5-43FF-A912-98E206BD41D9}" srcOrd="1" destOrd="0" presId="urn:diagrams.loki3.com/VaryingWidthList"/>
    <dgm:cxn modelId="{B258B0B6-BC48-42CD-834E-61EC268C9A91}" type="presParOf" srcId="{D106A384-01A4-4F00-980A-6732657E05E1}" destId="{83FB2F42-464D-4019-9A95-F219E7844E4D}" srcOrd="2" destOrd="0" presId="urn:diagrams.loki3.com/VaryingWidthList"/>
    <dgm:cxn modelId="{8780B379-1675-4846-B8ED-63CEF4BFACC5}" type="presParOf" srcId="{D106A384-01A4-4F00-980A-6732657E05E1}" destId="{E9FA61A5-CA60-44C4-AD98-CB84CB7D3516}" srcOrd="3" destOrd="0" presId="urn:diagrams.loki3.com/VaryingWidthList"/>
    <dgm:cxn modelId="{78CC33CC-0F70-4EF3-BC92-DA67E2AE8F3E}" type="presParOf" srcId="{D106A384-01A4-4F00-980A-6732657E05E1}" destId="{E7BB7B4B-7B9F-4E63-9E59-E7F0B1BF3D5F}" srcOrd="4" destOrd="0" presId="urn:diagrams.loki3.com/VaryingWidth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2DEDFB-32C5-4F7B-A5C8-C30F3A9AAE36}">
      <dsp:nvSpPr>
        <dsp:cNvPr id="0" name=""/>
        <dsp:cNvSpPr/>
      </dsp:nvSpPr>
      <dsp:spPr>
        <a:xfrm rot="5400000">
          <a:off x="4882209" y="-2750919"/>
          <a:ext cx="563792" cy="6209803"/>
        </a:xfrm>
        <a:prstGeom prst="round2SameRect">
          <a:avLst/>
        </a:prstGeom>
        <a:solidFill>
          <a:srgbClr val="FFC000">
            <a:tint val="40000"/>
            <a:alpha val="90000"/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C000">
              <a:tint val="40000"/>
              <a:alpha val="9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If there is a culture of fear in the business, employees may not report unethical </a:t>
          </a:r>
          <a:r>
            <a:rPr lang="en-US" sz="1800" kern="1200" dirty="0" err="1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behaviour</a:t>
          </a:r>
          <a:r>
            <a:rPr lang="en-US" sz="18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.</a:t>
          </a:r>
        </a:p>
      </dsp:txBody>
      <dsp:txXfrm rot="-5400000">
        <a:off x="2059204" y="99608"/>
        <a:ext cx="6182281" cy="508748"/>
      </dsp:txXfrm>
    </dsp:sp>
    <dsp:sp modelId="{6EF5A056-021A-488E-9393-EFBE74DC4684}">
      <dsp:nvSpPr>
        <dsp:cNvPr id="0" name=""/>
        <dsp:cNvSpPr/>
      </dsp:nvSpPr>
      <dsp:spPr>
        <a:xfrm>
          <a:off x="116" y="1611"/>
          <a:ext cx="2059087" cy="704740"/>
        </a:xfrm>
        <a:prstGeom prst="roundRect">
          <a:avLst/>
        </a:prstGeom>
        <a:solidFill>
          <a:srgbClr val="FFC000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Fear</a:t>
          </a:r>
        </a:p>
      </dsp:txBody>
      <dsp:txXfrm>
        <a:off x="34519" y="36014"/>
        <a:ext cx="1990281" cy="635934"/>
      </dsp:txXfrm>
    </dsp:sp>
    <dsp:sp modelId="{5008C8FB-C01D-4635-AF3D-FC5FCC9E9765}">
      <dsp:nvSpPr>
        <dsp:cNvPr id="0" name=""/>
        <dsp:cNvSpPr/>
      </dsp:nvSpPr>
      <dsp:spPr>
        <a:xfrm rot="5400000">
          <a:off x="4872838" y="-2016187"/>
          <a:ext cx="563792" cy="6220292"/>
        </a:xfrm>
        <a:prstGeom prst="round2SameRect">
          <a:avLst/>
        </a:prstGeom>
        <a:solidFill>
          <a:srgbClr val="FFC000">
            <a:tint val="40000"/>
            <a:alpha val="90000"/>
            <a:hueOff val="2878480"/>
            <a:satOff val="-15315"/>
            <a:lumOff val="-873"/>
            <a:alphaOff val="0"/>
          </a:srgbClr>
        </a:solidFill>
        <a:ln w="12700" cap="flat" cmpd="sng" algn="ctr">
          <a:solidFill>
            <a:srgbClr val="FFC000">
              <a:tint val="40000"/>
              <a:alpha val="90000"/>
              <a:hueOff val="2878480"/>
              <a:satOff val="-15315"/>
              <a:lumOff val="-873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Staff might feel that they must act unethically to achieve unrealistic targets set by management.</a:t>
          </a:r>
          <a:endParaRPr lang="en-US" sz="18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 panose="020F0502020204030204"/>
            <a:ea typeface="+mn-ea"/>
            <a:cs typeface="+mn-cs"/>
          </a:endParaRPr>
        </a:p>
      </dsp:txBody>
      <dsp:txXfrm rot="-5400000">
        <a:off x="2044588" y="839585"/>
        <a:ext cx="6192770" cy="508748"/>
      </dsp:txXfrm>
    </dsp:sp>
    <dsp:sp modelId="{37BC78C3-A114-4EE4-8939-457FC73C4C21}">
      <dsp:nvSpPr>
        <dsp:cNvPr id="0" name=""/>
        <dsp:cNvSpPr/>
      </dsp:nvSpPr>
      <dsp:spPr>
        <a:xfrm>
          <a:off x="116" y="741589"/>
          <a:ext cx="2044471" cy="704740"/>
        </a:xfrm>
        <a:prstGeom prst="roundRect">
          <a:avLst/>
        </a:prstGeom>
        <a:solidFill>
          <a:srgbClr val="FFC000">
            <a:hueOff val="2598923"/>
            <a:satOff val="-11992"/>
            <a:lumOff val="441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Pressure from management</a:t>
          </a:r>
        </a:p>
      </dsp:txBody>
      <dsp:txXfrm>
        <a:off x="34519" y="775992"/>
        <a:ext cx="1975665" cy="635934"/>
      </dsp:txXfrm>
    </dsp:sp>
    <dsp:sp modelId="{7F730493-CD79-4A00-B965-8B1F14D457F6}">
      <dsp:nvSpPr>
        <dsp:cNvPr id="0" name=""/>
        <dsp:cNvSpPr/>
      </dsp:nvSpPr>
      <dsp:spPr>
        <a:xfrm rot="5400000">
          <a:off x="4881159" y="-1269815"/>
          <a:ext cx="563792" cy="6207504"/>
        </a:xfrm>
        <a:prstGeom prst="round2SameRect">
          <a:avLst/>
        </a:prstGeom>
        <a:solidFill>
          <a:srgbClr val="FFC000">
            <a:tint val="40000"/>
            <a:alpha val="90000"/>
            <a:hueOff val="5756959"/>
            <a:satOff val="-30630"/>
            <a:lumOff val="-1745"/>
            <a:alphaOff val="0"/>
          </a:srgbClr>
        </a:solidFill>
        <a:ln w="12700" cap="flat" cmpd="sng" algn="ctr">
          <a:solidFill>
            <a:srgbClr val="FFC000">
              <a:tint val="40000"/>
              <a:alpha val="90000"/>
              <a:hueOff val="5756959"/>
              <a:satOff val="-30630"/>
              <a:lumOff val="-1745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If employees see senior management behaving in an unethical manner they may follow their example</a:t>
          </a:r>
          <a:r>
            <a:rPr lang="en-US" sz="16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.</a:t>
          </a:r>
        </a:p>
      </dsp:txBody>
      <dsp:txXfrm rot="-5400000">
        <a:off x="2059303" y="1579563"/>
        <a:ext cx="6179982" cy="508748"/>
      </dsp:txXfrm>
    </dsp:sp>
    <dsp:sp modelId="{77EF876D-E8DE-453B-9AB2-9DF61CA7C40C}">
      <dsp:nvSpPr>
        <dsp:cNvPr id="0" name=""/>
        <dsp:cNvSpPr/>
      </dsp:nvSpPr>
      <dsp:spPr>
        <a:xfrm>
          <a:off x="116" y="1481566"/>
          <a:ext cx="2059186" cy="704740"/>
        </a:xfrm>
        <a:prstGeom prst="roundRect">
          <a:avLst/>
        </a:prstGeom>
        <a:solidFill>
          <a:srgbClr val="FFC000">
            <a:hueOff val="5197846"/>
            <a:satOff val="-23984"/>
            <a:lumOff val="883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Business culture</a:t>
          </a:r>
        </a:p>
      </dsp:txBody>
      <dsp:txXfrm>
        <a:off x="34519" y="1515969"/>
        <a:ext cx="1990380" cy="635934"/>
      </dsp:txXfrm>
    </dsp:sp>
    <dsp:sp modelId="{43BA3A5E-52BB-4F11-B1E8-466E1E31712F}">
      <dsp:nvSpPr>
        <dsp:cNvPr id="0" name=""/>
        <dsp:cNvSpPr/>
      </dsp:nvSpPr>
      <dsp:spPr>
        <a:xfrm rot="5400000">
          <a:off x="4879868" y="-529021"/>
          <a:ext cx="563792" cy="6205869"/>
        </a:xfrm>
        <a:prstGeom prst="round2SameRect">
          <a:avLst/>
        </a:prstGeom>
        <a:solidFill>
          <a:srgbClr val="FFC000">
            <a:tint val="40000"/>
            <a:alpha val="90000"/>
            <a:hueOff val="8635439"/>
            <a:satOff val="-45946"/>
            <a:lumOff val="-2618"/>
            <a:alphaOff val="0"/>
          </a:srgbClr>
        </a:solidFill>
        <a:ln w="12700" cap="flat" cmpd="sng" algn="ctr">
          <a:solidFill>
            <a:srgbClr val="FFC000">
              <a:tint val="40000"/>
              <a:alpha val="90000"/>
              <a:hueOff val="8635439"/>
              <a:satOff val="-45946"/>
              <a:lumOff val="-2618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Businesses may place an emphasis on making profit above everything else. </a:t>
          </a:r>
        </a:p>
      </dsp:txBody>
      <dsp:txXfrm rot="-5400000">
        <a:off x="2058830" y="2319539"/>
        <a:ext cx="6178347" cy="508748"/>
      </dsp:txXfrm>
    </dsp:sp>
    <dsp:sp modelId="{31E5AD52-6B23-4817-B6D6-D8E463F8C506}">
      <dsp:nvSpPr>
        <dsp:cNvPr id="0" name=""/>
        <dsp:cNvSpPr/>
      </dsp:nvSpPr>
      <dsp:spPr>
        <a:xfrm>
          <a:off x="25244" y="2221543"/>
          <a:ext cx="2058713" cy="704740"/>
        </a:xfrm>
        <a:prstGeom prst="roundRect">
          <a:avLst/>
        </a:prstGeom>
        <a:solidFill>
          <a:srgbClr val="FFC000">
            <a:hueOff val="7796769"/>
            <a:satOff val="-35976"/>
            <a:lumOff val="1324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Greed</a:t>
          </a:r>
        </a:p>
      </dsp:txBody>
      <dsp:txXfrm>
        <a:off x="59647" y="2255946"/>
        <a:ext cx="1989907" cy="635934"/>
      </dsp:txXfrm>
    </dsp:sp>
    <dsp:sp modelId="{6CB581AC-327C-4555-BF90-193439F46952}">
      <dsp:nvSpPr>
        <dsp:cNvPr id="0" name=""/>
        <dsp:cNvSpPr/>
      </dsp:nvSpPr>
      <dsp:spPr>
        <a:xfrm rot="5400000">
          <a:off x="4898294" y="229791"/>
          <a:ext cx="563792" cy="6168198"/>
        </a:xfrm>
        <a:prstGeom prst="round2SameRect">
          <a:avLst/>
        </a:prstGeom>
        <a:solidFill>
          <a:srgbClr val="FFC000">
            <a:tint val="40000"/>
            <a:alpha val="90000"/>
            <a:hueOff val="11513918"/>
            <a:satOff val="-61261"/>
            <a:lumOff val="-3490"/>
            <a:alphaOff val="0"/>
          </a:srgbClr>
        </a:solidFill>
        <a:ln w="12700" cap="flat" cmpd="sng" algn="ctr">
          <a:solidFill>
            <a:srgbClr val="FFC000">
              <a:tint val="40000"/>
              <a:alpha val="90000"/>
              <a:hueOff val="11513918"/>
              <a:satOff val="-61261"/>
              <a:lumOff val="-349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Lack of legislation can make it easier for businesses to behave unethically as there may be no consequences for their actions.</a:t>
          </a:r>
        </a:p>
      </dsp:txBody>
      <dsp:txXfrm rot="-5400000">
        <a:off x="2096091" y="3059516"/>
        <a:ext cx="6140676" cy="508748"/>
      </dsp:txXfrm>
    </dsp:sp>
    <dsp:sp modelId="{B901AB5C-0B4F-498B-9F56-BD2C422A4B03}">
      <dsp:nvSpPr>
        <dsp:cNvPr id="0" name=""/>
        <dsp:cNvSpPr/>
      </dsp:nvSpPr>
      <dsp:spPr>
        <a:xfrm>
          <a:off x="116" y="2961520"/>
          <a:ext cx="2095975" cy="704740"/>
        </a:xfrm>
        <a:prstGeom prst="roundRect">
          <a:avLst/>
        </a:prstGeom>
        <a:solidFill>
          <a:srgbClr val="FFC000">
            <a:hueOff val="10395692"/>
            <a:satOff val="-47968"/>
            <a:lumOff val="1765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Lack of legislation</a:t>
          </a:r>
        </a:p>
      </dsp:txBody>
      <dsp:txXfrm>
        <a:off x="34519" y="2995923"/>
        <a:ext cx="2027169" cy="6359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286387-4D5D-4960-A4E2-FAC9ADB892DE}">
      <dsp:nvSpPr>
        <dsp:cNvPr id="0" name=""/>
        <dsp:cNvSpPr/>
      </dsp:nvSpPr>
      <dsp:spPr>
        <a:xfrm>
          <a:off x="0" y="759393"/>
          <a:ext cx="2388438" cy="1433063"/>
        </a:xfrm>
        <a:prstGeom prst="rect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70AD47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rgbClr val="8BA820"/>
              </a:solidFill>
              <a:latin typeface="Calibri" panose="020F0502020204030204"/>
              <a:ea typeface="+mn-ea"/>
              <a:cs typeface="+mn-cs"/>
            </a:rPr>
            <a:t>1</a:t>
          </a:r>
          <a:r>
            <a:rPr lang="en-US" sz="2400" b="1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 </a:t>
          </a:r>
          <a:r>
            <a:rPr lang="en-US" sz="2400" b="1" kern="1200" dirty="0">
              <a:solidFill>
                <a:srgbClr val="0093D8"/>
              </a:solidFill>
              <a:latin typeface="Calibri" panose="020F0502020204030204"/>
              <a:ea typeface="+mn-ea"/>
              <a:cs typeface="+mn-cs"/>
            </a:rPr>
            <a:t>Investors</a:t>
          </a:r>
        </a:p>
      </dsp:txBody>
      <dsp:txXfrm>
        <a:off x="0" y="759393"/>
        <a:ext cx="2388438" cy="1433063"/>
      </dsp:txXfrm>
    </dsp:sp>
    <dsp:sp modelId="{6039107A-CFF5-4D7C-B635-E2BE038ED102}">
      <dsp:nvSpPr>
        <dsp:cNvPr id="0" name=""/>
        <dsp:cNvSpPr/>
      </dsp:nvSpPr>
      <dsp:spPr>
        <a:xfrm>
          <a:off x="2627282" y="759393"/>
          <a:ext cx="2388438" cy="1433063"/>
        </a:xfrm>
        <a:prstGeom prst="rect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70AD47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rgbClr val="8BA820"/>
              </a:solidFill>
              <a:latin typeface="Calibri" panose="020F0502020204030204"/>
              <a:ea typeface="+mn-ea"/>
              <a:cs typeface="+mn-cs"/>
            </a:rPr>
            <a:t>2</a:t>
          </a:r>
          <a:r>
            <a:rPr lang="en-US" sz="2400" b="1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 </a:t>
          </a:r>
          <a:r>
            <a:rPr lang="en-US" sz="2400" b="1" kern="1200" dirty="0">
              <a:solidFill>
                <a:srgbClr val="0093D8"/>
              </a:solidFill>
              <a:latin typeface="Calibri" panose="020F0502020204030204"/>
              <a:ea typeface="+mn-ea"/>
              <a:cs typeface="+mn-cs"/>
            </a:rPr>
            <a:t>Employees</a:t>
          </a:r>
        </a:p>
      </dsp:txBody>
      <dsp:txXfrm>
        <a:off x="2627282" y="759393"/>
        <a:ext cx="2388438" cy="1433063"/>
      </dsp:txXfrm>
    </dsp:sp>
    <dsp:sp modelId="{90C76F12-BC60-44DC-9A6E-32C1016FE359}">
      <dsp:nvSpPr>
        <dsp:cNvPr id="0" name=""/>
        <dsp:cNvSpPr/>
      </dsp:nvSpPr>
      <dsp:spPr>
        <a:xfrm>
          <a:off x="5254565" y="759393"/>
          <a:ext cx="2388438" cy="1433063"/>
        </a:xfrm>
        <a:prstGeom prst="rect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70AD47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rgbClr val="8BA820"/>
              </a:solidFill>
              <a:latin typeface="Calibri" panose="020F0502020204030204"/>
              <a:ea typeface="+mn-ea"/>
              <a:cs typeface="+mn-cs"/>
            </a:rPr>
            <a:t>3</a:t>
          </a:r>
          <a:r>
            <a:rPr lang="en-US" sz="2400" b="1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 </a:t>
          </a:r>
          <a:r>
            <a:rPr lang="en-US" sz="2400" b="1" kern="1200" dirty="0">
              <a:solidFill>
                <a:srgbClr val="0093D8"/>
              </a:solidFill>
              <a:latin typeface="Calibri" panose="020F0502020204030204"/>
              <a:ea typeface="+mn-ea"/>
              <a:cs typeface="+mn-cs"/>
            </a:rPr>
            <a:t>Consumers</a:t>
          </a:r>
        </a:p>
      </dsp:txBody>
      <dsp:txXfrm>
        <a:off x="5254565" y="759393"/>
        <a:ext cx="2388438" cy="1433063"/>
      </dsp:txXfrm>
    </dsp:sp>
    <dsp:sp modelId="{32803395-CDD1-49F1-AB25-6F97D7259135}">
      <dsp:nvSpPr>
        <dsp:cNvPr id="0" name=""/>
        <dsp:cNvSpPr/>
      </dsp:nvSpPr>
      <dsp:spPr>
        <a:xfrm>
          <a:off x="0" y="2431300"/>
          <a:ext cx="2388438" cy="1433063"/>
        </a:xfrm>
        <a:prstGeom prst="rect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70AD47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rgbClr val="8BA820"/>
              </a:solidFill>
              <a:latin typeface="Calibri" panose="020F0502020204030204"/>
              <a:ea typeface="+mn-ea"/>
              <a:cs typeface="+mn-cs"/>
            </a:rPr>
            <a:t>4</a:t>
          </a:r>
          <a:r>
            <a:rPr lang="en-US" sz="2400" b="1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 </a:t>
          </a:r>
          <a:r>
            <a:rPr lang="en-US" sz="2400" b="1" kern="1200" dirty="0">
              <a:solidFill>
                <a:srgbClr val="0093D8"/>
              </a:solidFill>
              <a:latin typeface="Calibri" panose="020F0502020204030204"/>
              <a:ea typeface="+mn-ea"/>
              <a:cs typeface="+mn-cs"/>
            </a:rPr>
            <a:t>Suppliers</a:t>
          </a:r>
        </a:p>
      </dsp:txBody>
      <dsp:txXfrm>
        <a:off x="0" y="2431300"/>
        <a:ext cx="2388438" cy="1433063"/>
      </dsp:txXfrm>
    </dsp:sp>
    <dsp:sp modelId="{53C5B70B-73F6-40E6-9879-BDC47128F9EC}">
      <dsp:nvSpPr>
        <dsp:cNvPr id="0" name=""/>
        <dsp:cNvSpPr/>
      </dsp:nvSpPr>
      <dsp:spPr>
        <a:xfrm>
          <a:off x="2627282" y="2431300"/>
          <a:ext cx="2388438" cy="1433063"/>
        </a:xfrm>
        <a:prstGeom prst="rect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70AD47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rgbClr val="8BA820"/>
              </a:solidFill>
              <a:latin typeface="Calibri" panose="020F0502020204030204"/>
              <a:ea typeface="+mn-ea"/>
              <a:cs typeface="+mn-cs"/>
            </a:rPr>
            <a:t>5</a:t>
          </a:r>
          <a:r>
            <a:rPr lang="en-US" sz="2400" b="1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 </a:t>
          </a:r>
          <a:r>
            <a:rPr lang="en-US" sz="2400" b="1" kern="1200" dirty="0">
              <a:solidFill>
                <a:srgbClr val="0093D8"/>
              </a:solidFill>
              <a:latin typeface="Calibri" panose="020F0502020204030204"/>
              <a:ea typeface="+mn-ea"/>
              <a:cs typeface="+mn-cs"/>
            </a:rPr>
            <a:t>Government</a:t>
          </a:r>
        </a:p>
      </dsp:txBody>
      <dsp:txXfrm>
        <a:off x="2627282" y="2431300"/>
        <a:ext cx="2388438" cy="1433063"/>
      </dsp:txXfrm>
    </dsp:sp>
    <dsp:sp modelId="{D71418BD-7E83-4B8D-834C-958AE7A11D82}">
      <dsp:nvSpPr>
        <dsp:cNvPr id="0" name=""/>
        <dsp:cNvSpPr/>
      </dsp:nvSpPr>
      <dsp:spPr>
        <a:xfrm>
          <a:off x="5254565" y="2431300"/>
          <a:ext cx="2388438" cy="1433063"/>
        </a:xfrm>
        <a:prstGeom prst="rect">
          <a:avLst/>
        </a:prstGeom>
        <a:solidFill>
          <a:sysClr val="window" lastClr="FFFFFF">
            <a:hueOff val="0"/>
            <a:satOff val="0"/>
            <a:lumOff val="0"/>
            <a:alphaOff val="0"/>
          </a:sysClr>
        </a:solidFill>
        <a:ln w="12700" cap="flat" cmpd="sng" algn="ctr">
          <a:solidFill>
            <a:srgbClr val="70AD47">
              <a:shade val="80000"/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rgbClr val="8BA820"/>
              </a:solidFill>
              <a:latin typeface="Calibri" panose="020F0502020204030204"/>
              <a:ea typeface="+mn-ea"/>
              <a:cs typeface="+mn-cs"/>
            </a:rPr>
            <a:t>6</a:t>
          </a:r>
          <a:r>
            <a:rPr lang="en-US" sz="2400" b="1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 panose="020F0502020204030204"/>
              <a:ea typeface="+mn-ea"/>
              <a:cs typeface="+mn-cs"/>
            </a:rPr>
            <a:t> </a:t>
          </a:r>
          <a:r>
            <a:rPr lang="en-US" sz="2400" b="1" kern="1200" dirty="0">
              <a:solidFill>
                <a:srgbClr val="0093D8"/>
              </a:solidFill>
              <a:latin typeface="Calibri" panose="020F0502020204030204"/>
              <a:ea typeface="+mn-ea"/>
              <a:cs typeface="+mn-cs"/>
            </a:rPr>
            <a:t>Local Community</a:t>
          </a:r>
        </a:p>
      </dsp:txBody>
      <dsp:txXfrm>
        <a:off x="5254565" y="2431300"/>
        <a:ext cx="2388438" cy="14330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DAC808-0966-4222-A4DF-A7FDE0424DC2}">
      <dsp:nvSpPr>
        <dsp:cNvPr id="0" name=""/>
        <dsp:cNvSpPr/>
      </dsp:nvSpPr>
      <dsp:spPr>
        <a:xfrm>
          <a:off x="0" y="2051"/>
          <a:ext cx="3215810" cy="1354202"/>
        </a:xfrm>
        <a:prstGeom prst="rect">
          <a:avLst/>
        </a:prstGeom>
        <a:solidFill>
          <a:srgbClr val="FFC000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The business provides honest and transparent financial information.</a:t>
          </a:r>
        </a:p>
      </dsp:txBody>
      <dsp:txXfrm>
        <a:off x="0" y="2051"/>
        <a:ext cx="3215810" cy="1354202"/>
      </dsp:txXfrm>
    </dsp:sp>
    <dsp:sp modelId="{A115DE3F-5B7F-44B5-A4B4-77D6AF423D88}">
      <dsp:nvSpPr>
        <dsp:cNvPr id="0" name=""/>
        <dsp:cNvSpPr/>
      </dsp:nvSpPr>
      <dsp:spPr>
        <a:xfrm>
          <a:off x="0" y="1423963"/>
          <a:ext cx="3215810" cy="1354202"/>
        </a:xfrm>
        <a:prstGeom prst="rect">
          <a:avLst/>
        </a:prstGeom>
        <a:solidFill>
          <a:srgbClr val="FFC000">
            <a:hueOff val="5197846"/>
            <a:satOff val="-23984"/>
            <a:lumOff val="883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It does not pay excessive salaries and bonuses to senior management.</a:t>
          </a:r>
        </a:p>
      </dsp:txBody>
      <dsp:txXfrm>
        <a:off x="0" y="1423963"/>
        <a:ext cx="3215810" cy="1354202"/>
      </dsp:txXfrm>
    </dsp:sp>
    <dsp:sp modelId="{366EAFB0-0474-4118-8A0F-0F4BCE2B8624}">
      <dsp:nvSpPr>
        <dsp:cNvPr id="0" name=""/>
        <dsp:cNvSpPr/>
      </dsp:nvSpPr>
      <dsp:spPr>
        <a:xfrm>
          <a:off x="0" y="2845876"/>
          <a:ext cx="3215810" cy="1354202"/>
        </a:xfrm>
        <a:prstGeom prst="rect">
          <a:avLst/>
        </a:prstGeom>
        <a:solidFill>
          <a:srgbClr val="FFC000">
            <a:hueOff val="10395692"/>
            <a:satOff val="-47968"/>
            <a:lumOff val="1765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It rewards investors with a reasonable return when the business is profitable.</a:t>
          </a:r>
        </a:p>
      </dsp:txBody>
      <dsp:txXfrm>
        <a:off x="0" y="2845876"/>
        <a:ext cx="3215810" cy="13542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7EB2F8-1E7D-4995-BCF3-2AAD231B5D21}">
      <dsp:nvSpPr>
        <dsp:cNvPr id="0" name=""/>
        <dsp:cNvSpPr/>
      </dsp:nvSpPr>
      <dsp:spPr>
        <a:xfrm>
          <a:off x="0" y="2577"/>
          <a:ext cx="3191677" cy="1158983"/>
        </a:xfrm>
        <a:prstGeom prst="rect">
          <a:avLst/>
        </a:prstGeom>
        <a:solidFill>
          <a:srgbClr val="FFC000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The business pays a fair wage based on the work performed.</a:t>
          </a:r>
        </a:p>
      </dsp:txBody>
      <dsp:txXfrm>
        <a:off x="0" y="2577"/>
        <a:ext cx="3191677" cy="1158983"/>
      </dsp:txXfrm>
    </dsp:sp>
    <dsp:sp modelId="{595144FA-8212-4E8A-9A1C-978F81C92370}">
      <dsp:nvSpPr>
        <dsp:cNvPr id="0" name=""/>
        <dsp:cNvSpPr/>
      </dsp:nvSpPr>
      <dsp:spPr>
        <a:xfrm>
          <a:off x="0" y="1244274"/>
          <a:ext cx="3191677" cy="1197743"/>
        </a:xfrm>
        <a:prstGeom prst="rect">
          <a:avLst/>
        </a:prstGeom>
        <a:solidFill>
          <a:srgbClr val="FFC000">
            <a:hueOff val="5197846"/>
            <a:satOff val="-23984"/>
            <a:lumOff val="883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It provides healthy and safe working  conditions.</a:t>
          </a:r>
        </a:p>
      </dsp:txBody>
      <dsp:txXfrm>
        <a:off x="0" y="1244274"/>
        <a:ext cx="3191677" cy="1197743"/>
      </dsp:txXfrm>
    </dsp:sp>
    <dsp:sp modelId="{6954007A-0B57-44A1-9FE5-68487B0737BD}">
      <dsp:nvSpPr>
        <dsp:cNvPr id="0" name=""/>
        <dsp:cNvSpPr/>
      </dsp:nvSpPr>
      <dsp:spPr>
        <a:xfrm>
          <a:off x="0" y="2524732"/>
          <a:ext cx="3191677" cy="1654273"/>
        </a:xfrm>
        <a:prstGeom prst="rect">
          <a:avLst/>
        </a:prstGeom>
        <a:solidFill>
          <a:srgbClr val="FFC000">
            <a:hueOff val="10395692"/>
            <a:satOff val="-47968"/>
            <a:lumOff val="1765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ysClr val="window" lastClr="FFFFFF"/>
              </a:solidFill>
              <a:latin typeface="Calibri" panose="020F0502020204030204"/>
              <a:ea typeface="+mn-ea"/>
              <a:cs typeface="+mn-cs"/>
            </a:rPr>
            <a:t>It makes it clear that bullying and discrimination will not be tolerated in the workplace.</a:t>
          </a:r>
        </a:p>
      </dsp:txBody>
      <dsp:txXfrm>
        <a:off x="0" y="2524732"/>
        <a:ext cx="3191677" cy="165427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F99735-878A-4562-82B2-D522DF5B2B5B}">
      <dsp:nvSpPr>
        <dsp:cNvPr id="0" name=""/>
        <dsp:cNvSpPr/>
      </dsp:nvSpPr>
      <dsp:spPr>
        <a:xfrm>
          <a:off x="0" y="0"/>
          <a:ext cx="3025508" cy="141198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The business provides employment to local people.</a:t>
          </a:r>
        </a:p>
      </dsp:txBody>
      <dsp:txXfrm>
        <a:off x="0" y="0"/>
        <a:ext cx="3025508" cy="1411981"/>
      </dsp:txXfrm>
    </dsp:sp>
    <dsp:sp modelId="{83FB2F42-464D-4019-9A95-F219E7844E4D}">
      <dsp:nvSpPr>
        <dsp:cNvPr id="0" name=""/>
        <dsp:cNvSpPr/>
      </dsp:nvSpPr>
      <dsp:spPr>
        <a:xfrm>
          <a:off x="0" y="1486008"/>
          <a:ext cx="3025508" cy="1411981"/>
        </a:xfrm>
        <a:prstGeom prst="rect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It sources raw materials and other supplies from the local community.</a:t>
          </a:r>
        </a:p>
      </dsp:txBody>
      <dsp:txXfrm>
        <a:off x="0" y="1486008"/>
        <a:ext cx="3025508" cy="1411981"/>
      </dsp:txXfrm>
    </dsp:sp>
    <dsp:sp modelId="{E7BB7B4B-7B9F-4E63-9E59-E7F0B1BF3D5F}">
      <dsp:nvSpPr>
        <dsp:cNvPr id="0" name=""/>
        <dsp:cNvSpPr/>
      </dsp:nvSpPr>
      <dsp:spPr>
        <a:xfrm>
          <a:off x="0" y="2968589"/>
          <a:ext cx="3025508" cy="1139582"/>
        </a:xfrm>
        <a:prstGeom prst="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It invests money in the local community.</a:t>
          </a:r>
        </a:p>
      </dsp:txBody>
      <dsp:txXfrm>
        <a:off x="0" y="2968589"/>
        <a:ext cx="3025508" cy="11395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0" name="Shape 11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Organisational Health Index of an Organisation.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55414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683568" y="1988843"/>
            <a:ext cx="7772401" cy="1470026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369367" y="3744614"/>
            <a:ext cx="6400801" cy="1752601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342900" algn="ctr"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685800" algn="ctr"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028700" algn="ctr"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371600" algn="ctr"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1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7033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>
          <a:xfrm>
            <a:off x="683568" y="3993086"/>
            <a:ext cx="7772401" cy="1362076"/>
          </a:xfrm>
          <a:prstGeom prst="rect">
            <a:avLst/>
          </a:prstGeo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t>Title Text</a:t>
            </a:r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83568" y="2492899"/>
            <a:ext cx="7772401" cy="150018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1pPr>
            <a:lvl2pPr marL="0" indent="3429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2pPr>
            <a:lvl3pPr marL="0" indent="6858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3pPr>
            <a:lvl4pPr marL="0" indent="10287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4pPr>
            <a:lvl5pPr marL="0" indent="13716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3989041"/>
          </a:xfrm>
          <a:prstGeom prst="rect">
            <a:avLst/>
          </a:prstGeom>
        </p:spPr>
        <p:txBody>
          <a:bodyPr/>
          <a:lstStyle>
            <a:lvl1pPr>
              <a:defRPr sz="2100"/>
            </a:lvl1pPr>
            <a:lvl2pPr marL="592931" indent="-250031">
              <a:defRPr sz="2100"/>
            </a:lvl2pPr>
            <a:lvl3pPr marL="925830" indent="-240030">
              <a:defRPr sz="2100"/>
            </a:lvl3pPr>
            <a:lvl4pPr marL="1305657" indent="-276957">
              <a:defRPr sz="2100"/>
            </a:lvl4pPr>
            <a:lvl5pPr marL="1648557" indent="-276957">
              <a:defRPr sz="21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457200" y="1535112"/>
            <a:ext cx="4040188" cy="639763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SzTx/>
              <a:buFontTx/>
              <a:buNone/>
              <a:defRPr sz="1800" b="1"/>
            </a:lvl1pPr>
            <a:lvl2pPr marL="0" indent="342900">
              <a:spcBef>
                <a:spcPts val="400"/>
              </a:spcBef>
              <a:buSzTx/>
              <a:buFontTx/>
              <a:buNone/>
              <a:defRPr sz="1800" b="1"/>
            </a:lvl2pPr>
            <a:lvl3pPr marL="0" indent="685800">
              <a:spcBef>
                <a:spcPts val="400"/>
              </a:spcBef>
              <a:buSzTx/>
              <a:buFontTx/>
              <a:buNone/>
              <a:defRPr sz="1800" b="1"/>
            </a:lvl3pPr>
            <a:lvl4pPr marL="0" indent="1028700">
              <a:spcBef>
                <a:spcPts val="400"/>
              </a:spcBef>
              <a:buSzTx/>
              <a:buFontTx/>
              <a:buNone/>
              <a:defRPr sz="1800" b="1"/>
            </a:lvl4pPr>
            <a:lvl5pPr marL="0" indent="1371600">
              <a:spcBef>
                <a:spcPts val="400"/>
              </a:spcBef>
              <a:buSzTx/>
              <a:buFontTx/>
              <a:buNone/>
              <a:defRPr sz="18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645026" y="1535112"/>
            <a:ext cx="4041776" cy="639763"/>
          </a:xfrm>
          <a:prstGeom prst="rect">
            <a:avLst/>
          </a:prstGeom>
        </p:spPr>
        <p:txBody>
          <a:bodyPr anchor="b"/>
          <a:lstStyle/>
          <a:p>
            <a:pPr marL="0" indent="0">
              <a:spcBef>
                <a:spcPts val="400"/>
              </a:spcBef>
              <a:buSzTx/>
              <a:buFontTx/>
              <a:buNone/>
              <a:defRPr sz="1800" b="1"/>
            </a:pPr>
            <a:endParaRPr/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>
          <a:xfrm>
            <a:off x="457201" y="273050"/>
            <a:ext cx="3008315" cy="1162050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>
          <a:xfrm>
            <a:off x="3575050" y="273053"/>
            <a:ext cx="5111750" cy="5172175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457201" y="1435103"/>
            <a:ext cx="3008315" cy="4029892"/>
          </a:xfrm>
          <a:prstGeom prst="rect">
            <a:avLst/>
          </a:prstGeom>
        </p:spPr>
        <p:txBody>
          <a:bodyPr/>
          <a:lstStyle/>
          <a:p>
            <a:pPr marL="0" indent="0">
              <a:spcBef>
                <a:spcPts val="200"/>
              </a:spcBef>
              <a:buSzTx/>
              <a:buFontTx/>
              <a:buNone/>
              <a:defRPr sz="1000"/>
            </a:pPr>
            <a:endParaRPr/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>
            <a:spLocks noGrp="1"/>
          </p:cNvSpPr>
          <p:nvPr>
            <p:ph type="title"/>
          </p:nvPr>
        </p:nvSpPr>
        <p:spPr>
          <a:xfrm>
            <a:off x="1792288" y="4509120"/>
            <a:ext cx="5486401" cy="566739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1792288" y="612779"/>
            <a:ext cx="5486401" cy="3824338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792288" y="5157192"/>
            <a:ext cx="5486401" cy="432049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200"/>
              </a:spcBef>
              <a:buSzTx/>
              <a:buFontTx/>
              <a:buNone/>
              <a:defRPr sz="1000"/>
            </a:lvl1pPr>
            <a:lvl2pPr marL="0" indent="342900">
              <a:spcBef>
                <a:spcPts val="200"/>
              </a:spcBef>
              <a:buSzTx/>
              <a:buFontTx/>
              <a:buNone/>
              <a:defRPr sz="1000"/>
            </a:lvl2pPr>
            <a:lvl3pPr marL="0" indent="685800">
              <a:spcBef>
                <a:spcPts val="200"/>
              </a:spcBef>
              <a:buSzTx/>
              <a:buFontTx/>
              <a:buNone/>
              <a:defRPr sz="1000"/>
            </a:lvl3pPr>
            <a:lvl4pPr marL="0" indent="1028700">
              <a:spcBef>
                <a:spcPts val="200"/>
              </a:spcBef>
              <a:buSzTx/>
              <a:buFontTx/>
              <a:buNone/>
              <a:defRPr sz="1000"/>
            </a:lvl4pPr>
            <a:lvl5pPr marL="0" indent="1371600">
              <a:spcBef>
                <a:spcPts val="200"/>
              </a:spcBef>
              <a:buSzTx/>
              <a:buFontTx/>
              <a:buNone/>
              <a:defRPr sz="1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455523" y="6435657"/>
            <a:ext cx="231278" cy="2311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9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ransition spd="med"/>
  <p:txStyles>
    <p:titleStyle>
      <a:lvl1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titleStyle>
    <p:bodyStyle>
      <a:lvl1pPr marL="257175" marR="0" indent="-257175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587829" marR="0" indent="-24492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914400" marR="0" indent="-22860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1303019" marR="0" indent="-27431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16459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»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19888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23317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26746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30175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8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9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16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hbr.org/podcast/2024/04/amazon-in-seattle-the-role-of-business-in-causing-and-solving-a-housing-crisis?ab=at_pod_art_h3x1_s01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hbr.org/podcast/2024/04/amazon-in-seattle-the-role-of-business-in-causing-and-solving-a-housing-crisis?ab=at_pod_art_h3x1_s0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Title 1"/>
          <p:cNvSpPr txBox="1">
            <a:spLocks noGrp="1"/>
          </p:cNvSpPr>
          <p:nvPr>
            <p:ph type="ctrTitle"/>
          </p:nvPr>
        </p:nvSpPr>
        <p:spPr>
          <a:xfrm>
            <a:off x="472611" y="1695237"/>
            <a:ext cx="8358306" cy="4324212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562355">
              <a:defRPr sz="3034" b="1">
                <a:solidFill>
                  <a:schemeClr val="accent2"/>
                </a:solidFill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</a:defRPr>
            </a:pP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3100" dirty="0"/>
              <a:t>LCLM 5005</a:t>
            </a:r>
            <a:br>
              <a:rPr sz="3100" dirty="0"/>
            </a:br>
            <a:r>
              <a:rPr sz="3100" dirty="0">
                <a:solidFill>
                  <a:srgbClr val="000000"/>
                </a:solidFill>
              </a:rPr>
              <a:t> </a:t>
            </a:r>
            <a:r>
              <a:rPr lang="en-GB" sz="3100" dirty="0"/>
              <a:t>Organisational Culture</a:t>
            </a:r>
            <a:endParaRPr sz="3100" dirty="0"/>
          </a:p>
          <a:p>
            <a:pPr defTabSz="562355">
              <a:defRPr sz="2624" b="1">
                <a:solidFill>
                  <a:schemeClr val="accent2"/>
                </a:solidFill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</a:defRPr>
            </a:pPr>
            <a:r>
              <a:rPr lang="en-GB" sz="31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Week 6</a:t>
            </a:r>
            <a:r>
              <a:rPr lang="en-GB" sz="3100" b="1" dirty="0"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r>
              <a:rPr lang="en-GB" sz="3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sz="3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100" b="1" dirty="0"/>
              <a:t>Business Ethics, Social and Environmental Responsibility</a:t>
            </a:r>
            <a:br>
              <a:rPr lang="en-GB" sz="3100" b="1" dirty="0"/>
            </a:br>
            <a:br>
              <a:rPr lang="en-GB" sz="31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034" dirty="0"/>
              <a:t>Prepared by:</a:t>
            </a:r>
            <a:br>
              <a:rPr lang="en-GB" sz="3034" dirty="0"/>
            </a:br>
            <a:r>
              <a:rPr lang="en-GB" sz="3600" dirty="0"/>
              <a:t>Oluwaseun (Olu) Adegbite, PhD.</a:t>
            </a:r>
            <a:br>
              <a:rPr sz="3600" dirty="0"/>
            </a:br>
            <a:br>
              <a:rPr sz="3034" dirty="0"/>
            </a:br>
            <a:br>
              <a:rPr sz="2952" dirty="0">
                <a:solidFill>
                  <a:srgbClr val="FF0000"/>
                </a:solidFill>
              </a:rPr>
            </a:br>
            <a:br>
              <a:rPr sz="2952" dirty="0">
                <a:solidFill>
                  <a:srgbClr val="FF0000"/>
                </a:solidFill>
              </a:rPr>
            </a:br>
            <a:endParaRPr sz="2952" dirty="0">
              <a:solidFill>
                <a:srgbClr val="FF0000"/>
              </a:solidFill>
            </a:endParaRPr>
          </a:p>
        </p:txBody>
      </p:sp>
      <p:sp>
        <p:nvSpPr>
          <p:cNvPr id="113" name="TextBox 1"/>
          <p:cNvSpPr txBox="1"/>
          <p:nvPr/>
        </p:nvSpPr>
        <p:spPr>
          <a:xfrm>
            <a:off x="313083" y="965771"/>
            <a:ext cx="8235017" cy="12003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>
              <a:defRPr sz="4000" b="1"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ctr"/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BA</a:t>
            </a:r>
            <a:r>
              <a:rPr lang="en-US" sz="36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(Hons)</a:t>
            </a:r>
            <a:r>
              <a:rPr lang="en-US" sz="36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Leadership</a:t>
            </a:r>
            <a:r>
              <a:rPr lang="en-US" sz="36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and</a:t>
            </a:r>
            <a:r>
              <a:rPr lang="en-US" sz="3600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Management</a:t>
            </a:r>
            <a:r>
              <a:rPr lang="en-US" sz="36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Skills</a:t>
            </a:r>
            <a:r>
              <a:rPr lang="en-US" sz="36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for</a:t>
            </a:r>
            <a:r>
              <a:rPr lang="en-US" sz="36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</a:t>
            </a:r>
            <a:r>
              <a:rPr lang="en-US" sz="3600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Workplace</a:t>
            </a:r>
            <a:endParaRPr sz="36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" grpId="0" animBg="1"/>
      <p:bldP spid="113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195209" y="1643865"/>
            <a:ext cx="8575576" cy="3877931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>
                <a:solidFill>
                  <a:srgbClr val="FF0000"/>
                </a:solidFill>
              </a:rPr>
              <a:t>Organisational Structure &amp; Organisational Culture.</a:t>
            </a:r>
            <a:endParaRPr lang="en-GB" sz="3200" dirty="0">
              <a:solidFill>
                <a:srgbClr val="FF0000"/>
              </a:solidFill>
            </a:endParaRPr>
          </a:p>
          <a:p>
            <a:pPr lvl="0"/>
            <a:r>
              <a:rPr lang="en-GB" sz="3200" dirty="0"/>
              <a:t>Organisational structure.</a:t>
            </a:r>
          </a:p>
          <a:p>
            <a:r>
              <a:rPr lang="en-GB" sz="3200" dirty="0"/>
              <a:t>Types of organisational structure.</a:t>
            </a:r>
          </a:p>
          <a:p>
            <a:pPr lvl="0"/>
            <a:r>
              <a:rPr lang="en-GB" sz="3200" dirty="0"/>
              <a:t>Organisational structure and culture.</a:t>
            </a:r>
            <a:endParaRPr lang="en-GB" sz="2800" dirty="0"/>
          </a:p>
          <a:p>
            <a:pPr lvl="0"/>
            <a:endParaRPr lang="en-GB" dirty="0"/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2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606175" y="250298"/>
            <a:ext cx="7918553" cy="857251"/>
          </a:xfrm>
          <a:prstGeom prst="rect">
            <a:avLst/>
          </a:prstGeom>
        </p:spPr>
        <p:txBody>
          <a:bodyPr>
            <a:norm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La</a:t>
            </a:r>
            <a:r>
              <a:rPr lang="en-GB" dirty="0" err="1"/>
              <a:t>st</a:t>
            </a:r>
            <a:r>
              <a:rPr lang="en-GB" dirty="0"/>
              <a:t> Week (i.e., W</a:t>
            </a:r>
            <a:r>
              <a:rPr dirty="0"/>
              <a:t>eek </a:t>
            </a:r>
            <a:r>
              <a:rPr lang="en-GB" dirty="0"/>
              <a:t>5)</a:t>
            </a:r>
            <a:endParaRPr dirty="0"/>
          </a:p>
        </p:txBody>
      </p:sp>
      <p:sp>
        <p:nvSpPr>
          <p:cNvPr id="118" name="TextBox 7"/>
          <p:cNvSpPr txBox="1"/>
          <p:nvPr/>
        </p:nvSpPr>
        <p:spPr>
          <a:xfrm>
            <a:off x="195209" y="1107550"/>
            <a:ext cx="8151612" cy="6463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3600" dirty="0"/>
              <a:t>We considered…….</a:t>
            </a:r>
            <a:endParaRPr sz="3600" dirty="0"/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build="p" animBg="1"/>
      <p:bldP spid="117" grpId="0" animBg="1"/>
      <p:bldP spid="1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123290" y="1692324"/>
            <a:ext cx="8846049" cy="3829472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600" b="1" dirty="0"/>
              <a:t>Business Ethics, Social and Environmental Responsibility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3600" b="1" dirty="0">
                <a:solidFill>
                  <a:srgbClr val="FF0000"/>
                </a:solidFill>
              </a:rPr>
              <a:t>Reasons for Unethical Business Behaviour.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3600" b="1" dirty="0">
                <a:solidFill>
                  <a:srgbClr val="FF0000"/>
                </a:solidFill>
              </a:rPr>
              <a:t>Ways of Encouraging Ethical Business Behaviour.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3600" b="1" dirty="0">
                <a:solidFill>
                  <a:srgbClr val="FF0000"/>
                </a:solidFill>
              </a:rPr>
              <a:t>Social Responsibility Towards Stakeholders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b="1" dirty="0">
                <a:solidFill>
                  <a:srgbClr val="FF0000"/>
                </a:solidFill>
              </a:rPr>
              <a:t>Meeting Ethical, Social and Environmental Responsibilities.</a:t>
            </a:r>
          </a:p>
          <a:p>
            <a:endParaRPr lang="en-GB" dirty="0"/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3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606175" y="250298"/>
            <a:ext cx="7918553" cy="857251"/>
          </a:xfrm>
          <a:prstGeom prst="rect">
            <a:avLst/>
          </a:prstGeom>
        </p:spPr>
        <p:txBody>
          <a:bodyPr>
            <a:norm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dirty="0"/>
              <a:t>This Week (i.e.,</a:t>
            </a:r>
            <a:r>
              <a:rPr dirty="0"/>
              <a:t> </a:t>
            </a:r>
            <a:r>
              <a:rPr lang="en-GB" dirty="0"/>
              <a:t>W</a:t>
            </a:r>
            <a:r>
              <a:rPr dirty="0"/>
              <a:t>eek </a:t>
            </a:r>
            <a:r>
              <a:rPr lang="en-GB" dirty="0"/>
              <a:t>6)</a:t>
            </a:r>
            <a:endParaRPr dirty="0"/>
          </a:p>
        </p:txBody>
      </p:sp>
      <p:sp>
        <p:nvSpPr>
          <p:cNvPr id="118" name="TextBox 7"/>
          <p:cNvSpPr txBox="1"/>
          <p:nvPr/>
        </p:nvSpPr>
        <p:spPr>
          <a:xfrm>
            <a:off x="267128" y="1107549"/>
            <a:ext cx="8079692" cy="584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r>
              <a:rPr lang="en-GB" sz="3200" dirty="0"/>
              <a:t>We aim t</a:t>
            </a:r>
            <a:r>
              <a:rPr sz="3200" dirty="0"/>
              <a:t>o</a:t>
            </a:r>
            <a:r>
              <a:rPr lang="en-GB" sz="3200" dirty="0"/>
              <a:t> do the following:</a:t>
            </a:r>
            <a:endParaRPr sz="3200" dirty="0"/>
          </a:p>
        </p:txBody>
      </p:sp>
    </p:spTree>
    <p:extLst>
      <p:ext uri="{BB962C8B-B14F-4D97-AF65-F5344CB8AC3E}">
        <p14:creationId xmlns:p14="http://schemas.microsoft.com/office/powerpoint/2010/main" val="404781386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build="p" animBg="1"/>
      <p:bldP spid="117" grpId="0" animBg="1"/>
      <p:bldP spid="1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457200" y="205483"/>
            <a:ext cx="8229600" cy="81166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sz="4800" b="1" dirty="0"/>
              <a:t>Important Announcement!</a:t>
            </a:r>
            <a:endParaRPr sz="4800" b="1" dirty="0"/>
          </a:p>
        </p:txBody>
      </p:sp>
      <p:sp>
        <p:nvSpPr>
          <p:cNvPr id="124" name="Clarifying the core concepts in this module"/>
          <p:cNvSpPr txBox="1">
            <a:spLocks noGrp="1" noRot="1" noMove="1" noResize="1" noEditPoints="1" noAdjustHandles="1" noChangeArrowheads="1" noChangeShapeType="1"/>
          </p:cNvSpPr>
          <p:nvPr>
            <p:ph type="body" idx="1"/>
          </p:nvPr>
        </p:nvSpPr>
        <p:spPr>
          <a:xfrm>
            <a:off x="133564" y="1273996"/>
            <a:ext cx="8763856" cy="4243238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44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Have you started working on your </a:t>
            </a:r>
            <a:r>
              <a:rPr lang="en-GB" sz="44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assignment C1?</a:t>
            </a: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44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academic session is available for you!</a:t>
            </a: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44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You can liaise with your lecturer to book one-to-one session with him/her. </a:t>
            </a:r>
            <a:endParaRPr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1167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457200" y="205483"/>
            <a:ext cx="8229600" cy="106851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4800" b="1" dirty="0"/>
              <a:t>Week 6</a:t>
            </a:r>
            <a:endParaRPr sz="48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133564" y="1160981"/>
            <a:ext cx="8763856" cy="424323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3600" b="1" dirty="0"/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3600" b="1" dirty="0">
              <a:solidFill>
                <a:srgbClr val="FF0000"/>
              </a:solidFill>
            </a:endParaRP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4000" b="1" dirty="0">
                <a:solidFill>
                  <a:srgbClr val="FF0000"/>
                </a:solidFill>
              </a:rPr>
              <a:t>Business Ethics, Social and Environmental Responsibility.</a:t>
            </a: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r>
              <a:rPr lang="en-GB" sz="3600" b="1" dirty="0">
                <a:solidFill>
                  <a:srgbClr val="FF0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9227873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97950" y="0"/>
            <a:ext cx="8702212" cy="117125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defRPr sz="3300" b="1"/>
            </a:pPr>
            <a:r>
              <a:rPr lang="en-GB" sz="4000" b="1" dirty="0">
                <a:solidFill>
                  <a:srgbClr val="FF0000"/>
                </a:solidFill>
              </a:rPr>
              <a:t>Business Ethics, Social and Environmental Responsibility.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1171254"/>
            <a:ext cx="8702212" cy="4345979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endParaRPr lang="en-US" sz="3600" dirty="0"/>
          </a:p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r>
              <a:rPr lang="en-US" sz="3600" dirty="0"/>
              <a:t>Personal ethics relates to an individual’s view of what is morally right and wrong.</a:t>
            </a:r>
          </a:p>
          <a:p>
            <a:pPr marL="342900" indent="-342900">
              <a:buClr>
                <a:srgbClr val="0093D8"/>
              </a:buClr>
              <a:buFont typeface="Arial" panose="020B0604020202020204" pitchFamily="34" charset="0"/>
              <a:buChar char="•"/>
            </a:pPr>
            <a:endParaRPr lang="en-US" sz="3600" dirty="0"/>
          </a:p>
          <a:p>
            <a:pPr marL="285750" indent="-285750">
              <a:buClr>
                <a:srgbClr val="0093D8"/>
              </a:buClr>
              <a:buFont typeface="Arial" panose="020B0604020202020204" pitchFamily="34" charset="0"/>
              <a:buChar char="•"/>
            </a:pPr>
            <a:r>
              <a:rPr lang="en-US" sz="3600" dirty="0"/>
              <a:t>Business ethics are the moral rules and standards that help people to make decisions in a business. 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0380590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26031" y="184935"/>
            <a:ext cx="8774131" cy="878439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200" b="1" dirty="0">
                <a:solidFill>
                  <a:srgbClr val="FF0000"/>
                </a:solidFill>
              </a:rPr>
              <a:t>Business Ethics, Social and Environmental Responsibility.</a:t>
            </a:r>
            <a:endParaRPr lang="en-GB" sz="32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26031" y="1063375"/>
            <a:ext cx="8691938" cy="4638782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rgbClr val="8BA820"/>
                </a:solidFill>
              </a:rPr>
              <a:t>Reasons for Unethical Business Behaviour.</a:t>
            </a:r>
          </a:p>
          <a:p>
            <a:endParaRPr lang="en-US" sz="3200" b="1" dirty="0">
              <a:solidFill>
                <a:srgbClr val="8BA820"/>
              </a:solidFill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A4A45069-3939-CBC5-94B8-65796F9BBBC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23011406"/>
              </p:ext>
            </p:extLst>
          </p:nvPr>
        </p:nvGraphicFramePr>
        <p:xfrm>
          <a:off x="437438" y="1869898"/>
          <a:ext cx="8269124" cy="36678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110253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EF5A056-021A-488E-9393-EFBE74DC46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graphicEl>
                                              <a:dgm id="{6EF5A056-021A-488E-9393-EFBE74DC46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graphicEl>
                                              <a:dgm id="{6EF5A056-021A-488E-9393-EFBE74DC46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graphicEl>
                                              <a:dgm id="{6EF5A056-021A-488E-9393-EFBE74DC46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B2DEDFB-32C5-4F7B-A5C8-C30F3A9AAE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graphicEl>
                                              <a:dgm id="{9B2DEDFB-32C5-4F7B-A5C8-C30F3A9AAE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graphicEl>
                                              <a:dgm id="{9B2DEDFB-32C5-4F7B-A5C8-C30F3A9AAE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graphicEl>
                                              <a:dgm id="{9B2DEDFB-32C5-4F7B-A5C8-C30F3A9AAE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7BC78C3-A114-4EE4-8939-457FC73C4C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graphicEl>
                                              <a:dgm id="{37BC78C3-A114-4EE4-8939-457FC73C4C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graphicEl>
                                              <a:dgm id="{37BC78C3-A114-4EE4-8939-457FC73C4C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graphicEl>
                                              <a:dgm id="{37BC78C3-A114-4EE4-8939-457FC73C4C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008C8FB-C01D-4635-AF3D-FC5FCC9E97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graphicEl>
                                              <a:dgm id="{5008C8FB-C01D-4635-AF3D-FC5FCC9E97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graphicEl>
                                              <a:dgm id="{5008C8FB-C01D-4635-AF3D-FC5FCC9E97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graphicEl>
                                              <a:dgm id="{5008C8FB-C01D-4635-AF3D-FC5FCC9E97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7EF876D-E8DE-453B-9AB2-9DF61CA7C4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graphicEl>
                                              <a:dgm id="{77EF876D-E8DE-453B-9AB2-9DF61CA7C4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graphicEl>
                                              <a:dgm id="{77EF876D-E8DE-453B-9AB2-9DF61CA7C4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graphicEl>
                                              <a:dgm id="{77EF876D-E8DE-453B-9AB2-9DF61CA7C4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F730493-CD79-4A00-B965-8B1F14D457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graphicEl>
                                              <a:dgm id="{7F730493-CD79-4A00-B965-8B1F14D457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graphicEl>
                                              <a:dgm id="{7F730493-CD79-4A00-B965-8B1F14D457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graphicEl>
                                              <a:dgm id="{7F730493-CD79-4A00-B965-8B1F14D457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1E5AD52-6B23-4817-B6D6-D8E463F8C5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graphicEl>
                                              <a:dgm id="{31E5AD52-6B23-4817-B6D6-D8E463F8C50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graphicEl>
                                              <a:dgm id="{31E5AD52-6B23-4817-B6D6-D8E463F8C5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graphicEl>
                                              <a:dgm id="{31E5AD52-6B23-4817-B6D6-D8E463F8C5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3BA3A5E-52BB-4F11-B1E8-466E1E3171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">
                                            <p:graphicEl>
                                              <a:dgm id="{43BA3A5E-52BB-4F11-B1E8-466E1E3171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">
                                            <p:graphicEl>
                                              <a:dgm id="{43BA3A5E-52BB-4F11-B1E8-466E1E3171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">
                                            <p:graphicEl>
                                              <a:dgm id="{43BA3A5E-52BB-4F11-B1E8-466E1E3171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901AB5C-0B4F-498B-9F56-BD2C422A4B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">
                                            <p:graphicEl>
                                              <a:dgm id="{B901AB5C-0B4F-498B-9F56-BD2C422A4B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">
                                            <p:graphicEl>
                                              <a:dgm id="{B901AB5C-0B4F-498B-9F56-BD2C422A4B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">
                                            <p:graphicEl>
                                              <a:dgm id="{B901AB5C-0B4F-498B-9F56-BD2C422A4B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CB581AC-327C-4555-BF90-193439F469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">
                                            <p:graphicEl>
                                              <a:dgm id="{6CB581AC-327C-4555-BF90-193439F469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">
                                            <p:graphicEl>
                                              <a:dgm id="{6CB581AC-327C-4555-BF90-193439F469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">
                                            <p:graphicEl>
                                              <a:dgm id="{6CB581AC-327C-4555-BF90-193439F469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  <p:bldGraphic spid="2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26031" y="1"/>
            <a:ext cx="8774131" cy="97604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rgbClr val="FF0000"/>
                </a:solidFill>
              </a:rPr>
              <a:t>Business Ethics, Social and Environmental Responsibility.</a:t>
            </a:r>
            <a:endParaRPr lang="en-GB" sz="36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143838" y="976045"/>
            <a:ext cx="8856324" cy="4674741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rgbClr val="8BA820"/>
                </a:solidFill>
              </a:rPr>
              <a:t>Ways of Encouraging Ethical Business Behaviour.</a:t>
            </a:r>
          </a:p>
          <a:p>
            <a:pPr marL="0" indent="0">
              <a:buNone/>
            </a:pPr>
            <a:endParaRPr lang="en-US" altLang="en-US" sz="32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FA5DC51-07CA-C9FD-C9C9-266D44A03F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036" y="1465940"/>
            <a:ext cx="1656656" cy="41848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6A71D3B-48C4-9CE9-20F6-F2F104CDFBFB}"/>
              </a:ext>
            </a:extLst>
          </p:cNvPr>
          <p:cNvSpPr txBox="1"/>
          <p:nvPr/>
        </p:nvSpPr>
        <p:spPr>
          <a:xfrm>
            <a:off x="2168692" y="1340767"/>
            <a:ext cx="6677357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hangingPunct="1">
              <a:spcAft>
                <a:spcPts val="1800"/>
              </a:spcAft>
              <a:buClr>
                <a:srgbClr val="0093D8"/>
              </a:buClr>
              <a:buFont typeface="+mj-lt"/>
              <a:buAutoNum type="arabicPeriod"/>
            </a:pPr>
            <a:r>
              <a:rPr lang="en-US" b="1" kern="1200" dirty="0">
                <a:solidFill>
                  <a:prstClr val="black"/>
                </a:solidFill>
                <a:ea typeface="+mn-ea"/>
                <a:cs typeface="+mn-cs"/>
              </a:rPr>
              <a:t>An independent firm completes an ethical audit in the business. It reviews how the business is run from an ethical perspective. </a:t>
            </a:r>
          </a:p>
          <a:p>
            <a:pPr marL="342900" indent="-342900" hangingPunct="1">
              <a:spcAft>
                <a:spcPts val="1800"/>
              </a:spcAft>
              <a:buClr>
                <a:srgbClr val="0093D8"/>
              </a:buClr>
              <a:buFont typeface="+mj-lt"/>
              <a:buAutoNum type="arabicPeriod"/>
            </a:pPr>
            <a:r>
              <a:rPr lang="en-US" b="1" kern="1200" dirty="0">
                <a:solidFill>
                  <a:prstClr val="black"/>
                </a:solidFill>
                <a:ea typeface="+mn-ea"/>
                <a:cs typeface="+mn-cs"/>
              </a:rPr>
              <a:t>Senior management must set an example for employees to follow, so employees understand that they must act ethically in business situations.</a:t>
            </a:r>
          </a:p>
          <a:p>
            <a:pPr marL="342900" indent="-342900" hangingPunct="1">
              <a:spcAft>
                <a:spcPts val="1800"/>
              </a:spcAft>
              <a:buClr>
                <a:srgbClr val="0093D8"/>
              </a:buClr>
              <a:buFont typeface="+mj-lt"/>
              <a:buAutoNum type="arabicPeriod"/>
            </a:pPr>
            <a:r>
              <a:rPr lang="en-US" b="1" kern="1200" dirty="0">
                <a:solidFill>
                  <a:prstClr val="black"/>
                </a:solidFill>
                <a:ea typeface="+mn-ea"/>
                <a:cs typeface="+mn-cs"/>
              </a:rPr>
              <a:t>Whistleblowing  occurs when a person in the business reports unethical </a:t>
            </a:r>
            <a:r>
              <a:rPr lang="en-US" b="1" kern="1200" dirty="0" err="1">
                <a:solidFill>
                  <a:prstClr val="black"/>
                </a:solidFill>
                <a:ea typeface="+mn-ea"/>
                <a:cs typeface="+mn-cs"/>
              </a:rPr>
              <a:t>behaviour</a:t>
            </a:r>
            <a:r>
              <a:rPr lang="en-US" b="1" kern="1200" dirty="0">
                <a:solidFill>
                  <a:prstClr val="black"/>
                </a:solidFill>
                <a:ea typeface="+mn-ea"/>
                <a:cs typeface="+mn-cs"/>
              </a:rPr>
              <a:t> by co-workers or managers.</a:t>
            </a:r>
          </a:p>
          <a:p>
            <a:pPr marL="342900" indent="-342900" hangingPunct="1">
              <a:spcAft>
                <a:spcPts val="1800"/>
              </a:spcAft>
              <a:buClr>
                <a:srgbClr val="0093D8"/>
              </a:buClr>
              <a:buFont typeface="+mj-lt"/>
              <a:buAutoNum type="arabicPeriod"/>
            </a:pPr>
            <a:r>
              <a:rPr lang="en-US" b="1" kern="1200" dirty="0">
                <a:solidFill>
                  <a:prstClr val="black"/>
                </a:solidFill>
                <a:ea typeface="+mn-ea"/>
                <a:cs typeface="+mn-cs"/>
              </a:rPr>
              <a:t>During induction, employees should receive information on the firm’s code of ethics. </a:t>
            </a:r>
          </a:p>
          <a:p>
            <a:pPr marL="342900" indent="-342900" hangingPunct="1">
              <a:spcAft>
                <a:spcPts val="1800"/>
              </a:spcAft>
              <a:buClr>
                <a:srgbClr val="0093D8"/>
              </a:buClr>
              <a:buFont typeface="+mj-lt"/>
              <a:buAutoNum type="arabicPeriod"/>
            </a:pPr>
            <a:r>
              <a:rPr lang="en-US" b="1" kern="1200" dirty="0">
                <a:solidFill>
                  <a:prstClr val="black"/>
                </a:solidFill>
                <a:ea typeface="+mn-ea"/>
                <a:cs typeface="+mn-cs"/>
              </a:rPr>
              <a:t>Rewards can be offered to employees who act in an ethical manner.</a:t>
            </a:r>
            <a:endParaRPr lang="en-IE" b="1" kern="1200" dirty="0">
              <a:solidFill>
                <a:prstClr val="black"/>
              </a:solidFill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761650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410966" y="82193"/>
            <a:ext cx="8589196" cy="89385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rgbClr val="FF0000"/>
                </a:solidFill>
              </a:rPr>
              <a:t>Business Ethics, Social and Environmental Responsibility.</a:t>
            </a:r>
            <a:endParaRPr lang="en-GB" sz="36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71919" y="976046"/>
            <a:ext cx="8928242" cy="4541188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solidFill>
                  <a:srgbClr val="0070C0"/>
                </a:solidFill>
              </a:rPr>
              <a:t>Code of Ethics</a:t>
            </a:r>
          </a:p>
          <a:p>
            <a:pPr marL="0" indent="0">
              <a:buNone/>
            </a:pPr>
            <a:endParaRPr lang="en-US" altLang="en-US" sz="3200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22C30E4-F6A9-549B-96C6-D21057007E9A}"/>
              </a:ext>
            </a:extLst>
          </p:cNvPr>
          <p:cNvSpPr/>
          <p:nvPr/>
        </p:nvSpPr>
        <p:spPr>
          <a:xfrm>
            <a:off x="226031" y="1468831"/>
            <a:ext cx="3719245" cy="4315894"/>
          </a:xfrm>
          <a:prstGeom prst="roundRect">
            <a:avLst/>
          </a:prstGeom>
          <a:ln/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ot="0" spcFirstLastPara="1" vertOverflow="overflow" horzOverflow="overflow" vert="horz" wrap="square" lIns="45719" tIns="45719" rIns="45719" bIns="45719" numCol="1" spcCol="38100" rtlCol="0" anchor="ctr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2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Myriad Pro"/>
                <a:ea typeface="Myriad Pro"/>
                <a:cs typeface="Myriad Pro"/>
                <a:sym typeface="Myriad Pro"/>
              </a:rPr>
              <a:t>A code of ethics is a formal written statement that outlines the type of behaviour expected by the business from all employees when dealing with stakeholders.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B76250-467F-4D28-AE45-6B028C9B1B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129" y="1536881"/>
            <a:ext cx="4715839" cy="4114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25048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97950" y="1"/>
            <a:ext cx="8702212" cy="97604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rgbClr val="FF0000"/>
                </a:solidFill>
              </a:rPr>
              <a:t>Business Ethics, Social and Environmental Responsibility.</a:t>
            </a:r>
            <a:endParaRPr lang="en-GB" sz="36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6046"/>
            <a:ext cx="8702212" cy="4541188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/>
            <a:endParaRPr lang="en-US" altLang="en-US" sz="2800" dirty="0"/>
          </a:p>
          <a:p>
            <a:pPr algn="just"/>
            <a:endParaRPr lang="en-US" altLang="en-US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9A4BBA-A744-9882-28F3-B90CDA3138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355" y="976046"/>
            <a:ext cx="8797290" cy="4798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4975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97950" y="1"/>
            <a:ext cx="8702212" cy="97604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rgbClr val="FF0000"/>
                </a:solidFill>
              </a:rPr>
              <a:t>Business Ethics, Social and Environmental Responsibility.</a:t>
            </a:r>
            <a:endParaRPr lang="en-GB" sz="36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6046"/>
            <a:ext cx="8702212" cy="4541188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/>
            <a:endParaRPr lang="en-US" altLang="en-US" sz="2800" dirty="0"/>
          </a:p>
          <a:p>
            <a:pPr algn="just"/>
            <a:endParaRPr lang="en-US" altLang="en-US" sz="28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DA52BC7-C3C5-A016-0D40-DA40EE333F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451" y="976046"/>
            <a:ext cx="8785097" cy="4705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55586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54113"/>
            <a:ext cx="8784405" cy="821934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rgbClr val="FF0000"/>
                </a:solidFill>
              </a:rPr>
              <a:t>Business Ethics, Social and Environmental Responsibility.</a:t>
            </a:r>
            <a:endParaRPr lang="en-GB" sz="36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6046"/>
            <a:ext cx="8702212" cy="45411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rgbClr val="0093D8"/>
                </a:solidFill>
              </a:rPr>
              <a:t>Social Responsibility</a:t>
            </a:r>
            <a:endParaRPr lang="en-GB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B0288E9-78BE-AE5A-975E-0CB44DD8EE20}"/>
              </a:ext>
            </a:extLst>
          </p:cNvPr>
          <p:cNvSpPr/>
          <p:nvPr/>
        </p:nvSpPr>
        <p:spPr>
          <a:xfrm>
            <a:off x="226030" y="1804436"/>
            <a:ext cx="3976099" cy="3439237"/>
          </a:xfrm>
          <a:prstGeom prst="roundRect">
            <a:avLst/>
          </a:prstGeom>
          <a:ln/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ot="0" spcFirstLastPara="1" vertOverflow="overflow" horzOverflow="overflow" vert="horz" wrap="square" lIns="45719" tIns="45719" rIns="45719" bIns="45719" numCol="1" spcCol="38100" rtlCol="0" anchor="ctr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2800" b="1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Myriad Pro"/>
                <a:ea typeface="Myriad Pro"/>
                <a:cs typeface="Myriad Pro"/>
                <a:sym typeface="Myriad Pro"/>
              </a:rPr>
              <a:t>Corporate social responsibility (CSR), ensures that businesses take into account the impact of their decisions on stakeholders.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58EF71-DA92-46A8-CE4C-4449A92358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8436" y="1715796"/>
            <a:ext cx="4489806" cy="361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387006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54113"/>
            <a:ext cx="8784405" cy="71919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rgbClr val="FF0000"/>
                </a:solidFill>
              </a:rPr>
              <a:t>Business Ethics, Social and Environmental Responsibility.</a:t>
            </a:r>
            <a:endParaRPr lang="en-GB" sz="36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6046"/>
            <a:ext cx="8702212" cy="45411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8BA820"/>
                </a:solidFill>
              </a:rPr>
              <a:t>Social Responsibility Towards Stakeholders</a:t>
            </a:r>
            <a:endParaRPr lang="en-US" sz="2800" b="1" dirty="0">
              <a:solidFill>
                <a:srgbClr val="0093D8"/>
              </a:solidFill>
            </a:endParaRPr>
          </a:p>
          <a:p>
            <a:pPr marL="0" indent="0">
              <a:buNone/>
            </a:pPr>
            <a:endParaRPr lang="en-GB" altLang="en-US" sz="2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1F0AB709-AFD8-D354-94A5-CEC894FBF9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66463851"/>
              </p:ext>
            </p:extLst>
          </p:nvPr>
        </p:nvGraphicFramePr>
        <p:xfrm>
          <a:off x="750498" y="1670625"/>
          <a:ext cx="7643004" cy="46237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519079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8286387-4D5D-4960-A4E2-FAC9ADB892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graphicEl>
                                              <a:dgm id="{E8286387-4D5D-4960-A4E2-FAC9ADB892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graphicEl>
                                              <a:dgm id="{E8286387-4D5D-4960-A4E2-FAC9ADB892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039107A-CFF5-4D7C-B635-E2BE038ED1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graphicEl>
                                              <a:dgm id="{6039107A-CFF5-4D7C-B635-E2BE038ED1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graphicEl>
                                              <a:dgm id="{6039107A-CFF5-4D7C-B635-E2BE038ED1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0C76F12-BC60-44DC-9A6E-32C1016FE3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graphicEl>
                                              <a:dgm id="{90C76F12-BC60-44DC-9A6E-32C1016FE3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graphicEl>
                                              <a:dgm id="{90C76F12-BC60-44DC-9A6E-32C1016FE3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2803395-CDD1-49F1-AB25-6F97D72591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graphicEl>
                                              <a:dgm id="{32803395-CDD1-49F1-AB25-6F97D72591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graphicEl>
                                              <a:dgm id="{32803395-CDD1-49F1-AB25-6F97D72591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3C5B70B-73F6-40E6-9879-BDC47128F9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graphicEl>
                                              <a:dgm id="{53C5B70B-73F6-40E6-9879-BDC47128F9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graphicEl>
                                              <a:dgm id="{53C5B70B-73F6-40E6-9879-BDC47128F9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71418BD-7E83-4B8D-834C-958AE7A11D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graphicEl>
                                              <a:dgm id="{D71418BD-7E83-4B8D-834C-958AE7A11D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graphicEl>
                                              <a:dgm id="{D71418BD-7E83-4B8D-834C-958AE7A11D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  <p:bldGraphic spid="3" grpId="0">
        <p:bldSub>
          <a:bldDgm bld="one"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33564"/>
            <a:ext cx="8784405" cy="84248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rgbClr val="FF0000"/>
                </a:solidFill>
              </a:rPr>
              <a:t>Business Ethics, Social and Environmental Responsibility.</a:t>
            </a:r>
            <a:endParaRPr lang="en-GB" sz="36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6046"/>
            <a:ext cx="8702212" cy="4541188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algn="ctr"/>
            <a:r>
              <a:rPr lang="en-US" sz="2800" b="1" dirty="0">
                <a:solidFill>
                  <a:srgbClr val="8BA820"/>
                </a:solidFill>
              </a:rPr>
              <a:t>1</a:t>
            </a:r>
            <a:r>
              <a:rPr lang="en-US" sz="2800" b="1" dirty="0"/>
              <a:t> </a:t>
            </a:r>
            <a:r>
              <a:rPr lang="en-US" sz="2800" b="1" dirty="0">
                <a:solidFill>
                  <a:srgbClr val="0093D8"/>
                </a:solidFill>
              </a:rPr>
              <a:t>Investors</a:t>
            </a:r>
          </a:p>
          <a:p>
            <a:pPr lvl="0"/>
            <a:endParaRPr lang="en-US" sz="2800" b="1" dirty="0">
              <a:solidFill>
                <a:srgbClr val="0093D8"/>
              </a:solidFill>
            </a:endParaRPr>
          </a:p>
          <a:p>
            <a:pPr marL="0" indent="0">
              <a:buNone/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B59478A9-7D15-D540-E9A4-7772A4EDF75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964361"/>
              </p:ext>
            </p:extLst>
          </p:nvPr>
        </p:nvGraphicFramePr>
        <p:xfrm>
          <a:off x="215757" y="1428108"/>
          <a:ext cx="3215810" cy="4202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C5BDE1DC-87BB-7726-E7BE-DD971E032D9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7325" y="1428109"/>
            <a:ext cx="5270644" cy="4202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03612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5DAC808-0966-4222-A4DF-A7FDE0424D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">
                                            <p:graphicEl>
                                              <a:dgm id="{D5DAC808-0966-4222-A4DF-A7FDE0424D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>
                                            <p:graphicEl>
                                              <a:dgm id="{D5DAC808-0966-4222-A4DF-A7FDE0424D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115DE3F-5B7F-44B5-A4B4-77D6AF423D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">
                                            <p:graphicEl>
                                              <a:dgm id="{A115DE3F-5B7F-44B5-A4B4-77D6AF423D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">
                                            <p:graphicEl>
                                              <a:dgm id="{A115DE3F-5B7F-44B5-A4B4-77D6AF423D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66EAFB0-0474-4118-8A0F-0F4BCE2B86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">
                                            <p:graphicEl>
                                              <a:dgm id="{366EAFB0-0474-4118-8A0F-0F4BCE2B86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">
                                            <p:graphicEl>
                                              <a:dgm id="{366EAFB0-0474-4118-8A0F-0F4BCE2B86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  <p:bldGraphic spid="2" grpId="0">
        <p:bldSub>
          <a:bldDgm bld="on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33564"/>
            <a:ext cx="8784405" cy="84248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rgbClr val="FF0000"/>
                </a:solidFill>
              </a:rPr>
              <a:t>Business Ethics, Social and Environmental Responsibility.</a:t>
            </a:r>
            <a:endParaRPr lang="en-GB" sz="36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6046"/>
            <a:ext cx="8702212" cy="4541188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800" b="1" dirty="0">
                <a:solidFill>
                  <a:srgbClr val="8BA820"/>
                </a:solidFill>
              </a:rPr>
              <a:t>2</a:t>
            </a:r>
            <a:r>
              <a:rPr lang="en-US" sz="2800" b="1" dirty="0"/>
              <a:t> </a:t>
            </a:r>
            <a:r>
              <a:rPr lang="en-US" sz="2800" b="1" dirty="0">
                <a:solidFill>
                  <a:srgbClr val="0093D8"/>
                </a:solidFill>
              </a:rPr>
              <a:t>Employees</a:t>
            </a:r>
          </a:p>
          <a:p>
            <a:pPr marL="0" indent="0">
              <a:buNone/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AE56166B-5602-9A77-8DA1-F354E73796D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6653017"/>
              </p:ext>
            </p:extLst>
          </p:nvPr>
        </p:nvGraphicFramePr>
        <p:xfrm>
          <a:off x="215756" y="1479478"/>
          <a:ext cx="3191677" cy="41815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D10ED4EA-E280-DE2D-07E4-4AFC6AB2F0D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41881" y="1479478"/>
            <a:ext cx="5458281" cy="4181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05533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A7EB2F8-1E7D-4995-BCF3-2AAD231B5D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">
                                            <p:graphicEl>
                                              <a:dgm id="{2A7EB2F8-1E7D-4995-BCF3-2AAD231B5D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>
                                            <p:graphicEl>
                                              <a:dgm id="{2A7EB2F8-1E7D-4995-BCF3-2AAD231B5D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95144FA-8212-4E8A-9A1C-978F81C923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">
                                            <p:graphicEl>
                                              <a:dgm id="{595144FA-8212-4E8A-9A1C-978F81C923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">
                                            <p:graphicEl>
                                              <a:dgm id="{595144FA-8212-4E8A-9A1C-978F81C923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954007A-0B57-44A1-9FE5-68487B0737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">
                                            <p:graphicEl>
                                              <a:dgm id="{6954007A-0B57-44A1-9FE5-68487B0737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">
                                            <p:graphicEl>
                                              <a:dgm id="{6954007A-0B57-44A1-9FE5-68487B0737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  <p:bldGraphic spid="2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33564"/>
            <a:ext cx="8784405" cy="84248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rgbClr val="FF0000"/>
                </a:solidFill>
              </a:rPr>
              <a:t>Business Ethics, Social and Environmental Responsibility.</a:t>
            </a:r>
            <a:endParaRPr lang="en-GB" sz="36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6046"/>
            <a:ext cx="8702212" cy="4541188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800" b="1" dirty="0">
                <a:solidFill>
                  <a:srgbClr val="8BA820"/>
                </a:solidFill>
              </a:rPr>
              <a:t>3</a:t>
            </a:r>
            <a:r>
              <a:rPr lang="en-US" sz="2800" b="1" dirty="0"/>
              <a:t> </a:t>
            </a:r>
            <a:r>
              <a:rPr lang="en-US" sz="2800" b="1" dirty="0">
                <a:solidFill>
                  <a:srgbClr val="0093D8"/>
                </a:solidFill>
              </a:rPr>
              <a:t>Consumers</a:t>
            </a:r>
          </a:p>
          <a:p>
            <a:pPr marL="0" indent="0">
              <a:buNone/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E9B047F-7395-4F64-9240-DBABC53AE4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564" y="1428108"/>
            <a:ext cx="3846909" cy="422267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A0677BD-8541-BB3A-56E5-AF34C4DD29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7452" y="1428108"/>
            <a:ext cx="5023539" cy="4222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60787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33564"/>
            <a:ext cx="8784405" cy="84248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rgbClr val="FF0000"/>
                </a:solidFill>
              </a:rPr>
              <a:t>Business Ethics, Social and Environmental Responsibility.</a:t>
            </a:r>
            <a:endParaRPr lang="en-GB" sz="36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6046"/>
            <a:ext cx="8702212" cy="4541188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800" b="1" dirty="0">
                <a:solidFill>
                  <a:srgbClr val="8BA820"/>
                </a:solidFill>
              </a:rPr>
              <a:t>4</a:t>
            </a:r>
            <a:r>
              <a:rPr lang="en-US" sz="2800" b="1" dirty="0"/>
              <a:t> </a:t>
            </a:r>
            <a:r>
              <a:rPr lang="en-US" sz="2800" b="1" dirty="0">
                <a:solidFill>
                  <a:srgbClr val="0093D8"/>
                </a:solidFill>
              </a:rPr>
              <a:t>Suppliers</a:t>
            </a:r>
          </a:p>
          <a:p>
            <a:pPr marL="0" indent="0">
              <a:buNone/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0F908DA-889F-094B-F98B-6A160B7BE0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79479"/>
            <a:ext cx="2983852" cy="422713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AFDD264-DD23-27E5-2B73-3E7F80AF6B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1398" y="1479479"/>
            <a:ext cx="5846571" cy="4227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149604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33564"/>
            <a:ext cx="8784405" cy="84248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rgbClr val="FF0000"/>
                </a:solidFill>
              </a:rPr>
              <a:t>Business Ethics, Social and Environmental Responsibility.</a:t>
            </a:r>
            <a:endParaRPr lang="en-GB" sz="36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6046"/>
            <a:ext cx="8702212" cy="4541188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800" b="1" dirty="0">
                <a:solidFill>
                  <a:srgbClr val="8BA820"/>
                </a:solidFill>
              </a:rPr>
              <a:t>5</a:t>
            </a:r>
            <a:r>
              <a:rPr lang="en-US" sz="2800" b="1" dirty="0"/>
              <a:t> </a:t>
            </a:r>
            <a:r>
              <a:rPr lang="en-US" sz="2800" b="1" dirty="0">
                <a:solidFill>
                  <a:srgbClr val="0093D8"/>
                </a:solidFill>
              </a:rPr>
              <a:t>Government</a:t>
            </a:r>
          </a:p>
          <a:p>
            <a:pPr marL="0" indent="0">
              <a:buNone/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CF4E976-9AE6-AB35-C6E5-2F308F38FF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564" y="1340766"/>
            <a:ext cx="2749534" cy="438195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D74C814-F05D-8EE6-58E7-77D9ADB898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4468" y="1469204"/>
            <a:ext cx="5974598" cy="4253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04086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33564"/>
            <a:ext cx="8784405" cy="84248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rgbClr val="FF0000"/>
                </a:solidFill>
              </a:rPr>
              <a:t>Business Ethics, Social and Environmental Responsibility.</a:t>
            </a:r>
            <a:endParaRPr lang="en-GB" sz="36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6046"/>
            <a:ext cx="8702212" cy="4541188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800" b="1" dirty="0">
                <a:solidFill>
                  <a:srgbClr val="8BA820"/>
                </a:solidFill>
              </a:rPr>
              <a:t>6</a:t>
            </a:r>
            <a:r>
              <a:rPr lang="en-US" sz="2800" b="1" dirty="0"/>
              <a:t> </a:t>
            </a:r>
            <a:r>
              <a:rPr lang="en-US" sz="2800" b="1" dirty="0">
                <a:solidFill>
                  <a:srgbClr val="0093D8"/>
                </a:solidFill>
              </a:rPr>
              <a:t>Local Community</a:t>
            </a:r>
          </a:p>
          <a:p>
            <a:pPr marL="0" indent="0">
              <a:buNone/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D2F03068-B29E-0307-2C93-9D92B4C739B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40785731"/>
              </p:ext>
            </p:extLst>
          </p:nvPr>
        </p:nvGraphicFramePr>
        <p:xfrm>
          <a:off x="219372" y="1621381"/>
          <a:ext cx="3025508" cy="41115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A3AF57AE-C8A6-0CEB-F9E6-6955360AD1C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42584" y="1621381"/>
            <a:ext cx="5657578" cy="4111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267259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0F99735-878A-4562-82B2-D522DF5B2B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">
                                            <p:graphicEl>
                                              <a:dgm id="{30F99735-878A-4562-82B2-D522DF5B2B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>
                                            <p:graphicEl>
                                              <a:dgm id="{30F99735-878A-4562-82B2-D522DF5B2B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3FB2F42-464D-4019-9A95-F219E7844E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">
                                            <p:graphicEl>
                                              <a:dgm id="{83FB2F42-464D-4019-9A95-F219E7844E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">
                                            <p:graphicEl>
                                              <a:dgm id="{83FB2F42-464D-4019-9A95-F219E7844E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7BB7B4B-7B9F-4E63-9E59-E7F0B1BF3D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">
                                            <p:graphicEl>
                                              <a:dgm id="{E7BB7B4B-7B9F-4E63-9E59-E7F0B1BF3D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">
                                            <p:graphicEl>
                                              <a:dgm id="{E7BB7B4B-7B9F-4E63-9E59-E7F0B1BF3D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  <p:bldGraphic spid="2" grpId="0">
        <p:bldSub>
          <a:bldDgm bld="one"/>
        </p:bldSub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33564"/>
            <a:ext cx="8784405" cy="84248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rgbClr val="FF0000"/>
                </a:solidFill>
              </a:rPr>
              <a:t>Business Ethics, Social and Environmental Responsibility.</a:t>
            </a:r>
            <a:endParaRPr lang="en-GB" sz="36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6046"/>
            <a:ext cx="8702212" cy="4541188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800" b="1" dirty="0">
                <a:solidFill>
                  <a:srgbClr val="0093D8"/>
                </a:solidFill>
              </a:rPr>
              <a:t>Environmental Responsibility</a:t>
            </a:r>
          </a:p>
          <a:p>
            <a:pPr lvl="0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B9B6AD0-ED2E-3252-52B1-3DC2DA9032EA}"/>
              </a:ext>
            </a:extLst>
          </p:cNvPr>
          <p:cNvSpPr/>
          <p:nvPr/>
        </p:nvSpPr>
        <p:spPr>
          <a:xfrm>
            <a:off x="226031" y="1768831"/>
            <a:ext cx="3462391" cy="3746716"/>
          </a:xfrm>
          <a:prstGeom prst="roundRect">
            <a:avLst/>
          </a:prstGeom>
          <a:ln/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ot="0" spcFirstLastPara="1" vertOverflow="overflow" horzOverflow="overflow" vert="horz" wrap="square" lIns="45719" tIns="45719" rIns="45719" bIns="45719" numCol="1" spcCol="38100" rtlCol="0" anchor="ctr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2400" b="1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Myriad Pro"/>
                <a:ea typeface="Myriad Pro"/>
                <a:cs typeface="Myriad Pro"/>
                <a:sym typeface="Myriad Pro"/>
              </a:rPr>
              <a:t>Businesses have a responsibility to conduct their business activities without damaging the environment, i.e. they should not damage the air, sea or land.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CB17AD-61DB-59A2-4D46-290013CD8A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2501" y="1768831"/>
            <a:ext cx="4761389" cy="3748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491559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33564"/>
            <a:ext cx="8784405" cy="84248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rgbClr val="FF0000"/>
                </a:solidFill>
              </a:rPr>
              <a:t>Business Ethics, Social and Environmental Responsibility.</a:t>
            </a:r>
            <a:endParaRPr lang="en-GB" sz="36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6046"/>
            <a:ext cx="8702212" cy="4541188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solidFill>
                  <a:srgbClr val="8BA820"/>
                </a:solidFill>
              </a:rPr>
              <a:t>Environmental Responsibilities of a Business - I.</a:t>
            </a:r>
          </a:p>
          <a:p>
            <a:pPr algn="ctr"/>
            <a:endParaRPr lang="en-US" sz="2800" b="1" dirty="0">
              <a:solidFill>
                <a:srgbClr val="0093D8"/>
              </a:solidFill>
            </a:endParaRPr>
          </a:p>
          <a:p>
            <a:pPr lvl="0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342C75-A10D-D5BF-68D7-DB4E401BB1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623" y="1479479"/>
            <a:ext cx="8510754" cy="4161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22855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33564"/>
            <a:ext cx="8784405" cy="84248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rgbClr val="FF0000"/>
                </a:solidFill>
              </a:rPr>
              <a:t>Business Ethics, Social and Environmental Responsibility.</a:t>
            </a:r>
            <a:endParaRPr lang="en-GB" sz="36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215757" y="976046"/>
            <a:ext cx="8702212" cy="4541188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solidFill>
                  <a:srgbClr val="8BA820"/>
                </a:solidFill>
              </a:rPr>
              <a:t>Environmental Responsibilities of a Business - II</a:t>
            </a:r>
          </a:p>
          <a:p>
            <a:endParaRPr lang="en-US" sz="2800" b="1" dirty="0">
              <a:solidFill>
                <a:srgbClr val="8BA820"/>
              </a:solidFill>
            </a:endParaRPr>
          </a:p>
          <a:p>
            <a:pPr algn="ctr"/>
            <a:endParaRPr lang="en-US" sz="2800" b="1" dirty="0">
              <a:solidFill>
                <a:srgbClr val="0093D8"/>
              </a:solidFill>
            </a:endParaRPr>
          </a:p>
          <a:p>
            <a:pPr lvl="0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DD0CF59-1ACC-8EF1-EA2B-6C9F95BB89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031" y="1541125"/>
            <a:ext cx="8691938" cy="4068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0339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33564"/>
            <a:ext cx="8784405" cy="84248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rgbClr val="FF0000"/>
                </a:solidFill>
              </a:rPr>
              <a:t>Business Ethics, Social and Environmental Responsibility.</a:t>
            </a:r>
            <a:endParaRPr lang="en-GB" sz="36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143838" y="976046"/>
            <a:ext cx="8774131" cy="4541187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solidFill>
                  <a:srgbClr val="8BA820"/>
                </a:solidFill>
              </a:rPr>
              <a:t>Characteristics of an Environmentally Responsible Business.</a:t>
            </a:r>
            <a:endParaRPr lang="en-US" sz="2800" b="1" dirty="0">
              <a:solidFill>
                <a:srgbClr val="0093D8"/>
              </a:solidFill>
            </a:endParaRPr>
          </a:p>
          <a:p>
            <a:endParaRPr lang="en-US" sz="2800" b="1" dirty="0">
              <a:solidFill>
                <a:srgbClr val="8BA820"/>
              </a:solidFill>
            </a:endParaRPr>
          </a:p>
          <a:p>
            <a:pPr algn="ctr"/>
            <a:endParaRPr lang="en-US" sz="2800" b="1" dirty="0">
              <a:solidFill>
                <a:srgbClr val="0093D8"/>
              </a:solidFill>
            </a:endParaRPr>
          </a:p>
          <a:p>
            <a:pPr lvl="0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6F3AC7-213A-1380-5C12-0214A20DE2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047" y="1852388"/>
            <a:ext cx="8476180" cy="3931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44699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33564"/>
            <a:ext cx="8784405" cy="84248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rgbClr val="FF0000"/>
                </a:solidFill>
              </a:rPr>
              <a:t>Business Ethics, Social and Environmental Responsibility.</a:t>
            </a:r>
            <a:endParaRPr lang="en-GB" sz="36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0" y="1073648"/>
            <a:ext cx="8917969" cy="4443585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8BA820"/>
                </a:solidFill>
              </a:rPr>
              <a:t>Meeting Ethical, Social and Environmental Responsibilities.</a:t>
            </a:r>
          </a:p>
          <a:p>
            <a:endParaRPr lang="en-GB" sz="2800" b="1" dirty="0">
              <a:solidFill>
                <a:srgbClr val="8BA820"/>
              </a:solidFill>
            </a:endParaRPr>
          </a:p>
          <a:p>
            <a:endParaRPr lang="en-US" sz="2800" b="1" dirty="0">
              <a:solidFill>
                <a:srgbClr val="8BA820"/>
              </a:solidFill>
            </a:endParaRPr>
          </a:p>
          <a:p>
            <a:pPr algn="ctr"/>
            <a:endParaRPr lang="en-US" sz="2800" b="1" dirty="0">
              <a:solidFill>
                <a:srgbClr val="0093D8"/>
              </a:solidFill>
            </a:endParaRPr>
          </a:p>
          <a:p>
            <a:pPr lvl="0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90A13B3-A619-99D6-8499-C723BDF39A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031" y="1963035"/>
            <a:ext cx="4407790" cy="365179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9F7FED1-102A-8339-61ED-70FF87E340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3821" y="1963035"/>
            <a:ext cx="4407790" cy="3651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62401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33564"/>
            <a:ext cx="8784405" cy="842483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en-GB" sz="3600" b="1" dirty="0">
                <a:solidFill>
                  <a:srgbClr val="FF0000"/>
                </a:solidFill>
              </a:rPr>
              <a:t>Business Ethics, Social and Environmental Responsibility.</a:t>
            </a:r>
            <a:endParaRPr lang="en-GB" sz="3600" b="1" dirty="0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0" y="1073648"/>
            <a:ext cx="8917969" cy="4443585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8BA820"/>
                </a:solidFill>
              </a:rPr>
              <a:t>Meeting Ethical, Social and Environmental Responsibilities.</a:t>
            </a:r>
          </a:p>
          <a:p>
            <a:endParaRPr lang="en-GB" sz="2800" b="1" dirty="0">
              <a:solidFill>
                <a:srgbClr val="8BA820"/>
              </a:solidFill>
            </a:endParaRPr>
          </a:p>
          <a:p>
            <a:endParaRPr lang="en-US" sz="2800" b="1" dirty="0">
              <a:solidFill>
                <a:srgbClr val="8BA820"/>
              </a:solidFill>
            </a:endParaRPr>
          </a:p>
          <a:p>
            <a:pPr algn="ctr"/>
            <a:endParaRPr lang="en-US" sz="2800" b="1" dirty="0">
              <a:solidFill>
                <a:srgbClr val="0093D8"/>
              </a:solidFill>
            </a:endParaRPr>
          </a:p>
          <a:p>
            <a:pPr lvl="0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altLang="en-US" sz="2800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78E25DC-DF8E-B09F-C1BC-AEB1447637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016" y="1941017"/>
            <a:ext cx="4397162" cy="367381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CAF6043-C88F-3836-061B-04D9632CAF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0178" y="1941016"/>
            <a:ext cx="4489983" cy="3673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19730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54113"/>
            <a:ext cx="8784405" cy="688368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spcBef>
                <a:spcPct val="50000"/>
              </a:spcBef>
            </a:pPr>
            <a:r>
              <a:rPr lang="en-GB" sz="4000" b="1" dirty="0"/>
              <a:t>Individual Class Activity</a:t>
            </a: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143838" y="842481"/>
            <a:ext cx="8856324" cy="4736386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600" b="1" dirty="0">
                <a:solidFill>
                  <a:srgbClr val="FF0000"/>
                </a:solidFill>
              </a:rPr>
              <a:t>Listen to the podcast:</a:t>
            </a:r>
          </a:p>
          <a:p>
            <a:pPr marL="0" indent="0">
              <a:buNone/>
            </a:pPr>
            <a:r>
              <a:rPr lang="en-GB" sz="2800" b="1" dirty="0"/>
              <a:t>Amazon in Seattle: The Role of Business in Causing and Solving a Housing Crisis</a:t>
            </a:r>
          </a:p>
          <a:p>
            <a:pPr marL="0" indent="0">
              <a:buNone/>
            </a:pPr>
            <a:r>
              <a:rPr lang="en-GB" sz="2000" dirty="0">
                <a:hlinkClick r:id="rId2"/>
              </a:rPr>
              <a:t>https://hbr.org/podcast/2024/04/amazon-in-seattle-the-role-of-business-in-causing-and-solving-a-housing-crisis?ab=at_pod_art_h3x1_s01</a:t>
            </a:r>
            <a:endParaRPr lang="en-GB" sz="2000" dirty="0"/>
          </a:p>
          <a:p>
            <a:pPr marL="0" indent="0">
              <a:buNone/>
            </a:pPr>
            <a:endParaRPr lang="en-GB" sz="2800" dirty="0"/>
          </a:p>
          <a:p>
            <a:pPr marL="0" indent="0" algn="just">
              <a:buNone/>
            </a:pPr>
            <a:r>
              <a:rPr lang="en-GB" sz="2800" dirty="0"/>
              <a:t>Explain in what specific ways Amazon has helped in solving housing crisis in Seattle.</a:t>
            </a:r>
          </a:p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r>
              <a:rPr lang="en-GB" sz="2800" dirty="0"/>
              <a:t>Do you think many companies place high importance on the issue of </a:t>
            </a:r>
            <a:r>
              <a:rPr lang="en-US" sz="2800" b="1" dirty="0">
                <a:solidFill>
                  <a:srgbClr val="FF0000"/>
                </a:solidFill>
              </a:rPr>
              <a:t>Social Responsibility? Justify your answer.</a:t>
            </a:r>
            <a:endParaRPr lang="en-GB" sz="2800" dirty="0"/>
          </a:p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r>
              <a:rPr lang="en-GB" sz="2800" b="1" dirty="0">
                <a:solidFill>
                  <a:srgbClr val="FF0000"/>
                </a:solidFill>
              </a:rPr>
              <a:t>(Activity duration = 60 minutes).</a:t>
            </a:r>
          </a:p>
          <a:p>
            <a:pPr marL="0" indent="0">
              <a:buNone/>
            </a:pPr>
            <a:endParaRPr lang="en-GB" sz="2800" b="1" dirty="0"/>
          </a:p>
          <a:p>
            <a:endParaRPr lang="en-GB" sz="2800" dirty="0"/>
          </a:p>
          <a:p>
            <a:pPr marL="0" indent="0">
              <a:buNone/>
            </a:pP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658253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>
          <a:xfrm>
            <a:off x="215757" y="154112"/>
            <a:ext cx="8784405" cy="780835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r>
              <a:rPr lang="en-GB" sz="3600" b="1" dirty="0"/>
              <a:t>Individual Class Activity</a:t>
            </a:r>
            <a:endParaRPr lang="en-GB" sz="3600" b="1" dirty="0">
              <a:solidFill>
                <a:schemeClr val="tx1"/>
              </a:solidFill>
            </a:endParaRPr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>
          <a:xfrm>
            <a:off x="143838" y="842481"/>
            <a:ext cx="8784405" cy="473638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sz="4000" dirty="0"/>
          </a:p>
          <a:p>
            <a:pPr marL="0" indent="0" algn="just">
              <a:buNone/>
            </a:pPr>
            <a:r>
              <a:rPr lang="en-GB" sz="4000" dirty="0"/>
              <a:t>Write your answers on MS Words.</a:t>
            </a:r>
          </a:p>
          <a:p>
            <a:pPr marL="0" indent="0" algn="just">
              <a:buNone/>
            </a:pPr>
            <a:endParaRPr lang="en-GB" sz="4000" dirty="0"/>
          </a:p>
          <a:p>
            <a:pPr marL="0" indent="0" algn="just">
              <a:buNone/>
            </a:pPr>
            <a:r>
              <a:rPr lang="en-GB" sz="4000" dirty="0"/>
              <a:t>Email your answers to your lecturer.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/>
          </a:p>
          <a:p>
            <a:endParaRPr lang="en-GB" sz="2800" dirty="0"/>
          </a:p>
          <a:p>
            <a:pPr marL="0" indent="0">
              <a:buNone/>
            </a:pP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28050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" grpId="0" animBg="1"/>
      <p:bldP spid="124" grpId="0" build="p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>
          <a:xfrm>
            <a:off x="318498" y="143838"/>
            <a:ext cx="8517277" cy="760287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sz="3400" dirty="0"/>
              <a:t>Summary</a:t>
            </a:r>
            <a:r>
              <a:rPr lang="en-GB" sz="3400" dirty="0"/>
              <a:t>…Today we have examined…</a:t>
            </a:r>
            <a:endParaRPr sz="3400" dirty="0"/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>
          <a:xfrm>
            <a:off x="102742" y="904125"/>
            <a:ext cx="8917968" cy="4767209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6000" b="1" dirty="0"/>
              <a:t>Business Ethics, Social and Environmental Responsibility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400" b="1" dirty="0">
                <a:solidFill>
                  <a:srgbClr val="FF0000"/>
                </a:solidFill>
              </a:rPr>
              <a:t>Reasons for Unethical Business Behaviour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400" b="1" dirty="0">
                <a:solidFill>
                  <a:srgbClr val="FF0000"/>
                </a:solidFill>
              </a:rPr>
              <a:t>Ways of Encouraging Ethical Business Behaviour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400" b="1" dirty="0">
                <a:solidFill>
                  <a:srgbClr val="FF0000"/>
                </a:solidFill>
              </a:rPr>
              <a:t>Social Responsibility Towards Stakeholders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400" b="1" dirty="0">
                <a:solidFill>
                  <a:srgbClr val="FF0000"/>
                </a:solidFill>
              </a:rPr>
              <a:t>Meeting Ethical, Social and Environmental Responsibilities.</a:t>
            </a:r>
          </a:p>
          <a:p>
            <a:pPr marL="0" indent="0">
              <a:buNone/>
            </a:pPr>
            <a:br>
              <a:rPr lang="en-GB" sz="3600" b="1" dirty="0"/>
            </a:br>
            <a:endParaRPr lang="en-GB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066128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/>
              <a:t>Next Week, We will look at…</a:t>
            </a:r>
            <a:endParaRPr sz="3600" dirty="0"/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>
          <a:xfrm>
            <a:off x="215757" y="1243174"/>
            <a:ext cx="8722760" cy="42740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3600" dirty="0"/>
              <a:t> </a:t>
            </a:r>
          </a:p>
          <a:p>
            <a:pPr lvl="0"/>
            <a:r>
              <a:rPr lang="en-GB" sz="3600" b="1" dirty="0">
                <a:solidFill>
                  <a:srgbClr val="FF0000"/>
                </a:solidFill>
              </a:rPr>
              <a:t>Organisational Health Index of an Organisation</a:t>
            </a:r>
            <a:r>
              <a:rPr lang="en-GB" sz="36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0910693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Further information"/>
          <p:cNvSpPr txBox="1">
            <a:spLocks noGrp="1"/>
          </p:cNvSpPr>
          <p:nvPr>
            <p:ph type="title"/>
          </p:nvPr>
        </p:nvSpPr>
        <p:spPr>
          <a:xfrm>
            <a:off x="287676" y="123290"/>
            <a:ext cx="8568648" cy="729465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dirty="0"/>
              <a:t>References</a:t>
            </a:r>
            <a:endParaRPr dirty="0"/>
          </a:p>
        </p:txBody>
      </p:sp>
      <p:sp>
        <p:nvSpPr>
          <p:cNvPr id="281" name="Reading on the need to identify the ‘right’ business problem: Spradlin, D. (2012). Are you solving the right problem? Harvard Business Review…"/>
          <p:cNvSpPr txBox="1">
            <a:spLocks noGrp="1"/>
          </p:cNvSpPr>
          <p:nvPr>
            <p:ph type="body" idx="1"/>
          </p:nvPr>
        </p:nvSpPr>
        <p:spPr>
          <a:xfrm>
            <a:off x="215757" y="852755"/>
            <a:ext cx="8640567" cy="4664479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algn="just"/>
            <a:endParaRPr lang="en-GB" sz="3100" dirty="0"/>
          </a:p>
          <a:p>
            <a:pPr algn="just"/>
            <a:r>
              <a:rPr lang="en-GB" sz="3100" dirty="0"/>
              <a:t>Alvesson, M. (2013) Understanding Organizational Culture. Second edition. London: SAGE. </a:t>
            </a:r>
          </a:p>
          <a:p>
            <a:pPr algn="just"/>
            <a:r>
              <a:rPr lang="en-GB" sz="3100" dirty="0"/>
              <a:t>Cacciattolo, K., (2014).</a:t>
            </a:r>
            <a:r>
              <a:rPr lang="en-GB" sz="3100" i="1" dirty="0"/>
              <a:t> </a:t>
            </a:r>
            <a:r>
              <a:rPr lang="en-GB" sz="3100" dirty="0"/>
              <a:t>Understanding Organisational Cultures, European Scientific Journal November 2014 /Special Edition vol.2 </a:t>
            </a:r>
          </a:p>
          <a:p>
            <a:pPr algn="just"/>
            <a:r>
              <a:rPr lang="en-GB" sz="3100" dirty="0"/>
              <a:t>Deal, T. E. &amp; Kennedy, A. A. (2000) The New Corporate Cultures: Revitalizing the workplace after downsizing, mergers and reengineering, London-UK, TEXERE Publishing Limited. </a:t>
            </a:r>
          </a:p>
          <a:p>
            <a:pPr algn="just"/>
            <a:r>
              <a:rPr lang="en-GB" sz="3100" dirty="0"/>
              <a:t>Mullins, L., &amp; Christy, G. (2016). Management &amp; Organisational Behaviour (Eleventh ed., Always learning). </a:t>
            </a:r>
          </a:p>
          <a:p>
            <a:pPr algn="just"/>
            <a:r>
              <a:rPr lang="en-GB" sz="3100" dirty="0"/>
              <a:t>Schein, E.H. 1990. </a:t>
            </a:r>
            <a:r>
              <a:rPr lang="en-GB" sz="3100" i="1" dirty="0"/>
              <a:t>Career anchors: Discovering your real values</a:t>
            </a:r>
            <a:r>
              <a:rPr lang="en-GB" sz="3100" dirty="0"/>
              <a:t>. San Francisco: Jossey-Bass/ Pfeiffer.</a:t>
            </a:r>
            <a:endParaRPr lang="en-GB" sz="3100" b="0" i="0" u="none" strike="noStrike" baseline="0" dirty="0">
              <a:solidFill>
                <a:srgbClr val="000000"/>
              </a:solidFill>
            </a:endParaRPr>
          </a:p>
          <a:p>
            <a:pPr marL="228885" indent="-228885" defTabSz="610361">
              <a:defRPr sz="2136"/>
            </a:pPr>
            <a:r>
              <a:rPr lang="en-GB" sz="3100" dirty="0"/>
              <a:t>Spar and Healy (2024). Amazon in Seattle: The Role of Business in Causing and Solving a Housing Crisis, available @: </a:t>
            </a:r>
            <a:r>
              <a:rPr lang="en-GB" sz="3100" dirty="0">
                <a:hlinkClick r:id="rId2"/>
              </a:rPr>
              <a:t>https://hbr.org/podcast/2024/04/amazon-in-seattle-the-role-of-business-in-causing-and-solving-a-housing-crisis?ab=at_pod_art_h3x1_s01</a:t>
            </a:r>
            <a:r>
              <a:rPr lang="en-GB" sz="3100" dirty="0"/>
              <a:t>  (Accessed 08/05/2024).</a:t>
            </a:r>
          </a:p>
          <a:p>
            <a:pPr marL="228885" indent="-228885" defTabSz="610361">
              <a:defRPr sz="2136"/>
            </a:pPr>
            <a:endParaRPr i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0" grpId="0" animBg="1"/>
      <p:bldP spid="281" grpId="0" build="p" animBg="1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6281</TotalTime>
  <Words>1162</Words>
  <Application>Microsoft Office PowerPoint</Application>
  <PresentationFormat>On-screen Show (4:3)</PresentationFormat>
  <Paragraphs>146</Paragraphs>
  <Slides>30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Calibri</vt:lpstr>
      <vt:lpstr>Myriad Pro</vt:lpstr>
      <vt:lpstr>Wingdings</vt:lpstr>
      <vt:lpstr>20140311PresentationUWTSDTemplate</vt:lpstr>
      <vt:lpstr>     LCLM 5005  Organisational Culture Week 6:  Business Ethics, Social and Environmental Responsibility  Prepared by: Oluwaseun (Olu) Adegbite, PhD.    </vt:lpstr>
      <vt:lpstr>Last Week (i.e., Week 5)</vt:lpstr>
      <vt:lpstr>This Week (i.e., Week 6)</vt:lpstr>
      <vt:lpstr>Important Announcement!</vt:lpstr>
      <vt:lpstr>Week 6</vt:lpstr>
      <vt:lpstr>Business Ethics, Social and Environmental Responsibility.</vt:lpstr>
      <vt:lpstr>Business Ethics, Social and Environmental Responsibility.</vt:lpstr>
      <vt:lpstr>Business Ethics, Social and Environmental Responsibility.</vt:lpstr>
      <vt:lpstr>Business Ethics, Social and Environmental Responsibility.</vt:lpstr>
      <vt:lpstr>Business Ethics, Social and Environmental Responsibility.</vt:lpstr>
      <vt:lpstr>Business Ethics, Social and Environmental Responsibility.</vt:lpstr>
      <vt:lpstr>Business Ethics, Social and Environmental Responsibility.</vt:lpstr>
      <vt:lpstr>Business Ethics, Social and Environmental Responsibility.</vt:lpstr>
      <vt:lpstr>Business Ethics, Social and Environmental Responsibility.</vt:lpstr>
      <vt:lpstr>Business Ethics, Social and Environmental Responsibility.</vt:lpstr>
      <vt:lpstr>Business Ethics, Social and Environmental Responsibility.</vt:lpstr>
      <vt:lpstr>Business Ethics, Social and Environmental Responsibility.</vt:lpstr>
      <vt:lpstr>Business Ethics, Social and Environmental Responsibility.</vt:lpstr>
      <vt:lpstr>Business Ethics, Social and Environmental Responsibility.</vt:lpstr>
      <vt:lpstr>Business Ethics, Social and Environmental Responsibility.</vt:lpstr>
      <vt:lpstr>Business Ethics, Social and Environmental Responsibility.</vt:lpstr>
      <vt:lpstr>Business Ethics, Social and Environmental Responsibility.</vt:lpstr>
      <vt:lpstr>Business Ethics, Social and Environmental Responsibility.</vt:lpstr>
      <vt:lpstr>Business Ethics, Social and Environmental Responsibility.</vt:lpstr>
      <vt:lpstr>Business Ethics, Social and Environmental Responsibility.</vt:lpstr>
      <vt:lpstr>Individual Class Activity</vt:lpstr>
      <vt:lpstr>Individual Class Activity</vt:lpstr>
      <vt:lpstr>Summary…Today we have examined…</vt:lpstr>
      <vt:lpstr>Next Week, We will look at…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LCLM4004  Problem Solving and Decision Making  Week 1</dc:title>
  <dc:creator>Adegbite, Oluwaseun</dc:creator>
  <cp:lastModifiedBy>Oluwaseun Adegbite</cp:lastModifiedBy>
  <cp:revision>376</cp:revision>
  <dcterms:modified xsi:type="dcterms:W3CDTF">2024-06-01T22:23:19Z</dcterms:modified>
</cp:coreProperties>
</file>