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webextensions/webextension1.xml" ContentType="application/vnd.ms-office.webextension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webextensions/webextension2.xml" ContentType="application/vnd.ms-office.webextension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346" r:id="rId2"/>
    <p:sldId id="257" r:id="rId3"/>
    <p:sldId id="331" r:id="rId4"/>
    <p:sldId id="332" r:id="rId5"/>
    <p:sldId id="333" r:id="rId6"/>
    <p:sldId id="336" r:id="rId7"/>
    <p:sldId id="334" r:id="rId8"/>
    <p:sldId id="340" r:id="rId9"/>
    <p:sldId id="330" r:id="rId10"/>
    <p:sldId id="341" r:id="rId11"/>
    <p:sldId id="342" r:id="rId12"/>
    <p:sldId id="322" r:id="rId13"/>
    <p:sldId id="343" r:id="rId14"/>
    <p:sldId id="335" r:id="rId15"/>
    <p:sldId id="345" r:id="rId16"/>
    <p:sldId id="344" r:id="rId17"/>
    <p:sldId id="339" r:id="rId18"/>
    <p:sldId id="338" r:id="rId19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E5B1B9-BDB3-4047-9D84-A5087CC51838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52475-0ABC-426F-9700-A7B8A74E7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006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Come back to these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2562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Word cloud and discussion</a:t>
            </a:r>
          </a:p>
          <a:p>
            <a:r>
              <a:rPr lang="en-GB" dirty="0"/>
              <a:t>Ensure to remind students of teacher pay (1870s) Marketization and league tables (ERA) and now progression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22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the chat function to make a list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423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Word cloud and 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91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https://hwb.gov.wales/curriculum-for-wales/reading-and-numeracy-assessments/personalised-assessments-information-for-parents-and-carers#:~:text=Personalised%20assessments%20are%20mandatory%20for,support%20learners%20to%20make%20progress.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6330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https://hwb.gov.wales/curriculum-for-wales/reading-and-numeracy-assessments/personalised-assessments/national-reading-and-numeracy-personalised-assessments-administration-handbook</a:t>
            </a:r>
          </a:p>
          <a:p>
            <a:endParaRPr lang="en-GB" dirty="0"/>
          </a:p>
          <a:p>
            <a:r>
              <a:rPr lang="en-GB" dirty="0"/>
              <a:t>Need to assign Kahoot closer to the date - https://create.kahoot.it/details/a73c6389-5a92-40fb-96b6-42d13a72770d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500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Check wording and purpose of tests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06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Post 16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0638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Come back to these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52475-0ABC-426F-9700-A7B8A74E7C3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221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371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833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459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90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24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29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028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632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897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829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62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8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literacyandnumeracywithtugade.blogspot.com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uowtsd.sharepoint.com/:b:/r/teams/3Rs2324_GRP/Shared%20Documents/General/FOR%2023%2024/ANNUAL%20LIT%20AND%20NUM%20TEST%20EXEMPLARS/DARLLEN%20BL%204-6-cy.pdf?csf=1&amp;web=1&amp;e=WlBANX" TargetMode="External"/><Relationship Id="rId13" Type="http://schemas.openxmlformats.org/officeDocument/2006/relationships/hyperlink" Target="https://uowtsd.sharepoint.com/:b:/r/teams/3Rs2324_GRP/Shared%20Documents/General/FOR%2023%2024/ANNUAL%20LIT%20AND%20NUM%20TEST%20EXEMPLARS/year-2-reasoning-2018.pdf?csf=1&amp;web=1&amp;e=t7hdpQ" TargetMode="External"/><Relationship Id="rId18" Type="http://schemas.openxmlformats.org/officeDocument/2006/relationships/hyperlink" Target="https://uowtsd.sharepoint.com/:b:/r/teams/3Rs2324_GRP/Shared%20Documents/General/FOR%2023%2024/ANNUAL%20LIT%20AND%20NUM%20TEST%20EXEMPLARS/YR%207%20READING%20EC3.pdf?csf=1&amp;web=1&amp;e=vPB0Yw" TargetMode="External"/><Relationship Id="rId3" Type="http://schemas.openxmlformats.org/officeDocument/2006/relationships/hyperlink" Target="https://uowtsd.sharepoint.com/:b:/r/teams/3Rs2324_GRP/Shared%20Documents/General/FOR%2023%2024/ANNUAL%20LIT%20AND%20NUM%20TEST%20EXEMPLARS/blwyddyn-2-deunyddiau-sampl-gweithdrefnol.pdf?csf=1&amp;web=1&amp;e=GOu5if" TargetMode="External"/><Relationship Id="rId21" Type="http://schemas.openxmlformats.org/officeDocument/2006/relationships/hyperlink" Target="https://www.pngall.com/think-png/download/66114" TargetMode="External"/><Relationship Id="rId7" Type="http://schemas.openxmlformats.org/officeDocument/2006/relationships/hyperlink" Target="https://uowtsd.sharepoint.com/:b:/r/teams/3Rs2324_GRP/Shared%20Documents/General/FOR%2023%2024/ANNUAL%20LIT%20AND%20NUM%20TEST%20EXEMPLARS/blwyddyn-6-deunyddiau-sampl-rhesymu.pdf?csf=1&amp;web=1&amp;e=i6JvBh" TargetMode="External"/><Relationship Id="rId12" Type="http://schemas.openxmlformats.org/officeDocument/2006/relationships/hyperlink" Target="https://uowtsd.sharepoint.com/:b:/r/teams/3Rs2324_GRP/Shared%20Documents/General/FOR%2023%2024/ANNUAL%20LIT%20AND%20NUM%20TEST%20EXEMPLARS/national-reading-test-years-2-3-2014.pdf?csf=1&amp;web=1&amp;e=uEdqVL" TargetMode="External"/><Relationship Id="rId17" Type="http://schemas.openxmlformats.org/officeDocument/2006/relationships/hyperlink" Target="https://uowtsd.sharepoint.com/:b:/r/teams/3Rs2324_GRP/Shared%20Documents/General/FOR%2023%2024/ANNUAL%20LIT%20AND%20NUM%20TEST%20EXEMPLARS/year-6-reasoning-2018.pdf?csf=1&amp;web=1&amp;e=WBMvhC" TargetMode="External"/><Relationship Id="rId2" Type="http://schemas.openxmlformats.org/officeDocument/2006/relationships/hyperlink" Target="https://uowtsd.sharepoint.com/:b:/r/teams/3Rs2324_GRP/Shared%20Documents/General/FOR%2023%2024/ANNUAL%20LIT%20AND%20NUM%20TEST%20EXEMPLARS/Bl%207%20Rhifedd%20Rhesymu.pdf?csf=1&amp;web=1&amp;e=Unt5Vr" TargetMode="External"/><Relationship Id="rId16" Type="http://schemas.openxmlformats.org/officeDocument/2006/relationships/hyperlink" Target="https://uowtsd.sharepoint.com/:b:/r/teams/3Rs2324_GRP/Shared%20Documents/General/FOR%2023%2024/ANNUAL%20LIT%20AND%20NUM%20TEST%20EXEMPLARS/year-5-procedural-2017.pdf?csf=1&amp;web=1&amp;e=PWzvq0" TargetMode="External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uowtsd.sharepoint.com/:b:/r/teams/3Rs2324_GRP/Shared%20Documents/General/FOR%2023%2024/ANNUAL%20LIT%20AND%20NUM%20TEST%20EXEMPLARS/blwyddyn-5-deunyddiau-sampl-gweithdrefnol.pdf?csf=1&amp;web=1&amp;e=eoo1kO" TargetMode="External"/><Relationship Id="rId11" Type="http://schemas.openxmlformats.org/officeDocument/2006/relationships/hyperlink" Target="https://uowtsd.sharepoint.com/:b:/r/teams/3Rs2324_GRP/Shared%20Documents/General/FOR%2023%2024/ANNUAL%20LIT%20AND%20NUM%20TEST%20EXEMPLARS/national-reading-test-year-5-2018.pdf?csf=1&amp;web=1&amp;e=7lSo7W" TargetMode="External"/><Relationship Id="rId5" Type="http://schemas.openxmlformats.org/officeDocument/2006/relationships/hyperlink" Target="https://uowtsd.sharepoint.com/:b:/r/teams/3Rs2324_GRP/Shared%20Documents/General/FOR%2023%2024/ANNUAL%20LIT%20AND%20NUM%20TEST%20EXEMPLARS/blwyddyn-4-deunyddiau-sampl-rhesymu.pdf?csf=1&amp;web=1&amp;e=n7r4EG" TargetMode="External"/><Relationship Id="rId15" Type="http://schemas.openxmlformats.org/officeDocument/2006/relationships/hyperlink" Target="https://uowtsd.sharepoint.com/:b:/r/teams/3Rs2324_GRP/Shared%20Documents/General/FOR%2023%2024/ANNUAL%20LIT%20AND%20NUM%20TEST%20EXEMPLARS/year-4-procedural-2018.pdf?csf=1&amp;web=1&amp;e=xZ5LaY" TargetMode="External"/><Relationship Id="rId10" Type="http://schemas.openxmlformats.org/officeDocument/2006/relationships/hyperlink" Target="https://uowtsd.sharepoint.com/:b:/r/teams/3Rs2324_GRP/Shared%20Documents/General/FOR%2023%2024/ANNUAL%20LIT%20AND%20NUM%20TEST%20EXEMPLARS/Prawf-Darllen-Bl%208%20%26%209%202017.pdf?csf=1&amp;web=1&amp;e=4ILX2B" TargetMode="External"/><Relationship Id="rId19" Type="http://schemas.openxmlformats.org/officeDocument/2006/relationships/hyperlink" Target="https://uowtsd.sharepoint.com/:b:/r/teams/3Rs2324_GRP/Shared%20Documents/General/FOR%2023%2024/ANNUAL%20LIT%20AND%20NUM%20TEST%20EXEMPLARS/YR%209%20NUMERACY%20Reasoning-9ER16.pdf?csf=1&amp;web=1&amp;e=yVDWot" TargetMode="External"/><Relationship Id="rId4" Type="http://schemas.openxmlformats.org/officeDocument/2006/relationships/hyperlink" Target="https://uowtsd.sharepoint.com/:b:/r/teams/3Rs2324_GRP/Shared%20Documents/General/FOR%2023%2024/ANNUAL%20LIT%20AND%20NUM%20TEST%20EXEMPLARS/blwyddyn-3-deunyddiau-sampl-gweithdrefnol.pdf?csf=1&amp;web=1&amp;e=kb61rd" TargetMode="External"/><Relationship Id="rId9" Type="http://schemas.openxmlformats.org/officeDocument/2006/relationships/hyperlink" Target="https://uowtsd.sharepoint.com/:b:/r/teams/3Rs2324_GRP/Shared%20Documents/General/FOR%2023%2024/ANNUAL%20LIT%20AND%20NUM%20TEST%20EXEMPLARS/DARLLEN%20BL-2-3-cy.pdf?csf=1&amp;web=1&amp;e=3i3l5E" TargetMode="External"/><Relationship Id="rId14" Type="http://schemas.openxmlformats.org/officeDocument/2006/relationships/hyperlink" Target="https://uowtsd.sharepoint.com/:b:/r/teams/3Rs2324_GRP/Shared%20Documents/General/FOR%2023%2024/ANNUAL%20LIT%20AND%20NUM%20TEST%20EXEMPLARS/year-3-reasoning-2018.pdf?csf=1&amp;web=1&amp;e=OVhlbO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b4imAgxjz64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-uxAVc5ppg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nfoq.com/articles/continuous-testing-best-practice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SjwLbE2resA?feature=oembed" TargetMode="Externa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71D186-36F5-AAF3-4A7B-B852832E01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702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61F932-FC7D-4B2D-9EBB-8AFF9D75F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ree with letters and numbers&#10;&#10;Description automatically generated">
            <a:extLst>
              <a:ext uri="{FF2B5EF4-FFF2-40B4-BE49-F238E27FC236}">
                <a16:creationId xmlns:a16="http://schemas.microsoft.com/office/drawing/2014/main" id="{CE48C3A9-4D3D-4476-1382-C48A971E7F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196" r="-1" b="24664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B0613EF-873A-44FA-8BE9-3917BCF57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1298448"/>
            <a:ext cx="3685070" cy="3255264"/>
          </a:xfrm>
        </p:spPr>
        <p:txBody>
          <a:bodyPr>
            <a:normAutofit/>
          </a:bodyPr>
          <a:lstStyle/>
          <a:p>
            <a:r>
              <a:rPr lang="en-GB" sz="4800" dirty="0"/>
              <a:t>ECES5022/C</a:t>
            </a:r>
            <a:br>
              <a:rPr lang="en-GB" sz="4800" dirty="0"/>
            </a:br>
            <a:r>
              <a:rPr lang="en-GB" sz="4800" dirty="0"/>
              <a:t>Y Tri R</a:t>
            </a:r>
            <a:br>
              <a:rPr lang="en-GB" sz="4800" dirty="0"/>
            </a:br>
            <a:r>
              <a:rPr lang="en-GB" sz="4800" dirty="0"/>
              <a:t>The Three Rs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70" cy="914400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>
                  <a:alpha val="80000"/>
                </a:srgbClr>
              </a:solidFill>
            </a:endParaRPr>
          </a:p>
          <a:p>
            <a:r>
              <a:rPr lang="en-GB" dirty="0" err="1">
                <a:solidFill>
                  <a:srgbClr val="FFFFFF">
                    <a:alpha val="80000"/>
                  </a:srgbClr>
                </a:solidFill>
              </a:rPr>
              <a:t>Sesiwn</a:t>
            </a:r>
            <a:r>
              <a:rPr lang="en-GB" dirty="0">
                <a:solidFill>
                  <a:srgbClr val="FFFFFF">
                    <a:alpha val="80000"/>
                  </a:srgbClr>
                </a:solidFill>
              </a:rPr>
              <a:t> 5  / Session 5</a:t>
            </a:r>
          </a:p>
          <a:p>
            <a:endParaRPr lang="en-GB" dirty="0">
              <a:solidFill>
                <a:srgbClr val="FFFFFF">
                  <a:alpha val="80000"/>
                </a:srgbClr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C9B5071-2661-447E-AF39-E0496739F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FFFFF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83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675F5-E784-48A0-861E-3BD69DA9F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Ailadrodd</a:t>
            </a:r>
            <a:br>
              <a:rPr lang="en-GB" dirty="0"/>
            </a:br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2EB02-D2C4-53E4-DD21-69E7E01771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Beth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rydym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wedi’i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drafod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hyd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yn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hyn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? 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Char char="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oes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gennych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unrhyw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gwestiynau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?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Char char="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B19E68-4B77-77BE-09EF-B4EE092159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have we covered so far?</a:t>
            </a:r>
          </a:p>
          <a:p>
            <a:endParaRPr lang="en-GB" dirty="0"/>
          </a:p>
          <a:p>
            <a:r>
              <a:rPr lang="en-GB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87534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957C2-48E5-1D05-107D-83D23D63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47490-D605-3F7F-2F14-4D19152121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Erbyn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diwedd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sesiwn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hon,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byddwch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gallu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
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Disgrifio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diben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asesiadau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personol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
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Trafod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sut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mae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diben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asesu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wedi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newid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7D76EA-D40E-FF5D-213B-39BC2F1DB5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By the end of this session, you will be able to</a:t>
            </a:r>
          </a:p>
          <a:p>
            <a:r>
              <a:rPr lang="en-GB" dirty="0"/>
              <a:t>Describe the purpose of personal assessments.</a:t>
            </a:r>
          </a:p>
          <a:p>
            <a:r>
              <a:rPr lang="en-GB" dirty="0"/>
              <a:t>Discuss how the purpose of assessment has changed.</a:t>
            </a:r>
          </a:p>
        </p:txBody>
      </p:sp>
    </p:spTree>
    <p:extLst>
      <p:ext uri="{BB962C8B-B14F-4D97-AF65-F5344CB8AC3E}">
        <p14:creationId xmlns:p14="http://schemas.microsoft.com/office/powerpoint/2010/main" val="3771748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2551E-4CA7-2705-6C09-1E57547B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3" name="Add-in 2">
                <a:extLst>
                  <a:ext uri="{FF2B5EF4-FFF2-40B4-BE49-F238E27FC236}">
                    <a16:creationId xmlns:a16="http://schemas.microsoft.com/office/drawing/2014/main" id="{85B4E710-1435-5EEA-4157-4DAC1A84883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33358603"/>
                  </p:ext>
                </p:extLst>
              </p:nvPr>
            </p:nvGraphicFramePr>
            <p:xfrm>
              <a:off x="2254247" y="465567"/>
              <a:ext cx="8540396" cy="5917721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3" name="Add-in 2">
                <a:extLst>
                  <a:ext uri="{FF2B5EF4-FFF2-40B4-BE49-F238E27FC236}">
                    <a16:creationId xmlns:a16="http://schemas.microsoft.com/office/drawing/2014/main" id="{85B4E710-1435-5EEA-4157-4DAC1A84883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54247" y="465567"/>
                <a:ext cx="8540396" cy="591772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06064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8D8C5A-D6A8-4B82-A915-65B3BE9DE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4306A5-A549-4C0D-A7D2-34D4D4A99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88E6146-1C0A-4739-84A4-CE454A7B2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pen shading number on a sheet">
            <a:extLst>
              <a:ext uri="{FF2B5EF4-FFF2-40B4-BE49-F238E27FC236}">
                <a16:creationId xmlns:a16="http://schemas.microsoft.com/office/drawing/2014/main" id="{45AEFF5B-49FA-70F8-F0FA-64BAB936C9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6DB519C-E7E6-4ED7-8440-9702C7004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rgbClr val="B578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A8C9B-C551-AB3C-92B5-85C90A1D7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2" y="4419368"/>
            <a:ext cx="11031328" cy="149998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Pa </a:t>
            </a:r>
            <a:r>
              <a:rPr lang="en-US" dirty="0" err="1">
                <a:solidFill>
                  <a:srgbClr val="FFFFFF"/>
                </a:solidFill>
              </a:rPr>
              <a:t>brofion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rydych</a:t>
            </a:r>
            <a:r>
              <a:rPr lang="en-US" dirty="0">
                <a:solidFill>
                  <a:srgbClr val="FFFFFF"/>
                </a:solidFill>
              </a:rPr>
              <a:t> chi </a:t>
            </a:r>
            <a:r>
              <a:rPr lang="en-US" dirty="0" err="1">
                <a:solidFill>
                  <a:srgbClr val="FFFFFF"/>
                </a:solidFill>
              </a:rPr>
              <a:t>wedi'u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gwneud</a:t>
            </a:r>
            <a:r>
              <a:rPr lang="en-US" dirty="0">
                <a:solidFill>
                  <a:srgbClr val="FFFFFF"/>
                </a:solidFill>
              </a:rPr>
              <a:t>? What tests have you done?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D63BA-EC0E-3CB9-C407-F17E1399D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0014" y="5666792"/>
            <a:ext cx="10180696" cy="54259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758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E032-AB3B-D419-062F-E908C7531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3" name="Add-in 2">
                <a:extLst>
                  <a:ext uri="{FF2B5EF4-FFF2-40B4-BE49-F238E27FC236}">
                    <a16:creationId xmlns:a16="http://schemas.microsoft.com/office/drawing/2014/main" id="{9AE1BF72-5B3A-67E6-06F0-7DB5BDAB89F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02390091"/>
                  </p:ext>
                </p:extLst>
              </p:nvPr>
            </p:nvGraphicFramePr>
            <p:xfrm>
              <a:off x="1040921" y="546340"/>
              <a:ext cx="10110158" cy="5765318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3" name="Add-in 2">
                <a:extLst>
                  <a:ext uri="{FF2B5EF4-FFF2-40B4-BE49-F238E27FC236}">
                    <a16:creationId xmlns:a16="http://schemas.microsoft.com/office/drawing/2014/main" id="{9AE1BF72-5B3A-67E6-06F0-7DB5BDAB89F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0921" y="546340"/>
                <a:ext cx="10110158" cy="576531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2559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09CDE-3E0C-36F1-902E-0B5F10E84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Profion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br>
              <a:rPr lang="en-GB" dirty="0"/>
            </a:br>
            <a:r>
              <a:rPr lang="en-GB" dirty="0"/>
              <a:t>Traditional end of year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4F8A0-0B87-F99C-085B-6F1EE87A6A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F0A22E"/>
              </a:buClr>
              <a:defRPr/>
            </a:pP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Brasddarllenwch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PDF,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Profion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darllen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a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rhifedd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yng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Nghymru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– 2019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Gwybodaeth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rieni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a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gofalwyr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plant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ym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Mlynyddoedd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2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9 (a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geir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Moodle)
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Defnyddiwch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bwrdd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gwyn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wneud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nodiadau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am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unrhyw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bwyntiau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allweddol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neu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eitemau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diddorol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dewch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o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hyd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iddynt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
Beth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yw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eich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profiad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chi o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brofion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diwedd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blwyddyn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76D711-77B5-02A6-2B6F-487B9801AB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Skim read the PDF Reading and numeracy tests in Wales – 2019 Information for parents and carers of children in Years 2 to 9 (found in Moodle)</a:t>
            </a:r>
          </a:p>
          <a:p>
            <a:r>
              <a:rPr lang="en-GB" dirty="0"/>
              <a:t>Use the whiteboard to make notes of any key points or interesting items you find.</a:t>
            </a:r>
          </a:p>
          <a:p>
            <a:r>
              <a:rPr lang="en-GB" dirty="0"/>
              <a:t>What is your experience of the end of year tests?</a:t>
            </a:r>
          </a:p>
        </p:txBody>
      </p:sp>
    </p:spTree>
    <p:extLst>
      <p:ext uri="{BB962C8B-B14F-4D97-AF65-F5344CB8AC3E}">
        <p14:creationId xmlns:p14="http://schemas.microsoft.com/office/powerpoint/2010/main" val="3907129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B7A78-AD34-E24F-809C-9EE32FEBE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err="1"/>
              <a:t>Ewch</a:t>
            </a:r>
            <a:r>
              <a:rPr lang="en-GB"/>
              <a:t> </a:t>
            </a:r>
            <a:r>
              <a:rPr lang="en-GB" err="1"/>
              <a:t>amdani</a:t>
            </a:r>
            <a:r>
              <a:rPr lang="en-GB"/>
              <a:t>!            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9012F-0F9E-8165-DC65-5B7A0A4E16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hlinkClick r:id="rId2"/>
              </a:rPr>
              <a:t>Bl 7 </a:t>
            </a:r>
            <a:r>
              <a:rPr lang="en-GB" dirty="0" err="1">
                <a:hlinkClick r:id="rId2"/>
              </a:rPr>
              <a:t>Rhifedd</a:t>
            </a:r>
            <a:r>
              <a:rPr lang="en-GB" dirty="0">
                <a:hlinkClick r:id="rId2"/>
              </a:rPr>
              <a:t> Rhesymu.pdf</a:t>
            </a:r>
            <a:endParaRPr lang="en-GB" dirty="0"/>
          </a:p>
          <a:p>
            <a:r>
              <a:rPr lang="en-GB" dirty="0">
                <a:hlinkClick r:id="rId3"/>
              </a:rPr>
              <a:t>blwyddyn-2-deunyddiau-sampl-gweithdrefnol.pdf</a:t>
            </a:r>
            <a:endParaRPr lang="en-GB" dirty="0"/>
          </a:p>
          <a:p>
            <a:r>
              <a:rPr lang="en-GB" dirty="0">
                <a:hlinkClick r:id="rId4"/>
              </a:rPr>
              <a:t>blwyddyn-3-deunyddiau-sampl-gweithdrefnol.pdf</a:t>
            </a:r>
            <a:endParaRPr lang="en-GB" dirty="0"/>
          </a:p>
          <a:p>
            <a:r>
              <a:rPr lang="en-GB" dirty="0">
                <a:hlinkClick r:id="rId5"/>
              </a:rPr>
              <a:t>blwyddyn-4-deunyddiau-sampl-rhesymu.pdf</a:t>
            </a:r>
            <a:endParaRPr lang="en-GB" dirty="0"/>
          </a:p>
          <a:p>
            <a:r>
              <a:rPr lang="en-GB" dirty="0">
                <a:hlinkClick r:id="rId6"/>
              </a:rPr>
              <a:t>blwyddyn-5-deunyddiau-sampl-gweithdrefnol.pdf</a:t>
            </a:r>
            <a:endParaRPr lang="en-GB" dirty="0"/>
          </a:p>
          <a:p>
            <a:r>
              <a:rPr lang="en-GB" dirty="0">
                <a:hlinkClick r:id="rId7"/>
              </a:rPr>
              <a:t>blwyddyn-6-deunyddiau-sampl-rhesymu.pdf</a:t>
            </a:r>
            <a:endParaRPr lang="en-GB" dirty="0"/>
          </a:p>
          <a:p>
            <a:r>
              <a:rPr lang="en-GB" dirty="0">
                <a:hlinkClick r:id="rId8"/>
              </a:rPr>
              <a:t>DARLLEN BL 4-6-cy.pdf</a:t>
            </a:r>
            <a:endParaRPr lang="en-GB" dirty="0"/>
          </a:p>
          <a:p>
            <a:r>
              <a:rPr lang="en-GB" dirty="0">
                <a:hlinkClick r:id="rId9"/>
              </a:rPr>
              <a:t>DARLLEN BL-2-3-cy.pdf</a:t>
            </a:r>
            <a:endParaRPr lang="en-GB" dirty="0"/>
          </a:p>
          <a:p>
            <a:r>
              <a:rPr lang="de-DE" dirty="0">
                <a:hlinkClick r:id="rId10"/>
              </a:rPr>
              <a:t>Prawf-Darllen-Bl 8 &amp; 9 2017.pdf</a:t>
            </a:r>
            <a:r>
              <a:rPr lang="de-DE" dirty="0"/>
              <a:t> 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55E53F-4A0E-AEF1-3B96-BA85DC92A2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hlinkClick r:id="rId11"/>
              </a:rPr>
              <a:t>national-reading-test-year-5-2018.pdf</a:t>
            </a:r>
            <a:endParaRPr lang="en-GB" dirty="0"/>
          </a:p>
          <a:p>
            <a:r>
              <a:rPr lang="en-GB" dirty="0">
                <a:hlinkClick r:id="rId12"/>
              </a:rPr>
              <a:t>national-reading-test-years-2-3-2014.pdf</a:t>
            </a:r>
            <a:endParaRPr lang="en-GB" dirty="0"/>
          </a:p>
          <a:p>
            <a:r>
              <a:rPr lang="en-GB" dirty="0">
                <a:hlinkClick r:id="rId13"/>
              </a:rPr>
              <a:t>year-2-reasoning-2018.pdf</a:t>
            </a:r>
            <a:endParaRPr lang="en-GB" dirty="0"/>
          </a:p>
          <a:p>
            <a:r>
              <a:rPr lang="en-GB" dirty="0">
                <a:hlinkClick r:id="rId14"/>
              </a:rPr>
              <a:t>year-3-reasoning-2018.pdf</a:t>
            </a:r>
            <a:endParaRPr lang="en-GB" dirty="0"/>
          </a:p>
          <a:p>
            <a:r>
              <a:rPr lang="en-GB" dirty="0">
                <a:hlinkClick r:id="rId15"/>
              </a:rPr>
              <a:t>year-4-procedural-2018.pdf</a:t>
            </a:r>
            <a:endParaRPr lang="en-GB" dirty="0"/>
          </a:p>
          <a:p>
            <a:r>
              <a:rPr lang="en-GB" dirty="0">
                <a:hlinkClick r:id="rId16"/>
              </a:rPr>
              <a:t>year-5-procedural-2017.pdf</a:t>
            </a:r>
            <a:endParaRPr lang="en-GB" dirty="0"/>
          </a:p>
          <a:p>
            <a:r>
              <a:rPr lang="en-GB" dirty="0">
                <a:hlinkClick r:id="rId17"/>
              </a:rPr>
              <a:t>Year-6-reasoning-2018.pdf</a:t>
            </a:r>
            <a:endParaRPr lang="en-GB" dirty="0"/>
          </a:p>
          <a:p>
            <a:r>
              <a:rPr lang="en-GB" dirty="0">
                <a:hlinkClick r:id="rId18"/>
              </a:rPr>
              <a:t>YR 7 READING EC3.pdf</a:t>
            </a:r>
            <a:endParaRPr lang="en-GB" dirty="0"/>
          </a:p>
          <a:p>
            <a:r>
              <a:rPr lang="en-GB" dirty="0">
                <a:hlinkClick r:id="rId19"/>
              </a:rPr>
              <a:t>YR 9 NUMERACY Reasoning-9ER16.pdf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4889D1-63F0-4D37-62C3-2C841D893EFD}"/>
              </a:ext>
            </a:extLst>
          </p:cNvPr>
          <p:cNvSpPr txBox="1"/>
          <p:nvPr/>
        </p:nvSpPr>
        <p:spPr>
          <a:xfrm>
            <a:off x="2556489" y="3599502"/>
            <a:ext cx="30595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Lucida Sans Unicode"/>
            </a:endParaRPr>
          </a:p>
        </p:txBody>
      </p:sp>
      <p:pic>
        <p:nvPicPr>
          <p:cNvPr id="5" name="Picture 4" descr="A cartoon of a person thinking&#10;&#10;Description automatically generated">
            <a:extLst>
              <a:ext uri="{FF2B5EF4-FFF2-40B4-BE49-F238E27FC236}">
                <a16:creationId xmlns:a16="http://schemas.microsoft.com/office/drawing/2014/main" id="{23DAFB54-F19C-7AA1-0615-263864BE55FB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7061786" y="5483224"/>
            <a:ext cx="1151841" cy="11518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3DE7D3-EBE9-50D2-2042-5E84E772ABB4}"/>
              </a:ext>
            </a:extLst>
          </p:cNvPr>
          <p:cNvSpPr txBox="1"/>
          <p:nvPr/>
        </p:nvSpPr>
        <p:spPr>
          <a:xfrm>
            <a:off x="5589545" y="1201097"/>
            <a:ext cx="1151841" cy="109108"/>
          </a:xfrm>
          <a:prstGeom prst="rect">
            <a:avLst/>
          </a:prstGeom>
        </p:spPr>
        <p:txBody>
          <a:bodyPr lIns="91440" tIns="45720" rIns="91440" bIns="45720" anchor="t">
            <a:normAutofit fontScale="25000" lnSpcReduction="20000"/>
          </a:bodyPr>
          <a:lstStyle/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54471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F37826C-4A8B-4AA5-BE8C-A755B1970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FB47C81-5765-4486-9BD1-E0EB32F4A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335839-C047-457D-8E0C-E4268E6E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1DDCC3-00A5-4610-994F-904F20C8E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4D759-6782-0FBC-8912-5AE719666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57" y="1653703"/>
            <a:ext cx="3361953" cy="24704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spc="-100" dirty="0" err="1">
                <a:solidFill>
                  <a:schemeClr val="bg1"/>
                </a:solidFill>
              </a:rPr>
              <a:t>Asesiadau</a:t>
            </a:r>
            <a:r>
              <a:rPr lang="en-US" sz="4100" spc="-100" dirty="0">
                <a:solidFill>
                  <a:schemeClr val="bg1"/>
                </a:solidFill>
              </a:rPr>
              <a:t> </a:t>
            </a:r>
            <a:r>
              <a:rPr lang="en-US" sz="4100" spc="-100" dirty="0" err="1">
                <a:solidFill>
                  <a:schemeClr val="bg1"/>
                </a:solidFill>
              </a:rPr>
              <a:t>Personol</a:t>
            </a:r>
            <a:br>
              <a:rPr lang="en-US" sz="4100" spc="-100" dirty="0">
                <a:solidFill>
                  <a:schemeClr val="bg1"/>
                </a:solidFill>
              </a:rPr>
            </a:br>
            <a:r>
              <a:rPr lang="en-US" sz="4100" spc="-100" dirty="0">
                <a:solidFill>
                  <a:schemeClr val="bg1"/>
                </a:solidFill>
              </a:rPr>
              <a:t>Personal Assessments</a:t>
            </a:r>
          </a:p>
        </p:txBody>
      </p:sp>
      <p:pic>
        <p:nvPicPr>
          <p:cNvPr id="3" name="Online Media 2" title="Personalised assessments : an introduction for parents/carers">
            <a:hlinkClick r:id="" action="ppaction://media"/>
            <a:extLst>
              <a:ext uri="{FF2B5EF4-FFF2-40B4-BE49-F238E27FC236}">
                <a16:creationId xmlns:a16="http://schemas.microsoft.com/office/drawing/2014/main" id="{3A7BBB8C-F121-CC28-7502-BAF7D822707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87334" y="1434211"/>
            <a:ext cx="7061200" cy="398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F37826C-4A8B-4AA5-BE8C-A755B1970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FB47C81-5765-4486-9BD1-E0EB32F4A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335839-C047-457D-8E0C-E4268E6E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1DDCC3-00A5-4610-994F-904F20C8E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173D9-3B5D-2062-2D9B-8ED0584D4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57" y="1653703"/>
            <a:ext cx="3361953" cy="24704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spc="-100">
                <a:solidFill>
                  <a:schemeClr val="bg1"/>
                </a:solidFill>
              </a:rPr>
              <a:t>Asesiadau Personol</a:t>
            </a:r>
            <a:br>
              <a:rPr lang="en-US" sz="4100" spc="-100">
                <a:solidFill>
                  <a:schemeClr val="bg1"/>
                </a:solidFill>
              </a:rPr>
            </a:br>
            <a:r>
              <a:rPr lang="en-US" sz="4100" spc="-100">
                <a:solidFill>
                  <a:schemeClr val="bg1"/>
                </a:solidFill>
              </a:rPr>
              <a:t>Personal Assessments</a:t>
            </a:r>
          </a:p>
        </p:txBody>
      </p:sp>
      <p:pic>
        <p:nvPicPr>
          <p:cNvPr id="3" name="Online Media 2" title="Personalised Assessments – Learner feedback explained">
            <a:hlinkClick r:id="" action="ppaction://media"/>
            <a:extLst>
              <a:ext uri="{FF2B5EF4-FFF2-40B4-BE49-F238E27FC236}">
                <a16:creationId xmlns:a16="http://schemas.microsoft.com/office/drawing/2014/main" id="{A3AB2686-8A72-B461-741E-921FDC20DBA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87334" y="1434211"/>
            <a:ext cx="7061200" cy="398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58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22EB1-7FC8-EDAF-0523-E2CCA52D6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br>
              <a:rPr lang="en-GB" dirty="0"/>
            </a:br>
            <a:r>
              <a:rPr lang="en-GB" dirty="0"/>
              <a:t>Personal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3566E-0177-A620-636A-2FA6F4EB7F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a </a:t>
            </a:r>
            <a:r>
              <a:rPr lang="en-GB" dirty="0" err="1"/>
              <a:t>Rhifedd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Mlynyddoedd</a:t>
            </a:r>
            <a:r>
              <a:rPr lang="en-GB" dirty="0"/>
              <a:t> 2-9</a:t>
            </a:r>
          </a:p>
          <a:p>
            <a:r>
              <a:rPr lang="en-GB" dirty="0" err="1"/>
              <a:t>Statudol</a:t>
            </a:r>
            <a:endParaRPr lang="en-GB" dirty="0"/>
          </a:p>
          <a:p>
            <a:r>
              <a:rPr lang="en-GB" dirty="0" err="1"/>
              <a:t>Ar-lein</a:t>
            </a:r>
            <a:endParaRPr lang="en-GB" dirty="0"/>
          </a:p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a </a:t>
            </a:r>
            <a:r>
              <a:rPr lang="en-GB" dirty="0" err="1"/>
              <a:t>rhifedd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1DB55-D147-7331-5968-6BD141BFA1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Personal assessments in Reading and Numeracy</a:t>
            </a:r>
          </a:p>
          <a:p>
            <a:r>
              <a:rPr lang="en-GB"/>
              <a:t>For learners in Years 2-9</a:t>
            </a:r>
          </a:p>
          <a:p>
            <a:r>
              <a:rPr lang="en-GB"/>
              <a:t>Statutory</a:t>
            </a:r>
          </a:p>
          <a:p>
            <a:r>
              <a:rPr lang="en-GB"/>
              <a:t>Online</a:t>
            </a:r>
          </a:p>
          <a:p>
            <a:r>
              <a:rPr lang="en-GB"/>
              <a:t>Can be taken throughout the school year</a:t>
            </a:r>
          </a:p>
          <a:p>
            <a:r>
              <a:rPr lang="en-GB"/>
              <a:t>To support progression in reading and numeracy skills</a:t>
            </a:r>
          </a:p>
          <a:p>
            <a:endParaRPr lang="en-GB"/>
          </a:p>
        </p:txBody>
      </p:sp>
      <p:pic>
        <p:nvPicPr>
          <p:cNvPr id="6" name="Picture 5" descr="A person sitting at a computer&#10;&#10;Description automatically generated">
            <a:extLst>
              <a:ext uri="{FF2B5EF4-FFF2-40B4-BE49-F238E27FC236}">
                <a16:creationId xmlns:a16="http://schemas.microsoft.com/office/drawing/2014/main" id="{45F40CE1-97E4-C2BD-1CFC-CB1611FE312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138952" y="5502404"/>
            <a:ext cx="833056" cy="681591"/>
          </a:xfrm>
          <a:prstGeom prst="rect">
            <a:avLst/>
          </a:prstGeom>
        </p:spPr>
      </p:pic>
      <p:pic>
        <p:nvPicPr>
          <p:cNvPr id="7" name="Picture 6" descr="A person sitting at a computer&#10;&#10;Description automatically generated">
            <a:extLst>
              <a:ext uri="{FF2B5EF4-FFF2-40B4-BE49-F238E27FC236}">
                <a16:creationId xmlns:a16="http://schemas.microsoft.com/office/drawing/2014/main" id="{19B9D35C-E6DD-1BA9-BA2F-50DC7395AD8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95452" y="5502405"/>
            <a:ext cx="833056" cy="681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38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78209-B67F-F2B7-B026-10108E2C9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35EE2-149A-6D7A-1B30-44244EC0C0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F0A22E"/>
              </a:buClr>
              <a:defRPr/>
            </a:pP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Darllenwch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wefan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Llywodraeth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Cymru,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Asesiadau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Personol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Cenedlaethol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Gyfer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Darllen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a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Rhifedd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: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llawlyfr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gweinyddu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
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Yna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ymunwch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â'r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cwis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Kahoot ... ac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ateb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cwestiynau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wirio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eich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dealltwriaeth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7E4DCB-7817-AA62-963C-BA368FF0D4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Read the Welsh Government Website National Reading and Numeracy Personalised Assessments: administration handbook.</a:t>
            </a:r>
          </a:p>
          <a:p>
            <a:r>
              <a:rPr lang="en-GB" dirty="0"/>
              <a:t>Then join the Kahoot quiz … and answer the questions to check your understanding. </a:t>
            </a:r>
          </a:p>
        </p:txBody>
      </p:sp>
      <p:pic>
        <p:nvPicPr>
          <p:cNvPr id="6" name="Picture 5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F1B71D4E-D620-DB9C-FE5E-DC7D650750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12" y="4025661"/>
            <a:ext cx="2153728" cy="2153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892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EB28B-2BCE-B665-AACA-A523C536B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Drafod</a:t>
            </a:r>
            <a:br>
              <a:rPr lang="en-GB" dirty="0"/>
            </a:br>
            <a:r>
              <a:rPr lang="en-GB" dirty="0"/>
              <a:t>Discussion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99E2E-790E-6AC8-4984-19CD25892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TASau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neu </a:t>
            </a:r>
            <a:r>
              <a:rPr lang="en-GB" dirty="0" err="1"/>
              <a:t>brofion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Cymru? 
</a:t>
            </a:r>
            <a:r>
              <a:rPr lang="en-GB" dirty="0" err="1"/>
              <a:t>Ydy'r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gwella'r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How do personalised assessments differ to the English Curriculum SATS or the Welsh Governments end of year tests? </a:t>
            </a:r>
          </a:p>
          <a:p>
            <a:r>
              <a:rPr lang="en-GB" dirty="0"/>
              <a:t>Do these differences improve the experience for the pupil?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739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827A1-9505-05CB-C60A-347DE9C62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Cymru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Essential Skills Wales</a:t>
            </a:r>
          </a:p>
        </p:txBody>
      </p:sp>
      <p:pic>
        <p:nvPicPr>
          <p:cNvPr id="3" name="Online Media 2" title="What are Essential Skills Wales qualifications?">
            <a:hlinkClick r:id="" action="ppaction://media"/>
            <a:extLst>
              <a:ext uri="{FF2B5EF4-FFF2-40B4-BE49-F238E27FC236}">
                <a16:creationId xmlns:a16="http://schemas.microsoft.com/office/drawing/2014/main" id="{B395EE66-CF65-76B0-0A0B-AF200CF793F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738716" y="1123837"/>
            <a:ext cx="76200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55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6680B-45A7-3C78-350D-4584F6F4A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A67EF-300A-FA97-5320-547B79BE84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81199" y="864108"/>
            <a:ext cx="3474720" cy="5120640"/>
          </a:xfrm>
        </p:spPr>
        <p:txBody>
          <a:bodyPr/>
          <a:lstStyle/>
          <a:p>
            <a:pPr lvl="0">
              <a:buClr>
                <a:srgbClr val="F0A22E"/>
              </a:buClr>
              <a:defRPr/>
            </a:pPr>
            <a:r>
              <a:rPr lang="cy-GB" dirty="0"/>
              <a:t>Rhowch gynnig ar </a:t>
            </a:r>
            <a:r>
              <a:rPr lang="cy-GB" dirty="0" err="1"/>
              <a:t>Sgriniwr</a:t>
            </a:r>
            <a:r>
              <a:rPr lang="cy-GB" dirty="0"/>
              <a:t> Pecyn Cymorth Sgiliau Hanfodol Cymru (</a:t>
            </a:r>
            <a:r>
              <a:rPr lang="en-GB" dirty="0"/>
              <a:t>WEST) 
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manteision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dull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hwn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?
Beth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ydych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chi'n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meddwl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yw'r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problemau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posibl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gyda'r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dull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hwn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E2D022-A9E8-20CF-E611-7960DF8F0B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Have a go at the WEST Screener</a:t>
            </a:r>
          </a:p>
          <a:p>
            <a:r>
              <a:rPr lang="en-GB" dirty="0"/>
              <a:t>What do you think are the benefits of this approach?</a:t>
            </a:r>
          </a:p>
          <a:p>
            <a:r>
              <a:rPr lang="en-GB" dirty="0"/>
              <a:t>What do you think might be the issues with this approach?</a:t>
            </a:r>
          </a:p>
        </p:txBody>
      </p:sp>
      <p:pic>
        <p:nvPicPr>
          <p:cNvPr id="6" name="Picture 5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4D00D35-F728-B639-8906-66E9BCE50F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17" y="3743864"/>
            <a:ext cx="2510286" cy="251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3029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957C2-48E5-1D05-107D-83D23D63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47490-D605-3F7F-2F14-4D19152121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F0A22E"/>
              </a:buClr>
              <a:defRPr/>
            </a:pP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Ar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ddiwedd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y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sesiwn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hon, a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ydych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chi'n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gallu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
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Disgrifio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diben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asesiadau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personol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
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Trafod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sut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mae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diben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asesu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wedi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en-GB" dirty="0" err="1">
                <a:solidFill>
                  <a:prstClr val="black">
                    <a:lumMod val="65000"/>
                    <a:lumOff val="35000"/>
                  </a:prstClr>
                </a:solidFill>
              </a:rPr>
              <a:t>newid</a:t>
            </a:r>
            <a:r>
              <a:rPr lang="en-GB" dirty="0">
                <a:solidFill>
                  <a:prstClr val="black">
                    <a:lumMod val="65000"/>
                    <a:lumOff val="35000"/>
                  </a:prstClr>
                </a:solidFill>
              </a:rPr>
              <a:t>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7D76EA-D40E-FF5D-213B-39BC2F1DB5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At the end of this session, are you able to</a:t>
            </a:r>
          </a:p>
          <a:p>
            <a:r>
              <a:rPr lang="en-GB" dirty="0"/>
              <a:t>Describe the purpose of personal assessments.</a:t>
            </a:r>
          </a:p>
          <a:p>
            <a:r>
              <a:rPr lang="en-GB" dirty="0"/>
              <a:t>Discuss how the purpose of assessment has changed.</a:t>
            </a:r>
          </a:p>
        </p:txBody>
      </p:sp>
    </p:spTree>
    <p:extLst>
      <p:ext uri="{BB962C8B-B14F-4D97-AF65-F5344CB8AC3E}">
        <p14:creationId xmlns:p14="http://schemas.microsoft.com/office/powerpoint/2010/main" val="1996854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03D61-C340-84DB-E678-373BA57BA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Cwestiynau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061C6-36DB-65C2-B3BA-7D330482C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64732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4jhwi54k4w34i6jshzf1tvs8gtns5g"/>
</p:tagLst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webextensions/webextension1.xml><?xml version="1.0" encoding="utf-8"?>
<we:webextension xmlns:we="http://schemas.microsoft.com/office/webextensions/webextension/2010/11" id="{62BCC4FE-ECC9-477A-AE79-638A38B34E4F}">
  <we:reference id="wa104379261" version="4.3.0.0" store="en-US" storeType="OMEX"/>
  <we:alternateReferences>
    <we:reference id="WA104379261" version="4.3.0.0" store="" storeType="OMEX"/>
  </we:alternateReferences>
  <we:properties>
    <we:property name="MENTIMETER_QUESTION_ID_KEY" value="&quot;ajtfhvtrrsyy&quot;"/>
  </we:properties>
  <we:bindings/>
  <we:snapshot xmlns:r="http://schemas.openxmlformats.org/officeDocument/2006/relationships" r:embed="rId1"/>
</we:webextension>
</file>

<file path=ppt/webextensions/webextension2.xml><?xml version="1.0" encoding="utf-8"?>
<we:webextension xmlns:we="http://schemas.microsoft.com/office/webextensions/webextension/2010/11" id="{A7A8F1B9-CC59-4337-BC2B-A3D42B9009CE}">
  <we:reference id="wa104379261" version="4.3.0.0" store="en-US" storeType="OMEX"/>
  <we:alternateReferences>
    <we:reference id="wa104379261" version="4.3.0.0" store="" storeType="OMEX"/>
  </we:alternateReferences>
  <we:properties>
    <we:property name="MENTIMETER_QUESTION_ID_KEY" value="&quot;fqpeq3ebbjsx&quot;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188</TotalTime>
  <Words>787</Words>
  <Application>Microsoft Office PowerPoint</Application>
  <PresentationFormat>Widescreen</PresentationFormat>
  <Paragraphs>100</Paragraphs>
  <Slides>18</Slides>
  <Notes>10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Calibri</vt:lpstr>
      <vt:lpstr>Corbel</vt:lpstr>
      <vt:lpstr>Lucida Sans Unicode</vt:lpstr>
      <vt:lpstr>Wingdings 2</vt:lpstr>
      <vt:lpstr>Frame</vt:lpstr>
      <vt:lpstr>PowerPoint Presentation</vt:lpstr>
      <vt:lpstr>ECES5022/C Y Tri R The Three Rs </vt:lpstr>
      <vt:lpstr>Ailadrodd Recap</vt:lpstr>
      <vt:lpstr>Amcanion Objectives</vt:lpstr>
      <vt:lpstr>PowerPoint Presentation</vt:lpstr>
      <vt:lpstr>  Pa brofion rydych chi wedi'u gwneud? What tests have you done?</vt:lpstr>
      <vt:lpstr>PowerPoint Presentation</vt:lpstr>
      <vt:lpstr>Profion diwedd blwyddyn traddodiadol Traditional end of year tests</vt:lpstr>
      <vt:lpstr>Ewch amdani!             Have a go!</vt:lpstr>
      <vt:lpstr>Asesiadau Personol Personal Assessments</vt:lpstr>
      <vt:lpstr>Asesiadau Personol Personal Assessments</vt:lpstr>
      <vt:lpstr>Asesiadau Personol Personal Assessments</vt:lpstr>
      <vt:lpstr>Tasg / Task</vt:lpstr>
      <vt:lpstr>Tasg Drafod Discussion Task</vt:lpstr>
      <vt:lpstr>Sgiliau Hanfodol Cymru  Essential Skills Wales</vt:lpstr>
      <vt:lpstr>WEST</vt:lpstr>
      <vt:lpstr>Amcanion Objectives</vt:lpstr>
      <vt:lpstr>Cwestiynau?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Meinir Jones</dc:creator>
  <cp:lastModifiedBy>Meinir Jones</cp:lastModifiedBy>
  <cp:revision>19</cp:revision>
  <dcterms:created xsi:type="dcterms:W3CDTF">2023-09-15T14:33:34Z</dcterms:created>
  <dcterms:modified xsi:type="dcterms:W3CDTF">2024-10-25T11:08:09Z</dcterms:modified>
</cp:coreProperties>
</file>