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handoutMasterIdLst>
    <p:handoutMasterId r:id="rId35"/>
  </p:handoutMasterIdLst>
  <p:sldIdLst>
    <p:sldId id="256" r:id="rId2"/>
    <p:sldId id="263" r:id="rId3"/>
    <p:sldId id="264" r:id="rId4"/>
    <p:sldId id="265" r:id="rId5"/>
    <p:sldId id="267" r:id="rId6"/>
    <p:sldId id="268" r:id="rId7"/>
    <p:sldId id="271" r:id="rId8"/>
    <p:sldId id="274" r:id="rId9"/>
    <p:sldId id="275" r:id="rId10"/>
    <p:sldId id="270" r:id="rId11"/>
    <p:sldId id="273" r:id="rId12"/>
    <p:sldId id="281" r:id="rId13"/>
    <p:sldId id="280" r:id="rId14"/>
    <p:sldId id="276" r:id="rId15"/>
    <p:sldId id="277" r:id="rId16"/>
    <p:sldId id="299" r:id="rId17"/>
    <p:sldId id="284" r:id="rId18"/>
    <p:sldId id="283" r:id="rId19"/>
    <p:sldId id="301" r:id="rId20"/>
    <p:sldId id="297" r:id="rId21"/>
    <p:sldId id="300" r:id="rId22"/>
    <p:sldId id="298" r:id="rId23"/>
    <p:sldId id="302" r:id="rId24"/>
    <p:sldId id="289" r:id="rId25"/>
    <p:sldId id="291" r:id="rId26"/>
    <p:sldId id="292" r:id="rId27"/>
    <p:sldId id="303" r:id="rId28"/>
    <p:sldId id="285" r:id="rId29"/>
    <p:sldId id="288" r:id="rId30"/>
    <p:sldId id="282" r:id="rId31"/>
    <p:sldId id="287" r:id="rId32"/>
    <p:sldId id="286" r:id="rId33"/>
  </p:sldIdLst>
  <p:sldSz cx="9144000" cy="5143500" type="screen16x9"/>
  <p:notesSz cx="6858000" cy="9144000"/>
  <p:defaultTextStyle>
    <a:defPPr>
      <a:defRPr lang="en-US"/>
    </a:defPPr>
    <a:lvl1pPr marL="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1pPr>
    <a:lvl2pPr marL="41148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2pPr>
    <a:lvl3pPr marL="82296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3pPr>
    <a:lvl4pPr marL="123444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4pPr>
    <a:lvl5pPr marL="164592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5pPr>
    <a:lvl6pPr marL="205740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6pPr>
    <a:lvl7pPr marL="246888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7pPr>
    <a:lvl8pPr marL="288036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8pPr>
    <a:lvl9pPr marL="3291840" algn="l" defTabSz="822960" rtl="0" eaLnBrk="1" latinLnBrk="0" hangingPunct="1">
      <a:defRPr sz="162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ell, Dave" initials="BD" lastIdx="5" clrIdx="0">
    <p:extLst>
      <p:ext uri="{19B8F6BF-5375-455C-9EA6-DF929625EA0E}">
        <p15:presenceInfo xmlns:p15="http://schemas.microsoft.com/office/powerpoint/2012/main" userId="S-1-5-21-790525478-854245398-839522115-136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BB7"/>
    <a:srgbClr val="EE2938"/>
    <a:srgbClr val="6F39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54" d="100"/>
          <a:sy n="154" d="100"/>
        </p:scale>
        <p:origin x="228" y="10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5" d="100"/>
          <a:sy n="85" d="100"/>
        </p:scale>
        <p:origin x="-3834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29B33A-0063-4748-9687-1C2A5B2E26A9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D24069-2F3E-4137-89BC-C1A8CCE0887B}">
      <dgm:prSet phldrT="[Text]"/>
      <dgm:spPr/>
      <dgm:t>
        <a:bodyPr/>
        <a:lstStyle/>
        <a:p>
          <a:r>
            <a:rPr lang="en-GB" dirty="0"/>
            <a:t>Civil</a:t>
          </a:r>
        </a:p>
      </dgm:t>
    </dgm:pt>
    <dgm:pt modelId="{9D258B23-B3EE-4840-9801-7246716FF5C2}" type="parTrans" cxnId="{7E1AFAF9-6141-4DD5-A1DE-55D3542BEDA4}">
      <dgm:prSet/>
      <dgm:spPr/>
      <dgm:t>
        <a:bodyPr/>
        <a:lstStyle/>
        <a:p>
          <a:endParaRPr lang="en-GB"/>
        </a:p>
      </dgm:t>
    </dgm:pt>
    <dgm:pt modelId="{2915FFC1-B928-4E1A-910C-9EADB36772BD}" type="sibTrans" cxnId="{7E1AFAF9-6141-4DD5-A1DE-55D3542BEDA4}">
      <dgm:prSet/>
      <dgm:spPr/>
      <dgm:t>
        <a:bodyPr/>
        <a:lstStyle/>
        <a:p>
          <a:endParaRPr lang="en-GB"/>
        </a:p>
      </dgm:t>
    </dgm:pt>
    <dgm:pt modelId="{0174906C-533B-4718-9699-F98FF391AE0D}">
      <dgm:prSet phldrT="[Text]"/>
      <dgm:spPr/>
      <dgm:t>
        <a:bodyPr/>
        <a:lstStyle/>
        <a:p>
          <a:r>
            <a:rPr lang="en-GB" dirty="0"/>
            <a:t>Military/</a:t>
          </a:r>
        </a:p>
        <a:p>
          <a:r>
            <a:rPr lang="en-GB" dirty="0" err="1"/>
            <a:t>Defense</a:t>
          </a:r>
          <a:endParaRPr lang="en-GB" dirty="0"/>
        </a:p>
      </dgm:t>
    </dgm:pt>
    <dgm:pt modelId="{47CE011B-FB18-4C05-B680-D704AD0FCCE1}" type="parTrans" cxnId="{34C6C867-1145-4D9C-ABB1-FB3A03F67C16}">
      <dgm:prSet/>
      <dgm:spPr/>
      <dgm:t>
        <a:bodyPr/>
        <a:lstStyle/>
        <a:p>
          <a:endParaRPr lang="en-GB"/>
        </a:p>
      </dgm:t>
    </dgm:pt>
    <dgm:pt modelId="{66FA8107-A0E3-4FF4-B933-A7D6B0880482}" type="sibTrans" cxnId="{34C6C867-1145-4D9C-ABB1-FB3A03F67C16}">
      <dgm:prSet/>
      <dgm:spPr/>
      <dgm:t>
        <a:bodyPr/>
        <a:lstStyle/>
        <a:p>
          <a:endParaRPr lang="en-GB"/>
        </a:p>
      </dgm:t>
    </dgm:pt>
    <dgm:pt modelId="{9BE1755C-F91E-4418-BD14-6A0C19443226}">
      <dgm:prSet phldrT="[Text]"/>
      <dgm:spPr/>
      <dgm:t>
        <a:bodyPr/>
        <a:lstStyle/>
        <a:p>
          <a:r>
            <a:rPr lang="en-GB" dirty="0"/>
            <a:t> Motorsport</a:t>
          </a:r>
        </a:p>
      </dgm:t>
    </dgm:pt>
    <dgm:pt modelId="{FD7F37CE-2967-48EB-B31D-CA884F6297FC}" type="parTrans" cxnId="{7AB34E2C-B836-4C23-9260-C7FE3DE0372C}">
      <dgm:prSet/>
      <dgm:spPr/>
      <dgm:t>
        <a:bodyPr/>
        <a:lstStyle/>
        <a:p>
          <a:endParaRPr lang="en-GB"/>
        </a:p>
      </dgm:t>
    </dgm:pt>
    <dgm:pt modelId="{3C82D5E6-2B46-4BB2-B039-A2FE465DBD95}" type="sibTrans" cxnId="{7AB34E2C-B836-4C23-9260-C7FE3DE0372C}">
      <dgm:prSet/>
      <dgm:spPr/>
      <dgm:t>
        <a:bodyPr/>
        <a:lstStyle/>
        <a:p>
          <a:endParaRPr lang="en-GB"/>
        </a:p>
      </dgm:t>
    </dgm:pt>
    <dgm:pt modelId="{89744D8B-E8FC-4711-867D-7FF47ED30EE5}">
      <dgm:prSet phldrT="[Text]"/>
      <dgm:spPr/>
      <dgm:t>
        <a:bodyPr/>
        <a:lstStyle/>
        <a:p>
          <a:r>
            <a:rPr lang="en-GB" dirty="0"/>
            <a:t>Consumer Goods</a:t>
          </a:r>
        </a:p>
      </dgm:t>
    </dgm:pt>
    <dgm:pt modelId="{CD2FA607-3F24-4A62-86D8-CD30CD2238EB}" type="parTrans" cxnId="{248DE14E-F70C-405C-A434-09B65B1D5ABA}">
      <dgm:prSet/>
      <dgm:spPr/>
      <dgm:t>
        <a:bodyPr/>
        <a:lstStyle/>
        <a:p>
          <a:endParaRPr lang="en-GB"/>
        </a:p>
      </dgm:t>
    </dgm:pt>
    <dgm:pt modelId="{EDB29879-CA93-4F13-AF2D-AC41DF084B15}" type="sibTrans" cxnId="{248DE14E-F70C-405C-A434-09B65B1D5ABA}">
      <dgm:prSet/>
      <dgm:spPr/>
      <dgm:t>
        <a:bodyPr/>
        <a:lstStyle/>
        <a:p>
          <a:endParaRPr lang="en-GB"/>
        </a:p>
      </dgm:t>
    </dgm:pt>
    <dgm:pt modelId="{5E609689-14E0-4B5E-BDE9-4FF566285B3C}">
      <dgm:prSet phldrT="[Text]"/>
      <dgm:spPr/>
      <dgm:t>
        <a:bodyPr/>
        <a:lstStyle/>
        <a:p>
          <a:r>
            <a:rPr lang="en-GB" dirty="0"/>
            <a:t>Rail</a:t>
          </a:r>
        </a:p>
      </dgm:t>
    </dgm:pt>
    <dgm:pt modelId="{68111A8D-371C-4193-AB47-EF8F3AEA5064}" type="parTrans" cxnId="{1D8ADF69-6A08-4605-A990-292CE5D04D8F}">
      <dgm:prSet/>
      <dgm:spPr/>
      <dgm:t>
        <a:bodyPr/>
        <a:lstStyle/>
        <a:p>
          <a:endParaRPr lang="en-GB"/>
        </a:p>
      </dgm:t>
    </dgm:pt>
    <dgm:pt modelId="{BB5CF90A-F99C-4CF9-B317-EBD151203BB4}" type="sibTrans" cxnId="{1D8ADF69-6A08-4605-A990-292CE5D04D8F}">
      <dgm:prSet/>
      <dgm:spPr/>
      <dgm:t>
        <a:bodyPr/>
        <a:lstStyle/>
        <a:p>
          <a:endParaRPr lang="en-GB"/>
        </a:p>
      </dgm:t>
    </dgm:pt>
    <dgm:pt modelId="{ABD9FCE9-DE6E-4B4D-ADD2-3870F7BFC2B3}">
      <dgm:prSet phldrT="[Text]"/>
      <dgm:spPr/>
      <dgm:t>
        <a:bodyPr/>
        <a:lstStyle/>
        <a:p>
          <a:r>
            <a:rPr lang="en-GB" dirty="0"/>
            <a:t>Marine</a:t>
          </a:r>
        </a:p>
      </dgm:t>
    </dgm:pt>
    <dgm:pt modelId="{B394D1FE-C596-49BD-B8D4-6E6A26A7D67E}" type="parTrans" cxnId="{5DA1211A-8210-4722-8FE4-CFCA3CB1DC59}">
      <dgm:prSet/>
      <dgm:spPr/>
      <dgm:t>
        <a:bodyPr/>
        <a:lstStyle/>
        <a:p>
          <a:endParaRPr lang="en-GB"/>
        </a:p>
      </dgm:t>
    </dgm:pt>
    <dgm:pt modelId="{ED991031-501A-4C7C-B5C8-43F2D69E9B1D}" type="sibTrans" cxnId="{5DA1211A-8210-4722-8FE4-CFCA3CB1DC59}">
      <dgm:prSet/>
      <dgm:spPr/>
      <dgm:t>
        <a:bodyPr/>
        <a:lstStyle/>
        <a:p>
          <a:endParaRPr lang="en-GB"/>
        </a:p>
      </dgm:t>
    </dgm:pt>
    <dgm:pt modelId="{A273ECB3-1DD7-42E6-A427-0A21FA05CC7A}">
      <dgm:prSet phldrT="[Text]"/>
      <dgm:spPr/>
      <dgm:t>
        <a:bodyPr/>
        <a:lstStyle/>
        <a:p>
          <a:r>
            <a:rPr lang="en-GB" dirty="0"/>
            <a:t>Aerospace</a:t>
          </a:r>
        </a:p>
      </dgm:t>
    </dgm:pt>
    <dgm:pt modelId="{BA835114-92DF-4163-BB66-8354132D0691}" type="parTrans" cxnId="{ADC45FD6-2A3A-499E-95DF-93783E440428}">
      <dgm:prSet/>
      <dgm:spPr/>
      <dgm:t>
        <a:bodyPr/>
        <a:lstStyle/>
        <a:p>
          <a:endParaRPr lang="en-GB"/>
        </a:p>
      </dgm:t>
    </dgm:pt>
    <dgm:pt modelId="{8C3E9824-9CEC-4C8F-9A6F-9BF73B5EBB31}" type="sibTrans" cxnId="{ADC45FD6-2A3A-499E-95DF-93783E440428}">
      <dgm:prSet/>
      <dgm:spPr/>
      <dgm:t>
        <a:bodyPr/>
        <a:lstStyle/>
        <a:p>
          <a:endParaRPr lang="en-GB"/>
        </a:p>
      </dgm:t>
    </dgm:pt>
    <dgm:pt modelId="{0FEC3FCF-4560-46CF-83A9-2738F7245ABD}">
      <dgm:prSet phldrT="[Text]"/>
      <dgm:spPr/>
      <dgm:t>
        <a:bodyPr/>
        <a:lstStyle/>
        <a:p>
          <a:r>
            <a:rPr lang="en-GB" dirty="0"/>
            <a:t>Medical Equipment</a:t>
          </a:r>
        </a:p>
      </dgm:t>
    </dgm:pt>
    <dgm:pt modelId="{32F21B59-E1A9-4217-B60C-518ECBA5E2AA}" type="parTrans" cxnId="{1F8DB240-12E0-43A4-AFAC-E8BFBC99ED05}">
      <dgm:prSet/>
      <dgm:spPr/>
      <dgm:t>
        <a:bodyPr/>
        <a:lstStyle/>
        <a:p>
          <a:endParaRPr lang="en-GB"/>
        </a:p>
      </dgm:t>
    </dgm:pt>
    <dgm:pt modelId="{37E954C5-2BD4-4BE7-B353-6FFC52155ACA}" type="sibTrans" cxnId="{1F8DB240-12E0-43A4-AFAC-E8BFBC99ED05}">
      <dgm:prSet/>
      <dgm:spPr/>
      <dgm:t>
        <a:bodyPr/>
        <a:lstStyle/>
        <a:p>
          <a:endParaRPr lang="en-GB"/>
        </a:p>
      </dgm:t>
    </dgm:pt>
    <dgm:pt modelId="{0ED4CB2C-2AE5-4BB6-A03D-029C0D0AC4AD}">
      <dgm:prSet phldrT="[Text]"/>
      <dgm:spPr/>
      <dgm:t>
        <a:bodyPr/>
        <a:lstStyle/>
        <a:p>
          <a:r>
            <a:rPr lang="en-GB" dirty="0"/>
            <a:t>Automotive</a:t>
          </a:r>
        </a:p>
      </dgm:t>
    </dgm:pt>
    <dgm:pt modelId="{62A40C28-F1A5-4619-A7E8-AF4E2EBA556D}" type="parTrans" cxnId="{2F972B3C-B8BD-4813-B782-4617C0452C34}">
      <dgm:prSet/>
      <dgm:spPr/>
      <dgm:t>
        <a:bodyPr/>
        <a:lstStyle/>
        <a:p>
          <a:endParaRPr lang="en-GB"/>
        </a:p>
      </dgm:t>
    </dgm:pt>
    <dgm:pt modelId="{3EB15AE7-0011-494C-8372-C83416C49D73}" type="sibTrans" cxnId="{2F972B3C-B8BD-4813-B782-4617C0452C34}">
      <dgm:prSet/>
      <dgm:spPr/>
      <dgm:t>
        <a:bodyPr/>
        <a:lstStyle/>
        <a:p>
          <a:endParaRPr lang="en-GB"/>
        </a:p>
      </dgm:t>
    </dgm:pt>
    <dgm:pt modelId="{3357AD5E-BA53-4585-8F9C-0128BB5D5AD9}">
      <dgm:prSet phldrT="[Text]"/>
      <dgm:spPr/>
      <dgm:t>
        <a:bodyPr/>
        <a:lstStyle/>
        <a:p>
          <a:r>
            <a:rPr lang="en-GB" dirty="0"/>
            <a:t>Heavy Industry</a:t>
          </a:r>
        </a:p>
      </dgm:t>
    </dgm:pt>
    <dgm:pt modelId="{3E9BE394-6AF5-489A-8D55-FE6E57AAEFE4}" type="parTrans" cxnId="{BF32AF7D-197A-46EF-BF19-557BB601BEA5}">
      <dgm:prSet/>
      <dgm:spPr/>
      <dgm:t>
        <a:bodyPr/>
        <a:lstStyle/>
        <a:p>
          <a:endParaRPr lang="en-GB"/>
        </a:p>
      </dgm:t>
    </dgm:pt>
    <dgm:pt modelId="{D62CB497-6617-4D4E-AF7C-D0C90D5B017D}" type="sibTrans" cxnId="{BF32AF7D-197A-46EF-BF19-557BB601BEA5}">
      <dgm:prSet/>
      <dgm:spPr/>
      <dgm:t>
        <a:bodyPr/>
        <a:lstStyle/>
        <a:p>
          <a:endParaRPr lang="en-GB"/>
        </a:p>
      </dgm:t>
    </dgm:pt>
    <dgm:pt modelId="{5CF4B68D-E60E-43C4-81B7-54E9ED0DAE61}">
      <dgm:prSet phldrT="[Text]"/>
      <dgm:spPr>
        <a:noFill/>
        <a:ln>
          <a:noFill/>
        </a:ln>
      </dgm:spPr>
      <dgm:t>
        <a:bodyPr/>
        <a:lstStyle/>
        <a:p>
          <a:endParaRPr lang="en-GB" dirty="0">
            <a:ln>
              <a:noFill/>
            </a:ln>
          </a:endParaRPr>
        </a:p>
      </dgm:t>
    </dgm:pt>
    <dgm:pt modelId="{7C771E7A-B142-4FA7-87F3-5C2CAF67213F}" type="sibTrans" cxnId="{1DBB137E-3006-447A-B995-152BBCE01BB5}">
      <dgm:prSet/>
      <dgm:spPr/>
      <dgm:t>
        <a:bodyPr/>
        <a:lstStyle/>
        <a:p>
          <a:endParaRPr lang="en-GB"/>
        </a:p>
      </dgm:t>
    </dgm:pt>
    <dgm:pt modelId="{DEE5892E-9F29-4E6A-98BD-D9C22E014EB6}" type="parTrans" cxnId="{1DBB137E-3006-447A-B995-152BBCE01BB5}">
      <dgm:prSet/>
      <dgm:spPr/>
      <dgm:t>
        <a:bodyPr/>
        <a:lstStyle/>
        <a:p>
          <a:endParaRPr lang="en-GB"/>
        </a:p>
      </dgm:t>
    </dgm:pt>
    <dgm:pt modelId="{EE1F282C-DA71-4E6D-9D28-136392EC1EAA}">
      <dgm:prSet phldrT="[Text]"/>
      <dgm:spPr>
        <a:noFill/>
        <a:ln>
          <a:noFill/>
        </a:ln>
      </dgm:spPr>
      <dgm:t>
        <a:bodyPr/>
        <a:lstStyle/>
        <a:p>
          <a:endParaRPr lang="en-GB" dirty="0"/>
        </a:p>
      </dgm:t>
    </dgm:pt>
    <dgm:pt modelId="{52923047-CB04-4748-8431-5B1DA9BEB186}" type="parTrans" cxnId="{D726D8BC-7114-423E-BAAF-E23AA750E809}">
      <dgm:prSet/>
      <dgm:spPr/>
      <dgm:t>
        <a:bodyPr/>
        <a:lstStyle/>
        <a:p>
          <a:endParaRPr lang="en-GB"/>
        </a:p>
      </dgm:t>
    </dgm:pt>
    <dgm:pt modelId="{A65DB00B-C3F3-4ABC-8195-D3EE02C9078B}" type="sibTrans" cxnId="{D726D8BC-7114-423E-BAAF-E23AA750E809}">
      <dgm:prSet/>
      <dgm:spPr/>
      <dgm:t>
        <a:bodyPr/>
        <a:lstStyle/>
        <a:p>
          <a:endParaRPr lang="en-GB"/>
        </a:p>
      </dgm:t>
    </dgm:pt>
    <dgm:pt modelId="{E27ED8D3-6072-4A1A-8BB6-59C6A81B818C}" type="pres">
      <dgm:prSet presAssocID="{D529B33A-0063-4748-9687-1C2A5B2E26A9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07327EA-1F08-48F4-AF32-03D7987EDBC8}" type="pres">
      <dgm:prSet presAssocID="{D529B33A-0063-4748-9687-1C2A5B2E26A9}" presName="cycle" presStyleCnt="0"/>
      <dgm:spPr/>
    </dgm:pt>
    <dgm:pt modelId="{09CAE500-B175-4A27-90AF-1AFD134E7484}" type="pres">
      <dgm:prSet presAssocID="{5CF4B68D-E60E-43C4-81B7-54E9ED0DAE61}" presName="nodeFirstNode" presStyleLbl="node1" presStyleIdx="0" presStyleCnt="12" custScaleX="6289" custScaleY="1257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51BA83-EC18-4819-9006-95963D6AA371}" type="pres">
      <dgm:prSet presAssocID="{7C771E7A-B142-4FA7-87F3-5C2CAF67213F}" presName="sibTransFirstNode" presStyleLbl="bgShp" presStyleIdx="0" presStyleCnt="1"/>
      <dgm:spPr/>
      <dgm:t>
        <a:bodyPr/>
        <a:lstStyle/>
        <a:p>
          <a:endParaRPr lang="en-US"/>
        </a:p>
      </dgm:t>
    </dgm:pt>
    <dgm:pt modelId="{01DE22B0-6C37-4115-939E-BFF859AD0F84}" type="pres">
      <dgm:prSet presAssocID="{5E609689-14E0-4B5E-BDE9-4FF566285B3C}" presName="nodeFollowingNodes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50036A-C0E0-46B5-A95C-4002801C1558}" type="pres">
      <dgm:prSet presAssocID="{4CD24069-2F3E-4137-89BC-C1A8CCE0887B}" presName="nodeFollowingNodes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390C6D-9A80-49E3-96D4-3B05D429B55F}" type="pres">
      <dgm:prSet presAssocID="{0174906C-533B-4718-9699-F98FF391AE0D}" presName="nodeFollowingNodes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06531D-74FB-4939-8ED4-3F3813D0A8A4}" type="pres">
      <dgm:prSet presAssocID="{9BE1755C-F91E-4418-BD14-6A0C19443226}" presName="nodeFollowingNodes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A6DA13-FCF0-4C6C-81E6-BEA96D0F117B}" type="pres">
      <dgm:prSet presAssocID="{89744D8B-E8FC-4711-867D-7FF47ED30EE5}" presName="nodeFollowingNodes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D99D6C-8CCE-4ECC-BED9-A7105ED6BFCF}" type="pres">
      <dgm:prSet presAssocID="{EE1F282C-DA71-4E6D-9D28-136392EC1EAA}" presName="nodeFollowingNodes" presStyleLbl="node1" presStyleIdx="6" presStyleCnt="12" custScaleX="6875" custScaleY="2236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BB633A-E2F0-4F16-8D95-4427A994A005}" type="pres">
      <dgm:prSet presAssocID="{ABD9FCE9-DE6E-4B4D-ADD2-3870F7BFC2B3}" presName="nodeFollowingNodes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BCA41E-FAC2-495C-B191-3F474E4EF67B}" type="pres">
      <dgm:prSet presAssocID="{A273ECB3-1DD7-42E6-A427-0A21FA05CC7A}" presName="nodeFollowingNodes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16C08C-7375-4B58-BD55-2BAA951DCEBA}" type="pres">
      <dgm:prSet presAssocID="{0FEC3FCF-4560-46CF-83A9-2738F7245ABD}" presName="nodeFollowingNodes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88326C-FCDB-4F1E-8E6E-D38881FA26BE}" type="pres">
      <dgm:prSet presAssocID="{0ED4CB2C-2AE5-4BB6-A03D-029C0D0AC4AD}" presName="nodeFollowingNodes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A0E9EC5-F628-4F31-8631-354A56E8CD02}" type="pres">
      <dgm:prSet presAssocID="{3357AD5E-BA53-4585-8F9C-0128BB5D5AD9}" presName="nodeFollowingNodes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C8852DD-F4EC-4E11-BC34-BAFF6DF249F7}" type="presOf" srcId="{5E609689-14E0-4B5E-BDE9-4FF566285B3C}" destId="{01DE22B0-6C37-4115-939E-BFF859AD0F84}" srcOrd="0" destOrd="0" presId="urn:microsoft.com/office/officeart/2005/8/layout/cycle3"/>
    <dgm:cxn modelId="{7DE4A070-E382-4028-BD99-AD48DD7A38F7}" type="presOf" srcId="{D529B33A-0063-4748-9687-1C2A5B2E26A9}" destId="{E27ED8D3-6072-4A1A-8BB6-59C6A81B818C}" srcOrd="0" destOrd="0" presId="urn:microsoft.com/office/officeart/2005/8/layout/cycle3"/>
    <dgm:cxn modelId="{1DBB137E-3006-447A-B995-152BBCE01BB5}" srcId="{D529B33A-0063-4748-9687-1C2A5B2E26A9}" destId="{5CF4B68D-E60E-43C4-81B7-54E9ED0DAE61}" srcOrd="0" destOrd="0" parTransId="{DEE5892E-9F29-4E6A-98BD-D9C22E014EB6}" sibTransId="{7C771E7A-B142-4FA7-87F3-5C2CAF67213F}"/>
    <dgm:cxn modelId="{F31EF0B2-C1B5-4D5D-848E-9F08186CC4CD}" type="presOf" srcId="{EE1F282C-DA71-4E6D-9D28-136392EC1EAA}" destId="{5AD99D6C-8CCE-4ECC-BED9-A7105ED6BFCF}" srcOrd="0" destOrd="0" presId="urn:microsoft.com/office/officeart/2005/8/layout/cycle3"/>
    <dgm:cxn modelId="{1F8DB240-12E0-43A4-AFAC-E8BFBC99ED05}" srcId="{D529B33A-0063-4748-9687-1C2A5B2E26A9}" destId="{0FEC3FCF-4560-46CF-83A9-2738F7245ABD}" srcOrd="9" destOrd="0" parTransId="{32F21B59-E1A9-4217-B60C-518ECBA5E2AA}" sibTransId="{37E954C5-2BD4-4BE7-B353-6FFC52155ACA}"/>
    <dgm:cxn modelId="{7AB34E2C-B836-4C23-9260-C7FE3DE0372C}" srcId="{D529B33A-0063-4748-9687-1C2A5B2E26A9}" destId="{9BE1755C-F91E-4418-BD14-6A0C19443226}" srcOrd="4" destOrd="0" parTransId="{FD7F37CE-2967-48EB-B31D-CA884F6297FC}" sibTransId="{3C82D5E6-2B46-4BB2-B039-A2FE465DBD95}"/>
    <dgm:cxn modelId="{CF8AC66C-5BC3-4A1B-A0E9-873DAE46E4C3}" type="presOf" srcId="{ABD9FCE9-DE6E-4B4D-ADD2-3870F7BFC2B3}" destId="{29BB633A-E2F0-4F16-8D95-4427A994A005}" srcOrd="0" destOrd="0" presId="urn:microsoft.com/office/officeart/2005/8/layout/cycle3"/>
    <dgm:cxn modelId="{1D8ADF69-6A08-4605-A990-292CE5D04D8F}" srcId="{D529B33A-0063-4748-9687-1C2A5B2E26A9}" destId="{5E609689-14E0-4B5E-BDE9-4FF566285B3C}" srcOrd="1" destOrd="0" parTransId="{68111A8D-371C-4193-AB47-EF8F3AEA5064}" sibTransId="{BB5CF90A-F99C-4CF9-B317-EBD151203BB4}"/>
    <dgm:cxn modelId="{D4AD627E-4F26-49C4-B4D9-986D1F701036}" type="presOf" srcId="{3357AD5E-BA53-4585-8F9C-0128BB5D5AD9}" destId="{3A0E9EC5-F628-4F31-8631-354A56E8CD02}" srcOrd="0" destOrd="0" presId="urn:microsoft.com/office/officeart/2005/8/layout/cycle3"/>
    <dgm:cxn modelId="{2F972B3C-B8BD-4813-B782-4617C0452C34}" srcId="{D529B33A-0063-4748-9687-1C2A5B2E26A9}" destId="{0ED4CB2C-2AE5-4BB6-A03D-029C0D0AC4AD}" srcOrd="10" destOrd="0" parTransId="{62A40C28-F1A5-4619-A7E8-AF4E2EBA556D}" sibTransId="{3EB15AE7-0011-494C-8372-C83416C49D73}"/>
    <dgm:cxn modelId="{E7B3AACA-C101-4C77-BD23-513D077FFCD2}" type="presOf" srcId="{89744D8B-E8FC-4711-867D-7FF47ED30EE5}" destId="{44A6DA13-FCF0-4C6C-81E6-BEA96D0F117B}" srcOrd="0" destOrd="0" presId="urn:microsoft.com/office/officeart/2005/8/layout/cycle3"/>
    <dgm:cxn modelId="{6A56E37A-3CA6-43DD-B01D-B99F0689F6B8}" type="presOf" srcId="{4CD24069-2F3E-4137-89BC-C1A8CCE0887B}" destId="{F050036A-C0E0-46B5-A95C-4002801C1558}" srcOrd="0" destOrd="0" presId="urn:microsoft.com/office/officeart/2005/8/layout/cycle3"/>
    <dgm:cxn modelId="{669D085A-A5CB-4F43-8399-508762C6F2A5}" type="presOf" srcId="{0FEC3FCF-4560-46CF-83A9-2738F7245ABD}" destId="{C616C08C-7375-4B58-BD55-2BAA951DCEBA}" srcOrd="0" destOrd="0" presId="urn:microsoft.com/office/officeart/2005/8/layout/cycle3"/>
    <dgm:cxn modelId="{70B7B427-EC6D-405B-BECB-D5F2A9EAD280}" type="presOf" srcId="{9BE1755C-F91E-4418-BD14-6A0C19443226}" destId="{A006531D-74FB-4939-8ED4-3F3813D0A8A4}" srcOrd="0" destOrd="0" presId="urn:microsoft.com/office/officeart/2005/8/layout/cycle3"/>
    <dgm:cxn modelId="{34C6C867-1145-4D9C-ABB1-FB3A03F67C16}" srcId="{D529B33A-0063-4748-9687-1C2A5B2E26A9}" destId="{0174906C-533B-4718-9699-F98FF391AE0D}" srcOrd="3" destOrd="0" parTransId="{47CE011B-FB18-4C05-B680-D704AD0FCCE1}" sibTransId="{66FA8107-A0E3-4FF4-B933-A7D6B0880482}"/>
    <dgm:cxn modelId="{61868B1E-6B6E-45F2-8104-DBCFEB396945}" type="presOf" srcId="{A273ECB3-1DD7-42E6-A427-0A21FA05CC7A}" destId="{A5BCA41E-FAC2-495C-B191-3F474E4EF67B}" srcOrd="0" destOrd="0" presId="urn:microsoft.com/office/officeart/2005/8/layout/cycle3"/>
    <dgm:cxn modelId="{248DE14E-F70C-405C-A434-09B65B1D5ABA}" srcId="{D529B33A-0063-4748-9687-1C2A5B2E26A9}" destId="{89744D8B-E8FC-4711-867D-7FF47ED30EE5}" srcOrd="5" destOrd="0" parTransId="{CD2FA607-3F24-4A62-86D8-CD30CD2238EB}" sibTransId="{EDB29879-CA93-4F13-AF2D-AC41DF084B15}"/>
    <dgm:cxn modelId="{D726D8BC-7114-423E-BAAF-E23AA750E809}" srcId="{D529B33A-0063-4748-9687-1C2A5B2E26A9}" destId="{EE1F282C-DA71-4E6D-9D28-136392EC1EAA}" srcOrd="6" destOrd="0" parTransId="{52923047-CB04-4748-8431-5B1DA9BEB186}" sibTransId="{A65DB00B-C3F3-4ABC-8195-D3EE02C9078B}"/>
    <dgm:cxn modelId="{6D9CAAEB-29F6-4DAC-9B66-059AE74C97B6}" type="presOf" srcId="{5CF4B68D-E60E-43C4-81B7-54E9ED0DAE61}" destId="{09CAE500-B175-4A27-90AF-1AFD134E7484}" srcOrd="0" destOrd="0" presId="urn:microsoft.com/office/officeart/2005/8/layout/cycle3"/>
    <dgm:cxn modelId="{2CDD28D4-C79F-470F-8E7B-DAB7EBE9461F}" type="presOf" srcId="{0174906C-533B-4718-9699-F98FF391AE0D}" destId="{08390C6D-9A80-49E3-96D4-3B05D429B55F}" srcOrd="0" destOrd="0" presId="urn:microsoft.com/office/officeart/2005/8/layout/cycle3"/>
    <dgm:cxn modelId="{5DA1211A-8210-4722-8FE4-CFCA3CB1DC59}" srcId="{D529B33A-0063-4748-9687-1C2A5B2E26A9}" destId="{ABD9FCE9-DE6E-4B4D-ADD2-3870F7BFC2B3}" srcOrd="7" destOrd="0" parTransId="{B394D1FE-C596-49BD-B8D4-6E6A26A7D67E}" sibTransId="{ED991031-501A-4C7C-B5C8-43F2D69E9B1D}"/>
    <dgm:cxn modelId="{437D686D-6353-449E-955A-0DE13F706DE9}" type="presOf" srcId="{0ED4CB2C-2AE5-4BB6-A03D-029C0D0AC4AD}" destId="{1888326C-FCDB-4F1E-8E6E-D38881FA26BE}" srcOrd="0" destOrd="0" presId="urn:microsoft.com/office/officeart/2005/8/layout/cycle3"/>
    <dgm:cxn modelId="{ADC45FD6-2A3A-499E-95DF-93783E440428}" srcId="{D529B33A-0063-4748-9687-1C2A5B2E26A9}" destId="{A273ECB3-1DD7-42E6-A427-0A21FA05CC7A}" srcOrd="8" destOrd="0" parTransId="{BA835114-92DF-4163-BB66-8354132D0691}" sibTransId="{8C3E9824-9CEC-4C8F-9A6F-9BF73B5EBB31}"/>
    <dgm:cxn modelId="{7E1AFAF9-6141-4DD5-A1DE-55D3542BEDA4}" srcId="{D529B33A-0063-4748-9687-1C2A5B2E26A9}" destId="{4CD24069-2F3E-4137-89BC-C1A8CCE0887B}" srcOrd="2" destOrd="0" parTransId="{9D258B23-B3EE-4840-9801-7246716FF5C2}" sibTransId="{2915FFC1-B928-4E1A-910C-9EADB36772BD}"/>
    <dgm:cxn modelId="{F57437CC-408D-40E9-90FE-A4C14E709D95}" type="presOf" srcId="{7C771E7A-B142-4FA7-87F3-5C2CAF67213F}" destId="{0251BA83-EC18-4819-9006-95963D6AA371}" srcOrd="0" destOrd="0" presId="urn:microsoft.com/office/officeart/2005/8/layout/cycle3"/>
    <dgm:cxn modelId="{BF32AF7D-197A-46EF-BF19-557BB601BEA5}" srcId="{D529B33A-0063-4748-9687-1C2A5B2E26A9}" destId="{3357AD5E-BA53-4585-8F9C-0128BB5D5AD9}" srcOrd="11" destOrd="0" parTransId="{3E9BE394-6AF5-489A-8D55-FE6E57AAEFE4}" sibTransId="{D62CB497-6617-4D4E-AF7C-D0C90D5B017D}"/>
    <dgm:cxn modelId="{2ECAB4F9-B51F-4C57-A03C-2A36AB566264}" type="presParOf" srcId="{E27ED8D3-6072-4A1A-8BB6-59C6A81B818C}" destId="{F07327EA-1F08-48F4-AF32-03D7987EDBC8}" srcOrd="0" destOrd="0" presId="urn:microsoft.com/office/officeart/2005/8/layout/cycle3"/>
    <dgm:cxn modelId="{B473D652-4CE7-47BF-8326-CC88F393D137}" type="presParOf" srcId="{F07327EA-1F08-48F4-AF32-03D7987EDBC8}" destId="{09CAE500-B175-4A27-90AF-1AFD134E7484}" srcOrd="0" destOrd="0" presId="urn:microsoft.com/office/officeart/2005/8/layout/cycle3"/>
    <dgm:cxn modelId="{349D7124-4430-46B6-A6FB-C25713A20273}" type="presParOf" srcId="{F07327EA-1F08-48F4-AF32-03D7987EDBC8}" destId="{0251BA83-EC18-4819-9006-95963D6AA371}" srcOrd="1" destOrd="0" presId="urn:microsoft.com/office/officeart/2005/8/layout/cycle3"/>
    <dgm:cxn modelId="{EC7CFD5B-B3CF-49CA-AD94-201E440B0A57}" type="presParOf" srcId="{F07327EA-1F08-48F4-AF32-03D7987EDBC8}" destId="{01DE22B0-6C37-4115-939E-BFF859AD0F84}" srcOrd="2" destOrd="0" presId="urn:microsoft.com/office/officeart/2005/8/layout/cycle3"/>
    <dgm:cxn modelId="{D7481149-02B7-42EA-AA91-92F313BD611F}" type="presParOf" srcId="{F07327EA-1F08-48F4-AF32-03D7987EDBC8}" destId="{F050036A-C0E0-46B5-A95C-4002801C1558}" srcOrd="3" destOrd="0" presId="urn:microsoft.com/office/officeart/2005/8/layout/cycle3"/>
    <dgm:cxn modelId="{93FC0BAE-3240-49A4-A15D-3E5A8864EC13}" type="presParOf" srcId="{F07327EA-1F08-48F4-AF32-03D7987EDBC8}" destId="{08390C6D-9A80-49E3-96D4-3B05D429B55F}" srcOrd="4" destOrd="0" presId="urn:microsoft.com/office/officeart/2005/8/layout/cycle3"/>
    <dgm:cxn modelId="{B97AFEF3-7ACE-4A58-AA92-9F1B93A4FC64}" type="presParOf" srcId="{F07327EA-1F08-48F4-AF32-03D7987EDBC8}" destId="{A006531D-74FB-4939-8ED4-3F3813D0A8A4}" srcOrd="5" destOrd="0" presId="urn:microsoft.com/office/officeart/2005/8/layout/cycle3"/>
    <dgm:cxn modelId="{9A01387F-40CB-47EC-909C-6E1D932B26EF}" type="presParOf" srcId="{F07327EA-1F08-48F4-AF32-03D7987EDBC8}" destId="{44A6DA13-FCF0-4C6C-81E6-BEA96D0F117B}" srcOrd="6" destOrd="0" presId="urn:microsoft.com/office/officeart/2005/8/layout/cycle3"/>
    <dgm:cxn modelId="{F54892C2-3478-451D-A6CD-4695E923D6ED}" type="presParOf" srcId="{F07327EA-1F08-48F4-AF32-03D7987EDBC8}" destId="{5AD99D6C-8CCE-4ECC-BED9-A7105ED6BFCF}" srcOrd="7" destOrd="0" presId="urn:microsoft.com/office/officeart/2005/8/layout/cycle3"/>
    <dgm:cxn modelId="{4CCF2715-D19D-4E5F-AE18-A13893E104CA}" type="presParOf" srcId="{F07327EA-1F08-48F4-AF32-03D7987EDBC8}" destId="{29BB633A-E2F0-4F16-8D95-4427A994A005}" srcOrd="8" destOrd="0" presId="urn:microsoft.com/office/officeart/2005/8/layout/cycle3"/>
    <dgm:cxn modelId="{CDF8788F-0651-4C99-BE5A-B90529344700}" type="presParOf" srcId="{F07327EA-1F08-48F4-AF32-03D7987EDBC8}" destId="{A5BCA41E-FAC2-495C-B191-3F474E4EF67B}" srcOrd="9" destOrd="0" presId="urn:microsoft.com/office/officeart/2005/8/layout/cycle3"/>
    <dgm:cxn modelId="{E78035D9-9DE1-47E3-8EEA-428B8EC9987D}" type="presParOf" srcId="{F07327EA-1F08-48F4-AF32-03D7987EDBC8}" destId="{C616C08C-7375-4B58-BD55-2BAA951DCEBA}" srcOrd="10" destOrd="0" presId="urn:microsoft.com/office/officeart/2005/8/layout/cycle3"/>
    <dgm:cxn modelId="{E4A33AAE-DCCB-4C63-B171-51C6E991E635}" type="presParOf" srcId="{F07327EA-1F08-48F4-AF32-03D7987EDBC8}" destId="{1888326C-FCDB-4F1E-8E6E-D38881FA26BE}" srcOrd="11" destOrd="0" presId="urn:microsoft.com/office/officeart/2005/8/layout/cycle3"/>
    <dgm:cxn modelId="{5E5A268D-CEA6-4199-AEF2-459CF0DBAB5E}" type="presParOf" srcId="{F07327EA-1F08-48F4-AF32-03D7987EDBC8}" destId="{3A0E9EC5-F628-4F31-8631-354A56E8CD02}" srcOrd="12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35AD8F-1D86-4615-ABCC-A68E0AFF9BAF}" type="doc">
      <dgm:prSet loTypeId="urn:microsoft.com/office/officeart/2011/layout/ConvergingText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E69858-03C6-43C3-8EC1-E5D531F057D7}">
      <dgm:prSet phldrT="[Text]" custT="1"/>
      <dgm:spPr/>
      <dgm:t>
        <a:bodyPr lIns="0" tIns="0" rIns="0" bIns="0"/>
        <a:lstStyle/>
        <a:p>
          <a:pPr algn="ctr"/>
          <a:r>
            <a:rPr lang="en-GB" sz="1200" b="1" i="1" dirty="0"/>
            <a:t>LATITUDE TOOLSET</a:t>
          </a:r>
        </a:p>
      </dgm:t>
    </dgm:pt>
    <dgm:pt modelId="{98F4BFCB-D542-49E7-9869-BB48CE91EC3D}" type="parTrans" cxnId="{449073CF-E77A-41EB-B064-DCDD39CDEF5E}">
      <dgm:prSet/>
      <dgm:spPr/>
      <dgm:t>
        <a:bodyPr/>
        <a:lstStyle/>
        <a:p>
          <a:endParaRPr lang="en-GB" sz="2400"/>
        </a:p>
      </dgm:t>
    </dgm:pt>
    <dgm:pt modelId="{237F538E-A797-468C-BA4E-84C388311913}" type="sibTrans" cxnId="{449073CF-E77A-41EB-B064-DCDD39CDEF5E}">
      <dgm:prSet/>
      <dgm:spPr/>
      <dgm:t>
        <a:bodyPr/>
        <a:lstStyle/>
        <a:p>
          <a:endParaRPr lang="en-GB" sz="2400"/>
        </a:p>
      </dgm:t>
    </dgm:pt>
    <dgm:pt modelId="{A1E373CF-3FAD-4B26-9767-DA4C9CDC188E}">
      <dgm:prSet phldrT="[Text]" custT="1"/>
      <dgm:spPr/>
      <dgm:t>
        <a:bodyPr/>
        <a:lstStyle/>
        <a:p>
          <a:r>
            <a:rPr lang="en-GB" sz="1100" b="1" i="1" dirty="0"/>
            <a:t>Thermal Loads</a:t>
          </a:r>
        </a:p>
      </dgm:t>
    </dgm:pt>
    <dgm:pt modelId="{965BEBB5-3EA9-4FB3-9E63-BAE0FCC7C967}" type="parTrans" cxnId="{82F44F97-6A78-48C6-B9B3-5BF21D07F2BB}">
      <dgm:prSet/>
      <dgm:spPr/>
      <dgm:t>
        <a:bodyPr/>
        <a:lstStyle/>
        <a:p>
          <a:endParaRPr lang="en-GB" sz="2400"/>
        </a:p>
      </dgm:t>
    </dgm:pt>
    <dgm:pt modelId="{3F2E8B88-197F-45D5-A270-50AAA024FCD0}" type="sibTrans" cxnId="{82F44F97-6A78-48C6-B9B3-5BF21D07F2BB}">
      <dgm:prSet/>
      <dgm:spPr/>
      <dgm:t>
        <a:bodyPr/>
        <a:lstStyle/>
        <a:p>
          <a:endParaRPr lang="en-GB" sz="2400"/>
        </a:p>
      </dgm:t>
    </dgm:pt>
    <dgm:pt modelId="{04605180-E210-4F15-8222-6A820934C0DE}">
      <dgm:prSet phldrT="[Text]" custT="1"/>
      <dgm:spPr/>
      <dgm:t>
        <a:bodyPr/>
        <a:lstStyle/>
        <a:p>
          <a:r>
            <a:rPr lang="en-GB" sz="1100" b="1" i="1" dirty="0"/>
            <a:t>Assembly Loads</a:t>
          </a:r>
        </a:p>
      </dgm:t>
    </dgm:pt>
    <dgm:pt modelId="{30E6215D-EA23-477A-9A83-3970C5091388}" type="parTrans" cxnId="{401032D3-98A3-44DF-93AB-5542330D60D1}">
      <dgm:prSet/>
      <dgm:spPr/>
      <dgm:t>
        <a:bodyPr/>
        <a:lstStyle/>
        <a:p>
          <a:endParaRPr lang="en-GB" sz="2400"/>
        </a:p>
      </dgm:t>
    </dgm:pt>
    <dgm:pt modelId="{AFF020BA-18FF-4F43-8DED-A9450BC6249B}" type="sibTrans" cxnId="{401032D3-98A3-44DF-93AB-5542330D60D1}">
      <dgm:prSet/>
      <dgm:spPr/>
      <dgm:t>
        <a:bodyPr/>
        <a:lstStyle/>
        <a:p>
          <a:endParaRPr lang="en-GB" sz="2400"/>
        </a:p>
      </dgm:t>
    </dgm:pt>
    <dgm:pt modelId="{913D7441-28F3-4D48-AB7A-C8026AB92FAB}">
      <dgm:prSet phldrT="[Text]" custT="1"/>
      <dgm:spPr/>
      <dgm:t>
        <a:bodyPr/>
        <a:lstStyle/>
        <a:p>
          <a:r>
            <a:rPr lang="en-GB" sz="1100" b="1" i="1" dirty="0"/>
            <a:t>Operating Loads</a:t>
          </a:r>
        </a:p>
      </dgm:t>
    </dgm:pt>
    <dgm:pt modelId="{D117794F-3C0E-48C3-A5AF-93BABE0B2BFC}" type="parTrans" cxnId="{867160D4-8DD5-4051-94C3-38195EBCDF01}">
      <dgm:prSet/>
      <dgm:spPr/>
      <dgm:t>
        <a:bodyPr/>
        <a:lstStyle/>
        <a:p>
          <a:endParaRPr lang="en-GB" sz="2400"/>
        </a:p>
      </dgm:t>
    </dgm:pt>
    <dgm:pt modelId="{9F46D88F-8D7A-4A84-80A4-BBB18012C365}" type="sibTrans" cxnId="{867160D4-8DD5-4051-94C3-38195EBCDF01}">
      <dgm:prSet/>
      <dgm:spPr/>
      <dgm:t>
        <a:bodyPr/>
        <a:lstStyle/>
        <a:p>
          <a:endParaRPr lang="en-GB" sz="2400"/>
        </a:p>
      </dgm:t>
    </dgm:pt>
    <dgm:pt modelId="{A6AF387C-23AD-4015-8AC2-2CCAE29AFE12}">
      <dgm:prSet phldrT="[Text]" custT="1"/>
      <dgm:spPr/>
      <dgm:t>
        <a:bodyPr/>
        <a:lstStyle/>
        <a:p>
          <a:r>
            <a:rPr lang="en-GB" sz="1100" b="1" i="1" dirty="0" err="1"/>
            <a:t>NVH</a:t>
          </a:r>
          <a:r>
            <a:rPr lang="en-GB" sz="1100" b="1" i="1" dirty="0"/>
            <a:t> Assessment</a:t>
          </a:r>
        </a:p>
      </dgm:t>
    </dgm:pt>
    <dgm:pt modelId="{60FDD190-1512-466E-964A-5E76AFE9CF0F}" type="parTrans" cxnId="{3F5D9435-0D4A-42E2-8C99-255E055D98FB}">
      <dgm:prSet/>
      <dgm:spPr/>
      <dgm:t>
        <a:bodyPr/>
        <a:lstStyle/>
        <a:p>
          <a:endParaRPr lang="en-GB" sz="2400"/>
        </a:p>
      </dgm:t>
    </dgm:pt>
    <dgm:pt modelId="{E5B7E648-F89C-4CA7-90ED-423DE1ECA0FA}" type="sibTrans" cxnId="{3F5D9435-0D4A-42E2-8C99-255E055D98FB}">
      <dgm:prSet/>
      <dgm:spPr/>
      <dgm:t>
        <a:bodyPr/>
        <a:lstStyle/>
        <a:p>
          <a:endParaRPr lang="en-GB" sz="2400"/>
        </a:p>
      </dgm:t>
    </dgm:pt>
    <dgm:pt modelId="{1FA0C052-D303-4AFB-A3BA-96B5ED4D4C11}">
      <dgm:prSet phldrT="[Text]" custT="1"/>
      <dgm:spPr/>
      <dgm:t>
        <a:bodyPr/>
        <a:lstStyle/>
        <a:p>
          <a:r>
            <a:rPr lang="en-GB" sz="1100" b="1" i="1" dirty="0"/>
            <a:t>Coolant Flow</a:t>
          </a:r>
        </a:p>
      </dgm:t>
    </dgm:pt>
    <dgm:pt modelId="{65F3EE16-B5EC-4ED7-8216-E168B47938B4}" type="parTrans" cxnId="{D2B3B1D5-DB51-4D10-8FDE-B4F02EA26B7D}">
      <dgm:prSet/>
      <dgm:spPr/>
      <dgm:t>
        <a:bodyPr/>
        <a:lstStyle/>
        <a:p>
          <a:endParaRPr lang="en-GB" sz="2400"/>
        </a:p>
      </dgm:t>
    </dgm:pt>
    <dgm:pt modelId="{3895231C-295F-4863-8C76-EA810B443012}" type="sibTrans" cxnId="{D2B3B1D5-DB51-4D10-8FDE-B4F02EA26B7D}">
      <dgm:prSet/>
      <dgm:spPr/>
      <dgm:t>
        <a:bodyPr/>
        <a:lstStyle/>
        <a:p>
          <a:endParaRPr lang="en-GB" sz="2400"/>
        </a:p>
      </dgm:t>
    </dgm:pt>
    <dgm:pt modelId="{B0600C36-0429-4D2E-B9BE-D74CF2233B50}" type="pres">
      <dgm:prSet presAssocID="{3B35AD8F-1D86-4615-ABCC-A68E0AFF9BAF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8AA5B1FC-B123-481A-B222-723DF610758E}" type="pres">
      <dgm:prSet presAssocID="{34E69858-03C6-43C3-8EC1-E5D531F057D7}" presName="composite" presStyleCnt="0"/>
      <dgm:spPr/>
    </dgm:pt>
    <dgm:pt modelId="{01E533F7-5E04-4EE4-B1FF-05033650EFF8}" type="pres">
      <dgm:prSet presAssocID="{34E69858-03C6-43C3-8EC1-E5D531F057D7}" presName="ParentAccent1" presStyleLbl="alignNode1" presStyleIdx="0" presStyleCnt="51"/>
      <dgm:spPr/>
    </dgm:pt>
    <dgm:pt modelId="{F4B5A717-6119-43D3-9141-EDFB9A1401CB}" type="pres">
      <dgm:prSet presAssocID="{34E69858-03C6-43C3-8EC1-E5D531F057D7}" presName="ParentAccent2" presStyleLbl="alignNode1" presStyleIdx="1" presStyleCnt="51"/>
      <dgm:spPr/>
    </dgm:pt>
    <dgm:pt modelId="{CCBE3668-31CC-4C77-A4FD-8454B6B585B9}" type="pres">
      <dgm:prSet presAssocID="{34E69858-03C6-43C3-8EC1-E5D531F057D7}" presName="ParentAccent3" presStyleLbl="alignNode1" presStyleIdx="2" presStyleCnt="51"/>
      <dgm:spPr/>
    </dgm:pt>
    <dgm:pt modelId="{18863475-095F-497A-A2B2-A36CD1E733D8}" type="pres">
      <dgm:prSet presAssocID="{34E69858-03C6-43C3-8EC1-E5D531F057D7}" presName="ParentAccent4" presStyleLbl="alignNode1" presStyleIdx="3" presStyleCnt="51"/>
      <dgm:spPr/>
    </dgm:pt>
    <dgm:pt modelId="{7170198B-0E0C-4956-AEBF-EB7342BBE2D9}" type="pres">
      <dgm:prSet presAssocID="{34E69858-03C6-43C3-8EC1-E5D531F057D7}" presName="ParentAccent5" presStyleLbl="alignNode1" presStyleIdx="4" presStyleCnt="51"/>
      <dgm:spPr/>
    </dgm:pt>
    <dgm:pt modelId="{886400D3-C460-4687-B902-15471FEC1DF6}" type="pres">
      <dgm:prSet presAssocID="{34E69858-03C6-43C3-8EC1-E5D531F057D7}" presName="ParentAccent6" presStyleLbl="alignNode1" presStyleIdx="5" presStyleCnt="51"/>
      <dgm:spPr/>
    </dgm:pt>
    <dgm:pt modelId="{49FC8620-3A02-4A0D-A63B-1694D2D34EA4}" type="pres">
      <dgm:prSet presAssocID="{34E69858-03C6-43C3-8EC1-E5D531F057D7}" presName="ParentAccent7" presStyleLbl="alignNode1" presStyleIdx="6" presStyleCnt="51"/>
      <dgm:spPr/>
    </dgm:pt>
    <dgm:pt modelId="{88DAE5E4-B489-40E1-981D-D2D357D90CF1}" type="pres">
      <dgm:prSet presAssocID="{34E69858-03C6-43C3-8EC1-E5D531F057D7}" presName="ParentAccent8" presStyleLbl="alignNode1" presStyleIdx="7" presStyleCnt="51"/>
      <dgm:spPr/>
    </dgm:pt>
    <dgm:pt modelId="{6F237E15-ACAE-42F1-B383-556D60A2FE77}" type="pres">
      <dgm:prSet presAssocID="{34E69858-03C6-43C3-8EC1-E5D531F057D7}" presName="ParentAccent9" presStyleLbl="alignNode1" presStyleIdx="8" presStyleCnt="51"/>
      <dgm:spPr/>
    </dgm:pt>
    <dgm:pt modelId="{7FC18DCE-C032-4206-BE31-3510D7C41447}" type="pres">
      <dgm:prSet presAssocID="{34E69858-03C6-43C3-8EC1-E5D531F057D7}" presName="ParentAccent10" presStyleLbl="alignNode1" presStyleIdx="9" presStyleCnt="51"/>
      <dgm:spPr/>
    </dgm:pt>
    <dgm:pt modelId="{DCCCABE7-358C-4928-8C11-5233D6C2239E}" type="pres">
      <dgm:prSet presAssocID="{34E69858-03C6-43C3-8EC1-E5D531F057D7}" presName="Parent" presStyleLbl="alignNode1" presStyleIdx="10" presStyleCnt="51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0604F5-F24C-452E-8AE4-76923CFE8395}" type="pres">
      <dgm:prSet presAssocID="{1FA0C052-D303-4AFB-A3BA-96B5ED4D4C11}" presName="Child1Accent1" presStyleLbl="alignNode1" presStyleIdx="11" presStyleCnt="51"/>
      <dgm:spPr/>
    </dgm:pt>
    <dgm:pt modelId="{6665D29B-AD3A-41A6-B050-DAD7B085B20D}" type="pres">
      <dgm:prSet presAssocID="{1FA0C052-D303-4AFB-A3BA-96B5ED4D4C11}" presName="Child1Accent2" presStyleLbl="alignNode1" presStyleIdx="12" presStyleCnt="51"/>
      <dgm:spPr/>
    </dgm:pt>
    <dgm:pt modelId="{8EFEDFA1-C8C7-4A14-8D11-DA7D2679D6ED}" type="pres">
      <dgm:prSet presAssocID="{1FA0C052-D303-4AFB-A3BA-96B5ED4D4C11}" presName="Child1Accent3" presStyleLbl="alignNode1" presStyleIdx="13" presStyleCnt="51"/>
      <dgm:spPr/>
    </dgm:pt>
    <dgm:pt modelId="{66EDC081-CF9C-43C2-9305-4EC022D23731}" type="pres">
      <dgm:prSet presAssocID="{1FA0C052-D303-4AFB-A3BA-96B5ED4D4C11}" presName="Child1Accent4" presStyleLbl="alignNode1" presStyleIdx="14" presStyleCnt="51"/>
      <dgm:spPr/>
    </dgm:pt>
    <dgm:pt modelId="{F197D888-FB91-48F6-B326-49F6535E491A}" type="pres">
      <dgm:prSet presAssocID="{1FA0C052-D303-4AFB-A3BA-96B5ED4D4C11}" presName="Child1Accent5" presStyleLbl="alignNode1" presStyleIdx="15" presStyleCnt="51"/>
      <dgm:spPr/>
    </dgm:pt>
    <dgm:pt modelId="{FC49E24D-8904-4C3A-ACCF-F969EC2FB095}" type="pres">
      <dgm:prSet presAssocID="{1FA0C052-D303-4AFB-A3BA-96B5ED4D4C11}" presName="Child1Accent6" presStyleLbl="alignNode1" presStyleIdx="16" presStyleCnt="51"/>
      <dgm:spPr/>
    </dgm:pt>
    <dgm:pt modelId="{CA81AAD3-C387-4C3A-B5C2-E212F19E4E4A}" type="pres">
      <dgm:prSet presAssocID="{1FA0C052-D303-4AFB-A3BA-96B5ED4D4C11}" presName="Child1Accent7" presStyleLbl="alignNode1" presStyleIdx="17" presStyleCnt="51"/>
      <dgm:spPr/>
    </dgm:pt>
    <dgm:pt modelId="{D1AE4902-9F61-4BDE-AF0B-460A697EE8E2}" type="pres">
      <dgm:prSet presAssocID="{1FA0C052-D303-4AFB-A3BA-96B5ED4D4C11}" presName="Child1Accent8" presStyleLbl="alignNode1" presStyleIdx="18" presStyleCnt="51"/>
      <dgm:spPr/>
    </dgm:pt>
    <dgm:pt modelId="{A06556BB-010E-45FA-B77C-52DB0DCF9982}" type="pres">
      <dgm:prSet presAssocID="{1FA0C052-D303-4AFB-A3BA-96B5ED4D4C11}" presName="Child1Accent9" presStyleLbl="alignNode1" presStyleIdx="19" presStyleCnt="51"/>
      <dgm:spPr/>
    </dgm:pt>
    <dgm:pt modelId="{621A807C-5B63-4AFC-BD99-1DED57C3FC35}" type="pres">
      <dgm:prSet presAssocID="{1FA0C052-D303-4AFB-A3BA-96B5ED4D4C11}" presName="Child1" presStyleLbl="revTx" presStyleIdx="0" presStyleCnt="5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05A05F2-419F-40A3-B741-E50C523674CD}" type="pres">
      <dgm:prSet presAssocID="{A1E373CF-3FAD-4B26-9767-DA4C9CDC188E}" presName="Child2Accent1" presStyleLbl="alignNode1" presStyleIdx="20" presStyleCnt="51"/>
      <dgm:spPr/>
    </dgm:pt>
    <dgm:pt modelId="{EEA54791-8EF1-41E6-BDAF-A9A4F3BDAEE7}" type="pres">
      <dgm:prSet presAssocID="{A1E373CF-3FAD-4B26-9767-DA4C9CDC188E}" presName="Child2Accent2" presStyleLbl="alignNode1" presStyleIdx="21" presStyleCnt="51"/>
      <dgm:spPr/>
    </dgm:pt>
    <dgm:pt modelId="{872956FC-E661-485D-A364-74962E76141D}" type="pres">
      <dgm:prSet presAssocID="{A1E373CF-3FAD-4B26-9767-DA4C9CDC188E}" presName="Child2Accent3" presStyleLbl="alignNode1" presStyleIdx="22" presStyleCnt="51"/>
      <dgm:spPr/>
    </dgm:pt>
    <dgm:pt modelId="{8361FC8D-0FFC-4FA0-911B-613630B4673F}" type="pres">
      <dgm:prSet presAssocID="{A1E373CF-3FAD-4B26-9767-DA4C9CDC188E}" presName="Child2Accent4" presStyleLbl="alignNode1" presStyleIdx="23" presStyleCnt="51"/>
      <dgm:spPr/>
    </dgm:pt>
    <dgm:pt modelId="{6F665CC4-CF73-4572-9371-C1906D701723}" type="pres">
      <dgm:prSet presAssocID="{A1E373CF-3FAD-4B26-9767-DA4C9CDC188E}" presName="Child2Accent5" presStyleLbl="alignNode1" presStyleIdx="24" presStyleCnt="51"/>
      <dgm:spPr/>
    </dgm:pt>
    <dgm:pt modelId="{22D6D411-F873-4107-ACDA-C418D5CE3949}" type="pres">
      <dgm:prSet presAssocID="{A1E373CF-3FAD-4B26-9767-DA4C9CDC188E}" presName="Child2Accent6" presStyleLbl="alignNode1" presStyleIdx="25" presStyleCnt="51"/>
      <dgm:spPr/>
    </dgm:pt>
    <dgm:pt modelId="{C29F6906-8C1A-466E-826F-34C853224073}" type="pres">
      <dgm:prSet presAssocID="{A1E373CF-3FAD-4B26-9767-DA4C9CDC188E}" presName="Child2Accent7" presStyleLbl="alignNode1" presStyleIdx="26" presStyleCnt="51"/>
      <dgm:spPr/>
    </dgm:pt>
    <dgm:pt modelId="{78F06284-692D-4ADC-A1ED-55E590DA451C}" type="pres">
      <dgm:prSet presAssocID="{A1E373CF-3FAD-4B26-9767-DA4C9CDC188E}" presName="Child2" presStyleLbl="revTx" presStyleIdx="1" presStyleCnt="5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CA13FA-9AFF-4753-A240-207FAC776661}" type="pres">
      <dgm:prSet presAssocID="{913D7441-28F3-4D48-AB7A-C8026AB92FAB}" presName="Child3Accent1" presStyleLbl="alignNode1" presStyleIdx="27" presStyleCnt="51"/>
      <dgm:spPr/>
    </dgm:pt>
    <dgm:pt modelId="{43DF5165-1FC2-4257-A861-82B6D8C7BCD3}" type="pres">
      <dgm:prSet presAssocID="{913D7441-28F3-4D48-AB7A-C8026AB92FAB}" presName="Child3Accent2" presStyleLbl="alignNode1" presStyleIdx="28" presStyleCnt="51"/>
      <dgm:spPr/>
    </dgm:pt>
    <dgm:pt modelId="{99D58703-5B04-40E5-8245-ACD7BF2A1E98}" type="pres">
      <dgm:prSet presAssocID="{913D7441-28F3-4D48-AB7A-C8026AB92FAB}" presName="Child3Accent3" presStyleLbl="alignNode1" presStyleIdx="29" presStyleCnt="51"/>
      <dgm:spPr/>
    </dgm:pt>
    <dgm:pt modelId="{03311553-6B9E-4B99-9CA7-55E28694754F}" type="pres">
      <dgm:prSet presAssocID="{913D7441-28F3-4D48-AB7A-C8026AB92FAB}" presName="Child3Accent4" presStyleLbl="alignNode1" presStyleIdx="30" presStyleCnt="51"/>
      <dgm:spPr/>
    </dgm:pt>
    <dgm:pt modelId="{F266E10C-CE5E-4FC5-95BD-7565650C6685}" type="pres">
      <dgm:prSet presAssocID="{913D7441-28F3-4D48-AB7A-C8026AB92FAB}" presName="Child3Accent5" presStyleLbl="alignNode1" presStyleIdx="31" presStyleCnt="51"/>
      <dgm:spPr/>
    </dgm:pt>
    <dgm:pt modelId="{D70CAC8B-E455-4D53-A200-8B55EEEBB8E0}" type="pres">
      <dgm:prSet presAssocID="{913D7441-28F3-4D48-AB7A-C8026AB92FAB}" presName="Child3Accent6" presStyleLbl="alignNode1" presStyleIdx="32" presStyleCnt="51"/>
      <dgm:spPr/>
    </dgm:pt>
    <dgm:pt modelId="{62C86BF4-2C54-438E-93CA-D3254E9831A1}" type="pres">
      <dgm:prSet presAssocID="{913D7441-28F3-4D48-AB7A-C8026AB92FAB}" presName="Child3Accent7" presStyleLbl="alignNode1" presStyleIdx="33" presStyleCnt="51"/>
      <dgm:spPr/>
    </dgm:pt>
    <dgm:pt modelId="{DC9BE6AA-C18A-4DB2-B21D-8F49E9363B24}" type="pres">
      <dgm:prSet presAssocID="{913D7441-28F3-4D48-AB7A-C8026AB92FAB}" presName="Child3" presStyleLbl="revTx" presStyleIdx="2" presStyleCnt="5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E39BF06-1DE4-474B-944B-2F6B60A8D475}" type="pres">
      <dgm:prSet presAssocID="{04605180-E210-4F15-8222-6A820934C0DE}" presName="Child4Accent1" presStyleLbl="alignNode1" presStyleIdx="34" presStyleCnt="51"/>
      <dgm:spPr/>
    </dgm:pt>
    <dgm:pt modelId="{92BE3F83-969D-4835-B6B5-5734A13B3628}" type="pres">
      <dgm:prSet presAssocID="{04605180-E210-4F15-8222-6A820934C0DE}" presName="Child4Accent2" presStyleLbl="alignNode1" presStyleIdx="35" presStyleCnt="51"/>
      <dgm:spPr/>
    </dgm:pt>
    <dgm:pt modelId="{E5B27B77-740A-413E-A479-DCFE29075CA5}" type="pres">
      <dgm:prSet presAssocID="{04605180-E210-4F15-8222-6A820934C0DE}" presName="Child4Accent3" presStyleLbl="alignNode1" presStyleIdx="36" presStyleCnt="51"/>
      <dgm:spPr/>
    </dgm:pt>
    <dgm:pt modelId="{189D1B85-49D9-418D-942A-C924DC3C3D06}" type="pres">
      <dgm:prSet presAssocID="{04605180-E210-4F15-8222-6A820934C0DE}" presName="Child4Accent4" presStyleLbl="alignNode1" presStyleIdx="37" presStyleCnt="51"/>
      <dgm:spPr/>
    </dgm:pt>
    <dgm:pt modelId="{5D6C4983-1476-43D5-809B-0A31BA2508E3}" type="pres">
      <dgm:prSet presAssocID="{04605180-E210-4F15-8222-6A820934C0DE}" presName="Child4Accent5" presStyleLbl="alignNode1" presStyleIdx="38" presStyleCnt="51"/>
      <dgm:spPr/>
    </dgm:pt>
    <dgm:pt modelId="{9AF978CE-4C6E-4180-9F94-EE618F0A0174}" type="pres">
      <dgm:prSet presAssocID="{04605180-E210-4F15-8222-6A820934C0DE}" presName="Child4Accent6" presStyleLbl="alignNode1" presStyleIdx="39" presStyleCnt="51"/>
      <dgm:spPr/>
    </dgm:pt>
    <dgm:pt modelId="{504AF96E-3955-4157-AD41-0AE7844DCACF}" type="pres">
      <dgm:prSet presAssocID="{04605180-E210-4F15-8222-6A820934C0DE}" presName="Child4Accent7" presStyleLbl="alignNode1" presStyleIdx="40" presStyleCnt="51"/>
      <dgm:spPr/>
    </dgm:pt>
    <dgm:pt modelId="{43B03164-6B77-41F0-BF29-C2E82BD3992A}" type="pres">
      <dgm:prSet presAssocID="{04605180-E210-4F15-8222-6A820934C0DE}" presName="Child4Accent8" presStyleLbl="alignNode1" presStyleIdx="41" presStyleCnt="51"/>
      <dgm:spPr/>
    </dgm:pt>
    <dgm:pt modelId="{B54D0EB3-06EF-4D08-8525-142E0A8E27DA}" type="pres">
      <dgm:prSet presAssocID="{04605180-E210-4F15-8222-6A820934C0DE}" presName="Child4" presStyleLbl="revTx" presStyleIdx="3" presStyleCnt="5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6E6A88-6BBE-48C8-9A9C-CF3F1E164EA2}" type="pres">
      <dgm:prSet presAssocID="{A6AF387C-23AD-4015-8AC2-2CCAE29AFE12}" presName="Child5Accent1" presStyleLbl="alignNode1" presStyleIdx="42" presStyleCnt="51"/>
      <dgm:spPr/>
    </dgm:pt>
    <dgm:pt modelId="{D94377C8-4B0D-4162-BBD8-24840386B910}" type="pres">
      <dgm:prSet presAssocID="{A6AF387C-23AD-4015-8AC2-2CCAE29AFE12}" presName="Child5Accent2" presStyleLbl="alignNode1" presStyleIdx="43" presStyleCnt="51"/>
      <dgm:spPr/>
    </dgm:pt>
    <dgm:pt modelId="{F2A0912E-79B5-4B92-96CD-E69F87B9D8EC}" type="pres">
      <dgm:prSet presAssocID="{A6AF387C-23AD-4015-8AC2-2CCAE29AFE12}" presName="Child5Accent3" presStyleLbl="alignNode1" presStyleIdx="44" presStyleCnt="51"/>
      <dgm:spPr/>
    </dgm:pt>
    <dgm:pt modelId="{51F9B0AD-7717-4BB6-85F2-A755DBF4F62B}" type="pres">
      <dgm:prSet presAssocID="{A6AF387C-23AD-4015-8AC2-2CCAE29AFE12}" presName="Child5Accent4" presStyleLbl="alignNode1" presStyleIdx="45" presStyleCnt="51"/>
      <dgm:spPr/>
    </dgm:pt>
    <dgm:pt modelId="{DD57EA0B-76C1-40C4-891B-5EEC3CCCECD4}" type="pres">
      <dgm:prSet presAssocID="{A6AF387C-23AD-4015-8AC2-2CCAE29AFE12}" presName="Child5Accent5" presStyleLbl="alignNode1" presStyleIdx="46" presStyleCnt="51"/>
      <dgm:spPr/>
    </dgm:pt>
    <dgm:pt modelId="{02B13685-2A6B-4ED5-9631-438E0DD5875A}" type="pres">
      <dgm:prSet presAssocID="{A6AF387C-23AD-4015-8AC2-2CCAE29AFE12}" presName="Child5Accent6" presStyleLbl="alignNode1" presStyleIdx="47" presStyleCnt="51"/>
      <dgm:spPr/>
    </dgm:pt>
    <dgm:pt modelId="{51285BFE-B7D8-4509-BD1B-662F49AD8290}" type="pres">
      <dgm:prSet presAssocID="{A6AF387C-23AD-4015-8AC2-2CCAE29AFE12}" presName="Child5Accent7" presStyleLbl="alignNode1" presStyleIdx="48" presStyleCnt="51"/>
      <dgm:spPr/>
    </dgm:pt>
    <dgm:pt modelId="{1964F09C-E3A8-40E7-9077-1FA4166FB791}" type="pres">
      <dgm:prSet presAssocID="{A6AF387C-23AD-4015-8AC2-2CCAE29AFE12}" presName="Child5Accent8" presStyleLbl="alignNode1" presStyleIdx="49" presStyleCnt="51"/>
      <dgm:spPr/>
    </dgm:pt>
    <dgm:pt modelId="{108BF461-EF69-466B-9684-38E8CA6CBF13}" type="pres">
      <dgm:prSet presAssocID="{A6AF387C-23AD-4015-8AC2-2CCAE29AFE12}" presName="Child5Accent9" presStyleLbl="alignNode1" presStyleIdx="50" presStyleCnt="51"/>
      <dgm:spPr/>
    </dgm:pt>
    <dgm:pt modelId="{55A9A93A-E6B5-4318-AEE8-9BB22B55CB99}" type="pres">
      <dgm:prSet presAssocID="{A6AF387C-23AD-4015-8AC2-2CCAE29AFE12}" presName="Child5" presStyleLbl="revTx" presStyleIdx="4" presStyleCnt="5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49073CF-E77A-41EB-B064-DCDD39CDEF5E}" srcId="{3B35AD8F-1D86-4615-ABCC-A68E0AFF9BAF}" destId="{34E69858-03C6-43C3-8EC1-E5D531F057D7}" srcOrd="0" destOrd="0" parTransId="{98F4BFCB-D542-49E7-9869-BB48CE91EC3D}" sibTransId="{237F538E-A797-468C-BA4E-84C388311913}"/>
    <dgm:cxn modelId="{9E27EE63-563E-412E-A666-83DA3EBDC6B8}" type="presOf" srcId="{04605180-E210-4F15-8222-6A820934C0DE}" destId="{B54D0EB3-06EF-4D08-8525-142E0A8E27DA}" srcOrd="0" destOrd="0" presId="urn:microsoft.com/office/officeart/2011/layout/ConvergingText"/>
    <dgm:cxn modelId="{315A53CB-2AB3-4462-8147-CD2638A70DA9}" type="presOf" srcId="{913D7441-28F3-4D48-AB7A-C8026AB92FAB}" destId="{DC9BE6AA-C18A-4DB2-B21D-8F49E9363B24}" srcOrd="0" destOrd="0" presId="urn:microsoft.com/office/officeart/2011/layout/ConvergingText"/>
    <dgm:cxn modelId="{82F44F97-6A78-48C6-B9B3-5BF21D07F2BB}" srcId="{34E69858-03C6-43C3-8EC1-E5D531F057D7}" destId="{A1E373CF-3FAD-4B26-9767-DA4C9CDC188E}" srcOrd="1" destOrd="0" parTransId="{965BEBB5-3EA9-4FB3-9E63-BAE0FCC7C967}" sibTransId="{3F2E8B88-197F-45D5-A270-50AAA024FCD0}"/>
    <dgm:cxn modelId="{43EB2FF5-1446-4D39-B808-D02A6988C8AD}" type="presOf" srcId="{A1E373CF-3FAD-4B26-9767-DA4C9CDC188E}" destId="{78F06284-692D-4ADC-A1ED-55E590DA451C}" srcOrd="0" destOrd="0" presId="urn:microsoft.com/office/officeart/2011/layout/ConvergingText"/>
    <dgm:cxn modelId="{E848ABDF-A4BC-4B9B-9FFD-95E5FE987E81}" type="presOf" srcId="{34E69858-03C6-43C3-8EC1-E5D531F057D7}" destId="{DCCCABE7-358C-4928-8C11-5233D6C2239E}" srcOrd="0" destOrd="0" presId="urn:microsoft.com/office/officeart/2011/layout/ConvergingText"/>
    <dgm:cxn modelId="{867160D4-8DD5-4051-94C3-38195EBCDF01}" srcId="{34E69858-03C6-43C3-8EC1-E5D531F057D7}" destId="{913D7441-28F3-4D48-AB7A-C8026AB92FAB}" srcOrd="2" destOrd="0" parTransId="{D117794F-3C0E-48C3-A5AF-93BABE0B2BFC}" sibTransId="{9F46D88F-8D7A-4A84-80A4-BBB18012C365}"/>
    <dgm:cxn modelId="{3F5D9435-0D4A-42E2-8C99-255E055D98FB}" srcId="{34E69858-03C6-43C3-8EC1-E5D531F057D7}" destId="{A6AF387C-23AD-4015-8AC2-2CCAE29AFE12}" srcOrd="4" destOrd="0" parTransId="{60FDD190-1512-466E-964A-5E76AFE9CF0F}" sibTransId="{E5B7E648-F89C-4CA7-90ED-423DE1ECA0FA}"/>
    <dgm:cxn modelId="{E3F66BC0-6D4B-4123-A063-8383023BE189}" type="presOf" srcId="{A6AF387C-23AD-4015-8AC2-2CCAE29AFE12}" destId="{55A9A93A-E6B5-4318-AEE8-9BB22B55CB99}" srcOrd="0" destOrd="0" presId="urn:microsoft.com/office/officeart/2011/layout/ConvergingText"/>
    <dgm:cxn modelId="{401032D3-98A3-44DF-93AB-5542330D60D1}" srcId="{34E69858-03C6-43C3-8EC1-E5D531F057D7}" destId="{04605180-E210-4F15-8222-6A820934C0DE}" srcOrd="3" destOrd="0" parTransId="{30E6215D-EA23-477A-9A83-3970C5091388}" sibTransId="{AFF020BA-18FF-4F43-8DED-A9450BC6249B}"/>
    <dgm:cxn modelId="{FA62CDC3-35D8-4810-87BD-E79EF047B87B}" type="presOf" srcId="{1FA0C052-D303-4AFB-A3BA-96B5ED4D4C11}" destId="{621A807C-5B63-4AFC-BD99-1DED57C3FC35}" srcOrd="0" destOrd="0" presId="urn:microsoft.com/office/officeart/2011/layout/ConvergingText"/>
    <dgm:cxn modelId="{0E29EB5E-FAB5-4D45-B90B-6D5D39DA28A5}" type="presOf" srcId="{3B35AD8F-1D86-4615-ABCC-A68E0AFF9BAF}" destId="{B0600C36-0429-4D2E-B9BE-D74CF2233B50}" srcOrd="0" destOrd="0" presId="urn:microsoft.com/office/officeart/2011/layout/ConvergingText"/>
    <dgm:cxn modelId="{D2B3B1D5-DB51-4D10-8FDE-B4F02EA26B7D}" srcId="{34E69858-03C6-43C3-8EC1-E5D531F057D7}" destId="{1FA0C052-D303-4AFB-A3BA-96B5ED4D4C11}" srcOrd="0" destOrd="0" parTransId="{65F3EE16-B5EC-4ED7-8216-E168B47938B4}" sibTransId="{3895231C-295F-4863-8C76-EA810B443012}"/>
    <dgm:cxn modelId="{940388BA-9ED0-48E1-91EA-2AB69A5C3040}" type="presParOf" srcId="{B0600C36-0429-4D2E-B9BE-D74CF2233B50}" destId="{8AA5B1FC-B123-481A-B222-723DF610758E}" srcOrd="0" destOrd="0" presId="urn:microsoft.com/office/officeart/2011/layout/ConvergingText"/>
    <dgm:cxn modelId="{3214CF43-C099-42C9-963F-E932A6E4C2A4}" type="presParOf" srcId="{8AA5B1FC-B123-481A-B222-723DF610758E}" destId="{01E533F7-5E04-4EE4-B1FF-05033650EFF8}" srcOrd="0" destOrd="0" presId="urn:microsoft.com/office/officeart/2011/layout/ConvergingText"/>
    <dgm:cxn modelId="{07CD8D47-E58B-466C-91D0-6452A3D8682E}" type="presParOf" srcId="{8AA5B1FC-B123-481A-B222-723DF610758E}" destId="{F4B5A717-6119-43D3-9141-EDFB9A1401CB}" srcOrd="1" destOrd="0" presId="urn:microsoft.com/office/officeart/2011/layout/ConvergingText"/>
    <dgm:cxn modelId="{37C5AF83-9FED-4FBC-8ED1-29D66C8E2D2C}" type="presParOf" srcId="{8AA5B1FC-B123-481A-B222-723DF610758E}" destId="{CCBE3668-31CC-4C77-A4FD-8454B6B585B9}" srcOrd="2" destOrd="0" presId="urn:microsoft.com/office/officeart/2011/layout/ConvergingText"/>
    <dgm:cxn modelId="{1C3C8529-B4EC-49A0-95E1-570655AF28AB}" type="presParOf" srcId="{8AA5B1FC-B123-481A-B222-723DF610758E}" destId="{18863475-095F-497A-A2B2-A36CD1E733D8}" srcOrd="3" destOrd="0" presId="urn:microsoft.com/office/officeart/2011/layout/ConvergingText"/>
    <dgm:cxn modelId="{D3E6D4EB-6710-492B-B672-33BF3124A12F}" type="presParOf" srcId="{8AA5B1FC-B123-481A-B222-723DF610758E}" destId="{7170198B-0E0C-4956-AEBF-EB7342BBE2D9}" srcOrd="4" destOrd="0" presId="urn:microsoft.com/office/officeart/2011/layout/ConvergingText"/>
    <dgm:cxn modelId="{0AB5EC2A-5B9B-46A5-881F-ECA98E5E717D}" type="presParOf" srcId="{8AA5B1FC-B123-481A-B222-723DF610758E}" destId="{886400D3-C460-4687-B902-15471FEC1DF6}" srcOrd="5" destOrd="0" presId="urn:microsoft.com/office/officeart/2011/layout/ConvergingText"/>
    <dgm:cxn modelId="{65FB6A11-9B88-42FB-A9E9-C59C473CEA24}" type="presParOf" srcId="{8AA5B1FC-B123-481A-B222-723DF610758E}" destId="{49FC8620-3A02-4A0D-A63B-1694D2D34EA4}" srcOrd="6" destOrd="0" presId="urn:microsoft.com/office/officeart/2011/layout/ConvergingText"/>
    <dgm:cxn modelId="{2F394569-90D6-4705-9B83-440E94852519}" type="presParOf" srcId="{8AA5B1FC-B123-481A-B222-723DF610758E}" destId="{88DAE5E4-B489-40E1-981D-D2D357D90CF1}" srcOrd="7" destOrd="0" presId="urn:microsoft.com/office/officeart/2011/layout/ConvergingText"/>
    <dgm:cxn modelId="{A905CD37-3351-43FA-8968-1ADABBDC0ACC}" type="presParOf" srcId="{8AA5B1FC-B123-481A-B222-723DF610758E}" destId="{6F237E15-ACAE-42F1-B383-556D60A2FE77}" srcOrd="8" destOrd="0" presId="urn:microsoft.com/office/officeart/2011/layout/ConvergingText"/>
    <dgm:cxn modelId="{CE1C638D-8FA3-4F6D-AF6E-E19BAC3406A6}" type="presParOf" srcId="{8AA5B1FC-B123-481A-B222-723DF610758E}" destId="{7FC18DCE-C032-4206-BE31-3510D7C41447}" srcOrd="9" destOrd="0" presId="urn:microsoft.com/office/officeart/2011/layout/ConvergingText"/>
    <dgm:cxn modelId="{1A635487-41A8-4DEA-BD4D-509B8C93BD04}" type="presParOf" srcId="{8AA5B1FC-B123-481A-B222-723DF610758E}" destId="{DCCCABE7-358C-4928-8C11-5233D6C2239E}" srcOrd="10" destOrd="0" presId="urn:microsoft.com/office/officeart/2011/layout/ConvergingText"/>
    <dgm:cxn modelId="{F8B209C3-0482-4119-B8BC-622EDEF1B1AC}" type="presParOf" srcId="{8AA5B1FC-B123-481A-B222-723DF610758E}" destId="{310604F5-F24C-452E-8AE4-76923CFE8395}" srcOrd="11" destOrd="0" presId="urn:microsoft.com/office/officeart/2011/layout/ConvergingText"/>
    <dgm:cxn modelId="{AFEFFEB9-563E-4C58-A279-0C23241280EC}" type="presParOf" srcId="{8AA5B1FC-B123-481A-B222-723DF610758E}" destId="{6665D29B-AD3A-41A6-B050-DAD7B085B20D}" srcOrd="12" destOrd="0" presId="urn:microsoft.com/office/officeart/2011/layout/ConvergingText"/>
    <dgm:cxn modelId="{63DCAC5F-F4C4-4EB8-B930-7E4F406B9214}" type="presParOf" srcId="{8AA5B1FC-B123-481A-B222-723DF610758E}" destId="{8EFEDFA1-C8C7-4A14-8D11-DA7D2679D6ED}" srcOrd="13" destOrd="0" presId="urn:microsoft.com/office/officeart/2011/layout/ConvergingText"/>
    <dgm:cxn modelId="{388399FB-3C5A-433E-970B-50651F3E4EBD}" type="presParOf" srcId="{8AA5B1FC-B123-481A-B222-723DF610758E}" destId="{66EDC081-CF9C-43C2-9305-4EC022D23731}" srcOrd="14" destOrd="0" presId="urn:microsoft.com/office/officeart/2011/layout/ConvergingText"/>
    <dgm:cxn modelId="{81299448-C65B-4B2C-8D15-4A4169944F4B}" type="presParOf" srcId="{8AA5B1FC-B123-481A-B222-723DF610758E}" destId="{F197D888-FB91-48F6-B326-49F6535E491A}" srcOrd="15" destOrd="0" presId="urn:microsoft.com/office/officeart/2011/layout/ConvergingText"/>
    <dgm:cxn modelId="{28BCE987-994D-4862-96F9-8BE0F4C46EF6}" type="presParOf" srcId="{8AA5B1FC-B123-481A-B222-723DF610758E}" destId="{FC49E24D-8904-4C3A-ACCF-F969EC2FB095}" srcOrd="16" destOrd="0" presId="urn:microsoft.com/office/officeart/2011/layout/ConvergingText"/>
    <dgm:cxn modelId="{BCE2DE13-1B77-4816-902C-3C098A0B752C}" type="presParOf" srcId="{8AA5B1FC-B123-481A-B222-723DF610758E}" destId="{CA81AAD3-C387-4C3A-B5C2-E212F19E4E4A}" srcOrd="17" destOrd="0" presId="urn:microsoft.com/office/officeart/2011/layout/ConvergingText"/>
    <dgm:cxn modelId="{23332F06-DA98-4E1D-904C-009CAB1A0A2C}" type="presParOf" srcId="{8AA5B1FC-B123-481A-B222-723DF610758E}" destId="{D1AE4902-9F61-4BDE-AF0B-460A697EE8E2}" srcOrd="18" destOrd="0" presId="urn:microsoft.com/office/officeart/2011/layout/ConvergingText"/>
    <dgm:cxn modelId="{C7DE894D-D6B3-49CC-ADAC-FE51A0475DB9}" type="presParOf" srcId="{8AA5B1FC-B123-481A-B222-723DF610758E}" destId="{A06556BB-010E-45FA-B77C-52DB0DCF9982}" srcOrd="19" destOrd="0" presId="urn:microsoft.com/office/officeart/2011/layout/ConvergingText"/>
    <dgm:cxn modelId="{F3DC735D-41C1-411B-9547-5AE943E83FF4}" type="presParOf" srcId="{8AA5B1FC-B123-481A-B222-723DF610758E}" destId="{621A807C-5B63-4AFC-BD99-1DED57C3FC35}" srcOrd="20" destOrd="0" presId="urn:microsoft.com/office/officeart/2011/layout/ConvergingText"/>
    <dgm:cxn modelId="{22B97F49-D303-4263-83E6-6D6FD8681EBE}" type="presParOf" srcId="{8AA5B1FC-B123-481A-B222-723DF610758E}" destId="{905A05F2-419F-40A3-B741-E50C523674CD}" srcOrd="21" destOrd="0" presId="urn:microsoft.com/office/officeart/2011/layout/ConvergingText"/>
    <dgm:cxn modelId="{405BFAF7-C4D1-48E1-8B23-B2CB94D88290}" type="presParOf" srcId="{8AA5B1FC-B123-481A-B222-723DF610758E}" destId="{EEA54791-8EF1-41E6-BDAF-A9A4F3BDAEE7}" srcOrd="22" destOrd="0" presId="urn:microsoft.com/office/officeart/2011/layout/ConvergingText"/>
    <dgm:cxn modelId="{DFE87B4D-4E83-43F6-9D0D-2F0F539F8482}" type="presParOf" srcId="{8AA5B1FC-B123-481A-B222-723DF610758E}" destId="{872956FC-E661-485D-A364-74962E76141D}" srcOrd="23" destOrd="0" presId="urn:microsoft.com/office/officeart/2011/layout/ConvergingText"/>
    <dgm:cxn modelId="{99E2EFD2-320B-4DA1-A08F-9A6A473E698E}" type="presParOf" srcId="{8AA5B1FC-B123-481A-B222-723DF610758E}" destId="{8361FC8D-0FFC-4FA0-911B-613630B4673F}" srcOrd="24" destOrd="0" presId="urn:microsoft.com/office/officeart/2011/layout/ConvergingText"/>
    <dgm:cxn modelId="{317C18FC-50CC-4A2F-AA03-3938255CB8CC}" type="presParOf" srcId="{8AA5B1FC-B123-481A-B222-723DF610758E}" destId="{6F665CC4-CF73-4572-9371-C1906D701723}" srcOrd="25" destOrd="0" presId="urn:microsoft.com/office/officeart/2011/layout/ConvergingText"/>
    <dgm:cxn modelId="{5F40552B-F187-44B4-BF8D-5AAEEFB2877F}" type="presParOf" srcId="{8AA5B1FC-B123-481A-B222-723DF610758E}" destId="{22D6D411-F873-4107-ACDA-C418D5CE3949}" srcOrd="26" destOrd="0" presId="urn:microsoft.com/office/officeart/2011/layout/ConvergingText"/>
    <dgm:cxn modelId="{2A1E9E09-3715-4DFA-803F-BAC9D11C6E23}" type="presParOf" srcId="{8AA5B1FC-B123-481A-B222-723DF610758E}" destId="{C29F6906-8C1A-466E-826F-34C853224073}" srcOrd="27" destOrd="0" presId="urn:microsoft.com/office/officeart/2011/layout/ConvergingText"/>
    <dgm:cxn modelId="{98F530A2-DCA7-41F1-A240-F254E3F13DF6}" type="presParOf" srcId="{8AA5B1FC-B123-481A-B222-723DF610758E}" destId="{78F06284-692D-4ADC-A1ED-55E590DA451C}" srcOrd="28" destOrd="0" presId="urn:microsoft.com/office/officeart/2011/layout/ConvergingText"/>
    <dgm:cxn modelId="{B0BEE5D2-F54D-4EE4-9A88-C01F73B97B82}" type="presParOf" srcId="{8AA5B1FC-B123-481A-B222-723DF610758E}" destId="{D3CA13FA-9AFF-4753-A240-207FAC776661}" srcOrd="29" destOrd="0" presId="urn:microsoft.com/office/officeart/2011/layout/ConvergingText"/>
    <dgm:cxn modelId="{D42121AA-7932-46D7-98CB-DF1A523A1B8C}" type="presParOf" srcId="{8AA5B1FC-B123-481A-B222-723DF610758E}" destId="{43DF5165-1FC2-4257-A861-82B6D8C7BCD3}" srcOrd="30" destOrd="0" presId="urn:microsoft.com/office/officeart/2011/layout/ConvergingText"/>
    <dgm:cxn modelId="{24EB8622-8776-4215-8995-0AA1BA8A375F}" type="presParOf" srcId="{8AA5B1FC-B123-481A-B222-723DF610758E}" destId="{99D58703-5B04-40E5-8245-ACD7BF2A1E98}" srcOrd="31" destOrd="0" presId="urn:microsoft.com/office/officeart/2011/layout/ConvergingText"/>
    <dgm:cxn modelId="{EA8A3B14-F0CB-40C3-A1DB-54C3753DACF1}" type="presParOf" srcId="{8AA5B1FC-B123-481A-B222-723DF610758E}" destId="{03311553-6B9E-4B99-9CA7-55E28694754F}" srcOrd="32" destOrd="0" presId="urn:microsoft.com/office/officeart/2011/layout/ConvergingText"/>
    <dgm:cxn modelId="{F79D2346-EF02-41CC-BCB6-193AF76DBD10}" type="presParOf" srcId="{8AA5B1FC-B123-481A-B222-723DF610758E}" destId="{F266E10C-CE5E-4FC5-95BD-7565650C6685}" srcOrd="33" destOrd="0" presId="urn:microsoft.com/office/officeart/2011/layout/ConvergingText"/>
    <dgm:cxn modelId="{C113FCC8-1C28-405D-B985-6DDD10F9FFB5}" type="presParOf" srcId="{8AA5B1FC-B123-481A-B222-723DF610758E}" destId="{D70CAC8B-E455-4D53-A200-8B55EEEBB8E0}" srcOrd="34" destOrd="0" presId="urn:microsoft.com/office/officeart/2011/layout/ConvergingText"/>
    <dgm:cxn modelId="{39E532DF-8FF6-45AB-8C6D-9E7390A703C7}" type="presParOf" srcId="{8AA5B1FC-B123-481A-B222-723DF610758E}" destId="{62C86BF4-2C54-438E-93CA-D3254E9831A1}" srcOrd="35" destOrd="0" presId="urn:microsoft.com/office/officeart/2011/layout/ConvergingText"/>
    <dgm:cxn modelId="{46E54B7D-9F1A-4237-AB8E-F52FE181384B}" type="presParOf" srcId="{8AA5B1FC-B123-481A-B222-723DF610758E}" destId="{DC9BE6AA-C18A-4DB2-B21D-8F49E9363B24}" srcOrd="36" destOrd="0" presId="urn:microsoft.com/office/officeart/2011/layout/ConvergingText"/>
    <dgm:cxn modelId="{BBE7D5AB-2410-4605-80E7-5AC537CA75D9}" type="presParOf" srcId="{8AA5B1FC-B123-481A-B222-723DF610758E}" destId="{7E39BF06-1DE4-474B-944B-2F6B60A8D475}" srcOrd="37" destOrd="0" presId="urn:microsoft.com/office/officeart/2011/layout/ConvergingText"/>
    <dgm:cxn modelId="{1383A013-47EC-4674-BC52-C5C2F3224DA6}" type="presParOf" srcId="{8AA5B1FC-B123-481A-B222-723DF610758E}" destId="{92BE3F83-969D-4835-B6B5-5734A13B3628}" srcOrd="38" destOrd="0" presId="urn:microsoft.com/office/officeart/2011/layout/ConvergingText"/>
    <dgm:cxn modelId="{D77665FA-3882-4226-9C1A-94DBB760FE2B}" type="presParOf" srcId="{8AA5B1FC-B123-481A-B222-723DF610758E}" destId="{E5B27B77-740A-413E-A479-DCFE29075CA5}" srcOrd="39" destOrd="0" presId="urn:microsoft.com/office/officeart/2011/layout/ConvergingText"/>
    <dgm:cxn modelId="{D3FAB8AB-F0D5-4897-BCED-178B06A70FD4}" type="presParOf" srcId="{8AA5B1FC-B123-481A-B222-723DF610758E}" destId="{189D1B85-49D9-418D-942A-C924DC3C3D06}" srcOrd="40" destOrd="0" presId="urn:microsoft.com/office/officeart/2011/layout/ConvergingText"/>
    <dgm:cxn modelId="{8D8BAE76-A6F9-4A5E-AE94-A77416095CB0}" type="presParOf" srcId="{8AA5B1FC-B123-481A-B222-723DF610758E}" destId="{5D6C4983-1476-43D5-809B-0A31BA2508E3}" srcOrd="41" destOrd="0" presId="urn:microsoft.com/office/officeart/2011/layout/ConvergingText"/>
    <dgm:cxn modelId="{A6D9A57C-08AB-470E-912B-733A692B260B}" type="presParOf" srcId="{8AA5B1FC-B123-481A-B222-723DF610758E}" destId="{9AF978CE-4C6E-4180-9F94-EE618F0A0174}" srcOrd="42" destOrd="0" presId="urn:microsoft.com/office/officeart/2011/layout/ConvergingText"/>
    <dgm:cxn modelId="{68B76C87-4592-4612-A77B-2E5516276EF1}" type="presParOf" srcId="{8AA5B1FC-B123-481A-B222-723DF610758E}" destId="{504AF96E-3955-4157-AD41-0AE7844DCACF}" srcOrd="43" destOrd="0" presId="urn:microsoft.com/office/officeart/2011/layout/ConvergingText"/>
    <dgm:cxn modelId="{FBA653D2-7C4E-4AB6-8981-6E211CC6B0A2}" type="presParOf" srcId="{8AA5B1FC-B123-481A-B222-723DF610758E}" destId="{43B03164-6B77-41F0-BF29-C2E82BD3992A}" srcOrd="44" destOrd="0" presId="urn:microsoft.com/office/officeart/2011/layout/ConvergingText"/>
    <dgm:cxn modelId="{E918FEDE-3FD6-4EF2-BB70-913901E39AFC}" type="presParOf" srcId="{8AA5B1FC-B123-481A-B222-723DF610758E}" destId="{B54D0EB3-06EF-4D08-8525-142E0A8E27DA}" srcOrd="45" destOrd="0" presId="urn:microsoft.com/office/officeart/2011/layout/ConvergingText"/>
    <dgm:cxn modelId="{2C63FAFC-7D32-44E8-B799-F8DE4D88A110}" type="presParOf" srcId="{8AA5B1FC-B123-481A-B222-723DF610758E}" destId="{C76E6A88-6BBE-48C8-9A9C-CF3F1E164EA2}" srcOrd="46" destOrd="0" presId="urn:microsoft.com/office/officeart/2011/layout/ConvergingText"/>
    <dgm:cxn modelId="{35F3B596-A0B7-49FF-ADB0-3436CB1092CC}" type="presParOf" srcId="{8AA5B1FC-B123-481A-B222-723DF610758E}" destId="{D94377C8-4B0D-4162-BBD8-24840386B910}" srcOrd="47" destOrd="0" presId="urn:microsoft.com/office/officeart/2011/layout/ConvergingText"/>
    <dgm:cxn modelId="{5E900AEB-5480-4AC0-9F9A-F5215820596E}" type="presParOf" srcId="{8AA5B1FC-B123-481A-B222-723DF610758E}" destId="{F2A0912E-79B5-4B92-96CD-E69F87B9D8EC}" srcOrd="48" destOrd="0" presId="urn:microsoft.com/office/officeart/2011/layout/ConvergingText"/>
    <dgm:cxn modelId="{3E0C0739-BD73-47D3-9E57-AF985515597C}" type="presParOf" srcId="{8AA5B1FC-B123-481A-B222-723DF610758E}" destId="{51F9B0AD-7717-4BB6-85F2-A755DBF4F62B}" srcOrd="49" destOrd="0" presId="urn:microsoft.com/office/officeart/2011/layout/ConvergingText"/>
    <dgm:cxn modelId="{76B68D0C-CE66-446B-864E-306EB9868432}" type="presParOf" srcId="{8AA5B1FC-B123-481A-B222-723DF610758E}" destId="{DD57EA0B-76C1-40C4-891B-5EEC3CCCECD4}" srcOrd="50" destOrd="0" presId="urn:microsoft.com/office/officeart/2011/layout/ConvergingText"/>
    <dgm:cxn modelId="{234D51BE-E712-446A-B568-16047C5900B7}" type="presParOf" srcId="{8AA5B1FC-B123-481A-B222-723DF610758E}" destId="{02B13685-2A6B-4ED5-9631-438E0DD5875A}" srcOrd="51" destOrd="0" presId="urn:microsoft.com/office/officeart/2011/layout/ConvergingText"/>
    <dgm:cxn modelId="{3CD1E645-247B-42A2-9C2F-2B823965EF64}" type="presParOf" srcId="{8AA5B1FC-B123-481A-B222-723DF610758E}" destId="{51285BFE-B7D8-4509-BD1B-662F49AD8290}" srcOrd="52" destOrd="0" presId="urn:microsoft.com/office/officeart/2011/layout/ConvergingText"/>
    <dgm:cxn modelId="{5A9B2055-3A64-4FB2-B802-E95BCAC75F0E}" type="presParOf" srcId="{8AA5B1FC-B123-481A-B222-723DF610758E}" destId="{1964F09C-E3A8-40E7-9077-1FA4166FB791}" srcOrd="53" destOrd="0" presId="urn:microsoft.com/office/officeart/2011/layout/ConvergingText"/>
    <dgm:cxn modelId="{4EC6641D-3986-4298-9030-94DC4D519080}" type="presParOf" srcId="{8AA5B1FC-B123-481A-B222-723DF610758E}" destId="{108BF461-EF69-466B-9684-38E8CA6CBF13}" srcOrd="54" destOrd="0" presId="urn:microsoft.com/office/officeart/2011/layout/ConvergingText"/>
    <dgm:cxn modelId="{6B8F3DDD-C20B-40DB-973C-0DAD283DBB80}" type="presParOf" srcId="{8AA5B1FC-B123-481A-B222-723DF610758E}" destId="{55A9A93A-E6B5-4318-AEE8-9BB22B55CB99}" srcOrd="55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ADA197-35B7-4242-BD27-801A51BCD5D9}" type="doc">
      <dgm:prSet loTypeId="urn:microsoft.com/office/officeart/2008/layout/HorizontalMultiLevelHierarchy" loCatId="hierarchy" qsTypeId="urn:microsoft.com/office/officeart/2005/8/quickstyle/simple4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F1D6F581-7E5A-4E67-A95C-A4363C69C48F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LATITUDE</a:t>
          </a:r>
        </a:p>
      </dgm:t>
    </dgm:pt>
    <dgm:pt modelId="{5674970F-BD4D-46C9-8D4F-1E302B7480F5}" type="parTrans" cxnId="{6554C3B3-2AC1-4FAE-BBDF-C6BF78DD89F6}">
      <dgm:prSet/>
      <dgm:spPr/>
      <dgm:t>
        <a:bodyPr/>
        <a:lstStyle/>
        <a:p>
          <a:endParaRPr lang="en-GB" sz="1000"/>
        </a:p>
      </dgm:t>
    </dgm:pt>
    <dgm:pt modelId="{03B9E464-9C7E-4CC8-8AD8-7D841ADCC606}" type="sibTrans" cxnId="{6554C3B3-2AC1-4FAE-BBDF-C6BF78DD89F6}">
      <dgm:prSet/>
      <dgm:spPr/>
      <dgm:t>
        <a:bodyPr/>
        <a:lstStyle/>
        <a:p>
          <a:endParaRPr lang="en-GB" sz="1000"/>
        </a:p>
      </dgm:t>
    </dgm:pt>
    <dgm:pt modelId="{4F28C088-5B5F-4C8A-9A96-3CC52856C63A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Cylinder Bore Optimisation</a:t>
          </a:r>
        </a:p>
      </dgm:t>
    </dgm:pt>
    <dgm:pt modelId="{60F6F9AF-2987-48E7-A0D8-15CC2F4C13D2}" type="parTrans" cxnId="{AA683CBE-A7CB-4246-9FAD-5AD37EB5B2E6}">
      <dgm:prSet custT="1"/>
      <dgm:spPr/>
      <dgm:t>
        <a:bodyPr/>
        <a:lstStyle/>
        <a:p>
          <a:endParaRPr lang="en-GB" sz="1000"/>
        </a:p>
      </dgm:t>
    </dgm:pt>
    <dgm:pt modelId="{47F1B5C9-B153-4506-9529-EAAAF507C43F}" type="sibTrans" cxnId="{AA683CBE-A7CB-4246-9FAD-5AD37EB5B2E6}">
      <dgm:prSet/>
      <dgm:spPr/>
      <dgm:t>
        <a:bodyPr/>
        <a:lstStyle/>
        <a:p>
          <a:endParaRPr lang="en-GB" sz="1000"/>
        </a:p>
      </dgm:t>
    </dgm:pt>
    <dgm:pt modelId="{CFB6A5DD-294C-45D0-89B5-282916EAF28B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Coolant Flow</a:t>
          </a:r>
        </a:p>
      </dgm:t>
    </dgm:pt>
    <dgm:pt modelId="{BC5BBE80-FBB7-4794-B65A-C62BB89CC2B1}" type="parTrans" cxnId="{7C924008-DD2B-432D-B108-A659740ABADA}">
      <dgm:prSet custT="1"/>
      <dgm:spPr/>
      <dgm:t>
        <a:bodyPr/>
        <a:lstStyle/>
        <a:p>
          <a:endParaRPr lang="en-GB" sz="1000"/>
        </a:p>
      </dgm:t>
    </dgm:pt>
    <dgm:pt modelId="{A91ABADD-92E6-42A9-B3A0-12D7D54C4E0D}" type="sibTrans" cxnId="{7C924008-DD2B-432D-B108-A659740ABADA}">
      <dgm:prSet/>
      <dgm:spPr/>
      <dgm:t>
        <a:bodyPr/>
        <a:lstStyle/>
        <a:p>
          <a:endParaRPr lang="en-GB" sz="1000"/>
        </a:p>
      </dgm:t>
    </dgm:pt>
    <dgm:pt modelId="{AD73AB4C-DFD3-4E2E-9C66-6CEA573CF0E6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Bolt Length</a:t>
          </a:r>
        </a:p>
      </dgm:t>
    </dgm:pt>
    <dgm:pt modelId="{56BE6314-C258-419C-9571-FE92E5C34465}" type="parTrans" cxnId="{9F1E0428-63AF-4356-B945-BFD2A22483EF}">
      <dgm:prSet custT="1"/>
      <dgm:spPr/>
      <dgm:t>
        <a:bodyPr/>
        <a:lstStyle/>
        <a:p>
          <a:endParaRPr lang="en-GB" sz="1000"/>
        </a:p>
      </dgm:t>
    </dgm:pt>
    <dgm:pt modelId="{0F49486E-2D3F-48AC-8DBE-37BC0A176CAB}" type="sibTrans" cxnId="{9F1E0428-63AF-4356-B945-BFD2A22483EF}">
      <dgm:prSet/>
      <dgm:spPr/>
      <dgm:t>
        <a:bodyPr/>
        <a:lstStyle/>
        <a:p>
          <a:endParaRPr lang="en-GB" sz="1000"/>
        </a:p>
      </dgm:t>
    </dgm:pt>
    <dgm:pt modelId="{2C52D032-8C3D-4EB9-98D6-B71D466B2D26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NVH Optimisation</a:t>
          </a:r>
        </a:p>
      </dgm:t>
    </dgm:pt>
    <dgm:pt modelId="{5418890E-1177-4896-A995-4C0B600314AA}" type="parTrans" cxnId="{92EDC15B-5B5F-4AF7-A2D6-029336BC4FAD}">
      <dgm:prSet custT="1"/>
      <dgm:spPr/>
      <dgm:t>
        <a:bodyPr/>
        <a:lstStyle/>
        <a:p>
          <a:endParaRPr lang="en-GB" sz="1000"/>
        </a:p>
      </dgm:t>
    </dgm:pt>
    <dgm:pt modelId="{0BF9C81B-03F4-4345-A4BC-A004E1442C4C}" type="sibTrans" cxnId="{92EDC15B-5B5F-4AF7-A2D6-029336BC4FAD}">
      <dgm:prSet/>
      <dgm:spPr/>
      <dgm:t>
        <a:bodyPr/>
        <a:lstStyle/>
        <a:p>
          <a:endParaRPr lang="en-GB" sz="1000"/>
        </a:p>
      </dgm:t>
    </dgm:pt>
    <dgm:pt modelId="{B2D9938E-DB13-4FB0-947B-0ADFF2D8842B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Gasket Pressure</a:t>
          </a:r>
        </a:p>
      </dgm:t>
    </dgm:pt>
    <dgm:pt modelId="{630B44F3-C738-435A-AC07-A638C9FA31DD}" type="parTrans" cxnId="{D1E3FAF5-B87B-414A-AE25-14C5C5D05464}">
      <dgm:prSet custT="1"/>
      <dgm:spPr/>
      <dgm:t>
        <a:bodyPr/>
        <a:lstStyle/>
        <a:p>
          <a:endParaRPr lang="en-GB" sz="1000"/>
        </a:p>
      </dgm:t>
    </dgm:pt>
    <dgm:pt modelId="{FED5E93B-0797-4439-A315-60B8F7C1383D}" type="sibTrans" cxnId="{D1E3FAF5-B87B-414A-AE25-14C5C5D05464}">
      <dgm:prSet/>
      <dgm:spPr/>
      <dgm:t>
        <a:bodyPr/>
        <a:lstStyle/>
        <a:p>
          <a:endParaRPr lang="en-GB" sz="1000"/>
        </a:p>
      </dgm:t>
    </dgm:pt>
    <dgm:pt modelId="{048EBE37-F7A3-474E-83BA-8D5AC2B90C46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Cylinder Bore Distortion</a:t>
          </a:r>
        </a:p>
      </dgm:t>
    </dgm:pt>
    <dgm:pt modelId="{635D4A79-F4F3-4BE1-9D51-414B42B47942}" type="parTrans" cxnId="{A8200DDE-070E-4430-947E-7190BFF4C434}">
      <dgm:prSet custT="1"/>
      <dgm:spPr/>
      <dgm:t>
        <a:bodyPr/>
        <a:lstStyle/>
        <a:p>
          <a:endParaRPr lang="en-GB" sz="1000"/>
        </a:p>
      </dgm:t>
    </dgm:pt>
    <dgm:pt modelId="{4B5D2C82-784E-4A63-9767-E44F1A3D97A4}" type="sibTrans" cxnId="{A8200DDE-070E-4430-947E-7190BFF4C434}">
      <dgm:prSet/>
      <dgm:spPr/>
      <dgm:t>
        <a:bodyPr/>
        <a:lstStyle/>
        <a:p>
          <a:endParaRPr lang="en-GB" sz="1000"/>
        </a:p>
      </dgm:t>
    </dgm:pt>
    <dgm:pt modelId="{0031E29B-7C03-4023-84FE-263CDA8BE28F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Operating Loads</a:t>
          </a:r>
        </a:p>
      </dgm:t>
    </dgm:pt>
    <dgm:pt modelId="{5D214762-8F33-400D-9591-E56561E5D86C}" type="parTrans" cxnId="{CFF3F4F9-F055-4380-97C6-50353236530A}">
      <dgm:prSet custT="1"/>
      <dgm:spPr/>
      <dgm:t>
        <a:bodyPr/>
        <a:lstStyle/>
        <a:p>
          <a:endParaRPr lang="en-GB" sz="1000"/>
        </a:p>
      </dgm:t>
    </dgm:pt>
    <dgm:pt modelId="{D19412F1-C0B6-4FC2-A3EA-263615B4DCCA}" type="sibTrans" cxnId="{CFF3F4F9-F055-4380-97C6-50353236530A}">
      <dgm:prSet/>
      <dgm:spPr/>
      <dgm:t>
        <a:bodyPr/>
        <a:lstStyle/>
        <a:p>
          <a:endParaRPr lang="en-GB" sz="1000"/>
        </a:p>
      </dgm:t>
    </dgm:pt>
    <dgm:pt modelId="{D26EC60B-4A60-4CEF-997E-C78A410FF792}">
      <dgm:prSet phldrT="[Text]" custT="1"/>
      <dgm:spPr>
        <a:ln w="3175">
          <a:solidFill>
            <a:schemeClr val="accent1"/>
          </a:solidFill>
        </a:ln>
      </dgm:spPr>
      <dgm:t>
        <a:bodyPr/>
        <a:lstStyle/>
        <a:p>
          <a:r>
            <a:rPr lang="en-GB" sz="1000" dirty="0"/>
            <a:t>Structure-Borne Noise</a:t>
          </a:r>
        </a:p>
      </dgm:t>
    </dgm:pt>
    <dgm:pt modelId="{163A9566-5E04-420C-A5C2-A96F4277739D}" type="parTrans" cxnId="{FA6C2FAD-B61F-44EF-9249-055F75B84043}">
      <dgm:prSet custT="1"/>
      <dgm:spPr/>
      <dgm:t>
        <a:bodyPr/>
        <a:lstStyle/>
        <a:p>
          <a:endParaRPr lang="en-GB" sz="1000"/>
        </a:p>
      </dgm:t>
    </dgm:pt>
    <dgm:pt modelId="{F4AC970E-36FD-4EA0-8A05-1F49E1C1EA98}" type="sibTrans" cxnId="{FA6C2FAD-B61F-44EF-9249-055F75B84043}">
      <dgm:prSet/>
      <dgm:spPr/>
      <dgm:t>
        <a:bodyPr/>
        <a:lstStyle/>
        <a:p>
          <a:endParaRPr lang="en-GB" sz="1000"/>
        </a:p>
      </dgm:t>
    </dgm:pt>
    <dgm:pt modelId="{E503D987-F826-442F-8770-EBB7E60D1B8A}" type="pres">
      <dgm:prSet presAssocID="{7CADA197-35B7-4242-BD27-801A51BCD5D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DD7F740-F0DB-4AE5-B64F-AC2DB4883BA0}" type="pres">
      <dgm:prSet presAssocID="{F1D6F581-7E5A-4E67-A95C-A4363C69C48F}" presName="root1" presStyleCnt="0"/>
      <dgm:spPr/>
    </dgm:pt>
    <dgm:pt modelId="{59FC1B11-2ABD-4740-9513-F9B7AE4033BC}" type="pres">
      <dgm:prSet presAssocID="{F1D6F581-7E5A-4E67-A95C-A4363C69C48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A6BE957-1CC1-4646-971A-E7A8A220CDD0}" type="pres">
      <dgm:prSet presAssocID="{F1D6F581-7E5A-4E67-A95C-A4363C69C48F}" presName="level2hierChild" presStyleCnt="0"/>
      <dgm:spPr/>
    </dgm:pt>
    <dgm:pt modelId="{6D243B6B-9A65-46E8-A061-F98513A200BF}" type="pres">
      <dgm:prSet presAssocID="{60F6F9AF-2987-48E7-A0D8-15CC2F4C13D2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D712896A-A979-49B7-80CA-2A5326B9AB89}" type="pres">
      <dgm:prSet presAssocID="{60F6F9AF-2987-48E7-A0D8-15CC2F4C13D2}" presName="connTx" presStyleLbl="parChTrans1D2" presStyleIdx="0" presStyleCnt="2"/>
      <dgm:spPr/>
      <dgm:t>
        <a:bodyPr/>
        <a:lstStyle/>
        <a:p>
          <a:endParaRPr lang="en-GB"/>
        </a:p>
      </dgm:t>
    </dgm:pt>
    <dgm:pt modelId="{D04B641E-8166-4D1C-A49B-3A2ACCA60D59}" type="pres">
      <dgm:prSet presAssocID="{4F28C088-5B5F-4C8A-9A96-3CC52856C63A}" presName="root2" presStyleCnt="0"/>
      <dgm:spPr/>
    </dgm:pt>
    <dgm:pt modelId="{0B4BD290-9C0E-4B37-8458-81F95490DC93}" type="pres">
      <dgm:prSet presAssocID="{4F28C088-5B5F-4C8A-9A96-3CC52856C63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E5BB23B-A74C-42AE-8D60-1F5005FC35F2}" type="pres">
      <dgm:prSet presAssocID="{4F28C088-5B5F-4C8A-9A96-3CC52856C63A}" presName="level3hierChild" presStyleCnt="0"/>
      <dgm:spPr/>
    </dgm:pt>
    <dgm:pt modelId="{63114B2E-1CC1-4549-9E87-216B4ABA8A4E}" type="pres">
      <dgm:prSet presAssocID="{BC5BBE80-FBB7-4794-B65A-C62BB89CC2B1}" presName="conn2-1" presStyleLbl="parChTrans1D3" presStyleIdx="0" presStyleCnt="6"/>
      <dgm:spPr/>
      <dgm:t>
        <a:bodyPr/>
        <a:lstStyle/>
        <a:p>
          <a:endParaRPr lang="en-GB"/>
        </a:p>
      </dgm:t>
    </dgm:pt>
    <dgm:pt modelId="{19E74B15-FA38-415D-B4AE-9293EEDABE0D}" type="pres">
      <dgm:prSet presAssocID="{BC5BBE80-FBB7-4794-B65A-C62BB89CC2B1}" presName="connTx" presStyleLbl="parChTrans1D3" presStyleIdx="0" presStyleCnt="6"/>
      <dgm:spPr/>
      <dgm:t>
        <a:bodyPr/>
        <a:lstStyle/>
        <a:p>
          <a:endParaRPr lang="en-GB"/>
        </a:p>
      </dgm:t>
    </dgm:pt>
    <dgm:pt modelId="{1BA5617F-25C5-49C5-B17B-71E58AFAABB4}" type="pres">
      <dgm:prSet presAssocID="{CFB6A5DD-294C-45D0-89B5-282916EAF28B}" presName="root2" presStyleCnt="0"/>
      <dgm:spPr/>
    </dgm:pt>
    <dgm:pt modelId="{E93890E6-2E34-473E-A8EE-90B592763768}" type="pres">
      <dgm:prSet presAssocID="{CFB6A5DD-294C-45D0-89B5-282916EAF28B}" presName="LevelTwoTextNode" presStyleLbl="node3" presStyleIdx="0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7DA729D-3F3F-4107-9203-DFDB08308D4F}" type="pres">
      <dgm:prSet presAssocID="{CFB6A5DD-294C-45D0-89B5-282916EAF28B}" presName="level3hierChild" presStyleCnt="0"/>
      <dgm:spPr/>
    </dgm:pt>
    <dgm:pt modelId="{8844551F-D426-4DF8-B232-63B778D02AFB}" type="pres">
      <dgm:prSet presAssocID="{56BE6314-C258-419C-9571-FE92E5C34465}" presName="conn2-1" presStyleLbl="parChTrans1D3" presStyleIdx="1" presStyleCnt="6"/>
      <dgm:spPr/>
      <dgm:t>
        <a:bodyPr/>
        <a:lstStyle/>
        <a:p>
          <a:endParaRPr lang="en-GB"/>
        </a:p>
      </dgm:t>
    </dgm:pt>
    <dgm:pt modelId="{8EADB09B-2861-47E8-B7A5-194FFD3D65AC}" type="pres">
      <dgm:prSet presAssocID="{56BE6314-C258-419C-9571-FE92E5C34465}" presName="connTx" presStyleLbl="parChTrans1D3" presStyleIdx="1" presStyleCnt="6"/>
      <dgm:spPr/>
      <dgm:t>
        <a:bodyPr/>
        <a:lstStyle/>
        <a:p>
          <a:endParaRPr lang="en-GB"/>
        </a:p>
      </dgm:t>
    </dgm:pt>
    <dgm:pt modelId="{91EB8019-8ECA-4B6E-9EB2-359D973558F0}" type="pres">
      <dgm:prSet presAssocID="{AD73AB4C-DFD3-4E2E-9C66-6CEA573CF0E6}" presName="root2" presStyleCnt="0"/>
      <dgm:spPr/>
    </dgm:pt>
    <dgm:pt modelId="{49FEFF33-91EE-4AA8-847B-B32ECE210402}" type="pres">
      <dgm:prSet presAssocID="{AD73AB4C-DFD3-4E2E-9C66-6CEA573CF0E6}" presName="LevelTwoTextNode" presStyleLbl="node3" presStyleIdx="1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3FC0719-7B65-4073-A9FC-0345E34404C7}" type="pres">
      <dgm:prSet presAssocID="{AD73AB4C-DFD3-4E2E-9C66-6CEA573CF0E6}" presName="level3hierChild" presStyleCnt="0"/>
      <dgm:spPr/>
    </dgm:pt>
    <dgm:pt modelId="{BDA83034-B88E-4B3C-A902-BA376418ADF3}" type="pres">
      <dgm:prSet presAssocID="{635D4A79-F4F3-4BE1-9D51-414B42B47942}" presName="conn2-1" presStyleLbl="parChTrans1D3" presStyleIdx="2" presStyleCnt="6"/>
      <dgm:spPr/>
      <dgm:t>
        <a:bodyPr/>
        <a:lstStyle/>
        <a:p>
          <a:endParaRPr lang="en-GB"/>
        </a:p>
      </dgm:t>
    </dgm:pt>
    <dgm:pt modelId="{D8CB7C04-D69C-496F-8CD7-2B02239774BE}" type="pres">
      <dgm:prSet presAssocID="{635D4A79-F4F3-4BE1-9D51-414B42B47942}" presName="connTx" presStyleLbl="parChTrans1D3" presStyleIdx="2" presStyleCnt="6"/>
      <dgm:spPr/>
      <dgm:t>
        <a:bodyPr/>
        <a:lstStyle/>
        <a:p>
          <a:endParaRPr lang="en-GB"/>
        </a:p>
      </dgm:t>
    </dgm:pt>
    <dgm:pt modelId="{B1FA47D5-97A0-4358-AF4F-51250EADD56C}" type="pres">
      <dgm:prSet presAssocID="{048EBE37-F7A3-474E-83BA-8D5AC2B90C46}" presName="root2" presStyleCnt="0"/>
      <dgm:spPr/>
    </dgm:pt>
    <dgm:pt modelId="{E7AE88C1-9CC3-4151-8915-9308BC5162C1}" type="pres">
      <dgm:prSet presAssocID="{048EBE37-F7A3-474E-83BA-8D5AC2B90C46}" presName="LevelTwoTextNode" presStyleLbl="node3" presStyleIdx="2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2B1AE07-DD5D-4B97-BC86-6D482976D2D8}" type="pres">
      <dgm:prSet presAssocID="{048EBE37-F7A3-474E-83BA-8D5AC2B90C46}" presName="level3hierChild" presStyleCnt="0"/>
      <dgm:spPr/>
    </dgm:pt>
    <dgm:pt modelId="{7C8AEB9D-E09C-45EA-90C7-63D127C8C5D8}" type="pres">
      <dgm:prSet presAssocID="{630B44F3-C738-435A-AC07-A638C9FA31DD}" presName="conn2-1" presStyleLbl="parChTrans1D3" presStyleIdx="3" presStyleCnt="6"/>
      <dgm:spPr/>
      <dgm:t>
        <a:bodyPr/>
        <a:lstStyle/>
        <a:p>
          <a:endParaRPr lang="en-GB"/>
        </a:p>
      </dgm:t>
    </dgm:pt>
    <dgm:pt modelId="{046D0CD5-7997-4973-A154-9B3387548EDE}" type="pres">
      <dgm:prSet presAssocID="{630B44F3-C738-435A-AC07-A638C9FA31DD}" presName="connTx" presStyleLbl="parChTrans1D3" presStyleIdx="3" presStyleCnt="6"/>
      <dgm:spPr/>
      <dgm:t>
        <a:bodyPr/>
        <a:lstStyle/>
        <a:p>
          <a:endParaRPr lang="en-GB"/>
        </a:p>
      </dgm:t>
    </dgm:pt>
    <dgm:pt modelId="{A5410282-1628-4E3D-9BCD-3956D2D175C5}" type="pres">
      <dgm:prSet presAssocID="{B2D9938E-DB13-4FB0-947B-0ADFF2D8842B}" presName="root2" presStyleCnt="0"/>
      <dgm:spPr/>
    </dgm:pt>
    <dgm:pt modelId="{0326FA40-CA9F-4D5B-A303-E2C0203B63BC}" type="pres">
      <dgm:prSet presAssocID="{B2D9938E-DB13-4FB0-947B-0ADFF2D8842B}" presName="LevelTwoTextNode" presStyleLbl="node3" presStyleIdx="3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DD06F83-7C72-4EE1-A522-9BADD02B3943}" type="pres">
      <dgm:prSet presAssocID="{B2D9938E-DB13-4FB0-947B-0ADFF2D8842B}" presName="level3hierChild" presStyleCnt="0"/>
      <dgm:spPr/>
    </dgm:pt>
    <dgm:pt modelId="{DD070501-3F67-42BE-9337-5AC79E6A5C75}" type="pres">
      <dgm:prSet presAssocID="{5418890E-1177-4896-A995-4C0B600314AA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2B32C4AB-9444-4991-8A2F-DA612D2143D1}" type="pres">
      <dgm:prSet presAssocID="{5418890E-1177-4896-A995-4C0B600314AA}" presName="connTx" presStyleLbl="parChTrans1D2" presStyleIdx="1" presStyleCnt="2"/>
      <dgm:spPr/>
      <dgm:t>
        <a:bodyPr/>
        <a:lstStyle/>
        <a:p>
          <a:endParaRPr lang="en-GB"/>
        </a:p>
      </dgm:t>
    </dgm:pt>
    <dgm:pt modelId="{24D9B41A-5E68-48FF-9A91-970FCA35DC24}" type="pres">
      <dgm:prSet presAssocID="{2C52D032-8C3D-4EB9-98D6-B71D466B2D26}" presName="root2" presStyleCnt="0"/>
      <dgm:spPr/>
    </dgm:pt>
    <dgm:pt modelId="{B9518360-573F-406D-A852-BE43D3F58DB0}" type="pres">
      <dgm:prSet presAssocID="{2C52D032-8C3D-4EB9-98D6-B71D466B2D26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554C7D1-F5A0-4B5F-B8BA-A443287CB366}" type="pres">
      <dgm:prSet presAssocID="{2C52D032-8C3D-4EB9-98D6-B71D466B2D26}" presName="level3hierChild" presStyleCnt="0"/>
      <dgm:spPr/>
    </dgm:pt>
    <dgm:pt modelId="{39713910-3F8B-4611-856F-4FB2B2030560}" type="pres">
      <dgm:prSet presAssocID="{5D214762-8F33-400D-9591-E56561E5D86C}" presName="conn2-1" presStyleLbl="parChTrans1D3" presStyleIdx="4" presStyleCnt="6"/>
      <dgm:spPr/>
      <dgm:t>
        <a:bodyPr/>
        <a:lstStyle/>
        <a:p>
          <a:endParaRPr lang="en-GB"/>
        </a:p>
      </dgm:t>
    </dgm:pt>
    <dgm:pt modelId="{844825E0-9BDC-4B77-B72B-3B5BA5824218}" type="pres">
      <dgm:prSet presAssocID="{5D214762-8F33-400D-9591-E56561E5D86C}" presName="connTx" presStyleLbl="parChTrans1D3" presStyleIdx="4" presStyleCnt="6"/>
      <dgm:spPr/>
      <dgm:t>
        <a:bodyPr/>
        <a:lstStyle/>
        <a:p>
          <a:endParaRPr lang="en-GB"/>
        </a:p>
      </dgm:t>
    </dgm:pt>
    <dgm:pt modelId="{459CCFEF-AF25-4DA9-B044-4BC66646BF72}" type="pres">
      <dgm:prSet presAssocID="{0031E29B-7C03-4023-84FE-263CDA8BE28F}" presName="root2" presStyleCnt="0"/>
      <dgm:spPr/>
    </dgm:pt>
    <dgm:pt modelId="{BF65F195-6CE1-4004-AF4A-4FABC104DB06}" type="pres">
      <dgm:prSet presAssocID="{0031E29B-7C03-4023-84FE-263CDA8BE28F}" presName="LevelTwoTextNode" presStyleLbl="node3" presStyleIdx="4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36868F7-97D3-4635-A205-5A5271A5E669}" type="pres">
      <dgm:prSet presAssocID="{0031E29B-7C03-4023-84FE-263CDA8BE28F}" presName="level3hierChild" presStyleCnt="0"/>
      <dgm:spPr/>
    </dgm:pt>
    <dgm:pt modelId="{EA2FE8F3-EFD1-482D-B1FC-5AAD131D2A16}" type="pres">
      <dgm:prSet presAssocID="{163A9566-5E04-420C-A5C2-A96F4277739D}" presName="conn2-1" presStyleLbl="parChTrans1D3" presStyleIdx="5" presStyleCnt="6"/>
      <dgm:spPr/>
      <dgm:t>
        <a:bodyPr/>
        <a:lstStyle/>
        <a:p>
          <a:endParaRPr lang="en-GB"/>
        </a:p>
      </dgm:t>
    </dgm:pt>
    <dgm:pt modelId="{469F3279-CBCE-4872-B523-B492CB5EC40E}" type="pres">
      <dgm:prSet presAssocID="{163A9566-5E04-420C-A5C2-A96F4277739D}" presName="connTx" presStyleLbl="parChTrans1D3" presStyleIdx="5" presStyleCnt="6"/>
      <dgm:spPr/>
      <dgm:t>
        <a:bodyPr/>
        <a:lstStyle/>
        <a:p>
          <a:endParaRPr lang="en-GB"/>
        </a:p>
      </dgm:t>
    </dgm:pt>
    <dgm:pt modelId="{A84326F8-2422-416F-A65C-7758011E1187}" type="pres">
      <dgm:prSet presAssocID="{D26EC60B-4A60-4CEF-997E-C78A410FF792}" presName="root2" presStyleCnt="0"/>
      <dgm:spPr/>
    </dgm:pt>
    <dgm:pt modelId="{2C011D4A-C9D4-4FA6-ADA9-9004E6DF6816}" type="pres">
      <dgm:prSet presAssocID="{D26EC60B-4A60-4CEF-997E-C78A410FF792}" presName="LevelTwoTextNode" presStyleLbl="node3" presStyleIdx="5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8C90F62-3798-42B5-86DC-445F805A5447}" type="pres">
      <dgm:prSet presAssocID="{D26EC60B-4A60-4CEF-997E-C78A410FF792}" presName="level3hierChild" presStyleCnt="0"/>
      <dgm:spPr/>
    </dgm:pt>
  </dgm:ptLst>
  <dgm:cxnLst>
    <dgm:cxn modelId="{8E6B4836-011F-454B-9831-1EF8A2500981}" type="presOf" srcId="{56BE6314-C258-419C-9571-FE92E5C34465}" destId="{8EADB09B-2861-47E8-B7A5-194FFD3D65AC}" srcOrd="1" destOrd="0" presId="urn:microsoft.com/office/officeart/2008/layout/HorizontalMultiLevelHierarchy"/>
    <dgm:cxn modelId="{A92B58BB-B927-4CBA-9275-555509D05E78}" type="presOf" srcId="{7CADA197-35B7-4242-BD27-801A51BCD5D9}" destId="{E503D987-F826-442F-8770-EBB7E60D1B8A}" srcOrd="0" destOrd="0" presId="urn:microsoft.com/office/officeart/2008/layout/HorizontalMultiLevelHierarchy"/>
    <dgm:cxn modelId="{41DA15FA-E9B7-432C-8F56-39AC4FCFFBE0}" type="presOf" srcId="{5D214762-8F33-400D-9591-E56561E5D86C}" destId="{844825E0-9BDC-4B77-B72B-3B5BA5824218}" srcOrd="1" destOrd="0" presId="urn:microsoft.com/office/officeart/2008/layout/HorizontalMultiLevelHierarchy"/>
    <dgm:cxn modelId="{0C1DAB37-B207-4BAA-B6AD-360E26CD54C2}" type="presOf" srcId="{5418890E-1177-4896-A995-4C0B600314AA}" destId="{DD070501-3F67-42BE-9337-5AC79E6A5C75}" srcOrd="0" destOrd="0" presId="urn:microsoft.com/office/officeart/2008/layout/HorizontalMultiLevelHierarchy"/>
    <dgm:cxn modelId="{6554C3B3-2AC1-4FAE-BBDF-C6BF78DD89F6}" srcId="{7CADA197-35B7-4242-BD27-801A51BCD5D9}" destId="{F1D6F581-7E5A-4E67-A95C-A4363C69C48F}" srcOrd="0" destOrd="0" parTransId="{5674970F-BD4D-46C9-8D4F-1E302B7480F5}" sibTransId="{03B9E464-9C7E-4CC8-8AD8-7D841ADCC606}"/>
    <dgm:cxn modelId="{C4D2C4C3-8FCF-46E4-877E-3A12F4093DF5}" type="presOf" srcId="{4F28C088-5B5F-4C8A-9A96-3CC52856C63A}" destId="{0B4BD290-9C0E-4B37-8458-81F95490DC93}" srcOrd="0" destOrd="0" presId="urn:microsoft.com/office/officeart/2008/layout/HorizontalMultiLevelHierarchy"/>
    <dgm:cxn modelId="{D93E9FB7-3968-4141-A38C-65B10508BB07}" type="presOf" srcId="{635D4A79-F4F3-4BE1-9D51-414B42B47942}" destId="{BDA83034-B88E-4B3C-A902-BA376418ADF3}" srcOrd="0" destOrd="0" presId="urn:microsoft.com/office/officeart/2008/layout/HorizontalMultiLevelHierarchy"/>
    <dgm:cxn modelId="{7C924008-DD2B-432D-B108-A659740ABADA}" srcId="{4F28C088-5B5F-4C8A-9A96-3CC52856C63A}" destId="{CFB6A5DD-294C-45D0-89B5-282916EAF28B}" srcOrd="0" destOrd="0" parTransId="{BC5BBE80-FBB7-4794-B65A-C62BB89CC2B1}" sibTransId="{A91ABADD-92E6-42A9-B3A0-12D7D54C4E0D}"/>
    <dgm:cxn modelId="{0BC7C4DA-7FD7-4926-960F-5F466FF37324}" type="presOf" srcId="{630B44F3-C738-435A-AC07-A638C9FA31DD}" destId="{046D0CD5-7997-4973-A154-9B3387548EDE}" srcOrd="1" destOrd="0" presId="urn:microsoft.com/office/officeart/2008/layout/HorizontalMultiLevelHierarchy"/>
    <dgm:cxn modelId="{26C9E1E1-CE1D-4938-943F-D5AD5241E42F}" type="presOf" srcId="{635D4A79-F4F3-4BE1-9D51-414B42B47942}" destId="{D8CB7C04-D69C-496F-8CD7-2B02239774BE}" srcOrd="1" destOrd="0" presId="urn:microsoft.com/office/officeart/2008/layout/HorizontalMultiLevelHierarchy"/>
    <dgm:cxn modelId="{D5334C7B-CF39-4BEA-BDC7-14BE1B84223C}" type="presOf" srcId="{60F6F9AF-2987-48E7-A0D8-15CC2F4C13D2}" destId="{6D243B6B-9A65-46E8-A061-F98513A200BF}" srcOrd="0" destOrd="0" presId="urn:microsoft.com/office/officeart/2008/layout/HorizontalMultiLevelHierarchy"/>
    <dgm:cxn modelId="{81631C9B-0346-4B56-A7CC-CC442CABCFD9}" type="presOf" srcId="{163A9566-5E04-420C-A5C2-A96F4277739D}" destId="{EA2FE8F3-EFD1-482D-B1FC-5AAD131D2A16}" srcOrd="0" destOrd="0" presId="urn:microsoft.com/office/officeart/2008/layout/HorizontalMultiLevelHierarchy"/>
    <dgm:cxn modelId="{99822CC1-DFA6-41B0-9982-A39DD81935ED}" type="presOf" srcId="{BC5BBE80-FBB7-4794-B65A-C62BB89CC2B1}" destId="{63114B2E-1CC1-4549-9E87-216B4ABA8A4E}" srcOrd="0" destOrd="0" presId="urn:microsoft.com/office/officeart/2008/layout/HorizontalMultiLevelHierarchy"/>
    <dgm:cxn modelId="{24360D01-C065-43DF-8D05-6A1700DC36D9}" type="presOf" srcId="{BC5BBE80-FBB7-4794-B65A-C62BB89CC2B1}" destId="{19E74B15-FA38-415D-B4AE-9293EEDABE0D}" srcOrd="1" destOrd="0" presId="urn:microsoft.com/office/officeart/2008/layout/HorizontalMultiLevelHierarchy"/>
    <dgm:cxn modelId="{B6730134-17B9-490E-8C12-EC3D00DD8754}" type="presOf" srcId="{0031E29B-7C03-4023-84FE-263CDA8BE28F}" destId="{BF65F195-6CE1-4004-AF4A-4FABC104DB06}" srcOrd="0" destOrd="0" presId="urn:microsoft.com/office/officeart/2008/layout/HorizontalMultiLevelHierarchy"/>
    <dgm:cxn modelId="{F1212F71-0DD9-42EE-A99E-BC208FFFDAEA}" type="presOf" srcId="{2C52D032-8C3D-4EB9-98D6-B71D466B2D26}" destId="{B9518360-573F-406D-A852-BE43D3F58DB0}" srcOrd="0" destOrd="0" presId="urn:microsoft.com/office/officeart/2008/layout/HorizontalMultiLevelHierarchy"/>
    <dgm:cxn modelId="{AA683CBE-A7CB-4246-9FAD-5AD37EB5B2E6}" srcId="{F1D6F581-7E5A-4E67-A95C-A4363C69C48F}" destId="{4F28C088-5B5F-4C8A-9A96-3CC52856C63A}" srcOrd="0" destOrd="0" parTransId="{60F6F9AF-2987-48E7-A0D8-15CC2F4C13D2}" sibTransId="{47F1B5C9-B153-4506-9529-EAAAF507C43F}"/>
    <dgm:cxn modelId="{9F1E0428-63AF-4356-B945-BFD2A22483EF}" srcId="{4F28C088-5B5F-4C8A-9A96-3CC52856C63A}" destId="{AD73AB4C-DFD3-4E2E-9C66-6CEA573CF0E6}" srcOrd="1" destOrd="0" parTransId="{56BE6314-C258-419C-9571-FE92E5C34465}" sibTransId="{0F49486E-2D3F-48AC-8DBE-37BC0A176CAB}"/>
    <dgm:cxn modelId="{468CC7E4-4F20-4B84-B2DC-F3D521C51E16}" type="presOf" srcId="{048EBE37-F7A3-474E-83BA-8D5AC2B90C46}" destId="{E7AE88C1-9CC3-4151-8915-9308BC5162C1}" srcOrd="0" destOrd="0" presId="urn:microsoft.com/office/officeart/2008/layout/HorizontalMultiLevelHierarchy"/>
    <dgm:cxn modelId="{CFF3F4F9-F055-4380-97C6-50353236530A}" srcId="{2C52D032-8C3D-4EB9-98D6-B71D466B2D26}" destId="{0031E29B-7C03-4023-84FE-263CDA8BE28F}" srcOrd="0" destOrd="0" parTransId="{5D214762-8F33-400D-9591-E56561E5D86C}" sibTransId="{D19412F1-C0B6-4FC2-A3EA-263615B4DCCA}"/>
    <dgm:cxn modelId="{D1E3FAF5-B87B-414A-AE25-14C5C5D05464}" srcId="{4F28C088-5B5F-4C8A-9A96-3CC52856C63A}" destId="{B2D9938E-DB13-4FB0-947B-0ADFF2D8842B}" srcOrd="3" destOrd="0" parTransId="{630B44F3-C738-435A-AC07-A638C9FA31DD}" sibTransId="{FED5E93B-0797-4439-A315-60B8F7C1383D}"/>
    <dgm:cxn modelId="{5131EB68-BE8E-4DD4-ABB5-C7B61651A82F}" type="presOf" srcId="{5D214762-8F33-400D-9591-E56561E5D86C}" destId="{39713910-3F8B-4611-856F-4FB2B2030560}" srcOrd="0" destOrd="0" presId="urn:microsoft.com/office/officeart/2008/layout/HorizontalMultiLevelHierarchy"/>
    <dgm:cxn modelId="{ED67E267-E60F-4C90-AB0C-BB2852276432}" type="presOf" srcId="{163A9566-5E04-420C-A5C2-A96F4277739D}" destId="{469F3279-CBCE-4872-B523-B492CB5EC40E}" srcOrd="1" destOrd="0" presId="urn:microsoft.com/office/officeart/2008/layout/HorizontalMultiLevelHierarchy"/>
    <dgm:cxn modelId="{397077A9-0B04-4096-B36F-37629FD92B40}" type="presOf" srcId="{60F6F9AF-2987-48E7-A0D8-15CC2F4C13D2}" destId="{D712896A-A979-49B7-80CA-2A5326B9AB89}" srcOrd="1" destOrd="0" presId="urn:microsoft.com/office/officeart/2008/layout/HorizontalMultiLevelHierarchy"/>
    <dgm:cxn modelId="{92EDC15B-5B5F-4AF7-A2D6-029336BC4FAD}" srcId="{F1D6F581-7E5A-4E67-A95C-A4363C69C48F}" destId="{2C52D032-8C3D-4EB9-98D6-B71D466B2D26}" srcOrd="1" destOrd="0" parTransId="{5418890E-1177-4896-A995-4C0B600314AA}" sibTransId="{0BF9C81B-03F4-4345-A4BC-A004E1442C4C}"/>
    <dgm:cxn modelId="{03C016C7-14F8-477D-82C3-3EEEE581F1D9}" type="presOf" srcId="{5418890E-1177-4896-A995-4C0B600314AA}" destId="{2B32C4AB-9444-4991-8A2F-DA612D2143D1}" srcOrd="1" destOrd="0" presId="urn:microsoft.com/office/officeart/2008/layout/HorizontalMultiLevelHierarchy"/>
    <dgm:cxn modelId="{0AB21A4A-F4AA-41EE-B962-4460590209ED}" type="presOf" srcId="{56BE6314-C258-419C-9571-FE92E5C34465}" destId="{8844551F-D426-4DF8-B232-63B778D02AFB}" srcOrd="0" destOrd="0" presId="urn:microsoft.com/office/officeart/2008/layout/HorizontalMultiLevelHierarchy"/>
    <dgm:cxn modelId="{CAC255A4-0DA3-4FB6-976C-AE278FA95EF3}" type="presOf" srcId="{AD73AB4C-DFD3-4E2E-9C66-6CEA573CF0E6}" destId="{49FEFF33-91EE-4AA8-847B-B32ECE210402}" srcOrd="0" destOrd="0" presId="urn:microsoft.com/office/officeart/2008/layout/HorizontalMultiLevelHierarchy"/>
    <dgm:cxn modelId="{FA6C2FAD-B61F-44EF-9249-055F75B84043}" srcId="{2C52D032-8C3D-4EB9-98D6-B71D466B2D26}" destId="{D26EC60B-4A60-4CEF-997E-C78A410FF792}" srcOrd="1" destOrd="0" parTransId="{163A9566-5E04-420C-A5C2-A96F4277739D}" sibTransId="{F4AC970E-36FD-4EA0-8A05-1F49E1C1EA98}"/>
    <dgm:cxn modelId="{FA4A5F43-28F2-4323-AB77-3053545A451E}" type="presOf" srcId="{B2D9938E-DB13-4FB0-947B-0ADFF2D8842B}" destId="{0326FA40-CA9F-4D5B-A303-E2C0203B63BC}" srcOrd="0" destOrd="0" presId="urn:microsoft.com/office/officeart/2008/layout/HorizontalMultiLevelHierarchy"/>
    <dgm:cxn modelId="{6E9631D6-E5E7-42DA-89E5-6A4A57014DCD}" type="presOf" srcId="{F1D6F581-7E5A-4E67-A95C-A4363C69C48F}" destId="{59FC1B11-2ABD-4740-9513-F9B7AE4033BC}" srcOrd="0" destOrd="0" presId="urn:microsoft.com/office/officeart/2008/layout/HorizontalMultiLevelHierarchy"/>
    <dgm:cxn modelId="{5C89FB54-5642-40E7-A790-5A5FADFAC9F6}" type="presOf" srcId="{D26EC60B-4A60-4CEF-997E-C78A410FF792}" destId="{2C011D4A-C9D4-4FA6-ADA9-9004E6DF6816}" srcOrd="0" destOrd="0" presId="urn:microsoft.com/office/officeart/2008/layout/HorizontalMultiLevelHierarchy"/>
    <dgm:cxn modelId="{A8200DDE-070E-4430-947E-7190BFF4C434}" srcId="{4F28C088-5B5F-4C8A-9A96-3CC52856C63A}" destId="{048EBE37-F7A3-474E-83BA-8D5AC2B90C46}" srcOrd="2" destOrd="0" parTransId="{635D4A79-F4F3-4BE1-9D51-414B42B47942}" sibTransId="{4B5D2C82-784E-4A63-9767-E44F1A3D97A4}"/>
    <dgm:cxn modelId="{F58A5EE0-BDB0-4CC6-AB08-A2868B132E9E}" type="presOf" srcId="{630B44F3-C738-435A-AC07-A638C9FA31DD}" destId="{7C8AEB9D-E09C-45EA-90C7-63D127C8C5D8}" srcOrd="0" destOrd="0" presId="urn:microsoft.com/office/officeart/2008/layout/HorizontalMultiLevelHierarchy"/>
    <dgm:cxn modelId="{29C985FD-4CE9-4798-9558-052A894533BC}" type="presOf" srcId="{CFB6A5DD-294C-45D0-89B5-282916EAF28B}" destId="{E93890E6-2E34-473E-A8EE-90B592763768}" srcOrd="0" destOrd="0" presId="urn:microsoft.com/office/officeart/2008/layout/HorizontalMultiLevelHierarchy"/>
    <dgm:cxn modelId="{9E7FAEC7-1FF8-45D2-AB63-EA17B7B9EC7E}" type="presParOf" srcId="{E503D987-F826-442F-8770-EBB7E60D1B8A}" destId="{1DD7F740-F0DB-4AE5-B64F-AC2DB4883BA0}" srcOrd="0" destOrd="0" presId="urn:microsoft.com/office/officeart/2008/layout/HorizontalMultiLevelHierarchy"/>
    <dgm:cxn modelId="{B5D778B4-ECBA-41A5-8FD6-912CC02671AF}" type="presParOf" srcId="{1DD7F740-F0DB-4AE5-B64F-AC2DB4883BA0}" destId="{59FC1B11-2ABD-4740-9513-F9B7AE4033BC}" srcOrd="0" destOrd="0" presId="urn:microsoft.com/office/officeart/2008/layout/HorizontalMultiLevelHierarchy"/>
    <dgm:cxn modelId="{8DFFA232-7EEE-42B1-B860-1DD53CE85E37}" type="presParOf" srcId="{1DD7F740-F0DB-4AE5-B64F-AC2DB4883BA0}" destId="{4A6BE957-1CC1-4646-971A-E7A8A220CDD0}" srcOrd="1" destOrd="0" presId="urn:microsoft.com/office/officeart/2008/layout/HorizontalMultiLevelHierarchy"/>
    <dgm:cxn modelId="{86D8848D-26C2-48DB-9166-E239494A29F3}" type="presParOf" srcId="{4A6BE957-1CC1-4646-971A-E7A8A220CDD0}" destId="{6D243B6B-9A65-46E8-A061-F98513A200BF}" srcOrd="0" destOrd="0" presId="urn:microsoft.com/office/officeart/2008/layout/HorizontalMultiLevelHierarchy"/>
    <dgm:cxn modelId="{6F6EDCF5-3D1C-4C8F-AB36-29C694034CD7}" type="presParOf" srcId="{6D243B6B-9A65-46E8-A061-F98513A200BF}" destId="{D712896A-A979-49B7-80CA-2A5326B9AB89}" srcOrd="0" destOrd="0" presId="urn:microsoft.com/office/officeart/2008/layout/HorizontalMultiLevelHierarchy"/>
    <dgm:cxn modelId="{DEB9ACC4-485C-4BCA-ABB1-DF423CCA3CF0}" type="presParOf" srcId="{4A6BE957-1CC1-4646-971A-E7A8A220CDD0}" destId="{D04B641E-8166-4D1C-A49B-3A2ACCA60D59}" srcOrd="1" destOrd="0" presId="urn:microsoft.com/office/officeart/2008/layout/HorizontalMultiLevelHierarchy"/>
    <dgm:cxn modelId="{295306DC-EFC2-49F2-A294-3AF55939C9F8}" type="presParOf" srcId="{D04B641E-8166-4D1C-A49B-3A2ACCA60D59}" destId="{0B4BD290-9C0E-4B37-8458-81F95490DC93}" srcOrd="0" destOrd="0" presId="urn:microsoft.com/office/officeart/2008/layout/HorizontalMultiLevelHierarchy"/>
    <dgm:cxn modelId="{70699541-613C-46F5-B54C-5255A30F35AB}" type="presParOf" srcId="{D04B641E-8166-4D1C-A49B-3A2ACCA60D59}" destId="{9E5BB23B-A74C-42AE-8D60-1F5005FC35F2}" srcOrd="1" destOrd="0" presId="urn:microsoft.com/office/officeart/2008/layout/HorizontalMultiLevelHierarchy"/>
    <dgm:cxn modelId="{D75EADE0-E919-4DE7-A948-D0338C1D9258}" type="presParOf" srcId="{9E5BB23B-A74C-42AE-8D60-1F5005FC35F2}" destId="{63114B2E-1CC1-4549-9E87-216B4ABA8A4E}" srcOrd="0" destOrd="0" presId="urn:microsoft.com/office/officeart/2008/layout/HorizontalMultiLevelHierarchy"/>
    <dgm:cxn modelId="{4C8FB90F-DD23-4234-A17B-7085E16D6BA7}" type="presParOf" srcId="{63114B2E-1CC1-4549-9E87-216B4ABA8A4E}" destId="{19E74B15-FA38-415D-B4AE-9293EEDABE0D}" srcOrd="0" destOrd="0" presId="urn:microsoft.com/office/officeart/2008/layout/HorizontalMultiLevelHierarchy"/>
    <dgm:cxn modelId="{795C8FFC-54F6-413A-8779-9CA4A81988DD}" type="presParOf" srcId="{9E5BB23B-A74C-42AE-8D60-1F5005FC35F2}" destId="{1BA5617F-25C5-49C5-B17B-71E58AFAABB4}" srcOrd="1" destOrd="0" presId="urn:microsoft.com/office/officeart/2008/layout/HorizontalMultiLevelHierarchy"/>
    <dgm:cxn modelId="{0D1F9750-F317-47ED-A22B-D4567E5BDCCE}" type="presParOf" srcId="{1BA5617F-25C5-49C5-B17B-71E58AFAABB4}" destId="{E93890E6-2E34-473E-A8EE-90B592763768}" srcOrd="0" destOrd="0" presId="urn:microsoft.com/office/officeart/2008/layout/HorizontalMultiLevelHierarchy"/>
    <dgm:cxn modelId="{212C3BD7-AB56-46EA-B211-1F21689330B6}" type="presParOf" srcId="{1BA5617F-25C5-49C5-B17B-71E58AFAABB4}" destId="{77DA729D-3F3F-4107-9203-DFDB08308D4F}" srcOrd="1" destOrd="0" presId="urn:microsoft.com/office/officeart/2008/layout/HorizontalMultiLevelHierarchy"/>
    <dgm:cxn modelId="{C5DAC576-9447-4325-8990-D06DB06F7AEA}" type="presParOf" srcId="{9E5BB23B-A74C-42AE-8D60-1F5005FC35F2}" destId="{8844551F-D426-4DF8-B232-63B778D02AFB}" srcOrd="2" destOrd="0" presId="urn:microsoft.com/office/officeart/2008/layout/HorizontalMultiLevelHierarchy"/>
    <dgm:cxn modelId="{E09FB972-FEC6-4B1D-AA9C-B14DFB553BB2}" type="presParOf" srcId="{8844551F-D426-4DF8-B232-63B778D02AFB}" destId="{8EADB09B-2861-47E8-B7A5-194FFD3D65AC}" srcOrd="0" destOrd="0" presId="urn:microsoft.com/office/officeart/2008/layout/HorizontalMultiLevelHierarchy"/>
    <dgm:cxn modelId="{ED09658F-1D71-4C4F-B80A-D3556268CFC4}" type="presParOf" srcId="{9E5BB23B-A74C-42AE-8D60-1F5005FC35F2}" destId="{91EB8019-8ECA-4B6E-9EB2-359D973558F0}" srcOrd="3" destOrd="0" presId="urn:microsoft.com/office/officeart/2008/layout/HorizontalMultiLevelHierarchy"/>
    <dgm:cxn modelId="{0D2E1C34-83F1-4E7D-A8A2-59181BC5BEE3}" type="presParOf" srcId="{91EB8019-8ECA-4B6E-9EB2-359D973558F0}" destId="{49FEFF33-91EE-4AA8-847B-B32ECE210402}" srcOrd="0" destOrd="0" presId="urn:microsoft.com/office/officeart/2008/layout/HorizontalMultiLevelHierarchy"/>
    <dgm:cxn modelId="{65E48151-744F-4A92-B257-DD3ADA347408}" type="presParOf" srcId="{91EB8019-8ECA-4B6E-9EB2-359D973558F0}" destId="{D3FC0719-7B65-4073-A9FC-0345E34404C7}" srcOrd="1" destOrd="0" presId="urn:microsoft.com/office/officeart/2008/layout/HorizontalMultiLevelHierarchy"/>
    <dgm:cxn modelId="{AD65B9C5-C782-4AAB-9F8D-B47D937CE12E}" type="presParOf" srcId="{9E5BB23B-A74C-42AE-8D60-1F5005FC35F2}" destId="{BDA83034-B88E-4B3C-A902-BA376418ADF3}" srcOrd="4" destOrd="0" presId="urn:microsoft.com/office/officeart/2008/layout/HorizontalMultiLevelHierarchy"/>
    <dgm:cxn modelId="{A90C4F51-DBF8-45AE-A2CC-D588A6F31BE1}" type="presParOf" srcId="{BDA83034-B88E-4B3C-A902-BA376418ADF3}" destId="{D8CB7C04-D69C-496F-8CD7-2B02239774BE}" srcOrd="0" destOrd="0" presId="urn:microsoft.com/office/officeart/2008/layout/HorizontalMultiLevelHierarchy"/>
    <dgm:cxn modelId="{6F84D976-E206-45FA-9DD2-055D014B69CA}" type="presParOf" srcId="{9E5BB23B-A74C-42AE-8D60-1F5005FC35F2}" destId="{B1FA47D5-97A0-4358-AF4F-51250EADD56C}" srcOrd="5" destOrd="0" presId="urn:microsoft.com/office/officeart/2008/layout/HorizontalMultiLevelHierarchy"/>
    <dgm:cxn modelId="{5B9B450E-FE37-41E1-84D7-218090DA9000}" type="presParOf" srcId="{B1FA47D5-97A0-4358-AF4F-51250EADD56C}" destId="{E7AE88C1-9CC3-4151-8915-9308BC5162C1}" srcOrd="0" destOrd="0" presId="urn:microsoft.com/office/officeart/2008/layout/HorizontalMultiLevelHierarchy"/>
    <dgm:cxn modelId="{F91A370B-B2B3-47B4-88A9-61F5C175D82E}" type="presParOf" srcId="{B1FA47D5-97A0-4358-AF4F-51250EADD56C}" destId="{F2B1AE07-DD5D-4B97-BC86-6D482976D2D8}" srcOrd="1" destOrd="0" presId="urn:microsoft.com/office/officeart/2008/layout/HorizontalMultiLevelHierarchy"/>
    <dgm:cxn modelId="{2C3D447E-DBE0-4BA7-8B95-6482D357DE2F}" type="presParOf" srcId="{9E5BB23B-A74C-42AE-8D60-1F5005FC35F2}" destId="{7C8AEB9D-E09C-45EA-90C7-63D127C8C5D8}" srcOrd="6" destOrd="0" presId="urn:microsoft.com/office/officeart/2008/layout/HorizontalMultiLevelHierarchy"/>
    <dgm:cxn modelId="{D61E09FB-5D89-4453-BFD8-81D1C32CDA21}" type="presParOf" srcId="{7C8AEB9D-E09C-45EA-90C7-63D127C8C5D8}" destId="{046D0CD5-7997-4973-A154-9B3387548EDE}" srcOrd="0" destOrd="0" presId="urn:microsoft.com/office/officeart/2008/layout/HorizontalMultiLevelHierarchy"/>
    <dgm:cxn modelId="{7CE331A6-8BDA-47B6-A092-B1E4D65AE862}" type="presParOf" srcId="{9E5BB23B-A74C-42AE-8D60-1F5005FC35F2}" destId="{A5410282-1628-4E3D-9BCD-3956D2D175C5}" srcOrd="7" destOrd="0" presId="urn:microsoft.com/office/officeart/2008/layout/HorizontalMultiLevelHierarchy"/>
    <dgm:cxn modelId="{BE453DF0-3E30-408F-8337-89CC514125AC}" type="presParOf" srcId="{A5410282-1628-4E3D-9BCD-3956D2D175C5}" destId="{0326FA40-CA9F-4D5B-A303-E2C0203B63BC}" srcOrd="0" destOrd="0" presId="urn:microsoft.com/office/officeart/2008/layout/HorizontalMultiLevelHierarchy"/>
    <dgm:cxn modelId="{8994CF07-A51B-445F-AFC3-96A6229784B7}" type="presParOf" srcId="{A5410282-1628-4E3D-9BCD-3956D2D175C5}" destId="{6DD06F83-7C72-4EE1-A522-9BADD02B3943}" srcOrd="1" destOrd="0" presId="urn:microsoft.com/office/officeart/2008/layout/HorizontalMultiLevelHierarchy"/>
    <dgm:cxn modelId="{BE05EA75-8B15-414A-BDDD-45ACF1BBB421}" type="presParOf" srcId="{4A6BE957-1CC1-4646-971A-E7A8A220CDD0}" destId="{DD070501-3F67-42BE-9337-5AC79E6A5C75}" srcOrd="2" destOrd="0" presId="urn:microsoft.com/office/officeart/2008/layout/HorizontalMultiLevelHierarchy"/>
    <dgm:cxn modelId="{35F8A645-23A8-405C-8FDE-C6C0C9C0148E}" type="presParOf" srcId="{DD070501-3F67-42BE-9337-5AC79E6A5C75}" destId="{2B32C4AB-9444-4991-8A2F-DA612D2143D1}" srcOrd="0" destOrd="0" presId="urn:microsoft.com/office/officeart/2008/layout/HorizontalMultiLevelHierarchy"/>
    <dgm:cxn modelId="{7934FF24-08DA-4562-B549-E260D23D6BFB}" type="presParOf" srcId="{4A6BE957-1CC1-4646-971A-E7A8A220CDD0}" destId="{24D9B41A-5E68-48FF-9A91-970FCA35DC24}" srcOrd="3" destOrd="0" presId="urn:microsoft.com/office/officeart/2008/layout/HorizontalMultiLevelHierarchy"/>
    <dgm:cxn modelId="{5FAAF077-65E3-4753-94D3-C126DD2D19C1}" type="presParOf" srcId="{24D9B41A-5E68-48FF-9A91-970FCA35DC24}" destId="{B9518360-573F-406D-A852-BE43D3F58DB0}" srcOrd="0" destOrd="0" presId="urn:microsoft.com/office/officeart/2008/layout/HorizontalMultiLevelHierarchy"/>
    <dgm:cxn modelId="{C3F658F6-670E-4635-BDDC-A7B93DC25CFA}" type="presParOf" srcId="{24D9B41A-5E68-48FF-9A91-970FCA35DC24}" destId="{1554C7D1-F5A0-4B5F-B8BA-A443287CB366}" srcOrd="1" destOrd="0" presId="urn:microsoft.com/office/officeart/2008/layout/HorizontalMultiLevelHierarchy"/>
    <dgm:cxn modelId="{AFDCF45C-6CF4-4F89-B83C-67A99EFB157F}" type="presParOf" srcId="{1554C7D1-F5A0-4B5F-B8BA-A443287CB366}" destId="{39713910-3F8B-4611-856F-4FB2B2030560}" srcOrd="0" destOrd="0" presId="urn:microsoft.com/office/officeart/2008/layout/HorizontalMultiLevelHierarchy"/>
    <dgm:cxn modelId="{6C4D1AE7-1CA6-4530-96A1-6FB04D1A59E3}" type="presParOf" srcId="{39713910-3F8B-4611-856F-4FB2B2030560}" destId="{844825E0-9BDC-4B77-B72B-3B5BA5824218}" srcOrd="0" destOrd="0" presId="urn:microsoft.com/office/officeart/2008/layout/HorizontalMultiLevelHierarchy"/>
    <dgm:cxn modelId="{9CF6AF40-5807-4239-A427-E831947362FD}" type="presParOf" srcId="{1554C7D1-F5A0-4B5F-B8BA-A443287CB366}" destId="{459CCFEF-AF25-4DA9-B044-4BC66646BF72}" srcOrd="1" destOrd="0" presId="urn:microsoft.com/office/officeart/2008/layout/HorizontalMultiLevelHierarchy"/>
    <dgm:cxn modelId="{BABAF0AE-F9DA-48FF-8A04-CD2F9C976958}" type="presParOf" srcId="{459CCFEF-AF25-4DA9-B044-4BC66646BF72}" destId="{BF65F195-6CE1-4004-AF4A-4FABC104DB06}" srcOrd="0" destOrd="0" presId="urn:microsoft.com/office/officeart/2008/layout/HorizontalMultiLevelHierarchy"/>
    <dgm:cxn modelId="{D4C5F15C-51E2-4C7D-B850-53AA9AF4C4BE}" type="presParOf" srcId="{459CCFEF-AF25-4DA9-B044-4BC66646BF72}" destId="{136868F7-97D3-4635-A205-5A5271A5E669}" srcOrd="1" destOrd="0" presId="urn:microsoft.com/office/officeart/2008/layout/HorizontalMultiLevelHierarchy"/>
    <dgm:cxn modelId="{636E147E-45AD-432E-9E11-95E97524E9B2}" type="presParOf" srcId="{1554C7D1-F5A0-4B5F-B8BA-A443287CB366}" destId="{EA2FE8F3-EFD1-482D-B1FC-5AAD131D2A16}" srcOrd="2" destOrd="0" presId="urn:microsoft.com/office/officeart/2008/layout/HorizontalMultiLevelHierarchy"/>
    <dgm:cxn modelId="{1FD06E19-3126-4472-9D6E-58F4ABECF0B3}" type="presParOf" srcId="{EA2FE8F3-EFD1-482D-B1FC-5AAD131D2A16}" destId="{469F3279-CBCE-4872-B523-B492CB5EC40E}" srcOrd="0" destOrd="0" presId="urn:microsoft.com/office/officeart/2008/layout/HorizontalMultiLevelHierarchy"/>
    <dgm:cxn modelId="{6A2156C0-F354-473B-93E3-34E2D41DE7A7}" type="presParOf" srcId="{1554C7D1-F5A0-4B5F-B8BA-A443287CB366}" destId="{A84326F8-2422-416F-A65C-7758011E1187}" srcOrd="3" destOrd="0" presId="urn:microsoft.com/office/officeart/2008/layout/HorizontalMultiLevelHierarchy"/>
    <dgm:cxn modelId="{40D2AD5A-E80F-4E80-8608-E8088D578F12}" type="presParOf" srcId="{A84326F8-2422-416F-A65C-7758011E1187}" destId="{2C011D4A-C9D4-4FA6-ADA9-9004E6DF6816}" srcOrd="0" destOrd="0" presId="urn:microsoft.com/office/officeart/2008/layout/HorizontalMultiLevelHierarchy"/>
    <dgm:cxn modelId="{9A6B6971-12EA-44CB-B620-975C11013B52}" type="presParOf" srcId="{A84326F8-2422-416F-A65C-7758011E1187}" destId="{98C90F62-3798-42B5-86DC-445F805A5447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543AAD-F978-4C98-976D-E504C22D3850}" type="doc">
      <dgm:prSet loTypeId="urn:microsoft.com/office/officeart/2009/3/layout/IncreasingArrows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0518844-F64F-4902-A6EF-ECCBD91BE16B}">
      <dgm:prSet phldrT="[Text]" custT="1"/>
      <dgm:spPr>
        <a:ln w="9525">
          <a:solidFill>
            <a:schemeClr val="accent1">
              <a:lumMod val="40000"/>
              <a:lumOff val="60000"/>
            </a:schemeClr>
          </a:solidFill>
        </a:ln>
      </dgm:spPr>
      <dgm:t>
        <a:bodyPr/>
        <a:lstStyle/>
        <a:p>
          <a:r>
            <a:rPr lang="en-GB" sz="1200" dirty="0"/>
            <a:t>Scope Challenges</a:t>
          </a:r>
        </a:p>
      </dgm:t>
    </dgm:pt>
    <dgm:pt modelId="{1565F467-4A14-4A1F-ABAB-72BD5046E937}" type="parTrans" cxnId="{94C9B566-FDB2-4F11-BFB1-405E25951F8F}">
      <dgm:prSet/>
      <dgm:spPr/>
      <dgm:t>
        <a:bodyPr/>
        <a:lstStyle/>
        <a:p>
          <a:endParaRPr lang="en-GB" sz="1200"/>
        </a:p>
      </dgm:t>
    </dgm:pt>
    <dgm:pt modelId="{A9E982BF-C643-457F-9545-B333720875C4}" type="sibTrans" cxnId="{94C9B566-FDB2-4F11-BFB1-405E25951F8F}">
      <dgm:prSet/>
      <dgm:spPr/>
      <dgm:t>
        <a:bodyPr/>
        <a:lstStyle/>
        <a:p>
          <a:endParaRPr lang="en-GB" sz="1200"/>
        </a:p>
      </dgm:t>
    </dgm:pt>
    <dgm:pt modelId="{85D9ADB9-AAEC-42E5-B5ED-79391DEA7F4A}">
      <dgm:prSet phldrT="[Text]" custT="1"/>
      <dgm:spPr>
        <a:ln w="9525">
          <a:solidFill>
            <a:schemeClr val="accent1"/>
          </a:solidFill>
        </a:ln>
      </dgm:spPr>
      <dgm:t>
        <a:bodyPr/>
        <a:lstStyle/>
        <a:p>
          <a:pPr marL="92075" indent="-92075">
            <a:buFont typeface="Arial" panose="020B0604020202020204" pitchFamily="34" charset="0"/>
            <a:buNone/>
          </a:pPr>
          <a:r>
            <a:rPr lang="en-GB" sz="1050" dirty="0"/>
            <a:t>&gt; </a:t>
          </a:r>
          <a:r>
            <a:rPr lang="en-GB" sz="1050" b="1" i="1" dirty="0"/>
            <a:t>Bounding the problem</a:t>
          </a:r>
          <a:r>
            <a:rPr lang="en-GB" sz="1050" dirty="0"/>
            <a:t>- what is included/what is in scope, not in scope, etc</a:t>
          </a:r>
        </a:p>
        <a:p>
          <a:pPr marL="92075" indent="-92075">
            <a:buFont typeface="Arial" panose="020B0604020202020204" pitchFamily="34" charset="0"/>
            <a:buNone/>
          </a:pPr>
          <a:endParaRPr lang="en-GB" sz="1050" dirty="0"/>
        </a:p>
      </dgm:t>
    </dgm:pt>
    <dgm:pt modelId="{A0EE8683-F638-4550-A979-2823DE7AC2AC}" type="parTrans" cxnId="{51BE5762-804A-4C75-A301-ECE96A517B85}">
      <dgm:prSet/>
      <dgm:spPr/>
      <dgm:t>
        <a:bodyPr/>
        <a:lstStyle/>
        <a:p>
          <a:endParaRPr lang="en-GB" sz="1200"/>
        </a:p>
      </dgm:t>
    </dgm:pt>
    <dgm:pt modelId="{094694F8-F140-496D-87E6-F9F097E54BB4}" type="sibTrans" cxnId="{51BE5762-804A-4C75-A301-ECE96A517B85}">
      <dgm:prSet/>
      <dgm:spPr/>
      <dgm:t>
        <a:bodyPr/>
        <a:lstStyle/>
        <a:p>
          <a:endParaRPr lang="en-GB" sz="1200"/>
        </a:p>
      </dgm:t>
    </dgm:pt>
    <dgm:pt modelId="{E2274CBF-3B59-45A1-808F-DE7CEB8FACD5}">
      <dgm:prSet phldrT="[Text]" custT="1"/>
      <dgm:spPr>
        <a:ln w="9525">
          <a:solidFill>
            <a:schemeClr val="accent1">
              <a:lumMod val="40000"/>
              <a:lumOff val="60000"/>
            </a:schemeClr>
          </a:solidFill>
        </a:ln>
      </dgm:spPr>
      <dgm:t>
        <a:bodyPr/>
        <a:lstStyle/>
        <a:p>
          <a:r>
            <a:rPr lang="en-GB" sz="1200" dirty="0"/>
            <a:t>Practical Challenges</a:t>
          </a:r>
        </a:p>
      </dgm:t>
    </dgm:pt>
    <dgm:pt modelId="{3960E17C-48D0-4386-8470-16906744D80B}" type="parTrans" cxnId="{DA274A7C-AA8E-4873-97B0-F3030B296C49}">
      <dgm:prSet/>
      <dgm:spPr/>
      <dgm:t>
        <a:bodyPr/>
        <a:lstStyle/>
        <a:p>
          <a:endParaRPr lang="en-GB" sz="1200"/>
        </a:p>
      </dgm:t>
    </dgm:pt>
    <dgm:pt modelId="{8D74F40D-57F8-4827-B630-608CDD318763}" type="sibTrans" cxnId="{DA274A7C-AA8E-4873-97B0-F3030B296C49}">
      <dgm:prSet/>
      <dgm:spPr/>
      <dgm:t>
        <a:bodyPr/>
        <a:lstStyle/>
        <a:p>
          <a:endParaRPr lang="en-GB" sz="1200"/>
        </a:p>
      </dgm:t>
    </dgm:pt>
    <dgm:pt modelId="{F1ECCCBC-26DC-4195-B190-0928B2828640}">
      <dgm:prSet phldrT="[Text]" custT="1"/>
      <dgm:spPr>
        <a:ln w="9525">
          <a:solidFill>
            <a:schemeClr val="accent1"/>
          </a:solidFill>
        </a:ln>
      </dgm:spPr>
      <dgm:t>
        <a:bodyPr/>
        <a:lstStyle/>
        <a:p>
          <a:pPr marL="92075" indent="-92075"/>
          <a:r>
            <a:rPr lang="en-GB" sz="1050" dirty="0"/>
            <a:t>&gt; </a:t>
          </a:r>
          <a:r>
            <a:rPr lang="en-GB" sz="1050" b="1" i="1" dirty="0"/>
            <a:t>Feasibility</a:t>
          </a:r>
          <a:r>
            <a:rPr lang="en-GB" sz="1050" dirty="0"/>
            <a:t>- operating within limitations</a:t>
          </a:r>
        </a:p>
        <a:p>
          <a:pPr marL="92075" indent="-92075"/>
          <a:endParaRPr lang="en-GB" sz="1050" dirty="0"/>
        </a:p>
      </dgm:t>
    </dgm:pt>
    <dgm:pt modelId="{076D1C26-7E64-4BF2-9DB9-0B00940240D3}" type="parTrans" cxnId="{1A90F6FD-D4B4-4D9A-A1D2-F6DB6C84F945}">
      <dgm:prSet/>
      <dgm:spPr/>
      <dgm:t>
        <a:bodyPr/>
        <a:lstStyle/>
        <a:p>
          <a:endParaRPr lang="en-GB" sz="1200"/>
        </a:p>
      </dgm:t>
    </dgm:pt>
    <dgm:pt modelId="{E5667426-5902-416F-B66D-30942582F673}" type="sibTrans" cxnId="{1A90F6FD-D4B4-4D9A-A1D2-F6DB6C84F945}">
      <dgm:prSet/>
      <dgm:spPr/>
      <dgm:t>
        <a:bodyPr/>
        <a:lstStyle/>
        <a:p>
          <a:endParaRPr lang="en-GB" sz="1200"/>
        </a:p>
      </dgm:t>
    </dgm:pt>
    <dgm:pt modelId="{B9753640-AFE5-480B-92FF-8D0CB90AC1E6}">
      <dgm:prSet phldrT="[Text]" custT="1"/>
      <dgm:spPr>
        <a:ln w="9525">
          <a:solidFill>
            <a:schemeClr val="accent1">
              <a:lumMod val="40000"/>
              <a:lumOff val="60000"/>
            </a:schemeClr>
          </a:solidFill>
        </a:ln>
      </dgm:spPr>
      <dgm:t>
        <a:bodyPr/>
        <a:lstStyle/>
        <a:p>
          <a:r>
            <a:rPr lang="en-GB" sz="1200" dirty="0"/>
            <a:t>Technical Challenges</a:t>
          </a:r>
        </a:p>
      </dgm:t>
    </dgm:pt>
    <dgm:pt modelId="{5FF77EE0-CA19-42ED-90C1-640BCBD701F4}" type="parTrans" cxnId="{D8F29AB6-A40B-4C21-BDE4-108E17DC5E6C}">
      <dgm:prSet/>
      <dgm:spPr/>
      <dgm:t>
        <a:bodyPr/>
        <a:lstStyle/>
        <a:p>
          <a:endParaRPr lang="en-GB" sz="1200"/>
        </a:p>
      </dgm:t>
    </dgm:pt>
    <dgm:pt modelId="{97FB7618-310C-408F-840C-E1FC2AF34DBC}" type="sibTrans" cxnId="{D8F29AB6-A40B-4C21-BDE4-108E17DC5E6C}">
      <dgm:prSet/>
      <dgm:spPr/>
      <dgm:t>
        <a:bodyPr/>
        <a:lstStyle/>
        <a:p>
          <a:endParaRPr lang="en-GB" sz="1200"/>
        </a:p>
      </dgm:t>
    </dgm:pt>
    <dgm:pt modelId="{CBD47AA3-EBAC-4CD8-B378-DB3EDE0C5D9A}">
      <dgm:prSet phldrT="[Text]" custT="1"/>
      <dgm:spPr>
        <a:ln w="9525">
          <a:solidFill>
            <a:schemeClr val="accent1"/>
          </a:solidFill>
        </a:ln>
      </dgm:spPr>
      <dgm:t>
        <a:bodyPr/>
        <a:lstStyle/>
        <a:p>
          <a:pPr marL="92075" indent="-92075"/>
          <a:r>
            <a:rPr lang="en-GB" sz="1050" dirty="0"/>
            <a:t>&gt; Coupling </a:t>
          </a:r>
          <a:r>
            <a:rPr lang="en-GB" sz="1050" b="1" i="1" dirty="0" smtClean="0"/>
            <a:t>multi-physics</a:t>
          </a:r>
          <a:r>
            <a:rPr lang="en-GB" sz="1050" dirty="0" smtClean="0"/>
            <a:t> </a:t>
          </a:r>
          <a:r>
            <a:rPr lang="en-GB" sz="1050" dirty="0"/>
            <a:t>problems</a:t>
          </a:r>
        </a:p>
      </dgm:t>
    </dgm:pt>
    <dgm:pt modelId="{57A6C3F0-8278-4D11-8059-034C9A5302A0}" type="parTrans" cxnId="{005A1656-7161-434B-8A1A-554AD56B0399}">
      <dgm:prSet/>
      <dgm:spPr/>
      <dgm:t>
        <a:bodyPr/>
        <a:lstStyle/>
        <a:p>
          <a:endParaRPr lang="en-GB" sz="1200"/>
        </a:p>
      </dgm:t>
    </dgm:pt>
    <dgm:pt modelId="{35710B77-72FE-4E78-97D9-668B7DD20B40}" type="sibTrans" cxnId="{005A1656-7161-434B-8A1A-554AD56B0399}">
      <dgm:prSet/>
      <dgm:spPr/>
      <dgm:t>
        <a:bodyPr/>
        <a:lstStyle/>
        <a:p>
          <a:endParaRPr lang="en-GB" sz="1200"/>
        </a:p>
      </dgm:t>
    </dgm:pt>
    <dgm:pt modelId="{9616FAD7-8718-47B3-80DF-DD20F591D67A}">
      <dgm:prSet custT="1"/>
      <dgm:spPr>
        <a:ln w="9525">
          <a:solidFill>
            <a:schemeClr val="accent1"/>
          </a:solidFill>
        </a:ln>
      </dgm:spPr>
      <dgm:t>
        <a:bodyPr/>
        <a:lstStyle/>
        <a:p>
          <a:pPr marL="92075" indent="-92075">
            <a:buFont typeface="Arial" panose="020B0604020202020204" pitchFamily="34" charset="0"/>
            <a:buNone/>
          </a:pPr>
          <a:r>
            <a:rPr lang="en-GB" sz="1050" dirty="0"/>
            <a:t>&gt; What </a:t>
          </a:r>
          <a:r>
            <a:rPr lang="en-GB" sz="1050" b="1" i="1" dirty="0"/>
            <a:t>outcome</a:t>
          </a:r>
          <a:r>
            <a:rPr lang="en-GB" sz="1050" dirty="0"/>
            <a:t> is required for project </a:t>
          </a:r>
          <a:r>
            <a:rPr lang="en-GB" sz="1050" b="1" i="1" dirty="0"/>
            <a:t>success</a:t>
          </a:r>
          <a:r>
            <a:rPr lang="en-GB" sz="1050" dirty="0" smtClean="0"/>
            <a:t>?</a:t>
          </a:r>
        </a:p>
      </dgm:t>
    </dgm:pt>
    <dgm:pt modelId="{0E162668-683A-4132-A819-2AF62D2FC5F0}" type="parTrans" cxnId="{A7AA8EC4-FCB0-470F-885B-B15B9A625491}">
      <dgm:prSet/>
      <dgm:spPr/>
      <dgm:t>
        <a:bodyPr/>
        <a:lstStyle/>
        <a:p>
          <a:endParaRPr lang="en-GB" sz="1200"/>
        </a:p>
      </dgm:t>
    </dgm:pt>
    <dgm:pt modelId="{6D8A5939-CBB3-4D04-9626-BF332BFB4052}" type="sibTrans" cxnId="{A7AA8EC4-FCB0-470F-885B-B15B9A625491}">
      <dgm:prSet/>
      <dgm:spPr/>
      <dgm:t>
        <a:bodyPr/>
        <a:lstStyle/>
        <a:p>
          <a:endParaRPr lang="en-GB" sz="1200"/>
        </a:p>
      </dgm:t>
    </dgm:pt>
    <dgm:pt modelId="{B573AC45-FF07-4931-AF16-F27F3294F7E4}">
      <dgm:prSet custT="1"/>
      <dgm:spPr>
        <a:ln w="9525">
          <a:solidFill>
            <a:schemeClr val="accent1"/>
          </a:solidFill>
        </a:ln>
      </dgm:spPr>
      <dgm:t>
        <a:bodyPr/>
        <a:lstStyle/>
        <a:p>
          <a:pPr marL="92075" indent="-92075"/>
          <a:r>
            <a:rPr lang="en-GB" sz="1050" dirty="0"/>
            <a:t>&gt; </a:t>
          </a:r>
          <a:r>
            <a:rPr lang="en-GB" sz="1050" b="1" i="1" dirty="0"/>
            <a:t>Timings</a:t>
          </a:r>
          <a:r>
            <a:rPr lang="en-GB" sz="1050" dirty="0"/>
            <a:t>/project planning</a:t>
          </a:r>
        </a:p>
        <a:p>
          <a:pPr marL="92075" indent="-92075"/>
          <a:endParaRPr lang="en-GB" sz="1050" dirty="0"/>
        </a:p>
        <a:p>
          <a:pPr marL="92075" indent="-92075"/>
          <a:r>
            <a:rPr lang="en-GB" sz="1050" dirty="0"/>
            <a:t>&gt; New </a:t>
          </a:r>
          <a:r>
            <a:rPr lang="en-GB" sz="1050" b="1" i="1" dirty="0"/>
            <a:t>relationship</a:t>
          </a:r>
          <a:r>
            <a:rPr lang="en-GB" sz="1050" dirty="0"/>
            <a:t> between GRM and Ricardo</a:t>
          </a:r>
        </a:p>
      </dgm:t>
    </dgm:pt>
    <dgm:pt modelId="{63CAE3AD-CE7F-45BD-9519-6E6522D72010}" type="parTrans" cxnId="{F66031A8-E2B2-4970-B448-01119648FE3F}">
      <dgm:prSet/>
      <dgm:spPr/>
      <dgm:t>
        <a:bodyPr/>
        <a:lstStyle/>
        <a:p>
          <a:endParaRPr lang="en-GB" sz="1200"/>
        </a:p>
      </dgm:t>
    </dgm:pt>
    <dgm:pt modelId="{483F58E6-4D62-41FB-9415-B26C5CB9A0C9}" type="sibTrans" cxnId="{F66031A8-E2B2-4970-B448-01119648FE3F}">
      <dgm:prSet/>
      <dgm:spPr/>
      <dgm:t>
        <a:bodyPr/>
        <a:lstStyle/>
        <a:p>
          <a:endParaRPr lang="en-GB" sz="1200"/>
        </a:p>
      </dgm:t>
    </dgm:pt>
    <dgm:pt modelId="{3749BC35-C25E-45C7-958E-D7A4674591D2}">
      <dgm:prSet custT="1"/>
      <dgm:spPr>
        <a:ln w="9525">
          <a:solidFill>
            <a:schemeClr val="accent1"/>
          </a:solidFill>
        </a:ln>
      </dgm:spPr>
      <dgm:t>
        <a:bodyPr/>
        <a:lstStyle/>
        <a:p>
          <a:pPr marL="92075" indent="-92075"/>
          <a:endParaRPr lang="en-GB" sz="1050" dirty="0"/>
        </a:p>
        <a:p>
          <a:pPr marL="92075" indent="-92075"/>
          <a:r>
            <a:rPr lang="en-GB" sz="1050" dirty="0"/>
            <a:t>&gt; Coupling </a:t>
          </a:r>
          <a:r>
            <a:rPr lang="en-GB" sz="1050" b="1" i="1" dirty="0"/>
            <a:t>multiple solvers</a:t>
          </a:r>
          <a:r>
            <a:rPr lang="en-GB" sz="1050" dirty="0"/>
            <a:t>/software</a:t>
          </a:r>
        </a:p>
        <a:p>
          <a:pPr marL="92075" indent="-92075"/>
          <a:endParaRPr lang="en-GB" sz="1050" dirty="0"/>
        </a:p>
        <a:p>
          <a:pPr marL="92075" indent="-92075"/>
          <a:r>
            <a:rPr lang="en-GB" sz="1050" dirty="0"/>
            <a:t>&gt; Optimising for </a:t>
          </a:r>
          <a:r>
            <a:rPr lang="en-GB" sz="1050" b="1" i="1" dirty="0"/>
            <a:t>heat transfer</a:t>
          </a:r>
        </a:p>
      </dgm:t>
    </dgm:pt>
    <dgm:pt modelId="{39380819-A656-45D0-A3E9-C2BC952E703C}" type="parTrans" cxnId="{545EEA72-E3B5-44D1-9831-C0BC35FC6D1B}">
      <dgm:prSet/>
      <dgm:spPr/>
      <dgm:t>
        <a:bodyPr/>
        <a:lstStyle/>
        <a:p>
          <a:endParaRPr lang="en-GB" sz="1200"/>
        </a:p>
      </dgm:t>
    </dgm:pt>
    <dgm:pt modelId="{54EFCECB-5734-4F8F-8F7B-2AD9D24884E5}" type="sibTrans" cxnId="{545EEA72-E3B5-44D1-9831-C0BC35FC6D1B}">
      <dgm:prSet/>
      <dgm:spPr/>
      <dgm:t>
        <a:bodyPr/>
        <a:lstStyle/>
        <a:p>
          <a:endParaRPr lang="en-GB" sz="1200"/>
        </a:p>
      </dgm:t>
    </dgm:pt>
    <dgm:pt modelId="{82EC4D89-6FF3-418B-8ED6-9D9E5A0E5623}" type="pres">
      <dgm:prSet presAssocID="{50543AAD-F978-4C98-976D-E504C22D3850}" presName="Name0" presStyleCnt="0">
        <dgm:presLayoutVars>
          <dgm:chMax val="5"/>
          <dgm:chPref val="5"/>
          <dgm:dir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7FB96A36-6C9E-4938-BAD8-B00485241BF8}" type="pres">
      <dgm:prSet presAssocID="{50518844-F64F-4902-A6EF-ECCBD91BE16B}" presName="parentText1" presStyleLbl="node1" presStyleIdx="0" presStyleCnt="3">
        <dgm:presLayoutVars>
          <dgm:chMax/>
          <dgm:chPref val="3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93DCD8-C2F0-43F6-900F-AF367742E4E7}" type="pres">
      <dgm:prSet presAssocID="{50518844-F64F-4902-A6EF-ECCBD91BE16B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43C247-CFCB-464A-954B-9090BED4C85F}" type="pres">
      <dgm:prSet presAssocID="{E2274CBF-3B59-45A1-808F-DE7CEB8FACD5}" presName="parentText2" presStyleLbl="node1" presStyleIdx="1" presStyleCnt="3" custLinFactNeighborX="462">
        <dgm:presLayoutVars>
          <dgm:chMax/>
          <dgm:chPref val="3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A92E55-94E9-4BCB-9942-DC75A6E9CE02}" type="pres">
      <dgm:prSet presAssocID="{E2274CBF-3B59-45A1-808F-DE7CEB8FACD5}" presName="childText2" presStyleLbl="solidAlignAcc1" presStyleIdx="1" presStyleCnt="3" custLinFactNeighborX="103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5A114F-BFE5-44BB-8F50-A7BFEDE0115A}" type="pres">
      <dgm:prSet presAssocID="{B9753640-AFE5-480B-92FF-8D0CB90AC1E6}" presName="parentText3" presStyleLbl="node1" presStyleIdx="2" presStyleCnt="3" custLinFactNeighborX="1668">
        <dgm:presLayoutVars>
          <dgm:chMax/>
          <dgm:chPref val="3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25FBBBE-1FF5-4530-99B8-DF262F454303}" type="pres">
      <dgm:prSet presAssocID="{B9753640-AFE5-480B-92FF-8D0CB90AC1E6}" presName="childText3" presStyleLbl="solidAlignAcc1" presStyleIdx="2" presStyleCnt="3" custLinFactNeighborX="20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A90F6FD-D4B4-4D9A-A1D2-F6DB6C84F945}" srcId="{E2274CBF-3B59-45A1-808F-DE7CEB8FACD5}" destId="{F1ECCCBC-26DC-4195-B190-0928B2828640}" srcOrd="0" destOrd="0" parTransId="{076D1C26-7E64-4BF2-9DB9-0B00940240D3}" sibTransId="{E5667426-5902-416F-B66D-30942582F673}"/>
    <dgm:cxn modelId="{94C9B566-FDB2-4F11-BFB1-405E25951F8F}" srcId="{50543AAD-F978-4C98-976D-E504C22D3850}" destId="{50518844-F64F-4902-A6EF-ECCBD91BE16B}" srcOrd="0" destOrd="0" parTransId="{1565F467-4A14-4A1F-ABAB-72BD5046E937}" sibTransId="{A9E982BF-C643-457F-9545-B333720875C4}"/>
    <dgm:cxn modelId="{AD92B70D-15E2-416F-87BE-E1370FC27327}" type="presOf" srcId="{85D9ADB9-AAEC-42E5-B5ED-79391DEA7F4A}" destId="{F393DCD8-C2F0-43F6-900F-AF367742E4E7}" srcOrd="0" destOrd="0" presId="urn:microsoft.com/office/officeart/2009/3/layout/IncreasingArrowsProcess"/>
    <dgm:cxn modelId="{3D69ACF8-1F97-4F11-AD5B-6396FB005593}" type="presOf" srcId="{50518844-F64F-4902-A6EF-ECCBD91BE16B}" destId="{7FB96A36-6C9E-4938-BAD8-B00485241BF8}" srcOrd="0" destOrd="0" presId="urn:microsoft.com/office/officeart/2009/3/layout/IncreasingArrowsProcess"/>
    <dgm:cxn modelId="{5B2670D0-A2AE-4D19-B61B-6499D9CA2797}" type="presOf" srcId="{B573AC45-FF07-4931-AF16-F27F3294F7E4}" destId="{7DA92E55-94E9-4BCB-9942-DC75A6E9CE02}" srcOrd="0" destOrd="1" presId="urn:microsoft.com/office/officeart/2009/3/layout/IncreasingArrowsProcess"/>
    <dgm:cxn modelId="{69EB81A8-5890-4638-8E45-B32FEDB79AD8}" type="presOf" srcId="{3749BC35-C25E-45C7-958E-D7A4674591D2}" destId="{825FBBBE-1FF5-4530-99B8-DF262F454303}" srcOrd="0" destOrd="1" presId="urn:microsoft.com/office/officeart/2009/3/layout/IncreasingArrowsProcess"/>
    <dgm:cxn modelId="{6817AD97-AE45-4BF5-87C9-3605FD43DCEF}" type="presOf" srcId="{F1ECCCBC-26DC-4195-B190-0928B2828640}" destId="{7DA92E55-94E9-4BCB-9942-DC75A6E9CE02}" srcOrd="0" destOrd="0" presId="urn:microsoft.com/office/officeart/2009/3/layout/IncreasingArrowsProcess"/>
    <dgm:cxn modelId="{3BD6C66F-3056-4ADC-A8F7-E0F165B95253}" type="presOf" srcId="{9616FAD7-8718-47B3-80DF-DD20F591D67A}" destId="{F393DCD8-C2F0-43F6-900F-AF367742E4E7}" srcOrd="0" destOrd="1" presId="urn:microsoft.com/office/officeart/2009/3/layout/IncreasingArrowsProcess"/>
    <dgm:cxn modelId="{005A1656-7161-434B-8A1A-554AD56B0399}" srcId="{B9753640-AFE5-480B-92FF-8D0CB90AC1E6}" destId="{CBD47AA3-EBAC-4CD8-B378-DB3EDE0C5D9A}" srcOrd="0" destOrd="0" parTransId="{57A6C3F0-8278-4D11-8059-034C9A5302A0}" sibTransId="{35710B77-72FE-4E78-97D9-668B7DD20B40}"/>
    <dgm:cxn modelId="{CD74C9AF-A379-45EC-82E0-32816B2CDD25}" type="presOf" srcId="{50543AAD-F978-4C98-976D-E504C22D3850}" destId="{82EC4D89-6FF3-418B-8ED6-9D9E5A0E5623}" srcOrd="0" destOrd="0" presId="urn:microsoft.com/office/officeart/2009/3/layout/IncreasingArrowsProcess"/>
    <dgm:cxn modelId="{D8F29AB6-A40B-4C21-BDE4-108E17DC5E6C}" srcId="{50543AAD-F978-4C98-976D-E504C22D3850}" destId="{B9753640-AFE5-480B-92FF-8D0CB90AC1E6}" srcOrd="2" destOrd="0" parTransId="{5FF77EE0-CA19-42ED-90C1-640BCBD701F4}" sibTransId="{97FB7618-310C-408F-840C-E1FC2AF34DBC}"/>
    <dgm:cxn modelId="{B019DF0A-F00B-4C5E-BBC2-A22E60254BC0}" type="presOf" srcId="{B9753640-AFE5-480B-92FF-8D0CB90AC1E6}" destId="{715A114F-BFE5-44BB-8F50-A7BFEDE0115A}" srcOrd="0" destOrd="0" presId="urn:microsoft.com/office/officeart/2009/3/layout/IncreasingArrowsProcess"/>
    <dgm:cxn modelId="{DA274A7C-AA8E-4873-97B0-F3030B296C49}" srcId="{50543AAD-F978-4C98-976D-E504C22D3850}" destId="{E2274CBF-3B59-45A1-808F-DE7CEB8FACD5}" srcOrd="1" destOrd="0" parTransId="{3960E17C-48D0-4386-8470-16906744D80B}" sibTransId="{8D74F40D-57F8-4827-B630-608CDD318763}"/>
    <dgm:cxn modelId="{491EA4D5-31FF-4900-91B2-552A070BEE09}" type="presOf" srcId="{E2274CBF-3B59-45A1-808F-DE7CEB8FACD5}" destId="{5C43C247-CFCB-464A-954B-9090BED4C85F}" srcOrd="0" destOrd="0" presId="urn:microsoft.com/office/officeart/2009/3/layout/IncreasingArrowsProcess"/>
    <dgm:cxn modelId="{A7AA8EC4-FCB0-470F-885B-B15B9A625491}" srcId="{50518844-F64F-4902-A6EF-ECCBD91BE16B}" destId="{9616FAD7-8718-47B3-80DF-DD20F591D67A}" srcOrd="1" destOrd="0" parTransId="{0E162668-683A-4132-A819-2AF62D2FC5F0}" sibTransId="{6D8A5939-CBB3-4D04-9626-BF332BFB4052}"/>
    <dgm:cxn modelId="{F66031A8-E2B2-4970-B448-01119648FE3F}" srcId="{E2274CBF-3B59-45A1-808F-DE7CEB8FACD5}" destId="{B573AC45-FF07-4931-AF16-F27F3294F7E4}" srcOrd="1" destOrd="0" parTransId="{63CAE3AD-CE7F-45BD-9519-6E6522D72010}" sibTransId="{483F58E6-4D62-41FB-9415-B26C5CB9A0C9}"/>
    <dgm:cxn modelId="{51BE5762-804A-4C75-A301-ECE96A517B85}" srcId="{50518844-F64F-4902-A6EF-ECCBD91BE16B}" destId="{85D9ADB9-AAEC-42E5-B5ED-79391DEA7F4A}" srcOrd="0" destOrd="0" parTransId="{A0EE8683-F638-4550-A979-2823DE7AC2AC}" sibTransId="{094694F8-F140-496D-87E6-F9F097E54BB4}"/>
    <dgm:cxn modelId="{545EEA72-E3B5-44D1-9831-C0BC35FC6D1B}" srcId="{B9753640-AFE5-480B-92FF-8D0CB90AC1E6}" destId="{3749BC35-C25E-45C7-958E-D7A4674591D2}" srcOrd="1" destOrd="0" parTransId="{39380819-A656-45D0-A3E9-C2BC952E703C}" sibTransId="{54EFCECB-5734-4F8F-8F7B-2AD9D24884E5}"/>
    <dgm:cxn modelId="{CF1B91F5-770F-41B0-AF2C-7F5EB9138915}" type="presOf" srcId="{CBD47AA3-EBAC-4CD8-B378-DB3EDE0C5D9A}" destId="{825FBBBE-1FF5-4530-99B8-DF262F454303}" srcOrd="0" destOrd="0" presId="urn:microsoft.com/office/officeart/2009/3/layout/IncreasingArrowsProcess"/>
    <dgm:cxn modelId="{5111F60C-A47D-4C0A-A89E-F8BEBD446EF9}" type="presParOf" srcId="{82EC4D89-6FF3-418B-8ED6-9D9E5A0E5623}" destId="{7FB96A36-6C9E-4938-BAD8-B00485241BF8}" srcOrd="0" destOrd="0" presId="urn:microsoft.com/office/officeart/2009/3/layout/IncreasingArrowsProcess"/>
    <dgm:cxn modelId="{8366505A-9DD8-4561-B6DD-15A1345B12A0}" type="presParOf" srcId="{82EC4D89-6FF3-418B-8ED6-9D9E5A0E5623}" destId="{F393DCD8-C2F0-43F6-900F-AF367742E4E7}" srcOrd="1" destOrd="0" presId="urn:microsoft.com/office/officeart/2009/3/layout/IncreasingArrowsProcess"/>
    <dgm:cxn modelId="{D8DE0CAE-9FCB-4E67-B6EB-28A42A56A6CE}" type="presParOf" srcId="{82EC4D89-6FF3-418B-8ED6-9D9E5A0E5623}" destId="{5C43C247-CFCB-464A-954B-9090BED4C85F}" srcOrd="2" destOrd="0" presId="urn:microsoft.com/office/officeart/2009/3/layout/IncreasingArrowsProcess"/>
    <dgm:cxn modelId="{52E7DC62-78AF-43C4-9659-72C3E491C8E6}" type="presParOf" srcId="{82EC4D89-6FF3-418B-8ED6-9D9E5A0E5623}" destId="{7DA92E55-94E9-4BCB-9942-DC75A6E9CE02}" srcOrd="3" destOrd="0" presId="urn:microsoft.com/office/officeart/2009/3/layout/IncreasingArrowsProcess"/>
    <dgm:cxn modelId="{56D32D6F-BF0B-44A6-A441-668EE1D106EF}" type="presParOf" srcId="{82EC4D89-6FF3-418B-8ED6-9D9E5A0E5623}" destId="{715A114F-BFE5-44BB-8F50-A7BFEDE0115A}" srcOrd="4" destOrd="0" presId="urn:microsoft.com/office/officeart/2009/3/layout/IncreasingArrowsProcess"/>
    <dgm:cxn modelId="{AF3459BC-2E0F-49AC-90AE-86D21A2B792F}" type="presParOf" srcId="{82EC4D89-6FF3-418B-8ED6-9D9E5A0E5623}" destId="{825FBBBE-1FF5-4530-99B8-DF262F454303}" srcOrd="5" destOrd="0" presId="urn:microsoft.com/office/officeart/2009/3/layout/IncreasingArrowsProcess"/>
  </dgm:cxnLst>
  <dgm:bg/>
  <dgm:whole>
    <a:ln w="9525"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51BA83-EC18-4819-9006-95963D6AA371}">
      <dsp:nvSpPr>
        <dsp:cNvPr id="0" name=""/>
        <dsp:cNvSpPr/>
      </dsp:nvSpPr>
      <dsp:spPr>
        <a:xfrm>
          <a:off x="713569" y="-35084"/>
          <a:ext cx="3454330" cy="3454330"/>
        </a:xfrm>
        <a:prstGeom prst="circularArrow">
          <a:avLst>
            <a:gd name="adj1" fmla="val 5544"/>
            <a:gd name="adj2" fmla="val 330680"/>
            <a:gd name="adj3" fmla="val 15817702"/>
            <a:gd name="adj4" fmla="val 16228156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AE500-B175-4A27-90AF-1AFD134E7484}">
      <dsp:nvSpPr>
        <dsp:cNvPr id="0" name=""/>
        <dsp:cNvSpPr/>
      </dsp:nvSpPr>
      <dsp:spPr>
        <a:xfrm>
          <a:off x="2419823" y="139327"/>
          <a:ext cx="41822" cy="41822"/>
        </a:xfrm>
        <a:prstGeom prst="round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>
            <a:ln>
              <a:noFill/>
            </a:ln>
          </a:endParaRPr>
        </a:p>
      </dsp:txBody>
      <dsp:txXfrm>
        <a:off x="2421865" y="141369"/>
        <a:ext cx="37738" cy="37738"/>
      </dsp:txXfrm>
    </dsp:sp>
    <dsp:sp modelId="{01DE22B0-6C37-4115-939E-BFF859AD0F84}">
      <dsp:nvSpPr>
        <dsp:cNvPr id="0" name=""/>
        <dsp:cNvSpPr/>
      </dsp:nvSpPr>
      <dsp:spPr>
        <a:xfrm>
          <a:off x="2844763" y="191340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Rail</a:t>
          </a:r>
        </a:p>
      </dsp:txBody>
      <dsp:txXfrm>
        <a:off x="2860994" y="207571"/>
        <a:ext cx="632542" cy="300040"/>
      </dsp:txXfrm>
    </dsp:sp>
    <dsp:sp modelId="{F050036A-C0E0-46B5-A95C-4002801C1558}">
      <dsp:nvSpPr>
        <dsp:cNvPr id="0" name=""/>
        <dsp:cNvSpPr/>
      </dsp:nvSpPr>
      <dsp:spPr>
        <a:xfrm>
          <a:off x="3383941" y="730518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Civil</a:t>
          </a:r>
        </a:p>
      </dsp:txBody>
      <dsp:txXfrm>
        <a:off x="3400172" y="746749"/>
        <a:ext cx="632542" cy="300040"/>
      </dsp:txXfrm>
    </dsp:sp>
    <dsp:sp modelId="{08390C6D-9A80-49E3-96D4-3B05D429B55F}">
      <dsp:nvSpPr>
        <dsp:cNvPr id="0" name=""/>
        <dsp:cNvSpPr/>
      </dsp:nvSpPr>
      <dsp:spPr>
        <a:xfrm>
          <a:off x="3581294" y="1467049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Military/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err="1"/>
            <a:t>Defense</a:t>
          </a:r>
          <a:endParaRPr lang="en-GB" sz="700" kern="1200" dirty="0"/>
        </a:p>
      </dsp:txBody>
      <dsp:txXfrm>
        <a:off x="3597525" y="1483280"/>
        <a:ext cx="632542" cy="300040"/>
      </dsp:txXfrm>
    </dsp:sp>
    <dsp:sp modelId="{A006531D-74FB-4939-8ED4-3F3813D0A8A4}">
      <dsp:nvSpPr>
        <dsp:cNvPr id="0" name=""/>
        <dsp:cNvSpPr/>
      </dsp:nvSpPr>
      <dsp:spPr>
        <a:xfrm>
          <a:off x="3383941" y="2203580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 Motorsport</a:t>
          </a:r>
        </a:p>
      </dsp:txBody>
      <dsp:txXfrm>
        <a:off x="3400172" y="2219811"/>
        <a:ext cx="632542" cy="300040"/>
      </dsp:txXfrm>
    </dsp:sp>
    <dsp:sp modelId="{44A6DA13-FCF0-4C6C-81E6-BEA96D0F117B}">
      <dsp:nvSpPr>
        <dsp:cNvPr id="0" name=""/>
        <dsp:cNvSpPr/>
      </dsp:nvSpPr>
      <dsp:spPr>
        <a:xfrm>
          <a:off x="2844763" y="2742758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Consumer Goods</a:t>
          </a:r>
        </a:p>
      </dsp:txBody>
      <dsp:txXfrm>
        <a:off x="2860994" y="2758989"/>
        <a:ext cx="632542" cy="300040"/>
      </dsp:txXfrm>
    </dsp:sp>
    <dsp:sp modelId="{5AD99D6C-8CCE-4ECC-BED9-A7105ED6BFCF}">
      <dsp:nvSpPr>
        <dsp:cNvPr id="0" name=""/>
        <dsp:cNvSpPr/>
      </dsp:nvSpPr>
      <dsp:spPr>
        <a:xfrm>
          <a:off x="2417874" y="3069188"/>
          <a:ext cx="45719" cy="74347"/>
        </a:xfrm>
        <a:prstGeom prst="round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2420106" y="3071420"/>
        <a:ext cx="41255" cy="69883"/>
      </dsp:txXfrm>
    </dsp:sp>
    <dsp:sp modelId="{29BB633A-E2F0-4F16-8D95-4427A994A005}">
      <dsp:nvSpPr>
        <dsp:cNvPr id="0" name=""/>
        <dsp:cNvSpPr/>
      </dsp:nvSpPr>
      <dsp:spPr>
        <a:xfrm>
          <a:off x="1371701" y="2742758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Marine</a:t>
          </a:r>
        </a:p>
      </dsp:txBody>
      <dsp:txXfrm>
        <a:off x="1387932" y="2758989"/>
        <a:ext cx="632542" cy="300040"/>
      </dsp:txXfrm>
    </dsp:sp>
    <dsp:sp modelId="{A5BCA41E-FAC2-495C-B191-3F474E4EF67B}">
      <dsp:nvSpPr>
        <dsp:cNvPr id="0" name=""/>
        <dsp:cNvSpPr/>
      </dsp:nvSpPr>
      <dsp:spPr>
        <a:xfrm>
          <a:off x="832522" y="2203580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Aerospace</a:t>
          </a:r>
        </a:p>
      </dsp:txBody>
      <dsp:txXfrm>
        <a:off x="848753" y="2219811"/>
        <a:ext cx="632542" cy="300040"/>
      </dsp:txXfrm>
    </dsp:sp>
    <dsp:sp modelId="{C616C08C-7375-4B58-BD55-2BAA951DCEBA}">
      <dsp:nvSpPr>
        <dsp:cNvPr id="0" name=""/>
        <dsp:cNvSpPr/>
      </dsp:nvSpPr>
      <dsp:spPr>
        <a:xfrm>
          <a:off x="635170" y="1467049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Medical Equipment</a:t>
          </a:r>
        </a:p>
      </dsp:txBody>
      <dsp:txXfrm>
        <a:off x="651401" y="1483280"/>
        <a:ext cx="632542" cy="300040"/>
      </dsp:txXfrm>
    </dsp:sp>
    <dsp:sp modelId="{1888326C-FCDB-4F1E-8E6E-D38881FA26BE}">
      <dsp:nvSpPr>
        <dsp:cNvPr id="0" name=""/>
        <dsp:cNvSpPr/>
      </dsp:nvSpPr>
      <dsp:spPr>
        <a:xfrm>
          <a:off x="832522" y="730518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Automotive</a:t>
          </a:r>
        </a:p>
      </dsp:txBody>
      <dsp:txXfrm>
        <a:off x="848753" y="746749"/>
        <a:ext cx="632542" cy="300040"/>
      </dsp:txXfrm>
    </dsp:sp>
    <dsp:sp modelId="{3A0E9EC5-F628-4F31-8631-354A56E8CD02}">
      <dsp:nvSpPr>
        <dsp:cNvPr id="0" name=""/>
        <dsp:cNvSpPr/>
      </dsp:nvSpPr>
      <dsp:spPr>
        <a:xfrm>
          <a:off x="1371701" y="191340"/>
          <a:ext cx="665004" cy="332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/>
            <a:t>Heavy Industry</a:t>
          </a:r>
        </a:p>
      </dsp:txBody>
      <dsp:txXfrm>
        <a:off x="1387932" y="207571"/>
        <a:ext cx="632542" cy="3000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533F7-5E04-4EE4-B1FF-05033650EFF8}">
      <dsp:nvSpPr>
        <dsp:cNvPr id="0" name=""/>
        <dsp:cNvSpPr/>
      </dsp:nvSpPr>
      <dsp:spPr>
        <a:xfrm>
          <a:off x="3877385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5A717-6119-43D3-9141-EDFB9A1401CB}">
      <dsp:nvSpPr>
        <dsp:cNvPr id="0" name=""/>
        <dsp:cNvSpPr/>
      </dsp:nvSpPr>
      <dsp:spPr>
        <a:xfrm>
          <a:off x="3680110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E3668-31CC-4C77-A4FD-8454B6B585B9}">
      <dsp:nvSpPr>
        <dsp:cNvPr id="0" name=""/>
        <dsp:cNvSpPr/>
      </dsp:nvSpPr>
      <dsp:spPr>
        <a:xfrm>
          <a:off x="3482835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63475-095F-497A-A2B2-A36CD1E733D8}">
      <dsp:nvSpPr>
        <dsp:cNvPr id="0" name=""/>
        <dsp:cNvSpPr/>
      </dsp:nvSpPr>
      <dsp:spPr>
        <a:xfrm>
          <a:off x="3285935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0198B-0E0C-4956-AEBF-EB7342BBE2D9}">
      <dsp:nvSpPr>
        <dsp:cNvPr id="0" name=""/>
        <dsp:cNvSpPr/>
      </dsp:nvSpPr>
      <dsp:spPr>
        <a:xfrm>
          <a:off x="3088661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6400D3-C460-4687-B902-15471FEC1DF6}">
      <dsp:nvSpPr>
        <dsp:cNvPr id="0" name=""/>
        <dsp:cNvSpPr/>
      </dsp:nvSpPr>
      <dsp:spPr>
        <a:xfrm>
          <a:off x="2783747" y="1430898"/>
          <a:ext cx="215277" cy="2155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C8620-3A02-4A0D-A63B-1694D2D34EA4}">
      <dsp:nvSpPr>
        <dsp:cNvPr id="0" name=""/>
        <dsp:cNvSpPr/>
      </dsp:nvSpPr>
      <dsp:spPr>
        <a:xfrm>
          <a:off x="3701863" y="126227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AE5E4-B489-40E1-981D-D2D357D90CF1}">
      <dsp:nvSpPr>
        <dsp:cNvPr id="0" name=""/>
        <dsp:cNvSpPr/>
      </dsp:nvSpPr>
      <dsp:spPr>
        <a:xfrm>
          <a:off x="3701863" y="1708837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37E15-ACAE-42F1-B383-556D60A2FE77}">
      <dsp:nvSpPr>
        <dsp:cNvPr id="0" name=""/>
        <dsp:cNvSpPr/>
      </dsp:nvSpPr>
      <dsp:spPr>
        <a:xfrm>
          <a:off x="3797875" y="1359154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C18DCE-C032-4206-BE31-3510D7C41447}">
      <dsp:nvSpPr>
        <dsp:cNvPr id="0" name=""/>
        <dsp:cNvSpPr/>
      </dsp:nvSpPr>
      <dsp:spPr>
        <a:xfrm>
          <a:off x="3804251" y="161280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CABE7-358C-4928-8C11-5233D6C2239E}">
      <dsp:nvSpPr>
        <dsp:cNvPr id="0" name=""/>
        <dsp:cNvSpPr/>
      </dsp:nvSpPr>
      <dsp:spPr>
        <a:xfrm>
          <a:off x="1604598" y="993654"/>
          <a:ext cx="1089887" cy="109000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i="1" kern="1200" dirty="0"/>
            <a:t>LATITUDE TOOLSET</a:t>
          </a:r>
        </a:p>
      </dsp:txBody>
      <dsp:txXfrm>
        <a:off x="1764208" y="1153281"/>
        <a:ext cx="770667" cy="770750"/>
      </dsp:txXfrm>
    </dsp:sp>
    <dsp:sp modelId="{310604F5-F24C-452E-8AE4-76923CFE8395}">
      <dsp:nvSpPr>
        <dsp:cNvPr id="0" name=""/>
        <dsp:cNvSpPr/>
      </dsp:nvSpPr>
      <dsp:spPr>
        <a:xfrm>
          <a:off x="2041903" y="695379"/>
          <a:ext cx="215277" cy="2155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65D29B-AD3A-41A6-B050-DAD7B085B20D}">
      <dsp:nvSpPr>
        <dsp:cNvPr id="0" name=""/>
        <dsp:cNvSpPr/>
      </dsp:nvSpPr>
      <dsp:spPr>
        <a:xfrm>
          <a:off x="1906511" y="56742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EDFA1-C8C7-4A14-8D11-DA7D2679D6ED}">
      <dsp:nvSpPr>
        <dsp:cNvPr id="0" name=""/>
        <dsp:cNvSpPr/>
      </dsp:nvSpPr>
      <dsp:spPr>
        <a:xfrm>
          <a:off x="1754992" y="40953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DC081-CF9C-43C2-9305-4EC022D23731}">
      <dsp:nvSpPr>
        <dsp:cNvPr id="0" name=""/>
        <dsp:cNvSpPr/>
      </dsp:nvSpPr>
      <dsp:spPr>
        <a:xfrm>
          <a:off x="1604598" y="275364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7D888-FB91-48F6-B326-49F6535E491A}">
      <dsp:nvSpPr>
        <dsp:cNvPr id="0" name=""/>
        <dsp:cNvSpPr/>
      </dsp:nvSpPr>
      <dsp:spPr>
        <a:xfrm>
          <a:off x="1374694" y="275364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49E24D-8904-4C3A-ACCF-F969EC2FB095}">
      <dsp:nvSpPr>
        <dsp:cNvPr id="0" name=""/>
        <dsp:cNvSpPr/>
      </dsp:nvSpPr>
      <dsp:spPr>
        <a:xfrm>
          <a:off x="1144415" y="275364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1AAD3-C387-4C3A-B5C2-E212F19E4E4A}">
      <dsp:nvSpPr>
        <dsp:cNvPr id="0" name=""/>
        <dsp:cNvSpPr/>
      </dsp:nvSpPr>
      <dsp:spPr>
        <a:xfrm>
          <a:off x="914511" y="275364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E4902-9F61-4BDE-AF0B-460A697EE8E2}">
      <dsp:nvSpPr>
        <dsp:cNvPr id="0" name=""/>
        <dsp:cNvSpPr/>
      </dsp:nvSpPr>
      <dsp:spPr>
        <a:xfrm>
          <a:off x="684607" y="275364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556BB-010E-45FA-B77C-52DB0DCF9982}">
      <dsp:nvSpPr>
        <dsp:cNvPr id="0" name=""/>
        <dsp:cNvSpPr/>
      </dsp:nvSpPr>
      <dsp:spPr>
        <a:xfrm>
          <a:off x="454703" y="275364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A807C-5B63-4AFC-BD99-1DED57C3FC35}">
      <dsp:nvSpPr>
        <dsp:cNvPr id="0" name=""/>
        <dsp:cNvSpPr/>
      </dsp:nvSpPr>
      <dsp:spPr>
        <a:xfrm>
          <a:off x="452453" y="1380"/>
          <a:ext cx="1261659" cy="27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i="1" kern="1200" dirty="0"/>
            <a:t>Coolant Flow</a:t>
          </a:r>
        </a:p>
      </dsp:txBody>
      <dsp:txXfrm>
        <a:off x="452453" y="1380"/>
        <a:ext cx="1261659" cy="277090"/>
      </dsp:txXfrm>
    </dsp:sp>
    <dsp:sp modelId="{905A05F2-419F-40A3-B741-E50C523674CD}">
      <dsp:nvSpPr>
        <dsp:cNvPr id="0" name=""/>
        <dsp:cNvSpPr/>
      </dsp:nvSpPr>
      <dsp:spPr>
        <a:xfrm>
          <a:off x="1523213" y="900725"/>
          <a:ext cx="215277" cy="2155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A54791-8EF1-41E6-BDAF-A9A4F3BDAEE7}">
      <dsp:nvSpPr>
        <dsp:cNvPr id="0" name=""/>
        <dsp:cNvSpPr/>
      </dsp:nvSpPr>
      <dsp:spPr>
        <a:xfrm>
          <a:off x="1385196" y="78689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2956FC-E661-485D-A364-74962E76141D}">
      <dsp:nvSpPr>
        <dsp:cNvPr id="0" name=""/>
        <dsp:cNvSpPr/>
      </dsp:nvSpPr>
      <dsp:spPr>
        <a:xfrm>
          <a:off x="1155292" y="78689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1FC8D-0FFC-4FA0-911B-613630B4673F}">
      <dsp:nvSpPr>
        <dsp:cNvPr id="0" name=""/>
        <dsp:cNvSpPr/>
      </dsp:nvSpPr>
      <dsp:spPr>
        <a:xfrm>
          <a:off x="925388" y="78689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65CC4-CF73-4572-9371-C1906D701723}">
      <dsp:nvSpPr>
        <dsp:cNvPr id="0" name=""/>
        <dsp:cNvSpPr/>
      </dsp:nvSpPr>
      <dsp:spPr>
        <a:xfrm>
          <a:off x="695484" y="78689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6D411-F873-4107-ACDA-C418D5CE3949}">
      <dsp:nvSpPr>
        <dsp:cNvPr id="0" name=""/>
        <dsp:cNvSpPr/>
      </dsp:nvSpPr>
      <dsp:spPr>
        <a:xfrm>
          <a:off x="465204" y="78689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F6906-8C1A-466E-826F-34C853224073}">
      <dsp:nvSpPr>
        <dsp:cNvPr id="0" name=""/>
        <dsp:cNvSpPr/>
      </dsp:nvSpPr>
      <dsp:spPr>
        <a:xfrm>
          <a:off x="235300" y="78689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F06284-692D-4ADC-A1ED-55E590DA451C}">
      <dsp:nvSpPr>
        <dsp:cNvPr id="0" name=""/>
        <dsp:cNvSpPr/>
      </dsp:nvSpPr>
      <dsp:spPr>
        <a:xfrm>
          <a:off x="234550" y="509239"/>
          <a:ext cx="1261659" cy="27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i="1" kern="1200" dirty="0"/>
            <a:t>Thermal Loads</a:t>
          </a:r>
        </a:p>
      </dsp:txBody>
      <dsp:txXfrm>
        <a:off x="234550" y="509239"/>
        <a:ext cx="1261659" cy="277090"/>
      </dsp:txXfrm>
    </dsp:sp>
    <dsp:sp modelId="{D3CA13FA-9AFF-4753-A240-207FAC776661}">
      <dsp:nvSpPr>
        <dsp:cNvPr id="0" name=""/>
        <dsp:cNvSpPr/>
      </dsp:nvSpPr>
      <dsp:spPr>
        <a:xfrm>
          <a:off x="1299685" y="1430898"/>
          <a:ext cx="215277" cy="2155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F5165-1FC2-4257-A861-82B6D8C7BCD3}">
      <dsp:nvSpPr>
        <dsp:cNvPr id="0" name=""/>
        <dsp:cNvSpPr/>
      </dsp:nvSpPr>
      <dsp:spPr>
        <a:xfrm>
          <a:off x="1086658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58703-5B04-40E5-8245-ACD7BF2A1E98}">
      <dsp:nvSpPr>
        <dsp:cNvPr id="0" name=""/>
        <dsp:cNvSpPr/>
      </dsp:nvSpPr>
      <dsp:spPr>
        <a:xfrm>
          <a:off x="874006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11553-6B9E-4B99-9CA7-55E28694754F}">
      <dsp:nvSpPr>
        <dsp:cNvPr id="0" name=""/>
        <dsp:cNvSpPr/>
      </dsp:nvSpPr>
      <dsp:spPr>
        <a:xfrm>
          <a:off x="660979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66E10C-CE5E-4FC5-95BD-7565650C6685}">
      <dsp:nvSpPr>
        <dsp:cNvPr id="0" name=""/>
        <dsp:cNvSpPr/>
      </dsp:nvSpPr>
      <dsp:spPr>
        <a:xfrm>
          <a:off x="448327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CAC8B-E455-4D53-A200-8B55EEEBB8E0}">
      <dsp:nvSpPr>
        <dsp:cNvPr id="0" name=""/>
        <dsp:cNvSpPr/>
      </dsp:nvSpPr>
      <dsp:spPr>
        <a:xfrm>
          <a:off x="235300" y="1484848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BE6AA-C18A-4DB2-B21D-8F49E9363B24}">
      <dsp:nvSpPr>
        <dsp:cNvPr id="0" name=""/>
        <dsp:cNvSpPr/>
      </dsp:nvSpPr>
      <dsp:spPr>
        <a:xfrm>
          <a:off x="234550" y="1209169"/>
          <a:ext cx="954120" cy="27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i="1" kern="1200" dirty="0"/>
            <a:t>Operating Loads</a:t>
          </a:r>
        </a:p>
      </dsp:txBody>
      <dsp:txXfrm>
        <a:off x="234550" y="1209169"/>
        <a:ext cx="954120" cy="277090"/>
      </dsp:txXfrm>
    </dsp:sp>
    <dsp:sp modelId="{7E39BF06-1DE4-474B-944B-2F6B60A8D475}">
      <dsp:nvSpPr>
        <dsp:cNvPr id="0" name=""/>
        <dsp:cNvSpPr/>
      </dsp:nvSpPr>
      <dsp:spPr>
        <a:xfrm>
          <a:off x="1523213" y="1952598"/>
          <a:ext cx="215277" cy="2155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E3F83-969D-4835-B6B5-5734A13B3628}">
      <dsp:nvSpPr>
        <dsp:cNvPr id="0" name=""/>
        <dsp:cNvSpPr/>
      </dsp:nvSpPr>
      <dsp:spPr>
        <a:xfrm>
          <a:off x="1385196" y="217178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B27B77-740A-413E-A479-DCFE29075CA5}">
      <dsp:nvSpPr>
        <dsp:cNvPr id="0" name=""/>
        <dsp:cNvSpPr/>
      </dsp:nvSpPr>
      <dsp:spPr>
        <a:xfrm>
          <a:off x="1155292" y="217178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D1B85-49D9-418D-942A-C924DC3C3D06}">
      <dsp:nvSpPr>
        <dsp:cNvPr id="0" name=""/>
        <dsp:cNvSpPr/>
      </dsp:nvSpPr>
      <dsp:spPr>
        <a:xfrm>
          <a:off x="925388" y="217178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6C4983-1476-43D5-809B-0A31BA2508E3}">
      <dsp:nvSpPr>
        <dsp:cNvPr id="0" name=""/>
        <dsp:cNvSpPr/>
      </dsp:nvSpPr>
      <dsp:spPr>
        <a:xfrm>
          <a:off x="695484" y="217178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978CE-4C6E-4180-9F94-EE618F0A0174}">
      <dsp:nvSpPr>
        <dsp:cNvPr id="0" name=""/>
        <dsp:cNvSpPr/>
      </dsp:nvSpPr>
      <dsp:spPr>
        <a:xfrm>
          <a:off x="465204" y="217178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AF96E-3955-4157-AD41-0AE7844DCACF}">
      <dsp:nvSpPr>
        <dsp:cNvPr id="0" name=""/>
        <dsp:cNvSpPr/>
      </dsp:nvSpPr>
      <dsp:spPr>
        <a:xfrm>
          <a:off x="235300" y="2171785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D0EB3-06EF-4D08-8525-142E0A8E27DA}">
      <dsp:nvSpPr>
        <dsp:cNvPr id="0" name=""/>
        <dsp:cNvSpPr/>
      </dsp:nvSpPr>
      <dsp:spPr>
        <a:xfrm>
          <a:off x="234550" y="1894129"/>
          <a:ext cx="1261659" cy="27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i="1" kern="1200" dirty="0"/>
            <a:t>Assembly Loads</a:t>
          </a:r>
        </a:p>
      </dsp:txBody>
      <dsp:txXfrm>
        <a:off x="234550" y="1894129"/>
        <a:ext cx="1261659" cy="277090"/>
      </dsp:txXfrm>
    </dsp:sp>
    <dsp:sp modelId="{C76E6A88-6BBE-48C8-9A9C-CF3F1E164EA2}">
      <dsp:nvSpPr>
        <dsp:cNvPr id="0" name=""/>
        <dsp:cNvSpPr/>
      </dsp:nvSpPr>
      <dsp:spPr>
        <a:xfrm>
          <a:off x="2041903" y="2148341"/>
          <a:ext cx="215277" cy="2155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377C8-4B0D-4162-BBD8-24840386B910}">
      <dsp:nvSpPr>
        <dsp:cNvPr id="0" name=""/>
        <dsp:cNvSpPr/>
      </dsp:nvSpPr>
      <dsp:spPr>
        <a:xfrm>
          <a:off x="1933515" y="2366963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A0912E-79B5-4B92-96CD-E69F87B9D8EC}">
      <dsp:nvSpPr>
        <dsp:cNvPr id="0" name=""/>
        <dsp:cNvSpPr/>
      </dsp:nvSpPr>
      <dsp:spPr>
        <a:xfrm>
          <a:off x="1778995" y="2540957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F9B0AD-7717-4BB6-85F2-A755DBF4F62B}">
      <dsp:nvSpPr>
        <dsp:cNvPr id="0" name=""/>
        <dsp:cNvSpPr/>
      </dsp:nvSpPr>
      <dsp:spPr>
        <a:xfrm>
          <a:off x="1604598" y="271834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7EA0B-76C1-40C4-891B-5EEC3CCCECD4}">
      <dsp:nvSpPr>
        <dsp:cNvPr id="0" name=""/>
        <dsp:cNvSpPr/>
      </dsp:nvSpPr>
      <dsp:spPr>
        <a:xfrm>
          <a:off x="1374694" y="271834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13685-2A6B-4ED5-9631-438E0DD5875A}">
      <dsp:nvSpPr>
        <dsp:cNvPr id="0" name=""/>
        <dsp:cNvSpPr/>
      </dsp:nvSpPr>
      <dsp:spPr>
        <a:xfrm>
          <a:off x="1144415" y="271834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285BFE-B7D8-4509-BD1B-662F49AD8290}">
      <dsp:nvSpPr>
        <dsp:cNvPr id="0" name=""/>
        <dsp:cNvSpPr/>
      </dsp:nvSpPr>
      <dsp:spPr>
        <a:xfrm>
          <a:off x="914511" y="271834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4F09C-E3A8-40E7-9077-1FA4166FB791}">
      <dsp:nvSpPr>
        <dsp:cNvPr id="0" name=""/>
        <dsp:cNvSpPr/>
      </dsp:nvSpPr>
      <dsp:spPr>
        <a:xfrm>
          <a:off x="684607" y="271834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BF461-EF69-466B-9684-38E8CA6CBF13}">
      <dsp:nvSpPr>
        <dsp:cNvPr id="0" name=""/>
        <dsp:cNvSpPr/>
      </dsp:nvSpPr>
      <dsp:spPr>
        <a:xfrm>
          <a:off x="454703" y="2718341"/>
          <a:ext cx="107638" cy="1076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9A93A-E6B5-4318-AEE8-9BB22B55CB99}">
      <dsp:nvSpPr>
        <dsp:cNvPr id="0" name=""/>
        <dsp:cNvSpPr/>
      </dsp:nvSpPr>
      <dsp:spPr>
        <a:xfrm>
          <a:off x="452453" y="2440402"/>
          <a:ext cx="1261659" cy="27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i="1" kern="1200" dirty="0" err="1"/>
            <a:t>NVH</a:t>
          </a:r>
          <a:r>
            <a:rPr lang="en-GB" sz="1100" b="1" i="1" kern="1200" dirty="0"/>
            <a:t> Assessment</a:t>
          </a:r>
        </a:p>
      </dsp:txBody>
      <dsp:txXfrm>
        <a:off x="452453" y="2440402"/>
        <a:ext cx="1261659" cy="2770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2FE8F3-EFD1-482D-B1FC-5AAD131D2A16}">
      <dsp:nvSpPr>
        <dsp:cNvPr id="0" name=""/>
        <dsp:cNvSpPr/>
      </dsp:nvSpPr>
      <dsp:spPr>
        <a:xfrm>
          <a:off x="2263522" y="2945934"/>
          <a:ext cx="300634" cy="2864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50317" y="0"/>
              </a:lnTo>
              <a:lnTo>
                <a:pt x="150317" y="286427"/>
              </a:lnTo>
              <a:lnTo>
                <a:pt x="300634" y="286427"/>
              </a:lnTo>
            </a:path>
          </a:pathLst>
        </a:custGeom>
        <a:noFill/>
        <a:ln w="9525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2403459" y="3078767"/>
        <a:ext cx="20761" cy="20761"/>
      </dsp:txXfrm>
    </dsp:sp>
    <dsp:sp modelId="{39713910-3F8B-4611-856F-4FB2B2030560}">
      <dsp:nvSpPr>
        <dsp:cNvPr id="0" name=""/>
        <dsp:cNvSpPr/>
      </dsp:nvSpPr>
      <dsp:spPr>
        <a:xfrm>
          <a:off x="2263522" y="2659507"/>
          <a:ext cx="300634" cy="286427"/>
        </a:xfrm>
        <a:custGeom>
          <a:avLst/>
          <a:gdLst/>
          <a:ahLst/>
          <a:cxnLst/>
          <a:rect l="0" t="0" r="0" b="0"/>
          <a:pathLst>
            <a:path>
              <a:moveTo>
                <a:pt x="0" y="286427"/>
              </a:moveTo>
              <a:lnTo>
                <a:pt x="150317" y="286427"/>
              </a:lnTo>
              <a:lnTo>
                <a:pt x="150317" y="0"/>
              </a:lnTo>
              <a:lnTo>
                <a:pt x="300634" y="0"/>
              </a:lnTo>
            </a:path>
          </a:pathLst>
        </a:custGeom>
        <a:noFill/>
        <a:ln w="9525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2403459" y="2792339"/>
        <a:ext cx="20761" cy="20761"/>
      </dsp:txXfrm>
    </dsp:sp>
    <dsp:sp modelId="{DD070501-3F67-42BE-9337-5AC79E6A5C75}">
      <dsp:nvSpPr>
        <dsp:cNvPr id="0" name=""/>
        <dsp:cNvSpPr/>
      </dsp:nvSpPr>
      <dsp:spPr>
        <a:xfrm>
          <a:off x="459717" y="2086652"/>
          <a:ext cx="300634" cy="8592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50317" y="0"/>
              </a:lnTo>
              <a:lnTo>
                <a:pt x="150317" y="859282"/>
              </a:lnTo>
              <a:lnTo>
                <a:pt x="300634" y="859282"/>
              </a:lnTo>
            </a:path>
          </a:pathLst>
        </a:custGeom>
        <a:noFill/>
        <a:ln w="9525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587275" y="2493534"/>
        <a:ext cx="45517" cy="45517"/>
      </dsp:txXfrm>
    </dsp:sp>
    <dsp:sp modelId="{7C8AEB9D-E09C-45EA-90C7-63D127C8C5D8}">
      <dsp:nvSpPr>
        <dsp:cNvPr id="0" name=""/>
        <dsp:cNvSpPr/>
      </dsp:nvSpPr>
      <dsp:spPr>
        <a:xfrm>
          <a:off x="2263522" y="1227370"/>
          <a:ext cx="300634" cy="8592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50317" y="0"/>
              </a:lnTo>
              <a:lnTo>
                <a:pt x="150317" y="859282"/>
              </a:lnTo>
              <a:lnTo>
                <a:pt x="300634" y="859282"/>
              </a:lnTo>
            </a:path>
          </a:pathLst>
        </a:custGeom>
        <a:noFill/>
        <a:ln w="9525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2391081" y="1634252"/>
        <a:ext cx="45517" cy="45517"/>
      </dsp:txXfrm>
    </dsp:sp>
    <dsp:sp modelId="{BDA83034-B88E-4B3C-A902-BA376418ADF3}">
      <dsp:nvSpPr>
        <dsp:cNvPr id="0" name=""/>
        <dsp:cNvSpPr/>
      </dsp:nvSpPr>
      <dsp:spPr>
        <a:xfrm>
          <a:off x="2263522" y="1227370"/>
          <a:ext cx="300634" cy="2864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50317" y="0"/>
              </a:lnTo>
              <a:lnTo>
                <a:pt x="150317" y="286427"/>
              </a:lnTo>
              <a:lnTo>
                <a:pt x="300634" y="286427"/>
              </a:lnTo>
            </a:path>
          </a:pathLst>
        </a:custGeom>
        <a:noFill/>
        <a:ln w="9525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2403459" y="1360202"/>
        <a:ext cx="20761" cy="20761"/>
      </dsp:txXfrm>
    </dsp:sp>
    <dsp:sp modelId="{8844551F-D426-4DF8-B232-63B778D02AFB}">
      <dsp:nvSpPr>
        <dsp:cNvPr id="0" name=""/>
        <dsp:cNvSpPr/>
      </dsp:nvSpPr>
      <dsp:spPr>
        <a:xfrm>
          <a:off x="2263522" y="940942"/>
          <a:ext cx="300634" cy="286427"/>
        </a:xfrm>
        <a:custGeom>
          <a:avLst/>
          <a:gdLst/>
          <a:ahLst/>
          <a:cxnLst/>
          <a:rect l="0" t="0" r="0" b="0"/>
          <a:pathLst>
            <a:path>
              <a:moveTo>
                <a:pt x="0" y="286427"/>
              </a:moveTo>
              <a:lnTo>
                <a:pt x="150317" y="286427"/>
              </a:lnTo>
              <a:lnTo>
                <a:pt x="150317" y="0"/>
              </a:lnTo>
              <a:lnTo>
                <a:pt x="300634" y="0"/>
              </a:lnTo>
            </a:path>
          </a:pathLst>
        </a:custGeom>
        <a:noFill/>
        <a:ln w="9525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2403459" y="1073775"/>
        <a:ext cx="20761" cy="20761"/>
      </dsp:txXfrm>
    </dsp:sp>
    <dsp:sp modelId="{63114B2E-1CC1-4549-9E87-216B4ABA8A4E}">
      <dsp:nvSpPr>
        <dsp:cNvPr id="0" name=""/>
        <dsp:cNvSpPr/>
      </dsp:nvSpPr>
      <dsp:spPr>
        <a:xfrm>
          <a:off x="2263522" y="368087"/>
          <a:ext cx="300634" cy="859282"/>
        </a:xfrm>
        <a:custGeom>
          <a:avLst/>
          <a:gdLst/>
          <a:ahLst/>
          <a:cxnLst/>
          <a:rect l="0" t="0" r="0" b="0"/>
          <a:pathLst>
            <a:path>
              <a:moveTo>
                <a:pt x="0" y="859282"/>
              </a:moveTo>
              <a:lnTo>
                <a:pt x="150317" y="859282"/>
              </a:lnTo>
              <a:lnTo>
                <a:pt x="150317" y="0"/>
              </a:lnTo>
              <a:lnTo>
                <a:pt x="300634" y="0"/>
              </a:lnTo>
            </a:path>
          </a:pathLst>
        </a:custGeom>
        <a:noFill/>
        <a:ln w="9525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2391081" y="774970"/>
        <a:ext cx="45517" cy="45517"/>
      </dsp:txXfrm>
    </dsp:sp>
    <dsp:sp modelId="{6D243B6B-9A65-46E8-A061-F98513A200BF}">
      <dsp:nvSpPr>
        <dsp:cNvPr id="0" name=""/>
        <dsp:cNvSpPr/>
      </dsp:nvSpPr>
      <dsp:spPr>
        <a:xfrm>
          <a:off x="459717" y="1227370"/>
          <a:ext cx="300634" cy="859282"/>
        </a:xfrm>
        <a:custGeom>
          <a:avLst/>
          <a:gdLst/>
          <a:ahLst/>
          <a:cxnLst/>
          <a:rect l="0" t="0" r="0" b="0"/>
          <a:pathLst>
            <a:path>
              <a:moveTo>
                <a:pt x="0" y="859282"/>
              </a:moveTo>
              <a:lnTo>
                <a:pt x="150317" y="859282"/>
              </a:lnTo>
              <a:lnTo>
                <a:pt x="150317" y="0"/>
              </a:lnTo>
              <a:lnTo>
                <a:pt x="300634" y="0"/>
              </a:lnTo>
            </a:path>
          </a:pathLst>
        </a:custGeom>
        <a:noFill/>
        <a:ln w="9525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/>
        </a:p>
      </dsp:txBody>
      <dsp:txXfrm>
        <a:off x="587275" y="1634252"/>
        <a:ext cx="45517" cy="45517"/>
      </dsp:txXfrm>
    </dsp:sp>
    <dsp:sp modelId="{59FC1B11-2ABD-4740-9513-F9B7AE4033BC}">
      <dsp:nvSpPr>
        <dsp:cNvPr id="0" name=""/>
        <dsp:cNvSpPr/>
      </dsp:nvSpPr>
      <dsp:spPr>
        <a:xfrm rot="16200000">
          <a:off x="-975434" y="1857510"/>
          <a:ext cx="2412020" cy="458283"/>
        </a:xfrm>
        <a:prstGeom prst="rect">
          <a:avLst/>
        </a:prstGeom>
        <a:gradFill rotWithShape="0">
          <a:gsLst>
            <a:gs pos="0">
              <a:schemeClr val="accent1">
                <a:alpha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LATITUDE</a:t>
          </a:r>
        </a:p>
      </dsp:txBody>
      <dsp:txXfrm>
        <a:off x="-975434" y="1857510"/>
        <a:ext cx="2412020" cy="458283"/>
      </dsp:txXfrm>
    </dsp:sp>
    <dsp:sp modelId="{0B4BD290-9C0E-4B37-8458-81F95490DC93}">
      <dsp:nvSpPr>
        <dsp:cNvPr id="0" name=""/>
        <dsp:cNvSpPr/>
      </dsp:nvSpPr>
      <dsp:spPr>
        <a:xfrm>
          <a:off x="760351" y="998228"/>
          <a:ext cx="1503170" cy="458283"/>
        </a:xfrm>
        <a:prstGeom prst="rect">
          <a:avLst/>
        </a:prstGeom>
        <a:gradFill rotWithShape="0">
          <a:gsLst>
            <a:gs pos="0">
              <a:schemeClr val="accent1">
                <a:alpha val="7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7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7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Cylinder Bore Optimisation</a:t>
          </a:r>
        </a:p>
      </dsp:txBody>
      <dsp:txXfrm>
        <a:off x="760351" y="998228"/>
        <a:ext cx="1503170" cy="458283"/>
      </dsp:txXfrm>
    </dsp:sp>
    <dsp:sp modelId="{E93890E6-2E34-473E-A8EE-90B592763768}">
      <dsp:nvSpPr>
        <dsp:cNvPr id="0" name=""/>
        <dsp:cNvSpPr/>
      </dsp:nvSpPr>
      <dsp:spPr>
        <a:xfrm>
          <a:off x="2564157" y="138946"/>
          <a:ext cx="1503170" cy="458283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Coolant Flow</a:t>
          </a:r>
        </a:p>
      </dsp:txBody>
      <dsp:txXfrm>
        <a:off x="2564157" y="138946"/>
        <a:ext cx="1503170" cy="458283"/>
      </dsp:txXfrm>
    </dsp:sp>
    <dsp:sp modelId="{49FEFF33-91EE-4AA8-847B-B32ECE210402}">
      <dsp:nvSpPr>
        <dsp:cNvPr id="0" name=""/>
        <dsp:cNvSpPr/>
      </dsp:nvSpPr>
      <dsp:spPr>
        <a:xfrm>
          <a:off x="2564157" y="711800"/>
          <a:ext cx="1503170" cy="458283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Bolt Length</a:t>
          </a:r>
        </a:p>
      </dsp:txBody>
      <dsp:txXfrm>
        <a:off x="2564157" y="711800"/>
        <a:ext cx="1503170" cy="458283"/>
      </dsp:txXfrm>
    </dsp:sp>
    <dsp:sp modelId="{E7AE88C1-9CC3-4151-8915-9308BC5162C1}">
      <dsp:nvSpPr>
        <dsp:cNvPr id="0" name=""/>
        <dsp:cNvSpPr/>
      </dsp:nvSpPr>
      <dsp:spPr>
        <a:xfrm>
          <a:off x="2564157" y="1284655"/>
          <a:ext cx="1503170" cy="458283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Cylinder Bore Distortion</a:t>
          </a:r>
        </a:p>
      </dsp:txBody>
      <dsp:txXfrm>
        <a:off x="2564157" y="1284655"/>
        <a:ext cx="1503170" cy="458283"/>
      </dsp:txXfrm>
    </dsp:sp>
    <dsp:sp modelId="{0326FA40-CA9F-4D5B-A303-E2C0203B63BC}">
      <dsp:nvSpPr>
        <dsp:cNvPr id="0" name=""/>
        <dsp:cNvSpPr/>
      </dsp:nvSpPr>
      <dsp:spPr>
        <a:xfrm>
          <a:off x="2564157" y="1857510"/>
          <a:ext cx="1503170" cy="458283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Gasket Pressure</a:t>
          </a:r>
        </a:p>
      </dsp:txBody>
      <dsp:txXfrm>
        <a:off x="2564157" y="1857510"/>
        <a:ext cx="1503170" cy="458283"/>
      </dsp:txXfrm>
    </dsp:sp>
    <dsp:sp modelId="{B9518360-573F-406D-A852-BE43D3F58DB0}">
      <dsp:nvSpPr>
        <dsp:cNvPr id="0" name=""/>
        <dsp:cNvSpPr/>
      </dsp:nvSpPr>
      <dsp:spPr>
        <a:xfrm>
          <a:off x="760351" y="2716792"/>
          <a:ext cx="1503170" cy="458283"/>
        </a:xfrm>
        <a:prstGeom prst="rect">
          <a:avLst/>
        </a:prstGeom>
        <a:gradFill rotWithShape="0">
          <a:gsLst>
            <a:gs pos="0">
              <a:schemeClr val="accent1">
                <a:alpha val="7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7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7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NVH Optimisation</a:t>
          </a:r>
        </a:p>
      </dsp:txBody>
      <dsp:txXfrm>
        <a:off x="760351" y="2716792"/>
        <a:ext cx="1503170" cy="458283"/>
      </dsp:txXfrm>
    </dsp:sp>
    <dsp:sp modelId="{BF65F195-6CE1-4004-AF4A-4FABC104DB06}">
      <dsp:nvSpPr>
        <dsp:cNvPr id="0" name=""/>
        <dsp:cNvSpPr/>
      </dsp:nvSpPr>
      <dsp:spPr>
        <a:xfrm>
          <a:off x="2564157" y="2430365"/>
          <a:ext cx="1503170" cy="458283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Operating Loads</a:t>
          </a:r>
        </a:p>
      </dsp:txBody>
      <dsp:txXfrm>
        <a:off x="2564157" y="2430365"/>
        <a:ext cx="1503170" cy="458283"/>
      </dsp:txXfrm>
    </dsp:sp>
    <dsp:sp modelId="{2C011D4A-C9D4-4FA6-ADA9-9004E6DF6816}">
      <dsp:nvSpPr>
        <dsp:cNvPr id="0" name=""/>
        <dsp:cNvSpPr/>
      </dsp:nvSpPr>
      <dsp:spPr>
        <a:xfrm>
          <a:off x="2564157" y="3003220"/>
          <a:ext cx="1503170" cy="458283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3175"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Structure-Borne Noise</a:t>
          </a:r>
        </a:p>
      </dsp:txBody>
      <dsp:txXfrm>
        <a:off x="2564157" y="3003220"/>
        <a:ext cx="1503170" cy="4582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96A36-6C9E-4938-BAD8-B00485241BF8}">
      <dsp:nvSpPr>
        <dsp:cNvPr id="0" name=""/>
        <dsp:cNvSpPr/>
      </dsp:nvSpPr>
      <dsp:spPr>
        <a:xfrm>
          <a:off x="894272" y="7301"/>
          <a:ext cx="6491855" cy="945461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254000" bIns="150092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Scope Challenges</a:t>
          </a:r>
        </a:p>
      </dsp:txBody>
      <dsp:txXfrm>
        <a:off x="894272" y="243666"/>
        <a:ext cx="6255490" cy="472731"/>
      </dsp:txXfrm>
    </dsp:sp>
    <dsp:sp modelId="{F393DCD8-C2F0-43F6-900F-AF367742E4E7}">
      <dsp:nvSpPr>
        <dsp:cNvPr id="0" name=""/>
        <dsp:cNvSpPr/>
      </dsp:nvSpPr>
      <dsp:spPr>
        <a:xfrm>
          <a:off x="894272" y="736388"/>
          <a:ext cx="1999491" cy="18213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050" kern="1200" dirty="0"/>
            <a:t>&gt; </a:t>
          </a:r>
          <a:r>
            <a:rPr lang="en-GB" sz="1050" b="1" i="1" kern="1200" dirty="0"/>
            <a:t>Bounding the problem</a:t>
          </a:r>
          <a:r>
            <a:rPr lang="en-GB" sz="1050" kern="1200" dirty="0"/>
            <a:t>- what is included/what is in scope, not in scope, etc</a:t>
          </a:r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050" kern="1200" dirty="0"/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050" kern="1200" dirty="0"/>
            <a:t>&gt; What </a:t>
          </a:r>
          <a:r>
            <a:rPr lang="en-GB" sz="1050" b="1" i="1" kern="1200" dirty="0"/>
            <a:t>outcome</a:t>
          </a:r>
          <a:r>
            <a:rPr lang="en-GB" sz="1050" kern="1200" dirty="0"/>
            <a:t> is required for project </a:t>
          </a:r>
          <a:r>
            <a:rPr lang="en-GB" sz="1050" b="1" i="1" kern="1200" dirty="0"/>
            <a:t>success</a:t>
          </a:r>
          <a:r>
            <a:rPr lang="en-GB" sz="1050" kern="1200" dirty="0" smtClean="0"/>
            <a:t>?</a:t>
          </a:r>
        </a:p>
      </dsp:txBody>
      <dsp:txXfrm>
        <a:off x="894272" y="736388"/>
        <a:ext cx="1999491" cy="1821306"/>
      </dsp:txXfrm>
    </dsp:sp>
    <dsp:sp modelId="{5C43C247-CFCB-464A-954B-9090BED4C85F}">
      <dsp:nvSpPr>
        <dsp:cNvPr id="0" name=""/>
        <dsp:cNvSpPr/>
      </dsp:nvSpPr>
      <dsp:spPr>
        <a:xfrm>
          <a:off x="2914518" y="322455"/>
          <a:ext cx="4492364" cy="945461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254000" bIns="150092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Practical Challenges</a:t>
          </a:r>
        </a:p>
      </dsp:txBody>
      <dsp:txXfrm>
        <a:off x="2914518" y="558820"/>
        <a:ext cx="4255999" cy="472731"/>
      </dsp:txXfrm>
    </dsp:sp>
    <dsp:sp modelId="{7DA92E55-94E9-4BCB-9942-DC75A6E9CE02}">
      <dsp:nvSpPr>
        <dsp:cNvPr id="0" name=""/>
        <dsp:cNvSpPr/>
      </dsp:nvSpPr>
      <dsp:spPr>
        <a:xfrm>
          <a:off x="2914518" y="1051542"/>
          <a:ext cx="1999491" cy="18213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50" kern="1200" dirty="0"/>
            <a:t>&gt; </a:t>
          </a:r>
          <a:r>
            <a:rPr lang="en-GB" sz="1050" b="1" i="1" kern="1200" dirty="0"/>
            <a:t>Feasibility</a:t>
          </a:r>
          <a:r>
            <a:rPr lang="en-GB" sz="1050" kern="1200" dirty="0"/>
            <a:t>- operating within limitations</a:t>
          </a:r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50" kern="1200" dirty="0"/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50" kern="1200" dirty="0"/>
            <a:t>&gt; </a:t>
          </a:r>
          <a:r>
            <a:rPr lang="en-GB" sz="1050" b="1" i="1" kern="1200" dirty="0"/>
            <a:t>Timings</a:t>
          </a:r>
          <a:r>
            <a:rPr lang="en-GB" sz="1050" kern="1200" dirty="0"/>
            <a:t>/project planning</a:t>
          </a:r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50" kern="1200" dirty="0"/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50" kern="1200" dirty="0"/>
            <a:t>&gt; New </a:t>
          </a:r>
          <a:r>
            <a:rPr lang="en-GB" sz="1050" b="1" i="1" kern="1200" dirty="0"/>
            <a:t>relationship</a:t>
          </a:r>
          <a:r>
            <a:rPr lang="en-GB" sz="1050" kern="1200" dirty="0"/>
            <a:t> between GRM and Ricardo</a:t>
          </a:r>
        </a:p>
      </dsp:txBody>
      <dsp:txXfrm>
        <a:off x="2914518" y="1051542"/>
        <a:ext cx="1999491" cy="1821306"/>
      </dsp:txXfrm>
    </dsp:sp>
    <dsp:sp modelId="{715A114F-BFE5-44BB-8F50-A7BFEDE0115A}">
      <dsp:nvSpPr>
        <dsp:cNvPr id="0" name=""/>
        <dsp:cNvSpPr/>
      </dsp:nvSpPr>
      <dsp:spPr>
        <a:xfrm>
          <a:off x="4934836" y="637609"/>
          <a:ext cx="2492872" cy="945461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254000" bIns="150092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Technical Challenges</a:t>
          </a:r>
        </a:p>
      </dsp:txBody>
      <dsp:txXfrm>
        <a:off x="4934836" y="873974"/>
        <a:ext cx="2256507" cy="472731"/>
      </dsp:txXfrm>
    </dsp:sp>
    <dsp:sp modelId="{825FBBBE-1FF5-4530-99B8-DF262F454303}">
      <dsp:nvSpPr>
        <dsp:cNvPr id="0" name=""/>
        <dsp:cNvSpPr/>
      </dsp:nvSpPr>
      <dsp:spPr>
        <a:xfrm>
          <a:off x="4934764" y="1366696"/>
          <a:ext cx="1999491" cy="179465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50" kern="1200" dirty="0"/>
            <a:t>&gt; Coupling </a:t>
          </a:r>
          <a:r>
            <a:rPr lang="en-GB" sz="1050" b="1" i="1" kern="1200" dirty="0" smtClean="0"/>
            <a:t>multi-physics</a:t>
          </a:r>
          <a:r>
            <a:rPr lang="en-GB" sz="1050" kern="1200" dirty="0" smtClean="0"/>
            <a:t> </a:t>
          </a:r>
          <a:r>
            <a:rPr lang="en-GB" sz="1050" kern="1200" dirty="0"/>
            <a:t>problems</a:t>
          </a:r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50" kern="1200" dirty="0"/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50" kern="1200" dirty="0"/>
            <a:t>&gt; Coupling </a:t>
          </a:r>
          <a:r>
            <a:rPr lang="en-GB" sz="1050" b="1" i="1" kern="1200" dirty="0"/>
            <a:t>multiple solvers</a:t>
          </a:r>
          <a:r>
            <a:rPr lang="en-GB" sz="1050" kern="1200" dirty="0"/>
            <a:t>/software</a:t>
          </a:r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50" kern="1200" dirty="0"/>
        </a:p>
        <a:p>
          <a:pPr marL="92075" lvl="0" indent="-92075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50" kern="1200" dirty="0"/>
            <a:t>&gt; Optimising for </a:t>
          </a:r>
          <a:r>
            <a:rPr lang="en-GB" sz="1050" b="1" i="1" kern="1200" dirty="0"/>
            <a:t>heat transfer</a:t>
          </a:r>
        </a:p>
      </dsp:txBody>
      <dsp:txXfrm>
        <a:off x="4934764" y="1366696"/>
        <a:ext cx="1999491" cy="17946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Converging Text"/>
  <dgm:desc val="Use to show multiple steps or parts that merge into a whole. Limited to one Level 1 shape that contains text and a maximum of five Level 2 shapes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28B679-CE1F-406C-8020-76BAAF6221BA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46E5-2586-4C88-8507-EB9D5041E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0584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3BBB4-FF2C-4BB9-93DC-C93AD60986E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D71021-59D2-4CB4-95B8-F0601615A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23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1pPr>
    <a:lvl2pPr marL="41148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2pPr>
    <a:lvl3pPr marL="82296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3pPr>
    <a:lvl4pPr marL="123444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4pPr>
    <a:lvl5pPr marL="164592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5pPr>
    <a:lvl6pPr marL="205740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6pPr>
    <a:lvl7pPr marL="246888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7pPr>
    <a:lvl8pPr marL="288036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8pPr>
    <a:lvl9pPr marL="3291840" algn="l" defTabSz="822960" rtl="0" eaLnBrk="1" latinLnBrk="0" hangingPunct="1">
      <a:defRPr sz="108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Spent a year developing/learning. Now getting stuck into interesting projects.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71021-59D2-4CB4-95B8-F0601615A24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77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2DA5E9-8E0A-471F-B141-C0F2518D2DBB}" type="slidenum">
              <a:rPr lang="en-GB" smtClean="0"/>
              <a:t>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Advanced Engineering, November 2017, Birmingham, 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276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5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04985" indent="-271148"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084593" indent="-216919"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518430" indent="-216919"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1952267" indent="-216919"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386104" indent="-216919" defTabSz="426306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819941" indent="-216919" defTabSz="426306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253778" indent="-216919" defTabSz="426306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687615" indent="-216919" defTabSz="426306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/>
            <a:fld id="{10EB161E-BC47-4FAB-96F5-54255886AD58}" type="slidenum">
              <a:rPr lang="en-GB" sz="1100">
                <a:solidFill>
                  <a:srgbClr val="000000"/>
                </a:solidFill>
              </a:rPr>
              <a:pPr eaLnBrk="1" hangingPunct="1"/>
              <a:t>11</a:t>
            </a:fld>
            <a:endParaRPr lang="en-GB" sz="1100">
              <a:solidFill>
                <a:srgbClr val="000000"/>
              </a:solidFill>
            </a:endParaRPr>
          </a:p>
        </p:txBody>
      </p:sp>
      <p:sp>
        <p:nvSpPr>
          <p:cNvPr id="70659" name="Text Box 1"/>
          <p:cNvSpPr txBox="1">
            <a:spLocks noChangeArrowheads="1"/>
          </p:cNvSpPr>
          <p:nvPr/>
        </p:nvSpPr>
        <p:spPr bwMode="auto">
          <a:xfrm>
            <a:off x="957520" y="686962"/>
            <a:ext cx="4942960" cy="342754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4399" tIns="42199" rIns="84399" bIns="42199" anchor="ctr"/>
          <a:lstStyle>
            <a:lvl1pPr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/>
            <a:endParaRPr lang="en-US"/>
          </a:p>
        </p:txBody>
      </p:sp>
      <p:sp>
        <p:nvSpPr>
          <p:cNvPr id="70660" name="Rectangle 2"/>
          <p:cNvSpPr>
            <a:spLocks noGrp="1" noChangeArrowheads="1"/>
          </p:cNvSpPr>
          <p:nvPr>
            <p:ph type="body"/>
          </p:nvPr>
        </p:nvSpPr>
        <p:spPr>
          <a:xfrm>
            <a:off x="914718" y="4342528"/>
            <a:ext cx="5001615" cy="408982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US" dirty="0"/>
              <a:t>Topology- remove material</a:t>
            </a:r>
          </a:p>
          <a:p>
            <a:r>
              <a:rPr lang="en-US" dirty="0"/>
              <a:t>Sizing- Make something thicker or thinner</a:t>
            </a:r>
          </a:p>
          <a:p>
            <a:r>
              <a:rPr lang="en-US" dirty="0"/>
              <a:t>Shape &amp; Topography- </a:t>
            </a:r>
            <a:r>
              <a:rPr lang="en-US" dirty="0" err="1"/>
              <a:t>Modyfing</a:t>
            </a:r>
            <a:r>
              <a:rPr lang="en-US" dirty="0"/>
              <a:t> surface by </a:t>
            </a:r>
            <a:r>
              <a:rPr lang="en-US" dirty="0" err="1"/>
              <a:t>changinggrid</a:t>
            </a:r>
            <a:r>
              <a:rPr lang="en-US" dirty="0"/>
              <a:t> locations/shape</a:t>
            </a:r>
          </a:p>
          <a:p>
            <a:r>
              <a:rPr lang="en-US" dirty="0" err="1"/>
              <a:t>Topometry</a:t>
            </a:r>
            <a:r>
              <a:rPr lang="en-US" dirty="0"/>
              <a:t>- Local thickness changes</a:t>
            </a:r>
          </a:p>
          <a:p>
            <a:r>
              <a:rPr lang="en-US" dirty="0"/>
              <a:t>Composite- ply directions, thicknesses </a:t>
            </a:r>
          </a:p>
        </p:txBody>
      </p:sp>
    </p:spTree>
    <p:extLst>
      <p:ext uri="{BB962C8B-B14F-4D97-AF65-F5344CB8AC3E}">
        <p14:creationId xmlns:p14="http://schemas.microsoft.com/office/powerpoint/2010/main" val="2970061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5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04985" indent="-271148"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084593" indent="-216919"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518430" indent="-216919"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1952267" indent="-216919" eaLnBrk="0" hangingPunct="0"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386104" indent="-216919" defTabSz="426306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819941" indent="-216919" defTabSz="426306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253778" indent="-216919" defTabSz="426306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687615" indent="-216919" defTabSz="426306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24799" algn="l"/>
                <a:tab pos="852610" algn="l"/>
                <a:tab pos="1280422" algn="l"/>
                <a:tab pos="1708234" algn="l"/>
                <a:tab pos="2136045" algn="l"/>
                <a:tab pos="2563857" algn="l"/>
                <a:tab pos="2991668" algn="l"/>
                <a:tab pos="3419480" algn="l"/>
                <a:tab pos="3847291" algn="l"/>
                <a:tab pos="4275103" algn="l"/>
                <a:tab pos="4702914" algn="l"/>
                <a:tab pos="5130726" algn="l"/>
                <a:tab pos="5558538" algn="l"/>
                <a:tab pos="5986349" algn="l"/>
                <a:tab pos="6414161" algn="l"/>
                <a:tab pos="6841972" algn="l"/>
                <a:tab pos="7269784" algn="l"/>
                <a:tab pos="7697595" algn="l"/>
                <a:tab pos="8125407" algn="l"/>
                <a:tab pos="8553219" algn="l"/>
              </a:tabLst>
              <a:defRPr sz="23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/>
            <a:fld id="{10EB161E-BC47-4FAB-96F5-54255886AD58}" type="slidenum">
              <a:rPr lang="en-GB" sz="1100">
                <a:solidFill>
                  <a:srgbClr val="000000"/>
                </a:solidFill>
              </a:rPr>
              <a:pPr eaLnBrk="1" hangingPunct="1"/>
              <a:t>21</a:t>
            </a:fld>
            <a:endParaRPr lang="en-GB" sz="1100">
              <a:solidFill>
                <a:srgbClr val="000000"/>
              </a:solidFill>
            </a:endParaRPr>
          </a:p>
        </p:txBody>
      </p:sp>
      <p:sp>
        <p:nvSpPr>
          <p:cNvPr id="70659" name="Text Box 1"/>
          <p:cNvSpPr txBox="1">
            <a:spLocks noChangeArrowheads="1"/>
          </p:cNvSpPr>
          <p:nvPr/>
        </p:nvSpPr>
        <p:spPr bwMode="auto">
          <a:xfrm>
            <a:off x="957520" y="686962"/>
            <a:ext cx="4942960" cy="342754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4399" tIns="42199" rIns="84399" bIns="42199" anchor="ctr"/>
          <a:lstStyle>
            <a:lvl1pPr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/>
            <a:endParaRPr lang="en-US"/>
          </a:p>
        </p:txBody>
      </p:sp>
      <p:sp>
        <p:nvSpPr>
          <p:cNvPr id="70660" name="Rectangle 2"/>
          <p:cNvSpPr>
            <a:spLocks noGrp="1" noChangeArrowheads="1"/>
          </p:cNvSpPr>
          <p:nvPr>
            <p:ph type="body"/>
          </p:nvPr>
        </p:nvSpPr>
        <p:spPr>
          <a:xfrm>
            <a:off x="914718" y="4342528"/>
            <a:ext cx="5001615" cy="408982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US" dirty="0"/>
              <a:t>Topology- remove material</a:t>
            </a:r>
          </a:p>
          <a:p>
            <a:r>
              <a:rPr lang="en-US" dirty="0"/>
              <a:t>Sizing- Make something thicker or thinner</a:t>
            </a:r>
          </a:p>
          <a:p>
            <a:r>
              <a:rPr lang="en-US" dirty="0"/>
              <a:t>Shape &amp; Topography- </a:t>
            </a:r>
            <a:r>
              <a:rPr lang="en-US" dirty="0" err="1"/>
              <a:t>Modyfing</a:t>
            </a:r>
            <a:r>
              <a:rPr lang="en-US" dirty="0"/>
              <a:t> surface by </a:t>
            </a:r>
            <a:r>
              <a:rPr lang="en-US" dirty="0" err="1"/>
              <a:t>changinggrid</a:t>
            </a:r>
            <a:r>
              <a:rPr lang="en-US" dirty="0"/>
              <a:t> locations/shape</a:t>
            </a:r>
          </a:p>
          <a:p>
            <a:r>
              <a:rPr lang="en-US" dirty="0" err="1"/>
              <a:t>Topometry</a:t>
            </a:r>
            <a:r>
              <a:rPr lang="en-US" dirty="0"/>
              <a:t>- Local thickness changes</a:t>
            </a:r>
          </a:p>
          <a:p>
            <a:r>
              <a:rPr lang="en-US" dirty="0"/>
              <a:t>Composite- ply directions, thicknesses </a:t>
            </a:r>
          </a:p>
        </p:txBody>
      </p:sp>
    </p:spTree>
    <p:extLst>
      <p:ext uri="{BB962C8B-B14F-4D97-AF65-F5344CB8AC3E}">
        <p14:creationId xmlns:p14="http://schemas.microsoft.com/office/powerpoint/2010/main" val="2484385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576000"/>
            <a:ext cx="8280000" cy="1260000"/>
          </a:xfrm>
        </p:spPr>
        <p:txBody>
          <a:bodyPr anchor="ctr" anchorCtr="0"/>
          <a:lstStyle>
            <a:lvl1pPr algn="l">
              <a:defRPr sz="3500" b="1" i="0" cap="all"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2000" y="1907999"/>
            <a:ext cx="8280000" cy="1152000"/>
          </a:xfrm>
        </p:spPr>
        <p:txBody>
          <a:bodyPr anchor="ctr" anchorCtr="0"/>
          <a:lstStyle>
            <a:lvl1pPr marL="0" indent="0">
              <a:buNone/>
              <a:defRPr sz="1700"/>
            </a:lvl1pPr>
            <a:lvl2pPr marL="398711" indent="0">
              <a:buNone/>
              <a:defRPr sz="1601"/>
            </a:lvl2pPr>
            <a:lvl3pPr marL="797420" indent="0">
              <a:buNone/>
              <a:defRPr sz="1400"/>
            </a:lvl3pPr>
            <a:lvl4pPr marL="1196130" indent="0">
              <a:buNone/>
              <a:defRPr sz="1200"/>
            </a:lvl4pPr>
            <a:lvl5pPr marL="1594841" indent="0">
              <a:buNone/>
              <a:defRPr sz="1200"/>
            </a:lvl5pPr>
            <a:lvl6pPr marL="1993551" indent="0">
              <a:buNone/>
              <a:defRPr sz="1200"/>
            </a:lvl6pPr>
            <a:lvl7pPr marL="2392261" indent="0">
              <a:buNone/>
              <a:defRPr sz="1200"/>
            </a:lvl7pPr>
            <a:lvl8pPr marL="2790972" indent="0">
              <a:buNone/>
              <a:defRPr sz="1200"/>
            </a:lvl8pPr>
            <a:lvl9pPr marL="3189681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760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32000" y="576000"/>
            <a:ext cx="8280000" cy="1260000"/>
          </a:xfrm>
        </p:spPr>
        <p:txBody>
          <a:bodyPr/>
          <a:lstStyle>
            <a:lvl1pPr algn="l">
              <a:defRPr b="1" i="0" cap="all" baseline="0">
                <a:solidFill>
                  <a:srgbClr val="FF0000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2000" y="1908000"/>
            <a:ext cx="8280000" cy="2592000"/>
          </a:xfrm>
        </p:spPr>
        <p:txBody>
          <a:bodyPr/>
          <a:lstStyle>
            <a:lvl1pPr marL="0" indent="0" algn="ctr">
              <a:buNone/>
              <a:defRPr/>
            </a:lvl1pPr>
            <a:lvl2pPr marL="398711" indent="0" algn="ctr">
              <a:buNone/>
              <a:defRPr/>
            </a:lvl2pPr>
            <a:lvl3pPr marL="797420" indent="0" algn="ctr">
              <a:buNone/>
              <a:defRPr/>
            </a:lvl3pPr>
            <a:lvl4pPr marL="1196130" indent="0" algn="ctr">
              <a:buNone/>
              <a:defRPr/>
            </a:lvl4pPr>
            <a:lvl5pPr marL="1594841" indent="0" algn="ctr">
              <a:buNone/>
              <a:defRPr/>
            </a:lvl5pPr>
            <a:lvl6pPr marL="1993551" indent="0" algn="ctr">
              <a:buNone/>
              <a:defRPr/>
            </a:lvl6pPr>
            <a:lvl7pPr marL="2392261" indent="0" algn="ctr">
              <a:buNone/>
              <a:defRPr/>
            </a:lvl7pPr>
            <a:lvl8pPr marL="2790972" indent="0" algn="ctr">
              <a:buNone/>
              <a:defRPr/>
            </a:lvl8pPr>
            <a:lvl9pPr marL="3189681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530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72048" y="4807049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58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2000" y="900000"/>
            <a:ext cx="4068000" cy="3600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0" y="900000"/>
            <a:ext cx="4068000" cy="3600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422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2000" y="1296000"/>
            <a:ext cx="4068000" cy="320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0" y="1296000"/>
            <a:ext cx="4068000" cy="320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ext Placeholder 2"/>
          <p:cNvSpPr>
            <a:spLocks noGrp="1"/>
          </p:cNvSpPr>
          <p:nvPr>
            <p:ph type="body" idx="11"/>
          </p:nvPr>
        </p:nvSpPr>
        <p:spPr>
          <a:xfrm>
            <a:off x="432000" y="828000"/>
            <a:ext cx="4068000" cy="360000"/>
          </a:xfrm>
        </p:spPr>
        <p:txBody>
          <a:bodyPr anchor="b"/>
          <a:lstStyle>
            <a:lvl1pPr marL="0" indent="0" algn="ctr">
              <a:buNone/>
              <a:defRPr sz="1800" b="1"/>
            </a:lvl1pPr>
            <a:lvl2pPr marL="398711" indent="0">
              <a:buNone/>
              <a:defRPr sz="1700" b="1"/>
            </a:lvl2pPr>
            <a:lvl3pPr marL="797420" indent="0">
              <a:buNone/>
              <a:defRPr sz="1601" b="1"/>
            </a:lvl3pPr>
            <a:lvl4pPr marL="1196130" indent="0">
              <a:buNone/>
              <a:defRPr sz="1400" b="1"/>
            </a:lvl4pPr>
            <a:lvl5pPr marL="1594841" indent="0">
              <a:buNone/>
              <a:defRPr sz="1400" b="1"/>
            </a:lvl5pPr>
            <a:lvl6pPr marL="1993551" indent="0">
              <a:buNone/>
              <a:defRPr sz="1400" b="1"/>
            </a:lvl6pPr>
            <a:lvl7pPr marL="2392261" indent="0">
              <a:buNone/>
              <a:defRPr sz="1400" b="1"/>
            </a:lvl7pPr>
            <a:lvl8pPr marL="2790972" indent="0">
              <a:buNone/>
              <a:defRPr sz="1400" b="1"/>
            </a:lvl8pPr>
            <a:lvl9pPr marL="3189681" indent="0">
              <a:buNone/>
              <a:defRPr sz="14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443" y="828000"/>
            <a:ext cx="4068000" cy="360000"/>
          </a:xfrm>
        </p:spPr>
        <p:txBody>
          <a:bodyPr anchor="b"/>
          <a:lstStyle>
            <a:lvl1pPr marL="0" indent="0" algn="ctr">
              <a:buNone/>
              <a:defRPr sz="1800" b="1"/>
            </a:lvl1pPr>
            <a:lvl2pPr marL="398711" indent="0">
              <a:buNone/>
              <a:defRPr sz="1700" b="1"/>
            </a:lvl2pPr>
            <a:lvl3pPr marL="797420" indent="0">
              <a:buNone/>
              <a:defRPr sz="1601" b="1"/>
            </a:lvl3pPr>
            <a:lvl4pPr marL="1196130" indent="0">
              <a:buNone/>
              <a:defRPr sz="1400" b="1"/>
            </a:lvl4pPr>
            <a:lvl5pPr marL="1594841" indent="0">
              <a:buNone/>
              <a:defRPr sz="1400" b="1"/>
            </a:lvl5pPr>
            <a:lvl6pPr marL="1993551" indent="0">
              <a:buNone/>
              <a:defRPr sz="1400" b="1"/>
            </a:lvl6pPr>
            <a:lvl7pPr marL="2392261" indent="0">
              <a:buNone/>
              <a:defRPr sz="1400" b="1"/>
            </a:lvl7pPr>
            <a:lvl8pPr marL="2790972" indent="0">
              <a:buNone/>
              <a:defRPr sz="1400" b="1"/>
            </a:lvl8pPr>
            <a:lvl9pPr marL="3189681" indent="0">
              <a:buNone/>
              <a:defRPr sz="14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2478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2000" y="900000"/>
            <a:ext cx="4068000" cy="3600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0" y="900000"/>
            <a:ext cx="4068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3"/>
          <p:cNvSpPr>
            <a:spLocks noGrp="1"/>
          </p:cNvSpPr>
          <p:nvPr>
            <p:ph sz="half" idx="11"/>
          </p:nvPr>
        </p:nvSpPr>
        <p:spPr>
          <a:xfrm>
            <a:off x="4644000" y="2736000"/>
            <a:ext cx="4068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807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2000" y="900000"/>
            <a:ext cx="4068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0" y="900000"/>
            <a:ext cx="4068000" cy="3600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2"/>
          <p:cNvSpPr>
            <a:spLocks noGrp="1"/>
          </p:cNvSpPr>
          <p:nvPr>
            <p:ph sz="half" idx="11"/>
          </p:nvPr>
        </p:nvSpPr>
        <p:spPr>
          <a:xfrm>
            <a:off x="432000" y="2736000"/>
            <a:ext cx="4068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124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2000" y="900000"/>
            <a:ext cx="4068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2"/>
          <p:cNvSpPr>
            <a:spLocks noGrp="1"/>
          </p:cNvSpPr>
          <p:nvPr>
            <p:ph sz="half" idx="11"/>
          </p:nvPr>
        </p:nvSpPr>
        <p:spPr>
          <a:xfrm>
            <a:off x="432000" y="2736000"/>
            <a:ext cx="4068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sz="half" idx="12"/>
          </p:nvPr>
        </p:nvSpPr>
        <p:spPr>
          <a:xfrm>
            <a:off x="4644000" y="900000"/>
            <a:ext cx="4068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44000" y="2736000"/>
            <a:ext cx="4068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770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2000" y="900000"/>
            <a:ext cx="8280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2"/>
          <p:cNvSpPr>
            <a:spLocks noGrp="1"/>
          </p:cNvSpPr>
          <p:nvPr>
            <p:ph sz="half" idx="11"/>
          </p:nvPr>
        </p:nvSpPr>
        <p:spPr>
          <a:xfrm>
            <a:off x="432000" y="2736000"/>
            <a:ext cx="8280000" cy="1764000"/>
          </a:xfrm>
        </p:spPr>
        <p:txBody>
          <a:bodyPr/>
          <a:lstStyle>
            <a:lvl1pPr marL="281037" indent="-281037">
              <a:buFont typeface="Wingdings" panose="05000000000000000000" pitchFamily="2" charset="2"/>
              <a:buChar char="§"/>
              <a:defRPr sz="1800"/>
            </a:lvl1pPr>
            <a:lvl2pPr marL="629907" indent="-231197">
              <a:buFont typeface="Wingdings" panose="05000000000000000000" pitchFamily="2" charset="2"/>
              <a:buChar char="§"/>
              <a:defRPr sz="1400"/>
            </a:lvl2pPr>
            <a:lvl3pPr marL="996775" indent="-199355">
              <a:buFont typeface="Wingdings" panose="05000000000000000000" pitchFamily="2" charset="2"/>
              <a:buChar char="§"/>
              <a:defRPr sz="1400"/>
            </a:lvl3pPr>
            <a:lvl4pPr marL="1395486" indent="-199355">
              <a:buFont typeface="Wingdings" panose="05000000000000000000" pitchFamily="2" charset="2"/>
              <a:buChar char="§"/>
              <a:defRPr sz="1400"/>
            </a:lvl4pPr>
            <a:lvl5pPr marL="1794196" indent="-199355">
              <a:buFont typeface="Wingdings" panose="05000000000000000000" pitchFamily="2" charset="2"/>
              <a:buChar char="§"/>
              <a:defRPr sz="1400"/>
            </a:lvl5pPr>
            <a:lvl6pPr>
              <a:defRPr sz="1601"/>
            </a:lvl6pPr>
            <a:lvl7pPr>
              <a:defRPr sz="1601"/>
            </a:lvl7pPr>
            <a:lvl8pPr>
              <a:defRPr sz="1601"/>
            </a:lvl8pPr>
            <a:lvl9pPr>
              <a:defRPr sz="1601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095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61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3839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180000"/>
            <a:ext cx="2880000" cy="900000"/>
          </a:xfrm>
        </p:spPr>
        <p:txBody>
          <a:bodyPr anchor="ctr" anchorCtr="0"/>
          <a:lstStyle>
            <a:lvl1pPr algn="l">
              <a:defRPr sz="1700" b="1"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000" y="180000"/>
            <a:ext cx="5292000" cy="4320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200"/>
            </a:lvl4pPr>
            <a:lvl5pPr>
              <a:defRPr sz="12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idx="10"/>
          </p:nvPr>
        </p:nvSpPr>
        <p:spPr>
          <a:xfrm>
            <a:off x="8027328" y="4724753"/>
            <a:ext cx="730911" cy="270186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fld id="{561A90EE-ED72-48A1-BD6E-1C114E1FD57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2"/>
          <p:cNvSpPr>
            <a:spLocks noGrp="1"/>
          </p:cNvSpPr>
          <p:nvPr>
            <p:ph idx="11"/>
          </p:nvPr>
        </p:nvSpPr>
        <p:spPr>
          <a:xfrm>
            <a:off x="432000" y="1188000"/>
            <a:ext cx="2880000" cy="3312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200"/>
            </a:lvl4pPr>
            <a:lvl5pPr>
              <a:defRPr sz="12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04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4000" y="3600060"/>
            <a:ext cx="5616000" cy="468000"/>
          </a:xfrm>
        </p:spPr>
        <p:txBody>
          <a:bodyPr anchor="ctr" anchorCtr="0"/>
          <a:lstStyle>
            <a:lvl1pPr algn="l">
              <a:defRPr sz="1700" b="1">
                <a:solidFill>
                  <a:srgbClr val="FF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64000" y="432000"/>
            <a:ext cx="5616000" cy="3096000"/>
          </a:xfrm>
        </p:spPr>
        <p:txBody>
          <a:bodyPr/>
          <a:lstStyle>
            <a:lvl1pPr marL="0" indent="0">
              <a:buNone/>
              <a:defRPr sz="2800"/>
            </a:lvl1pPr>
            <a:lvl2pPr marL="398711" indent="0">
              <a:buNone/>
              <a:defRPr sz="2400"/>
            </a:lvl2pPr>
            <a:lvl3pPr marL="797420" indent="0">
              <a:buNone/>
              <a:defRPr sz="2100"/>
            </a:lvl3pPr>
            <a:lvl4pPr marL="1196130" indent="0">
              <a:buNone/>
              <a:defRPr sz="1700"/>
            </a:lvl4pPr>
            <a:lvl5pPr marL="1594841" indent="0">
              <a:buNone/>
              <a:defRPr sz="1700"/>
            </a:lvl5pPr>
            <a:lvl6pPr marL="1993551" indent="0">
              <a:buNone/>
              <a:defRPr sz="1700"/>
            </a:lvl6pPr>
            <a:lvl7pPr marL="2392261" indent="0">
              <a:buNone/>
              <a:defRPr sz="1700"/>
            </a:lvl7pPr>
            <a:lvl8pPr marL="2790972" indent="0">
              <a:buNone/>
              <a:defRPr sz="1700"/>
            </a:lvl8pPr>
            <a:lvl9pPr marL="3189681" indent="0">
              <a:buNone/>
              <a:defRPr sz="17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64000" y="4140000"/>
            <a:ext cx="5616000" cy="540000"/>
          </a:xfrm>
        </p:spPr>
        <p:txBody>
          <a:bodyPr anchor="ctr" anchorCtr="0"/>
          <a:lstStyle>
            <a:lvl1pPr marL="0" indent="0">
              <a:buNone/>
              <a:defRPr sz="1200"/>
            </a:lvl1pPr>
            <a:lvl2pPr marL="398711" indent="0">
              <a:buNone/>
              <a:defRPr sz="1000"/>
            </a:lvl2pPr>
            <a:lvl3pPr marL="797420" indent="0">
              <a:buNone/>
              <a:defRPr sz="900"/>
            </a:lvl3pPr>
            <a:lvl4pPr marL="1196130" indent="0">
              <a:buNone/>
              <a:defRPr sz="800"/>
            </a:lvl4pPr>
            <a:lvl5pPr marL="1594841" indent="0">
              <a:buNone/>
              <a:defRPr sz="800"/>
            </a:lvl5pPr>
            <a:lvl6pPr marL="1993551" indent="0">
              <a:buNone/>
              <a:defRPr sz="800"/>
            </a:lvl6pPr>
            <a:lvl7pPr marL="2392261" indent="0">
              <a:buNone/>
              <a:defRPr sz="800"/>
            </a:lvl7pPr>
            <a:lvl8pPr marL="2790972" indent="0">
              <a:buNone/>
              <a:defRPr sz="800"/>
            </a:lvl8pPr>
            <a:lvl9pPr marL="3189681" indent="0">
              <a:buNone/>
              <a:defRPr sz="8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7023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ight Triangle 11"/>
          <p:cNvSpPr/>
          <p:nvPr/>
        </p:nvSpPr>
        <p:spPr>
          <a:xfrm flipH="1">
            <a:off x="4637163" y="3305556"/>
            <a:ext cx="4506836" cy="1837944"/>
          </a:xfrm>
          <a:prstGeom prst="rtTriangl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13" name="Right Triangle 12"/>
          <p:cNvSpPr/>
          <p:nvPr/>
        </p:nvSpPr>
        <p:spPr>
          <a:xfrm flipH="1">
            <a:off x="6352449" y="4005072"/>
            <a:ext cx="2791548" cy="1138428"/>
          </a:xfrm>
          <a:prstGeom prst="rtTriangle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432000" y="180000"/>
            <a:ext cx="8280000" cy="5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78489" tIns="40814" rIns="78489" bIns="40814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Click to edit the title text format</a:t>
            </a:r>
          </a:p>
        </p:txBody>
      </p:sp>
      <p:sp>
        <p:nvSpPr>
          <p:cNvPr id="1032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432000" y="900000"/>
            <a:ext cx="8280000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78489" tIns="40814" rIns="78489" bIns="4081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Click to edit the outline text format</a:t>
            </a:r>
          </a:p>
          <a:p>
            <a:pPr lvl="1"/>
            <a:r>
              <a:rPr lang="en-GB" dirty="0"/>
              <a:t>Second Outline Level</a:t>
            </a:r>
          </a:p>
          <a:p>
            <a:pPr lvl="2"/>
            <a:r>
              <a:rPr lang="en-GB" dirty="0"/>
              <a:t>Third Outline Level</a:t>
            </a:r>
          </a:p>
          <a:p>
            <a:pPr lvl="3"/>
            <a:r>
              <a:rPr lang="en-GB" dirty="0"/>
              <a:t>Fourth Outline Level</a:t>
            </a:r>
          </a:p>
          <a:p>
            <a:pPr lvl="4"/>
            <a:r>
              <a:rPr lang="en-GB" dirty="0"/>
              <a:t>Fifth Outline Level</a:t>
            </a:r>
          </a:p>
          <a:p>
            <a:pPr lvl="4"/>
            <a:r>
              <a:rPr lang="en-GB" dirty="0"/>
              <a:t>Sixth Outline Level</a:t>
            </a:r>
          </a:p>
          <a:p>
            <a:pPr lvl="4"/>
            <a:r>
              <a:rPr lang="en-GB" dirty="0"/>
              <a:t>Seventh Outline Level</a:t>
            </a:r>
          </a:p>
          <a:p>
            <a:pPr lvl="4"/>
            <a:r>
              <a:rPr lang="en-GB" dirty="0"/>
              <a:t>Eighth Outline Level</a:t>
            </a:r>
          </a:p>
          <a:p>
            <a:pPr lvl="4"/>
            <a:r>
              <a:rPr lang="en-GB" dirty="0"/>
              <a:t>Ninth Outline Level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9724" y="4450842"/>
            <a:ext cx="721995" cy="46761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995160" y="4869609"/>
            <a:ext cx="21488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/>
              <a:t>www.grm-consulting.co.uk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1" r:id="rId2"/>
    <p:sldLayoutId id="2147483662" r:id="rId3"/>
    <p:sldLayoutId id="2147483664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66" r:id="rId10"/>
    <p:sldLayoutId id="2147483667" r:id="rId11"/>
    <p:sldLayoutId id="2147483668" r:id="rId12"/>
    <p:sldLayoutId id="2147483669" r:id="rId13"/>
  </p:sldLayoutIdLst>
  <p:txStyles>
    <p:titleStyle>
      <a:lvl1pPr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4" charset="0"/>
        <a:defRPr sz="32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4" charset="0"/>
        <a:defRPr sz="28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4" charset="0"/>
        <a:defRPr sz="28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4" charset="0"/>
        <a:defRPr sz="28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4" charset="0"/>
        <a:defRPr sz="28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398711"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2" charset="0"/>
        <a:defRPr sz="28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797420"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2" charset="0"/>
        <a:defRPr sz="28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1196130"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2" charset="0"/>
        <a:defRPr sz="28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1594841" algn="r" defTabSz="391788" rtl="0" eaLnBrk="1" fontAlgn="base" hangingPunct="1">
        <a:lnSpc>
          <a:spcPct val="9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Century Gothic" pitchFamily="32" charset="0"/>
        <a:defRPr sz="2800" i="1">
          <a:solidFill>
            <a:srgbClr val="000000"/>
          </a:solidFill>
          <a:effectLst>
            <a:outerShdw blurRad="38100" dist="38100" dir="2700000" algn="tl">
              <a:srgbClr val="C0C0C0"/>
            </a:outerShdw>
          </a:effectLst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281037" indent="-281037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Wingdings" panose="05000000000000000000" pitchFamily="2" charset="2"/>
        <a:buChar char="§"/>
        <a:defRPr sz="1800">
          <a:solidFill>
            <a:srgbClr val="000000"/>
          </a:solidFill>
          <a:latin typeface="+mn-lt"/>
          <a:ea typeface="+mn-ea"/>
          <a:cs typeface="+mn-cs"/>
        </a:defRPr>
      </a:lvl1pPr>
      <a:lvl2pPr marL="629907" indent="-231197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Wingdings" panose="05000000000000000000" pitchFamily="2" charset="2"/>
        <a:buChar char="§"/>
        <a:defRPr sz="1800">
          <a:solidFill>
            <a:srgbClr val="000000"/>
          </a:solidFill>
          <a:latin typeface="+mn-lt"/>
          <a:ea typeface="+mn-ea"/>
          <a:cs typeface="+mn-cs"/>
        </a:defRPr>
      </a:lvl2pPr>
      <a:lvl3pPr marL="996775" indent="-199355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Wingdings" panose="05000000000000000000" pitchFamily="2" charset="2"/>
        <a:buChar char="§"/>
        <a:defRPr sz="1800">
          <a:solidFill>
            <a:srgbClr val="000000"/>
          </a:solidFill>
          <a:latin typeface="+mn-lt"/>
          <a:ea typeface="+mn-ea"/>
          <a:cs typeface="+mn-cs"/>
        </a:defRPr>
      </a:lvl3pPr>
      <a:lvl4pPr marL="1395486" indent="-199355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Wingdings" panose="05000000000000000000" pitchFamily="2" charset="2"/>
        <a:buChar char="§"/>
        <a:defRPr sz="1800">
          <a:solidFill>
            <a:srgbClr val="000000"/>
          </a:solidFill>
          <a:latin typeface="+mn-lt"/>
          <a:ea typeface="+mn-ea"/>
          <a:cs typeface="+mn-cs"/>
        </a:defRPr>
      </a:lvl4pPr>
      <a:lvl5pPr marL="1794196" indent="-199355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Wingdings" panose="05000000000000000000" pitchFamily="2" charset="2"/>
        <a:buChar char="§"/>
        <a:defRPr sz="800">
          <a:solidFill>
            <a:srgbClr val="000000"/>
          </a:solidFill>
          <a:latin typeface="+mn-lt"/>
          <a:ea typeface="+mn-ea"/>
          <a:cs typeface="+mn-cs"/>
        </a:defRPr>
      </a:lvl5pPr>
      <a:lvl6pPr marL="2192906" indent="-199355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Century Gothic" pitchFamily="32" charset="0"/>
        <a:buChar char="»"/>
        <a:defRPr sz="1700">
          <a:solidFill>
            <a:srgbClr val="000000"/>
          </a:solidFill>
          <a:latin typeface="+mn-lt"/>
          <a:ea typeface="+mn-ea"/>
          <a:cs typeface="+mn-cs"/>
        </a:defRPr>
      </a:lvl6pPr>
      <a:lvl7pPr marL="2591618" indent="-199355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Century Gothic" pitchFamily="32" charset="0"/>
        <a:buChar char="»"/>
        <a:defRPr sz="1700">
          <a:solidFill>
            <a:srgbClr val="000000"/>
          </a:solidFill>
          <a:latin typeface="+mn-lt"/>
          <a:ea typeface="+mn-ea"/>
          <a:cs typeface="+mn-cs"/>
        </a:defRPr>
      </a:lvl7pPr>
      <a:lvl8pPr marL="2990327" indent="-199355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Century Gothic" pitchFamily="32" charset="0"/>
        <a:buChar char="»"/>
        <a:defRPr sz="1700">
          <a:solidFill>
            <a:srgbClr val="000000"/>
          </a:solidFill>
          <a:latin typeface="+mn-lt"/>
          <a:ea typeface="+mn-ea"/>
          <a:cs typeface="+mn-cs"/>
        </a:defRPr>
      </a:lvl8pPr>
      <a:lvl9pPr marL="3389037" indent="-199355" algn="l" defTabSz="391788" rtl="0" eaLnBrk="1" fontAlgn="base" hangingPunct="1">
        <a:lnSpc>
          <a:spcPct val="98000"/>
        </a:lnSpc>
        <a:spcBef>
          <a:spcPts val="436"/>
        </a:spcBef>
        <a:spcAft>
          <a:spcPct val="0"/>
        </a:spcAft>
        <a:buClr>
          <a:srgbClr val="DC0000"/>
        </a:buClr>
        <a:buSzPct val="100000"/>
        <a:buFont typeface="Century Gothic" pitchFamily="32" charset="0"/>
        <a:buChar char="»"/>
        <a:defRPr sz="17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1pPr>
      <a:lvl2pPr marL="398711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2pPr>
      <a:lvl3pPr marL="797420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3pPr>
      <a:lvl4pPr marL="1196130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4pPr>
      <a:lvl5pPr marL="1594841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5pPr>
      <a:lvl6pPr marL="1993551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6pPr>
      <a:lvl7pPr marL="2392261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7pPr>
      <a:lvl8pPr marL="2790972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8pPr>
      <a:lvl9pPr marL="3189681" algn="l" defTabSz="797420" rtl="0" eaLnBrk="1" latinLnBrk="0" hangingPunct="1">
        <a:defRPr sz="16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12.png"/><Relationship Id="rId2" Type="http://schemas.openxmlformats.org/officeDocument/2006/relationships/image" Target="../media/image7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11.png"/><Relationship Id="rId5" Type="http://schemas.openxmlformats.org/officeDocument/2006/relationships/diagramLayout" Target="../diagrams/layout1.xml"/><Relationship Id="rId15" Type="http://schemas.openxmlformats.org/officeDocument/2006/relationships/image" Target="../media/image15.jpeg"/><Relationship Id="rId10" Type="http://schemas.openxmlformats.org/officeDocument/2006/relationships/image" Target="../media/image10.png"/><Relationship Id="rId4" Type="http://schemas.openxmlformats.org/officeDocument/2006/relationships/diagramData" Target="../diagrams/data1.xml"/><Relationship Id="rId9" Type="http://schemas.openxmlformats.org/officeDocument/2006/relationships/image" Target="../media/image9.png"/><Relationship Id="rId1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7" Type="http://schemas.openxmlformats.org/officeDocument/2006/relationships/image" Target="../media/image22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5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6.gif"/><Relationship Id="rId4" Type="http://schemas.openxmlformats.org/officeDocument/2006/relationships/image" Target="../media/image25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gif"/><Relationship Id="rId3" Type="http://schemas.openxmlformats.org/officeDocument/2006/relationships/image" Target="../media/image27.gif"/><Relationship Id="rId7" Type="http://schemas.openxmlformats.org/officeDocument/2006/relationships/image" Target="../media/image31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0.gif"/><Relationship Id="rId5" Type="http://schemas.openxmlformats.org/officeDocument/2006/relationships/image" Target="../media/image29.gif"/><Relationship Id="rId4" Type="http://schemas.openxmlformats.org/officeDocument/2006/relationships/image" Target="../media/image28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tmp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microsoft.com/office/2007/relationships/hdphoto" Target="../media/hdphoto1.wdp"/><Relationship Id="rId7" Type="http://schemas.openxmlformats.org/officeDocument/2006/relationships/image" Target="../media/image39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37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41.png"/><Relationship Id="rId12" Type="http://schemas.openxmlformats.org/officeDocument/2006/relationships/image" Target="../media/image36.png"/><Relationship Id="rId2" Type="http://schemas.openxmlformats.org/officeDocument/2006/relationships/diagramData" Target="../diagrams/data2.xml"/><Relationship Id="rId16" Type="http://schemas.openxmlformats.org/officeDocument/2006/relationships/image" Target="../media/image40.jpeg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11" Type="http://schemas.openxmlformats.org/officeDocument/2006/relationships/image" Target="../media/image45.png"/><Relationship Id="rId5" Type="http://schemas.openxmlformats.org/officeDocument/2006/relationships/diagramColors" Target="../diagrams/colors2.xml"/><Relationship Id="rId1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3.png"/><Relationship Id="rId1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3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openxmlformats.org/officeDocument/2006/relationships/image" Target="../media/image40.jpeg"/><Relationship Id="rId5" Type="http://schemas.openxmlformats.org/officeDocument/2006/relationships/diagramColors" Target="../diagrams/colors3.xml"/><Relationship Id="rId10" Type="http://schemas.openxmlformats.org/officeDocument/2006/relationships/image" Target="../media/image39.pn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gif"/><Relationship Id="rId13" Type="http://schemas.openxmlformats.org/officeDocument/2006/relationships/image" Target="../media/image40.jpeg"/><Relationship Id="rId3" Type="http://schemas.openxmlformats.org/officeDocument/2006/relationships/image" Target="../media/image27.gif"/><Relationship Id="rId7" Type="http://schemas.openxmlformats.org/officeDocument/2006/relationships/image" Target="../media/image31.gif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0.gif"/><Relationship Id="rId11" Type="http://schemas.openxmlformats.org/officeDocument/2006/relationships/image" Target="../media/image38.png"/><Relationship Id="rId5" Type="http://schemas.openxmlformats.org/officeDocument/2006/relationships/image" Target="../media/image29.gif"/><Relationship Id="rId10" Type="http://schemas.openxmlformats.org/officeDocument/2006/relationships/image" Target="../media/image37.png"/><Relationship Id="rId4" Type="http://schemas.openxmlformats.org/officeDocument/2006/relationships/image" Target="../media/image28.gif"/><Relationship Id="rId9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gif"/><Relationship Id="rId3" Type="http://schemas.openxmlformats.org/officeDocument/2006/relationships/image" Target="../media/image37.png"/><Relationship Id="rId7" Type="http://schemas.openxmlformats.org/officeDocument/2006/relationships/image" Target="../media/image47.tmp"/><Relationship Id="rId12" Type="http://schemas.openxmlformats.org/officeDocument/2006/relationships/image" Target="../media/image52.gif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0.jpeg"/><Relationship Id="rId11" Type="http://schemas.openxmlformats.org/officeDocument/2006/relationships/image" Target="../media/image51.gif"/><Relationship Id="rId5" Type="http://schemas.openxmlformats.org/officeDocument/2006/relationships/image" Target="../media/image39.png"/><Relationship Id="rId10" Type="http://schemas.openxmlformats.org/officeDocument/2006/relationships/image" Target="../media/image50.gif"/><Relationship Id="rId4" Type="http://schemas.openxmlformats.org/officeDocument/2006/relationships/image" Target="../media/image38.png"/><Relationship Id="rId9" Type="http://schemas.openxmlformats.org/officeDocument/2006/relationships/image" Target="../media/image49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54.png"/><Relationship Id="rId7" Type="http://schemas.openxmlformats.org/officeDocument/2006/relationships/image" Target="../media/image38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55.png"/><Relationship Id="rId9" Type="http://schemas.openxmlformats.org/officeDocument/2006/relationships/image" Target="../media/image40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57.png"/><Relationship Id="rId7" Type="http://schemas.openxmlformats.org/officeDocument/2006/relationships/image" Target="../media/image3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5" Type="http://schemas.openxmlformats.org/officeDocument/2006/relationships/image" Target="../media/image59.png"/><Relationship Id="rId10" Type="http://schemas.openxmlformats.org/officeDocument/2006/relationships/image" Target="../media/image40.jpeg"/><Relationship Id="rId4" Type="http://schemas.openxmlformats.org/officeDocument/2006/relationships/image" Target="../media/image58.png"/><Relationship Id="rId9" Type="http://schemas.openxmlformats.org/officeDocument/2006/relationships/image" Target="../media/image39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61.png"/><Relationship Id="rId7" Type="http://schemas.openxmlformats.org/officeDocument/2006/relationships/image" Target="../media/image38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62.png"/><Relationship Id="rId9" Type="http://schemas.openxmlformats.org/officeDocument/2006/relationships/image" Target="../media/image40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gif"/><Relationship Id="rId3" Type="http://schemas.openxmlformats.org/officeDocument/2006/relationships/image" Target="../media/image36.png"/><Relationship Id="rId7" Type="http://schemas.openxmlformats.org/officeDocument/2006/relationships/image" Target="../media/image40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Relationship Id="rId9" Type="http://schemas.openxmlformats.org/officeDocument/2006/relationships/image" Target="../media/image64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66.png"/><Relationship Id="rId7" Type="http://schemas.openxmlformats.org/officeDocument/2006/relationships/image" Target="../media/image68.png"/><Relationship Id="rId12" Type="http://schemas.openxmlformats.org/officeDocument/2006/relationships/image" Target="../media/image40.jpe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5.png"/><Relationship Id="rId11" Type="http://schemas.openxmlformats.org/officeDocument/2006/relationships/image" Target="../media/image39.png"/><Relationship Id="rId5" Type="http://schemas.openxmlformats.org/officeDocument/2006/relationships/image" Target="../media/image67.png"/><Relationship Id="rId10" Type="http://schemas.openxmlformats.org/officeDocument/2006/relationships/image" Target="../media/image38.png"/><Relationship Id="rId4" Type="http://schemas.openxmlformats.org/officeDocument/2006/relationships/image" Target="../media/image44.png"/><Relationship Id="rId9" Type="http://schemas.openxmlformats.org/officeDocument/2006/relationships/image" Target="../media/image3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3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11" Type="http://schemas.openxmlformats.org/officeDocument/2006/relationships/image" Target="../media/image40.jpeg"/><Relationship Id="rId5" Type="http://schemas.openxmlformats.org/officeDocument/2006/relationships/diagramColors" Target="../diagrams/colors4.xml"/><Relationship Id="rId10" Type="http://schemas.openxmlformats.org/officeDocument/2006/relationships/image" Target="../media/image39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3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9FCB2-807F-4550-AEAE-94AEDA53B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Development of a multi physics approach to engine block optimisation</a:t>
            </a:r>
            <a:br>
              <a:rPr lang="en-GB" sz="3200" dirty="0" smtClean="0"/>
            </a:br>
            <a:r>
              <a:rPr lang="en-GB" sz="3200" dirty="0" smtClean="0"/>
              <a:t>- a collaborative project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76E763-0AB9-4145-90C1-B689020CB0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23</a:t>
            </a:r>
            <a:r>
              <a:rPr lang="en-GB" baseline="30000" dirty="0" smtClean="0"/>
              <a:t>rd</a:t>
            </a:r>
            <a:r>
              <a:rPr lang="en-GB" dirty="0" smtClean="0"/>
              <a:t> October 2019</a:t>
            </a:r>
          </a:p>
          <a:p>
            <a:r>
              <a:rPr lang="en-GB" dirty="0" smtClean="0"/>
              <a:t>Frank Claydon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951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6944880" y="2844000"/>
            <a:ext cx="1669160" cy="936000"/>
            <a:chOff x="6944880" y="2806834"/>
            <a:chExt cx="1669160" cy="936000"/>
          </a:xfrm>
        </p:grpSpPr>
        <p:sp>
          <p:nvSpPr>
            <p:cNvPr id="7" name="Rectangle 6"/>
            <p:cNvSpPr/>
            <p:nvPr/>
          </p:nvSpPr>
          <p:spPr bwMode="auto">
            <a:xfrm>
              <a:off x="6944880" y="2806834"/>
              <a:ext cx="1669160" cy="936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  <a:headEnd type="none" w="med" len="med"/>
              <a:tailEnd type="none" w="med" len="med"/>
            </a:ln>
            <a:extLst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449263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charset="0"/>
                <a:buNone/>
                <a:tabLst/>
              </a:pPr>
              <a:endPara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</a:endParaRPr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CD7FEC2-767B-4158-AEE8-A014EBC6A46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89885" y="2824346"/>
              <a:ext cx="1385369" cy="900000"/>
            </a:xfrm>
            <a:prstGeom prst="rect">
              <a:avLst/>
            </a:prstGeom>
          </p:spPr>
        </p:pic>
      </p:grpSp>
      <p:pic>
        <p:nvPicPr>
          <p:cNvPr id="15" name="Picture 6" descr="Image result for jaguar land rover">
            <a:extLst>
              <a:ext uri="{FF2B5EF4-FFF2-40B4-BE49-F238E27FC236}">
                <a16:creationId xmlns:a16="http://schemas.microsoft.com/office/drawing/2014/main" id="{E0A31A3B-39CE-4398-9DCF-2ABA6CB4D256}"/>
              </a:ext>
            </a:extLst>
          </p:cNvPr>
          <p:cNvPicPr>
            <a:picLocks noGrp="1" noChangeAspect="1" noChangeArrowheads="1"/>
          </p:cNvPicPr>
          <p:nvPr>
            <p:ph sz="half" idx="1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" r="46"/>
          <a:stretch/>
        </p:blipFill>
        <p:spPr bwMode="auto">
          <a:xfrm>
            <a:off x="6951101" y="1872000"/>
            <a:ext cx="1663948" cy="936000"/>
          </a:xfrm>
          <a:prstGeom prst="rect">
            <a:avLst/>
          </a:prstGeom>
          <a:noFill/>
          <a:ln w="3175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Content Placeholder 11" descr="Screen Clipping">
            <a:extLst>
              <a:ext uri="{FF2B5EF4-FFF2-40B4-BE49-F238E27FC236}">
                <a16:creationId xmlns:a16="http://schemas.microsoft.com/office/drawing/2014/main" id="{A2CB8395-7D13-4001-8C03-AA59F27AFE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01" t="23920" r="13924" b="11919"/>
          <a:stretch/>
        </p:blipFill>
        <p:spPr>
          <a:xfrm>
            <a:off x="6951101" y="900000"/>
            <a:ext cx="1665831" cy="936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90FB4C-6D4A-4EC0-838A-E8F8B0F3B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2C0BA-5AA7-498F-8A62-AA14BCA248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900000"/>
            <a:ext cx="6519101" cy="3600000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 smtClean="0"/>
              <a:t>Graduated from UWTSD whilst it was Swansea Metropolitan. </a:t>
            </a:r>
          </a:p>
          <a:p>
            <a:pPr marL="0" indent="0">
              <a:buNone/>
            </a:pPr>
            <a:r>
              <a:rPr lang="en-GB" sz="1400" dirty="0" smtClean="0"/>
              <a:t>Started my engineering career not long after, staying in Swansea.</a:t>
            </a:r>
          </a:p>
          <a:p>
            <a:pPr marL="0" indent="0">
              <a:buNone/>
            </a:pPr>
            <a:r>
              <a:rPr lang="en-GB" sz="1400" dirty="0" smtClean="0"/>
              <a:t>Currently living in the Midlands, working for </a:t>
            </a:r>
            <a:r>
              <a:rPr lang="en-GB" sz="1400" b="1" i="1" dirty="0" smtClean="0"/>
              <a:t>GRM Consulting</a:t>
            </a:r>
            <a:r>
              <a:rPr lang="en-GB" sz="1400" dirty="0" smtClean="0"/>
              <a:t>- an SME specialising in FE simulation and optimisation. </a:t>
            </a:r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r>
              <a:rPr lang="en-GB" sz="1400" b="1" i="1" dirty="0" smtClean="0"/>
              <a:t>Previous Roles:</a:t>
            </a:r>
          </a:p>
          <a:p>
            <a:r>
              <a:rPr lang="en-GB" sz="1400" dirty="0" smtClean="0"/>
              <a:t>Treharne </a:t>
            </a:r>
            <a:r>
              <a:rPr lang="en-GB" sz="1400" dirty="0"/>
              <a:t>Automotive Engineering</a:t>
            </a:r>
          </a:p>
          <a:p>
            <a:pPr lvl="1"/>
            <a:r>
              <a:rPr lang="en-GB" sz="1100" dirty="0" smtClean="0"/>
              <a:t>Diagnostics </a:t>
            </a:r>
            <a:r>
              <a:rPr lang="en-GB" sz="1100" dirty="0"/>
              <a:t>and engineering </a:t>
            </a:r>
            <a:r>
              <a:rPr lang="en-GB" sz="1100" dirty="0" smtClean="0"/>
              <a:t>solutions, product development </a:t>
            </a:r>
            <a:r>
              <a:rPr lang="en-GB" sz="1100" dirty="0"/>
              <a:t>and p</a:t>
            </a:r>
            <a:r>
              <a:rPr lang="en-GB" sz="1100" dirty="0" smtClean="0"/>
              <a:t>roject management</a:t>
            </a:r>
            <a:r>
              <a:rPr lang="en-GB" sz="1100" dirty="0"/>
              <a:t>.</a:t>
            </a:r>
          </a:p>
          <a:p>
            <a:r>
              <a:rPr lang="en-GB" sz="1400" dirty="0" smtClean="0"/>
              <a:t>Jaguar </a:t>
            </a:r>
            <a:r>
              <a:rPr lang="en-GB" sz="1400" dirty="0"/>
              <a:t>Land Rover (</a:t>
            </a:r>
            <a:r>
              <a:rPr lang="en-GB" sz="1400" dirty="0" smtClean="0"/>
              <a:t>TAE resident engineer)</a:t>
            </a:r>
            <a:endParaRPr lang="en-GB" sz="1400" dirty="0"/>
          </a:p>
          <a:p>
            <a:pPr lvl="1"/>
            <a:r>
              <a:rPr lang="en-GB" sz="1100" dirty="0" smtClean="0"/>
              <a:t>“</a:t>
            </a:r>
            <a:r>
              <a:rPr lang="en-GB" sz="1100" dirty="0"/>
              <a:t>Diagnostic Task Force</a:t>
            </a:r>
            <a:r>
              <a:rPr lang="en-GB" sz="1100" dirty="0" smtClean="0"/>
              <a:t>” and “Powertrain </a:t>
            </a:r>
            <a:r>
              <a:rPr lang="en-GB" sz="1100" dirty="0"/>
              <a:t>Diagnostics and Warranty Team</a:t>
            </a:r>
            <a:r>
              <a:rPr lang="en-GB" sz="1100" dirty="0" smtClean="0"/>
              <a:t>”.</a:t>
            </a:r>
            <a:endParaRPr lang="en-GB" sz="1100" dirty="0"/>
          </a:p>
          <a:p>
            <a:pPr marL="0" indent="0">
              <a:buNone/>
            </a:pPr>
            <a:endParaRPr lang="en-GB" sz="1400" b="1" i="1" dirty="0" smtClean="0"/>
          </a:p>
          <a:p>
            <a:pPr marL="0" indent="0">
              <a:buNone/>
            </a:pPr>
            <a:r>
              <a:rPr lang="en-GB" sz="1400" b="1" i="1" dirty="0" smtClean="0"/>
              <a:t>Hobbies:</a:t>
            </a:r>
          </a:p>
          <a:p>
            <a:r>
              <a:rPr lang="en-GB" sz="1400" dirty="0"/>
              <a:t>Fan of cars (Hillman Imps/classics), motorsport, cricket, American Football.</a:t>
            </a:r>
          </a:p>
          <a:p>
            <a:endParaRPr lang="en-GB" sz="1400" dirty="0"/>
          </a:p>
        </p:txBody>
      </p:sp>
      <p:pic>
        <p:nvPicPr>
          <p:cNvPr id="9" name="Picture 2" descr="Image may contain: 5 people, people smiling, car and outdoor">
            <a:extLst>
              <a:ext uri="{FF2B5EF4-FFF2-40B4-BE49-F238E27FC236}">
                <a16:creationId xmlns:a16="http://schemas.microsoft.com/office/drawing/2014/main" id="{F635C623-86A3-4791-84ED-22E9A18412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8" t="1160" r="20326" b="33173"/>
          <a:stretch/>
        </p:blipFill>
        <p:spPr bwMode="auto">
          <a:xfrm>
            <a:off x="6951101" y="3816000"/>
            <a:ext cx="1662939" cy="936000"/>
          </a:xfrm>
          <a:prstGeom prst="rect">
            <a:avLst/>
          </a:prstGeom>
          <a:noFill/>
          <a:ln w="3175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083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145C4-E94E-41A0-B24C-F7A6D7989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</a:t>
            </a:r>
            <a:r>
              <a:rPr lang="en-GB" dirty="0" smtClean="0"/>
              <a:t>Role @ GRM Consulting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B6BA8-D63B-4BE6-80E7-7A0A843D5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dirty="0"/>
              <a:t>Having been with TAE for around 4 years, in late 2015, I decided that I wasn’t happy in my current </a:t>
            </a:r>
            <a:r>
              <a:rPr lang="en-GB" sz="1600" dirty="0" smtClean="0"/>
              <a:t>job and wanted a change of field/direction.</a:t>
            </a:r>
            <a:endParaRPr lang="en-GB" sz="1600" dirty="0"/>
          </a:p>
          <a:p>
            <a:r>
              <a:rPr lang="en-GB" sz="1600" dirty="0"/>
              <a:t>Joined </a:t>
            </a:r>
            <a:r>
              <a:rPr lang="en-GB" sz="1600" b="1" i="1" dirty="0"/>
              <a:t>GRM Consulting</a:t>
            </a:r>
            <a:r>
              <a:rPr lang="en-GB" sz="1600" dirty="0"/>
              <a:t> in March 2016 as </a:t>
            </a:r>
            <a:r>
              <a:rPr lang="en-GB" sz="1600" dirty="0" smtClean="0"/>
              <a:t> a </a:t>
            </a:r>
            <a:r>
              <a:rPr lang="en-GB" sz="1600" dirty="0"/>
              <a:t>Project Engineer using Finite Element </a:t>
            </a:r>
            <a:r>
              <a:rPr lang="en-GB" sz="1600" dirty="0" smtClean="0"/>
              <a:t>Analysis.</a:t>
            </a:r>
            <a:endParaRPr lang="en-GB" sz="1600" dirty="0"/>
          </a:p>
          <a:p>
            <a:r>
              <a:rPr lang="en-GB" sz="1600" dirty="0" smtClean="0"/>
              <a:t>Various areas of work within the company including:</a:t>
            </a:r>
            <a:endParaRPr lang="en-GB" sz="1600" dirty="0"/>
          </a:p>
          <a:p>
            <a:pPr lvl="1"/>
            <a:r>
              <a:rPr lang="en-GB" sz="1200" dirty="0"/>
              <a:t>Simulation and optimisation of super conducting magnets </a:t>
            </a:r>
            <a:r>
              <a:rPr lang="en-GB" sz="1200" dirty="0" smtClean="0"/>
              <a:t>(MRI </a:t>
            </a:r>
            <a:r>
              <a:rPr lang="en-GB" sz="1200" dirty="0"/>
              <a:t>scanners).</a:t>
            </a:r>
          </a:p>
          <a:p>
            <a:pPr lvl="1"/>
            <a:r>
              <a:rPr lang="en-GB" sz="1200" dirty="0" smtClean="0"/>
              <a:t>Part </a:t>
            </a:r>
            <a:r>
              <a:rPr lang="en-GB" sz="1200" dirty="0"/>
              <a:t>government funded, ultra-lightweight engine block optimisation project for JLR</a:t>
            </a:r>
            <a:r>
              <a:rPr lang="en-GB" sz="1200" dirty="0" smtClean="0"/>
              <a:t>.</a:t>
            </a:r>
          </a:p>
          <a:p>
            <a:pPr lvl="1"/>
            <a:r>
              <a:rPr lang="en-GB" sz="1200" dirty="0" smtClean="0"/>
              <a:t>Train carriage interiors, driving simulation, crash simulation, Formula E, armoured vehicles, etc.</a:t>
            </a:r>
          </a:p>
          <a:p>
            <a:pPr marL="398710" lvl="1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600" b="1" u="sng" dirty="0"/>
              <a:t>GRM Consulting</a:t>
            </a:r>
          </a:p>
          <a:p>
            <a:r>
              <a:rPr lang="en-GB" sz="1600" dirty="0"/>
              <a:t>Based in Leamington Spa</a:t>
            </a:r>
          </a:p>
          <a:p>
            <a:r>
              <a:rPr lang="en-GB" sz="1600" dirty="0"/>
              <a:t>Separate division in Japan</a:t>
            </a:r>
          </a:p>
          <a:p>
            <a:r>
              <a:rPr lang="en-GB" sz="1600" dirty="0" smtClean="0"/>
              <a:t>SME, </a:t>
            </a:r>
            <a:r>
              <a:rPr lang="en-GB" sz="1600" dirty="0"/>
              <a:t>~15 employees in UK office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4831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31FE5-721D-46CD-8BE6-BEB18EF88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of GRM Consulting</a:t>
            </a:r>
          </a:p>
        </p:txBody>
      </p:sp>
      <p:sp>
        <p:nvSpPr>
          <p:cNvPr id="10" name="Text Box 1">
            <a:extLst>
              <a:ext uri="{FF2B5EF4-FFF2-40B4-BE49-F238E27FC236}">
                <a16:creationId xmlns:a16="http://schemas.microsoft.com/office/drawing/2014/main" id="{E9E636AD-8883-4331-AA7B-B33D99A397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3631" y="2865699"/>
            <a:ext cx="4048369" cy="1429554"/>
          </a:xfrm>
          <a:prstGeom prst="rect">
            <a:avLst/>
          </a:prstGeom>
          <a:gradFill rotWithShape="1">
            <a:gsLst>
              <a:gs pos="0">
                <a:srgbClr val="FFFFFF">
                  <a:shade val="51000"/>
                  <a:satMod val="130000"/>
                  <a:alpha val="20000"/>
                </a:srgbClr>
              </a:gs>
              <a:gs pos="80000">
                <a:srgbClr val="FFFFFF">
                  <a:shade val="93000"/>
                  <a:satMod val="130000"/>
                </a:srgbClr>
              </a:gs>
              <a:gs pos="100000">
                <a:srgbClr val="FFFFFF">
                  <a:shade val="94000"/>
                  <a:satMod val="135000"/>
                </a:srgbClr>
              </a:gs>
            </a:gsLst>
            <a:lin ang="16200000" scaled="0"/>
          </a:gradFill>
          <a:ln w="3175">
            <a:solidFill>
              <a:schemeClr val="accent1"/>
            </a:solidFill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  <a:extLst/>
        </p:spPr>
        <p:txBody>
          <a:bodyPr wrap="square" lIns="90000" tIns="46800" rIns="90000" bIns="46800">
            <a:noAutofit/>
          </a:bodyPr>
          <a:lstStyle>
            <a:lvl1pPr marL="284163" indent="-195263" eaLnBrk="0" hangingPunct="0"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1pPr>
            <a:lvl2pPr eaLnBrk="0" hangingPunct="0"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2pPr>
            <a:lvl3pPr eaLnBrk="0" hangingPunct="0"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3pPr>
            <a:lvl4pPr eaLnBrk="0" hangingPunct="0"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4pPr>
            <a:lvl5pPr eaLnBrk="0" hangingPunct="0"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9pPr>
          </a:lstStyle>
          <a:p>
            <a:pPr marL="284163" marR="0" lvl="0" indent="-195263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/>
            </a:pPr>
            <a:r>
              <a:rPr kumimoji="0" lang="en-GB" sz="2000" b="1" i="1" u="sng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Engineering Consultancy</a:t>
            </a:r>
          </a:p>
          <a:p>
            <a:pPr marL="8890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C0000"/>
              </a:buClr>
              <a:buSzTx/>
              <a:buFontTx/>
              <a:buNone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Optimisation</a:t>
            </a:r>
          </a:p>
          <a:p>
            <a:pPr marL="8890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C0000"/>
              </a:buClr>
              <a:buSzTx/>
              <a:buFontTx/>
              <a:buNone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Design Engineering</a:t>
            </a:r>
          </a:p>
          <a:p>
            <a:pPr marL="8890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C0000"/>
              </a:buClr>
              <a:buSzTx/>
              <a:buFontTx/>
              <a:buNone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Structural Analysis</a:t>
            </a:r>
          </a:p>
          <a:p>
            <a:pPr marL="8890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C0000"/>
              </a:buClr>
              <a:buSzTx/>
              <a:buFontTx/>
              <a:buNone/>
              <a:tabLst>
                <a:tab pos="284163" algn="l"/>
                <a:tab pos="731838" algn="l"/>
                <a:tab pos="1181100" algn="l"/>
                <a:tab pos="1630363" algn="l"/>
                <a:tab pos="2079625" algn="l"/>
                <a:tab pos="2528888" algn="l"/>
                <a:tab pos="2978150" algn="l"/>
                <a:tab pos="3427413" algn="l"/>
                <a:tab pos="3876675" algn="l"/>
                <a:tab pos="4325938" algn="l"/>
                <a:tab pos="4775200" algn="l"/>
                <a:tab pos="5224463" algn="l"/>
                <a:tab pos="5673725" algn="l"/>
                <a:tab pos="6122988" algn="l"/>
                <a:tab pos="6572250" algn="l"/>
                <a:tab pos="7021513" algn="l"/>
                <a:tab pos="7470775" algn="l"/>
                <a:tab pos="7920038" algn="l"/>
                <a:tab pos="8369300" algn="l"/>
                <a:tab pos="8818563" algn="l"/>
                <a:tab pos="9267825" algn="l"/>
              </a:tabLst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Composites</a:t>
            </a:r>
          </a:p>
        </p:txBody>
      </p:sp>
      <p:sp>
        <p:nvSpPr>
          <p:cNvPr id="11" name="Text Box 2">
            <a:extLst>
              <a:ext uri="{FF2B5EF4-FFF2-40B4-BE49-F238E27FC236}">
                <a16:creationId xmlns:a16="http://schemas.microsoft.com/office/drawing/2014/main" id="{09E5F9F7-B233-4B87-9459-CE8B731319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6598" y="2861911"/>
            <a:ext cx="4181474" cy="1433342"/>
          </a:xfrm>
          <a:prstGeom prst="rect">
            <a:avLst/>
          </a:prstGeom>
          <a:gradFill rotWithShape="1">
            <a:gsLst>
              <a:gs pos="0">
                <a:srgbClr val="FFFFFF">
                  <a:shade val="51000"/>
                  <a:satMod val="130000"/>
                  <a:alpha val="20000"/>
                </a:srgbClr>
              </a:gs>
              <a:gs pos="80000">
                <a:srgbClr val="FFFFFF">
                  <a:shade val="93000"/>
                  <a:satMod val="130000"/>
                </a:srgbClr>
              </a:gs>
              <a:gs pos="100000">
                <a:srgbClr val="FFFFFF">
                  <a:shade val="94000"/>
                  <a:satMod val="135000"/>
                </a:srgbClr>
              </a:gs>
            </a:gsLst>
            <a:lin ang="16200000" scaled="0"/>
          </a:gradFill>
          <a:ln w="3175">
            <a:solidFill>
              <a:schemeClr val="accent1"/>
            </a:solidFill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/>
          <a:extLst/>
        </p:spPr>
        <p:txBody>
          <a:bodyPr wrap="square" lIns="90000" tIns="46800" rIns="90000" bIns="468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8" charset="0"/>
                <a:cs typeface="Lucida Sans Unicode" pitchFamily="34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GB" sz="2000" b="1" i="1" u="sng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FE Software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en-GB" sz="3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cs typeface="Lucida Sans Unicode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C0000"/>
              </a:buClr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Software Development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C0000"/>
              </a:buClr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Software Sales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C0000"/>
              </a:buClr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Technical Support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C0000"/>
              </a:buClr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Lucida Sans Unicode" pitchFamily="34" charset="0"/>
              </a:rPr>
              <a:t>Standard &amp; Bespoke Training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D7FEC2-767B-4158-AEE8-A014EBC6A46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6186" y="1008093"/>
            <a:ext cx="2213935" cy="1438275"/>
          </a:xfrm>
          <a:prstGeom prst="rect">
            <a:avLst/>
          </a:prstGeom>
        </p:spPr>
      </p:pic>
      <p:sp>
        <p:nvSpPr>
          <p:cNvPr id="13" name="Down Arrow 8">
            <a:extLst>
              <a:ext uri="{FF2B5EF4-FFF2-40B4-BE49-F238E27FC236}">
                <a16:creationId xmlns:a16="http://schemas.microsoft.com/office/drawing/2014/main" id="{2AC08F0D-9F33-48F3-8320-9BBFF2383827}"/>
              </a:ext>
            </a:extLst>
          </p:cNvPr>
          <p:cNvSpPr/>
          <p:nvPr/>
        </p:nvSpPr>
        <p:spPr bwMode="auto">
          <a:xfrm rot="18865153">
            <a:off x="5176284" y="2189591"/>
            <a:ext cx="360040" cy="720080"/>
          </a:xfrm>
          <a:prstGeom prst="downArrow">
            <a:avLst/>
          </a:prstGeom>
          <a:solidFill>
            <a:srgbClr val="EE2938"/>
          </a:solidFill>
          <a:ln>
            <a:noFill/>
            <a:headEnd type="none" w="med" len="med"/>
            <a:tailEnd type="none" w="med" len="me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449263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charset="0"/>
              <a:cs typeface="Lucida Sans Unicode"/>
            </a:endParaRPr>
          </a:p>
        </p:txBody>
      </p:sp>
      <p:sp>
        <p:nvSpPr>
          <p:cNvPr id="14" name="Down Arrow 9">
            <a:extLst>
              <a:ext uri="{FF2B5EF4-FFF2-40B4-BE49-F238E27FC236}">
                <a16:creationId xmlns:a16="http://schemas.microsoft.com/office/drawing/2014/main" id="{19DD6B53-2FF8-4EAF-A3EB-F39705904D44}"/>
              </a:ext>
            </a:extLst>
          </p:cNvPr>
          <p:cNvSpPr/>
          <p:nvPr/>
        </p:nvSpPr>
        <p:spPr bwMode="auto">
          <a:xfrm rot="2760000">
            <a:off x="3590534" y="2190560"/>
            <a:ext cx="360040" cy="720080"/>
          </a:xfrm>
          <a:prstGeom prst="downArrow">
            <a:avLst/>
          </a:prstGeom>
          <a:solidFill>
            <a:srgbClr val="EE2938"/>
          </a:solidFill>
          <a:ln>
            <a:noFill/>
            <a:headEnd type="none" w="med" len="med"/>
            <a:tailEnd type="none" w="med" len="me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449263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charset="0"/>
              <a:cs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3763459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194C0-E11D-4A53-9463-CBCCF6375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Consulting- Industries</a:t>
            </a:r>
          </a:p>
        </p:txBody>
      </p:sp>
      <p:pic>
        <p:nvPicPr>
          <p:cNvPr id="6" name="Picture 11">
            <a:extLst>
              <a:ext uri="{FF2B5EF4-FFF2-40B4-BE49-F238E27FC236}">
                <a16:creationId xmlns:a16="http://schemas.microsoft.com/office/drawing/2014/main" id="{5A8D496C-574E-4E57-AD53-B885390F3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0" y="1188000"/>
            <a:ext cx="933450" cy="5860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7" name="Picture 20">
            <a:extLst>
              <a:ext uri="{FF2B5EF4-FFF2-40B4-BE49-F238E27FC236}">
                <a16:creationId xmlns:a16="http://schemas.microsoft.com/office/drawing/2014/main" id="{64145FD3-FCBA-44C3-B2EA-9F6F6E767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0" y="1935506"/>
            <a:ext cx="587375" cy="7276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2E20DC4F-245C-4798-AD0D-4C64C36AA5BB}"/>
              </a:ext>
            </a:extLst>
          </p:cNvPr>
          <p:cNvGraphicFramePr>
            <a:graphicFrameLocks/>
          </p:cNvGraphicFramePr>
          <p:nvPr>
            <p:extLst/>
          </p:nvPr>
        </p:nvGraphicFramePr>
        <p:xfrm>
          <a:off x="2131266" y="1260475"/>
          <a:ext cx="4881469" cy="3282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Picture 10">
            <a:extLst>
              <a:ext uri="{FF2B5EF4-FFF2-40B4-BE49-F238E27FC236}">
                <a16:creationId xmlns:a16="http://schemas.microsoft.com/office/drawing/2014/main" id="{59EA8C8C-97D7-4375-A2DE-8118A2544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0" y="2838216"/>
            <a:ext cx="852487" cy="5159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0" name="Picture 12">
            <a:extLst>
              <a:ext uri="{FF2B5EF4-FFF2-40B4-BE49-F238E27FC236}">
                <a16:creationId xmlns:a16="http://schemas.microsoft.com/office/drawing/2014/main" id="{8B066212-9F0B-44A7-81FA-F898ED78D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563" y="1999298"/>
            <a:ext cx="904875" cy="5675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1" name="Picture 13">
            <a:extLst>
              <a:ext uri="{FF2B5EF4-FFF2-40B4-BE49-F238E27FC236}">
                <a16:creationId xmlns:a16="http://schemas.microsoft.com/office/drawing/2014/main" id="{1A7BDD43-B5E4-492B-ADEA-C7E74DA371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626" y="3439210"/>
            <a:ext cx="1039813" cy="5754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2" name="Picture 14">
            <a:extLst>
              <a:ext uri="{FF2B5EF4-FFF2-40B4-BE49-F238E27FC236}">
                <a16:creationId xmlns:a16="http://schemas.microsoft.com/office/drawing/2014/main" id="{6252D1C0-803E-4757-B4B6-76E80B08E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4601" y="4186719"/>
            <a:ext cx="604837" cy="7553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3" name="Picture 17">
            <a:extLst>
              <a:ext uri="{FF2B5EF4-FFF2-40B4-BE49-F238E27FC236}">
                <a16:creationId xmlns:a16="http://schemas.microsoft.com/office/drawing/2014/main" id="{222CD608-44FD-4049-B8F5-4492019A68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0" y="4159216"/>
            <a:ext cx="717550" cy="7937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4" name="Picture 21">
            <a:extLst>
              <a:ext uri="{FF2B5EF4-FFF2-40B4-BE49-F238E27FC236}">
                <a16:creationId xmlns:a16="http://schemas.microsoft.com/office/drawing/2014/main" id="{A0B45DAC-622D-49EF-8819-A4B4D738DD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213" y="2741078"/>
            <a:ext cx="1292225" cy="5172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5" name="Picture 24" descr="http://www.railway-technology.com/projects/beijing-tianjin/images/4-velaro-train.jpg">
            <a:extLst>
              <a:ext uri="{FF2B5EF4-FFF2-40B4-BE49-F238E27FC236}">
                <a16:creationId xmlns:a16="http://schemas.microsoft.com/office/drawing/2014/main" id="{DF5E370A-70C0-42E1-8FAF-AEB37AA76A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877" y="1188000"/>
            <a:ext cx="1198562" cy="6614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7ECAB0-751B-4EC1-BAAE-04EEEF7FE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0" y="3510875"/>
            <a:ext cx="1225550" cy="5185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57C3BE9-99DB-4BEB-87D2-2F5712826741}"/>
              </a:ext>
            </a:extLst>
          </p:cNvPr>
          <p:cNvSpPr txBox="1"/>
          <p:nvPr/>
        </p:nvSpPr>
        <p:spPr>
          <a:xfrm>
            <a:off x="1185450" y="1250193"/>
            <a:ext cx="11432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Waste vehicle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Plant Machinery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DE33EC-D830-472C-9454-5DB55B7F2B2C}"/>
              </a:ext>
            </a:extLst>
          </p:cNvPr>
          <p:cNvSpPr txBox="1"/>
          <p:nvPr/>
        </p:nvSpPr>
        <p:spPr>
          <a:xfrm>
            <a:off x="839375" y="1976142"/>
            <a:ext cx="6864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Crash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Interior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NVH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3A7BCFD-4F49-412D-B11A-6E31F03342F1}"/>
              </a:ext>
            </a:extLst>
          </p:cNvPr>
          <p:cNvSpPr txBox="1"/>
          <p:nvPr/>
        </p:nvSpPr>
        <p:spPr>
          <a:xfrm>
            <a:off x="1104487" y="2865352"/>
            <a:ext cx="11384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MRI Scanners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Drug Dispensers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C5BBAE-ABCB-44FA-BA32-2C9A1E4CEAB7}"/>
              </a:ext>
            </a:extLst>
          </p:cNvPr>
          <p:cNvSpPr txBox="1"/>
          <p:nvPr/>
        </p:nvSpPr>
        <p:spPr>
          <a:xfrm>
            <a:off x="1477550" y="3447000"/>
            <a:ext cx="143821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Wing Intercostal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Engine Mount Frames</a:t>
            </a:r>
          </a:p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Seating Systems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3048191-0B93-4E09-89FA-A594BEF714FD}"/>
              </a:ext>
            </a:extLst>
          </p:cNvPr>
          <p:cNvSpPr txBox="1"/>
          <p:nvPr/>
        </p:nvSpPr>
        <p:spPr>
          <a:xfrm>
            <a:off x="969550" y="4417591"/>
            <a:ext cx="10374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>
              <a:buFont typeface="Arial" panose="020B0604020202020204" pitchFamily="34" charset="0"/>
              <a:buChar char="•"/>
            </a:pPr>
            <a:r>
              <a:rPr lang="en-GB" sz="1000" dirty="0"/>
              <a:t>America’s Cup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F90FA2D-37BC-4F1A-844E-A923AAF482B2}"/>
              </a:ext>
            </a:extLst>
          </p:cNvPr>
          <p:cNvSpPr txBox="1"/>
          <p:nvPr/>
        </p:nvSpPr>
        <p:spPr>
          <a:xfrm>
            <a:off x="6197779" y="1318674"/>
            <a:ext cx="14830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Seat design/simulation</a:t>
            </a:r>
          </a:p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Crashworthiness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073D034-ADB5-45E2-8E0B-AF528C4167C3}"/>
              </a:ext>
            </a:extLst>
          </p:cNvPr>
          <p:cNvSpPr txBox="1"/>
          <p:nvPr/>
        </p:nvSpPr>
        <p:spPr>
          <a:xfrm>
            <a:off x="6270250" y="2159953"/>
            <a:ext cx="170431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Street Lamp Abuse Testing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E25B51B-7FD5-4102-B164-F32D5166D0C5}"/>
              </a:ext>
            </a:extLst>
          </p:cNvPr>
          <p:cNvSpPr txBox="1"/>
          <p:nvPr/>
        </p:nvSpPr>
        <p:spPr>
          <a:xfrm>
            <a:off x="6323726" y="2799653"/>
            <a:ext cx="12634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Blast Mitigation</a:t>
            </a:r>
          </a:p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Ballistic Protection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32240D9-CBE8-43A0-8773-068FDCCC3C48}"/>
              </a:ext>
            </a:extLst>
          </p:cNvPr>
          <p:cNvSpPr txBox="1"/>
          <p:nvPr/>
        </p:nvSpPr>
        <p:spPr>
          <a:xfrm>
            <a:off x="6204243" y="3526889"/>
            <a:ext cx="16353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Composite Chassis Design</a:t>
            </a:r>
          </a:p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Suspension Design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BAA38FF-108E-43DE-87C6-785A622FCB25}"/>
              </a:ext>
            </a:extLst>
          </p:cNvPr>
          <p:cNvSpPr txBox="1"/>
          <p:nvPr/>
        </p:nvSpPr>
        <p:spPr>
          <a:xfrm>
            <a:off x="7221107" y="4364357"/>
            <a:ext cx="1053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Packaging</a:t>
            </a:r>
          </a:p>
          <a:p>
            <a:pPr marL="108000" indent="-108000" algn="r">
              <a:buFont typeface="Arial" panose="020B0604020202020204" pitchFamily="34" charset="0"/>
              <a:buChar char="•"/>
            </a:pPr>
            <a:r>
              <a:rPr lang="en-GB" sz="1000" dirty="0"/>
              <a:t>Boiler Systems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0BBD23F-874A-400C-B9F0-46E928620086}"/>
              </a:ext>
            </a:extLst>
          </p:cNvPr>
          <p:cNvSpPr txBox="1"/>
          <p:nvPr/>
        </p:nvSpPr>
        <p:spPr>
          <a:xfrm>
            <a:off x="3652688" y="2479904"/>
            <a:ext cx="1876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Advances in cross industry optimisation and analytical methods, through projects in a variety of sectors.</a:t>
            </a:r>
          </a:p>
        </p:txBody>
      </p:sp>
    </p:spTree>
    <p:extLst>
      <p:ext uri="{BB962C8B-B14F-4D97-AF65-F5344CB8AC3E}">
        <p14:creationId xmlns:p14="http://schemas.microsoft.com/office/powerpoint/2010/main" val="1705097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8BE7F23-D0B8-4015-84FC-B959C0FC2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Consulting- Customers/Projects (Automotive)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F9C9900-8B98-48A3-B22C-0FE2C613DF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Composite Crashworthiness</a:t>
            </a:r>
          </a:p>
          <a:p>
            <a:r>
              <a:rPr lang="en-GB" dirty="0"/>
              <a:t>Transmission engineering</a:t>
            </a:r>
          </a:p>
          <a:p>
            <a:r>
              <a:rPr lang="en-GB" dirty="0"/>
              <a:t>Pedestrian protection</a:t>
            </a:r>
          </a:p>
          <a:p>
            <a:r>
              <a:rPr lang="en-GB" dirty="0"/>
              <a:t>Interior safety</a:t>
            </a:r>
          </a:p>
          <a:p>
            <a:r>
              <a:rPr lang="en-GB" dirty="0"/>
              <a:t>Body NVH &amp; Stiffness</a:t>
            </a:r>
          </a:p>
          <a:p>
            <a:r>
              <a:rPr lang="en-GB" dirty="0"/>
              <a:t>Interior abuse and NVH</a:t>
            </a:r>
          </a:p>
          <a:p>
            <a:endParaRPr lang="en-GB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77DA6D7-6F2A-4780-9200-D2072A635DDA}"/>
              </a:ext>
            </a:extLst>
          </p:cNvPr>
          <p:cNvGrpSpPr/>
          <p:nvPr/>
        </p:nvGrpSpPr>
        <p:grpSpPr>
          <a:xfrm>
            <a:off x="432000" y="1294744"/>
            <a:ext cx="3752285" cy="2810512"/>
            <a:chOff x="594216" y="1664738"/>
            <a:chExt cx="3752285" cy="2810512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B52B31C0-43E0-49EA-8BD0-AB2E3563BC7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0769" b="10677"/>
            <a:stretch/>
          </p:blipFill>
          <p:spPr>
            <a:xfrm>
              <a:off x="594216" y="1714321"/>
              <a:ext cx="1620000" cy="462573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4B783CB2-2414-46A6-83CB-8AFF4D5E6E5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6842" y="2641173"/>
              <a:ext cx="810000" cy="812718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BAAFC19F-A223-43BA-9929-9A5F898AED3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5211" y="2590765"/>
              <a:ext cx="810000" cy="913534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5ED811B-83ED-4F7A-8A51-EFB7DFF7F45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743" t="15700" r="9002" b="13300"/>
            <a:stretch/>
          </p:blipFill>
          <p:spPr>
            <a:xfrm>
              <a:off x="2548867" y="1664738"/>
              <a:ext cx="1296000" cy="719590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EE888FF5-1F56-45F8-9218-BBDE7B5DF79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38" t="15018" b="3768"/>
            <a:stretch/>
          </p:blipFill>
          <p:spPr>
            <a:xfrm>
              <a:off x="2943581" y="2709745"/>
              <a:ext cx="1402920" cy="702414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6F9C5F25-25D4-41D7-8A8A-7410185E81E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251" b="30796"/>
            <a:stretch/>
          </p:blipFill>
          <p:spPr>
            <a:xfrm>
              <a:off x="1029659" y="3588985"/>
              <a:ext cx="2571750" cy="8862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4101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Finite Element Analysis?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080" y="897566"/>
            <a:ext cx="7600320" cy="827996"/>
          </a:xfrm>
        </p:spPr>
        <p:txBody>
          <a:bodyPr/>
          <a:lstStyle/>
          <a:p>
            <a:r>
              <a:rPr lang="en-US" altLang="en-US" dirty="0">
                <a:solidFill>
                  <a:schemeClr val="tx1"/>
                </a:solidFill>
                <a:ea typeface="MS PGothic" panose="020B0600070205080204" pitchFamily="34" charset="-128"/>
              </a:rPr>
              <a:t>Finite Element Analysis (FEA) is a numerical tool used for solving problems defined by ordinary or partial </a:t>
            </a:r>
            <a:r>
              <a:rPr lang="en-US" altLang="en-US" dirty="0" smtClean="0">
                <a:solidFill>
                  <a:schemeClr val="tx1"/>
                </a:solidFill>
                <a:ea typeface="MS PGothic" panose="020B0600070205080204" pitchFamily="34" charset="-128"/>
              </a:rPr>
              <a:t>differential equations.</a:t>
            </a:r>
            <a:endParaRPr lang="en-US" altLang="en-US" dirty="0">
              <a:solidFill>
                <a:schemeClr val="bg1"/>
              </a:solidFill>
              <a:latin typeface="Swis721 Lt BT"/>
              <a:ea typeface="MS PGothic" panose="020B0600070205080204" pitchFamily="34" charset="-128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685441" y="3319867"/>
                <a:ext cx="4617720" cy="1214115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tabLst>
                    <a:tab pos="360363" algn="l"/>
                    <a:tab pos="715963" algn="l"/>
                  </a:tabLst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458" b="1" i="1" smtClean="0">
                          <a:latin typeface="Cambria Math" panose="02040503050406030204" pitchFamily="18" charset="0"/>
                        </a:rPr>
                        <m:t>𝑭</m:t>
                      </m:r>
                      <m:r>
                        <a:rPr lang="en-GB" sz="1458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458" b="1" i="1" smtClean="0">
                          <a:latin typeface="Cambria Math" panose="02040503050406030204" pitchFamily="18" charset="0"/>
                        </a:rPr>
                        <m:t>𝒌𝒙</m:t>
                      </m:r>
                    </m:oMath>
                  </m:oMathPara>
                </a14:m>
                <a:endParaRPr lang="en-GB" sz="1458" b="1" dirty="0" smtClean="0"/>
              </a:p>
              <a:p>
                <a:pPr>
                  <a:tabLst>
                    <a:tab pos="360363" algn="l"/>
                    <a:tab pos="715963" algn="l"/>
                  </a:tabLst>
                  <a:defRPr/>
                </a:pPr>
                <a:r>
                  <a:rPr lang="en-GB" sz="1458" b="1" i="1" dirty="0" smtClean="0"/>
                  <a:t>Where:</a:t>
                </a:r>
              </a:p>
              <a:p>
                <a:pPr>
                  <a:tabLst>
                    <a:tab pos="360363" algn="l"/>
                    <a:tab pos="715963" algn="l"/>
                  </a:tabLst>
                  <a:defRPr/>
                </a:pPr>
                <a:r>
                  <a:rPr lang="en-GB" sz="1458" b="1" dirty="0" smtClean="0"/>
                  <a:t>F</a:t>
                </a:r>
                <a:r>
                  <a:rPr lang="en-GB" sz="1458" dirty="0" smtClean="0"/>
                  <a:t> 	= 	Force </a:t>
                </a:r>
                <a:r>
                  <a:rPr lang="en-GB" sz="1458" dirty="0"/>
                  <a:t>Applied</a:t>
                </a:r>
              </a:p>
              <a:p>
                <a:pPr>
                  <a:tabLst>
                    <a:tab pos="360363" algn="l"/>
                    <a:tab pos="715963" algn="l"/>
                  </a:tabLst>
                  <a:defRPr/>
                </a:pPr>
                <a:r>
                  <a:rPr lang="en-GB" sz="1458" b="1" dirty="0"/>
                  <a:t>K</a:t>
                </a:r>
                <a:r>
                  <a:rPr lang="en-GB" sz="1458" dirty="0"/>
                  <a:t> </a:t>
                </a:r>
                <a:r>
                  <a:rPr lang="en-GB" sz="1458" dirty="0" smtClean="0"/>
                  <a:t>	= 	Element Stiffness</a:t>
                </a:r>
                <a:endParaRPr lang="en-GB" sz="1458" dirty="0"/>
              </a:p>
              <a:p>
                <a:pPr>
                  <a:tabLst>
                    <a:tab pos="360363" algn="l"/>
                    <a:tab pos="715963" algn="l"/>
                  </a:tabLst>
                  <a:defRPr/>
                </a:pPr>
                <a:r>
                  <a:rPr lang="en-GB" sz="1458" b="1" dirty="0"/>
                  <a:t>X</a:t>
                </a:r>
                <a:r>
                  <a:rPr lang="en-GB" sz="1458" dirty="0"/>
                  <a:t> </a:t>
                </a:r>
                <a:r>
                  <a:rPr lang="en-GB" sz="1458" dirty="0" smtClean="0"/>
                  <a:t>	= 	Displacement</a:t>
                </a:r>
                <a:endParaRPr lang="en-GB" sz="1458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441" y="3319867"/>
                <a:ext cx="4617720" cy="1214115"/>
              </a:xfrm>
              <a:prstGeom prst="rect">
                <a:avLst/>
              </a:prstGeom>
              <a:blipFill>
                <a:blip r:embed="rId2"/>
                <a:stretch>
                  <a:fillRect l="-396" b="-45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/>
          <p:cNvSpPr txBox="1"/>
          <p:nvPr/>
        </p:nvSpPr>
        <p:spPr>
          <a:xfrm>
            <a:off x="6064897" y="4186830"/>
            <a:ext cx="2401757" cy="246221"/>
          </a:xfrm>
          <a:prstGeom prst="rect">
            <a:avLst/>
          </a:prstGeo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1000" i="1" dirty="0" smtClean="0">
                <a:latin typeface="+mj-lt"/>
              </a:rPr>
              <a:t>Example of a Finite Element “Mesh”</a:t>
            </a:r>
            <a:endParaRPr lang="en-GB" sz="1000" i="1" dirty="0"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87648" y="4643346"/>
            <a:ext cx="3078956" cy="31669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58" dirty="0">
                <a:latin typeface="+mj-lt"/>
              </a:rPr>
              <a:t>[F]=[K][X]  -&gt;  [X]=[K]</a:t>
            </a:r>
            <a:r>
              <a:rPr lang="en-GB" sz="1458" baseline="30000" dirty="0">
                <a:latin typeface="+mj-lt"/>
              </a:rPr>
              <a:t>-1</a:t>
            </a:r>
            <a:r>
              <a:rPr lang="en-GB" sz="1458" dirty="0">
                <a:latin typeface="+mj-lt"/>
              </a:rPr>
              <a:t>[F]</a:t>
            </a:r>
          </a:p>
        </p:txBody>
      </p:sp>
      <p:pic>
        <p:nvPicPr>
          <p:cNvPr id="7" name="Picture 8" descr="Screenshot-1.pn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418" y="1725562"/>
            <a:ext cx="2511743" cy="2558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 bwMode="auto">
          <a:xfrm>
            <a:off x="2527519" y="2131257"/>
            <a:ext cx="891099" cy="729081"/>
          </a:xfrm>
          <a:prstGeom prst="rect">
            <a:avLst/>
          </a:prstGeom>
          <a:solidFill>
            <a:srgbClr val="BBE0E3"/>
          </a:solidFill>
          <a:ln w="25400" cap="flat" cmpd="sng" algn="ctr">
            <a:solidFill>
              <a:srgbClr val="333399"/>
            </a:solidFill>
            <a:prstDash val="solid"/>
            <a:round/>
            <a:headEnd type="none" w="med" len="med"/>
            <a:tailEnd type="none" w="med" len="lg"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960" b="1" kern="0" dirty="0">
                <a:ln w="12700">
                  <a:solidFill>
                    <a:srgbClr val="000000">
                      <a:satMod val="155000"/>
                    </a:srgbClr>
                  </a:solidFill>
                  <a:prstDash val="solid"/>
                </a:ln>
                <a:solidFill>
                  <a:srgbClr val="808080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K</a:t>
            </a:r>
          </a:p>
        </p:txBody>
      </p:sp>
      <p:sp>
        <p:nvSpPr>
          <p:cNvPr id="9" name="Right Arrow 10"/>
          <p:cNvSpPr>
            <a:spLocks noChangeArrowheads="1"/>
          </p:cNvSpPr>
          <p:nvPr/>
        </p:nvSpPr>
        <p:spPr bwMode="auto">
          <a:xfrm>
            <a:off x="3418666" y="2334210"/>
            <a:ext cx="567213" cy="322898"/>
          </a:xfrm>
          <a:prstGeom prst="rightArrow">
            <a:avLst>
              <a:gd name="adj1" fmla="val 50000"/>
              <a:gd name="adj2" fmla="val 50186"/>
            </a:avLst>
          </a:prstGeom>
          <a:solidFill>
            <a:srgbClr val="FFFF00"/>
          </a:solidFill>
          <a:ln w="25400" algn="ctr">
            <a:solidFill>
              <a:srgbClr val="333399"/>
            </a:solidFill>
            <a:round/>
            <a:headEnd/>
            <a:tailEnd type="none" w="med" len="lg"/>
          </a:ln>
        </p:spPr>
        <p:txBody>
          <a:bodyPr wrap="none" anchor="ctr"/>
          <a:lstStyle>
            <a:lvl1pPr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GB" altLang="en-US" b="0" i="0" kern="0">
              <a:solidFill>
                <a:srgbClr val="000000"/>
              </a:solidFill>
            </a:endParaRPr>
          </a:p>
        </p:txBody>
      </p:sp>
      <p:sp>
        <p:nvSpPr>
          <p:cNvPr id="10" name="Isosceles Triangle 11"/>
          <p:cNvSpPr>
            <a:spLocks noChangeArrowheads="1"/>
          </p:cNvSpPr>
          <p:nvPr/>
        </p:nvSpPr>
        <p:spPr bwMode="auto">
          <a:xfrm>
            <a:off x="2405682" y="2131327"/>
            <a:ext cx="242888" cy="202883"/>
          </a:xfrm>
          <a:prstGeom prst="triangle">
            <a:avLst>
              <a:gd name="adj" fmla="val 50000"/>
            </a:avLst>
          </a:prstGeom>
          <a:solidFill>
            <a:srgbClr val="92D050"/>
          </a:solidFill>
          <a:ln w="25400" algn="ctr">
            <a:solidFill>
              <a:srgbClr val="333399"/>
            </a:solidFill>
            <a:round/>
            <a:headEnd/>
            <a:tailEnd type="none" w="med" len="lg"/>
          </a:ln>
        </p:spPr>
        <p:txBody>
          <a:bodyPr wrap="none" anchor="ctr"/>
          <a:lstStyle>
            <a:lvl1pPr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GB" altLang="en-US" b="0" i="0" kern="0">
              <a:solidFill>
                <a:srgbClr val="000000"/>
              </a:solidFill>
            </a:endParaRPr>
          </a:p>
        </p:txBody>
      </p:sp>
      <p:sp>
        <p:nvSpPr>
          <p:cNvPr id="11" name="Isosceles Triangle 12"/>
          <p:cNvSpPr>
            <a:spLocks noChangeArrowheads="1"/>
          </p:cNvSpPr>
          <p:nvPr/>
        </p:nvSpPr>
        <p:spPr bwMode="auto">
          <a:xfrm>
            <a:off x="2405682" y="2859990"/>
            <a:ext cx="242888" cy="202883"/>
          </a:xfrm>
          <a:prstGeom prst="triangle">
            <a:avLst>
              <a:gd name="adj" fmla="val 50000"/>
            </a:avLst>
          </a:prstGeom>
          <a:solidFill>
            <a:srgbClr val="92D050"/>
          </a:solidFill>
          <a:ln w="25400" algn="ctr">
            <a:solidFill>
              <a:srgbClr val="333399"/>
            </a:solidFill>
            <a:round/>
            <a:headEnd/>
            <a:tailEnd type="none" w="med" len="lg"/>
          </a:ln>
        </p:spPr>
        <p:txBody>
          <a:bodyPr wrap="none" anchor="ctr"/>
          <a:lstStyle>
            <a:lvl1pPr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GB" altLang="en-US" b="0" i="0" kern="0">
              <a:solidFill>
                <a:srgbClr val="000000"/>
              </a:solidFill>
            </a:endParaRPr>
          </a:p>
        </p:txBody>
      </p:sp>
      <p:sp>
        <p:nvSpPr>
          <p:cNvPr id="12" name="TextBox 13"/>
          <p:cNvSpPr txBox="1">
            <a:spLocks noChangeArrowheads="1"/>
          </p:cNvSpPr>
          <p:nvPr/>
        </p:nvSpPr>
        <p:spPr bwMode="auto">
          <a:xfrm>
            <a:off x="3782996" y="2171332"/>
            <a:ext cx="891540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kern="0"/>
              <a:t>Force (F)</a:t>
            </a:r>
          </a:p>
        </p:txBody>
      </p:sp>
      <p:cxnSp>
        <p:nvCxnSpPr>
          <p:cNvPr id="13" name="Shape 15"/>
          <p:cNvCxnSpPr>
            <a:cxnSpLocks noChangeShapeType="1"/>
            <a:stCxn id="8" idx="0"/>
            <a:endCxn id="14" idx="1"/>
          </p:cNvCxnSpPr>
          <p:nvPr/>
        </p:nvCxnSpPr>
        <p:spPr bwMode="auto">
          <a:xfrm rot="5400000" flipH="1" flipV="1">
            <a:off x="4512374" y="348962"/>
            <a:ext cx="242888" cy="3321843"/>
          </a:xfrm>
          <a:prstGeom prst="curvedConnector2">
            <a:avLst/>
          </a:prstGeom>
          <a:noFill/>
          <a:ln w="25400" algn="ctr">
            <a:solidFill>
              <a:srgbClr val="333399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" name="Rectangle 17"/>
          <p:cNvSpPr>
            <a:spLocks noChangeArrowheads="1"/>
          </p:cNvSpPr>
          <p:nvPr/>
        </p:nvSpPr>
        <p:spPr bwMode="auto">
          <a:xfrm>
            <a:off x="6294739" y="1766996"/>
            <a:ext cx="282893" cy="242888"/>
          </a:xfrm>
          <a:prstGeom prst="rect">
            <a:avLst/>
          </a:prstGeom>
          <a:solidFill>
            <a:srgbClr val="BBE0E3"/>
          </a:solidFill>
          <a:ln w="25400" algn="ctr">
            <a:solidFill>
              <a:srgbClr val="333399"/>
            </a:solidFill>
            <a:round/>
            <a:headEnd/>
            <a:tailEnd type="none" w="med" len="lg"/>
          </a:ln>
        </p:spPr>
        <p:txBody>
          <a:bodyPr wrap="none" anchor="ctr"/>
          <a:lstStyle>
            <a:lvl1pPr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GB" altLang="en-US" b="0" i="0" kern="0">
              <a:solidFill>
                <a:srgbClr val="000000"/>
              </a:solidFill>
            </a:endParaRPr>
          </a:p>
        </p:txBody>
      </p:sp>
      <p:cxnSp>
        <p:nvCxnSpPr>
          <p:cNvPr id="16" name="Straight Connector 25"/>
          <p:cNvCxnSpPr>
            <a:cxnSpLocks noChangeShapeType="1"/>
          </p:cNvCxnSpPr>
          <p:nvPr/>
        </p:nvCxnSpPr>
        <p:spPr bwMode="auto">
          <a:xfrm rot="5400000">
            <a:off x="3276505" y="3002150"/>
            <a:ext cx="284321" cy="0"/>
          </a:xfrm>
          <a:prstGeom prst="line">
            <a:avLst/>
          </a:prstGeom>
          <a:noFill/>
          <a:ln w="12700" algn="ctr">
            <a:solidFill>
              <a:srgbClr val="000000"/>
            </a:solidFill>
            <a:round/>
            <a:headEnd/>
            <a:tailEnd type="none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Straight Arrow Connector 27"/>
          <p:cNvCxnSpPr>
            <a:cxnSpLocks noChangeShapeType="1"/>
          </p:cNvCxnSpPr>
          <p:nvPr/>
        </p:nvCxnSpPr>
        <p:spPr bwMode="auto">
          <a:xfrm>
            <a:off x="3418665" y="3022868"/>
            <a:ext cx="404336" cy="1428"/>
          </a:xfrm>
          <a:prstGeom prst="straightConnector1">
            <a:avLst/>
          </a:prstGeom>
          <a:noFill/>
          <a:ln w="12700" algn="ctr">
            <a:solidFill>
              <a:srgbClr val="00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8" name="TextBox 28"/>
          <p:cNvSpPr txBox="1">
            <a:spLocks noChangeArrowheads="1"/>
          </p:cNvSpPr>
          <p:nvPr/>
        </p:nvSpPr>
        <p:spPr bwMode="auto">
          <a:xfrm>
            <a:off x="3418666" y="2779979"/>
            <a:ext cx="1052988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1080" kern="0" dirty="0"/>
              <a:t>Displacement (X)</a:t>
            </a:r>
          </a:p>
        </p:txBody>
      </p:sp>
    </p:spTree>
    <p:extLst>
      <p:ext uri="{BB962C8B-B14F-4D97-AF65-F5344CB8AC3E}">
        <p14:creationId xmlns:p14="http://schemas.microsoft.com/office/powerpoint/2010/main" val="320417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Fundamental Equations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r>
                  <a:rPr lang="en-GB" dirty="0"/>
                  <a:t>Statics 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𝑘𝑥</m:t>
                    </m:r>
                  </m:oMath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Modal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den>
                    </m:f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𝑘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den>
                        </m:f>
                      </m:e>
                    </m:rad>
                  </m:oMath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Impact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𝑚𝑎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0">
                <a:blip r:embed="rId2"/>
                <a:stretch>
                  <a:fillRect l="-16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308" y="807642"/>
            <a:ext cx="1679477" cy="15797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7794" y="1868610"/>
            <a:ext cx="2957513" cy="1737086"/>
          </a:xfrm>
          <a:prstGeom prst="rect">
            <a:avLst/>
          </a:prstGeom>
        </p:spPr>
      </p:pic>
      <p:pic>
        <p:nvPicPr>
          <p:cNvPr id="7" name="Picture 3" descr="Z:\SOFTWARE\ESL\TESTING\FIESTA_CRASH\TOPOMETRY1\BASE\run1\movie_000.gif"/>
          <p:cNvPicPr>
            <a:picLocks noChangeAspect="1" noChangeArrowheads="1" noCrop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329" y="3108813"/>
            <a:ext cx="2965433" cy="1853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73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Optimisation?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2000" y="900000"/>
            <a:ext cx="8280000" cy="1764000"/>
          </a:xfrm>
        </p:spPr>
        <p:txBody>
          <a:bodyPr/>
          <a:lstStyle/>
          <a:p>
            <a:pPr marL="0" indent="0" algn="ctr">
              <a:buNone/>
            </a:pPr>
            <a:r>
              <a:rPr lang="en-GB" sz="1600" dirty="0"/>
              <a:t>“Constrained optimization is the art of compromise between conflicting objectives. This is what design is all about</a:t>
            </a:r>
            <a:r>
              <a:rPr lang="en-GB" sz="1600" dirty="0" smtClean="0"/>
              <a:t>.” </a:t>
            </a:r>
            <a:r>
              <a:rPr lang="en-GB" sz="1600" i="1" dirty="0" smtClean="0"/>
              <a:t>-William </a:t>
            </a:r>
            <a:r>
              <a:rPr lang="en-GB" sz="1600" i="1" dirty="0"/>
              <a:t>A. </a:t>
            </a:r>
            <a:r>
              <a:rPr lang="en-GB" sz="1600" i="1" dirty="0" err="1" smtClean="0"/>
              <a:t>Dembski</a:t>
            </a:r>
            <a:endParaRPr lang="en-GB" sz="1600" i="1" dirty="0" smtClean="0"/>
          </a:p>
          <a:p>
            <a:pPr marL="0" indent="0" algn="ctr">
              <a:buNone/>
            </a:pPr>
            <a:endParaRPr lang="en-GB" sz="1600" i="1" dirty="0"/>
          </a:p>
          <a:p>
            <a:pPr marL="0" indent="0">
              <a:buNone/>
            </a:pPr>
            <a:r>
              <a:rPr lang="en-GB" sz="1600" b="1" dirty="0"/>
              <a:t>Optimization can be described as:</a:t>
            </a:r>
          </a:p>
          <a:p>
            <a:pPr marL="0" indent="0">
              <a:buNone/>
            </a:pPr>
            <a:r>
              <a:rPr lang="en-GB" sz="1600" dirty="0"/>
              <a:t>Finding a set of </a:t>
            </a:r>
            <a:r>
              <a:rPr lang="en-GB" sz="1600" b="1" i="1" dirty="0">
                <a:solidFill>
                  <a:srgbClr val="FF0000"/>
                </a:solidFill>
              </a:rPr>
              <a:t>design variable values</a:t>
            </a:r>
            <a:r>
              <a:rPr lang="en-GB" sz="1600" dirty="0"/>
              <a:t>, that will minimize the </a:t>
            </a:r>
            <a:r>
              <a:rPr lang="en-GB" sz="1600" b="1" i="1" dirty="0">
                <a:solidFill>
                  <a:srgbClr val="FF0000"/>
                </a:solidFill>
              </a:rPr>
              <a:t>objective function</a:t>
            </a:r>
            <a:r>
              <a:rPr lang="en-GB" sz="1600" dirty="0"/>
              <a:t>, whilst satisfying </a:t>
            </a:r>
            <a:r>
              <a:rPr lang="en-GB" sz="1600" b="1" i="1" dirty="0">
                <a:solidFill>
                  <a:srgbClr val="FF0000"/>
                </a:solidFill>
              </a:rPr>
              <a:t>constraints</a:t>
            </a:r>
            <a:r>
              <a:rPr lang="en-GB" sz="1600" dirty="0"/>
              <a:t>.</a:t>
            </a:r>
          </a:p>
          <a:p>
            <a:pPr marL="0" indent="0" algn="ctr">
              <a:buNone/>
            </a:pPr>
            <a:endParaRPr lang="en-GB" sz="1600" i="1" dirty="0" smtClean="0"/>
          </a:p>
          <a:p>
            <a:endParaRPr lang="en-GB" sz="1600" dirty="0" smtClean="0"/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1"/>
          </p:nvPr>
        </p:nvSpPr>
        <p:spPr>
          <a:xfrm>
            <a:off x="432000" y="2736000"/>
            <a:ext cx="4068000" cy="1764000"/>
          </a:xfrm>
        </p:spPr>
        <p:txBody>
          <a:bodyPr/>
          <a:lstStyle/>
          <a:p>
            <a:pPr marL="0" indent="0">
              <a:buNone/>
            </a:pPr>
            <a:r>
              <a:rPr lang="en-GB" sz="1200" b="1" i="1" dirty="0" smtClean="0"/>
              <a:t>For </a:t>
            </a:r>
            <a:r>
              <a:rPr lang="en-GB" sz="1200" b="1" i="1" dirty="0"/>
              <a:t>Example:</a:t>
            </a:r>
          </a:p>
          <a:p>
            <a:pPr>
              <a:tabLst>
                <a:tab pos="1617663" algn="l"/>
              </a:tabLst>
            </a:pPr>
            <a:r>
              <a:rPr lang="en-GB" sz="1200" b="1" dirty="0">
                <a:solidFill>
                  <a:srgbClr val="FF0000"/>
                </a:solidFill>
              </a:rPr>
              <a:t>Design Variables</a:t>
            </a:r>
            <a:r>
              <a:rPr lang="en-GB" sz="1200" dirty="0"/>
              <a:t>- 	</a:t>
            </a:r>
            <a:r>
              <a:rPr lang="en-GB" sz="1200" dirty="0" smtClean="0"/>
              <a:t>Distribution </a:t>
            </a:r>
            <a:r>
              <a:rPr lang="en-GB" sz="1200" dirty="0"/>
              <a:t>of </a:t>
            </a:r>
            <a:r>
              <a:rPr lang="en-GB" sz="1200" dirty="0" smtClean="0"/>
              <a:t>material in a part.</a:t>
            </a:r>
            <a:endParaRPr lang="en-GB" sz="1200" dirty="0"/>
          </a:p>
          <a:p>
            <a:pPr>
              <a:tabLst>
                <a:tab pos="1617663" algn="l"/>
              </a:tabLst>
            </a:pPr>
            <a:r>
              <a:rPr lang="en-GB" sz="1200" b="1" dirty="0">
                <a:solidFill>
                  <a:srgbClr val="FF0000"/>
                </a:solidFill>
              </a:rPr>
              <a:t>Objective Function</a:t>
            </a:r>
            <a:r>
              <a:rPr lang="en-GB" sz="1200" dirty="0"/>
              <a:t>- 	Minimize mass.</a:t>
            </a:r>
          </a:p>
          <a:p>
            <a:pPr>
              <a:tabLst>
                <a:tab pos="1617663" algn="l"/>
              </a:tabLst>
            </a:pPr>
            <a:r>
              <a:rPr lang="en-GB" sz="1200" b="1" dirty="0">
                <a:solidFill>
                  <a:srgbClr val="FF0000"/>
                </a:solidFill>
              </a:rPr>
              <a:t>Constraints</a:t>
            </a:r>
            <a:r>
              <a:rPr lang="en-GB" sz="1200" dirty="0"/>
              <a:t>- 	Maximum allowable stress in a part.</a:t>
            </a:r>
          </a:p>
          <a:p>
            <a:endParaRPr lang="en-GB" sz="1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sz="half" idx="13"/>
              </p:nvPr>
            </p:nvSpPr>
            <p:spPr>
              <a:xfrm>
                <a:off x="4644000" y="2735999"/>
                <a:ext cx="4068000" cy="1440000"/>
              </a:xfrm>
              <a:solidFill>
                <a:schemeClr val="bg1"/>
              </a:solidFill>
              <a:ln w="3175">
                <a:solidFill>
                  <a:schemeClr val="accent1"/>
                </a:solidFill>
              </a:ln>
            </p:spPr>
            <p:txBody>
              <a:bodyPr anchor="ctr"/>
              <a:lstStyle/>
              <a:p>
                <a:pPr marL="0" indent="0">
                  <a:buNone/>
                  <a:tabLst>
                    <a:tab pos="1884363" algn="l"/>
                  </a:tabLst>
                </a:pPr>
                <a:r>
                  <a:rPr lang="en-GB" sz="1600" b="1" i="1" dirty="0" smtClean="0"/>
                  <a:t>Minimise:</a:t>
                </a:r>
                <a:r>
                  <a:rPr lang="en-GB" sz="1600" b="0" dirty="0" smtClean="0"/>
                  <a:t>	</a:t>
                </a:r>
                <a14:m>
                  <m:oMath xmlns:m="http://schemas.openxmlformats.org/officeDocument/2006/math">
                    <m:r>
                      <a:rPr lang="en-GB" sz="1600" b="0" i="1" smtClean="0">
                        <a:latin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en-GB" sz="16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sz="1600" dirty="0" smtClean="0"/>
              </a:p>
              <a:p>
                <a:pPr marL="0" indent="0">
                  <a:buNone/>
                  <a:tabLst>
                    <a:tab pos="1884363" algn="l"/>
                  </a:tabLst>
                </a:pPr>
                <a:endParaRPr lang="en-GB" sz="1600" b="1" i="1" dirty="0" smtClean="0"/>
              </a:p>
              <a:p>
                <a:pPr marL="0" indent="0">
                  <a:buNone/>
                  <a:tabLst>
                    <a:tab pos="1884363" algn="l"/>
                  </a:tabLst>
                </a:pPr>
                <a:r>
                  <a:rPr lang="en-GB" sz="1600" b="1" i="1" dirty="0" smtClean="0"/>
                  <a:t>Subject To:</a:t>
                </a:r>
                <a:r>
                  <a:rPr lang="en-GB" sz="1600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</m:sub>
                    </m:sSub>
                    <m:d>
                      <m:dPr>
                        <m:ctrlPr>
                          <a:rPr lang="en-GB" sz="160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en-GB" sz="16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r>
                      <a:rPr lang="en-GB" sz="1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</m:t>
                    </m:r>
                  </m:oMath>
                </a14:m>
                <a:endParaRPr lang="en-GB" sz="1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  <a:tabLst>
                    <a:tab pos="1884363" algn="l"/>
                  </a:tabLst>
                </a:pPr>
                <a:r>
                  <a:rPr lang="en-GB" sz="1600" dirty="0" smtClean="0"/>
                  <a:t> 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6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en-GB" sz="16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6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GB" sz="1600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</m:e>
                      <m:sup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𝑙𝑜𝑤𝑒𝑟</m:t>
                        </m:r>
                      </m:sup>
                    </m:sSup>
                    <m:r>
                      <a:rPr lang="en-GB" sz="16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sz="16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p>
                      <m:sSupPr>
                        <m:ctrlPr>
                          <a:rPr lang="en-GB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en-GB" sz="16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GB" sz="1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</m:e>
                      <m:sup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𝑢𝑝𝑝𝑒𝑟</m:t>
                        </m:r>
                      </m:sup>
                    </m:sSup>
                  </m:oMath>
                </a14:m>
                <a:endParaRPr lang="en-GB" sz="1600" dirty="0"/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3"/>
              </p:nvPr>
            </p:nvSpPr>
            <p:spPr>
              <a:xfrm>
                <a:off x="4644000" y="2735999"/>
                <a:ext cx="4068000" cy="1440000"/>
              </a:xfrm>
              <a:blipFill>
                <a:blip r:embed="rId2"/>
                <a:stretch>
                  <a:fillRect l="-1198"/>
                </a:stretch>
              </a:blipFill>
              <a:ln w="3175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Left Brace 6"/>
          <p:cNvSpPr/>
          <p:nvPr/>
        </p:nvSpPr>
        <p:spPr bwMode="auto">
          <a:xfrm>
            <a:off x="6232850" y="3524695"/>
            <a:ext cx="236374" cy="493690"/>
          </a:xfrm>
          <a:prstGeom prst="leftBrace">
            <a:avLst>
              <a:gd name="adj1" fmla="val 40929"/>
              <a:gd name="adj2" fmla="val 50346"/>
            </a:avLst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imes New Roman" charset="0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432000" y="900000"/>
            <a:ext cx="8280000" cy="580458"/>
          </a:xfrm>
          <a:prstGeom prst="rect">
            <a:avLst/>
          </a:prstGeom>
          <a:noFill/>
          <a:ln w="3175">
            <a:solidFill>
              <a:schemeClr val="accent1"/>
            </a:solidFill>
            <a:headEnd type="none" w="med" len="med"/>
            <a:tailEnd type="none" w="med" len="med"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449263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cxnSp>
        <p:nvCxnSpPr>
          <p:cNvPr id="9" name="Straight Arrow Connector 8"/>
          <p:cNvCxnSpPr/>
          <p:nvPr/>
        </p:nvCxnSpPr>
        <p:spPr bwMode="auto">
          <a:xfrm>
            <a:off x="5722776" y="3611780"/>
            <a:ext cx="466530" cy="153540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>
            <a:off x="5722776" y="3025461"/>
            <a:ext cx="792000" cy="0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36574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Simulation, Optimisation?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400" dirty="0"/>
              <a:t>Traditionally, the product creation cycle has depended on knowledge driven design, before iterative analysis and optimization takes places. </a:t>
            </a:r>
          </a:p>
          <a:p>
            <a:r>
              <a:rPr lang="en-US" sz="1400" dirty="0"/>
              <a:t>The </a:t>
            </a:r>
            <a:r>
              <a:rPr lang="en-US" sz="1400" dirty="0" err="1"/>
              <a:t>optimisation</a:t>
            </a:r>
            <a:r>
              <a:rPr lang="en-US" sz="1400" dirty="0"/>
              <a:t> led design philosophy aims to use FE analysis and </a:t>
            </a:r>
            <a:r>
              <a:rPr lang="en-US" sz="1400" dirty="0" err="1"/>
              <a:t>optimisation</a:t>
            </a:r>
            <a:r>
              <a:rPr lang="en-US" sz="1400" dirty="0"/>
              <a:t> results to drive the design meeting stiffness, modal and stress requirements.</a:t>
            </a:r>
            <a:endParaRPr lang="en-GB" sz="140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1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180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1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1800"/>
          </a:p>
        </p:txBody>
      </p:sp>
      <p:grpSp>
        <p:nvGrpSpPr>
          <p:cNvPr id="16" name="Group 15"/>
          <p:cNvGrpSpPr/>
          <p:nvPr/>
        </p:nvGrpSpPr>
        <p:grpSpPr>
          <a:xfrm>
            <a:off x="1496322" y="2331716"/>
            <a:ext cx="1067435" cy="373678"/>
            <a:chOff x="1812925" y="3756660"/>
            <a:chExt cx="1067435" cy="373678"/>
          </a:xfrm>
        </p:grpSpPr>
        <p:sp>
          <p:nvSpPr>
            <p:cNvPr id="14" name="Chevron 13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863502" y="3761006"/>
              <a:ext cx="96627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Concept Generation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2513178" y="2323798"/>
            <a:ext cx="1067435" cy="373678"/>
            <a:chOff x="1812925" y="3756660"/>
            <a:chExt cx="1067435" cy="373678"/>
          </a:xfrm>
        </p:grpSpPr>
        <p:sp>
          <p:nvSpPr>
            <p:cNvPr id="20" name="Chevron 19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1863502" y="3761006"/>
              <a:ext cx="96627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Duty Cycle Load Cases</a:t>
              </a: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3578515" y="2323798"/>
            <a:ext cx="1067435" cy="373678"/>
            <a:chOff x="1812925" y="3756660"/>
            <a:chExt cx="1067435" cy="373678"/>
          </a:xfrm>
        </p:grpSpPr>
        <p:sp>
          <p:nvSpPr>
            <p:cNvPr id="23" name="Chevron 22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1863502" y="3761006"/>
              <a:ext cx="96627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Stress &amp; Strain Analysis</a:t>
              </a: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4632643" y="2331716"/>
            <a:ext cx="1067435" cy="365760"/>
            <a:chOff x="1812925" y="3756660"/>
            <a:chExt cx="1067435" cy="365760"/>
          </a:xfrm>
        </p:grpSpPr>
        <p:sp>
          <p:nvSpPr>
            <p:cNvPr id="26" name="Chevron 25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1863502" y="3761006"/>
              <a:ext cx="966279" cy="2308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Design Maturing</a:t>
              </a:r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5649499" y="2331716"/>
            <a:ext cx="1067435" cy="373678"/>
            <a:chOff x="1812925" y="3756660"/>
            <a:chExt cx="1067435" cy="373678"/>
          </a:xfrm>
        </p:grpSpPr>
        <p:sp>
          <p:nvSpPr>
            <p:cNvPr id="29" name="Chevron 28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863502" y="3761006"/>
              <a:ext cx="96627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Casting Feasibility</a:t>
              </a: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6666355" y="2331716"/>
            <a:ext cx="1067435" cy="365760"/>
            <a:chOff x="1812925" y="3756660"/>
            <a:chExt cx="1067435" cy="365760"/>
          </a:xfrm>
        </p:grpSpPr>
        <p:sp>
          <p:nvSpPr>
            <p:cNvPr id="32" name="Chevron 31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1863502" y="3761006"/>
              <a:ext cx="966279" cy="2308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Detailed Design</a:t>
              </a: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7721312" y="2332791"/>
            <a:ext cx="1159426" cy="369332"/>
            <a:chOff x="1849415" y="3753386"/>
            <a:chExt cx="1110457" cy="369332"/>
          </a:xfrm>
        </p:grpSpPr>
        <p:sp>
          <p:nvSpPr>
            <p:cNvPr id="35" name="Chevron 34"/>
            <p:cNvSpPr/>
            <p:nvPr/>
          </p:nvSpPr>
          <p:spPr>
            <a:xfrm>
              <a:off x="184941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1863502" y="3753386"/>
              <a:ext cx="109637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Attribute Targets (e.g. Mass, NVH)</a:t>
              </a:r>
            </a:p>
          </p:txBody>
        </p:sp>
      </p:grpSp>
      <p:sp>
        <p:nvSpPr>
          <p:cNvPr id="17" name="Circular Arrow 16"/>
          <p:cNvSpPr/>
          <p:nvPr/>
        </p:nvSpPr>
        <p:spPr>
          <a:xfrm rot="5400000">
            <a:off x="3693278" y="2054281"/>
            <a:ext cx="837902" cy="874329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2582680"/>
              <a:gd name="adj5" fmla="val 12500"/>
            </a:avLst>
          </a:prstGeom>
          <a:noFill/>
          <a:ln w="12700" cap="rnd" cmpd="sng">
            <a:solidFill>
              <a:schemeClr val="bg1">
                <a:lumMod val="50000"/>
              </a:schemeClr>
            </a:solidFill>
            <a:prstDash val="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pPr algn="l"/>
            <a:endParaRPr lang="en-GB" sz="1800" dirty="0">
              <a:solidFill>
                <a:schemeClr val="tx1"/>
              </a:solidFill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3629092" y="2914742"/>
            <a:ext cx="96627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900" dirty="0"/>
              <a:t>Optimisation Loop</a:t>
            </a:r>
          </a:p>
        </p:txBody>
      </p:sp>
      <p:sp>
        <p:nvSpPr>
          <p:cNvPr id="39" name="Circular Arrow 38"/>
          <p:cNvSpPr/>
          <p:nvPr/>
        </p:nvSpPr>
        <p:spPr>
          <a:xfrm rot="5400000">
            <a:off x="7264259" y="2037109"/>
            <a:ext cx="837902" cy="874329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2582680"/>
              <a:gd name="adj5" fmla="val 12500"/>
            </a:avLst>
          </a:prstGeom>
          <a:noFill/>
          <a:ln w="12700" cap="rnd" cmpd="sng">
            <a:solidFill>
              <a:schemeClr val="bg1">
                <a:lumMod val="50000"/>
              </a:schemeClr>
            </a:solidFill>
            <a:prstDash val="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pPr algn="l"/>
            <a:endParaRPr lang="en-GB" sz="1800" dirty="0">
              <a:solidFill>
                <a:schemeClr val="tx1"/>
              </a:solidFill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7261444" y="2910396"/>
            <a:ext cx="843531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900" dirty="0"/>
              <a:t>Iteration Loop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55192" y="2350825"/>
            <a:ext cx="1260000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GB" sz="1000" dirty="0"/>
              <a:t>Traditional Product Creation Cycle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9355" y="3667661"/>
            <a:ext cx="1285837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r>
              <a:rPr lang="en-GB" sz="1000" dirty="0"/>
              <a:t>Optimisation led Philosophy</a:t>
            </a:r>
          </a:p>
        </p:txBody>
      </p:sp>
      <p:grpSp>
        <p:nvGrpSpPr>
          <p:cNvPr id="49" name="Group 48"/>
          <p:cNvGrpSpPr/>
          <p:nvPr/>
        </p:nvGrpSpPr>
        <p:grpSpPr>
          <a:xfrm>
            <a:off x="1496318" y="3585503"/>
            <a:ext cx="1591018" cy="438684"/>
            <a:chOff x="1812925" y="3756660"/>
            <a:chExt cx="1067435" cy="365760"/>
          </a:xfrm>
        </p:grpSpPr>
        <p:sp>
          <p:nvSpPr>
            <p:cNvPr id="50" name="Chevron 49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1863502" y="3761006"/>
              <a:ext cx="966279" cy="30793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Multi attribute optimisation</a:t>
              </a:r>
            </a:p>
          </p:txBody>
        </p:sp>
      </p:grpSp>
      <p:grpSp>
        <p:nvGrpSpPr>
          <p:cNvPr id="52" name="Group 51"/>
          <p:cNvGrpSpPr/>
          <p:nvPr/>
        </p:nvGrpSpPr>
        <p:grpSpPr>
          <a:xfrm>
            <a:off x="3009813" y="3585506"/>
            <a:ext cx="1673406" cy="438684"/>
            <a:chOff x="1812925" y="3756660"/>
            <a:chExt cx="1067435" cy="365760"/>
          </a:xfrm>
        </p:grpSpPr>
        <p:sp>
          <p:nvSpPr>
            <p:cNvPr id="53" name="Chevron 52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54" name="Rectangle 53"/>
            <p:cNvSpPr/>
            <p:nvPr/>
          </p:nvSpPr>
          <p:spPr>
            <a:xfrm>
              <a:off x="1863502" y="3761006"/>
              <a:ext cx="966279" cy="30793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Data Driven Concept Generation</a:t>
              </a:r>
            </a:p>
          </p:txBody>
        </p:sp>
      </p:grpSp>
      <p:grpSp>
        <p:nvGrpSpPr>
          <p:cNvPr id="55" name="Group 54"/>
          <p:cNvGrpSpPr/>
          <p:nvPr/>
        </p:nvGrpSpPr>
        <p:grpSpPr>
          <a:xfrm>
            <a:off x="4632642" y="3585504"/>
            <a:ext cx="1016854" cy="438685"/>
            <a:chOff x="1812925" y="3756660"/>
            <a:chExt cx="1067435" cy="365760"/>
          </a:xfrm>
        </p:grpSpPr>
        <p:sp>
          <p:nvSpPr>
            <p:cNvPr id="56" name="Chevron 55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57" name="Rectangle 56"/>
            <p:cNvSpPr/>
            <p:nvPr/>
          </p:nvSpPr>
          <p:spPr>
            <a:xfrm>
              <a:off x="1863502" y="3761006"/>
              <a:ext cx="966279" cy="30793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Design Maturing</a:t>
              </a:r>
            </a:p>
          </p:txBody>
        </p:sp>
      </p:grpSp>
      <p:grpSp>
        <p:nvGrpSpPr>
          <p:cNvPr id="58" name="Group 57"/>
          <p:cNvGrpSpPr/>
          <p:nvPr/>
        </p:nvGrpSpPr>
        <p:grpSpPr>
          <a:xfrm>
            <a:off x="5562601" y="3585504"/>
            <a:ext cx="1248537" cy="438685"/>
            <a:chOff x="1812925" y="3756660"/>
            <a:chExt cx="1067435" cy="365760"/>
          </a:xfrm>
        </p:grpSpPr>
        <p:sp>
          <p:nvSpPr>
            <p:cNvPr id="59" name="Chevron 58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60" name="Rectangle 59"/>
            <p:cNvSpPr/>
            <p:nvPr/>
          </p:nvSpPr>
          <p:spPr>
            <a:xfrm>
              <a:off x="1863502" y="3761006"/>
              <a:ext cx="966279" cy="1924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Detailed Design</a:t>
              </a:r>
            </a:p>
          </p:txBody>
        </p:sp>
      </p:grpSp>
      <p:sp>
        <p:nvSpPr>
          <p:cNvPr id="61" name="Rectangle 60"/>
          <p:cNvSpPr/>
          <p:nvPr/>
        </p:nvSpPr>
        <p:spPr>
          <a:xfrm>
            <a:off x="1496319" y="3968919"/>
            <a:ext cx="1591017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900" dirty="0"/>
              <a:t>Simultaneous analysis:</a:t>
            </a:r>
          </a:p>
          <a:p>
            <a:pPr algn="ctr"/>
            <a:r>
              <a:rPr lang="en-GB" sz="900" dirty="0"/>
              <a:t>Stress, Strain, NVH &amp; Casting Feasibility</a:t>
            </a:r>
          </a:p>
        </p:txBody>
      </p:sp>
      <p:grpSp>
        <p:nvGrpSpPr>
          <p:cNvPr id="62" name="Group 61"/>
          <p:cNvGrpSpPr/>
          <p:nvPr/>
        </p:nvGrpSpPr>
        <p:grpSpPr>
          <a:xfrm>
            <a:off x="2513178" y="2321834"/>
            <a:ext cx="1067435" cy="373678"/>
            <a:chOff x="1812925" y="3756660"/>
            <a:chExt cx="1067435" cy="373678"/>
          </a:xfrm>
        </p:grpSpPr>
        <p:sp>
          <p:nvSpPr>
            <p:cNvPr id="63" name="Chevron 62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64" name="Rectangle 63"/>
            <p:cNvSpPr/>
            <p:nvPr/>
          </p:nvSpPr>
          <p:spPr>
            <a:xfrm>
              <a:off x="1863502" y="3761006"/>
              <a:ext cx="96627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Duty Cycle Load Cases</a:t>
              </a:r>
            </a:p>
          </p:txBody>
        </p:sp>
      </p:grpSp>
      <p:grpSp>
        <p:nvGrpSpPr>
          <p:cNvPr id="65" name="Group 64"/>
          <p:cNvGrpSpPr/>
          <p:nvPr/>
        </p:nvGrpSpPr>
        <p:grpSpPr>
          <a:xfrm>
            <a:off x="3580613" y="2327463"/>
            <a:ext cx="1067435" cy="373678"/>
            <a:chOff x="1812925" y="3756660"/>
            <a:chExt cx="1067435" cy="373678"/>
          </a:xfrm>
        </p:grpSpPr>
        <p:sp>
          <p:nvSpPr>
            <p:cNvPr id="66" name="Chevron 65"/>
            <p:cNvSpPr/>
            <p:nvPr/>
          </p:nvSpPr>
          <p:spPr>
            <a:xfrm>
              <a:off x="181292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67" name="Rectangle 66"/>
            <p:cNvSpPr/>
            <p:nvPr/>
          </p:nvSpPr>
          <p:spPr>
            <a:xfrm>
              <a:off x="1863502" y="3761006"/>
              <a:ext cx="966279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Stress &amp; Strain Analysis</a:t>
              </a:r>
            </a:p>
          </p:txBody>
        </p:sp>
      </p:grpSp>
      <p:grpSp>
        <p:nvGrpSpPr>
          <p:cNvPr id="68" name="Group 67"/>
          <p:cNvGrpSpPr/>
          <p:nvPr/>
        </p:nvGrpSpPr>
        <p:grpSpPr>
          <a:xfrm>
            <a:off x="7721711" y="2337257"/>
            <a:ext cx="1159426" cy="369332"/>
            <a:chOff x="1849415" y="3753386"/>
            <a:chExt cx="1110457" cy="369332"/>
          </a:xfrm>
        </p:grpSpPr>
        <p:sp>
          <p:nvSpPr>
            <p:cNvPr id="69" name="Chevron 68"/>
            <p:cNvSpPr/>
            <p:nvPr/>
          </p:nvSpPr>
          <p:spPr>
            <a:xfrm>
              <a:off x="1849415" y="3756660"/>
              <a:ext cx="1067435" cy="365760"/>
            </a:xfrm>
            <a:prstGeom prst="chevron">
              <a:avLst/>
            </a:prstGeom>
            <a:noFill/>
            <a:ln w="1270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t" anchorCtr="0"/>
            <a:lstStyle/>
            <a:p>
              <a:pPr algn="ctr"/>
              <a:endParaRPr lang="en-GB" sz="700" dirty="0">
                <a:solidFill>
                  <a:schemeClr val="tx1"/>
                </a:solidFill>
              </a:endParaRPr>
            </a:p>
          </p:txBody>
        </p:sp>
        <p:sp>
          <p:nvSpPr>
            <p:cNvPr id="70" name="Rectangle 69"/>
            <p:cNvSpPr/>
            <p:nvPr/>
          </p:nvSpPr>
          <p:spPr>
            <a:xfrm>
              <a:off x="1863502" y="3753386"/>
              <a:ext cx="109637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900" dirty="0"/>
                <a:t>Attribute Targets (e.g. Mass, NVH)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7440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23457E-7 L -0.00035 0.06605 C 0.00052 0.11975 -0.08976 0.06235 -0.08976 0.13272 L -0.08907 0.20864 " pathEditMode="relative" rAng="0" ptsTypes="FfFF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62" y="10432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23457E-7 L -0.0007 0.08395 C -0.00764 0.09846 -0.06563 0.08981 -0.09983 0.09414 C -0.1342 0.09969 -0.20139 0.09136 -0.20642 0.1179 L -0.2059 0.20556 " pathEditMode="relative" rAng="0" ptsTypes="FfaFF"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30" y="10278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0.00035 0.08982 C -0.01527 0.13396 -0.66407 0.07439 -0.66407 0.12068 L -0.66355 0.20587 " pathEditMode="relative" rAng="0" ptsTypes="FfFF">
                                      <p:cBhvr>
                                        <p:cTn id="6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94" y="10278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10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4" dur="10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10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  <p:bldP spid="38" grpId="0"/>
      <p:bldP spid="38" grpId="1"/>
      <p:bldP spid="39" grpId="0" animBg="1"/>
      <p:bldP spid="39" grpId="1" animBg="1"/>
      <p:bldP spid="40" grpId="0"/>
      <p:bldP spid="40" grpId="1"/>
      <p:bldP spid="48" grpId="0"/>
      <p:bldP spid="6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56" y="824550"/>
            <a:ext cx="1815391" cy="165756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</a:extLst>
        </p:spPr>
      </p:pic>
      <p:pic>
        <p:nvPicPr>
          <p:cNvPr id="2253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13" y="3159600"/>
            <a:ext cx="2378470" cy="108327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</a:extLst>
        </p:spPr>
      </p:pic>
      <p:pic>
        <p:nvPicPr>
          <p:cNvPr id="11266" name="Picture 2" descr="Z:\PROJECTS\FY11\GRM-TATA-107-11\SIMULATION\OPTIMISATION\TURRET\LH-turret13\LH-turret13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427" y="997242"/>
            <a:ext cx="2385338" cy="131217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4353" y="3049728"/>
            <a:ext cx="2309486" cy="130301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</a:extLst>
        </p:spPr>
      </p:pic>
      <p:pic>
        <p:nvPicPr>
          <p:cNvPr id="11267" name="Picture 3" descr="C:\Program Files (x86)\vrand\genesis12.1\gen121\examples\designstudio\SZDSG\SZDSG011_ref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6422" y="944876"/>
            <a:ext cx="2575728" cy="141691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Program Files (x86)\vrand\genesis12.1\gen121\examples\designstudio\TMDSG\TMDSG002_ref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707" y="3049728"/>
            <a:ext cx="2368679" cy="130301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101000"/>
              </a:lnSpc>
              <a:tabLst>
                <a:tab pos="0" algn="l"/>
                <a:tab pos="365437" algn="l"/>
                <a:tab pos="732171" algn="l"/>
                <a:tab pos="1098903" algn="l"/>
                <a:tab pos="1465637" algn="l"/>
                <a:tab pos="1832369" algn="l"/>
                <a:tab pos="2199102" algn="l"/>
                <a:tab pos="2565835" algn="l"/>
                <a:tab pos="2932568" algn="l"/>
                <a:tab pos="3299301" algn="l"/>
                <a:tab pos="3666034" algn="l"/>
                <a:tab pos="4032767" algn="l"/>
                <a:tab pos="4399501" algn="l"/>
                <a:tab pos="4766233" algn="l"/>
                <a:tab pos="5132966" algn="l"/>
                <a:tab pos="5499698" algn="l"/>
                <a:tab pos="5866432" algn="l"/>
                <a:tab pos="6233165" algn="l"/>
                <a:tab pos="6599898" algn="l"/>
                <a:tab pos="6966631" algn="l"/>
                <a:tab pos="7333364" algn="l"/>
              </a:tabLst>
              <a:defRPr/>
            </a:pPr>
            <a:r>
              <a:rPr lang="en-GB" dirty="0"/>
              <a:t>Structural Optimisation</a:t>
            </a:r>
          </a:p>
        </p:txBody>
      </p:sp>
      <p:sp>
        <p:nvSpPr>
          <p:cNvPr id="19462" name="Text Box 4"/>
          <p:cNvSpPr txBox="1">
            <a:spLocks noChangeArrowheads="1"/>
          </p:cNvSpPr>
          <p:nvPr/>
        </p:nvSpPr>
        <p:spPr bwMode="auto">
          <a:xfrm>
            <a:off x="996692" y="2563752"/>
            <a:ext cx="1312713" cy="4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Topology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3" name="Text Box 4"/>
          <p:cNvSpPr txBox="1">
            <a:spLocks noChangeArrowheads="1"/>
          </p:cNvSpPr>
          <p:nvPr/>
        </p:nvSpPr>
        <p:spPr bwMode="auto">
          <a:xfrm>
            <a:off x="3392423" y="2469400"/>
            <a:ext cx="2017777" cy="448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Sizing (Thickness)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4" name="Text Box 4"/>
          <p:cNvSpPr txBox="1">
            <a:spLocks noChangeArrowheads="1"/>
          </p:cNvSpPr>
          <p:nvPr/>
        </p:nvSpPr>
        <p:spPr bwMode="auto">
          <a:xfrm>
            <a:off x="6412499" y="2469400"/>
            <a:ext cx="1553196" cy="340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Topography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5" name="Text Box 4"/>
          <p:cNvSpPr txBox="1">
            <a:spLocks noChangeArrowheads="1"/>
          </p:cNvSpPr>
          <p:nvPr/>
        </p:nvSpPr>
        <p:spPr bwMode="auto">
          <a:xfrm>
            <a:off x="4457426" y="4072923"/>
            <a:ext cx="1310904" cy="4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Topometry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6" name="Text Box 4"/>
          <p:cNvSpPr txBox="1">
            <a:spLocks noChangeArrowheads="1"/>
          </p:cNvSpPr>
          <p:nvPr/>
        </p:nvSpPr>
        <p:spPr bwMode="auto">
          <a:xfrm>
            <a:off x="6994065" y="4065303"/>
            <a:ext cx="1551388" cy="4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Composites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7" name="Text Box 4"/>
          <p:cNvSpPr txBox="1">
            <a:spLocks noChangeArrowheads="1"/>
          </p:cNvSpPr>
          <p:nvPr/>
        </p:nvSpPr>
        <p:spPr bwMode="auto">
          <a:xfrm>
            <a:off x="758741" y="3941074"/>
            <a:ext cx="1312713" cy="4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Shape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746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 Optimisation</a:t>
            </a:r>
            <a:endParaRPr lang="en-GB" dirty="0"/>
          </a:p>
        </p:txBody>
      </p:sp>
      <p:pic>
        <p:nvPicPr>
          <p:cNvPr id="4" name="Picture 2" descr="C:\Users\Oliver Tomlin\Downloads\itypegknlogosideview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2" t="27744" r="6875" b="40332"/>
          <a:stretch/>
        </p:blipFill>
        <p:spPr bwMode="auto">
          <a:xfrm>
            <a:off x="223838" y="989848"/>
            <a:ext cx="4237738" cy="9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04" t="5186" r="13720" b="24499"/>
          <a:stretch/>
        </p:blipFill>
        <p:spPr>
          <a:xfrm flipH="1">
            <a:off x="1704066" y="2254373"/>
            <a:ext cx="2489967" cy="1800000"/>
          </a:xfrm>
          <a:prstGeom prst="rect">
            <a:avLst/>
          </a:prstGeom>
        </p:spPr>
      </p:pic>
      <p:cxnSp>
        <p:nvCxnSpPr>
          <p:cNvPr id="6" name="Straight Connector 5"/>
          <p:cNvCxnSpPr>
            <a:cxnSpLocks/>
            <a:stCxn id="7" idx="6"/>
          </p:cNvCxnSpPr>
          <p:nvPr/>
        </p:nvCxnSpPr>
        <p:spPr>
          <a:xfrm>
            <a:off x="2244066" y="1121764"/>
            <a:ext cx="3778625" cy="882613"/>
          </a:xfrm>
          <a:prstGeom prst="line">
            <a:avLst/>
          </a:prstGeom>
          <a:ln w="38100">
            <a:solidFill>
              <a:srgbClr val="FF0000"/>
            </a:solidFill>
            <a:prstDash val="sysDash"/>
            <a:tailEnd type="arrow" w="med" len="lg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/>
          <p:cNvSpPr/>
          <p:nvPr/>
        </p:nvSpPr>
        <p:spPr>
          <a:xfrm>
            <a:off x="1704066" y="851764"/>
            <a:ext cx="540000" cy="540000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flipH="1">
            <a:off x="5994500" y="871768"/>
            <a:ext cx="2744059" cy="2687592"/>
            <a:chOff x="5448602" y="821906"/>
            <a:chExt cx="3295463" cy="3081902"/>
          </a:xfrm>
        </p:grpSpPr>
        <p:pic>
          <p:nvPicPr>
            <p:cNvPr id="9" name="Picture 8" descr="Screen Clipping"/>
            <p:cNvPicPr>
              <a:picLocks noChangeAspect="1"/>
            </p:cNvPicPr>
            <p:nvPr/>
          </p:nvPicPr>
          <p:blipFill rotWithShape="1"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396" t="-11294" r="7862" b="2007"/>
            <a:stretch/>
          </p:blipFill>
          <p:spPr>
            <a:xfrm>
              <a:off x="5448602" y="821906"/>
              <a:ext cx="3295463" cy="3081902"/>
            </a:xfrm>
            <a:prstGeom prst="ellipse">
              <a:avLst/>
            </a:prstGeom>
          </p:spPr>
        </p:pic>
        <p:cxnSp>
          <p:nvCxnSpPr>
            <p:cNvPr id="10" name="Straight Arrow Connector 9"/>
            <p:cNvCxnSpPr/>
            <p:nvPr/>
          </p:nvCxnSpPr>
          <p:spPr>
            <a:xfrm>
              <a:off x="5768435" y="1248050"/>
              <a:ext cx="335618" cy="41616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>
              <a:off x="7099842" y="1410802"/>
              <a:ext cx="340524" cy="434935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Box 11"/>
          <p:cNvSpPr txBox="1"/>
          <p:nvPr/>
        </p:nvSpPr>
        <p:spPr bwMode="gray">
          <a:xfrm>
            <a:off x="6459377" y="1183499"/>
            <a:ext cx="1080000" cy="184666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marR="0" algn="ctr" defTabSz="914400" fontAlgn="auto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FFCC33"/>
              </a:buClr>
              <a:buSzPct val="90000"/>
              <a:tabLst/>
              <a:defRPr kumimoji="0" sz="1400" b="0" i="0" u="none" strike="noStrike" cap="none" spc="0" normalizeH="0" baseline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/>
              </a:defRPr>
            </a:lvl1pPr>
          </a:lstStyle>
          <a:p>
            <a:r>
              <a:rPr lang="en-GB" sz="1200" b="1" i="1" dirty="0">
                <a:solidFill>
                  <a:srgbClr val="FF0000"/>
                </a:solidFill>
              </a:rPr>
              <a:t>Crush Force 1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7932241" y="1029431"/>
            <a:ext cx="1080000" cy="184666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/>
          <a:p>
            <a:pPr algn="ctr">
              <a:spcAft>
                <a:spcPts val="600"/>
              </a:spcAft>
              <a:buClr>
                <a:srgbClr val="FFCC33"/>
              </a:buClr>
              <a:buSzPct val="90000"/>
            </a:pPr>
            <a:r>
              <a:rPr lang="en-GB" sz="1200" b="1" i="1" kern="1200" dirty="0">
                <a:solidFill>
                  <a:srgbClr val="FF0000"/>
                </a:solidFill>
                <a:ea typeface="+mn-ea"/>
              </a:rPr>
              <a:t>Crush Force 2</a:t>
            </a:r>
          </a:p>
        </p:txBody>
      </p:sp>
      <p:cxnSp>
        <p:nvCxnSpPr>
          <p:cNvPr id="14" name="Straight Connector 13"/>
          <p:cNvCxnSpPr>
            <a:cxnSpLocks/>
            <a:endCxn id="5" idx="1"/>
          </p:cNvCxnSpPr>
          <p:nvPr/>
        </p:nvCxnSpPr>
        <p:spPr>
          <a:xfrm flipH="1">
            <a:off x="4194033" y="2511083"/>
            <a:ext cx="1828658" cy="643290"/>
          </a:xfrm>
          <a:prstGeom prst="line">
            <a:avLst/>
          </a:prstGeom>
          <a:ln w="38100">
            <a:solidFill>
              <a:srgbClr val="FF0000"/>
            </a:solidFill>
            <a:prstDash val="sysDash"/>
            <a:tailEnd type="arrow" w="med" len="lg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5822995" y="3560036"/>
            <a:ext cx="308122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Racing Car Roll Hoop:</a:t>
            </a:r>
          </a:p>
          <a:p>
            <a:r>
              <a:rPr lang="en-GB" i="1" dirty="0"/>
              <a:t>Sees multiple load-cases, is safety critical and performance delivering.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203356" y="4054373"/>
            <a:ext cx="34913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Design optimisation:</a:t>
            </a:r>
          </a:p>
          <a:p>
            <a:r>
              <a:rPr lang="en-GB" i="1" dirty="0"/>
              <a:t>Creates strong, lightweight,  organic shapes delivering all load requirements</a:t>
            </a:r>
          </a:p>
        </p:txBody>
      </p:sp>
    </p:spTree>
    <p:extLst>
      <p:ext uri="{BB962C8B-B14F-4D97-AF65-F5344CB8AC3E}">
        <p14:creationId xmlns:p14="http://schemas.microsoft.com/office/powerpoint/2010/main" val="83097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  <p:bldP spid="13" grpId="0"/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9FCB2-807F-4550-AEAE-94AEDA53B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Development of a multi physics approach to engine block optimisation</a:t>
            </a:r>
            <a:br>
              <a:rPr lang="en-GB" sz="3200" dirty="0" smtClean="0"/>
            </a:br>
            <a:r>
              <a:rPr lang="en-GB" sz="3200" dirty="0" smtClean="0"/>
              <a:t>- a collaborative project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2569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latitude Project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/>
              <a:t>A collaborative project, led by Jaguar Land Rover and part funded by the UK government research body “Innovate UK”.</a:t>
            </a:r>
          </a:p>
          <a:p>
            <a:pPr algn="l"/>
            <a:endParaRPr lang="en-GB" b="1" i="1" u="sng" dirty="0" smtClean="0"/>
          </a:p>
          <a:p>
            <a:pPr algn="l"/>
            <a:r>
              <a:rPr lang="en-GB" b="1" i="1" u="sng" dirty="0" smtClean="0"/>
              <a:t>Key Facts</a:t>
            </a:r>
          </a:p>
          <a:p>
            <a:pPr marL="285750" indent="-285750" algn="l">
              <a:buFont typeface="Arial" panose="020B0604020202020204" pitchFamily="34" charset="0"/>
              <a:buChar char="•"/>
              <a:tabLst>
                <a:tab pos="1343025" algn="l"/>
              </a:tabLst>
            </a:pPr>
            <a:r>
              <a:rPr lang="en-GB" b="1" dirty="0" smtClean="0"/>
              <a:t>Purpose:</a:t>
            </a:r>
            <a:r>
              <a:rPr lang="en-GB" dirty="0" smtClean="0"/>
              <a:t> 	To investigate the Fuel Economy benefits derived from testing diesel 	technologies for inclusion on future vehicle programmes.</a:t>
            </a:r>
          </a:p>
          <a:p>
            <a:pPr marL="285750" indent="-285750" algn="l">
              <a:buFont typeface="Arial" panose="020B0604020202020204" pitchFamily="34" charset="0"/>
              <a:buChar char="•"/>
              <a:tabLst>
                <a:tab pos="1343025" algn="l"/>
              </a:tabLst>
            </a:pPr>
            <a:r>
              <a:rPr lang="en-GB" b="1" dirty="0" smtClean="0"/>
              <a:t>Value:</a:t>
            </a:r>
            <a:r>
              <a:rPr lang="en-GB" dirty="0" smtClean="0"/>
              <a:t>	Total project value of £12.6m, including £6.3m grant funding.</a:t>
            </a:r>
          </a:p>
          <a:p>
            <a:pPr marL="285750" indent="-285750" algn="l">
              <a:buFont typeface="Arial" panose="020B0604020202020204" pitchFamily="34" charset="0"/>
              <a:buChar char="•"/>
              <a:tabLst>
                <a:tab pos="1343025" algn="l"/>
              </a:tabLst>
            </a:pPr>
            <a:r>
              <a:rPr lang="en-GB" b="1" dirty="0" smtClean="0"/>
              <a:t>Length:</a:t>
            </a:r>
            <a:r>
              <a:rPr lang="en-GB" dirty="0" smtClean="0"/>
              <a:t>	Start date of 1</a:t>
            </a:r>
            <a:r>
              <a:rPr lang="en-GB" baseline="30000" dirty="0" smtClean="0"/>
              <a:t>st</a:t>
            </a:r>
            <a:r>
              <a:rPr lang="en-GB" dirty="0" smtClean="0"/>
              <a:t> May 2016, completed 30</a:t>
            </a:r>
            <a:r>
              <a:rPr lang="en-GB" baseline="30000" dirty="0" smtClean="0"/>
              <a:t>th</a:t>
            </a:r>
            <a:r>
              <a:rPr lang="en-GB" dirty="0" smtClean="0"/>
              <a:t> April 2019.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046175" y="134041"/>
            <a:ext cx="7051674" cy="441959"/>
            <a:chOff x="0" y="0"/>
            <a:chExt cx="9033015" cy="595598"/>
          </a:xfrm>
        </p:grpSpPr>
        <p:pic>
          <p:nvPicPr>
            <p:cNvPr id="8" name="Picture 7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8"/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 noChangeArrowheads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10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11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7632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GRM Involvement in LATITUDE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31999" y="900000"/>
            <a:ext cx="5337153" cy="3600000"/>
          </a:xfrm>
        </p:spPr>
        <p:txBody>
          <a:bodyPr/>
          <a:lstStyle/>
          <a:p>
            <a:pPr marL="0" indent="0">
              <a:buNone/>
            </a:pPr>
            <a:r>
              <a:rPr lang="en-GB" b="1" i="1" dirty="0"/>
              <a:t>Development of a multi physics approach to engine block optimisation.</a:t>
            </a:r>
            <a:endParaRPr lang="en-GB" b="1" i="1" dirty="0" smtClean="0"/>
          </a:p>
          <a:p>
            <a:endParaRPr lang="en-GB" dirty="0"/>
          </a:p>
          <a:p>
            <a:r>
              <a:rPr lang="en-GB" dirty="0" smtClean="0"/>
              <a:t>Reduce the mass of the engine block (and hence total vehicles mass, vehicle emissions).</a:t>
            </a:r>
            <a:endParaRPr lang="en-GB" dirty="0"/>
          </a:p>
          <a:p>
            <a:r>
              <a:rPr lang="en-GB" dirty="0"/>
              <a:t>Include many more design aspects within the iterative optimisation </a:t>
            </a:r>
            <a:r>
              <a:rPr lang="en-GB" dirty="0" smtClean="0"/>
              <a:t>loops.</a:t>
            </a:r>
            <a:endParaRPr lang="en-GB" dirty="0"/>
          </a:p>
          <a:p>
            <a:r>
              <a:rPr lang="en-GB" dirty="0"/>
              <a:t>Flexibility to apply the toolset to engine blocks or other </a:t>
            </a:r>
            <a:r>
              <a:rPr lang="en-GB" dirty="0" smtClean="0"/>
              <a:t>technologies.</a:t>
            </a:r>
            <a:endParaRPr lang="en-GB" dirty="0"/>
          </a:p>
          <a:p>
            <a:r>
              <a:rPr lang="en-GB" dirty="0" smtClean="0"/>
              <a:t>Improvement in development time/quality.</a:t>
            </a:r>
            <a:endParaRPr lang="en-GB" dirty="0"/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D55C72E-1128-4F73-8B5B-4771B8060F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47" b="99012" l="5941" r="916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9153" y="900000"/>
            <a:ext cx="2942847" cy="2759958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8" name="Picture 7"/>
            <p:cNvPicPr>
              <a:picLocks noChangeAspect="1" noChangeArrowheads="1"/>
            </p:cNvPicPr>
            <p:nvPr userDrawn="1"/>
          </p:nvPicPr>
          <p:blipFill rotWithShape="1"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8"/>
            <p:cNvPicPr>
              <a:picLocks noChangeAspect="1"/>
            </p:cNvPicPr>
            <p:nvPr userDrawn="1"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 noChangeArrowheads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10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11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80331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GRM Involvement in LATITUDE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b="1" u="sng" dirty="0" smtClean="0"/>
              <a:t>Why?</a:t>
            </a:r>
          </a:p>
          <a:p>
            <a:r>
              <a:rPr lang="en-GB" sz="1600" dirty="0" smtClean="0"/>
              <a:t>“Constrained </a:t>
            </a:r>
            <a:r>
              <a:rPr lang="en-GB" sz="1600" dirty="0"/>
              <a:t>optimization is the art of </a:t>
            </a:r>
            <a:r>
              <a:rPr lang="en-GB" sz="1600" b="1" i="1" dirty="0"/>
              <a:t>compromise</a:t>
            </a:r>
            <a:r>
              <a:rPr lang="en-GB" sz="1600" dirty="0"/>
              <a:t> between </a:t>
            </a:r>
            <a:r>
              <a:rPr lang="en-GB" sz="1600" b="1" i="1" dirty="0"/>
              <a:t>conflicting </a:t>
            </a:r>
            <a:r>
              <a:rPr lang="en-GB" sz="1600" dirty="0" smtClean="0"/>
              <a:t>objectives.”</a:t>
            </a:r>
            <a:endParaRPr lang="en-GB" sz="1600" dirty="0"/>
          </a:p>
          <a:p>
            <a:pPr marL="0" indent="0">
              <a:buNone/>
            </a:pPr>
            <a:r>
              <a:rPr lang="en-GB" sz="1600" dirty="0" smtClean="0"/>
              <a:t>i.e. reduce the compromise.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u="sng" dirty="0" smtClean="0"/>
              <a:t>How?</a:t>
            </a:r>
          </a:p>
          <a:p>
            <a:pPr marL="0" indent="0">
              <a:buNone/>
            </a:pPr>
            <a:r>
              <a:rPr lang="en-GB" sz="1600" dirty="0" smtClean="0"/>
              <a:t>A multi physics approach requires a combination of “traditional” techniques and software/solvers, achieved by:</a:t>
            </a:r>
          </a:p>
          <a:p>
            <a:r>
              <a:rPr lang="en-GB" sz="1600" dirty="0" smtClean="0"/>
              <a:t>Developing new optimisation methods.</a:t>
            </a:r>
          </a:p>
          <a:p>
            <a:r>
              <a:rPr lang="en-GB" sz="1600" dirty="0" smtClean="0"/>
              <a:t>Writing software to couple them. </a:t>
            </a:r>
            <a:endParaRPr lang="en-GB" sz="1600" dirty="0"/>
          </a:p>
        </p:txBody>
      </p:sp>
      <p:pic>
        <p:nvPicPr>
          <p:cNvPr id="63" name="Content Placeholder 6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3438" y="1070477"/>
            <a:ext cx="4068762" cy="3259722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6" name="Picture 5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6"/>
            <p:cNvPicPr>
              <a:picLocks noChangeAspect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 noChangeArrowheads="1"/>
            </p:cNvPicPr>
            <p:nvPr userDrawn="1"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Picture 8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9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3482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 Physics Approach to Optimisation</a:t>
            </a: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A5F4257-32A3-48F2-952B-C1D3492C13A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10835496"/>
              </p:ext>
            </p:extLst>
          </p:nvPr>
        </p:nvGraphicFramePr>
        <p:xfrm>
          <a:off x="222482" y="1151164"/>
          <a:ext cx="4219575" cy="2827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08004445-137E-4FDA-ADCC-27798F681F9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47" b="99012" l="5941" r="916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57" r="3055"/>
          <a:stretch/>
        </p:blipFill>
        <p:spPr>
          <a:xfrm>
            <a:off x="4197678" y="1553973"/>
            <a:ext cx="2520000" cy="2520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43AB6A-643E-4E5D-87FA-06F07B4BFA2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43" t="9667" r="28085" b="6756"/>
          <a:stretch/>
        </p:blipFill>
        <p:spPr>
          <a:xfrm>
            <a:off x="4258593" y="1772721"/>
            <a:ext cx="2082787" cy="20827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8C009E-B7F7-4FE6-A921-D187E07E47A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8269" t="8374" r="11155" b="11253"/>
          <a:stretch/>
        </p:blipFill>
        <p:spPr>
          <a:xfrm>
            <a:off x="6717678" y="1470211"/>
            <a:ext cx="1980000" cy="13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6A2C5C2-95E5-49A2-93E2-21DB220FF54C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30612" b="40972"/>
          <a:stretch/>
        </p:blipFill>
        <p:spPr>
          <a:xfrm>
            <a:off x="6717678" y="2881911"/>
            <a:ext cx="1980000" cy="1192062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grpSp>
        <p:nvGrpSpPr>
          <p:cNvPr id="11" name="Group 10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12" name="Picture 11"/>
            <p:cNvPicPr>
              <a:picLocks noChangeAspect="1" noChangeArrowheads="1"/>
            </p:cNvPicPr>
            <p:nvPr userDrawn="1"/>
          </p:nvPicPr>
          <p:blipFill rotWithShape="1">
            <a:blip r:embed="rId1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12"/>
            <p:cNvPicPr>
              <a:picLocks noChangeAspect="1"/>
            </p:cNvPicPr>
            <p:nvPr userDrawn="1"/>
          </p:nvPicPr>
          <p:blipFill>
            <a:blip r:embed="rId1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 noChangeArrowheads="1"/>
            </p:cNvPicPr>
            <p:nvPr userDrawn="1"/>
          </p:nvPicPr>
          <p:blipFill>
            <a:blip r:embed="rId1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14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1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15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1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085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170198B-0E0C-4956-AEBF-EB7342BBE2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1E533F7-5E04-4EE4-B1FF-05033650E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4B5A717-6119-43D3-9141-EDFB9A1401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FC18DCE-C032-4206-BE31-3510D7C414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F237E15-ACAE-42F1-B383-556D60A2F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9FC8620-3A02-4A0D-A63B-1694D2D34E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BE3668-31CC-4C77-A4FD-8454B6B585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86400D3-C460-4687-B902-15471FEC1D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863475-095F-497A-A2B2-A36CD1E73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8DAE5E4-B489-40E1-981D-D2D357D90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CCCABE7-358C-4928-8C11-5233D6C223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AE4902-9F61-4BDE-AF0B-460A697EE8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06556BB-010E-45FA-B77C-52DB0DCF99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A81AAD3-C387-4C3A-B5C2-E212F19E4E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C49E24D-8904-4C3A-ACCF-F969EC2FB0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97D888-FB91-48F6-B326-49F6535E4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6EDC081-CF9C-43C2-9305-4EC022D237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EFEDFA1-C8C7-4A14-8D11-DA7D2679D6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665D29B-AD3A-41A6-B050-DAD7B085B2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0604F5-F24C-452E-8AE4-76923CFE83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21A807C-5B63-4AFC-BD99-1DED57C3FC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F665CC4-CF73-4572-9371-C1906D7017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05A05F2-419F-40A3-B741-E50C52367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361FC8D-0FFC-4FA0-911B-613630B467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EA54791-8EF1-41E6-BDAF-A9A4F3BDAE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29F6906-8C1A-466E-826F-34C8532240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2D6D411-F873-4107-ACDA-C418D5CE3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2956FC-E661-485D-A364-74962E7614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8F06284-692D-4ADC-A1ED-55E590DA45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70CAC8B-E455-4D53-A200-8B55EEEBB8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311553-6B9E-4B99-9CA7-55E286947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9D58703-5B04-40E5-8245-ACD7BF2A1E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266E10C-CE5E-4FC5-95BD-7565650C6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3DF5165-1FC2-4257-A861-82B6D8C7B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3CA13FA-9AFF-4753-A240-207FAC77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2C86BF4-2C54-438E-93CA-D3254E983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C9BE6AA-C18A-4DB2-B21D-8F49E9363B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9D1B85-49D9-418D-942A-C924DC3C3D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5B27B77-740A-413E-A479-DCFE29075C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3B03164-6B77-41F0-BF29-C2E82BD399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2BE3F83-969D-4835-B6B5-5734A13B3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AF978CE-4C6E-4180-9F94-EE618F0A01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E39BF06-1DE4-474B-944B-2F6B60A8D4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D6C4983-1476-43D5-809B-0A31BA2508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04AF96E-3955-4157-AD41-0AE7844DCA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54D0EB3-06EF-4D08-8525-142E0A8E27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1F9B0AD-7717-4BB6-85F2-A755DBF4F6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D57EA0B-76C1-40C4-891B-5EEC3CCCEC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76E6A88-6BBE-48C8-9A9C-CF3F1E164E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2B13685-2A6B-4ED5-9631-438E0DD587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94377C8-4B0D-4162-BBD8-24840386B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964F09C-E3A8-40E7-9077-1FA4166FB7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2A0912E-79B5-4B92-96CD-E69F87B9D8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8BF461-EF69-466B-9684-38E8CA6CBF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1285BFE-B7D8-4509-BD1B-662F49AD82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5A9A93A-E6B5-4318-AEE8-9BB22B55CB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 Physics Approach to Optimisation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scope of the project was clearly defined and a number of facets were selected for inclusion in the optimisation toolset.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Suitable software and solvers were selected:</a:t>
            </a:r>
            <a:endParaRPr lang="en-GB" dirty="0"/>
          </a:p>
          <a:p>
            <a:pPr>
              <a:tabLst>
                <a:tab pos="3857625" algn="r"/>
              </a:tabLst>
            </a:pPr>
            <a:r>
              <a:rPr lang="en-GB" b="1" i="1" dirty="0" smtClean="0"/>
              <a:t>FE Solver-</a:t>
            </a:r>
            <a:r>
              <a:rPr lang="en-GB" dirty="0" smtClean="0"/>
              <a:t> 	GENESIS (VRAND)</a:t>
            </a:r>
          </a:p>
          <a:p>
            <a:pPr>
              <a:tabLst>
                <a:tab pos="3857625" algn="r"/>
              </a:tabLst>
            </a:pPr>
            <a:r>
              <a:rPr lang="en-GB" b="1" i="1" dirty="0" smtClean="0"/>
              <a:t>CFD Solver-</a:t>
            </a:r>
            <a:r>
              <a:rPr lang="en-GB" dirty="0" smtClean="0"/>
              <a:t> 	VECTIS (Ricardo)</a:t>
            </a:r>
          </a:p>
          <a:p>
            <a:pPr>
              <a:tabLst>
                <a:tab pos="3857625" algn="r"/>
              </a:tabLst>
            </a:pPr>
            <a:r>
              <a:rPr lang="en-GB" b="1" i="1" dirty="0" smtClean="0"/>
              <a:t>Engine Analysis-</a:t>
            </a:r>
            <a:r>
              <a:rPr lang="en-GB" dirty="0" smtClean="0"/>
              <a:t> 	ENGDYN (Ricardo)</a:t>
            </a:r>
          </a:p>
          <a:p>
            <a:pPr>
              <a:tabLst>
                <a:tab pos="3857625" algn="r"/>
              </a:tabLst>
            </a:pPr>
            <a:r>
              <a:rPr lang="en-GB" b="1" i="1" dirty="0" smtClean="0"/>
              <a:t>DoE-</a:t>
            </a:r>
            <a:r>
              <a:rPr lang="en-GB" dirty="0" smtClean="0"/>
              <a:t> 	</a:t>
            </a:r>
            <a:r>
              <a:rPr lang="en-GB" dirty="0" err="1" smtClean="0"/>
              <a:t>VisualDOC</a:t>
            </a:r>
            <a:r>
              <a:rPr lang="en-GB" dirty="0" smtClean="0"/>
              <a:t> (VRAND)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F10C03-12CD-4375-AE1E-07BBE4A6E3D6}"/>
              </a:ext>
            </a:extLst>
          </p:cNvPr>
          <p:cNvGraphicFramePr>
            <a:graphicFrameLocks noGrp="1"/>
          </p:cNvGraphicFramePr>
          <p:nvPr>
            <p:ph sz="half" idx="2"/>
            <p:extLst/>
          </p:nvPr>
        </p:nvGraphicFramePr>
        <p:xfrm>
          <a:off x="4643438" y="900113"/>
          <a:ext cx="4068762" cy="3600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7" name="Picture 6"/>
            <p:cNvPicPr>
              <a:picLocks noChangeAspect="1" noChangeArrowheads="1"/>
            </p:cNvPicPr>
            <p:nvPr userDrawn="1"/>
          </p:nvPicPr>
          <p:blipFill rotWithShape="1"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 userDrawn="1"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 noChangeArrowheads="1"/>
            </p:cNvPicPr>
            <p:nvPr userDrawn="1"/>
          </p:nvPicPr>
          <p:blipFill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Picture 9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0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11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6456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 Physics Approach to Optimisation</a:t>
            </a:r>
          </a:p>
        </p:txBody>
      </p:sp>
      <p:pic>
        <p:nvPicPr>
          <p:cNvPr id="7" name="Content Placeholder 6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4743" y="1170109"/>
            <a:ext cx="6474513" cy="3060457"/>
          </a:xfrm>
          <a:prstGeom prst="rect">
            <a:avLst/>
          </a:prstGeom>
          <a:noFill/>
          <a:ln w="3175"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6" name="Picture 5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 noChangeArrowheads="1"/>
            </p:cNvPicPr>
            <p:nvPr userDrawn="1"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Picture 9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0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9306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4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 Physics Approach to Optimisation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008770" y="996181"/>
            <a:ext cx="7114383" cy="3240177"/>
            <a:chOff x="1008770" y="996181"/>
            <a:chExt cx="7114383" cy="324017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E296A19-4BE7-4379-B455-35B08996C631}"/>
                </a:ext>
              </a:extLst>
            </p:cNvPr>
            <p:cNvSpPr/>
            <p:nvPr/>
          </p:nvSpPr>
          <p:spPr>
            <a:xfrm>
              <a:off x="4992790" y="2916999"/>
              <a:ext cx="3130363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800" b="1" i="1" dirty="0">
                  <a:solidFill>
                    <a:schemeClr val="tx1"/>
                  </a:solidFill>
                </a:rPr>
                <a:t>Firing load induced stresses in bearing caps, blocks, mounts, etc, cylinder head bolt lengths.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68EE99C-4A01-4346-B82B-215B5A13DC01}"/>
                </a:ext>
              </a:extLst>
            </p:cNvPr>
            <p:cNvSpPr/>
            <p:nvPr/>
          </p:nvSpPr>
          <p:spPr>
            <a:xfrm>
              <a:off x="1020847" y="1479203"/>
              <a:ext cx="1260000" cy="360000"/>
            </a:xfrm>
            <a:prstGeom prst="rect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/>
                <a:t>Thermal Loads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6ECCC82-532C-48F4-9A0A-D3A874D7F966}"/>
                </a:ext>
              </a:extLst>
            </p:cNvPr>
            <p:cNvSpPr/>
            <p:nvPr/>
          </p:nvSpPr>
          <p:spPr>
            <a:xfrm>
              <a:off x="1020847" y="1958634"/>
              <a:ext cx="1260000" cy="360000"/>
            </a:xfrm>
            <a:prstGeom prst="rect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/>
                <a:t>Bolt Preload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E579E67-7DE9-452F-9C44-619DA5A7DD3F}"/>
                </a:ext>
              </a:extLst>
            </p:cNvPr>
            <p:cNvSpPr/>
            <p:nvPr/>
          </p:nvSpPr>
          <p:spPr>
            <a:xfrm>
              <a:off x="2891210" y="3396927"/>
              <a:ext cx="1260000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>
                  <a:solidFill>
                    <a:schemeClr val="tx1"/>
                  </a:solidFill>
                </a:rPr>
                <a:t>Crank Rumble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7435E18-62E7-42CF-B1F6-E78B008EF9EF}"/>
                </a:ext>
              </a:extLst>
            </p:cNvPr>
            <p:cNvSpPr/>
            <p:nvPr/>
          </p:nvSpPr>
          <p:spPr>
            <a:xfrm>
              <a:off x="1020847" y="2916999"/>
              <a:ext cx="1260000" cy="360000"/>
            </a:xfrm>
            <a:prstGeom prst="rect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/>
                <a:t>Firing Loads</a:t>
              </a: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D22BFE8-472C-44F6-9702-685568D08109}"/>
                </a:ext>
              </a:extLst>
            </p:cNvPr>
            <p:cNvSpPr/>
            <p:nvPr/>
          </p:nvSpPr>
          <p:spPr>
            <a:xfrm>
              <a:off x="2891210" y="2438065"/>
              <a:ext cx="1260000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>
                  <a:solidFill>
                    <a:schemeClr val="tx1"/>
                  </a:solidFill>
                </a:rPr>
                <a:t>Hot Firing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4B4301F-3883-4F05-B740-1CCA5DD26AF0}"/>
                </a:ext>
              </a:extLst>
            </p:cNvPr>
            <p:cNvSpPr/>
            <p:nvPr/>
          </p:nvSpPr>
          <p:spPr>
            <a:xfrm>
              <a:off x="2891206" y="1957873"/>
              <a:ext cx="1260000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>
                  <a:solidFill>
                    <a:schemeClr val="tx1"/>
                  </a:solidFill>
                </a:rPr>
                <a:t>Hot Assembly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36C3D1C-79D5-4217-B4F8-0D9495E864E2}"/>
                </a:ext>
              </a:extLst>
            </p:cNvPr>
            <p:cNvSpPr/>
            <p:nvPr/>
          </p:nvSpPr>
          <p:spPr>
            <a:xfrm>
              <a:off x="2891210" y="2917496"/>
              <a:ext cx="1260000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>
                  <a:solidFill>
                    <a:schemeClr val="tx1"/>
                  </a:solidFill>
                </a:rPr>
                <a:t>Firing Only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B1420304-9812-4BFB-BC10-86E233D5B384}"/>
                </a:ext>
              </a:extLst>
            </p:cNvPr>
            <p:cNvCxnSpPr>
              <a:cxnSpLocks/>
            </p:cNvCxnSpPr>
            <p:nvPr/>
          </p:nvCxnSpPr>
          <p:spPr>
            <a:xfrm>
              <a:off x="2280845" y="3116831"/>
              <a:ext cx="610363" cy="0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4EB9381-706A-4CE5-BB52-8950654E3D35}"/>
                </a:ext>
              </a:extLst>
            </p:cNvPr>
            <p:cNvSpPr/>
            <p:nvPr/>
          </p:nvSpPr>
          <p:spPr>
            <a:xfrm>
              <a:off x="4992790" y="1479203"/>
              <a:ext cx="3130363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800" b="1" i="1" dirty="0">
                  <a:solidFill>
                    <a:schemeClr val="tx1"/>
                  </a:solidFill>
                </a:rPr>
                <a:t>Peak block temperature, inter-bore temperature, coolant temperature, etc.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7A9CCCD-7CF4-4343-8FD5-C5C8B7EDFD4D}"/>
                </a:ext>
              </a:extLst>
            </p:cNvPr>
            <p:cNvSpPr/>
            <p:nvPr/>
          </p:nvSpPr>
          <p:spPr>
            <a:xfrm>
              <a:off x="1020847" y="3396927"/>
              <a:ext cx="1260000" cy="360000"/>
            </a:xfrm>
            <a:prstGeom prst="rect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/>
                <a:t>Modal Reduction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C72E5DF-DDAA-47D0-93B4-D1DA1395220C}"/>
                </a:ext>
              </a:extLst>
            </p:cNvPr>
            <p:cNvSpPr/>
            <p:nvPr/>
          </p:nvSpPr>
          <p:spPr>
            <a:xfrm>
              <a:off x="2891210" y="1479436"/>
              <a:ext cx="1260000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>
                  <a:solidFill>
                    <a:schemeClr val="tx1"/>
                  </a:solidFill>
                </a:rPr>
                <a:t>Thermal Performance</a:t>
              </a:r>
            </a:p>
          </p:txBody>
        </p: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1979DA9B-3116-43B0-ACB9-6F053110D06A}"/>
                </a:ext>
              </a:extLst>
            </p:cNvPr>
            <p:cNvCxnSpPr>
              <a:cxnSpLocks/>
              <a:stCxn id="18" idx="3"/>
              <a:endCxn id="11" idx="1"/>
            </p:cNvCxnSpPr>
            <p:nvPr/>
          </p:nvCxnSpPr>
          <p:spPr>
            <a:xfrm>
              <a:off x="2280847" y="3576927"/>
              <a:ext cx="610363" cy="0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CDD6AA1-CB0F-4AAB-A341-58B5FC588EF3}"/>
                </a:ext>
              </a:extLst>
            </p:cNvPr>
            <p:cNvSpPr/>
            <p:nvPr/>
          </p:nvSpPr>
          <p:spPr>
            <a:xfrm>
              <a:off x="2891210" y="3876358"/>
              <a:ext cx="1260000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>
                  <a:solidFill>
                    <a:schemeClr val="tx1"/>
                  </a:solidFill>
                </a:rPr>
                <a:t>Static Bending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B3770D3-A7B4-419A-9906-6B2687E71E4B}"/>
                </a:ext>
              </a:extLst>
            </p:cNvPr>
            <p:cNvSpPr/>
            <p:nvPr/>
          </p:nvSpPr>
          <p:spPr>
            <a:xfrm>
              <a:off x="4992790" y="1959131"/>
              <a:ext cx="3130363" cy="838934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800" b="1" i="1" dirty="0">
                  <a:solidFill>
                    <a:schemeClr val="tx1"/>
                  </a:solidFill>
                </a:rPr>
                <a:t>Ring conformability, gasket sealing pressure, thermally induced stresses, cylinder head bolt length.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96F15BD-FC4B-46B3-ADA7-90999C1A6C70}"/>
                </a:ext>
              </a:extLst>
            </p:cNvPr>
            <p:cNvSpPr/>
            <p:nvPr/>
          </p:nvSpPr>
          <p:spPr>
            <a:xfrm>
              <a:off x="4992790" y="3876358"/>
              <a:ext cx="3130363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800" b="1" i="1" dirty="0">
                  <a:solidFill>
                    <a:schemeClr val="tx1"/>
                  </a:solidFill>
                </a:rPr>
                <a:t>Stiff block structure and mounts.</a:t>
              </a: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32C5E37-D233-4A58-8067-161DCCDBBB89}"/>
                </a:ext>
              </a:extLst>
            </p:cNvPr>
            <p:cNvSpPr/>
            <p:nvPr/>
          </p:nvSpPr>
          <p:spPr>
            <a:xfrm>
              <a:off x="4992790" y="3395933"/>
              <a:ext cx="3130363" cy="360000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800" b="1" i="1" dirty="0" err="1">
                  <a:solidFill>
                    <a:schemeClr val="tx1"/>
                  </a:solidFill>
                </a:rPr>
                <a:t>NVH</a:t>
              </a:r>
              <a:r>
                <a:rPr lang="en-GB" sz="800" b="1" i="1" dirty="0">
                  <a:solidFill>
                    <a:schemeClr val="tx1"/>
                  </a:solidFill>
                </a:rPr>
                <a:t> performance.</a:t>
              </a: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0292C099-2331-43F7-A1F2-24447405AE85}"/>
                </a:ext>
              </a:extLst>
            </p:cNvPr>
            <p:cNvSpPr/>
            <p:nvPr/>
          </p:nvSpPr>
          <p:spPr>
            <a:xfrm>
              <a:off x="1020847" y="3876358"/>
              <a:ext cx="1260000" cy="360000"/>
            </a:xfrm>
            <a:prstGeom prst="rect">
              <a:avLst/>
            </a:prstGeom>
            <a:solidFill>
              <a:schemeClr val="bg2">
                <a:lumMod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i="1" dirty="0"/>
                <a:t>Arbitrary Static Loads</a:t>
              </a:r>
            </a:p>
          </p:txBody>
        </p: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A3C5DA70-3C75-4383-96D7-48F97B923D8A}"/>
                </a:ext>
              </a:extLst>
            </p:cNvPr>
            <p:cNvCxnSpPr>
              <a:cxnSpLocks/>
              <a:stCxn id="25" idx="3"/>
              <a:endCxn id="21" idx="1"/>
            </p:cNvCxnSpPr>
            <p:nvPr/>
          </p:nvCxnSpPr>
          <p:spPr>
            <a:xfrm>
              <a:off x="2280847" y="4056358"/>
              <a:ext cx="610363" cy="0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68519B0C-ED34-4C07-B87A-C527A67E8F1D}"/>
                </a:ext>
              </a:extLst>
            </p:cNvPr>
            <p:cNvCxnSpPr>
              <a:cxnSpLocks/>
              <a:stCxn id="21" idx="3"/>
              <a:endCxn id="23" idx="1"/>
            </p:cNvCxnSpPr>
            <p:nvPr/>
          </p:nvCxnSpPr>
          <p:spPr>
            <a:xfrm>
              <a:off x="4151210" y="4056358"/>
              <a:ext cx="841580" cy="0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6B9A06CB-052D-487B-A609-9C790488E88C}"/>
                </a:ext>
              </a:extLst>
            </p:cNvPr>
            <p:cNvCxnSpPr>
              <a:cxnSpLocks/>
              <a:stCxn id="11" idx="3"/>
              <a:endCxn id="24" idx="1"/>
            </p:cNvCxnSpPr>
            <p:nvPr/>
          </p:nvCxnSpPr>
          <p:spPr>
            <a:xfrm flipV="1">
              <a:off x="4151210" y="3575933"/>
              <a:ext cx="841580" cy="994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E3C5A648-EDDF-47F1-9746-5E9164E014CC}"/>
                </a:ext>
              </a:extLst>
            </p:cNvPr>
            <p:cNvCxnSpPr>
              <a:cxnSpLocks/>
              <a:stCxn id="15" idx="3"/>
              <a:endCxn id="8" idx="1"/>
            </p:cNvCxnSpPr>
            <p:nvPr/>
          </p:nvCxnSpPr>
          <p:spPr>
            <a:xfrm flipV="1">
              <a:off x="4151210" y="3096999"/>
              <a:ext cx="841580" cy="497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Connector: Elbow 28">
              <a:extLst>
                <a:ext uri="{FF2B5EF4-FFF2-40B4-BE49-F238E27FC236}">
                  <a16:creationId xmlns:a16="http://schemas.microsoft.com/office/drawing/2014/main" id="{57F96C96-2357-42D1-83BF-EE9581A5B0DD}"/>
                </a:ext>
              </a:extLst>
            </p:cNvPr>
            <p:cNvCxnSpPr>
              <a:cxnSpLocks/>
              <a:stCxn id="14" idx="3"/>
              <a:endCxn id="22" idx="1"/>
            </p:cNvCxnSpPr>
            <p:nvPr/>
          </p:nvCxnSpPr>
          <p:spPr>
            <a:xfrm>
              <a:off x="4151206" y="2137873"/>
              <a:ext cx="841584" cy="240725"/>
            </a:xfrm>
            <a:prstGeom prst="bentConnector3">
              <a:avLst>
                <a:gd name="adj1" fmla="val 50000"/>
              </a:avLst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Connector: Elbow 29">
              <a:extLst>
                <a:ext uri="{FF2B5EF4-FFF2-40B4-BE49-F238E27FC236}">
                  <a16:creationId xmlns:a16="http://schemas.microsoft.com/office/drawing/2014/main" id="{043AC9A3-DE38-468E-8527-BE018142B532}"/>
                </a:ext>
              </a:extLst>
            </p:cNvPr>
            <p:cNvCxnSpPr>
              <a:cxnSpLocks/>
              <a:stCxn id="13" idx="3"/>
            </p:cNvCxnSpPr>
            <p:nvPr/>
          </p:nvCxnSpPr>
          <p:spPr>
            <a:xfrm flipV="1">
              <a:off x="4151210" y="2453543"/>
              <a:ext cx="841576" cy="164522"/>
            </a:xfrm>
            <a:prstGeom prst="bentConnector3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Connector: Elbow 30">
              <a:extLst>
                <a:ext uri="{FF2B5EF4-FFF2-40B4-BE49-F238E27FC236}">
                  <a16:creationId xmlns:a16="http://schemas.microsoft.com/office/drawing/2014/main" id="{6D6B8202-FF02-4053-8EB3-AAD105093C6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268770" y="2734290"/>
              <a:ext cx="622438" cy="324000"/>
            </a:xfrm>
            <a:prstGeom prst="bentConnector3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Connector: Elbow 31">
              <a:extLst>
                <a:ext uri="{FF2B5EF4-FFF2-40B4-BE49-F238E27FC236}">
                  <a16:creationId xmlns:a16="http://schemas.microsoft.com/office/drawing/2014/main" id="{2A8AFC8B-B203-4E2F-B54D-7C46A09E65AF}"/>
                </a:ext>
              </a:extLst>
            </p:cNvPr>
            <p:cNvCxnSpPr>
              <a:cxnSpLocks/>
            </p:cNvCxnSpPr>
            <p:nvPr/>
          </p:nvCxnSpPr>
          <p:spPr>
            <a:xfrm>
              <a:off x="2280846" y="1638568"/>
              <a:ext cx="610363" cy="396000"/>
            </a:xfrm>
            <a:prstGeom prst="bentConnector3">
              <a:avLst>
                <a:gd name="adj1" fmla="val 59079"/>
              </a:avLst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D413AFEF-D2D4-46C8-96DB-D9833037ACA9}"/>
                </a:ext>
              </a:extLst>
            </p:cNvPr>
            <p:cNvCxnSpPr>
              <a:cxnSpLocks/>
            </p:cNvCxnSpPr>
            <p:nvPr/>
          </p:nvCxnSpPr>
          <p:spPr>
            <a:xfrm>
              <a:off x="2280845" y="1576313"/>
              <a:ext cx="610363" cy="0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85C18280-931B-4025-A0EC-5366D00F7A5E}"/>
                </a:ext>
              </a:extLst>
            </p:cNvPr>
            <p:cNvCxnSpPr>
              <a:cxnSpLocks/>
            </p:cNvCxnSpPr>
            <p:nvPr/>
          </p:nvCxnSpPr>
          <p:spPr>
            <a:xfrm>
              <a:off x="2280845" y="2141050"/>
              <a:ext cx="610363" cy="0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Connector: Elbow 34">
              <a:extLst>
                <a:ext uri="{FF2B5EF4-FFF2-40B4-BE49-F238E27FC236}">
                  <a16:creationId xmlns:a16="http://schemas.microsoft.com/office/drawing/2014/main" id="{07063AC3-A004-46D3-9857-985613A3FBB9}"/>
                </a:ext>
              </a:extLst>
            </p:cNvPr>
            <p:cNvCxnSpPr>
              <a:cxnSpLocks/>
            </p:cNvCxnSpPr>
            <p:nvPr/>
          </p:nvCxnSpPr>
          <p:spPr>
            <a:xfrm>
              <a:off x="2280845" y="1697542"/>
              <a:ext cx="610363" cy="936000"/>
            </a:xfrm>
            <a:prstGeom prst="bentConnector3">
              <a:avLst>
                <a:gd name="adj1" fmla="val 48866"/>
              </a:avLst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Connector: Elbow 35">
              <a:extLst>
                <a:ext uri="{FF2B5EF4-FFF2-40B4-BE49-F238E27FC236}">
                  <a16:creationId xmlns:a16="http://schemas.microsoft.com/office/drawing/2014/main" id="{6E16E7A6-444D-4082-B81C-3C370773D39C}"/>
                </a:ext>
              </a:extLst>
            </p:cNvPr>
            <p:cNvCxnSpPr>
              <a:cxnSpLocks/>
            </p:cNvCxnSpPr>
            <p:nvPr/>
          </p:nvCxnSpPr>
          <p:spPr>
            <a:xfrm>
              <a:off x="2280845" y="2209553"/>
              <a:ext cx="610363" cy="792000"/>
            </a:xfrm>
            <a:prstGeom prst="bentConnector3">
              <a:avLst>
                <a:gd name="adj1" fmla="val 37517"/>
              </a:avLst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97B39931-9FFE-413B-B414-DE939264C181}"/>
                </a:ext>
              </a:extLst>
            </p:cNvPr>
            <p:cNvCxnSpPr>
              <a:cxnSpLocks/>
              <a:stCxn id="19" idx="3"/>
              <a:endCxn id="17" idx="1"/>
            </p:cNvCxnSpPr>
            <p:nvPr/>
          </p:nvCxnSpPr>
          <p:spPr>
            <a:xfrm flipV="1">
              <a:off x="4151210" y="1659203"/>
              <a:ext cx="841580" cy="233"/>
            </a:xfrm>
            <a:prstGeom prst="straightConnector1">
              <a:avLst/>
            </a:prstGeom>
            <a:ln w="63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9A318FB7-5CA0-46B0-B7C4-1BC7A46448B8}"/>
                </a:ext>
              </a:extLst>
            </p:cNvPr>
            <p:cNvSpPr/>
            <p:nvPr/>
          </p:nvSpPr>
          <p:spPr>
            <a:xfrm>
              <a:off x="1008770" y="996181"/>
              <a:ext cx="1260000" cy="3600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b="1" u="sng" dirty="0"/>
                <a:t>Inputs</a:t>
              </a: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96E5E5FF-E04A-445C-A644-279F3D487027}"/>
                </a:ext>
              </a:extLst>
            </p:cNvPr>
            <p:cNvSpPr/>
            <p:nvPr/>
          </p:nvSpPr>
          <p:spPr>
            <a:xfrm>
              <a:off x="2891208" y="996181"/>
              <a:ext cx="1260000" cy="3600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b="1" u="sng" dirty="0"/>
                <a:t>Load Cases</a:t>
              </a: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C9F85CDC-2FF1-4C86-940C-49E1AB1345FF}"/>
                </a:ext>
              </a:extLst>
            </p:cNvPr>
            <p:cNvSpPr/>
            <p:nvPr/>
          </p:nvSpPr>
          <p:spPr>
            <a:xfrm>
              <a:off x="4992785" y="996181"/>
              <a:ext cx="3130363" cy="3600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b="1" u="sng" dirty="0"/>
                <a:t>Outcomes</a:t>
              </a: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44" name="Picture 4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5" name="Picture 44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46" name="Picture 45"/>
            <p:cNvPicPr>
              <a:picLocks noChangeAspect="1" noChangeArrowheads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7" name="Picture 46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47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2777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56" y="824550"/>
            <a:ext cx="1815391" cy="1657562"/>
          </a:xfrm>
          <a:prstGeom prst="round2DiagRect">
            <a:avLst>
              <a:gd name="adj1" fmla="val 16667"/>
              <a:gd name="adj2" fmla="val 0"/>
            </a:avLst>
          </a:prstGeom>
          <a:ln w="28575" cap="sq">
            <a:solidFill>
              <a:srgbClr val="00B050"/>
            </a:solidFill>
            <a:prstDash val="dash"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</a:extLst>
        </p:spPr>
      </p:pic>
      <p:pic>
        <p:nvPicPr>
          <p:cNvPr id="2253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13" y="3159600"/>
            <a:ext cx="2378470" cy="1083273"/>
          </a:xfrm>
          <a:prstGeom prst="round2DiagRect">
            <a:avLst>
              <a:gd name="adj1" fmla="val 16667"/>
              <a:gd name="adj2" fmla="val 0"/>
            </a:avLst>
          </a:prstGeom>
          <a:ln w="28575" cap="sq">
            <a:solidFill>
              <a:srgbClr val="00B050"/>
            </a:solidFill>
            <a:prstDash val="dash"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</a:extLst>
        </p:spPr>
      </p:pic>
      <p:pic>
        <p:nvPicPr>
          <p:cNvPr id="11266" name="Picture 2" descr="Z:\PROJECTS\FY11\GRM-TATA-107-11\SIMULATION\OPTIMISATION\TURRET\LH-turret13\LH-turret13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427" y="997242"/>
            <a:ext cx="2385338" cy="131217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4353" y="3049728"/>
            <a:ext cx="2309486" cy="130301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</a:extLst>
        </p:spPr>
      </p:pic>
      <p:pic>
        <p:nvPicPr>
          <p:cNvPr id="11267" name="Picture 3" descr="C:\Program Files (x86)\vrand\genesis12.1\gen121\examples\designstudio\SZDSG\SZDSG011_ref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6422" y="944876"/>
            <a:ext cx="2575728" cy="141691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Program Files (x86)\vrand\genesis12.1\gen121\examples\designstudio\TMDSG\TMDSG002_ref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707" y="3049728"/>
            <a:ext cx="2368679" cy="130301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101000"/>
              </a:lnSpc>
              <a:tabLst>
                <a:tab pos="0" algn="l"/>
                <a:tab pos="365437" algn="l"/>
                <a:tab pos="732171" algn="l"/>
                <a:tab pos="1098903" algn="l"/>
                <a:tab pos="1465637" algn="l"/>
                <a:tab pos="1832369" algn="l"/>
                <a:tab pos="2199102" algn="l"/>
                <a:tab pos="2565835" algn="l"/>
                <a:tab pos="2932568" algn="l"/>
                <a:tab pos="3299301" algn="l"/>
                <a:tab pos="3666034" algn="l"/>
                <a:tab pos="4032767" algn="l"/>
                <a:tab pos="4399501" algn="l"/>
                <a:tab pos="4766233" algn="l"/>
                <a:tab pos="5132966" algn="l"/>
                <a:tab pos="5499698" algn="l"/>
                <a:tab pos="5866432" algn="l"/>
                <a:tab pos="6233165" algn="l"/>
                <a:tab pos="6599898" algn="l"/>
                <a:tab pos="6966631" algn="l"/>
                <a:tab pos="7333364" algn="l"/>
              </a:tabLst>
              <a:defRPr/>
            </a:pPr>
            <a:r>
              <a:rPr lang="en-GB" dirty="0"/>
              <a:t>Structural Optimisation</a:t>
            </a:r>
          </a:p>
        </p:txBody>
      </p:sp>
      <p:sp>
        <p:nvSpPr>
          <p:cNvPr id="19462" name="Text Box 4"/>
          <p:cNvSpPr txBox="1">
            <a:spLocks noChangeArrowheads="1"/>
          </p:cNvSpPr>
          <p:nvPr/>
        </p:nvSpPr>
        <p:spPr bwMode="auto">
          <a:xfrm>
            <a:off x="996692" y="2563752"/>
            <a:ext cx="1312713" cy="4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Topology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3" name="Text Box 4"/>
          <p:cNvSpPr txBox="1">
            <a:spLocks noChangeArrowheads="1"/>
          </p:cNvSpPr>
          <p:nvPr/>
        </p:nvSpPr>
        <p:spPr bwMode="auto">
          <a:xfrm>
            <a:off x="3392423" y="2469400"/>
            <a:ext cx="2017777" cy="448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Sizing (Thickness)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4" name="Text Box 4"/>
          <p:cNvSpPr txBox="1">
            <a:spLocks noChangeArrowheads="1"/>
          </p:cNvSpPr>
          <p:nvPr/>
        </p:nvSpPr>
        <p:spPr bwMode="auto">
          <a:xfrm>
            <a:off x="6412499" y="2469400"/>
            <a:ext cx="1553196" cy="340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Topography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5" name="Text Box 4"/>
          <p:cNvSpPr txBox="1">
            <a:spLocks noChangeArrowheads="1"/>
          </p:cNvSpPr>
          <p:nvPr/>
        </p:nvSpPr>
        <p:spPr bwMode="auto">
          <a:xfrm>
            <a:off x="4457426" y="4072923"/>
            <a:ext cx="1310904" cy="4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Topometry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6" name="Text Box 4"/>
          <p:cNvSpPr txBox="1">
            <a:spLocks noChangeArrowheads="1"/>
          </p:cNvSpPr>
          <p:nvPr/>
        </p:nvSpPr>
        <p:spPr bwMode="auto">
          <a:xfrm>
            <a:off x="6994065" y="4065303"/>
            <a:ext cx="1551388" cy="4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Composites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9467" name="Text Box 4"/>
          <p:cNvSpPr txBox="1">
            <a:spLocks noChangeArrowheads="1"/>
          </p:cNvSpPr>
          <p:nvPr/>
        </p:nvSpPr>
        <p:spPr bwMode="auto">
          <a:xfrm>
            <a:off x="758741" y="3941074"/>
            <a:ext cx="1312713" cy="4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467" tIns="36734" rIns="73467" bIns="36734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1pPr>
            <a:lvl2pPr marL="742950" indent="-28575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2pPr>
            <a:lvl3pPr marL="11430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3pPr>
            <a:lvl4pPr marL="16002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4pPr>
            <a:lvl5pPr marL="2057400" indent="-228600"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lnSpc>
                <a:spcPct val="101000"/>
              </a:lnSpc>
            </a:pPr>
            <a:r>
              <a:rPr lang="en-GB" sz="1440" b="1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Shape</a:t>
            </a:r>
            <a:endParaRPr lang="en-GB" sz="1260" b="1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16" name="Picture 15"/>
            <p:cNvPicPr>
              <a:picLocks noChangeAspect="1" noChangeArrowheads="1"/>
            </p:cNvPicPr>
            <p:nvPr userDrawn="1"/>
          </p:nvPicPr>
          <p:blipFill rotWithShape="1"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7" name="Picture 16"/>
            <p:cNvPicPr>
              <a:picLocks noChangeAspect="1"/>
            </p:cNvPicPr>
            <p:nvPr userDrawn="1"/>
          </p:nvPicPr>
          <p:blipFill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 noChangeArrowheads="1"/>
            </p:cNvPicPr>
            <p:nvPr userDrawn="1"/>
          </p:nvPicPr>
          <p:blipFill>
            <a:blip r:embed="rId11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9" name="Picture 18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1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19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1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482162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19" name="Picture 18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19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 noChangeArrowheads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" name="Picture 24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5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3" name="Picture 22" descr="Viewer 2018.1 - Untitled">
            <a:extLst>
              <a:ext uri="{FF2B5EF4-FFF2-40B4-BE49-F238E27FC236}">
                <a16:creationId xmlns:a16="http://schemas.microsoft.com/office/drawing/2014/main" id="{663E535E-C5C7-4BE6-AD00-959C8F33600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94" t="24231" r="2408" b="41492"/>
          <a:stretch/>
        </p:blipFill>
        <p:spPr>
          <a:xfrm>
            <a:off x="2711216" y="3217955"/>
            <a:ext cx="2560000" cy="144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D2F4148-75C8-4EC7-9D5B-905F2A58878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5504" y="900000"/>
            <a:ext cx="1621826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 Physics Approach to Optimisation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32000" y="900000"/>
            <a:ext cx="3319510" cy="36000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Shape morphing is used to vary the shape of the water jacket.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is then coupled to the CFD, for thermal and flow.  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9C9815-9045-4350-9BDB-B9BDFCE8EADD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8752" y="900000"/>
            <a:ext cx="1621826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D01A1B-1FFB-4EC5-A684-DB127DC21C4A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2349" y="900000"/>
            <a:ext cx="1621826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0109797-12B9-483B-BD46-A36AE1CA36B4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8965" y="2661751"/>
            <a:ext cx="1621826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8AC001C-35B2-49C5-AF26-DAC8A8A3FAF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0173" y="2661751"/>
            <a:ext cx="1621826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3E1521-1725-4869-BA7B-36E49A25C5FC}"/>
              </a:ext>
            </a:extLst>
          </p:cNvPr>
          <p:cNvSpPr txBox="1"/>
          <p:nvPr/>
        </p:nvSpPr>
        <p:spPr>
          <a:xfrm>
            <a:off x="7956556" y="2304521"/>
            <a:ext cx="745964" cy="211203"/>
          </a:xfrm>
          <a:prstGeom prst="rect">
            <a:avLst/>
          </a:prstGeom>
          <a:noFill/>
          <a:ln>
            <a:noFill/>
          </a:ln>
        </p:spPr>
        <p:txBody>
          <a:bodyPr wrap="none" lIns="36000" tIns="36000" rIns="36000" bIns="36000" rtlCol="0" anchor="ctr">
            <a:spAutoFit/>
          </a:bodyPr>
          <a:lstStyle/>
          <a:p>
            <a:pPr algn="r"/>
            <a:r>
              <a:rPr lang="en-GB" sz="900" i="1" dirty="0"/>
              <a:t>Bottom height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03A725-94FF-4C39-B059-D038C6993BD0}"/>
              </a:ext>
            </a:extLst>
          </p:cNvPr>
          <p:cNvSpPr txBox="1"/>
          <p:nvPr/>
        </p:nvSpPr>
        <p:spPr>
          <a:xfrm>
            <a:off x="6129960" y="2304522"/>
            <a:ext cx="925501" cy="211203"/>
          </a:xfrm>
          <a:prstGeom prst="rect">
            <a:avLst/>
          </a:prstGeom>
          <a:noFill/>
          <a:ln>
            <a:noFill/>
          </a:ln>
        </p:spPr>
        <p:txBody>
          <a:bodyPr wrap="none" lIns="36000" tIns="36000" rIns="36000" bIns="36000" rtlCol="0" anchor="ctr">
            <a:spAutoFit/>
          </a:bodyPr>
          <a:lstStyle/>
          <a:p>
            <a:pPr algn="r"/>
            <a:r>
              <a:rPr lang="en-GB" sz="900" i="1" dirty="0"/>
              <a:t>Outer rad, bottom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6D52D77-5B45-4097-8C5F-F3E788085999}"/>
              </a:ext>
            </a:extLst>
          </p:cNvPr>
          <p:cNvSpPr txBox="1"/>
          <p:nvPr/>
        </p:nvSpPr>
        <p:spPr>
          <a:xfrm>
            <a:off x="7956556" y="4070548"/>
            <a:ext cx="750774" cy="211203"/>
          </a:xfrm>
          <a:prstGeom prst="rect">
            <a:avLst/>
          </a:prstGeom>
          <a:noFill/>
          <a:ln>
            <a:noFill/>
          </a:ln>
        </p:spPr>
        <p:txBody>
          <a:bodyPr wrap="none" lIns="36000" tIns="36000" rIns="36000" bIns="36000" rtlCol="0" anchor="ctr">
            <a:spAutoFit/>
          </a:bodyPr>
          <a:lstStyle/>
          <a:p>
            <a:pPr algn="r"/>
            <a:r>
              <a:rPr lang="en-GB" sz="900" i="1" dirty="0"/>
              <a:t>Bottom profile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19534BF-C9F1-44C9-8889-4799A9C0420C}"/>
              </a:ext>
            </a:extLst>
          </p:cNvPr>
          <p:cNvSpPr txBox="1"/>
          <p:nvPr/>
        </p:nvSpPr>
        <p:spPr>
          <a:xfrm>
            <a:off x="6645703" y="4070547"/>
            <a:ext cx="402922" cy="211203"/>
          </a:xfrm>
          <a:prstGeom prst="rect">
            <a:avLst/>
          </a:prstGeom>
          <a:noFill/>
          <a:ln>
            <a:noFill/>
          </a:ln>
        </p:spPr>
        <p:txBody>
          <a:bodyPr wrap="none" lIns="36000" tIns="36000" rIns="36000" bIns="36000" rtlCol="0" anchor="ctr">
            <a:spAutoFit/>
          </a:bodyPr>
          <a:lstStyle/>
          <a:p>
            <a:pPr algn="r"/>
            <a:r>
              <a:rPr lang="en-GB" sz="900" i="1" dirty="0"/>
              <a:t>Ovality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220E673-F0D5-45AD-B302-A469E1C35EA0}"/>
              </a:ext>
            </a:extLst>
          </p:cNvPr>
          <p:cNvSpPr txBox="1"/>
          <p:nvPr/>
        </p:nvSpPr>
        <p:spPr>
          <a:xfrm>
            <a:off x="4480725" y="2308797"/>
            <a:ext cx="899853" cy="211203"/>
          </a:xfrm>
          <a:prstGeom prst="rect">
            <a:avLst/>
          </a:prstGeom>
          <a:noFill/>
          <a:ln>
            <a:noFill/>
          </a:ln>
        </p:spPr>
        <p:txBody>
          <a:bodyPr wrap="none" lIns="36000" tIns="36000" rIns="36000" bIns="36000" rtlCol="0" anchor="ctr">
            <a:spAutoFit/>
          </a:bodyPr>
          <a:lstStyle/>
          <a:p>
            <a:pPr algn="r"/>
            <a:r>
              <a:rPr lang="en-GB" sz="900" i="1" dirty="0"/>
              <a:t>Inner rad, bottom</a:t>
            </a:r>
          </a:p>
        </p:txBody>
      </p:sp>
      <p:pic>
        <p:nvPicPr>
          <p:cNvPr id="22" name="Picture 21" descr="Viewer 2018.1 - Untitled">
            <a:extLst>
              <a:ext uri="{FF2B5EF4-FFF2-40B4-BE49-F238E27FC236}">
                <a16:creationId xmlns:a16="http://schemas.microsoft.com/office/drawing/2014/main" id="{D429BEF0-A3DA-431C-9C49-B902924C817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18" t="24464" r="41429" b="41700"/>
          <a:stretch/>
        </p:blipFill>
        <p:spPr>
          <a:xfrm>
            <a:off x="450467" y="2661751"/>
            <a:ext cx="2560000" cy="144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51731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 Physics Approach to Optimisation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Topology is used to form the structural material of the block, whilst taking into account the ring conformability, gasket sealing pressure and cylinder head bolt length, etc.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744" y="1980000"/>
            <a:ext cx="2528513" cy="2520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05D26A-F32E-4721-839A-E65A8DEE59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2018" y="1980000"/>
            <a:ext cx="2520000" cy="25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6" name="Content Placeholder 19">
            <a:extLst>
              <a:ext uri="{FF2B5EF4-FFF2-40B4-BE49-F238E27FC236}">
                <a16:creationId xmlns:a16="http://schemas.microsoft.com/office/drawing/2014/main" id="{2F10C660-2E30-401F-9FDC-F4BC2FB308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177" r="13824" b="1870"/>
          <a:stretch/>
        </p:blipFill>
        <p:spPr>
          <a:xfrm>
            <a:off x="432000" y="1980000"/>
            <a:ext cx="2519983" cy="25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7" name="Right Arrow 6"/>
          <p:cNvSpPr/>
          <p:nvPr/>
        </p:nvSpPr>
        <p:spPr bwMode="auto">
          <a:xfrm>
            <a:off x="2770319" y="2985642"/>
            <a:ext cx="719090" cy="508715"/>
          </a:xfrm>
          <a:prstGeom prst="rightArrow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449263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sp>
        <p:nvSpPr>
          <p:cNvPr id="8" name="Right Arrow 7"/>
          <p:cNvSpPr/>
          <p:nvPr/>
        </p:nvSpPr>
        <p:spPr bwMode="auto">
          <a:xfrm>
            <a:off x="5654593" y="2985642"/>
            <a:ext cx="719090" cy="508715"/>
          </a:xfrm>
          <a:prstGeom prst="rightArrow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449263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10" name="Picture 9"/>
            <p:cNvPicPr>
              <a:picLocks noChangeAspect="1" noChangeArrowheads="1"/>
            </p:cNvPicPr>
            <p:nvPr userDrawn="1"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10"/>
            <p:cNvPicPr>
              <a:picLocks noChangeAspect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 noChangeArrowheads="1"/>
            </p:cNvPicPr>
            <p:nvPr userDrawn="1"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12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13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8920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Optimisation Implementation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Early models were single cylinder with non-representative design space. </a:t>
            </a:r>
          </a:p>
          <a:p>
            <a:r>
              <a:rPr lang="en-GB" dirty="0" smtClean="0"/>
              <a:t>Developed into a full model, in context with available design space and additional powertrain components.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2"/>
          <a:stretch/>
        </p:blipFill>
        <p:spPr bwMode="auto">
          <a:xfrm>
            <a:off x="5004000" y="900000"/>
            <a:ext cx="1443072" cy="1728000"/>
          </a:xfrm>
          <a:prstGeom prst="rect">
            <a:avLst/>
          </a:prstGeom>
          <a:noFill/>
          <a:ln w="3175"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1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000" y="900000"/>
            <a:ext cx="2160000" cy="1729076"/>
          </a:xfrm>
          <a:prstGeom prst="rect">
            <a:avLst/>
          </a:prstGeom>
          <a:noFill/>
          <a:ln w="3175">
            <a:solidFill>
              <a:schemeClr val="accent1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70" t="4908" r="28467" b="14746"/>
          <a:stretch/>
        </p:blipFill>
        <p:spPr>
          <a:xfrm>
            <a:off x="5004000" y="2808000"/>
            <a:ext cx="1215135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000" y="2808000"/>
            <a:ext cx="2430000" cy="1620000"/>
          </a:xfrm>
          <a:prstGeom prst="rect">
            <a:avLst/>
          </a:prstGeom>
          <a:noFill/>
          <a:ln w="3175">
            <a:noFill/>
          </a:ln>
        </p:spPr>
      </p:pic>
      <p:grpSp>
        <p:nvGrpSpPr>
          <p:cNvPr id="11" name="Group 10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12" name="Picture 11"/>
            <p:cNvPicPr>
              <a:picLocks noChangeAspect="1" noChangeArrowheads="1"/>
            </p:cNvPicPr>
            <p:nvPr userDrawn="1"/>
          </p:nvPicPr>
          <p:blipFill rotWithShape="1"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12"/>
            <p:cNvPicPr>
              <a:picLocks noChangeAspect="1"/>
            </p:cNvPicPr>
            <p:nvPr userDrawn="1"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 noChangeArrowheads="1"/>
            </p:cNvPicPr>
            <p:nvPr userDrawn="1"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14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15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96262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Optimisation Implementation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73FB65-0898-43CD-9A25-BD5B1A9054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66" t="7392" r="16431" b="12979"/>
          <a:stretch/>
        </p:blipFill>
        <p:spPr>
          <a:xfrm>
            <a:off x="432000" y="2889691"/>
            <a:ext cx="2160000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141A19-8C2B-4A00-B300-C240B8338C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85" t="7622" r="9769" b="9812"/>
          <a:stretch/>
        </p:blipFill>
        <p:spPr>
          <a:xfrm>
            <a:off x="442405" y="971377"/>
            <a:ext cx="2160000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12617074-9D8D-4290-8B0F-584A113696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257" t="15085" r="20875" b="16222"/>
          <a:stretch/>
        </p:blipFill>
        <p:spPr>
          <a:xfrm>
            <a:off x="6552000" y="971377"/>
            <a:ext cx="2160000" cy="162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C62D119-1009-4F80-B6A2-E2481E531A6B}"/>
              </a:ext>
            </a:extLst>
          </p:cNvPr>
          <p:cNvSpPr txBox="1"/>
          <p:nvPr/>
        </p:nvSpPr>
        <p:spPr>
          <a:xfrm>
            <a:off x="1764000" y="4294247"/>
            <a:ext cx="828000" cy="215444"/>
          </a:xfrm>
          <a:prstGeom prst="rect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txBody>
          <a:bodyPr wrap="square" lIns="36000" tIns="0" rIns="36000" bIns="0" rtlCol="0">
            <a:spAutoFit/>
          </a:bodyPr>
          <a:lstStyle/>
          <a:p>
            <a:pPr algn="r"/>
            <a:r>
              <a:rPr lang="en-GB" sz="700" i="1" dirty="0"/>
              <a:t>Designable Package Space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17BC75B-FA87-4A62-99BC-F1E58912430D}"/>
              </a:ext>
            </a:extLst>
          </p:cNvPr>
          <p:cNvSpPr txBox="1"/>
          <p:nvPr/>
        </p:nvSpPr>
        <p:spPr>
          <a:xfrm>
            <a:off x="7890037" y="2375933"/>
            <a:ext cx="828000" cy="215444"/>
          </a:xfrm>
          <a:prstGeom prst="rect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txBody>
          <a:bodyPr wrap="square" lIns="36000" tIns="0" rIns="36000" bIns="0" rtlCol="0">
            <a:spAutoFit/>
          </a:bodyPr>
          <a:lstStyle/>
          <a:p>
            <a:pPr algn="r"/>
            <a:r>
              <a:rPr lang="en-GB" sz="700" i="1" dirty="0"/>
              <a:t>CFD with Cylinder Head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080801-119F-4BBF-AF6A-C31C16C0C800}"/>
              </a:ext>
            </a:extLst>
          </p:cNvPr>
          <p:cNvSpPr txBox="1"/>
          <p:nvPr/>
        </p:nvSpPr>
        <p:spPr>
          <a:xfrm>
            <a:off x="442405" y="971377"/>
            <a:ext cx="792000" cy="215444"/>
          </a:xfrm>
          <a:prstGeom prst="rect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txBody>
          <a:bodyPr wrap="square" lIns="36000" tIns="0" rIns="36000" bIns="0" rtlCol="0">
            <a:spAutoFit/>
          </a:bodyPr>
          <a:lstStyle/>
          <a:p>
            <a:r>
              <a:rPr lang="en-GB" sz="700" i="1" dirty="0"/>
              <a:t>Non-Designable Geometry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C9CAC9-8EB8-4FCF-B672-F84155957CCF}"/>
              </a:ext>
            </a:extLst>
          </p:cNvPr>
          <p:cNvSpPr txBox="1"/>
          <p:nvPr/>
        </p:nvSpPr>
        <p:spPr>
          <a:xfrm>
            <a:off x="2789661" y="3105204"/>
            <a:ext cx="1403905" cy="153888"/>
          </a:xfrm>
          <a:prstGeom prst="rect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txBody>
          <a:bodyPr wrap="square" lIns="36000" tIns="0" rIns="36000" bIns="0" rtlCol="0">
            <a:spAutoFit/>
          </a:bodyPr>
          <a:lstStyle/>
          <a:p>
            <a:r>
              <a:rPr lang="en-GB" sz="1000" i="1" dirty="0"/>
              <a:t>Designable block region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8DF34A-F208-4243-981C-E6BAD1136331}"/>
              </a:ext>
            </a:extLst>
          </p:cNvPr>
          <p:cNvSpPr txBox="1"/>
          <p:nvPr/>
        </p:nvSpPr>
        <p:spPr>
          <a:xfrm>
            <a:off x="3907340" y="2006601"/>
            <a:ext cx="2086188" cy="461665"/>
          </a:xfrm>
          <a:prstGeom prst="rect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txBody>
          <a:bodyPr wrap="square" lIns="36000" tIns="0" rIns="36000" bIns="0" rtlCol="0">
            <a:spAutoFit/>
          </a:bodyPr>
          <a:lstStyle/>
          <a:p>
            <a:pPr algn="r"/>
            <a:r>
              <a:rPr lang="en-GB" sz="1000" i="1" dirty="0"/>
              <a:t>CFD model includes basic water jacket, inlet from pump, outlet to pump and cylinder head water jacket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FE77955-BDAD-47A0-BC09-2A8254EC5D6D}"/>
              </a:ext>
            </a:extLst>
          </p:cNvPr>
          <p:cNvCxnSpPr>
            <a:cxnSpLocks/>
            <a:stCxn id="15" idx="1"/>
          </p:cNvCxnSpPr>
          <p:nvPr/>
        </p:nvCxnSpPr>
        <p:spPr>
          <a:xfrm flipH="1">
            <a:off x="1764001" y="3182148"/>
            <a:ext cx="1025660" cy="118297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3D9BD71-8911-4B2C-9D99-31F1DB6286B0}"/>
              </a:ext>
            </a:extLst>
          </p:cNvPr>
          <p:cNvCxnSpPr>
            <a:cxnSpLocks/>
            <a:stCxn id="16" idx="3"/>
          </p:cNvCxnSpPr>
          <p:nvPr/>
        </p:nvCxnSpPr>
        <p:spPr>
          <a:xfrm flipV="1">
            <a:off x="5993528" y="2095502"/>
            <a:ext cx="600806" cy="141932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DD3338B3-8F9E-4378-8480-1F23E4F86AFC}"/>
              </a:ext>
            </a:extLst>
          </p:cNvPr>
          <p:cNvSpPr txBox="1"/>
          <p:nvPr/>
        </p:nvSpPr>
        <p:spPr>
          <a:xfrm>
            <a:off x="2971777" y="3545837"/>
            <a:ext cx="943226" cy="307777"/>
          </a:xfrm>
          <a:prstGeom prst="rect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txBody>
          <a:bodyPr wrap="square" lIns="36000" tIns="0" rIns="36000" bIns="0" rtlCol="0">
            <a:spAutoFit/>
          </a:bodyPr>
          <a:lstStyle/>
          <a:p>
            <a:r>
              <a:rPr lang="en-GB" sz="1000" i="1" dirty="0"/>
              <a:t>Designable engine mounts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B4B137B-3A8B-4A4F-AD57-E9E486070F0E}"/>
              </a:ext>
            </a:extLst>
          </p:cNvPr>
          <p:cNvCxnSpPr>
            <a:cxnSpLocks/>
            <a:stCxn id="19" idx="1"/>
          </p:cNvCxnSpPr>
          <p:nvPr/>
        </p:nvCxnSpPr>
        <p:spPr>
          <a:xfrm flipH="1">
            <a:off x="1849467" y="3699726"/>
            <a:ext cx="1122310" cy="65746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A0D686F1-8162-4BC8-A58F-8430BC21C7FD}"/>
              </a:ext>
            </a:extLst>
          </p:cNvPr>
          <p:cNvSpPr txBox="1"/>
          <p:nvPr/>
        </p:nvSpPr>
        <p:spPr>
          <a:xfrm>
            <a:off x="2674026" y="3952073"/>
            <a:ext cx="1122310" cy="307777"/>
          </a:xfrm>
          <a:prstGeom prst="rect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txBody>
          <a:bodyPr wrap="square" lIns="36000" tIns="0" rIns="36000" bIns="0" rtlCol="0">
            <a:spAutoFit/>
          </a:bodyPr>
          <a:lstStyle/>
          <a:p>
            <a:r>
              <a:rPr lang="en-GB" sz="1000" i="1" dirty="0"/>
              <a:t>Designable main bearing cap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7054791-AFF7-44A2-9ABF-EA8391B265CE}"/>
              </a:ext>
            </a:extLst>
          </p:cNvPr>
          <p:cNvCxnSpPr>
            <a:cxnSpLocks/>
            <a:stCxn id="21" idx="1"/>
          </p:cNvCxnSpPr>
          <p:nvPr/>
        </p:nvCxnSpPr>
        <p:spPr>
          <a:xfrm flipH="1" flipV="1">
            <a:off x="1014612" y="3888585"/>
            <a:ext cx="1659414" cy="217377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FE2C5071-F029-4781-A4DC-F81BCF3A7CA4}"/>
              </a:ext>
            </a:extLst>
          </p:cNvPr>
          <p:cNvCxnSpPr>
            <a:cxnSpLocks/>
            <a:stCxn id="15" idx="1"/>
          </p:cNvCxnSpPr>
          <p:nvPr/>
        </p:nvCxnSpPr>
        <p:spPr>
          <a:xfrm flipH="1" flipV="1">
            <a:off x="1554363" y="3135812"/>
            <a:ext cx="1235298" cy="46336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615EF611-EE34-4A9C-B912-F6CB0AD975D7}"/>
              </a:ext>
            </a:extLst>
          </p:cNvPr>
          <p:cNvSpPr txBox="1"/>
          <p:nvPr/>
        </p:nvSpPr>
        <p:spPr>
          <a:xfrm>
            <a:off x="2789661" y="966120"/>
            <a:ext cx="2473300" cy="615553"/>
          </a:xfrm>
          <a:prstGeom prst="rect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txBody>
          <a:bodyPr wrap="square" lIns="36000" tIns="0" rIns="36000" bIns="0" rtlCol="0">
            <a:spAutoFit/>
          </a:bodyPr>
          <a:lstStyle/>
          <a:p>
            <a:r>
              <a:rPr lang="en-GB" sz="1000" i="1" dirty="0"/>
              <a:t>Non designable min block features including:</a:t>
            </a:r>
          </a:p>
          <a:p>
            <a:r>
              <a:rPr lang="en-GB" sz="1000" i="1" dirty="0"/>
              <a:t>Oil ways, balancer shaft shells, ancillary mounting points, main bearing caps, cylinder head, bellhousing etc.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9B06B08-D064-42CF-93F8-5F1D8F5D4D9D}"/>
              </a:ext>
            </a:extLst>
          </p:cNvPr>
          <p:cNvCxnSpPr>
            <a:cxnSpLocks/>
            <a:stCxn id="24" idx="1"/>
          </p:cNvCxnSpPr>
          <p:nvPr/>
        </p:nvCxnSpPr>
        <p:spPr>
          <a:xfrm flipH="1">
            <a:off x="2252587" y="1273897"/>
            <a:ext cx="537074" cy="99837"/>
          </a:xfrm>
          <a:prstGeom prst="straightConnector1">
            <a:avLst/>
          </a:prstGeom>
          <a:ln w="63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27" name="Picture 26"/>
            <p:cNvPicPr>
              <a:picLocks noChangeAspect="1" noChangeArrowheads="1"/>
            </p:cNvPicPr>
            <p:nvPr userDrawn="1"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27"/>
            <p:cNvPicPr>
              <a:picLocks noChangeAspect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29" name="Picture 28"/>
            <p:cNvPicPr>
              <a:picLocks noChangeAspect="1" noChangeArrowheads="1"/>
            </p:cNvPicPr>
            <p:nvPr userDrawn="1"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" name="Picture 29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30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7989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23" name="Picture 2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23"/>
            <p:cNvPicPr>
              <a:picLocks noChangeAspect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 noChangeArrowheads="1"/>
            </p:cNvPicPr>
            <p:nvPr userDrawn="1"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7" name="Picture 26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7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5" name="Content Placeholder 54">
            <a:extLst>
              <a:ext uri="{FF2B5EF4-FFF2-40B4-BE49-F238E27FC236}">
                <a16:creationId xmlns:a16="http://schemas.microsoft.com/office/drawing/2014/main" id="{34BE0D14-07B7-4A4B-8A3F-09489418131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7594" y="900113"/>
            <a:ext cx="3600450" cy="360045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032775-0912-447E-9673-7E594B2FF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Detailed Model Results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7C1EA78C-7C27-4B15-B0D3-14A24B666E8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956" y="900113"/>
            <a:ext cx="3600450" cy="3600450"/>
          </a:xfrm>
          <a:ln w="3175">
            <a:solidFill>
              <a:schemeClr val="accent1"/>
            </a:solidFill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DA1C404-F67F-41DD-A79B-1DC086626289}"/>
              </a:ext>
            </a:extLst>
          </p:cNvPr>
          <p:cNvSpPr/>
          <p:nvPr/>
        </p:nvSpPr>
        <p:spPr bwMode="auto">
          <a:xfrm>
            <a:off x="1724996" y="1474574"/>
            <a:ext cx="246887" cy="1476774"/>
          </a:xfrm>
          <a:prstGeom prst="rect">
            <a:avLst/>
          </a:prstGeom>
          <a:solidFill>
            <a:schemeClr val="bg1">
              <a:lumMod val="50000"/>
              <a:alpha val="25000"/>
            </a:schemeClr>
          </a:solidFill>
          <a:ln w="9525">
            <a:solidFill>
              <a:schemeClr val="tx1"/>
            </a:solidFill>
            <a:prstDash val="dash"/>
            <a:headEnd type="none" w="med" len="med"/>
            <a:tailEnd type="none" w="med" len="med"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449263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/>
            </a:pPr>
            <a:endParaRPr kumimoji="0" lang="en-GB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E23C2AF-8915-4289-A6BD-86AA058FDADE}"/>
              </a:ext>
            </a:extLst>
          </p:cNvPr>
          <p:cNvCxnSpPr>
            <a:cxnSpLocks/>
            <a:stCxn id="18" idx="2"/>
          </p:cNvCxnSpPr>
          <p:nvPr/>
        </p:nvCxnSpPr>
        <p:spPr bwMode="auto">
          <a:xfrm flipH="1">
            <a:off x="1883569" y="807480"/>
            <a:ext cx="680858" cy="792720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398B8C9-2BB4-49A1-9ADC-A67AB8D21A14}"/>
              </a:ext>
            </a:extLst>
          </p:cNvPr>
          <p:cNvSpPr txBox="1"/>
          <p:nvPr/>
        </p:nvSpPr>
        <p:spPr>
          <a:xfrm>
            <a:off x="1907035" y="561259"/>
            <a:ext cx="1314784" cy="24622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 anchor="ctr">
            <a:spAutoFit/>
          </a:bodyPr>
          <a:lstStyle/>
          <a:p>
            <a:r>
              <a:rPr lang="en-GB" sz="1000" b="1" i="1" dirty="0"/>
              <a:t>Tapered water jacket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3752BCA-EABD-4835-8121-8EE181CAD1BE}"/>
              </a:ext>
            </a:extLst>
          </p:cNvPr>
          <p:cNvCxnSpPr>
            <a:cxnSpLocks/>
            <a:stCxn id="18" idx="2"/>
          </p:cNvCxnSpPr>
          <p:nvPr/>
        </p:nvCxnSpPr>
        <p:spPr bwMode="auto">
          <a:xfrm>
            <a:off x="2564427" y="807480"/>
            <a:ext cx="557392" cy="792720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99690C2-95BF-4B3B-80DC-B1C4F131B8BF}"/>
              </a:ext>
            </a:extLst>
          </p:cNvPr>
          <p:cNvCxnSpPr>
            <a:cxnSpLocks/>
            <a:stCxn id="21" idx="1"/>
          </p:cNvCxnSpPr>
          <p:nvPr/>
        </p:nvCxnSpPr>
        <p:spPr bwMode="auto">
          <a:xfrm flipH="1" flipV="1">
            <a:off x="1607820" y="3040380"/>
            <a:ext cx="956607" cy="701173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9C23E23C-707F-4D51-B168-D793625B8D0D}"/>
              </a:ext>
            </a:extLst>
          </p:cNvPr>
          <p:cNvSpPr txBox="1"/>
          <p:nvPr/>
        </p:nvSpPr>
        <p:spPr>
          <a:xfrm>
            <a:off x="0" y="4465189"/>
            <a:ext cx="3009414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chemeClr val="bg1">
                    <a:lumMod val="50000"/>
                  </a:schemeClr>
                </a:solidFill>
              </a:rPr>
              <a:t>Press shift + F5 to view animation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E56D5AA-E496-4EF0-9BE5-61F9607C4968}"/>
              </a:ext>
            </a:extLst>
          </p:cNvPr>
          <p:cNvSpPr/>
          <p:nvPr/>
        </p:nvSpPr>
        <p:spPr bwMode="auto">
          <a:xfrm>
            <a:off x="3034915" y="1474574"/>
            <a:ext cx="246887" cy="1476774"/>
          </a:xfrm>
          <a:prstGeom prst="rect">
            <a:avLst/>
          </a:prstGeom>
          <a:solidFill>
            <a:schemeClr val="bg1">
              <a:lumMod val="50000"/>
              <a:alpha val="25000"/>
            </a:schemeClr>
          </a:solidFill>
          <a:ln w="9525">
            <a:solidFill>
              <a:schemeClr val="tx1"/>
            </a:solidFill>
            <a:prstDash val="dash"/>
            <a:headEnd type="none" w="med" len="med"/>
            <a:tailEnd type="none" w="med" len="med"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449263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/>
            </a:pPr>
            <a:endParaRPr kumimoji="0" lang="en-GB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2867EC1-9C11-48CF-AAE0-896DFA62ED89}"/>
              </a:ext>
            </a:extLst>
          </p:cNvPr>
          <p:cNvSpPr/>
          <p:nvPr/>
        </p:nvSpPr>
        <p:spPr bwMode="auto">
          <a:xfrm>
            <a:off x="6453188" y="1669231"/>
            <a:ext cx="187326" cy="1993132"/>
          </a:xfrm>
          <a:prstGeom prst="rect">
            <a:avLst/>
          </a:prstGeom>
          <a:solidFill>
            <a:schemeClr val="bg1">
              <a:lumMod val="50000"/>
              <a:alpha val="25000"/>
            </a:schemeClr>
          </a:solidFill>
          <a:ln w="9525">
            <a:solidFill>
              <a:schemeClr val="tx1"/>
            </a:solidFill>
            <a:prstDash val="dash"/>
            <a:headEnd type="none" w="med" len="med"/>
            <a:tailEnd type="none" w="med" len="med"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449263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/>
            </a:pPr>
            <a:endParaRPr kumimoji="0" lang="en-GB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79D2EC-1668-4664-8F27-EE575E944C5C}"/>
              </a:ext>
            </a:extLst>
          </p:cNvPr>
          <p:cNvSpPr txBox="1"/>
          <p:nvPr/>
        </p:nvSpPr>
        <p:spPr>
          <a:xfrm>
            <a:off x="2564427" y="3618442"/>
            <a:ext cx="97494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 anchor="ctr">
            <a:spAutoFit/>
          </a:bodyPr>
          <a:lstStyle/>
          <a:p>
            <a:r>
              <a:rPr lang="en-GB" sz="1000" b="1" i="1" dirty="0"/>
              <a:t>Long head bolt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DAE8BD1D-8F18-4048-900B-49EB99630C96}"/>
              </a:ext>
            </a:extLst>
          </p:cNvPr>
          <p:cNvCxnSpPr>
            <a:cxnSpLocks/>
            <a:stCxn id="21" idx="0"/>
          </p:cNvCxnSpPr>
          <p:nvPr/>
        </p:nvCxnSpPr>
        <p:spPr bwMode="auto">
          <a:xfrm flipV="1">
            <a:off x="3051901" y="3040380"/>
            <a:ext cx="377154" cy="578062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7889ECD2-790C-4135-94C7-3246588C8325}"/>
              </a:ext>
            </a:extLst>
          </p:cNvPr>
          <p:cNvSpPr txBox="1"/>
          <p:nvPr/>
        </p:nvSpPr>
        <p:spPr>
          <a:xfrm>
            <a:off x="4533241" y="3618442"/>
            <a:ext cx="1368000" cy="24622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r>
              <a:rPr lang="en-GB" sz="1000" b="1" i="1" dirty="0"/>
              <a:t>Shorter end height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FE815556-6CC9-4513-9B2C-2A70AFF864F1}"/>
              </a:ext>
            </a:extLst>
          </p:cNvPr>
          <p:cNvCxnSpPr>
            <a:cxnSpLocks/>
            <a:stCxn id="37" idx="3"/>
          </p:cNvCxnSpPr>
          <p:nvPr/>
        </p:nvCxnSpPr>
        <p:spPr bwMode="auto">
          <a:xfrm flipV="1">
            <a:off x="5901241" y="3536950"/>
            <a:ext cx="452615" cy="204603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2978569F-C222-42C8-A12B-8C405BC5BE8B}"/>
              </a:ext>
            </a:extLst>
          </p:cNvPr>
          <p:cNvSpPr txBox="1"/>
          <p:nvPr/>
        </p:nvSpPr>
        <p:spPr>
          <a:xfrm>
            <a:off x="4424979" y="1542724"/>
            <a:ext cx="1368000" cy="24622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 anchor="ctr">
            <a:spAutoFit/>
          </a:bodyPr>
          <a:lstStyle/>
          <a:p>
            <a:r>
              <a:rPr lang="en-GB" sz="1000" b="1" i="1" dirty="0"/>
              <a:t>Ovality at end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2306A6F2-0846-47CE-821D-9DA56A902C2B}"/>
              </a:ext>
            </a:extLst>
          </p:cNvPr>
          <p:cNvCxnSpPr>
            <a:cxnSpLocks/>
            <a:stCxn id="50" idx="3"/>
          </p:cNvCxnSpPr>
          <p:nvPr/>
        </p:nvCxnSpPr>
        <p:spPr bwMode="auto">
          <a:xfrm>
            <a:off x="5792979" y="1665835"/>
            <a:ext cx="560877" cy="165346"/>
          </a:xfrm>
          <a:prstGeom prst="straightConnector1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custDataLst>
      <p:tags r:id="rId1"/>
    </p:custDataLst>
    <p:extLst>
      <p:ext uri="{BB962C8B-B14F-4D97-AF65-F5344CB8AC3E}">
        <p14:creationId xmlns:p14="http://schemas.microsoft.com/office/powerpoint/2010/main" val="1541983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Detailed Model Results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713459-7570-4E70-8400-CDD2650360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48" t="6820" r="14391" b="21826"/>
          <a:stretch/>
        </p:blipFill>
        <p:spPr>
          <a:xfrm>
            <a:off x="440708" y="2397318"/>
            <a:ext cx="2700000" cy="2025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B5217C-42BF-4373-BB06-A8E3328C290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" t="36515" r="32385" b="25754"/>
          <a:stretch/>
        </p:blipFill>
        <p:spPr>
          <a:xfrm>
            <a:off x="440708" y="799284"/>
            <a:ext cx="2700000" cy="151875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C5652F-93DD-443D-9B0D-EA1D08950041}"/>
              </a:ext>
            </a:extLst>
          </p:cNvPr>
          <p:cNvSpPr txBox="1"/>
          <p:nvPr/>
        </p:nvSpPr>
        <p:spPr>
          <a:xfrm>
            <a:off x="432000" y="2089584"/>
            <a:ext cx="1162498" cy="230832"/>
          </a:xfrm>
          <a:prstGeom prst="rect">
            <a:avLst/>
          </a:prstGeom>
          <a:solidFill>
            <a:schemeClr val="bg1">
              <a:alpha val="75000"/>
            </a:schemeClr>
          </a:solidFill>
          <a:ln w="31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900" i="1" dirty="0"/>
              <a:t>Bearing cap material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B2FB4A-B6D4-43EC-B7DD-2284C1B9EE07}"/>
              </a:ext>
            </a:extLst>
          </p:cNvPr>
          <p:cNvSpPr txBox="1"/>
          <p:nvPr/>
        </p:nvSpPr>
        <p:spPr>
          <a:xfrm>
            <a:off x="2098435" y="4191486"/>
            <a:ext cx="1042273" cy="230832"/>
          </a:xfrm>
          <a:prstGeom prst="rect">
            <a:avLst/>
          </a:prstGeom>
          <a:solidFill>
            <a:schemeClr val="bg1">
              <a:alpha val="75000"/>
            </a:schemeClr>
          </a:solidFill>
          <a:ln w="31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900" i="1" dirty="0"/>
              <a:t>Bulkhead material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608A3FC-8193-4AF8-B6C3-E748D25798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269" t="8374" r="11155" b="11253"/>
          <a:stretch/>
        </p:blipFill>
        <p:spPr>
          <a:xfrm>
            <a:off x="3222000" y="2903569"/>
            <a:ext cx="2700000" cy="18000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A537032-71B5-4D98-A5B3-9EE1C1191A9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774" t="14380" r="19906" b="12492"/>
          <a:stretch/>
        </p:blipFill>
        <p:spPr>
          <a:xfrm>
            <a:off x="3224713" y="799284"/>
            <a:ext cx="2700000" cy="2025001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53BD74C-F3FC-4D8E-9395-E1531AC961C3}"/>
              </a:ext>
            </a:extLst>
          </p:cNvPr>
          <p:cNvSpPr txBox="1"/>
          <p:nvPr/>
        </p:nvSpPr>
        <p:spPr>
          <a:xfrm>
            <a:off x="4756296" y="2899070"/>
            <a:ext cx="1165704" cy="230832"/>
          </a:xfrm>
          <a:prstGeom prst="rect">
            <a:avLst/>
          </a:prstGeom>
          <a:solidFill>
            <a:schemeClr val="bg1">
              <a:alpha val="75000"/>
            </a:schemeClr>
          </a:solidFill>
          <a:ln w="31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900" i="1" dirty="0"/>
              <a:t>Bolt column material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5C5FA7-72FA-49C1-B67C-129E310624C4}"/>
              </a:ext>
            </a:extLst>
          </p:cNvPr>
          <p:cNvSpPr txBox="1"/>
          <p:nvPr/>
        </p:nvSpPr>
        <p:spPr>
          <a:xfrm>
            <a:off x="3219287" y="2593453"/>
            <a:ext cx="1633781" cy="230832"/>
          </a:xfrm>
          <a:prstGeom prst="rect">
            <a:avLst/>
          </a:prstGeom>
          <a:solidFill>
            <a:schemeClr val="bg1">
              <a:alpha val="75000"/>
            </a:schemeClr>
          </a:solidFill>
          <a:ln w="31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900" i="1" dirty="0"/>
              <a:t>Rear block and mount material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17E5C22-EF7A-4B21-85B3-5B004B0DC8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0612" b="40972"/>
          <a:stretch/>
        </p:blipFill>
        <p:spPr>
          <a:xfrm>
            <a:off x="6012000" y="800863"/>
            <a:ext cx="2700000" cy="162554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70E5514-91D5-45DE-A662-010174D18895}"/>
              </a:ext>
            </a:extLst>
          </p:cNvPr>
          <p:cNvSpPr txBox="1"/>
          <p:nvPr/>
        </p:nvSpPr>
        <p:spPr>
          <a:xfrm>
            <a:off x="6012000" y="2197043"/>
            <a:ext cx="2036135" cy="230832"/>
          </a:xfrm>
          <a:prstGeom prst="rect">
            <a:avLst/>
          </a:prstGeom>
          <a:solidFill>
            <a:schemeClr val="bg1">
              <a:alpha val="75000"/>
            </a:schemeClr>
          </a:solidFill>
          <a:ln w="31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900" i="1" dirty="0"/>
              <a:t>Optimiser Eco-spec thermal distribution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6F8BFCB-37A2-4E0A-8DD3-B906F07C636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9" b="12661"/>
          <a:stretch/>
        </p:blipFill>
        <p:spPr>
          <a:xfrm>
            <a:off x="6003292" y="2899069"/>
            <a:ext cx="2708708" cy="155707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B90F2EA-8876-46B5-B998-764A2E5F9102}"/>
              </a:ext>
            </a:extLst>
          </p:cNvPr>
          <p:cNvSpPr txBox="1"/>
          <p:nvPr/>
        </p:nvSpPr>
        <p:spPr>
          <a:xfrm>
            <a:off x="7890941" y="4225314"/>
            <a:ext cx="821059" cy="230832"/>
          </a:xfrm>
          <a:prstGeom prst="rect">
            <a:avLst/>
          </a:prstGeom>
          <a:solidFill>
            <a:schemeClr val="bg1">
              <a:alpha val="75000"/>
            </a:schemeClr>
          </a:solidFill>
          <a:ln w="31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900" i="1" dirty="0"/>
              <a:t>Hot Assembly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19" name="Picture 18"/>
            <p:cNvPicPr>
              <a:picLocks noChangeAspect="1" noChangeArrowheads="1"/>
            </p:cNvPicPr>
            <p:nvPr userDrawn="1"/>
          </p:nvPicPr>
          <p:blipFill rotWithShape="1"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19"/>
            <p:cNvPicPr>
              <a:picLocks noChangeAspect="1"/>
            </p:cNvPicPr>
            <p:nvPr userDrawn="1"/>
          </p:nvPicPr>
          <p:blipFill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 noChangeArrowheads="1"/>
            </p:cNvPicPr>
            <p:nvPr userDrawn="1"/>
          </p:nvPicPr>
          <p:blipFill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2" name="Picture 21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11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2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1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2883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Challenges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32000" y="900000"/>
            <a:ext cx="8280000" cy="432000"/>
          </a:xfrm>
        </p:spPr>
        <p:txBody>
          <a:bodyPr/>
          <a:lstStyle/>
          <a:p>
            <a:r>
              <a:rPr lang="en-GB" dirty="0" smtClean="0"/>
              <a:t>There are always challenges associated with any project, but a collaborative, funded project often presents different challenges.</a:t>
            </a:r>
            <a:endParaRPr lang="en-GB" dirty="0"/>
          </a:p>
        </p:txBody>
      </p:sp>
      <p:graphicFrame>
        <p:nvGraphicFramePr>
          <p:cNvPr id="10" name="Content Placeholder 4">
            <a:extLst>
              <a:ext uri="{FF2B5EF4-FFF2-40B4-BE49-F238E27FC236}">
                <a16:creationId xmlns:a16="http://schemas.microsoft.com/office/drawing/2014/main" id="{E63C5018-D4FB-417E-9C7F-7FDC9F01DD9C}"/>
              </a:ext>
            </a:extLst>
          </p:cNvPr>
          <p:cNvGraphicFramePr>
            <a:graphicFrameLocks noGrp="1"/>
          </p:cNvGraphicFramePr>
          <p:nvPr>
            <p:ph sz="half" idx="11"/>
            <p:extLst>
              <p:ext uri="{D42A27DB-BD31-4B8C-83A1-F6EECF244321}">
                <p14:modId xmlns:p14="http://schemas.microsoft.com/office/powerpoint/2010/main" val="4232783981"/>
              </p:ext>
            </p:extLst>
          </p:nvPr>
        </p:nvGraphicFramePr>
        <p:xfrm>
          <a:off x="431800" y="1512000"/>
          <a:ext cx="8280400" cy="3168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5" name="Group 4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8" name="Picture 7"/>
            <p:cNvPicPr>
              <a:picLocks noChangeAspect="1" noChangeArrowheads="1"/>
            </p:cNvPicPr>
            <p:nvPr userDrawn="1"/>
          </p:nvPicPr>
          <p:blipFill rotWithShape="1"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8"/>
            <p:cNvPicPr>
              <a:picLocks noChangeAspect="1"/>
            </p:cNvPicPr>
            <p:nvPr userDrawn="1"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 noChangeArrowheads="1"/>
            </p:cNvPicPr>
            <p:nvPr userDrawn="1"/>
          </p:nvPicPr>
          <p:blipFill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11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12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11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8705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Challenges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Key to overcoming challenges, was understanding the relationship between them and how to achieve a successful compromise. </a:t>
            </a:r>
            <a:endParaRPr lang="en-GB" dirty="0" smtClean="0"/>
          </a:p>
          <a:p>
            <a:r>
              <a:rPr lang="en-GB" dirty="0" smtClean="0"/>
              <a:t>Consider </a:t>
            </a:r>
            <a:r>
              <a:rPr lang="en-GB" dirty="0"/>
              <a:t>producing a toolset that is feasible to implement on readily available hardware: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08529A-FBA2-4560-9161-54C3F6E5497E}"/>
              </a:ext>
            </a:extLst>
          </p:cNvPr>
          <p:cNvSpPr txBox="1"/>
          <p:nvPr/>
        </p:nvSpPr>
        <p:spPr>
          <a:xfrm>
            <a:off x="3491999" y="2067572"/>
            <a:ext cx="2160000" cy="1080000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</a:ln>
        </p:spPr>
        <p:txBody>
          <a:bodyPr wrap="square" lIns="72000" tIns="36000" rIns="72000" bIns="36000" rtlCol="0" anchor="ctr">
            <a:noAutofit/>
          </a:bodyPr>
          <a:lstStyle/>
          <a:p>
            <a:pPr algn="ctr"/>
            <a:r>
              <a:rPr lang="en-GB" sz="1200" b="1" i="1" u="sng" dirty="0"/>
              <a:t>Practical Challenge</a:t>
            </a:r>
          </a:p>
          <a:p>
            <a:endParaRPr lang="en-GB" sz="1200" dirty="0"/>
          </a:p>
          <a:p>
            <a:r>
              <a:rPr lang="en-GB" sz="1200" b="1" i="1" dirty="0"/>
              <a:t>Feasibility-</a:t>
            </a:r>
            <a:r>
              <a:rPr lang="en-GB" sz="1200" dirty="0"/>
              <a:t> operating within practical/hardware limitations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1A2BF5-5E5E-4D26-A366-7610FEF4577E}"/>
              </a:ext>
            </a:extLst>
          </p:cNvPr>
          <p:cNvSpPr txBox="1"/>
          <p:nvPr/>
        </p:nvSpPr>
        <p:spPr>
          <a:xfrm>
            <a:off x="896081" y="2247572"/>
            <a:ext cx="1800000" cy="720000"/>
          </a:xfrm>
          <a:prstGeom prst="rect">
            <a:avLst/>
          </a:prstGeom>
          <a:noFill/>
          <a:ln w="28575">
            <a:solidFill>
              <a:schemeClr val="accent6"/>
            </a:solidFill>
            <a:prstDash val="solid"/>
          </a:ln>
        </p:spPr>
        <p:txBody>
          <a:bodyPr wrap="square" lIns="72000" tIns="36000" rIns="72000" bIns="36000" rtlCol="0" anchor="ctr">
            <a:noAutofit/>
          </a:bodyPr>
          <a:lstStyle/>
          <a:p>
            <a:r>
              <a:rPr lang="en-GB" sz="1050" dirty="0"/>
              <a:t>What is practical must still meet the </a:t>
            </a:r>
            <a:r>
              <a:rPr lang="en-GB" sz="1050" b="1" i="1" dirty="0"/>
              <a:t>scope</a:t>
            </a:r>
            <a:r>
              <a:rPr lang="en-GB" sz="1050" dirty="0"/>
              <a:t> and requirements of the project.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9C2539-393F-405E-B52C-F482442DC3ED}"/>
              </a:ext>
            </a:extLst>
          </p:cNvPr>
          <p:cNvSpPr txBox="1"/>
          <p:nvPr/>
        </p:nvSpPr>
        <p:spPr>
          <a:xfrm>
            <a:off x="6447919" y="2247572"/>
            <a:ext cx="1800000" cy="720000"/>
          </a:xfrm>
          <a:prstGeom prst="rect">
            <a:avLst/>
          </a:prstGeom>
          <a:noFill/>
          <a:ln w="28575">
            <a:solidFill>
              <a:schemeClr val="accent6"/>
            </a:solidFill>
            <a:prstDash val="solid"/>
          </a:ln>
        </p:spPr>
        <p:txBody>
          <a:bodyPr wrap="square" lIns="72000" tIns="36000" rIns="72000" bIns="36000" rtlCol="0" anchor="ctr">
            <a:noAutofit/>
          </a:bodyPr>
          <a:lstStyle/>
          <a:p>
            <a:r>
              <a:rPr lang="en-GB" sz="1050" dirty="0"/>
              <a:t>Solving complex </a:t>
            </a:r>
            <a:r>
              <a:rPr lang="en-GB" sz="1050" b="1" i="1" dirty="0"/>
              <a:t>technical </a:t>
            </a:r>
            <a:r>
              <a:rPr lang="en-GB" sz="1050" dirty="0"/>
              <a:t>problems must be achievable on available hardware.</a:t>
            </a:r>
          </a:p>
        </p:txBody>
      </p:sp>
      <p:sp>
        <p:nvSpPr>
          <p:cNvPr id="9" name="Arrow: Right 12">
            <a:extLst>
              <a:ext uri="{FF2B5EF4-FFF2-40B4-BE49-F238E27FC236}">
                <a16:creationId xmlns:a16="http://schemas.microsoft.com/office/drawing/2014/main" id="{0DC34990-F524-49F5-920E-9AE017A88D6B}"/>
              </a:ext>
            </a:extLst>
          </p:cNvPr>
          <p:cNvSpPr/>
          <p:nvPr/>
        </p:nvSpPr>
        <p:spPr>
          <a:xfrm flipH="1">
            <a:off x="2880000" y="2481572"/>
            <a:ext cx="432000" cy="252000"/>
          </a:xfrm>
          <a:prstGeom prst="rightArrow">
            <a:avLst/>
          </a:prstGeom>
          <a:noFill/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endParaRPr lang="en-GB" dirty="0">
              <a:solidFill>
                <a:srgbClr val="131313"/>
              </a:solidFill>
            </a:endParaRPr>
          </a:p>
        </p:txBody>
      </p:sp>
      <p:sp>
        <p:nvSpPr>
          <p:cNvPr id="10" name="Arrow: Right 13">
            <a:extLst>
              <a:ext uri="{FF2B5EF4-FFF2-40B4-BE49-F238E27FC236}">
                <a16:creationId xmlns:a16="http://schemas.microsoft.com/office/drawing/2014/main" id="{F22CB074-F16B-4B71-9AFD-096A706FCC31}"/>
              </a:ext>
            </a:extLst>
          </p:cNvPr>
          <p:cNvSpPr/>
          <p:nvPr/>
        </p:nvSpPr>
        <p:spPr>
          <a:xfrm>
            <a:off x="5832000" y="2481572"/>
            <a:ext cx="432000" cy="252000"/>
          </a:xfrm>
          <a:prstGeom prst="rightArrow">
            <a:avLst/>
          </a:prstGeom>
          <a:noFill/>
          <a:ln w="127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endParaRPr lang="en-GB" dirty="0">
              <a:solidFill>
                <a:srgbClr val="131313"/>
              </a:solidFill>
            </a:endParaRPr>
          </a:p>
        </p:txBody>
      </p:sp>
      <p:sp>
        <p:nvSpPr>
          <p:cNvPr id="12" name="Arrow: Right 15">
            <a:extLst>
              <a:ext uri="{FF2B5EF4-FFF2-40B4-BE49-F238E27FC236}">
                <a16:creationId xmlns:a16="http://schemas.microsoft.com/office/drawing/2014/main" id="{DD7E2B52-0657-4023-8120-840A92146E01}"/>
              </a:ext>
            </a:extLst>
          </p:cNvPr>
          <p:cNvSpPr/>
          <p:nvPr/>
        </p:nvSpPr>
        <p:spPr>
          <a:xfrm rot="5400000" flipH="1">
            <a:off x="4355999" y="3376214"/>
            <a:ext cx="432000" cy="252000"/>
          </a:xfrm>
          <a:prstGeom prst="rightArrow">
            <a:avLst/>
          </a:prstGeom>
          <a:noFill/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endParaRPr lang="en-GB" dirty="0">
              <a:solidFill>
                <a:srgbClr val="131313"/>
              </a:solidFill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0" y="4680000"/>
            <a:ext cx="7051674" cy="441959"/>
            <a:chOff x="0" y="0"/>
            <a:chExt cx="9033015" cy="595598"/>
          </a:xfrm>
        </p:grpSpPr>
        <p:pic>
          <p:nvPicPr>
            <p:cNvPr id="14" name="Picture 1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248"/>
            <a:stretch/>
          </p:blipFill>
          <p:spPr bwMode="auto">
            <a:xfrm>
              <a:off x="0" y="142860"/>
              <a:ext cx="1719179" cy="37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14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529786" y="125117"/>
              <a:ext cx="1173122" cy="401614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 noChangeArrowheads="1"/>
            </p:cNvPicPr>
            <p:nvPr userDrawn="1"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164" y="116148"/>
              <a:ext cx="642637" cy="415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Picture 16" descr="X:\DOCUMENTS\MARKETING_MATERIAL\LOGOS\GRM_Logo_2015_high-res.png"/>
            <p:cNvPicPr>
              <a:picLocks noChangeAspect="1" noChangeArrowheads="1"/>
            </p:cNvPicPr>
            <p:nvPr userDrawn="1"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93" y="0"/>
              <a:ext cx="921991" cy="595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17" descr="http://1-ps.googleusercontent.com/hk/rXPWVdG3__ldPrMPYq1epBHDGc/www.americanbankingnews.com/logos/Borg_Warner_logo.jpg.pagespeed.ce.hz9iXitK7ywFI5Es_Z6L.jpg"/>
            <p:cNvPicPr>
              <a:picLocks noChangeAspect="1" noChangeArrowheads="1"/>
            </p:cNvPicPr>
            <p:nvPr userDrawn="1"/>
          </p:nvPicPr>
          <p:blipFill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2868" y="125117"/>
              <a:ext cx="2240147" cy="406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558C3C92-056C-4152-A0EC-37EB343920F0}"/>
              </a:ext>
            </a:extLst>
          </p:cNvPr>
          <p:cNvSpPr txBox="1"/>
          <p:nvPr/>
        </p:nvSpPr>
        <p:spPr>
          <a:xfrm>
            <a:off x="3040378" y="3856857"/>
            <a:ext cx="3063242" cy="10567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3"/>
            </a:solidFill>
            <a:prstDash val="solid"/>
          </a:ln>
        </p:spPr>
        <p:txBody>
          <a:bodyPr wrap="square" lIns="72000" tIns="36000" rIns="72000" bIns="36000" rtlCol="0" anchor="ctr">
            <a:noAutofit/>
          </a:bodyPr>
          <a:lstStyle/>
          <a:p>
            <a:r>
              <a:rPr lang="en-GB" sz="1050" b="1" i="1" dirty="0"/>
              <a:t>Overcome by: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Testing of components individually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Collaborative working (Ricardo/GRM &amp; JLR)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Development of process via simple to complex model</a:t>
            </a:r>
          </a:p>
        </p:txBody>
      </p:sp>
    </p:spTree>
    <p:extLst>
      <p:ext uri="{BB962C8B-B14F-4D97-AF65-F5344CB8AC3E}">
        <p14:creationId xmlns:p14="http://schemas.microsoft.com/office/powerpoint/2010/main" val="3631736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Collaboration</a:t>
            </a:r>
            <a:endParaRPr lang="en-GB" dirty="0"/>
          </a:p>
        </p:txBody>
      </p:sp>
      <p:sp>
        <p:nvSpPr>
          <p:cNvPr id="16" name="Content Placeholder 15"/>
          <p:cNvSpPr>
            <a:spLocks noGrp="1"/>
          </p:cNvSpPr>
          <p:nvPr>
            <p:ph idx="1"/>
          </p:nvPr>
        </p:nvSpPr>
        <p:spPr>
          <a:ln w="38100">
            <a:solidFill>
              <a:schemeClr val="bg1">
                <a:lumMod val="50000"/>
              </a:schemeClr>
            </a:solidFill>
            <a:prstDash val="dash"/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: Rounded Corners 41">
            <a:extLst>
              <a:ext uri="{FF2B5EF4-FFF2-40B4-BE49-F238E27FC236}">
                <a16:creationId xmlns:a16="http://schemas.microsoft.com/office/drawing/2014/main" id="{F93AEE32-5084-403F-95AC-D76AB0579E72}"/>
              </a:ext>
            </a:extLst>
          </p:cNvPr>
          <p:cNvSpPr/>
          <p:nvPr/>
        </p:nvSpPr>
        <p:spPr>
          <a:xfrm>
            <a:off x="612000" y="1080000"/>
            <a:ext cx="2340000" cy="900000"/>
          </a:xfrm>
          <a:prstGeom prst="roundRect">
            <a:avLst>
              <a:gd name="adj" fmla="val 5802"/>
            </a:avLst>
          </a:prstGeom>
          <a:solidFill>
            <a:schemeClr val="bg1"/>
          </a:solidFill>
          <a:ln w="28575">
            <a:solidFill>
              <a:srgbClr val="006BB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ctr" anchorCtr="0"/>
          <a:lstStyle/>
          <a:p>
            <a:pPr marL="0" lvl="1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sz="1400" b="1" dirty="0">
                <a:solidFill>
                  <a:srgbClr val="131313"/>
                </a:solidFill>
              </a:rPr>
              <a:t>Knowledge Transfer</a:t>
            </a:r>
          </a:p>
          <a:p>
            <a:pPr marL="171450" lvl="1" indent="-171450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/>
              <a:buChar char="•"/>
            </a:pPr>
            <a:r>
              <a:rPr lang="en-US" sz="1400" dirty="0">
                <a:solidFill>
                  <a:srgbClr val="131313"/>
                </a:solidFill>
              </a:rPr>
              <a:t>Engine knowledge</a:t>
            </a:r>
          </a:p>
          <a:p>
            <a:pPr marL="171450" lvl="1" indent="-171450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/>
              <a:buChar char="•"/>
            </a:pPr>
            <a:r>
              <a:rPr lang="en-US" sz="1400" dirty="0">
                <a:solidFill>
                  <a:srgbClr val="131313"/>
                </a:solidFill>
              </a:rPr>
              <a:t>Ricardo-SW Suite</a:t>
            </a:r>
            <a:endParaRPr lang="en-GB" sz="1400" dirty="0">
              <a:solidFill>
                <a:srgbClr val="131313"/>
              </a:solidFill>
            </a:endParaRPr>
          </a:p>
        </p:txBody>
      </p:sp>
      <p:sp>
        <p:nvSpPr>
          <p:cNvPr id="4" name="Rectangle: Rounded Corners 41">
            <a:extLst>
              <a:ext uri="{FF2B5EF4-FFF2-40B4-BE49-F238E27FC236}">
                <a16:creationId xmlns:a16="http://schemas.microsoft.com/office/drawing/2014/main" id="{F93AEE32-5084-403F-95AC-D76AB0579E72}"/>
              </a:ext>
            </a:extLst>
          </p:cNvPr>
          <p:cNvSpPr/>
          <p:nvPr/>
        </p:nvSpPr>
        <p:spPr>
          <a:xfrm>
            <a:off x="6192000" y="3059999"/>
            <a:ext cx="2340000" cy="900000"/>
          </a:xfrm>
          <a:prstGeom prst="roundRect">
            <a:avLst>
              <a:gd name="adj" fmla="val 5802"/>
            </a:avLst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ctr" anchorCtr="0"/>
          <a:lstStyle/>
          <a:p>
            <a:pPr marL="0" lvl="1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sz="1400" b="1" dirty="0">
                <a:solidFill>
                  <a:srgbClr val="131313"/>
                </a:solidFill>
              </a:rPr>
              <a:t>Knowledge Transfer</a:t>
            </a:r>
          </a:p>
          <a:p>
            <a:pPr marL="171450" lvl="1" indent="-171450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/>
              <a:buChar char="•"/>
            </a:pPr>
            <a:r>
              <a:rPr lang="en-US" sz="1400" dirty="0" smtClean="0">
                <a:solidFill>
                  <a:srgbClr val="131313"/>
                </a:solidFill>
              </a:rPr>
              <a:t>GENESIS</a:t>
            </a:r>
            <a:endParaRPr lang="en-US" sz="1400" dirty="0">
              <a:solidFill>
                <a:srgbClr val="131313"/>
              </a:solidFill>
            </a:endParaRPr>
          </a:p>
          <a:p>
            <a:pPr marL="171450" lvl="1" indent="-171450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/>
              <a:buChar char="•"/>
            </a:pPr>
            <a:r>
              <a:rPr lang="en-US" sz="1400" dirty="0" err="1">
                <a:solidFill>
                  <a:srgbClr val="131313"/>
                </a:solidFill>
              </a:rPr>
              <a:t>Optimisation</a:t>
            </a:r>
            <a:r>
              <a:rPr lang="en-US" sz="1400" dirty="0">
                <a:solidFill>
                  <a:srgbClr val="131313"/>
                </a:solidFill>
              </a:rPr>
              <a:t> methods</a:t>
            </a:r>
          </a:p>
        </p:txBody>
      </p:sp>
      <p:sp>
        <p:nvSpPr>
          <p:cNvPr id="5" name="Rectangle: Rounded Corners 41">
            <a:extLst>
              <a:ext uri="{FF2B5EF4-FFF2-40B4-BE49-F238E27FC236}">
                <a16:creationId xmlns:a16="http://schemas.microsoft.com/office/drawing/2014/main" id="{F93AEE32-5084-403F-95AC-D76AB0579E72}"/>
              </a:ext>
            </a:extLst>
          </p:cNvPr>
          <p:cNvSpPr/>
          <p:nvPr/>
        </p:nvSpPr>
        <p:spPr>
          <a:xfrm>
            <a:off x="612000" y="3060000"/>
            <a:ext cx="2340000" cy="900000"/>
          </a:xfrm>
          <a:prstGeom prst="roundRect">
            <a:avLst>
              <a:gd name="adj" fmla="val 5802"/>
            </a:avLst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ctr" anchorCtr="0"/>
          <a:lstStyle/>
          <a:p>
            <a:pPr marL="0" lvl="1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sz="1400" b="1" dirty="0" smtClean="0">
                <a:solidFill>
                  <a:srgbClr val="131313"/>
                </a:solidFill>
              </a:rPr>
              <a:t>Other Upskilling</a:t>
            </a:r>
            <a:endParaRPr lang="en-US" sz="1400" b="1" dirty="0">
              <a:solidFill>
                <a:srgbClr val="131313"/>
              </a:solidFill>
            </a:endParaRPr>
          </a:p>
          <a:p>
            <a:pPr marL="171450" lvl="1" indent="-171450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/>
              <a:buChar char="•"/>
            </a:pPr>
            <a:r>
              <a:rPr lang="en-US" sz="1400" dirty="0">
                <a:solidFill>
                  <a:srgbClr val="131313"/>
                </a:solidFill>
              </a:rPr>
              <a:t>SW </a:t>
            </a:r>
            <a:r>
              <a:rPr lang="en-US" sz="1400" dirty="0" smtClean="0">
                <a:solidFill>
                  <a:srgbClr val="131313"/>
                </a:solidFill>
              </a:rPr>
              <a:t>programming</a:t>
            </a:r>
            <a:endParaRPr lang="en-US" sz="1400" dirty="0">
              <a:solidFill>
                <a:srgbClr val="131313"/>
              </a:solidFill>
            </a:endParaRPr>
          </a:p>
          <a:p>
            <a:pPr marL="171450" lvl="1" indent="-171450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/>
              <a:buChar char="•"/>
            </a:pPr>
            <a:r>
              <a:rPr lang="en-US" sz="1400" dirty="0" err="1">
                <a:solidFill>
                  <a:srgbClr val="131313"/>
                </a:solidFill>
              </a:rPr>
              <a:t>VisualDOC</a:t>
            </a:r>
            <a:r>
              <a:rPr lang="en-US" sz="1400" dirty="0">
                <a:solidFill>
                  <a:srgbClr val="131313"/>
                </a:solidFill>
              </a:rPr>
              <a:t> Studio</a:t>
            </a:r>
          </a:p>
        </p:txBody>
      </p:sp>
      <p:sp>
        <p:nvSpPr>
          <p:cNvPr id="6" name="Rectangle: Rounded Corners 41">
            <a:extLst>
              <a:ext uri="{FF2B5EF4-FFF2-40B4-BE49-F238E27FC236}">
                <a16:creationId xmlns:a16="http://schemas.microsoft.com/office/drawing/2014/main" id="{F93AEE32-5084-403F-95AC-D76AB0579E72}"/>
              </a:ext>
            </a:extLst>
          </p:cNvPr>
          <p:cNvSpPr/>
          <p:nvPr/>
        </p:nvSpPr>
        <p:spPr>
          <a:xfrm>
            <a:off x="6192000" y="1080000"/>
            <a:ext cx="2340000" cy="900000"/>
          </a:xfrm>
          <a:prstGeom prst="roundRect">
            <a:avLst>
              <a:gd name="adj" fmla="val 5802"/>
            </a:avLst>
          </a:prstGeom>
          <a:solidFill>
            <a:schemeClr val="bg1"/>
          </a:solidFill>
          <a:ln w="28575">
            <a:solidFill>
              <a:srgbClr val="006BB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ctr" anchorCtr="0"/>
          <a:lstStyle/>
          <a:p>
            <a:pPr marL="0" lvl="1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US" sz="1400" b="1" dirty="0">
                <a:solidFill>
                  <a:srgbClr val="131313"/>
                </a:solidFill>
              </a:rPr>
              <a:t>Other </a:t>
            </a:r>
            <a:r>
              <a:rPr lang="en-US" sz="1400" b="1" dirty="0" smtClean="0">
                <a:solidFill>
                  <a:srgbClr val="131313"/>
                </a:solidFill>
              </a:rPr>
              <a:t>Upskilling</a:t>
            </a:r>
            <a:endParaRPr lang="en-US" sz="1400" b="1" dirty="0">
              <a:solidFill>
                <a:srgbClr val="131313"/>
              </a:solidFill>
            </a:endParaRPr>
          </a:p>
          <a:p>
            <a:pPr marL="171450" lvl="1" indent="-171450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/>
              <a:buChar char="•"/>
            </a:pPr>
            <a:r>
              <a:rPr lang="en-US" sz="1400" dirty="0" smtClean="0">
                <a:solidFill>
                  <a:srgbClr val="131313"/>
                </a:solidFill>
              </a:rPr>
              <a:t>Meshing techniques</a:t>
            </a:r>
            <a:endParaRPr lang="en-US" sz="1400" dirty="0">
              <a:solidFill>
                <a:srgbClr val="131313"/>
              </a:solidFill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3068231" y="2075919"/>
            <a:ext cx="3007539" cy="900000"/>
            <a:chOff x="2824461" y="2420561"/>
            <a:chExt cx="3007539" cy="900000"/>
          </a:xfrm>
        </p:grpSpPr>
        <p:grpSp>
          <p:nvGrpSpPr>
            <p:cNvPr id="12" name="Group 11"/>
            <p:cNvGrpSpPr/>
            <p:nvPr/>
          </p:nvGrpSpPr>
          <p:grpSpPr>
            <a:xfrm>
              <a:off x="2824461" y="2420561"/>
              <a:ext cx="1440000" cy="900000"/>
              <a:chOff x="3546028" y="2417542"/>
              <a:chExt cx="1440000" cy="900000"/>
            </a:xfrm>
          </p:grpSpPr>
          <p:sp>
            <p:nvSpPr>
              <p:cNvPr id="8" name="Rectangle: Rounded Corners 41">
                <a:extLst>
                  <a:ext uri="{FF2B5EF4-FFF2-40B4-BE49-F238E27FC236}">
                    <a16:creationId xmlns:a16="http://schemas.microsoft.com/office/drawing/2014/main" id="{F93AEE32-5084-403F-95AC-D76AB0579E72}"/>
                  </a:ext>
                </a:extLst>
              </p:cNvPr>
              <p:cNvSpPr/>
              <p:nvPr/>
            </p:nvSpPr>
            <p:spPr>
              <a:xfrm>
                <a:off x="3546028" y="2417542"/>
                <a:ext cx="1440000" cy="900000"/>
              </a:xfrm>
              <a:prstGeom prst="roundRect">
                <a:avLst>
                  <a:gd name="adj" fmla="val 5802"/>
                </a:avLst>
              </a:prstGeom>
              <a:solidFill>
                <a:schemeClr val="bg1"/>
              </a:solidFill>
              <a:ln w="28575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08000" tIns="108000" rIns="108000" bIns="108000" rtlCol="0" anchor="t" anchorCtr="0"/>
              <a:lstStyle/>
              <a:p>
                <a:pPr lvl="1" defTabSz="7112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:endParaRPr lang="en-US" sz="1400" dirty="0">
                  <a:solidFill>
                    <a:srgbClr val="131313"/>
                  </a:solidFill>
                </a:endParaRPr>
              </a:p>
            </p:txBody>
          </p:sp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3CD7FEC2-767B-4158-AEE8-A014EBC6A4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656465" y="2471542"/>
                <a:ext cx="1219125" cy="792000"/>
              </a:xfrm>
              <a:prstGeom prst="rect">
                <a:avLst/>
              </a:prstGeom>
            </p:spPr>
          </p:pic>
        </p:grpSp>
        <p:grpSp>
          <p:nvGrpSpPr>
            <p:cNvPr id="11" name="Group 10"/>
            <p:cNvGrpSpPr/>
            <p:nvPr/>
          </p:nvGrpSpPr>
          <p:grpSpPr>
            <a:xfrm>
              <a:off x="4392000" y="2420561"/>
              <a:ext cx="1440000" cy="900000"/>
              <a:chOff x="3761761" y="3541085"/>
              <a:chExt cx="1440000" cy="900000"/>
            </a:xfrm>
          </p:grpSpPr>
          <p:sp>
            <p:nvSpPr>
              <p:cNvPr id="9" name="Rectangle: Rounded Corners 41">
                <a:extLst>
                  <a:ext uri="{FF2B5EF4-FFF2-40B4-BE49-F238E27FC236}">
                    <a16:creationId xmlns:a16="http://schemas.microsoft.com/office/drawing/2014/main" id="{F93AEE32-5084-403F-95AC-D76AB0579E72}"/>
                  </a:ext>
                </a:extLst>
              </p:cNvPr>
              <p:cNvSpPr/>
              <p:nvPr/>
            </p:nvSpPr>
            <p:spPr>
              <a:xfrm>
                <a:off x="3761761" y="3541085"/>
                <a:ext cx="1440000" cy="900000"/>
              </a:xfrm>
              <a:prstGeom prst="roundRect">
                <a:avLst>
                  <a:gd name="adj" fmla="val 5802"/>
                </a:avLst>
              </a:prstGeom>
              <a:solidFill>
                <a:schemeClr val="bg1"/>
              </a:solidFill>
              <a:ln w="28575">
                <a:solidFill>
                  <a:srgbClr val="006BB7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108000" tIns="108000" rIns="108000" bIns="108000" rtlCol="0" anchor="t" anchorCtr="0"/>
              <a:lstStyle/>
              <a:p>
                <a:pPr lvl="1" defTabSz="7112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</a:pPr>
                <a:endParaRPr lang="en-US" sz="1400" dirty="0">
                  <a:solidFill>
                    <a:srgbClr val="131313"/>
                  </a:solidFill>
                </a:endParaRPr>
              </a:p>
            </p:txBody>
          </p: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09DE20A4-455E-462D-A35C-8D1C77CEE91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r="4825"/>
              <a:stretch/>
            </p:blipFill>
            <p:spPr>
              <a:xfrm>
                <a:off x="3977494" y="3667085"/>
                <a:ext cx="1008534" cy="648000"/>
              </a:xfrm>
              <a:prstGeom prst="rect">
                <a:avLst/>
              </a:prstGeom>
            </p:spPr>
          </p:pic>
        </p:grpSp>
      </p:grpSp>
      <p:sp>
        <p:nvSpPr>
          <p:cNvPr id="17" name="Arrow: Bent 45">
            <a:extLst>
              <a:ext uri="{FF2B5EF4-FFF2-40B4-BE49-F238E27FC236}">
                <a16:creationId xmlns:a16="http://schemas.microsoft.com/office/drawing/2014/main" id="{F57C360D-5EE7-4B84-A534-F55BA7802F34}"/>
              </a:ext>
            </a:extLst>
          </p:cNvPr>
          <p:cNvSpPr/>
          <p:nvPr/>
        </p:nvSpPr>
        <p:spPr>
          <a:xfrm rot="5400000">
            <a:off x="3284230" y="1332000"/>
            <a:ext cx="432000" cy="864000"/>
          </a:xfrm>
          <a:prstGeom prst="bentArrow">
            <a:avLst>
              <a:gd name="adj1" fmla="val 34881"/>
              <a:gd name="adj2" fmla="val 32559"/>
              <a:gd name="adj3" fmla="val 35079"/>
              <a:gd name="adj4" fmla="val 43750"/>
            </a:avLst>
          </a:prstGeom>
          <a:solidFill>
            <a:srgbClr val="C3BEBE"/>
          </a:solidFill>
          <a:ln w="12700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endParaRPr lang="en-GB" dirty="0">
              <a:solidFill>
                <a:srgbClr val="131313"/>
              </a:solidFill>
            </a:endParaRPr>
          </a:p>
        </p:txBody>
      </p:sp>
      <p:sp>
        <p:nvSpPr>
          <p:cNvPr id="23" name="Rectangle: Rounded Corners 4">
            <a:extLst>
              <a:ext uri="{FF2B5EF4-FFF2-40B4-BE49-F238E27FC236}">
                <a16:creationId xmlns:a16="http://schemas.microsoft.com/office/drawing/2014/main" id="{8893185C-076D-4C11-B99D-8DAD978B926D}"/>
              </a:ext>
            </a:extLst>
          </p:cNvPr>
          <p:cNvSpPr/>
          <p:nvPr/>
        </p:nvSpPr>
        <p:spPr>
          <a:xfrm>
            <a:off x="3754363" y="720000"/>
            <a:ext cx="1635274" cy="372691"/>
          </a:xfrm>
          <a:prstGeom prst="roundRect">
            <a:avLst>
              <a:gd name="adj" fmla="val 40856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ctr" anchorCtr="0"/>
          <a:lstStyle/>
          <a:p>
            <a:pPr algn="ctr"/>
            <a:r>
              <a:rPr lang="en-GB" b="1" dirty="0" smtClean="0">
                <a:solidFill>
                  <a:srgbClr val="131313"/>
                </a:solidFill>
              </a:rPr>
              <a:t>LATITUDE</a:t>
            </a:r>
            <a:endParaRPr lang="en-GB" b="1" dirty="0">
              <a:solidFill>
                <a:srgbClr val="131313"/>
              </a:solidFill>
            </a:endParaRPr>
          </a:p>
        </p:txBody>
      </p:sp>
      <p:grpSp>
        <p:nvGrpSpPr>
          <p:cNvPr id="31" name="Group 30"/>
          <p:cNvGrpSpPr/>
          <p:nvPr/>
        </p:nvGrpSpPr>
        <p:grpSpPr>
          <a:xfrm>
            <a:off x="2952000" y="4392000"/>
            <a:ext cx="3240000" cy="576000"/>
            <a:chOff x="2893943" y="2465124"/>
            <a:chExt cx="3240000" cy="576000"/>
          </a:xfrm>
        </p:grpSpPr>
        <p:sp>
          <p:nvSpPr>
            <p:cNvPr id="32" name="Rectangle: Rounded Corners 62">
              <a:extLst>
                <a:ext uri="{FF2B5EF4-FFF2-40B4-BE49-F238E27FC236}">
                  <a16:creationId xmlns:a16="http://schemas.microsoft.com/office/drawing/2014/main" id="{98F0BFB1-B28F-4B74-B1F0-8E4B31C8ABCC}"/>
                </a:ext>
              </a:extLst>
            </p:cNvPr>
            <p:cNvSpPr/>
            <p:nvPr/>
          </p:nvSpPr>
          <p:spPr>
            <a:xfrm>
              <a:off x="2893943" y="2465124"/>
              <a:ext cx="3240000" cy="5760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3175">
              <a:solidFill>
                <a:schemeClr val="bg1">
                  <a:lumMod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 rtlCol="0" anchor="ctr" anchorCtr="0"/>
            <a:lstStyle/>
            <a:p>
              <a:pPr marL="171450" lvl="1" indent="-171450" defTabSz="711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Arial"/>
                <a:buChar char="•"/>
              </a:pPr>
              <a:endParaRPr lang="en-GB" dirty="0">
                <a:solidFill>
                  <a:srgbClr val="131313"/>
                </a:solidFill>
              </a:endParaRPr>
            </a:p>
          </p:txBody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2B894C53-CCC9-449B-8D0E-0C49AD9B18E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55434" t="8708" r="2841" b="11806"/>
            <a:stretch/>
          </p:blipFill>
          <p:spPr>
            <a:xfrm>
              <a:off x="5388722" y="2561043"/>
              <a:ext cx="632484" cy="384163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D401D1E6-E502-4B4F-B5AC-4CD629DD4B2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9" r="51854"/>
            <a:stretch/>
          </p:blipFill>
          <p:spPr>
            <a:xfrm>
              <a:off x="4609329" y="2511470"/>
              <a:ext cx="675550" cy="483308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F8B17BED-B712-460E-838C-C5FA2D079A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7715" t="7241" r="9954" b="7296"/>
            <a:stretch/>
          </p:blipFill>
          <p:spPr>
            <a:xfrm>
              <a:off x="3036993" y="2527430"/>
              <a:ext cx="732088" cy="451388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01CEDD9F-BFF5-4E63-A4EA-8D093918B98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44979" y="2561460"/>
              <a:ext cx="626854" cy="383328"/>
            </a:xfrm>
            <a:prstGeom prst="rect">
              <a:avLst/>
            </a:prstGeom>
          </p:spPr>
        </p:pic>
      </p:grpSp>
      <p:sp>
        <p:nvSpPr>
          <p:cNvPr id="38" name="Arrow: Bent 45">
            <a:extLst>
              <a:ext uri="{FF2B5EF4-FFF2-40B4-BE49-F238E27FC236}">
                <a16:creationId xmlns:a16="http://schemas.microsoft.com/office/drawing/2014/main" id="{F57C360D-5EE7-4B84-A534-F55BA7802F34}"/>
              </a:ext>
            </a:extLst>
          </p:cNvPr>
          <p:cNvSpPr/>
          <p:nvPr/>
        </p:nvSpPr>
        <p:spPr>
          <a:xfrm rot="16200000" flipH="1">
            <a:off x="5427770" y="1337198"/>
            <a:ext cx="432000" cy="864000"/>
          </a:xfrm>
          <a:prstGeom prst="bentArrow">
            <a:avLst>
              <a:gd name="adj1" fmla="val 34881"/>
              <a:gd name="adj2" fmla="val 32559"/>
              <a:gd name="adj3" fmla="val 35079"/>
              <a:gd name="adj4" fmla="val 43750"/>
            </a:avLst>
          </a:prstGeom>
          <a:solidFill>
            <a:srgbClr val="C3BEBE"/>
          </a:solidFill>
          <a:ln w="12700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endParaRPr lang="en-GB" dirty="0">
              <a:solidFill>
                <a:srgbClr val="131313"/>
              </a:solidFill>
            </a:endParaRPr>
          </a:p>
        </p:txBody>
      </p:sp>
      <p:sp>
        <p:nvSpPr>
          <p:cNvPr id="39" name="Arrow: Bent 45">
            <a:extLst>
              <a:ext uri="{FF2B5EF4-FFF2-40B4-BE49-F238E27FC236}">
                <a16:creationId xmlns:a16="http://schemas.microsoft.com/office/drawing/2014/main" id="{F57C360D-5EE7-4B84-A534-F55BA7802F34}"/>
              </a:ext>
            </a:extLst>
          </p:cNvPr>
          <p:cNvSpPr/>
          <p:nvPr/>
        </p:nvSpPr>
        <p:spPr>
          <a:xfrm rot="16200000" flipV="1">
            <a:off x="3284230" y="2844000"/>
            <a:ext cx="432000" cy="864000"/>
          </a:xfrm>
          <a:prstGeom prst="bentArrow">
            <a:avLst>
              <a:gd name="adj1" fmla="val 34881"/>
              <a:gd name="adj2" fmla="val 32559"/>
              <a:gd name="adj3" fmla="val 35079"/>
              <a:gd name="adj4" fmla="val 43750"/>
            </a:avLst>
          </a:prstGeom>
          <a:solidFill>
            <a:srgbClr val="C3BEBE"/>
          </a:solidFill>
          <a:ln w="12700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endParaRPr lang="en-GB" dirty="0">
              <a:solidFill>
                <a:srgbClr val="131313"/>
              </a:solidFill>
            </a:endParaRPr>
          </a:p>
        </p:txBody>
      </p:sp>
      <p:sp>
        <p:nvSpPr>
          <p:cNvPr id="40" name="Arrow: Bent 45">
            <a:extLst>
              <a:ext uri="{FF2B5EF4-FFF2-40B4-BE49-F238E27FC236}">
                <a16:creationId xmlns:a16="http://schemas.microsoft.com/office/drawing/2014/main" id="{F57C360D-5EE7-4B84-A534-F55BA7802F34}"/>
              </a:ext>
            </a:extLst>
          </p:cNvPr>
          <p:cNvSpPr/>
          <p:nvPr/>
        </p:nvSpPr>
        <p:spPr>
          <a:xfrm rot="5400000" flipH="1" flipV="1">
            <a:off x="5427770" y="2844000"/>
            <a:ext cx="432000" cy="864000"/>
          </a:xfrm>
          <a:prstGeom prst="bentArrow">
            <a:avLst>
              <a:gd name="adj1" fmla="val 34881"/>
              <a:gd name="adj2" fmla="val 32559"/>
              <a:gd name="adj3" fmla="val 35079"/>
              <a:gd name="adj4" fmla="val 43750"/>
            </a:avLst>
          </a:prstGeom>
          <a:solidFill>
            <a:srgbClr val="C3BEBE"/>
          </a:solidFill>
          <a:ln w="12700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endParaRPr lang="en-GB" dirty="0">
              <a:solidFill>
                <a:srgbClr val="131313"/>
              </a:solidFill>
            </a:endParaRPr>
          </a:p>
        </p:txBody>
      </p:sp>
      <p:sp>
        <p:nvSpPr>
          <p:cNvPr id="41" name="Left Brace 40"/>
          <p:cNvSpPr/>
          <p:nvPr/>
        </p:nvSpPr>
        <p:spPr bwMode="auto">
          <a:xfrm rot="16200000">
            <a:off x="4392000" y="2700000"/>
            <a:ext cx="360000" cy="1080000"/>
          </a:xfrm>
          <a:prstGeom prst="leftBrace">
            <a:avLst>
              <a:gd name="adj1" fmla="val 60746"/>
              <a:gd name="adj2" fmla="val 50000"/>
            </a:avLst>
          </a:prstGeom>
          <a:solidFill>
            <a:schemeClr val="bg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Times New Roman" charset="0"/>
            </a:endParaRPr>
          </a:p>
        </p:txBody>
      </p:sp>
      <p:sp>
        <p:nvSpPr>
          <p:cNvPr id="42" name="Arrow: Bent 45">
            <a:extLst>
              <a:ext uri="{FF2B5EF4-FFF2-40B4-BE49-F238E27FC236}">
                <a16:creationId xmlns:a16="http://schemas.microsoft.com/office/drawing/2014/main" id="{F57C360D-5EE7-4B84-A534-F55BA7802F34}"/>
              </a:ext>
            </a:extLst>
          </p:cNvPr>
          <p:cNvSpPr/>
          <p:nvPr/>
        </p:nvSpPr>
        <p:spPr>
          <a:xfrm rot="10800000">
            <a:off x="4356000" y="3476692"/>
            <a:ext cx="432000" cy="540000"/>
          </a:xfrm>
          <a:prstGeom prst="upArrow">
            <a:avLst>
              <a:gd name="adj1" fmla="val 51156"/>
              <a:gd name="adj2" fmla="val 50000"/>
            </a:avLst>
          </a:prstGeom>
          <a:solidFill>
            <a:srgbClr val="C3BEBE"/>
          </a:solidFill>
          <a:ln w="12700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t" anchorCtr="0"/>
          <a:lstStyle/>
          <a:p>
            <a:endParaRPr lang="en-GB" dirty="0">
              <a:solidFill>
                <a:srgbClr val="131313"/>
              </a:solidFill>
            </a:endParaRPr>
          </a:p>
        </p:txBody>
      </p:sp>
      <p:sp>
        <p:nvSpPr>
          <p:cNvPr id="43" name="Rectangle: Rounded Corners 4">
            <a:extLst>
              <a:ext uri="{FF2B5EF4-FFF2-40B4-BE49-F238E27FC236}">
                <a16:creationId xmlns:a16="http://schemas.microsoft.com/office/drawing/2014/main" id="{8893185C-076D-4C11-B99D-8DAD978B926D}"/>
              </a:ext>
            </a:extLst>
          </p:cNvPr>
          <p:cNvSpPr/>
          <p:nvPr/>
        </p:nvSpPr>
        <p:spPr>
          <a:xfrm>
            <a:off x="3312000" y="4104961"/>
            <a:ext cx="2520000" cy="324000"/>
          </a:xfrm>
          <a:prstGeom prst="roundRect">
            <a:avLst>
              <a:gd name="adj" fmla="val 40856"/>
            </a:avLst>
          </a:prstGeom>
          <a:solidFill>
            <a:schemeClr val="bg1">
              <a:lumMod val="85000"/>
            </a:schemeClr>
          </a:solidFill>
          <a:ln w="38100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rtlCol="0" anchor="ctr" anchorCtr="0"/>
          <a:lstStyle/>
          <a:p>
            <a:pPr algn="ctr"/>
            <a:r>
              <a:rPr lang="en-GB" dirty="0" smtClean="0">
                <a:solidFill>
                  <a:srgbClr val="131313"/>
                </a:solidFill>
              </a:rPr>
              <a:t>Optimisation Toolset</a:t>
            </a:r>
            <a:endParaRPr lang="en-GB" dirty="0">
              <a:solidFill>
                <a:srgbClr val="13131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41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considering a multi-physics approach to </a:t>
            </a:r>
            <a:r>
              <a:rPr lang="en-GB" dirty="0" smtClean="0"/>
              <a:t>optimisation, </a:t>
            </a:r>
            <a:r>
              <a:rPr lang="en-GB" dirty="0"/>
              <a:t>it is possible to consider multiple </a:t>
            </a:r>
            <a:r>
              <a:rPr lang="en-GB" dirty="0" smtClean="0"/>
              <a:t>attributes, across multiple solvers, at once.</a:t>
            </a:r>
          </a:p>
          <a:p>
            <a:pPr lvl="1"/>
            <a:r>
              <a:rPr lang="en-GB" dirty="0" smtClean="0"/>
              <a:t>However, the complexity of the problem formulation must be traded off against the available resources.</a:t>
            </a:r>
          </a:p>
          <a:p>
            <a:endParaRPr lang="en-GB" dirty="0"/>
          </a:p>
          <a:p>
            <a:r>
              <a:rPr lang="en-GB" dirty="0" smtClean="0"/>
              <a:t>The project team was able to produce an optimisation toolset capable of being translated to other technologies (transmission, electrified powertrain, </a:t>
            </a:r>
            <a:r>
              <a:rPr lang="en-GB" dirty="0" err="1" smtClean="0"/>
              <a:t>etc</a:t>
            </a:r>
            <a:r>
              <a:rPr lang="en-GB" dirty="0" smtClean="0"/>
              <a:t>).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Collaborative projects provide the opportunity to explore new areas and fields, but must work for the benefit of all parties.</a:t>
            </a:r>
          </a:p>
          <a:p>
            <a:pPr lvl="1"/>
            <a:r>
              <a:rPr lang="en-GB" dirty="0" smtClean="0"/>
              <a:t>If successful, such projects are a great way to build new professional relationships meet new customers </a:t>
            </a:r>
            <a:r>
              <a:rPr lang="en-GB" smtClean="0"/>
              <a:t>or generate </a:t>
            </a:r>
            <a:r>
              <a:rPr lang="en-GB" dirty="0" smtClean="0"/>
              <a:t>funded work.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18338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Opportunities at GRM</a:t>
            </a:r>
            <a:endParaRPr lang="en-GB" dirty="0"/>
          </a:p>
        </p:txBody>
      </p:sp>
      <p:sp>
        <p:nvSpPr>
          <p:cNvPr id="11" name="Subtitle 10"/>
          <p:cNvSpPr>
            <a:spLocks noGrp="1"/>
          </p:cNvSpPr>
          <p:nvPr>
            <p:ph type="subTitle" idx="1"/>
          </p:nvPr>
        </p:nvSpPr>
        <p:spPr>
          <a:xfrm>
            <a:off x="432000" y="1908000"/>
            <a:ext cx="4977180" cy="2592000"/>
          </a:xfrm>
        </p:spPr>
        <p:txBody>
          <a:bodyPr/>
          <a:lstStyle/>
          <a:p>
            <a:pPr algn="l"/>
            <a:r>
              <a:rPr lang="en-GB" dirty="0" smtClean="0"/>
              <a:t>GRM Consulting are currently recruiting Graduate Engineers and taking application for 12 month Engineering Placement Students. </a:t>
            </a:r>
          </a:p>
          <a:p>
            <a:pPr algn="l"/>
            <a:endParaRPr lang="en-GB" dirty="0"/>
          </a:p>
          <a:p>
            <a:pPr algn="l"/>
            <a:r>
              <a:rPr lang="en-GB" dirty="0" smtClean="0"/>
              <a:t>Feel free to ask any questions if you feel this may be something of interest.</a:t>
            </a:r>
          </a:p>
          <a:p>
            <a:pPr algn="l"/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5340" y="1008967"/>
            <a:ext cx="3600000" cy="1227597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t="58317"/>
          <a:stretch/>
        </p:blipFill>
        <p:spPr>
          <a:xfrm>
            <a:off x="5287260" y="2223351"/>
            <a:ext cx="3600000" cy="673007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180" y="2882888"/>
            <a:ext cx="3600000" cy="1001268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11974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ABCOUNTONSLD" val="0"/>
</p:tagLst>
</file>

<file path=ppt/theme/theme1.xml><?xml version="1.0" encoding="utf-8"?>
<a:theme xmlns:a="http://schemas.openxmlformats.org/drawingml/2006/main" name="GRM-Presentation_Template_2019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Them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  <a:extLst/>
      </a:spPr>
      <a:bodyPr vert="horz" wrap="square" lIns="91440" tIns="45720" rIns="91440" bIns="45720" numCol="1" rtlCol="0" anchor="ctr" anchorCtr="0" compatLnSpc="1">
        <a:prstTxWarp prst="textNoShape">
          <a:avLst/>
        </a:prstTxWarp>
      </a:bodyPr>
      <a:lstStyle>
        <a:defPPr marL="0" marR="0" indent="0" algn="ctr" defTabSz="449263" rtl="0" eaLnBrk="1" fontAlgn="base" latinLnBrk="0" hangingPunct="1">
          <a:lnSpc>
            <a:spcPct val="9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sz="2400" b="0" i="0" u="none" strike="noStrike" cap="none" normalizeH="0" baseline="0" dirty="0" smtClean="0">
            <a:ln>
              <a:noFill/>
            </a:ln>
            <a:solidFill>
              <a:schemeClr val="bg1"/>
            </a:solidFill>
            <a:effectLst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9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4" id="{042A8C0D-F856-47A5-B8E0-35AB140BC781}" vid="{7B036B23-0FDB-4408-A113-AF2F6D83FA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898</TotalTime>
  <Words>1623</Words>
  <Application>Microsoft Office PowerPoint</Application>
  <PresentationFormat>On-screen Show (16:9)</PresentationFormat>
  <Paragraphs>340</Paragraphs>
  <Slides>32</Slides>
  <Notes>4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MS PGothic</vt:lpstr>
      <vt:lpstr>Arial</vt:lpstr>
      <vt:lpstr>Calibri</vt:lpstr>
      <vt:lpstr>Cambria Math</vt:lpstr>
      <vt:lpstr>Century Gothic</vt:lpstr>
      <vt:lpstr>Lucida Sans Unicode</vt:lpstr>
      <vt:lpstr>Swis721 Lt BT</vt:lpstr>
      <vt:lpstr>Times New Roman</vt:lpstr>
      <vt:lpstr>Wingdings</vt:lpstr>
      <vt:lpstr>GRM-Presentation_Template_2019</vt:lpstr>
      <vt:lpstr>Development of a multi physics approach to engine block optimisation - a collaborative project</vt:lpstr>
      <vt:lpstr>Introduction</vt:lpstr>
      <vt:lpstr>Current Role @ GRM Consulting</vt:lpstr>
      <vt:lpstr>Background of GRM Consulting</vt:lpstr>
      <vt:lpstr>Consulting- Industries</vt:lpstr>
      <vt:lpstr>Consulting- Customers/Projects (Automotive)</vt:lpstr>
      <vt:lpstr>What is Finite Element Analysis?</vt:lpstr>
      <vt:lpstr>Fundamental Equations</vt:lpstr>
      <vt:lpstr>What is Optimisation?</vt:lpstr>
      <vt:lpstr>Why Simulation, Optimisation?</vt:lpstr>
      <vt:lpstr>Structural Optimisation</vt:lpstr>
      <vt:lpstr>Structural Optimisation</vt:lpstr>
      <vt:lpstr>Development of a multi physics approach to engine block optimisation - a collaborative project</vt:lpstr>
      <vt:lpstr>The latitude Project</vt:lpstr>
      <vt:lpstr>GRM Involvement in LATITUDE</vt:lpstr>
      <vt:lpstr>GRM Involvement in LATITUDE</vt:lpstr>
      <vt:lpstr>Multi Physics Approach to Optimisation</vt:lpstr>
      <vt:lpstr>Multi Physics Approach to Optimisation</vt:lpstr>
      <vt:lpstr>Multi Physics Approach to Optimisation</vt:lpstr>
      <vt:lpstr>Multi Physics Approach to Optimisation</vt:lpstr>
      <vt:lpstr>Structural Optimisation</vt:lpstr>
      <vt:lpstr>Multi Physics Approach to Optimisation</vt:lpstr>
      <vt:lpstr>Multi Physics Approach to Optimisation</vt:lpstr>
      <vt:lpstr>Optimisation Implementation</vt:lpstr>
      <vt:lpstr>Optimisation Implementation</vt:lpstr>
      <vt:lpstr>Detailed Model Results</vt:lpstr>
      <vt:lpstr>Detailed Model Results</vt:lpstr>
      <vt:lpstr>Project Challenges</vt:lpstr>
      <vt:lpstr>Project Challenges</vt:lpstr>
      <vt:lpstr>Benefits of Collaboration</vt:lpstr>
      <vt:lpstr>Summary</vt:lpstr>
      <vt:lpstr>Opportunities at GRM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 of a multi physics approach to engine block optimisation - a collaborative project</dc:title>
  <dc:creator>FClaydon</dc:creator>
  <cp:lastModifiedBy>FClaydon</cp:lastModifiedBy>
  <cp:revision>37</cp:revision>
  <dcterms:created xsi:type="dcterms:W3CDTF">2019-10-17T08:31:17Z</dcterms:created>
  <dcterms:modified xsi:type="dcterms:W3CDTF">2019-10-22T16:31:06Z</dcterms:modified>
</cp:coreProperties>
</file>