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59" r:id="rId1"/>
  </p:sldMasterIdLst>
  <p:notesMasterIdLst>
    <p:notesMasterId r:id="rId17"/>
  </p:notesMasterIdLst>
  <p:sldIdLst>
    <p:sldId id="271" r:id="rId2"/>
    <p:sldId id="270"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6" d="100"/>
          <a:sy n="96" d="100"/>
        </p:scale>
        <p:origin x="420" y="60"/>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a:extLst>
            <a:ext uri="{FF2B5EF4-FFF2-40B4-BE49-F238E27FC236}">
              <a16:creationId xmlns:a16="http://schemas.microsoft.com/office/drawing/2014/main" id="{ED22858A-3D8B-F7E9-E8E3-83A8EDB67838}"/>
            </a:ext>
          </a:extLst>
        </p:cNvPr>
        <p:cNvGrpSpPr/>
        <p:nvPr/>
      </p:nvGrpSpPr>
      <p:grpSpPr>
        <a:xfrm>
          <a:off x="0" y="0"/>
          <a:ext cx="0" cy="0"/>
          <a:chOff x="0" y="0"/>
          <a:chExt cx="0" cy="0"/>
        </a:xfrm>
      </p:grpSpPr>
      <p:sp>
        <p:nvSpPr>
          <p:cNvPr id="51" name="Google Shape;51;p:notes">
            <a:extLst>
              <a:ext uri="{FF2B5EF4-FFF2-40B4-BE49-F238E27FC236}">
                <a16:creationId xmlns:a16="http://schemas.microsoft.com/office/drawing/2014/main" id="{465329C5-4D4A-57D2-9B68-6F19ECAB239E}"/>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a:extLst>
              <a:ext uri="{FF2B5EF4-FFF2-40B4-BE49-F238E27FC236}">
                <a16:creationId xmlns:a16="http://schemas.microsoft.com/office/drawing/2014/main" id="{D2000231-B062-9F56-D100-525489EEB53E}"/>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Hello. this presentation is on effective practices of recruitment and selections that will be presented for business transformation. With an illustration of NovaTech Solutions, a digital consultancies company with its headquarters located in Birmingham, I will come up with a systematic recruitment plan to recruit a Change Manager in order to facilitate an internal change program. The presentation will address the recruitment procedures, interview kinds, modes of questioning, as well as a comparison of a face-to-face or an online interview. The strategies presented nowadays have their basis in academic and industry resources like CIPD (2023) and Armstrong and Taylor (2020).</a:t>
            </a:r>
            <a:endParaRPr/>
          </a:p>
        </p:txBody>
      </p:sp>
    </p:spTree>
    <p:extLst>
      <p:ext uri="{BB962C8B-B14F-4D97-AF65-F5344CB8AC3E}">
        <p14:creationId xmlns:p14="http://schemas.microsoft.com/office/powerpoint/2010/main" val="18513546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
        <p:cNvGrpSpPr/>
        <p:nvPr/>
      </p:nvGrpSpPr>
      <p:grpSpPr>
        <a:xfrm>
          <a:off x="0" y="0"/>
          <a:ext cx="0" cy="0"/>
          <a:chOff x="0" y="0"/>
          <a:chExt cx="0" cy="0"/>
        </a:xfrm>
      </p:grpSpPr>
      <p:sp>
        <p:nvSpPr>
          <p:cNvPr id="58" name="Google Shape;58;g3896ac076aa_0_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9" name="Google Shape;59;g3896ac076aa_0_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The present slide represents the presentation structure. To begin with, I will provide the background about NovaTech Solutions itself and the situation in which internal business change needs to be carried out. After that, I will take you through the recruitment process including analysis of jobs, job description and person specification. In this case, we will analyze three categories of interviews that are appropriate when it comes to hiring a Change Manager. I will also consider the various methods of questioning as well as comparing face-to-face interview, and online interview. Key takeaways will be provided at the end of the presentation along with the list of references that will be offered to support the evidence-based approach adopted in this case.</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4"/>
        <p:cNvGrpSpPr/>
        <p:nvPr/>
      </p:nvGrpSpPr>
      <p:grpSpPr>
        <a:xfrm>
          <a:off x="0" y="0"/>
          <a:ext cx="0" cy="0"/>
          <a:chOff x="0" y="0"/>
          <a:chExt cx="0" cy="0"/>
        </a:xfrm>
      </p:grpSpPr>
      <p:sp>
        <p:nvSpPr>
          <p:cNvPr id="65" name="Google Shape;65;g3896ac076aa_0_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6" name="Google Shape;66;g3896ac076aa_0_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NovaTech Solutions is a digital consultancy company with its base at Birmingham. It offers transformation and IT services to customers in the public sector and the private sector. The company has approximately 150 professionals such as developers, consultants and analysts. NovaTech is also in the process of undertaking an internal change initiative that will facilitate the optimization of processes and the improvement of the digital infrastructure. To facilitate this program, the firm will target to hire an experienced Change Manager. This should be a key position in pioneer organisational change and the alignment of technology upgrades and workforce adaptation (Kotter, 2012; CIPD, 2023).</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0"/>
        <p:cNvGrpSpPr/>
        <p:nvPr/>
      </p:nvGrpSpPr>
      <p:grpSpPr>
        <a:xfrm>
          <a:off x="0" y="0"/>
          <a:ext cx="0" cy="0"/>
          <a:chOff x="0" y="0"/>
          <a:chExt cx="0" cy="0"/>
        </a:xfrm>
      </p:grpSpPr>
      <p:sp>
        <p:nvSpPr>
          <p:cNvPr id="71" name="Google Shape;71;g3896ac076aa_0_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2" name="Google Shape;72;g3896ac076aa_0_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An effective recruitment process starts with planning the workforce which consists in knowing what worked and why. In the case of NovaTech, that translated to the reality that the company requires a Change Manager to spearhead internal change. The analysis of job is then conducted to identify the requirements and work of the position. The result of this will be that a job description and person specification are developed. When this foundation has been laid, the position is posted, job applicants are compiled and the most quality candidate is taken and inducted. Armstrong and Taylor (2020) argue that a structured approach will minimize hiring policymaker mistakes and ease the recruitment process relative to strategic planning.</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7"/>
        <p:cNvGrpSpPr/>
        <p:nvPr/>
      </p:nvGrpSpPr>
      <p:grpSpPr>
        <a:xfrm>
          <a:off x="0" y="0"/>
          <a:ext cx="0" cy="0"/>
          <a:chOff x="0" y="0"/>
          <a:chExt cx="0" cy="0"/>
        </a:xfrm>
      </p:grpSpPr>
      <p:sp>
        <p:nvSpPr>
          <p:cNvPr id="78" name="Google Shape;78;g3896ac076aa_0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9" name="Google Shape;79;g3896ac076aa_0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Job analysis is the resulting process of acquiring information on a job, its aspects, duties and competences. In NovaTech, it entailed consultation with the top management, the project stakeholders and the HR to find out what they expect of the Change Manager at the time of transformation. The typical techniques to be involved are direct observation, formal interviews and staff survey. The role analysis will prevent the role ambiguity and make sure that the employer and the applicants understand it clear. According to Torrington et al. (2020), a job analysis is essential to describing the connection between the business strategy and recruitment and selection practices.</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
        <p:cNvGrpSpPr/>
        <p:nvPr/>
      </p:nvGrpSpPr>
      <p:grpSpPr>
        <a:xfrm>
          <a:off x="0" y="0"/>
          <a:ext cx="0" cy="0"/>
          <a:chOff x="0" y="0"/>
          <a:chExt cx="0" cy="0"/>
        </a:xfrm>
      </p:grpSpPr>
      <p:sp>
        <p:nvSpPr>
          <p:cNvPr id="84" name="Google Shape;84;g3896ac076aa_0_3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5" name="Google Shape;85;g3896ac076aa_0_3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NovaTech Change Manager job description has the main duties and responsibilities of the position. The Change Manager will report to the Transformation Director and thus lead change initiative planning and change implementation, involvement of internal stakeholders, and overseeing of project milestones. Such a position aids the firm in changing strategy of being digital-oriented. The reporting lines, location and employment type are helpful in managing the expectations of the candidates and coordinating internal knowledge. Foot and Hook (2016) state that a clear job description that is written helps in creating legal certainty, give a performance appraisal, and also ensures that a recruitment process is accurately fulfilled.</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0"/>
        <p:cNvGrpSpPr/>
        <p:nvPr/>
      </p:nvGrpSpPr>
      <p:grpSpPr>
        <a:xfrm>
          <a:off x="0" y="0"/>
          <a:ext cx="0" cy="0"/>
          <a:chOff x="0" y="0"/>
          <a:chExt cx="0" cy="0"/>
        </a:xfrm>
      </p:grpSpPr>
      <p:sp>
        <p:nvSpPr>
          <p:cNvPr id="91" name="Google Shape;91;g3896ac076aa_0_4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2" name="Google Shape;92;g3896ac076aa_0_4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The person specification is going to define the necessary and desirable requirements of candidates. In the case of NovaTech, the best Change Manager should have a suitable degree with a minimum five years experience in handling organisational change. The core competencies are communication, leadership and stakeholder engagement. These criteria will make it compliant with the transformation objectives of the organisation. There are also personal traits like flexibility and being strategic in their thinking. Rees and Smith (2017) argue that person specifications prevent the shortlisting of inappropriate candidates and provide equality in the recruitment process because the process concentrates on the job-related factors.</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7"/>
        <p:cNvGrpSpPr/>
        <p:nvPr/>
      </p:nvGrpSpPr>
      <p:grpSpPr>
        <a:xfrm>
          <a:off x="0" y="0"/>
          <a:ext cx="0" cy="0"/>
          <a:chOff x="0" y="0"/>
          <a:chExt cx="0" cy="0"/>
        </a:xfrm>
      </p:grpSpPr>
      <p:sp>
        <p:nvSpPr>
          <p:cNvPr id="98" name="Google Shape;98;g3896ac076aa_0_5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9" name="Google Shape;99;g3896ac076aa_0_5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The structured interviews are tailored to conduct predetermined questions to each candidate and in the same sequence. By doing so the applicants will have a constant experience and can make fair comparison with regards to their answers. In the case of NovaTech Change Manager position, the approach will minimise the levels of unconscious prejudice and allow selecting the most competent candidate based on uniform evaluation criteria. Structured interviews fall under one of the most certain techniques used in forecasting job performance particularly in the strategic jobs. They are also legally justifiable and defending equality and fairness in recruitment, as pointed out by CIPD (2021).</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3"/>
        <p:cNvGrpSpPr/>
        <p:nvPr/>
      </p:nvGrpSpPr>
      <p:grpSpPr>
        <a:xfrm>
          <a:off x="0" y="0"/>
          <a:ext cx="0" cy="0"/>
          <a:chOff x="0" y="0"/>
          <a:chExt cx="0" cy="0"/>
        </a:xfrm>
      </p:grpSpPr>
      <p:sp>
        <p:nvSpPr>
          <p:cNvPr id="104" name="Google Shape;104;g3896ac076aa_0_6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5" name="Google Shape;105;g3896ac076aa_0_6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Panel interviews: this is the interviews where two or more interviewers conclude the attributes of a candidate. In the case of the Change Manager of NovaTech, the panel may consist of the HR manager, the Transformation Director, and a top team leader. Such format allows assessment according to the various functional orientations and this is useful in ensuring that the chosen candidate lives up to the technical, behavioural and strategic expectations. It also aids in increasing transparency and decreases the trust on the judgment of one interviewer. Armstrong and Taylor (2020) have indicated that panel interviews can prove doubly effective at hiring, particularly when a senior, or cross-functional position needs to be filled, because they are more objective and can form alignment to a team.</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9"/>
        <p:cNvGrpSpPr/>
        <p:nvPr/>
      </p:nvGrpSpPr>
      <p:grpSpPr>
        <a:xfrm>
          <a:off x="0" y="0"/>
          <a:ext cx="0" cy="0"/>
          <a:chOff x="0" y="0"/>
          <a:chExt cx="0" cy="0"/>
        </a:xfrm>
      </p:grpSpPr>
      <p:sp>
        <p:nvSpPr>
          <p:cNvPr id="110" name="Google Shape;110;g3896ac076aa_0_7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1" name="Google Shape;111;g3896ac076aa_0_7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The background behavioural interviews are intended on the premise that previous behaviour has been the most effective predictor of future behaviour. The aim of this technique is to have applicants explain real life situations through the STAR method, that is, Situation, Task, Action and Result. An example can be stated below; a candidate might be asked the following question: tell us a situation when you had to lead a team in a hard change. This aids in determining how they tackle pressure, direct individuals and resolving issues. In addition, behavioural interview lets us gain insights on jobs such as the Change Manager whose interpersonal and strategic skills are a critical requirement. Such interviews are highly predictive as lent to Judge et al. (2013).</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5"/>
        <p:cNvGrpSpPr/>
        <p:nvPr/>
      </p:nvGrpSpPr>
      <p:grpSpPr>
        <a:xfrm>
          <a:off x="0" y="0"/>
          <a:ext cx="0" cy="0"/>
          <a:chOff x="0" y="0"/>
          <a:chExt cx="0" cy="0"/>
        </a:xfrm>
      </p:grpSpPr>
      <p:sp>
        <p:nvSpPr>
          <p:cNvPr id="116" name="Google Shape;116;g3896ac076aa_0_7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7" name="Google Shape;117;g3896ac076aa_0_7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Interview results can be defined by the quality of the questions applied. Delving questions like, Could you explain that experience? assist in bringing out more. A philosophical interviewing that involves asking why did you do this in that way leads to contemplation and intellectual challenge. Open-ended questions enable the candidate to elaborate on other topics and not focus on yes/no answers and provide a more comprehensive representation of their skills. Thanks to leading questions, the responses may be bias, so they are to be avoided or also taken as strategic. Torrington et al. (2020) emphasize that the diversity of techniques of questioning is the best way to enhance the quality and consistency of evaluating candidates.</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1"/>
        <p:cNvGrpSpPr/>
        <p:nvPr/>
      </p:nvGrpSpPr>
      <p:grpSpPr>
        <a:xfrm>
          <a:off x="0" y="0"/>
          <a:ext cx="0" cy="0"/>
          <a:chOff x="0" y="0"/>
          <a:chExt cx="0" cy="0"/>
        </a:xfrm>
      </p:grpSpPr>
      <p:sp>
        <p:nvSpPr>
          <p:cNvPr id="122" name="Google Shape;122;g3896ac076aa_0_8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3" name="Google Shape;123;g3896ac076aa_0_8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Both online and face-to-face interviews have their pros and cons. As a leader such as a Change Manager, face-to-face interviews offer more richness through body language and presence, which makes it the preferred form of interview. However, they are resource intensive and less flexible. Online interviews have the benefit of being less costly in terms of transportation and travel time but may experience problems with technical difficulties or a lack of participation. A hybrid model - beginning with an online screen but finishing with a face-to-face round - is becoming more common and effective. According to CIPD (2023), the selection of the format to be used will be influenced by the demands of the role and the needs for the candidate's equity.</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8"/>
        <p:cNvGrpSpPr/>
        <p:nvPr/>
      </p:nvGrpSpPr>
      <p:grpSpPr>
        <a:xfrm>
          <a:off x="0" y="0"/>
          <a:ext cx="0" cy="0"/>
          <a:chOff x="0" y="0"/>
          <a:chExt cx="0" cy="0"/>
        </a:xfrm>
      </p:grpSpPr>
      <p:sp>
        <p:nvSpPr>
          <p:cNvPr id="129" name="Google Shape;129;g3896ac076aa_0_10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0" name="Google Shape;130;g3896ac076aa_0_10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In conclusion, transformation roles, such as a Change Manager, need to be recruited through a planned and considered approach. From doing job analysis to documenting the job-to-be-done, what has been done ensures that there is alignment of organisational needs and candidate capabilities. Structured and behavioural interviews (particularly if conducted by a varied panel) do bring more fairness and depth into the evaluation process. Probing and open-ended questions enable one to make a better decision. Finally, a hybrid solution of using a mixture of online interviews and face-to-face interviews is effective and cost efficient. The recommendations given are based on best practice drawn from the books of Armstrong &amp; Taylor 2, 2020 and CIPD 2023, and the scientific literature on the effectiveness of recruitment.</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4"/>
        <p:cNvGrpSpPr/>
        <p:nvPr/>
      </p:nvGrpSpPr>
      <p:grpSpPr>
        <a:xfrm>
          <a:off x="0" y="0"/>
          <a:ext cx="0" cy="0"/>
          <a:chOff x="0" y="0"/>
          <a:chExt cx="0" cy="0"/>
        </a:xfrm>
      </p:grpSpPr>
      <p:sp>
        <p:nvSpPr>
          <p:cNvPr id="135" name="Google Shape;135;g3896ac076aa_0_1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6" name="Google Shape;136;g3896ac076aa_0_1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3" name="Google Shape;23;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4" name="Google Shape;24;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0" name="Google Shape;30;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1" name="Google Shape;31;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38" name="Google Shape;38;p9"/>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9"/>
          <p:cNvSpPr txBox="1">
            <a:spLocks noGrp="1"/>
          </p:cNvSpPr>
          <p:nvPr>
            <p:ph type="body" idx="2"/>
          </p:nvPr>
        </p:nvSpPr>
        <p:spPr>
          <a:xfrm>
            <a:off x="4939500" y="724075"/>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40" name="Google Shape;40;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311700" y="1106125"/>
            <a:ext cx="8520600" cy="1963500"/>
          </a:xfrm>
          <a:prstGeom prst="rect">
            <a:avLst/>
          </a:prstGeom>
        </p:spPr>
        <p:txBody>
          <a:bodyPr spcFirstLastPara="1" wrap="square" lIns="91425" tIns="91425" rIns="91425" bIns="91425" anchor="b" anchorCtr="0">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47" name="Google Shape;4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blipFill>
          <a:blip r:embed="rId10">
            <a:alphaModFix/>
          </a:blip>
          <a:stretch>
            <a:fillRect/>
          </a:stretch>
        </a:blip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0"/>
              </a:spcBef>
              <a:spcAft>
                <a:spcPts val="0"/>
              </a:spcAft>
              <a:buClr>
                <a:schemeClr val="dk2"/>
              </a:buClr>
              <a:buSzPts val="1400"/>
              <a:buChar char="○"/>
              <a:defRPr>
                <a:solidFill>
                  <a:schemeClr val="dk2"/>
                </a:solidFill>
              </a:defRPr>
            </a:lvl2pPr>
            <a:lvl3pPr marL="1371600" lvl="2" indent="-317500">
              <a:lnSpc>
                <a:spcPct val="115000"/>
              </a:lnSpc>
              <a:spcBef>
                <a:spcPts val="0"/>
              </a:spcBef>
              <a:spcAft>
                <a:spcPts val="0"/>
              </a:spcAft>
              <a:buClr>
                <a:schemeClr val="dk2"/>
              </a:buClr>
              <a:buSzPts val="1400"/>
              <a:buChar char="■"/>
              <a:defRPr>
                <a:solidFill>
                  <a:schemeClr val="dk2"/>
                </a:solidFill>
              </a:defRPr>
            </a:lvl3pPr>
            <a:lvl4pPr marL="1828800" lvl="3" indent="-317500">
              <a:lnSpc>
                <a:spcPct val="115000"/>
              </a:lnSpc>
              <a:spcBef>
                <a:spcPts val="0"/>
              </a:spcBef>
              <a:spcAft>
                <a:spcPts val="0"/>
              </a:spcAft>
              <a:buClr>
                <a:schemeClr val="dk2"/>
              </a:buClr>
              <a:buSzPts val="1400"/>
              <a:buChar char="●"/>
              <a:defRPr>
                <a:solidFill>
                  <a:schemeClr val="dk2"/>
                </a:solidFill>
              </a:defRPr>
            </a:lvl4pPr>
            <a:lvl5pPr marL="2286000" lvl="4" indent="-317500">
              <a:lnSpc>
                <a:spcPct val="115000"/>
              </a:lnSpc>
              <a:spcBef>
                <a:spcPts val="0"/>
              </a:spcBef>
              <a:spcAft>
                <a:spcPts val="0"/>
              </a:spcAft>
              <a:buClr>
                <a:schemeClr val="dk2"/>
              </a:buClr>
              <a:buSzPts val="1400"/>
              <a:buChar char="○"/>
              <a:defRPr>
                <a:solidFill>
                  <a:schemeClr val="dk2"/>
                </a:solidFill>
              </a:defRPr>
            </a:lvl5pPr>
            <a:lvl6pPr marL="2743200" lvl="5" indent="-317500">
              <a:lnSpc>
                <a:spcPct val="115000"/>
              </a:lnSpc>
              <a:spcBef>
                <a:spcPts val="0"/>
              </a:spcBef>
              <a:spcAft>
                <a:spcPts val="0"/>
              </a:spcAft>
              <a:buClr>
                <a:schemeClr val="dk2"/>
              </a:buClr>
              <a:buSzPts val="1400"/>
              <a:buChar char="■"/>
              <a:defRPr>
                <a:solidFill>
                  <a:schemeClr val="dk2"/>
                </a:solidFill>
              </a:defRPr>
            </a:lvl6pPr>
            <a:lvl7pPr marL="3200400" lvl="6" indent="-317500">
              <a:lnSpc>
                <a:spcPct val="115000"/>
              </a:lnSpc>
              <a:spcBef>
                <a:spcPts val="0"/>
              </a:spcBef>
              <a:spcAft>
                <a:spcPts val="0"/>
              </a:spcAft>
              <a:buClr>
                <a:schemeClr val="dk2"/>
              </a:buClr>
              <a:buSzPts val="1400"/>
              <a:buChar char="●"/>
              <a:defRPr>
                <a:solidFill>
                  <a:schemeClr val="dk2"/>
                </a:solidFill>
              </a:defRPr>
            </a:lvl7pPr>
            <a:lvl8pPr marL="3657600" lvl="7" indent="-317500">
              <a:lnSpc>
                <a:spcPct val="115000"/>
              </a:lnSpc>
              <a:spcBef>
                <a:spcPts val="0"/>
              </a:spcBef>
              <a:spcAft>
                <a:spcPts val="0"/>
              </a:spcAft>
              <a:buClr>
                <a:schemeClr val="dk2"/>
              </a:buClr>
              <a:buSzPts val="1400"/>
              <a:buChar char="○"/>
              <a:defRPr>
                <a:solidFill>
                  <a:schemeClr val="dk2"/>
                </a:solidFill>
              </a:defRPr>
            </a:lvl8pPr>
            <a:lvl9pPr marL="4114800" lvl="8" indent="-317500">
              <a:lnSpc>
                <a:spcPct val="115000"/>
              </a:lnSpc>
              <a:spcBef>
                <a:spcPts val="0"/>
              </a:spcBef>
              <a:spcAft>
                <a:spcPts val="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50" r:id="rId2"/>
    <p:sldLayoutId id="2147483651" r:id="rId3"/>
    <p:sldLayoutId id="2147483652" r:id="rId4"/>
    <p:sldLayoutId id="2147483653" r:id="rId5"/>
    <p:sldLayoutId id="2147483655" r:id="rId6"/>
    <p:sldLayoutId id="2147483656" r:id="rId7"/>
    <p:sldLayoutId id="2147483657" r:id="rId8"/>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4A17C2-A6FE-985F-E2CC-F04F82F2CCE1}"/>
              </a:ext>
            </a:extLst>
          </p:cNvPr>
          <p:cNvSpPr>
            <a:spLocks noGrp="1"/>
          </p:cNvSpPr>
          <p:nvPr>
            <p:ph type="ctrTitle"/>
          </p:nvPr>
        </p:nvSpPr>
        <p:spPr>
          <a:xfrm>
            <a:off x="470733" y="112644"/>
            <a:ext cx="8520600" cy="4346714"/>
          </a:xfrm>
        </p:spPr>
        <p:txBody>
          <a:bodyPr>
            <a:normAutofit/>
          </a:bodyPr>
          <a:lstStyle/>
          <a:p>
            <a:br>
              <a:rPr lang="en-GB" sz="2400" b="1" dirty="0"/>
            </a:br>
            <a:r>
              <a:rPr lang="en-GB" sz="2800" b="1" u="sng" dirty="0"/>
              <a:t>Developing and managing individual and teams </a:t>
            </a:r>
            <a:br>
              <a:rPr lang="en-GB" sz="2800" b="1" dirty="0"/>
            </a:br>
            <a:r>
              <a:rPr lang="en-GB" sz="2800" b="1" u="sng" dirty="0"/>
              <a:t>Lecture </a:t>
            </a:r>
            <a:r>
              <a:rPr lang="en-GB" sz="2800" b="1" u="sng" dirty="0" err="1"/>
              <a:t>Madussar</a:t>
            </a:r>
            <a:r>
              <a:rPr lang="en-GB" sz="2800" b="1" u="sng" dirty="0"/>
              <a:t> Hasan </a:t>
            </a:r>
            <a:br>
              <a:rPr lang="en-GB" sz="2800" b="1" u="sng" dirty="0"/>
            </a:br>
            <a:r>
              <a:rPr lang="en-GB" sz="2800" b="1" u="sng" dirty="0" err="1"/>
              <a:t>Student.Num</a:t>
            </a:r>
            <a:r>
              <a:rPr lang="en-GB" sz="2800" b="1" u="sng" dirty="0"/>
              <a:t> 2321106</a:t>
            </a:r>
            <a:br>
              <a:rPr lang="en-GB" sz="2800" b="1" u="sng" dirty="0"/>
            </a:br>
            <a:r>
              <a:rPr lang="en-GB" sz="2800" b="1" u="sng" dirty="0" err="1"/>
              <a:t>Student.Name</a:t>
            </a:r>
            <a:r>
              <a:rPr lang="en-GB" sz="2800" b="1" u="sng" dirty="0"/>
              <a:t> Julius Balaz</a:t>
            </a:r>
            <a:br>
              <a:rPr lang="en-GB" sz="2800" b="1" u="sng" dirty="0"/>
            </a:br>
            <a:r>
              <a:rPr lang="en-GB" sz="2800" b="1" u="sng" dirty="0"/>
              <a:t>Componate,1</a:t>
            </a:r>
            <a:br>
              <a:rPr lang="en-GB" sz="2800" b="1" u="sng" dirty="0"/>
            </a:br>
            <a:r>
              <a:rPr lang="en-GB" sz="2800" b="1" u="sng" dirty="0"/>
              <a:t>Module,LCLM5002 </a:t>
            </a:r>
            <a:br>
              <a:rPr lang="en-GB" sz="2400" b="1" u="sng" dirty="0"/>
            </a:br>
            <a:br>
              <a:rPr lang="en-GB" sz="2400" b="1" dirty="0"/>
            </a:br>
            <a:r>
              <a:rPr lang="en-GB" sz="2400" b="1" dirty="0"/>
              <a:t> </a:t>
            </a:r>
          </a:p>
        </p:txBody>
      </p:sp>
    </p:spTree>
    <p:extLst>
      <p:ext uri="{BB962C8B-B14F-4D97-AF65-F5344CB8AC3E}">
        <p14:creationId xmlns:p14="http://schemas.microsoft.com/office/powerpoint/2010/main" val="7570690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3">
          <a:extLst>
            <a:ext uri="{FF2B5EF4-FFF2-40B4-BE49-F238E27FC236}">
              <a16:creationId xmlns:a16="http://schemas.microsoft.com/office/drawing/2014/main" id="{DCD60CD5-3F4D-446F-E0A0-269F5B7CB170}"/>
            </a:ext>
          </a:extLst>
        </p:cNvPr>
        <p:cNvGrpSpPr/>
        <p:nvPr/>
      </p:nvGrpSpPr>
      <p:grpSpPr>
        <a:xfrm>
          <a:off x="0" y="0"/>
          <a:ext cx="0" cy="0"/>
          <a:chOff x="0" y="0"/>
          <a:chExt cx="0" cy="0"/>
        </a:xfrm>
      </p:grpSpPr>
      <p:sp>
        <p:nvSpPr>
          <p:cNvPr id="54" name="Google Shape;54;p13">
            <a:extLst>
              <a:ext uri="{FF2B5EF4-FFF2-40B4-BE49-F238E27FC236}">
                <a16:creationId xmlns:a16="http://schemas.microsoft.com/office/drawing/2014/main" id="{23BED96A-342D-1663-3F06-9A6FD550834C}"/>
              </a:ext>
            </a:extLst>
          </p:cNvPr>
          <p:cNvSpPr txBox="1">
            <a:spLocks noGrp="1"/>
          </p:cNvSpPr>
          <p:nvPr>
            <p:ph type="ctrTitle"/>
          </p:nvPr>
        </p:nvSpPr>
        <p:spPr>
          <a:xfrm>
            <a:off x="311700" y="438850"/>
            <a:ext cx="8520600" cy="1396200"/>
          </a:xfrm>
          <a:prstGeom prst="rect">
            <a:avLst/>
          </a:prstGeom>
        </p:spPr>
        <p:txBody>
          <a:bodyPr spcFirstLastPara="1" wrap="square" lIns="91425" tIns="91425" rIns="91425" bIns="91425" anchor="b" anchorCtr="0">
            <a:normAutofit/>
          </a:bodyPr>
          <a:lstStyle/>
          <a:p>
            <a:pPr marL="0" lvl="0" indent="0" algn="ctr" rtl="0">
              <a:spcBef>
                <a:spcPts val="0"/>
              </a:spcBef>
              <a:spcAft>
                <a:spcPts val="0"/>
              </a:spcAft>
              <a:buNone/>
            </a:pPr>
            <a:r>
              <a:rPr lang="en-GB" sz="3700" b="1"/>
              <a:t>Recruitment &amp; Selection for Business Transformation</a:t>
            </a:r>
            <a:endParaRPr sz="3700" b="1"/>
          </a:p>
        </p:txBody>
      </p:sp>
      <p:sp>
        <p:nvSpPr>
          <p:cNvPr id="55" name="Google Shape;55;p13">
            <a:extLst>
              <a:ext uri="{FF2B5EF4-FFF2-40B4-BE49-F238E27FC236}">
                <a16:creationId xmlns:a16="http://schemas.microsoft.com/office/drawing/2014/main" id="{F8503166-FD29-5839-F811-B6D0815C21DB}"/>
              </a:ext>
            </a:extLst>
          </p:cNvPr>
          <p:cNvSpPr txBox="1">
            <a:spLocks noGrp="1"/>
          </p:cNvSpPr>
          <p:nvPr>
            <p:ph type="subTitle" idx="1"/>
          </p:nvPr>
        </p:nvSpPr>
        <p:spPr>
          <a:xfrm>
            <a:off x="219175" y="3999750"/>
            <a:ext cx="8520600" cy="792600"/>
          </a:xfrm>
          <a:prstGeom prst="rect">
            <a:avLst/>
          </a:prstGeom>
        </p:spPr>
        <p:txBody>
          <a:bodyPr spcFirstLastPara="1" wrap="square" lIns="91425" tIns="91425" rIns="91425" bIns="91425" anchor="t" anchorCtr="0">
            <a:normAutofit fontScale="85000" lnSpcReduction="20000"/>
          </a:bodyPr>
          <a:lstStyle/>
          <a:p>
            <a:pPr marL="0" lvl="0" indent="0" algn="ctr" rtl="0">
              <a:spcBef>
                <a:spcPts val="0"/>
              </a:spcBef>
              <a:spcAft>
                <a:spcPts val="0"/>
              </a:spcAft>
              <a:buNone/>
            </a:pPr>
            <a:r>
              <a:rPr lang="en-GB"/>
              <a:t>LCLM5002 – Developing and Managing Individuals and Teams</a:t>
            </a:r>
            <a:endParaRPr/>
          </a:p>
        </p:txBody>
      </p:sp>
      <p:sp>
        <p:nvSpPr>
          <p:cNvPr id="56" name="Google Shape;56;p13">
            <a:extLst>
              <a:ext uri="{FF2B5EF4-FFF2-40B4-BE49-F238E27FC236}">
                <a16:creationId xmlns:a16="http://schemas.microsoft.com/office/drawing/2014/main" id="{3C632DDD-6D9A-A29E-0398-5BD4F15E81AE}"/>
              </a:ext>
            </a:extLst>
          </p:cNvPr>
          <p:cNvSpPr txBox="1"/>
          <p:nvPr/>
        </p:nvSpPr>
        <p:spPr>
          <a:xfrm>
            <a:off x="1181400" y="2294700"/>
            <a:ext cx="6781200" cy="554100"/>
          </a:xfrm>
          <a:prstGeom prst="rect">
            <a:avLst/>
          </a:prstGeom>
          <a:noFill/>
          <a:ln>
            <a:noFill/>
          </a:ln>
        </p:spPr>
        <p:txBody>
          <a:bodyPr spcFirstLastPara="1" wrap="square" lIns="91425" tIns="91425" rIns="91425" bIns="91425" anchor="t" anchorCtr="0">
            <a:spAutoFit/>
          </a:bodyPr>
          <a:lstStyle/>
          <a:p>
            <a:pPr marL="0" lvl="0" indent="0" algn="l" rtl="0">
              <a:lnSpc>
                <a:spcPct val="115000"/>
              </a:lnSpc>
              <a:spcBef>
                <a:spcPts val="1200"/>
              </a:spcBef>
              <a:spcAft>
                <a:spcPts val="1200"/>
              </a:spcAft>
              <a:buNone/>
            </a:pPr>
            <a:r>
              <a:rPr lang="en-GB" sz="2400" b="1">
                <a:solidFill>
                  <a:schemeClr val="dk1"/>
                </a:solidFill>
              </a:rPr>
              <a:t>Company</a:t>
            </a:r>
            <a:r>
              <a:rPr lang="en-GB" sz="2400">
                <a:solidFill>
                  <a:schemeClr val="dk1"/>
                </a:solidFill>
              </a:rPr>
              <a:t>: NovaTech Solutions (Birmingham)</a:t>
            </a:r>
            <a:endParaRPr sz="2400">
              <a:solidFill>
                <a:schemeClr val="dk1"/>
              </a:solidFill>
            </a:endParaRPr>
          </a:p>
        </p:txBody>
      </p:sp>
    </p:spTree>
    <p:extLst>
      <p:ext uri="{BB962C8B-B14F-4D97-AF65-F5344CB8AC3E}">
        <p14:creationId xmlns:p14="http://schemas.microsoft.com/office/powerpoint/2010/main" val="17870838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0"/>
        <p:cNvGrpSpPr/>
        <p:nvPr/>
      </p:nvGrpSpPr>
      <p:grpSpPr>
        <a:xfrm>
          <a:off x="0" y="0"/>
          <a:ext cx="0" cy="0"/>
          <a:chOff x="0" y="0"/>
          <a:chExt cx="0" cy="0"/>
        </a:xfrm>
      </p:grpSpPr>
      <p:sp>
        <p:nvSpPr>
          <p:cNvPr id="61" name="Google Shape;61;p14"/>
          <p:cNvSpPr txBox="1">
            <a:spLocks noGrp="1"/>
          </p:cNvSpPr>
          <p:nvPr>
            <p:ph type="title"/>
          </p:nvPr>
        </p:nvSpPr>
        <p:spPr>
          <a:xfrm>
            <a:off x="311700" y="167500"/>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b="1"/>
              <a:t>Table of Contents</a:t>
            </a:r>
            <a:endParaRPr b="1"/>
          </a:p>
        </p:txBody>
      </p:sp>
      <p:sp>
        <p:nvSpPr>
          <p:cNvPr id="62" name="Google Shape;62;p14"/>
          <p:cNvSpPr txBox="1">
            <a:spLocks noGrp="1"/>
          </p:cNvSpPr>
          <p:nvPr>
            <p:ph type="body" idx="1"/>
          </p:nvPr>
        </p:nvSpPr>
        <p:spPr>
          <a:xfrm>
            <a:off x="237675" y="740200"/>
            <a:ext cx="8520600" cy="3990900"/>
          </a:xfrm>
          <a:prstGeom prst="rect">
            <a:avLst/>
          </a:prstGeom>
        </p:spPr>
        <p:txBody>
          <a:bodyPr spcFirstLastPara="1" wrap="square" lIns="91425" tIns="91425" rIns="91425" bIns="91425" anchor="t" anchorCtr="0">
            <a:noAutofit/>
          </a:bodyPr>
          <a:lstStyle/>
          <a:p>
            <a:pPr marL="457200" lvl="0" indent="-301625" algn="l" rtl="0">
              <a:lnSpc>
                <a:spcPct val="100000"/>
              </a:lnSpc>
              <a:spcBef>
                <a:spcPts val="0"/>
              </a:spcBef>
              <a:spcAft>
                <a:spcPts val="0"/>
              </a:spcAft>
              <a:buClr>
                <a:schemeClr val="dk1"/>
              </a:buClr>
              <a:buSzPts val="1150"/>
              <a:buChar char="●"/>
            </a:pPr>
            <a:r>
              <a:rPr lang="en-GB" sz="1150">
                <a:solidFill>
                  <a:schemeClr val="dk1"/>
                </a:solidFill>
              </a:rPr>
              <a:t>Introduction to NovaTech Solutions</a:t>
            </a:r>
            <a:br>
              <a:rPr lang="en-GB" sz="1150">
                <a:solidFill>
                  <a:schemeClr val="dk1"/>
                </a:solidFill>
              </a:rPr>
            </a:br>
            <a:endParaRPr sz="1150">
              <a:solidFill>
                <a:schemeClr val="dk1"/>
              </a:solidFill>
            </a:endParaRPr>
          </a:p>
          <a:p>
            <a:pPr marL="457200" lvl="0" indent="-301625" algn="l" rtl="0">
              <a:lnSpc>
                <a:spcPct val="100000"/>
              </a:lnSpc>
              <a:spcBef>
                <a:spcPts val="0"/>
              </a:spcBef>
              <a:spcAft>
                <a:spcPts val="0"/>
              </a:spcAft>
              <a:buClr>
                <a:schemeClr val="dk1"/>
              </a:buClr>
              <a:buSzPts val="1150"/>
              <a:buChar char="●"/>
            </a:pPr>
            <a:r>
              <a:rPr lang="en-GB" sz="1150">
                <a:solidFill>
                  <a:schemeClr val="dk1"/>
                </a:solidFill>
              </a:rPr>
              <a:t>Recruitment Process Overview</a:t>
            </a:r>
            <a:br>
              <a:rPr lang="en-GB" sz="1150">
                <a:solidFill>
                  <a:schemeClr val="dk1"/>
                </a:solidFill>
              </a:rPr>
            </a:br>
            <a:endParaRPr sz="1150">
              <a:solidFill>
                <a:schemeClr val="dk1"/>
              </a:solidFill>
            </a:endParaRPr>
          </a:p>
          <a:p>
            <a:pPr marL="457200" lvl="0" indent="-301625" algn="l" rtl="0">
              <a:lnSpc>
                <a:spcPct val="100000"/>
              </a:lnSpc>
              <a:spcBef>
                <a:spcPts val="0"/>
              </a:spcBef>
              <a:spcAft>
                <a:spcPts val="0"/>
              </a:spcAft>
              <a:buClr>
                <a:schemeClr val="dk1"/>
              </a:buClr>
              <a:buSzPts val="1150"/>
              <a:buChar char="●"/>
            </a:pPr>
            <a:r>
              <a:rPr lang="en-GB" sz="1150">
                <a:solidFill>
                  <a:schemeClr val="dk1"/>
                </a:solidFill>
              </a:rPr>
              <a:t>Job Analysis</a:t>
            </a:r>
            <a:br>
              <a:rPr lang="en-GB" sz="1150">
                <a:solidFill>
                  <a:schemeClr val="dk1"/>
                </a:solidFill>
              </a:rPr>
            </a:br>
            <a:endParaRPr sz="1150">
              <a:solidFill>
                <a:schemeClr val="dk1"/>
              </a:solidFill>
            </a:endParaRPr>
          </a:p>
          <a:p>
            <a:pPr marL="457200" lvl="0" indent="-301625" algn="l" rtl="0">
              <a:lnSpc>
                <a:spcPct val="100000"/>
              </a:lnSpc>
              <a:spcBef>
                <a:spcPts val="0"/>
              </a:spcBef>
              <a:spcAft>
                <a:spcPts val="0"/>
              </a:spcAft>
              <a:buClr>
                <a:schemeClr val="dk1"/>
              </a:buClr>
              <a:buSzPts val="1150"/>
              <a:buChar char="●"/>
            </a:pPr>
            <a:r>
              <a:rPr lang="en-GB" sz="1150">
                <a:solidFill>
                  <a:schemeClr val="dk1"/>
                </a:solidFill>
              </a:rPr>
              <a:t>Job Description</a:t>
            </a:r>
            <a:br>
              <a:rPr lang="en-GB" sz="1150">
                <a:solidFill>
                  <a:schemeClr val="dk1"/>
                </a:solidFill>
              </a:rPr>
            </a:br>
            <a:endParaRPr sz="1150">
              <a:solidFill>
                <a:schemeClr val="dk1"/>
              </a:solidFill>
            </a:endParaRPr>
          </a:p>
          <a:p>
            <a:pPr marL="457200" lvl="0" indent="-301625" algn="l" rtl="0">
              <a:lnSpc>
                <a:spcPct val="100000"/>
              </a:lnSpc>
              <a:spcBef>
                <a:spcPts val="0"/>
              </a:spcBef>
              <a:spcAft>
                <a:spcPts val="0"/>
              </a:spcAft>
              <a:buClr>
                <a:schemeClr val="dk1"/>
              </a:buClr>
              <a:buSzPts val="1150"/>
              <a:buChar char="●"/>
            </a:pPr>
            <a:r>
              <a:rPr lang="en-GB" sz="1150">
                <a:solidFill>
                  <a:schemeClr val="dk1"/>
                </a:solidFill>
              </a:rPr>
              <a:t>Person Specification</a:t>
            </a:r>
            <a:br>
              <a:rPr lang="en-GB" sz="1150">
                <a:solidFill>
                  <a:schemeClr val="dk1"/>
                </a:solidFill>
              </a:rPr>
            </a:br>
            <a:endParaRPr sz="1150">
              <a:solidFill>
                <a:schemeClr val="dk1"/>
              </a:solidFill>
            </a:endParaRPr>
          </a:p>
          <a:p>
            <a:pPr marL="457200" lvl="0" indent="-301625" algn="l" rtl="0">
              <a:lnSpc>
                <a:spcPct val="100000"/>
              </a:lnSpc>
              <a:spcBef>
                <a:spcPts val="0"/>
              </a:spcBef>
              <a:spcAft>
                <a:spcPts val="0"/>
              </a:spcAft>
              <a:buClr>
                <a:schemeClr val="dk1"/>
              </a:buClr>
              <a:buSzPts val="1150"/>
              <a:buChar char="●"/>
            </a:pPr>
            <a:r>
              <a:rPr lang="en-GB" sz="1150">
                <a:solidFill>
                  <a:schemeClr val="dk1"/>
                </a:solidFill>
              </a:rPr>
              <a:t>Interview Type 1 – Structured Interview</a:t>
            </a:r>
            <a:br>
              <a:rPr lang="en-GB" sz="1150">
                <a:solidFill>
                  <a:schemeClr val="dk1"/>
                </a:solidFill>
              </a:rPr>
            </a:br>
            <a:endParaRPr sz="1150">
              <a:solidFill>
                <a:schemeClr val="dk1"/>
              </a:solidFill>
            </a:endParaRPr>
          </a:p>
          <a:p>
            <a:pPr marL="457200" lvl="0" indent="-301625" algn="l" rtl="0">
              <a:lnSpc>
                <a:spcPct val="100000"/>
              </a:lnSpc>
              <a:spcBef>
                <a:spcPts val="0"/>
              </a:spcBef>
              <a:spcAft>
                <a:spcPts val="0"/>
              </a:spcAft>
              <a:buClr>
                <a:schemeClr val="dk1"/>
              </a:buClr>
              <a:buSzPts val="1150"/>
              <a:buChar char="●"/>
            </a:pPr>
            <a:r>
              <a:rPr lang="en-GB" sz="1150">
                <a:solidFill>
                  <a:schemeClr val="dk1"/>
                </a:solidFill>
              </a:rPr>
              <a:t>Interview Type 2 – Panel Interview</a:t>
            </a:r>
            <a:br>
              <a:rPr lang="en-GB" sz="1150">
                <a:solidFill>
                  <a:schemeClr val="dk1"/>
                </a:solidFill>
              </a:rPr>
            </a:br>
            <a:endParaRPr sz="1150">
              <a:solidFill>
                <a:schemeClr val="dk1"/>
              </a:solidFill>
            </a:endParaRPr>
          </a:p>
          <a:p>
            <a:pPr marL="457200" lvl="0" indent="-301625" algn="l" rtl="0">
              <a:lnSpc>
                <a:spcPct val="100000"/>
              </a:lnSpc>
              <a:spcBef>
                <a:spcPts val="0"/>
              </a:spcBef>
              <a:spcAft>
                <a:spcPts val="0"/>
              </a:spcAft>
              <a:buClr>
                <a:schemeClr val="dk1"/>
              </a:buClr>
              <a:buSzPts val="1150"/>
              <a:buChar char="●"/>
            </a:pPr>
            <a:r>
              <a:rPr lang="en-GB" sz="1150">
                <a:solidFill>
                  <a:schemeClr val="dk1"/>
                </a:solidFill>
              </a:rPr>
              <a:t>Interview Type 3 – Behavioural Interview</a:t>
            </a:r>
            <a:br>
              <a:rPr lang="en-GB" sz="1150">
                <a:solidFill>
                  <a:schemeClr val="dk1"/>
                </a:solidFill>
              </a:rPr>
            </a:br>
            <a:endParaRPr sz="1150">
              <a:solidFill>
                <a:schemeClr val="dk1"/>
              </a:solidFill>
            </a:endParaRPr>
          </a:p>
          <a:p>
            <a:pPr marL="457200" lvl="0" indent="-301625" algn="l" rtl="0">
              <a:lnSpc>
                <a:spcPct val="100000"/>
              </a:lnSpc>
              <a:spcBef>
                <a:spcPts val="0"/>
              </a:spcBef>
              <a:spcAft>
                <a:spcPts val="0"/>
              </a:spcAft>
              <a:buClr>
                <a:schemeClr val="dk1"/>
              </a:buClr>
              <a:buSzPts val="1150"/>
              <a:buChar char="●"/>
            </a:pPr>
            <a:r>
              <a:rPr lang="en-GB" sz="1150">
                <a:solidFill>
                  <a:schemeClr val="dk1"/>
                </a:solidFill>
              </a:rPr>
              <a:t>Questioning Techniques</a:t>
            </a:r>
            <a:br>
              <a:rPr lang="en-GB" sz="1150">
                <a:solidFill>
                  <a:schemeClr val="dk1"/>
                </a:solidFill>
              </a:rPr>
            </a:br>
            <a:endParaRPr sz="1150">
              <a:solidFill>
                <a:schemeClr val="dk1"/>
              </a:solidFill>
            </a:endParaRPr>
          </a:p>
          <a:p>
            <a:pPr marL="457200" lvl="0" indent="-301625" algn="l" rtl="0">
              <a:lnSpc>
                <a:spcPct val="100000"/>
              </a:lnSpc>
              <a:spcBef>
                <a:spcPts val="0"/>
              </a:spcBef>
              <a:spcAft>
                <a:spcPts val="0"/>
              </a:spcAft>
              <a:buClr>
                <a:schemeClr val="dk1"/>
              </a:buClr>
              <a:buSzPts val="1150"/>
              <a:buChar char="●"/>
            </a:pPr>
            <a:r>
              <a:rPr lang="en-GB" sz="1150">
                <a:solidFill>
                  <a:schemeClr val="dk1"/>
                </a:solidFill>
              </a:rPr>
              <a:t>Face-to-Face vs Online Interview</a:t>
            </a:r>
            <a:br>
              <a:rPr lang="en-GB" sz="1150">
                <a:solidFill>
                  <a:schemeClr val="dk1"/>
                </a:solidFill>
              </a:rPr>
            </a:br>
            <a:endParaRPr sz="1150">
              <a:solidFill>
                <a:schemeClr val="dk1"/>
              </a:solidFill>
            </a:endParaRPr>
          </a:p>
          <a:p>
            <a:pPr marL="457200" lvl="0" indent="-301625" algn="l" rtl="0">
              <a:lnSpc>
                <a:spcPct val="100000"/>
              </a:lnSpc>
              <a:spcBef>
                <a:spcPts val="0"/>
              </a:spcBef>
              <a:spcAft>
                <a:spcPts val="0"/>
              </a:spcAft>
              <a:buClr>
                <a:schemeClr val="dk1"/>
              </a:buClr>
              <a:buSzPts val="1150"/>
              <a:buChar char="●"/>
            </a:pPr>
            <a:r>
              <a:rPr lang="en-GB" sz="1150">
                <a:solidFill>
                  <a:schemeClr val="dk1"/>
                </a:solidFill>
              </a:rPr>
              <a:t>Conclusion</a:t>
            </a:r>
            <a:br>
              <a:rPr lang="en-GB" sz="1150">
                <a:solidFill>
                  <a:schemeClr val="dk1"/>
                </a:solidFill>
              </a:rPr>
            </a:br>
            <a:endParaRPr sz="1150">
              <a:solidFill>
                <a:schemeClr val="dk1"/>
              </a:solidFill>
            </a:endParaRPr>
          </a:p>
          <a:p>
            <a:pPr marL="457200" lvl="0" indent="-301625" algn="l" rtl="0">
              <a:lnSpc>
                <a:spcPct val="100000"/>
              </a:lnSpc>
              <a:spcBef>
                <a:spcPts val="0"/>
              </a:spcBef>
              <a:spcAft>
                <a:spcPts val="0"/>
              </a:spcAft>
              <a:buClr>
                <a:schemeClr val="dk1"/>
              </a:buClr>
              <a:buSzPts val="1150"/>
              <a:buChar char="●"/>
            </a:pPr>
            <a:r>
              <a:rPr lang="en-GB" sz="1150">
                <a:solidFill>
                  <a:schemeClr val="dk1"/>
                </a:solidFill>
              </a:rPr>
              <a:t>References</a:t>
            </a:r>
            <a:endParaRPr sz="1150">
              <a:solidFill>
                <a:schemeClr val="dk1"/>
              </a:solidFill>
            </a:endParaRPr>
          </a:p>
          <a:p>
            <a:pPr marL="0" lvl="0" indent="0" algn="l" rtl="0">
              <a:spcBef>
                <a:spcPts val="0"/>
              </a:spcBef>
              <a:spcAft>
                <a:spcPts val="1200"/>
              </a:spcAft>
              <a:buSzPts val="275"/>
              <a:buNone/>
            </a:pPr>
            <a:endParaRPr sz="450"/>
          </a:p>
        </p:txBody>
      </p:sp>
      <p:pic>
        <p:nvPicPr>
          <p:cNvPr id="63" name="Google Shape;63;p14"/>
          <p:cNvPicPr preferRelativeResize="0"/>
          <p:nvPr/>
        </p:nvPicPr>
        <p:blipFill>
          <a:blip r:embed="rId3">
            <a:alphaModFix/>
          </a:blip>
          <a:stretch>
            <a:fillRect/>
          </a:stretch>
        </p:blipFill>
        <p:spPr>
          <a:xfrm>
            <a:off x="4349963" y="964413"/>
            <a:ext cx="3781425" cy="273367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67"/>
        <p:cNvGrpSpPr/>
        <p:nvPr/>
      </p:nvGrpSpPr>
      <p:grpSpPr>
        <a:xfrm>
          <a:off x="0" y="0"/>
          <a:ext cx="0" cy="0"/>
          <a:chOff x="0" y="0"/>
          <a:chExt cx="0" cy="0"/>
        </a:xfrm>
      </p:grpSpPr>
      <p:sp>
        <p:nvSpPr>
          <p:cNvPr id="68" name="Google Shape;68;p15"/>
          <p:cNvSpPr txBox="1">
            <a:spLocks noGrp="1"/>
          </p:cNvSpPr>
          <p:nvPr>
            <p:ph type="title"/>
          </p:nvPr>
        </p:nvSpPr>
        <p:spPr>
          <a:xfrm>
            <a:off x="219200" y="376250"/>
            <a:ext cx="8520600" cy="572700"/>
          </a:xfrm>
          <a:prstGeom prst="rect">
            <a:avLst/>
          </a:prstGeom>
        </p:spPr>
        <p:txBody>
          <a:bodyPr spcFirstLastPara="1" wrap="square" lIns="91425" tIns="91425" rIns="91425" bIns="91425" anchor="t" anchorCtr="0">
            <a:noAutofit/>
          </a:bodyPr>
          <a:lstStyle/>
          <a:p>
            <a:pPr marL="0" lvl="0" indent="0" algn="l" rtl="0">
              <a:lnSpc>
                <a:spcPct val="115000"/>
              </a:lnSpc>
              <a:spcBef>
                <a:spcPts val="1800"/>
              </a:spcBef>
              <a:spcAft>
                <a:spcPts val="0"/>
              </a:spcAft>
              <a:buClr>
                <a:schemeClr val="dk1"/>
              </a:buClr>
              <a:buSzPts val="990"/>
              <a:buFont typeface="Arial"/>
              <a:buNone/>
            </a:pPr>
            <a:r>
              <a:rPr lang="en-GB" sz="2330" b="1"/>
              <a:t>Company Introduction: NovaTech Solutions</a:t>
            </a:r>
            <a:r>
              <a:rPr lang="en-GB" sz="1790"/>
              <a:t>:</a:t>
            </a:r>
            <a:endParaRPr sz="1790"/>
          </a:p>
          <a:p>
            <a:pPr marL="0" lvl="0" indent="0" algn="l" rtl="0">
              <a:spcBef>
                <a:spcPts val="400"/>
              </a:spcBef>
              <a:spcAft>
                <a:spcPts val="0"/>
              </a:spcAft>
              <a:buSzPts val="990"/>
              <a:buNone/>
            </a:pPr>
            <a:endParaRPr sz="2720"/>
          </a:p>
        </p:txBody>
      </p:sp>
      <p:sp>
        <p:nvSpPr>
          <p:cNvPr id="69" name="Google Shape;69;p15"/>
          <p:cNvSpPr txBox="1">
            <a:spLocks noGrp="1"/>
          </p:cNvSpPr>
          <p:nvPr>
            <p:ph type="body" idx="1"/>
          </p:nvPr>
        </p:nvSpPr>
        <p:spPr>
          <a:xfrm>
            <a:off x="311700" y="1419450"/>
            <a:ext cx="8520600" cy="3279000"/>
          </a:xfrm>
          <a:prstGeom prst="rect">
            <a:avLst/>
          </a:prstGeom>
        </p:spPr>
        <p:txBody>
          <a:bodyPr spcFirstLastPara="1" wrap="square" lIns="91425" tIns="91425" rIns="91425" bIns="91425" anchor="t" anchorCtr="0">
            <a:normAutofit fontScale="92500" lnSpcReduction="20000"/>
          </a:bodyPr>
          <a:lstStyle/>
          <a:p>
            <a:pPr marL="457200" lvl="0" indent="-346551" algn="l" rtl="0">
              <a:spcBef>
                <a:spcPts val="1200"/>
              </a:spcBef>
              <a:spcAft>
                <a:spcPts val="0"/>
              </a:spcAft>
              <a:buClr>
                <a:schemeClr val="dk1"/>
              </a:buClr>
              <a:buSzPct val="100000"/>
              <a:buChar char="●"/>
            </a:pPr>
            <a:r>
              <a:rPr lang="en-GB" sz="2008">
                <a:solidFill>
                  <a:schemeClr val="dk1"/>
                </a:solidFill>
              </a:rPr>
              <a:t>Based in Birmingham, UK</a:t>
            </a:r>
            <a:br>
              <a:rPr lang="en-GB" sz="2008">
                <a:solidFill>
                  <a:schemeClr val="dk1"/>
                </a:solidFill>
              </a:rPr>
            </a:br>
            <a:endParaRPr sz="2008">
              <a:solidFill>
                <a:schemeClr val="dk1"/>
              </a:solidFill>
            </a:endParaRPr>
          </a:p>
          <a:p>
            <a:pPr marL="457200" lvl="0" indent="-346551" algn="l" rtl="0">
              <a:spcBef>
                <a:spcPts val="0"/>
              </a:spcBef>
              <a:spcAft>
                <a:spcPts val="0"/>
              </a:spcAft>
              <a:buClr>
                <a:schemeClr val="dk1"/>
              </a:buClr>
              <a:buSzPct val="100000"/>
              <a:buChar char="●"/>
            </a:pPr>
            <a:r>
              <a:rPr lang="en-GB" sz="2008">
                <a:solidFill>
                  <a:schemeClr val="dk1"/>
                </a:solidFill>
              </a:rPr>
              <a:t>Specialises in digital transformation consultancy</a:t>
            </a:r>
            <a:br>
              <a:rPr lang="en-GB" sz="2008">
                <a:solidFill>
                  <a:schemeClr val="dk1"/>
                </a:solidFill>
              </a:rPr>
            </a:br>
            <a:endParaRPr sz="2008">
              <a:solidFill>
                <a:schemeClr val="dk1"/>
              </a:solidFill>
            </a:endParaRPr>
          </a:p>
          <a:p>
            <a:pPr marL="457200" lvl="0" indent="-346551" algn="l" rtl="0">
              <a:spcBef>
                <a:spcPts val="0"/>
              </a:spcBef>
              <a:spcAft>
                <a:spcPts val="0"/>
              </a:spcAft>
              <a:buClr>
                <a:schemeClr val="dk1"/>
              </a:buClr>
              <a:buSzPct val="100000"/>
              <a:buChar char="●"/>
            </a:pPr>
            <a:r>
              <a:rPr lang="en-GB" sz="2008">
                <a:solidFill>
                  <a:schemeClr val="dk1"/>
                </a:solidFill>
              </a:rPr>
              <a:t>Employs approximately 150 staff</a:t>
            </a:r>
            <a:br>
              <a:rPr lang="en-GB" sz="2008">
                <a:solidFill>
                  <a:schemeClr val="dk1"/>
                </a:solidFill>
              </a:rPr>
            </a:br>
            <a:endParaRPr sz="2008">
              <a:solidFill>
                <a:schemeClr val="dk1"/>
              </a:solidFill>
            </a:endParaRPr>
          </a:p>
          <a:p>
            <a:pPr marL="457200" lvl="0" indent="-346551" algn="l" rtl="0">
              <a:spcBef>
                <a:spcPts val="0"/>
              </a:spcBef>
              <a:spcAft>
                <a:spcPts val="0"/>
              </a:spcAft>
              <a:buClr>
                <a:schemeClr val="dk1"/>
              </a:buClr>
              <a:buSzPct val="100000"/>
              <a:buChar char="●"/>
            </a:pPr>
            <a:r>
              <a:rPr lang="en-GB" sz="2008">
                <a:solidFill>
                  <a:schemeClr val="dk1"/>
                </a:solidFill>
              </a:rPr>
              <a:t>Currently undergoing an internal transformation initiative</a:t>
            </a:r>
            <a:br>
              <a:rPr lang="en-GB" sz="2008">
                <a:solidFill>
                  <a:schemeClr val="dk1"/>
                </a:solidFill>
              </a:rPr>
            </a:br>
            <a:endParaRPr sz="2008">
              <a:solidFill>
                <a:schemeClr val="dk1"/>
              </a:solidFill>
            </a:endParaRPr>
          </a:p>
          <a:p>
            <a:pPr marL="457200" lvl="0" indent="-346551" algn="l" rtl="0">
              <a:spcBef>
                <a:spcPts val="0"/>
              </a:spcBef>
              <a:spcAft>
                <a:spcPts val="0"/>
              </a:spcAft>
              <a:buClr>
                <a:schemeClr val="dk1"/>
              </a:buClr>
              <a:buSzPct val="100000"/>
              <a:buChar char="●"/>
            </a:pPr>
            <a:r>
              <a:rPr lang="en-GB" sz="2008">
                <a:solidFill>
                  <a:schemeClr val="dk1"/>
                </a:solidFill>
              </a:rPr>
              <a:t>Role to be recruited: </a:t>
            </a:r>
            <a:r>
              <a:rPr lang="en-GB" sz="2008" b="1">
                <a:solidFill>
                  <a:schemeClr val="dk1"/>
                </a:solidFill>
              </a:rPr>
              <a:t>Change Manager</a:t>
            </a:r>
            <a:br>
              <a:rPr lang="en-GB" sz="2008" b="1">
                <a:solidFill>
                  <a:schemeClr val="dk1"/>
                </a:solidFill>
              </a:rPr>
            </a:br>
            <a:endParaRPr sz="2008" b="1">
              <a:solidFill>
                <a:schemeClr val="dk1"/>
              </a:solidFill>
            </a:endParaRPr>
          </a:p>
          <a:p>
            <a:pPr marL="0" lvl="0" indent="0" algn="l" rtl="0">
              <a:spcBef>
                <a:spcPts val="1200"/>
              </a:spcBef>
              <a:spcAft>
                <a:spcPts val="1200"/>
              </a:spcAft>
              <a:buNone/>
            </a:pPr>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73"/>
        <p:cNvGrpSpPr/>
        <p:nvPr/>
      </p:nvGrpSpPr>
      <p:grpSpPr>
        <a:xfrm>
          <a:off x="0" y="0"/>
          <a:ext cx="0" cy="0"/>
          <a:chOff x="0" y="0"/>
          <a:chExt cx="0" cy="0"/>
        </a:xfrm>
      </p:grpSpPr>
      <p:sp>
        <p:nvSpPr>
          <p:cNvPr id="74" name="Google Shape;74;p1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lnSpc>
                <a:spcPct val="115000"/>
              </a:lnSpc>
              <a:spcBef>
                <a:spcPts val="1800"/>
              </a:spcBef>
              <a:spcAft>
                <a:spcPts val="0"/>
              </a:spcAft>
              <a:buClr>
                <a:schemeClr val="dk1"/>
              </a:buClr>
              <a:buSzPct val="37642"/>
              <a:buFont typeface="Arial"/>
              <a:buNone/>
            </a:pPr>
            <a:r>
              <a:rPr lang="en-GB" sz="2922" b="1"/>
              <a:t>Recruitment Process Overview</a:t>
            </a:r>
            <a:endParaRPr sz="2922" b="1"/>
          </a:p>
          <a:p>
            <a:pPr marL="0" lvl="0" indent="0" algn="l" rtl="0">
              <a:spcBef>
                <a:spcPts val="400"/>
              </a:spcBef>
              <a:spcAft>
                <a:spcPts val="0"/>
              </a:spcAft>
              <a:buNone/>
            </a:pPr>
            <a:endParaRPr/>
          </a:p>
        </p:txBody>
      </p:sp>
      <p:sp>
        <p:nvSpPr>
          <p:cNvPr id="75" name="Google Shape;75;p16"/>
          <p:cNvSpPr txBox="1">
            <a:spLocks noGrp="1"/>
          </p:cNvSpPr>
          <p:nvPr>
            <p:ph type="body" idx="1"/>
          </p:nvPr>
        </p:nvSpPr>
        <p:spPr>
          <a:xfrm>
            <a:off x="0" y="1215950"/>
            <a:ext cx="8696100" cy="3478500"/>
          </a:xfrm>
          <a:prstGeom prst="rect">
            <a:avLst/>
          </a:prstGeom>
        </p:spPr>
        <p:txBody>
          <a:bodyPr spcFirstLastPara="1" wrap="square" lIns="91425" tIns="91425" rIns="91425" bIns="91425" anchor="t" anchorCtr="0">
            <a:normAutofit fontScale="85000" lnSpcReduction="20000"/>
          </a:bodyPr>
          <a:lstStyle/>
          <a:p>
            <a:pPr marL="457200" lvl="0" indent="-337425" algn="l" rtl="0">
              <a:spcBef>
                <a:spcPts val="0"/>
              </a:spcBef>
              <a:spcAft>
                <a:spcPts val="0"/>
              </a:spcAft>
              <a:buClr>
                <a:schemeClr val="dk1"/>
              </a:buClr>
              <a:buSzPct val="100000"/>
              <a:buChar char="●"/>
            </a:pPr>
            <a:r>
              <a:rPr lang="en-GB" sz="2016">
                <a:solidFill>
                  <a:schemeClr val="dk1"/>
                </a:solidFill>
              </a:rPr>
              <a:t>Workforce Planning</a:t>
            </a:r>
            <a:br>
              <a:rPr lang="en-GB" sz="2016">
                <a:solidFill>
                  <a:schemeClr val="dk1"/>
                </a:solidFill>
              </a:rPr>
            </a:br>
            <a:endParaRPr sz="2016">
              <a:solidFill>
                <a:schemeClr val="dk1"/>
              </a:solidFill>
            </a:endParaRPr>
          </a:p>
          <a:p>
            <a:pPr marL="457200" lvl="0" indent="-337425" algn="l" rtl="0">
              <a:spcBef>
                <a:spcPts val="0"/>
              </a:spcBef>
              <a:spcAft>
                <a:spcPts val="0"/>
              </a:spcAft>
              <a:buClr>
                <a:schemeClr val="dk1"/>
              </a:buClr>
              <a:buSzPct val="100000"/>
              <a:buChar char="●"/>
            </a:pPr>
            <a:r>
              <a:rPr lang="en-GB" sz="2016">
                <a:solidFill>
                  <a:schemeClr val="dk1"/>
                </a:solidFill>
              </a:rPr>
              <a:t>Job Analysis</a:t>
            </a:r>
            <a:br>
              <a:rPr lang="en-GB" sz="2016">
                <a:solidFill>
                  <a:schemeClr val="dk1"/>
                </a:solidFill>
              </a:rPr>
            </a:br>
            <a:endParaRPr sz="2016">
              <a:solidFill>
                <a:schemeClr val="dk1"/>
              </a:solidFill>
            </a:endParaRPr>
          </a:p>
          <a:p>
            <a:pPr marL="457200" lvl="0" indent="-337425" algn="l" rtl="0">
              <a:spcBef>
                <a:spcPts val="0"/>
              </a:spcBef>
              <a:spcAft>
                <a:spcPts val="0"/>
              </a:spcAft>
              <a:buClr>
                <a:schemeClr val="dk1"/>
              </a:buClr>
              <a:buSzPct val="100000"/>
              <a:buChar char="●"/>
            </a:pPr>
            <a:r>
              <a:rPr lang="en-GB" sz="2016">
                <a:solidFill>
                  <a:schemeClr val="dk1"/>
                </a:solidFill>
              </a:rPr>
              <a:t>Job Description</a:t>
            </a:r>
            <a:br>
              <a:rPr lang="en-GB" sz="2016">
                <a:solidFill>
                  <a:schemeClr val="dk1"/>
                </a:solidFill>
              </a:rPr>
            </a:br>
            <a:endParaRPr sz="2016">
              <a:solidFill>
                <a:schemeClr val="dk1"/>
              </a:solidFill>
            </a:endParaRPr>
          </a:p>
          <a:p>
            <a:pPr marL="457200" lvl="0" indent="-337425" algn="l" rtl="0">
              <a:spcBef>
                <a:spcPts val="0"/>
              </a:spcBef>
              <a:spcAft>
                <a:spcPts val="0"/>
              </a:spcAft>
              <a:buClr>
                <a:schemeClr val="dk1"/>
              </a:buClr>
              <a:buSzPct val="100000"/>
              <a:buChar char="●"/>
            </a:pPr>
            <a:r>
              <a:rPr lang="en-GB" sz="2016">
                <a:solidFill>
                  <a:schemeClr val="dk1"/>
                </a:solidFill>
              </a:rPr>
              <a:t>Person Specification</a:t>
            </a:r>
            <a:br>
              <a:rPr lang="en-GB" sz="2016">
                <a:solidFill>
                  <a:schemeClr val="dk1"/>
                </a:solidFill>
              </a:rPr>
            </a:br>
            <a:endParaRPr sz="2016">
              <a:solidFill>
                <a:schemeClr val="dk1"/>
              </a:solidFill>
            </a:endParaRPr>
          </a:p>
          <a:p>
            <a:pPr marL="457200" lvl="0" indent="-337425" algn="l" rtl="0">
              <a:spcBef>
                <a:spcPts val="0"/>
              </a:spcBef>
              <a:spcAft>
                <a:spcPts val="0"/>
              </a:spcAft>
              <a:buClr>
                <a:schemeClr val="dk1"/>
              </a:buClr>
              <a:buSzPct val="100000"/>
              <a:buChar char="●"/>
            </a:pPr>
            <a:r>
              <a:rPr lang="en-GB" sz="2016">
                <a:solidFill>
                  <a:schemeClr val="dk1"/>
                </a:solidFill>
              </a:rPr>
              <a:t>Attracting and Selecting Candidates</a:t>
            </a:r>
            <a:br>
              <a:rPr lang="en-GB" sz="2016">
                <a:solidFill>
                  <a:schemeClr val="dk1"/>
                </a:solidFill>
              </a:rPr>
            </a:br>
            <a:endParaRPr sz="2016">
              <a:solidFill>
                <a:schemeClr val="dk1"/>
              </a:solidFill>
            </a:endParaRPr>
          </a:p>
          <a:p>
            <a:pPr marL="457200" lvl="0" indent="-337425" algn="l" rtl="0">
              <a:spcBef>
                <a:spcPts val="0"/>
              </a:spcBef>
              <a:spcAft>
                <a:spcPts val="0"/>
              </a:spcAft>
              <a:buClr>
                <a:schemeClr val="dk1"/>
              </a:buClr>
              <a:buSzPct val="100000"/>
              <a:buChar char="●"/>
            </a:pPr>
            <a:r>
              <a:rPr lang="en-GB" sz="2016">
                <a:solidFill>
                  <a:schemeClr val="dk1"/>
                </a:solidFill>
              </a:rPr>
              <a:t>Evaluation and Onboarding</a:t>
            </a:r>
            <a:endParaRPr sz="2016">
              <a:solidFill>
                <a:schemeClr val="dk1"/>
              </a:solidFill>
            </a:endParaRPr>
          </a:p>
          <a:p>
            <a:pPr marL="0" lvl="0" indent="0" algn="l" rtl="0">
              <a:spcBef>
                <a:spcPts val="1200"/>
              </a:spcBef>
              <a:spcAft>
                <a:spcPts val="1200"/>
              </a:spcAft>
              <a:buNone/>
            </a:pPr>
            <a:endParaRPr/>
          </a:p>
        </p:txBody>
      </p:sp>
      <p:pic>
        <p:nvPicPr>
          <p:cNvPr id="76" name="Google Shape;76;p16"/>
          <p:cNvPicPr preferRelativeResize="0"/>
          <p:nvPr/>
        </p:nvPicPr>
        <p:blipFill>
          <a:blip r:embed="rId3">
            <a:alphaModFix/>
          </a:blip>
          <a:stretch>
            <a:fillRect/>
          </a:stretch>
        </p:blipFill>
        <p:spPr>
          <a:xfrm>
            <a:off x="4488350" y="1698777"/>
            <a:ext cx="4431975" cy="2662475"/>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0"/>
        <p:cNvGrpSpPr/>
        <p:nvPr/>
      </p:nvGrpSpPr>
      <p:grpSpPr>
        <a:xfrm>
          <a:off x="0" y="0"/>
          <a:ext cx="0" cy="0"/>
          <a:chOff x="0" y="0"/>
          <a:chExt cx="0" cy="0"/>
        </a:xfrm>
      </p:grpSpPr>
      <p:sp>
        <p:nvSpPr>
          <p:cNvPr id="81" name="Google Shape;81;p17"/>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b="1"/>
              <a:t>Job Analysis for Change Manager Role</a:t>
            </a:r>
            <a:endParaRPr b="1"/>
          </a:p>
        </p:txBody>
      </p:sp>
      <p:sp>
        <p:nvSpPr>
          <p:cNvPr id="82" name="Google Shape;82;p17"/>
          <p:cNvSpPr txBox="1">
            <a:spLocks noGrp="1"/>
          </p:cNvSpPr>
          <p:nvPr>
            <p:ph type="body" idx="1"/>
          </p:nvPr>
        </p:nvSpPr>
        <p:spPr>
          <a:xfrm>
            <a:off x="311700" y="1641475"/>
            <a:ext cx="8520600" cy="2927400"/>
          </a:xfrm>
          <a:prstGeom prst="rect">
            <a:avLst/>
          </a:prstGeom>
        </p:spPr>
        <p:txBody>
          <a:bodyPr spcFirstLastPara="1" wrap="square" lIns="91425" tIns="91425" rIns="91425" bIns="91425" anchor="t" anchorCtr="0">
            <a:normAutofit/>
          </a:bodyPr>
          <a:lstStyle/>
          <a:p>
            <a:pPr marL="457200" lvl="0" indent="-342900" algn="l" rtl="0">
              <a:spcBef>
                <a:spcPts val="0"/>
              </a:spcBef>
              <a:spcAft>
                <a:spcPts val="0"/>
              </a:spcAft>
              <a:buClr>
                <a:schemeClr val="dk1"/>
              </a:buClr>
              <a:buSzPts val="1800"/>
              <a:buChar char="●"/>
            </a:pPr>
            <a:r>
              <a:rPr lang="en-GB">
                <a:solidFill>
                  <a:schemeClr val="dk1"/>
                </a:solidFill>
              </a:rPr>
              <a:t>Identifies key duties, skills, and responsibilities</a:t>
            </a:r>
            <a:br>
              <a:rPr lang="en-GB">
                <a:solidFill>
                  <a:schemeClr val="dk1"/>
                </a:solidFill>
              </a:rPr>
            </a:br>
            <a:endParaRPr>
              <a:solidFill>
                <a:schemeClr val="dk1"/>
              </a:solidFill>
            </a:endParaRPr>
          </a:p>
          <a:p>
            <a:pPr marL="457200" lvl="0" indent="-342900" algn="l" rtl="0">
              <a:spcBef>
                <a:spcPts val="0"/>
              </a:spcBef>
              <a:spcAft>
                <a:spcPts val="0"/>
              </a:spcAft>
              <a:buClr>
                <a:schemeClr val="dk1"/>
              </a:buClr>
              <a:buSzPts val="1800"/>
              <a:buChar char="●"/>
            </a:pPr>
            <a:r>
              <a:rPr lang="en-GB">
                <a:solidFill>
                  <a:schemeClr val="dk1"/>
                </a:solidFill>
              </a:rPr>
              <a:t>Methods: interviews, observations, and questionnaires</a:t>
            </a:r>
            <a:br>
              <a:rPr lang="en-GB">
                <a:solidFill>
                  <a:schemeClr val="dk1"/>
                </a:solidFill>
              </a:rPr>
            </a:br>
            <a:endParaRPr>
              <a:solidFill>
                <a:schemeClr val="dk1"/>
              </a:solidFill>
            </a:endParaRPr>
          </a:p>
          <a:p>
            <a:pPr marL="457200" lvl="0" indent="-342900" algn="l" rtl="0">
              <a:spcBef>
                <a:spcPts val="0"/>
              </a:spcBef>
              <a:spcAft>
                <a:spcPts val="0"/>
              </a:spcAft>
              <a:buClr>
                <a:schemeClr val="dk1"/>
              </a:buClr>
              <a:buSzPts val="1800"/>
              <a:buChar char="●"/>
            </a:pPr>
            <a:r>
              <a:rPr lang="en-GB">
                <a:solidFill>
                  <a:schemeClr val="dk1"/>
                </a:solidFill>
              </a:rPr>
              <a:t>Forms the basis for job description and person specification</a:t>
            </a:r>
            <a:br>
              <a:rPr lang="en-GB">
                <a:solidFill>
                  <a:schemeClr val="dk1"/>
                </a:solidFill>
              </a:rPr>
            </a:br>
            <a:endParaRPr>
              <a:solidFill>
                <a:schemeClr val="dk1"/>
              </a:solidFill>
            </a:endParaRPr>
          </a:p>
          <a:p>
            <a:pPr marL="457200" lvl="0" indent="-342900" algn="l" rtl="0">
              <a:spcBef>
                <a:spcPts val="0"/>
              </a:spcBef>
              <a:spcAft>
                <a:spcPts val="0"/>
              </a:spcAft>
              <a:buClr>
                <a:schemeClr val="dk1"/>
              </a:buClr>
              <a:buSzPts val="1800"/>
              <a:buChar char="●"/>
            </a:pPr>
            <a:r>
              <a:rPr lang="en-GB">
                <a:solidFill>
                  <a:schemeClr val="dk1"/>
                </a:solidFill>
              </a:rPr>
              <a:t>Ensures alignment with transformation goals</a:t>
            </a:r>
            <a:endParaRPr>
              <a:solidFill>
                <a:schemeClr val="dk1"/>
              </a:solidFill>
            </a:endParaRPr>
          </a:p>
          <a:p>
            <a:pPr marL="0" lvl="0" indent="0" algn="l" rtl="0">
              <a:spcBef>
                <a:spcPts val="1200"/>
              </a:spcBef>
              <a:spcAft>
                <a:spcPts val="1200"/>
              </a:spcAft>
              <a:buNone/>
            </a:pPr>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86"/>
        <p:cNvGrpSpPr/>
        <p:nvPr/>
      </p:nvGrpSpPr>
      <p:grpSpPr>
        <a:xfrm>
          <a:off x="0" y="0"/>
          <a:ext cx="0" cy="0"/>
          <a:chOff x="0" y="0"/>
          <a:chExt cx="0" cy="0"/>
        </a:xfrm>
      </p:grpSpPr>
      <p:sp>
        <p:nvSpPr>
          <p:cNvPr id="87" name="Google Shape;87;p18"/>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b="1"/>
              <a:t>Job Description – Change Manager</a:t>
            </a:r>
            <a:endParaRPr b="1"/>
          </a:p>
        </p:txBody>
      </p:sp>
      <p:sp>
        <p:nvSpPr>
          <p:cNvPr id="88" name="Google Shape;88;p18"/>
          <p:cNvSpPr txBox="1">
            <a:spLocks noGrp="1"/>
          </p:cNvSpPr>
          <p:nvPr>
            <p:ph type="body" idx="1"/>
          </p:nvPr>
        </p:nvSpPr>
        <p:spPr>
          <a:xfrm>
            <a:off x="4664500" y="1189475"/>
            <a:ext cx="4260300" cy="3416400"/>
          </a:xfrm>
          <a:prstGeom prst="rect">
            <a:avLst/>
          </a:prstGeom>
        </p:spPr>
        <p:txBody>
          <a:bodyPr spcFirstLastPara="1" wrap="square" lIns="91425" tIns="91425" rIns="91425" bIns="91425" anchor="t" anchorCtr="0">
            <a:noAutofit/>
          </a:bodyPr>
          <a:lstStyle/>
          <a:p>
            <a:pPr marL="0" lvl="0" indent="0" algn="l" rtl="0">
              <a:lnSpc>
                <a:spcPct val="95000"/>
              </a:lnSpc>
              <a:spcBef>
                <a:spcPts val="0"/>
              </a:spcBef>
              <a:spcAft>
                <a:spcPts val="0"/>
              </a:spcAft>
              <a:buClr>
                <a:schemeClr val="dk1"/>
              </a:buClr>
              <a:buSzPts val="605"/>
              <a:buFont typeface="Arial"/>
              <a:buNone/>
            </a:pPr>
            <a:r>
              <a:rPr lang="en-GB" sz="1290">
                <a:solidFill>
                  <a:schemeClr val="dk1"/>
                </a:solidFill>
              </a:rPr>
              <a:t>Job Title: Change Manager</a:t>
            </a:r>
            <a:br>
              <a:rPr lang="en-GB" sz="1290">
                <a:solidFill>
                  <a:schemeClr val="dk1"/>
                </a:solidFill>
              </a:rPr>
            </a:br>
            <a:endParaRPr sz="1290">
              <a:solidFill>
                <a:schemeClr val="dk1"/>
              </a:solidFill>
            </a:endParaRPr>
          </a:p>
          <a:p>
            <a:pPr marL="0" lvl="0" indent="0" algn="l" rtl="0">
              <a:lnSpc>
                <a:spcPct val="95000"/>
              </a:lnSpc>
              <a:spcBef>
                <a:spcPts val="1200"/>
              </a:spcBef>
              <a:spcAft>
                <a:spcPts val="0"/>
              </a:spcAft>
              <a:buClr>
                <a:schemeClr val="dk1"/>
              </a:buClr>
              <a:buSzPts val="605"/>
              <a:buFont typeface="Arial"/>
              <a:buNone/>
            </a:pPr>
            <a:r>
              <a:rPr lang="en-GB" sz="1290">
                <a:solidFill>
                  <a:schemeClr val="dk1"/>
                </a:solidFill>
              </a:rPr>
              <a:t>Reports To: Transformation Director</a:t>
            </a:r>
            <a:br>
              <a:rPr lang="en-GB" sz="1290">
                <a:solidFill>
                  <a:schemeClr val="dk1"/>
                </a:solidFill>
              </a:rPr>
            </a:br>
            <a:endParaRPr sz="1290">
              <a:solidFill>
                <a:schemeClr val="dk1"/>
              </a:solidFill>
            </a:endParaRPr>
          </a:p>
          <a:p>
            <a:pPr marL="0" lvl="0" indent="0" algn="l" rtl="0">
              <a:lnSpc>
                <a:spcPct val="95000"/>
              </a:lnSpc>
              <a:spcBef>
                <a:spcPts val="1200"/>
              </a:spcBef>
              <a:spcAft>
                <a:spcPts val="0"/>
              </a:spcAft>
              <a:buClr>
                <a:schemeClr val="dk1"/>
              </a:buClr>
              <a:buSzPts val="605"/>
              <a:buFont typeface="Arial"/>
              <a:buNone/>
            </a:pPr>
            <a:r>
              <a:rPr lang="en-GB" sz="1290">
                <a:solidFill>
                  <a:schemeClr val="dk1"/>
                </a:solidFill>
              </a:rPr>
              <a:t>Key Duties:</a:t>
            </a:r>
            <a:br>
              <a:rPr lang="en-GB" sz="1290">
                <a:solidFill>
                  <a:schemeClr val="dk1"/>
                </a:solidFill>
              </a:rPr>
            </a:br>
            <a:endParaRPr sz="1290">
              <a:solidFill>
                <a:schemeClr val="dk1"/>
              </a:solidFill>
            </a:endParaRPr>
          </a:p>
          <a:p>
            <a:pPr marL="457200" lvl="0" indent="-286067" algn="l" rtl="0">
              <a:lnSpc>
                <a:spcPct val="95000"/>
              </a:lnSpc>
              <a:spcBef>
                <a:spcPts val="1200"/>
              </a:spcBef>
              <a:spcAft>
                <a:spcPts val="0"/>
              </a:spcAft>
              <a:buClr>
                <a:schemeClr val="dk1"/>
              </a:buClr>
              <a:buSzPts val="905"/>
              <a:buChar char="●"/>
            </a:pPr>
            <a:r>
              <a:rPr lang="en-GB" sz="1290">
                <a:solidFill>
                  <a:schemeClr val="dk1"/>
                </a:solidFill>
              </a:rPr>
              <a:t>Lead change initiatives</a:t>
            </a:r>
            <a:br>
              <a:rPr lang="en-GB" sz="1290">
                <a:solidFill>
                  <a:schemeClr val="dk1"/>
                </a:solidFill>
              </a:rPr>
            </a:br>
            <a:endParaRPr sz="1290">
              <a:solidFill>
                <a:schemeClr val="dk1"/>
              </a:solidFill>
            </a:endParaRPr>
          </a:p>
          <a:p>
            <a:pPr marL="457200" lvl="0" indent="-286067" algn="l" rtl="0">
              <a:lnSpc>
                <a:spcPct val="95000"/>
              </a:lnSpc>
              <a:spcBef>
                <a:spcPts val="0"/>
              </a:spcBef>
              <a:spcAft>
                <a:spcPts val="0"/>
              </a:spcAft>
              <a:buClr>
                <a:schemeClr val="dk1"/>
              </a:buClr>
              <a:buSzPts val="905"/>
              <a:buChar char="●"/>
            </a:pPr>
            <a:r>
              <a:rPr lang="en-GB" sz="1290">
                <a:solidFill>
                  <a:schemeClr val="dk1"/>
                </a:solidFill>
              </a:rPr>
              <a:t>Support stakeholder engagement</a:t>
            </a:r>
            <a:br>
              <a:rPr lang="en-GB" sz="1290">
                <a:solidFill>
                  <a:schemeClr val="dk1"/>
                </a:solidFill>
              </a:rPr>
            </a:br>
            <a:endParaRPr sz="1290">
              <a:solidFill>
                <a:schemeClr val="dk1"/>
              </a:solidFill>
            </a:endParaRPr>
          </a:p>
          <a:p>
            <a:pPr marL="457200" lvl="0" indent="-286067" algn="l" rtl="0">
              <a:lnSpc>
                <a:spcPct val="95000"/>
              </a:lnSpc>
              <a:spcBef>
                <a:spcPts val="0"/>
              </a:spcBef>
              <a:spcAft>
                <a:spcPts val="0"/>
              </a:spcAft>
              <a:buClr>
                <a:schemeClr val="dk1"/>
              </a:buClr>
              <a:buSzPts val="905"/>
              <a:buChar char="●"/>
            </a:pPr>
            <a:r>
              <a:rPr lang="en-GB" sz="1290">
                <a:solidFill>
                  <a:schemeClr val="dk1"/>
                </a:solidFill>
              </a:rPr>
              <a:t>Monitor and report on progress</a:t>
            </a:r>
            <a:br>
              <a:rPr lang="en-GB" sz="1290">
                <a:solidFill>
                  <a:schemeClr val="dk1"/>
                </a:solidFill>
              </a:rPr>
            </a:br>
            <a:endParaRPr sz="1290">
              <a:solidFill>
                <a:schemeClr val="dk1"/>
              </a:solidFill>
            </a:endParaRPr>
          </a:p>
          <a:p>
            <a:pPr marL="0" lvl="0" indent="0" algn="l" rtl="0">
              <a:lnSpc>
                <a:spcPct val="95000"/>
              </a:lnSpc>
              <a:spcBef>
                <a:spcPts val="1200"/>
              </a:spcBef>
              <a:spcAft>
                <a:spcPts val="0"/>
              </a:spcAft>
              <a:buClr>
                <a:schemeClr val="dk1"/>
              </a:buClr>
              <a:buSzPts val="605"/>
              <a:buFont typeface="Arial"/>
              <a:buNone/>
            </a:pPr>
            <a:r>
              <a:rPr lang="en-GB" sz="1290">
                <a:solidFill>
                  <a:schemeClr val="dk1"/>
                </a:solidFill>
              </a:rPr>
              <a:t>Location: Birmingham (Hybrid)</a:t>
            </a:r>
            <a:br>
              <a:rPr lang="en-GB" sz="1290">
                <a:solidFill>
                  <a:schemeClr val="dk1"/>
                </a:solidFill>
              </a:rPr>
            </a:br>
            <a:endParaRPr sz="1290">
              <a:solidFill>
                <a:schemeClr val="dk1"/>
              </a:solidFill>
            </a:endParaRPr>
          </a:p>
          <a:p>
            <a:pPr marL="0" lvl="0" indent="0" algn="l" rtl="0">
              <a:lnSpc>
                <a:spcPct val="95000"/>
              </a:lnSpc>
              <a:spcBef>
                <a:spcPts val="0"/>
              </a:spcBef>
              <a:spcAft>
                <a:spcPts val="0"/>
              </a:spcAft>
              <a:buClr>
                <a:schemeClr val="dk1"/>
              </a:buClr>
              <a:buSzPts val="605"/>
              <a:buFont typeface="Arial"/>
              <a:buNone/>
            </a:pPr>
            <a:r>
              <a:rPr lang="en-GB" sz="1290">
                <a:solidFill>
                  <a:schemeClr val="dk1"/>
                </a:solidFill>
              </a:rPr>
              <a:t>Contract: Full-time, 12-month fixed term</a:t>
            </a:r>
            <a:endParaRPr sz="1290">
              <a:solidFill>
                <a:schemeClr val="dk1"/>
              </a:solidFill>
            </a:endParaRPr>
          </a:p>
          <a:p>
            <a:pPr marL="0" lvl="0" indent="0" algn="l" rtl="0">
              <a:lnSpc>
                <a:spcPct val="95000"/>
              </a:lnSpc>
              <a:spcBef>
                <a:spcPts val="1200"/>
              </a:spcBef>
              <a:spcAft>
                <a:spcPts val="1200"/>
              </a:spcAft>
              <a:buSzPts val="605"/>
              <a:buNone/>
            </a:pPr>
            <a:endParaRPr sz="989"/>
          </a:p>
        </p:txBody>
      </p:sp>
      <p:pic>
        <p:nvPicPr>
          <p:cNvPr id="89" name="Google Shape;89;p18" descr="Employee ranking semi flat RGB color vector illustration (provided by Getty Images)"/>
          <p:cNvPicPr preferRelativeResize="0"/>
          <p:nvPr/>
        </p:nvPicPr>
        <p:blipFill>
          <a:blip r:embed="rId3">
            <a:alphaModFix/>
          </a:blip>
          <a:stretch>
            <a:fillRect/>
          </a:stretch>
        </p:blipFill>
        <p:spPr>
          <a:xfrm>
            <a:off x="311700" y="1322525"/>
            <a:ext cx="3573125" cy="3820974"/>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93"/>
        <p:cNvGrpSpPr/>
        <p:nvPr/>
      </p:nvGrpSpPr>
      <p:grpSpPr>
        <a:xfrm>
          <a:off x="0" y="0"/>
          <a:ext cx="0" cy="0"/>
          <a:chOff x="0" y="0"/>
          <a:chExt cx="0" cy="0"/>
        </a:xfrm>
      </p:grpSpPr>
      <p:sp>
        <p:nvSpPr>
          <p:cNvPr id="94" name="Google Shape;94;p19"/>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b="1"/>
              <a:t>Person Specification – Ideal Candidate Profile</a:t>
            </a:r>
            <a:endParaRPr b="1"/>
          </a:p>
        </p:txBody>
      </p:sp>
      <p:sp>
        <p:nvSpPr>
          <p:cNvPr id="95" name="Google Shape;95;p19"/>
          <p:cNvSpPr txBox="1">
            <a:spLocks noGrp="1"/>
          </p:cNvSpPr>
          <p:nvPr>
            <p:ph type="body" idx="1"/>
          </p:nvPr>
        </p:nvSpPr>
        <p:spPr>
          <a:xfrm>
            <a:off x="191675" y="1152475"/>
            <a:ext cx="8640600" cy="3911700"/>
          </a:xfrm>
          <a:prstGeom prst="rect">
            <a:avLst/>
          </a:prstGeom>
        </p:spPr>
        <p:txBody>
          <a:bodyPr spcFirstLastPara="1" wrap="square" lIns="91425" tIns="91425" rIns="91425" bIns="91425" anchor="t" anchorCtr="0">
            <a:noAutofit/>
          </a:bodyPr>
          <a:lstStyle/>
          <a:p>
            <a:pPr marL="0" lvl="0" indent="0" algn="l" rtl="0">
              <a:lnSpc>
                <a:spcPct val="95000"/>
              </a:lnSpc>
              <a:spcBef>
                <a:spcPts val="0"/>
              </a:spcBef>
              <a:spcAft>
                <a:spcPts val="0"/>
              </a:spcAft>
              <a:buClr>
                <a:schemeClr val="dk1"/>
              </a:buClr>
              <a:buSzPts val="1100"/>
              <a:buFont typeface="Arial"/>
              <a:buNone/>
            </a:pPr>
            <a:r>
              <a:rPr lang="en-GB" sz="1300" b="1">
                <a:solidFill>
                  <a:schemeClr val="dk1"/>
                </a:solidFill>
              </a:rPr>
              <a:t>Qualifications</a:t>
            </a:r>
            <a:r>
              <a:rPr lang="en-GB" sz="1300">
                <a:solidFill>
                  <a:schemeClr val="dk1"/>
                </a:solidFill>
              </a:rPr>
              <a:t>: Degree in Business, HR, or related field</a:t>
            </a:r>
            <a:br>
              <a:rPr lang="en-GB" sz="1300">
                <a:solidFill>
                  <a:schemeClr val="dk1"/>
                </a:solidFill>
              </a:rPr>
            </a:br>
            <a:endParaRPr sz="1300">
              <a:solidFill>
                <a:schemeClr val="dk1"/>
              </a:solidFill>
            </a:endParaRPr>
          </a:p>
          <a:p>
            <a:pPr marL="0" lvl="0" indent="0" algn="l" rtl="0">
              <a:lnSpc>
                <a:spcPct val="95000"/>
              </a:lnSpc>
              <a:spcBef>
                <a:spcPts val="1200"/>
              </a:spcBef>
              <a:spcAft>
                <a:spcPts val="0"/>
              </a:spcAft>
              <a:buClr>
                <a:schemeClr val="dk1"/>
              </a:buClr>
              <a:buSzPts val="1100"/>
              <a:buFont typeface="Arial"/>
              <a:buNone/>
            </a:pPr>
            <a:r>
              <a:rPr lang="en-GB" sz="1300" b="1">
                <a:solidFill>
                  <a:schemeClr val="dk1"/>
                </a:solidFill>
              </a:rPr>
              <a:t>Experience</a:t>
            </a:r>
            <a:r>
              <a:rPr lang="en-GB" sz="1300">
                <a:solidFill>
                  <a:schemeClr val="dk1"/>
                </a:solidFill>
              </a:rPr>
              <a:t>: 5+ years in change management</a:t>
            </a:r>
            <a:br>
              <a:rPr lang="en-GB" sz="1300">
                <a:solidFill>
                  <a:schemeClr val="dk1"/>
                </a:solidFill>
              </a:rPr>
            </a:br>
            <a:endParaRPr sz="1300">
              <a:solidFill>
                <a:schemeClr val="dk1"/>
              </a:solidFill>
            </a:endParaRPr>
          </a:p>
          <a:p>
            <a:pPr marL="0" lvl="0" indent="0" algn="l" rtl="0">
              <a:lnSpc>
                <a:spcPct val="95000"/>
              </a:lnSpc>
              <a:spcBef>
                <a:spcPts val="1200"/>
              </a:spcBef>
              <a:spcAft>
                <a:spcPts val="0"/>
              </a:spcAft>
              <a:buClr>
                <a:schemeClr val="dk1"/>
              </a:buClr>
              <a:buSzPts val="1100"/>
              <a:buFont typeface="Arial"/>
              <a:buNone/>
            </a:pPr>
            <a:r>
              <a:rPr lang="en-GB" sz="1300" b="1">
                <a:solidFill>
                  <a:schemeClr val="dk1"/>
                </a:solidFill>
              </a:rPr>
              <a:t>Skills</a:t>
            </a:r>
            <a:r>
              <a:rPr lang="en-GB" sz="1300">
                <a:solidFill>
                  <a:schemeClr val="dk1"/>
                </a:solidFill>
              </a:rPr>
              <a:t>:</a:t>
            </a:r>
            <a:br>
              <a:rPr lang="en-GB" sz="1300">
                <a:solidFill>
                  <a:schemeClr val="dk1"/>
                </a:solidFill>
              </a:rPr>
            </a:br>
            <a:endParaRPr sz="1300">
              <a:solidFill>
                <a:schemeClr val="dk1"/>
              </a:solidFill>
            </a:endParaRPr>
          </a:p>
          <a:p>
            <a:pPr marL="457200" lvl="0" indent="-311150" algn="l" rtl="0">
              <a:lnSpc>
                <a:spcPct val="95000"/>
              </a:lnSpc>
              <a:spcBef>
                <a:spcPts val="1200"/>
              </a:spcBef>
              <a:spcAft>
                <a:spcPts val="0"/>
              </a:spcAft>
              <a:buClr>
                <a:schemeClr val="dk1"/>
              </a:buClr>
              <a:buSzPts val="1300"/>
              <a:buChar char="●"/>
            </a:pPr>
            <a:r>
              <a:rPr lang="en-GB" sz="1300">
                <a:solidFill>
                  <a:schemeClr val="dk1"/>
                </a:solidFill>
              </a:rPr>
              <a:t>Strong communication and leadership</a:t>
            </a:r>
            <a:br>
              <a:rPr lang="en-GB" sz="1300">
                <a:solidFill>
                  <a:schemeClr val="dk1"/>
                </a:solidFill>
              </a:rPr>
            </a:br>
            <a:endParaRPr sz="1300">
              <a:solidFill>
                <a:schemeClr val="dk1"/>
              </a:solidFill>
            </a:endParaRPr>
          </a:p>
          <a:p>
            <a:pPr marL="457200" lvl="0" indent="-311150" algn="l" rtl="0">
              <a:lnSpc>
                <a:spcPct val="95000"/>
              </a:lnSpc>
              <a:spcBef>
                <a:spcPts val="0"/>
              </a:spcBef>
              <a:spcAft>
                <a:spcPts val="0"/>
              </a:spcAft>
              <a:buClr>
                <a:schemeClr val="dk1"/>
              </a:buClr>
              <a:buSzPts val="1300"/>
              <a:buChar char="●"/>
            </a:pPr>
            <a:r>
              <a:rPr lang="en-GB" sz="1300">
                <a:solidFill>
                  <a:schemeClr val="dk1"/>
                </a:solidFill>
              </a:rPr>
              <a:t>Project and stakeholder management</a:t>
            </a:r>
            <a:br>
              <a:rPr lang="en-GB" sz="1300">
                <a:solidFill>
                  <a:schemeClr val="dk1"/>
                </a:solidFill>
              </a:rPr>
            </a:br>
            <a:endParaRPr sz="1300">
              <a:solidFill>
                <a:schemeClr val="dk1"/>
              </a:solidFill>
            </a:endParaRPr>
          </a:p>
          <a:p>
            <a:pPr marL="0" lvl="0" indent="0" algn="l" rtl="0">
              <a:lnSpc>
                <a:spcPct val="95000"/>
              </a:lnSpc>
              <a:spcBef>
                <a:spcPts val="1200"/>
              </a:spcBef>
              <a:spcAft>
                <a:spcPts val="0"/>
              </a:spcAft>
              <a:buClr>
                <a:schemeClr val="dk1"/>
              </a:buClr>
              <a:buSzPts val="1100"/>
              <a:buFont typeface="Arial"/>
              <a:buNone/>
            </a:pPr>
            <a:r>
              <a:rPr lang="en-GB" sz="1300" b="1">
                <a:solidFill>
                  <a:schemeClr val="dk1"/>
                </a:solidFill>
              </a:rPr>
              <a:t>Personal Attributes</a:t>
            </a:r>
            <a:r>
              <a:rPr lang="en-GB" sz="1300">
                <a:solidFill>
                  <a:schemeClr val="dk1"/>
                </a:solidFill>
              </a:rPr>
              <a:t>:</a:t>
            </a:r>
            <a:br>
              <a:rPr lang="en-GB" sz="1300">
                <a:solidFill>
                  <a:schemeClr val="dk1"/>
                </a:solidFill>
              </a:rPr>
            </a:br>
            <a:endParaRPr sz="1300">
              <a:solidFill>
                <a:schemeClr val="dk1"/>
              </a:solidFill>
            </a:endParaRPr>
          </a:p>
          <a:p>
            <a:pPr marL="457200" lvl="0" indent="-311150" algn="l" rtl="0">
              <a:lnSpc>
                <a:spcPct val="95000"/>
              </a:lnSpc>
              <a:spcBef>
                <a:spcPts val="1200"/>
              </a:spcBef>
              <a:spcAft>
                <a:spcPts val="0"/>
              </a:spcAft>
              <a:buClr>
                <a:schemeClr val="dk1"/>
              </a:buClr>
              <a:buSzPts val="1300"/>
              <a:buChar char="●"/>
            </a:pPr>
            <a:r>
              <a:rPr lang="en-GB" sz="1300">
                <a:solidFill>
                  <a:schemeClr val="dk1"/>
                </a:solidFill>
              </a:rPr>
              <a:t>Strategic thinker</a:t>
            </a:r>
            <a:br>
              <a:rPr lang="en-GB" sz="1300">
                <a:solidFill>
                  <a:schemeClr val="dk1"/>
                </a:solidFill>
              </a:rPr>
            </a:br>
            <a:endParaRPr sz="1300">
              <a:solidFill>
                <a:schemeClr val="dk1"/>
              </a:solidFill>
            </a:endParaRPr>
          </a:p>
          <a:p>
            <a:pPr marL="457200" lvl="0" indent="-311150" algn="l" rtl="0">
              <a:lnSpc>
                <a:spcPct val="95000"/>
              </a:lnSpc>
              <a:spcBef>
                <a:spcPts val="0"/>
              </a:spcBef>
              <a:spcAft>
                <a:spcPts val="0"/>
              </a:spcAft>
              <a:buClr>
                <a:schemeClr val="dk1"/>
              </a:buClr>
              <a:buSzPts val="1300"/>
              <a:buChar char="●"/>
            </a:pPr>
            <a:r>
              <a:rPr lang="en-GB" sz="1300">
                <a:solidFill>
                  <a:schemeClr val="dk1"/>
                </a:solidFill>
              </a:rPr>
              <a:t>Adaptable to dynamic environments</a:t>
            </a:r>
            <a:endParaRPr sz="1300">
              <a:solidFill>
                <a:schemeClr val="dk1"/>
              </a:solidFill>
            </a:endParaRPr>
          </a:p>
          <a:p>
            <a:pPr marL="0" lvl="0" indent="0" algn="l" rtl="0">
              <a:lnSpc>
                <a:spcPct val="95000"/>
              </a:lnSpc>
              <a:spcBef>
                <a:spcPts val="1200"/>
              </a:spcBef>
              <a:spcAft>
                <a:spcPts val="1200"/>
              </a:spcAft>
              <a:buNone/>
            </a:pPr>
            <a:endParaRPr sz="2000"/>
          </a:p>
        </p:txBody>
      </p:sp>
      <p:pic>
        <p:nvPicPr>
          <p:cNvPr id="96" name="Google Shape;96;p19"/>
          <p:cNvPicPr preferRelativeResize="0"/>
          <p:nvPr/>
        </p:nvPicPr>
        <p:blipFill>
          <a:blip r:embed="rId3">
            <a:alphaModFix/>
          </a:blip>
          <a:stretch>
            <a:fillRect/>
          </a:stretch>
        </p:blipFill>
        <p:spPr>
          <a:xfrm>
            <a:off x="4021550" y="3447325"/>
            <a:ext cx="4937424" cy="133225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00"/>
        <p:cNvGrpSpPr/>
        <p:nvPr/>
      </p:nvGrpSpPr>
      <p:grpSpPr>
        <a:xfrm>
          <a:off x="0" y="0"/>
          <a:ext cx="0" cy="0"/>
          <a:chOff x="0" y="0"/>
          <a:chExt cx="0" cy="0"/>
        </a:xfrm>
      </p:grpSpPr>
      <p:sp>
        <p:nvSpPr>
          <p:cNvPr id="101" name="Google Shape;101;p20"/>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b="1"/>
              <a:t>Interview Type 1: Structured Interview</a:t>
            </a:r>
            <a:endParaRPr b="1"/>
          </a:p>
        </p:txBody>
      </p:sp>
      <p:sp>
        <p:nvSpPr>
          <p:cNvPr id="102" name="Google Shape;102;p20"/>
          <p:cNvSpPr txBox="1">
            <a:spLocks noGrp="1"/>
          </p:cNvSpPr>
          <p:nvPr>
            <p:ph type="body" idx="1"/>
          </p:nvPr>
        </p:nvSpPr>
        <p:spPr>
          <a:xfrm>
            <a:off x="311700" y="1511975"/>
            <a:ext cx="7114200" cy="3057000"/>
          </a:xfrm>
          <a:prstGeom prst="rect">
            <a:avLst/>
          </a:prstGeom>
        </p:spPr>
        <p:txBody>
          <a:bodyPr spcFirstLastPara="1" wrap="square" lIns="91425" tIns="91425" rIns="91425" bIns="91425" anchor="t" anchorCtr="0">
            <a:normAutofit lnSpcReduction="20000"/>
          </a:bodyPr>
          <a:lstStyle/>
          <a:p>
            <a:pPr marL="457200" lvl="0" indent="-317500" algn="l" rtl="0">
              <a:spcBef>
                <a:spcPts val="1200"/>
              </a:spcBef>
              <a:spcAft>
                <a:spcPts val="0"/>
              </a:spcAft>
              <a:buClr>
                <a:schemeClr val="dk1"/>
              </a:buClr>
              <a:buSzPts val="1400"/>
              <a:buChar char="●"/>
            </a:pPr>
            <a:r>
              <a:rPr lang="en-GB" sz="2100">
                <a:solidFill>
                  <a:schemeClr val="dk1"/>
                </a:solidFill>
              </a:rPr>
              <a:t>Same set of pre-planned questions for all candidates</a:t>
            </a:r>
            <a:br>
              <a:rPr lang="en-GB" sz="2100">
                <a:solidFill>
                  <a:schemeClr val="dk1"/>
                </a:solidFill>
              </a:rPr>
            </a:br>
            <a:endParaRPr sz="2100">
              <a:solidFill>
                <a:schemeClr val="dk1"/>
              </a:solidFill>
            </a:endParaRPr>
          </a:p>
          <a:p>
            <a:pPr marL="457200" lvl="0" indent="-317500" algn="l" rtl="0">
              <a:spcBef>
                <a:spcPts val="0"/>
              </a:spcBef>
              <a:spcAft>
                <a:spcPts val="0"/>
              </a:spcAft>
              <a:buClr>
                <a:schemeClr val="dk1"/>
              </a:buClr>
              <a:buSzPts val="1400"/>
              <a:buChar char="●"/>
            </a:pPr>
            <a:r>
              <a:rPr lang="en-GB" sz="2100">
                <a:solidFill>
                  <a:schemeClr val="dk1"/>
                </a:solidFill>
              </a:rPr>
              <a:t>Ensures consistency and fairness</a:t>
            </a:r>
            <a:br>
              <a:rPr lang="en-GB" sz="2100">
                <a:solidFill>
                  <a:schemeClr val="dk1"/>
                </a:solidFill>
              </a:rPr>
            </a:br>
            <a:endParaRPr sz="2100">
              <a:solidFill>
                <a:schemeClr val="dk1"/>
              </a:solidFill>
            </a:endParaRPr>
          </a:p>
          <a:p>
            <a:pPr marL="457200" lvl="0" indent="-317500" algn="l" rtl="0">
              <a:spcBef>
                <a:spcPts val="0"/>
              </a:spcBef>
              <a:spcAft>
                <a:spcPts val="0"/>
              </a:spcAft>
              <a:buClr>
                <a:schemeClr val="dk1"/>
              </a:buClr>
              <a:buSzPts val="1400"/>
              <a:buChar char="●"/>
            </a:pPr>
            <a:r>
              <a:rPr lang="en-GB" sz="2100">
                <a:solidFill>
                  <a:schemeClr val="dk1"/>
                </a:solidFill>
              </a:rPr>
              <a:t>Allows objective scoring</a:t>
            </a:r>
            <a:br>
              <a:rPr lang="en-GB" sz="2100">
                <a:solidFill>
                  <a:schemeClr val="dk1"/>
                </a:solidFill>
              </a:rPr>
            </a:br>
            <a:endParaRPr sz="2100">
              <a:solidFill>
                <a:schemeClr val="dk1"/>
              </a:solidFill>
            </a:endParaRPr>
          </a:p>
          <a:p>
            <a:pPr marL="457200" lvl="0" indent="-298450" algn="l" rtl="0">
              <a:spcBef>
                <a:spcPts val="0"/>
              </a:spcBef>
              <a:spcAft>
                <a:spcPts val="0"/>
              </a:spcAft>
              <a:buClr>
                <a:schemeClr val="dk1"/>
              </a:buClr>
              <a:buSzPts val="1100"/>
              <a:buChar char="●"/>
            </a:pPr>
            <a:r>
              <a:rPr lang="en-GB" sz="2100">
                <a:solidFill>
                  <a:schemeClr val="dk1"/>
                </a:solidFill>
              </a:rPr>
              <a:t>Ideal for high-volume or strategic roles</a:t>
            </a:r>
            <a:br>
              <a:rPr lang="en-GB"/>
            </a:br>
            <a:endParaRPr/>
          </a:p>
          <a:p>
            <a:pPr marL="0" lvl="0" indent="0" algn="l" rtl="0">
              <a:spcBef>
                <a:spcPts val="1200"/>
              </a:spcBef>
              <a:spcAft>
                <a:spcPts val="1200"/>
              </a:spcAft>
              <a:buNone/>
            </a:pPr>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06"/>
        <p:cNvGrpSpPr/>
        <p:nvPr/>
      </p:nvGrpSpPr>
      <p:grpSpPr>
        <a:xfrm>
          <a:off x="0" y="0"/>
          <a:ext cx="0" cy="0"/>
          <a:chOff x="0" y="0"/>
          <a:chExt cx="0" cy="0"/>
        </a:xfrm>
      </p:grpSpPr>
      <p:sp>
        <p:nvSpPr>
          <p:cNvPr id="107" name="Google Shape;107;p21"/>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b="1"/>
              <a:t>Interview Type 2: Panel Interview</a:t>
            </a:r>
            <a:endParaRPr b="1"/>
          </a:p>
        </p:txBody>
      </p:sp>
      <p:sp>
        <p:nvSpPr>
          <p:cNvPr id="108" name="Google Shape;108;p21"/>
          <p:cNvSpPr txBox="1">
            <a:spLocks noGrp="1"/>
          </p:cNvSpPr>
          <p:nvPr>
            <p:ph type="body" idx="1"/>
          </p:nvPr>
        </p:nvSpPr>
        <p:spPr>
          <a:xfrm>
            <a:off x="311700" y="1437950"/>
            <a:ext cx="8520600" cy="3130800"/>
          </a:xfrm>
          <a:prstGeom prst="rect">
            <a:avLst/>
          </a:prstGeom>
        </p:spPr>
        <p:txBody>
          <a:bodyPr spcFirstLastPara="1" wrap="square" lIns="91425" tIns="91425" rIns="91425" bIns="91425" anchor="t" anchorCtr="0">
            <a:normAutofit lnSpcReduction="10000"/>
          </a:bodyPr>
          <a:lstStyle/>
          <a:p>
            <a:pPr marL="457200" lvl="0" indent="-361950" algn="l" rtl="0">
              <a:spcBef>
                <a:spcPts val="0"/>
              </a:spcBef>
              <a:spcAft>
                <a:spcPts val="0"/>
              </a:spcAft>
              <a:buClr>
                <a:schemeClr val="dk1"/>
              </a:buClr>
              <a:buSzPts val="2100"/>
              <a:buChar char="●"/>
            </a:pPr>
            <a:r>
              <a:rPr lang="en-GB" sz="2100">
                <a:solidFill>
                  <a:schemeClr val="dk1"/>
                </a:solidFill>
              </a:rPr>
              <a:t>Multiple interviewers (e.g. HR, Line Manager, Project Lead)</a:t>
            </a:r>
            <a:br>
              <a:rPr lang="en-GB" sz="2100">
                <a:solidFill>
                  <a:schemeClr val="dk1"/>
                </a:solidFill>
              </a:rPr>
            </a:br>
            <a:endParaRPr sz="2100">
              <a:solidFill>
                <a:schemeClr val="dk1"/>
              </a:solidFill>
            </a:endParaRPr>
          </a:p>
          <a:p>
            <a:pPr marL="457200" lvl="0" indent="-361950" algn="l" rtl="0">
              <a:spcBef>
                <a:spcPts val="0"/>
              </a:spcBef>
              <a:spcAft>
                <a:spcPts val="0"/>
              </a:spcAft>
              <a:buClr>
                <a:schemeClr val="dk1"/>
              </a:buClr>
              <a:buSzPts val="2100"/>
              <a:buChar char="●"/>
            </a:pPr>
            <a:r>
              <a:rPr lang="en-GB" sz="2100">
                <a:solidFill>
                  <a:schemeClr val="dk1"/>
                </a:solidFill>
              </a:rPr>
              <a:t>Encourages diverse perspectives</a:t>
            </a:r>
            <a:br>
              <a:rPr lang="en-GB" sz="2100">
                <a:solidFill>
                  <a:schemeClr val="dk1"/>
                </a:solidFill>
              </a:rPr>
            </a:br>
            <a:endParaRPr sz="2100">
              <a:solidFill>
                <a:schemeClr val="dk1"/>
              </a:solidFill>
            </a:endParaRPr>
          </a:p>
          <a:p>
            <a:pPr marL="457200" lvl="0" indent="-361950" algn="l" rtl="0">
              <a:spcBef>
                <a:spcPts val="0"/>
              </a:spcBef>
              <a:spcAft>
                <a:spcPts val="0"/>
              </a:spcAft>
              <a:buClr>
                <a:schemeClr val="dk1"/>
              </a:buClr>
              <a:buSzPts val="2100"/>
              <a:buChar char="●"/>
            </a:pPr>
            <a:r>
              <a:rPr lang="en-GB" sz="2100">
                <a:solidFill>
                  <a:schemeClr val="dk1"/>
                </a:solidFill>
              </a:rPr>
              <a:t>Reduces individual bias</a:t>
            </a:r>
            <a:br>
              <a:rPr lang="en-GB" sz="2100">
                <a:solidFill>
                  <a:schemeClr val="dk1"/>
                </a:solidFill>
              </a:rPr>
            </a:br>
            <a:endParaRPr sz="2100">
              <a:solidFill>
                <a:schemeClr val="dk1"/>
              </a:solidFill>
            </a:endParaRPr>
          </a:p>
          <a:p>
            <a:pPr marL="457200" lvl="0" indent="-361950" algn="l" rtl="0">
              <a:spcBef>
                <a:spcPts val="0"/>
              </a:spcBef>
              <a:spcAft>
                <a:spcPts val="0"/>
              </a:spcAft>
              <a:buClr>
                <a:schemeClr val="dk1"/>
              </a:buClr>
              <a:buSzPts val="2100"/>
              <a:buChar char="●"/>
            </a:pPr>
            <a:r>
              <a:rPr lang="en-GB" sz="2100">
                <a:solidFill>
                  <a:schemeClr val="dk1"/>
                </a:solidFill>
              </a:rPr>
              <a:t>Suitable for leadership and transformation roles</a:t>
            </a:r>
            <a:endParaRPr sz="2100">
              <a:solidFill>
                <a:schemeClr val="dk1"/>
              </a:solidFill>
            </a:endParaRPr>
          </a:p>
          <a:p>
            <a:pPr marL="0" lvl="0" indent="0" algn="l" rtl="0">
              <a:spcBef>
                <a:spcPts val="1200"/>
              </a:spcBef>
              <a:spcAft>
                <a:spcPts val="1200"/>
              </a:spcAft>
              <a:buNone/>
            </a:pPr>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12"/>
        <p:cNvGrpSpPr/>
        <p:nvPr/>
      </p:nvGrpSpPr>
      <p:grpSpPr>
        <a:xfrm>
          <a:off x="0" y="0"/>
          <a:ext cx="0" cy="0"/>
          <a:chOff x="0" y="0"/>
          <a:chExt cx="0" cy="0"/>
        </a:xfrm>
      </p:grpSpPr>
      <p:sp>
        <p:nvSpPr>
          <p:cNvPr id="113" name="Google Shape;113;p22"/>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b="1"/>
              <a:t>Interview Type 3: Behavioural Interview</a:t>
            </a:r>
            <a:endParaRPr b="1"/>
          </a:p>
        </p:txBody>
      </p:sp>
      <p:sp>
        <p:nvSpPr>
          <p:cNvPr id="114" name="Google Shape;114;p22"/>
          <p:cNvSpPr txBox="1">
            <a:spLocks noGrp="1"/>
          </p:cNvSpPr>
          <p:nvPr>
            <p:ph type="body" idx="1"/>
          </p:nvPr>
        </p:nvSpPr>
        <p:spPr>
          <a:xfrm>
            <a:off x="311700" y="1493475"/>
            <a:ext cx="8520600" cy="3274800"/>
          </a:xfrm>
          <a:prstGeom prst="rect">
            <a:avLst/>
          </a:prstGeom>
        </p:spPr>
        <p:txBody>
          <a:bodyPr spcFirstLastPara="1" wrap="square" lIns="91425" tIns="91425" rIns="91425" bIns="91425" anchor="t" anchorCtr="0">
            <a:normAutofit lnSpcReduction="10000"/>
          </a:bodyPr>
          <a:lstStyle/>
          <a:p>
            <a:pPr marL="0" lvl="0" indent="0" algn="l" rtl="0">
              <a:spcBef>
                <a:spcPts val="1200"/>
              </a:spcBef>
              <a:spcAft>
                <a:spcPts val="0"/>
              </a:spcAft>
              <a:buClr>
                <a:schemeClr val="dk1"/>
              </a:buClr>
              <a:buSzPts val="1100"/>
              <a:buFont typeface="Arial"/>
              <a:buNone/>
            </a:pPr>
            <a:r>
              <a:rPr lang="en-GB" sz="1500" b="1">
                <a:solidFill>
                  <a:schemeClr val="dk1"/>
                </a:solidFill>
              </a:rPr>
              <a:t>Behavioural Interviews (STAR Method)</a:t>
            </a:r>
            <a:endParaRPr sz="1500" b="1">
              <a:solidFill>
                <a:schemeClr val="dk1"/>
              </a:solidFill>
            </a:endParaRPr>
          </a:p>
          <a:p>
            <a:pPr marL="0" lvl="0" indent="0" algn="l" rtl="0">
              <a:spcBef>
                <a:spcPts val="1200"/>
              </a:spcBef>
              <a:spcAft>
                <a:spcPts val="0"/>
              </a:spcAft>
              <a:buClr>
                <a:schemeClr val="dk1"/>
              </a:buClr>
              <a:buSzPts val="1100"/>
              <a:buFont typeface="Arial"/>
              <a:buNone/>
            </a:pPr>
            <a:endParaRPr sz="1500">
              <a:solidFill>
                <a:schemeClr val="dk1"/>
              </a:solidFill>
            </a:endParaRPr>
          </a:p>
          <a:p>
            <a:pPr marL="457200" lvl="0" indent="-323850" algn="l" rtl="0">
              <a:spcBef>
                <a:spcPts val="1200"/>
              </a:spcBef>
              <a:spcAft>
                <a:spcPts val="0"/>
              </a:spcAft>
              <a:buClr>
                <a:schemeClr val="dk1"/>
              </a:buClr>
              <a:buSzPts val="1500"/>
              <a:buChar char="●"/>
            </a:pPr>
            <a:r>
              <a:rPr lang="en-GB" sz="1500">
                <a:solidFill>
                  <a:schemeClr val="dk1"/>
                </a:solidFill>
              </a:rPr>
              <a:t>Assesses past behaviour as a predictor of future success</a:t>
            </a:r>
            <a:br>
              <a:rPr lang="en-GB" sz="1500">
                <a:solidFill>
                  <a:schemeClr val="dk1"/>
                </a:solidFill>
              </a:rPr>
            </a:br>
            <a:endParaRPr sz="1500">
              <a:solidFill>
                <a:schemeClr val="dk1"/>
              </a:solidFill>
            </a:endParaRPr>
          </a:p>
          <a:p>
            <a:pPr marL="457200" lvl="0" indent="-323850" algn="l" rtl="0">
              <a:spcBef>
                <a:spcPts val="0"/>
              </a:spcBef>
              <a:spcAft>
                <a:spcPts val="0"/>
              </a:spcAft>
              <a:buClr>
                <a:schemeClr val="dk1"/>
              </a:buClr>
              <a:buSzPts val="1500"/>
              <a:buChar char="●"/>
            </a:pPr>
            <a:r>
              <a:rPr lang="en-GB" sz="1500">
                <a:solidFill>
                  <a:schemeClr val="dk1"/>
                </a:solidFill>
              </a:rPr>
              <a:t>Uses STAR technique: Situation, Task, Action, Result</a:t>
            </a:r>
            <a:br>
              <a:rPr lang="en-GB" sz="1500">
                <a:solidFill>
                  <a:schemeClr val="dk1"/>
                </a:solidFill>
              </a:rPr>
            </a:br>
            <a:endParaRPr sz="1500">
              <a:solidFill>
                <a:schemeClr val="dk1"/>
              </a:solidFill>
            </a:endParaRPr>
          </a:p>
          <a:p>
            <a:pPr marL="457200" lvl="0" indent="-323850" algn="l" rtl="0">
              <a:spcBef>
                <a:spcPts val="0"/>
              </a:spcBef>
              <a:spcAft>
                <a:spcPts val="0"/>
              </a:spcAft>
              <a:buClr>
                <a:schemeClr val="dk1"/>
              </a:buClr>
              <a:buSzPts val="1500"/>
              <a:buChar char="●"/>
            </a:pPr>
            <a:r>
              <a:rPr lang="en-GB" sz="1500">
                <a:solidFill>
                  <a:schemeClr val="dk1"/>
                </a:solidFill>
              </a:rPr>
              <a:t>Ideal for evaluating soft skills and leadership potential</a:t>
            </a:r>
            <a:br>
              <a:rPr lang="en-GB" sz="1500">
                <a:solidFill>
                  <a:schemeClr val="dk1"/>
                </a:solidFill>
              </a:rPr>
            </a:br>
            <a:endParaRPr sz="1500">
              <a:solidFill>
                <a:schemeClr val="dk1"/>
              </a:solidFill>
            </a:endParaRPr>
          </a:p>
          <a:p>
            <a:pPr marL="457200" lvl="0" indent="-323850" algn="l" rtl="0">
              <a:spcBef>
                <a:spcPts val="0"/>
              </a:spcBef>
              <a:spcAft>
                <a:spcPts val="0"/>
              </a:spcAft>
              <a:buClr>
                <a:schemeClr val="dk1"/>
              </a:buClr>
              <a:buSzPts val="1500"/>
              <a:buChar char="●"/>
            </a:pPr>
            <a:r>
              <a:rPr lang="en-GB" sz="1500">
                <a:solidFill>
                  <a:schemeClr val="dk1"/>
                </a:solidFill>
              </a:rPr>
              <a:t>Common in change management and project roles</a:t>
            </a:r>
            <a:endParaRPr sz="1500">
              <a:solidFill>
                <a:schemeClr val="dk1"/>
              </a:solidFill>
            </a:endParaRPr>
          </a:p>
          <a:p>
            <a:pPr marL="0" lvl="0" indent="0" algn="l" rtl="0">
              <a:spcBef>
                <a:spcPts val="1200"/>
              </a:spcBef>
              <a:spcAft>
                <a:spcPts val="1200"/>
              </a:spcAft>
              <a:buNone/>
            </a:pPr>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18"/>
        <p:cNvGrpSpPr/>
        <p:nvPr/>
      </p:nvGrpSpPr>
      <p:grpSpPr>
        <a:xfrm>
          <a:off x="0" y="0"/>
          <a:ext cx="0" cy="0"/>
          <a:chOff x="0" y="0"/>
          <a:chExt cx="0" cy="0"/>
        </a:xfrm>
      </p:grpSpPr>
      <p:sp>
        <p:nvSpPr>
          <p:cNvPr id="119" name="Google Shape;119;p23"/>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b="1"/>
              <a:t>Effective Interview Questioning Techniques</a:t>
            </a:r>
            <a:endParaRPr b="1"/>
          </a:p>
        </p:txBody>
      </p:sp>
      <p:sp>
        <p:nvSpPr>
          <p:cNvPr id="120" name="Google Shape;120;p23"/>
          <p:cNvSpPr txBox="1">
            <a:spLocks noGrp="1"/>
          </p:cNvSpPr>
          <p:nvPr>
            <p:ph type="body" idx="1"/>
          </p:nvPr>
        </p:nvSpPr>
        <p:spPr>
          <a:xfrm>
            <a:off x="311700" y="2011525"/>
            <a:ext cx="6984600" cy="2867700"/>
          </a:xfrm>
          <a:prstGeom prst="rect">
            <a:avLst/>
          </a:prstGeom>
        </p:spPr>
        <p:txBody>
          <a:bodyPr spcFirstLastPara="1" wrap="square" lIns="91425" tIns="91425" rIns="91425" bIns="91425" anchor="t" anchorCtr="0">
            <a:normAutofit lnSpcReduction="10000"/>
          </a:bodyPr>
          <a:lstStyle/>
          <a:p>
            <a:pPr marL="457200" lvl="0" indent="-342900" algn="l" rtl="0">
              <a:spcBef>
                <a:spcPts val="1200"/>
              </a:spcBef>
              <a:spcAft>
                <a:spcPts val="0"/>
              </a:spcAft>
              <a:buClr>
                <a:schemeClr val="dk1"/>
              </a:buClr>
              <a:buSzPts val="1800"/>
              <a:buChar char="●"/>
            </a:pPr>
            <a:r>
              <a:rPr lang="en-GB" b="1">
                <a:solidFill>
                  <a:schemeClr val="dk1"/>
                </a:solidFill>
              </a:rPr>
              <a:t>Probing</a:t>
            </a:r>
            <a:r>
              <a:rPr lang="en-GB">
                <a:solidFill>
                  <a:schemeClr val="dk1"/>
                </a:solidFill>
              </a:rPr>
              <a:t>: Encourages deeper responses</a:t>
            </a:r>
            <a:br>
              <a:rPr lang="en-GB">
                <a:solidFill>
                  <a:schemeClr val="dk1"/>
                </a:solidFill>
              </a:rPr>
            </a:br>
            <a:endParaRPr>
              <a:solidFill>
                <a:schemeClr val="dk1"/>
              </a:solidFill>
            </a:endParaRPr>
          </a:p>
          <a:p>
            <a:pPr marL="457200" lvl="0" indent="-342900" algn="l" rtl="0">
              <a:spcBef>
                <a:spcPts val="0"/>
              </a:spcBef>
              <a:spcAft>
                <a:spcPts val="0"/>
              </a:spcAft>
              <a:buClr>
                <a:schemeClr val="dk1"/>
              </a:buClr>
              <a:buSzPts val="1800"/>
              <a:buChar char="●"/>
            </a:pPr>
            <a:r>
              <a:rPr lang="en-GB" b="1">
                <a:solidFill>
                  <a:schemeClr val="dk1"/>
                </a:solidFill>
              </a:rPr>
              <a:t>Socratic</a:t>
            </a:r>
            <a:r>
              <a:rPr lang="en-GB">
                <a:solidFill>
                  <a:schemeClr val="dk1"/>
                </a:solidFill>
              </a:rPr>
              <a:t>: Promotes reflection and critical thinking</a:t>
            </a:r>
            <a:br>
              <a:rPr lang="en-GB">
                <a:solidFill>
                  <a:schemeClr val="dk1"/>
                </a:solidFill>
              </a:rPr>
            </a:br>
            <a:endParaRPr>
              <a:solidFill>
                <a:schemeClr val="dk1"/>
              </a:solidFill>
            </a:endParaRPr>
          </a:p>
          <a:p>
            <a:pPr marL="457200" lvl="0" indent="-342900" algn="l" rtl="0">
              <a:spcBef>
                <a:spcPts val="0"/>
              </a:spcBef>
              <a:spcAft>
                <a:spcPts val="0"/>
              </a:spcAft>
              <a:buClr>
                <a:schemeClr val="dk1"/>
              </a:buClr>
              <a:buSzPts val="1800"/>
              <a:buChar char="●"/>
            </a:pPr>
            <a:r>
              <a:rPr lang="en-GB" b="1">
                <a:solidFill>
                  <a:schemeClr val="dk1"/>
                </a:solidFill>
              </a:rPr>
              <a:t>Open-ended</a:t>
            </a:r>
            <a:r>
              <a:rPr lang="en-GB">
                <a:solidFill>
                  <a:schemeClr val="dk1"/>
                </a:solidFill>
              </a:rPr>
              <a:t>: Allows broader expression</a:t>
            </a:r>
            <a:br>
              <a:rPr lang="en-GB">
                <a:solidFill>
                  <a:schemeClr val="dk1"/>
                </a:solidFill>
              </a:rPr>
            </a:br>
            <a:endParaRPr>
              <a:solidFill>
                <a:schemeClr val="dk1"/>
              </a:solidFill>
            </a:endParaRPr>
          </a:p>
          <a:p>
            <a:pPr marL="457200" lvl="0" indent="-298450" algn="l" rtl="0">
              <a:spcBef>
                <a:spcPts val="0"/>
              </a:spcBef>
              <a:spcAft>
                <a:spcPts val="0"/>
              </a:spcAft>
              <a:buClr>
                <a:schemeClr val="dk1"/>
              </a:buClr>
              <a:buSzPts val="1100"/>
              <a:buChar char="●"/>
            </a:pPr>
            <a:r>
              <a:rPr lang="en-GB" b="1">
                <a:solidFill>
                  <a:schemeClr val="dk1"/>
                </a:solidFill>
              </a:rPr>
              <a:t>Leading</a:t>
            </a:r>
            <a:r>
              <a:rPr lang="en-GB">
                <a:solidFill>
                  <a:schemeClr val="dk1"/>
                </a:solidFill>
              </a:rPr>
              <a:t>: Use cautiously to avoid bias</a:t>
            </a:r>
            <a:br>
              <a:rPr lang="en-GB" sz="1100">
                <a:solidFill>
                  <a:schemeClr val="dk1"/>
                </a:solidFill>
              </a:rPr>
            </a:br>
            <a:endParaRPr sz="1100">
              <a:solidFill>
                <a:schemeClr val="dk1"/>
              </a:solidFill>
            </a:endParaRPr>
          </a:p>
          <a:p>
            <a:pPr marL="0" lvl="0" indent="0" algn="l" rtl="0">
              <a:spcBef>
                <a:spcPts val="1200"/>
              </a:spcBef>
              <a:spcAft>
                <a:spcPts val="1200"/>
              </a:spcAft>
              <a:buNone/>
            </a:pPr>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24"/>
        <p:cNvGrpSpPr/>
        <p:nvPr/>
      </p:nvGrpSpPr>
      <p:grpSpPr>
        <a:xfrm>
          <a:off x="0" y="0"/>
          <a:ext cx="0" cy="0"/>
          <a:chOff x="0" y="0"/>
          <a:chExt cx="0" cy="0"/>
        </a:xfrm>
      </p:grpSpPr>
      <p:sp>
        <p:nvSpPr>
          <p:cNvPr id="125" name="Google Shape;125;p2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SzPts val="990"/>
              <a:buNone/>
            </a:pPr>
            <a:r>
              <a:rPr lang="en-GB" sz="2620" b="1"/>
              <a:t>Face-to-Face vs Online Interview</a:t>
            </a:r>
            <a:endParaRPr sz="2620" b="1"/>
          </a:p>
        </p:txBody>
      </p:sp>
      <p:sp>
        <p:nvSpPr>
          <p:cNvPr id="126" name="Google Shape;126;p24"/>
          <p:cNvSpPr txBox="1"/>
          <p:nvPr/>
        </p:nvSpPr>
        <p:spPr>
          <a:xfrm>
            <a:off x="247175" y="1103975"/>
            <a:ext cx="3256200" cy="4039500"/>
          </a:xfrm>
          <a:prstGeom prst="rect">
            <a:avLst/>
          </a:prstGeom>
          <a:noFill/>
          <a:ln w="19050" cap="flat" cmpd="sng">
            <a:solidFill>
              <a:srgbClr val="000000"/>
            </a:solidFill>
            <a:prstDash val="solid"/>
            <a:round/>
            <a:headEnd type="none" w="sm" len="sm"/>
            <a:tailEnd type="none" w="sm" len="sm"/>
          </a:ln>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GB" sz="1100" b="1">
                <a:solidFill>
                  <a:schemeClr val="dk1"/>
                </a:solidFill>
              </a:rPr>
              <a:t>Communication</a:t>
            </a:r>
            <a:r>
              <a:rPr lang="en-GB" sz="1100">
                <a:solidFill>
                  <a:schemeClr val="dk1"/>
                </a:solidFill>
              </a:rPr>
              <a:t>:</a:t>
            </a:r>
            <a:br>
              <a:rPr lang="en-GB" sz="1100">
                <a:solidFill>
                  <a:schemeClr val="dk1"/>
                </a:solidFill>
              </a:rPr>
            </a:br>
            <a:endParaRPr sz="1100">
              <a:solidFill>
                <a:schemeClr val="dk1"/>
              </a:solidFill>
            </a:endParaRPr>
          </a:p>
          <a:p>
            <a:pPr marL="457200" lvl="0" indent="-298450" algn="l" rtl="0">
              <a:lnSpc>
                <a:spcPct val="115000"/>
              </a:lnSpc>
              <a:spcBef>
                <a:spcPts val="1200"/>
              </a:spcBef>
              <a:spcAft>
                <a:spcPts val="0"/>
              </a:spcAft>
              <a:buClr>
                <a:schemeClr val="dk1"/>
              </a:buClr>
              <a:buSzPts val="1100"/>
              <a:buChar char="●"/>
            </a:pPr>
            <a:r>
              <a:rPr lang="en-GB" sz="1100">
                <a:solidFill>
                  <a:schemeClr val="dk1"/>
                </a:solidFill>
              </a:rPr>
              <a:t>Face-to-Face: Allows richer non-verbal cues (body language, tone).</a:t>
            </a:r>
            <a:br>
              <a:rPr lang="en-GB" sz="1100">
                <a:solidFill>
                  <a:schemeClr val="dk1"/>
                </a:solidFill>
              </a:rPr>
            </a:br>
            <a:endParaRPr sz="1100">
              <a:solidFill>
                <a:schemeClr val="dk1"/>
              </a:solidFill>
            </a:endParaRPr>
          </a:p>
          <a:p>
            <a:pPr marL="457200" lvl="0" indent="-298450" algn="l" rtl="0">
              <a:lnSpc>
                <a:spcPct val="115000"/>
              </a:lnSpc>
              <a:spcBef>
                <a:spcPts val="0"/>
              </a:spcBef>
              <a:spcAft>
                <a:spcPts val="0"/>
              </a:spcAft>
              <a:buClr>
                <a:schemeClr val="dk1"/>
              </a:buClr>
              <a:buSzPts val="1100"/>
              <a:buChar char="●"/>
            </a:pPr>
            <a:r>
              <a:rPr lang="en-GB" sz="1100">
                <a:solidFill>
                  <a:schemeClr val="dk1"/>
                </a:solidFill>
              </a:rPr>
              <a:t>Online: Limited non-verbal feedback; can reduce emotional connection.</a:t>
            </a:r>
            <a:br>
              <a:rPr lang="en-GB" sz="1100">
                <a:solidFill>
                  <a:schemeClr val="dk1"/>
                </a:solidFill>
              </a:rPr>
            </a:br>
            <a:endParaRPr sz="1100">
              <a:solidFill>
                <a:schemeClr val="dk1"/>
              </a:solidFill>
            </a:endParaRPr>
          </a:p>
          <a:p>
            <a:pPr marL="0" lvl="0" indent="0" algn="l" rtl="0">
              <a:lnSpc>
                <a:spcPct val="115000"/>
              </a:lnSpc>
              <a:spcBef>
                <a:spcPts val="1200"/>
              </a:spcBef>
              <a:spcAft>
                <a:spcPts val="0"/>
              </a:spcAft>
              <a:buClr>
                <a:schemeClr val="dk1"/>
              </a:buClr>
              <a:buSzPts val="1100"/>
              <a:buFont typeface="Arial"/>
              <a:buNone/>
            </a:pPr>
            <a:r>
              <a:rPr lang="en-GB" sz="1100" b="1">
                <a:solidFill>
                  <a:schemeClr val="dk1"/>
                </a:solidFill>
              </a:rPr>
              <a:t>Cost</a:t>
            </a:r>
            <a:r>
              <a:rPr lang="en-GB" sz="1100">
                <a:solidFill>
                  <a:schemeClr val="dk1"/>
                </a:solidFill>
              </a:rPr>
              <a:t>:</a:t>
            </a:r>
            <a:br>
              <a:rPr lang="en-GB" sz="1100">
                <a:solidFill>
                  <a:schemeClr val="dk1"/>
                </a:solidFill>
              </a:rPr>
            </a:br>
            <a:endParaRPr sz="1100">
              <a:solidFill>
                <a:schemeClr val="dk1"/>
              </a:solidFill>
            </a:endParaRPr>
          </a:p>
          <a:p>
            <a:pPr marL="457200" lvl="0" indent="-298450" algn="l" rtl="0">
              <a:lnSpc>
                <a:spcPct val="115000"/>
              </a:lnSpc>
              <a:spcBef>
                <a:spcPts val="1200"/>
              </a:spcBef>
              <a:spcAft>
                <a:spcPts val="0"/>
              </a:spcAft>
              <a:buClr>
                <a:schemeClr val="dk1"/>
              </a:buClr>
              <a:buSzPts val="1100"/>
              <a:buChar char="●"/>
            </a:pPr>
            <a:r>
              <a:rPr lang="en-GB" sz="1100">
                <a:solidFill>
                  <a:schemeClr val="dk1"/>
                </a:solidFill>
              </a:rPr>
              <a:t>Face-to-Face: Higher costs due to travel, venue, and scheduling.</a:t>
            </a:r>
            <a:br>
              <a:rPr lang="en-GB" sz="1100">
                <a:solidFill>
                  <a:schemeClr val="dk1"/>
                </a:solidFill>
              </a:rPr>
            </a:br>
            <a:endParaRPr sz="1100">
              <a:solidFill>
                <a:schemeClr val="dk1"/>
              </a:solidFill>
            </a:endParaRPr>
          </a:p>
          <a:p>
            <a:pPr marL="457200" lvl="0" indent="-298450" algn="l" rtl="0">
              <a:lnSpc>
                <a:spcPct val="115000"/>
              </a:lnSpc>
              <a:spcBef>
                <a:spcPts val="0"/>
              </a:spcBef>
              <a:spcAft>
                <a:spcPts val="0"/>
              </a:spcAft>
              <a:buClr>
                <a:schemeClr val="dk1"/>
              </a:buClr>
              <a:buSzPts val="1100"/>
              <a:buChar char="●"/>
            </a:pPr>
            <a:r>
              <a:rPr lang="en-GB" sz="1100">
                <a:solidFill>
                  <a:schemeClr val="dk1"/>
                </a:solidFill>
              </a:rPr>
              <a:t>Online: Cost-effective and accessible with minimal overhead.</a:t>
            </a:r>
            <a:endParaRPr sz="1100">
              <a:solidFill>
                <a:schemeClr val="dk1"/>
              </a:solidFill>
            </a:endParaRPr>
          </a:p>
          <a:p>
            <a:pPr marL="0" lvl="0" indent="0" algn="l" rtl="0">
              <a:spcBef>
                <a:spcPts val="1200"/>
              </a:spcBef>
              <a:spcAft>
                <a:spcPts val="0"/>
              </a:spcAft>
              <a:buNone/>
            </a:pPr>
            <a:endParaRPr sz="1800">
              <a:solidFill>
                <a:schemeClr val="dk2"/>
              </a:solidFill>
            </a:endParaRPr>
          </a:p>
        </p:txBody>
      </p:sp>
      <p:sp>
        <p:nvSpPr>
          <p:cNvPr id="127" name="Google Shape;127;p24"/>
          <p:cNvSpPr txBox="1"/>
          <p:nvPr/>
        </p:nvSpPr>
        <p:spPr>
          <a:xfrm>
            <a:off x="3855025" y="1104175"/>
            <a:ext cx="5180700" cy="4039500"/>
          </a:xfrm>
          <a:prstGeom prst="rect">
            <a:avLst/>
          </a:prstGeom>
          <a:noFill/>
          <a:ln w="19050" cap="flat" cmpd="sng">
            <a:solidFill>
              <a:srgbClr val="000000"/>
            </a:solidFill>
            <a:prstDash val="solid"/>
            <a:round/>
            <a:headEnd type="none" w="sm" len="sm"/>
            <a:tailEnd type="none" w="sm" len="sm"/>
          </a:ln>
        </p:spPr>
        <p:txBody>
          <a:bodyPr spcFirstLastPara="1" wrap="square" lIns="91425" tIns="91425" rIns="91425" bIns="91425" anchor="t" anchorCtr="0">
            <a:noAutofit/>
          </a:bodyPr>
          <a:lstStyle/>
          <a:p>
            <a:pPr marL="0" lvl="0" indent="0" algn="l" rtl="0">
              <a:lnSpc>
                <a:spcPct val="100000"/>
              </a:lnSpc>
              <a:spcBef>
                <a:spcPts val="0"/>
              </a:spcBef>
              <a:spcAft>
                <a:spcPts val="0"/>
              </a:spcAft>
              <a:buNone/>
            </a:pPr>
            <a:r>
              <a:rPr lang="en-GB" sz="1100" b="1">
                <a:solidFill>
                  <a:schemeClr val="dk1"/>
                </a:solidFill>
              </a:rPr>
              <a:t>Flexibility</a:t>
            </a:r>
            <a:r>
              <a:rPr lang="en-GB" sz="1100">
                <a:solidFill>
                  <a:schemeClr val="dk1"/>
                </a:solidFill>
              </a:rPr>
              <a:t>:</a:t>
            </a:r>
            <a:br>
              <a:rPr lang="en-GB" sz="1100">
                <a:solidFill>
                  <a:schemeClr val="dk1"/>
                </a:solidFill>
              </a:rPr>
            </a:br>
            <a:endParaRPr sz="1100">
              <a:solidFill>
                <a:schemeClr val="dk1"/>
              </a:solidFill>
            </a:endParaRPr>
          </a:p>
          <a:p>
            <a:pPr marL="0" lvl="0" indent="0" algn="l" rtl="0">
              <a:lnSpc>
                <a:spcPct val="100000"/>
              </a:lnSpc>
              <a:spcBef>
                <a:spcPts val="1200"/>
              </a:spcBef>
              <a:spcAft>
                <a:spcPts val="0"/>
              </a:spcAft>
              <a:buNone/>
            </a:pPr>
            <a:r>
              <a:rPr lang="en-GB" sz="1100">
                <a:solidFill>
                  <a:schemeClr val="dk1"/>
                </a:solidFill>
              </a:rPr>
              <a:t>Face-to-Face: Less flexible, requires in-person coordination.</a:t>
            </a:r>
            <a:br>
              <a:rPr lang="en-GB" sz="1100">
                <a:solidFill>
                  <a:schemeClr val="dk1"/>
                </a:solidFill>
              </a:rPr>
            </a:br>
            <a:endParaRPr sz="1100">
              <a:solidFill>
                <a:schemeClr val="dk1"/>
              </a:solidFill>
            </a:endParaRPr>
          </a:p>
          <a:p>
            <a:pPr marL="0" lvl="0" indent="0" algn="l" rtl="0">
              <a:lnSpc>
                <a:spcPct val="100000"/>
              </a:lnSpc>
              <a:spcBef>
                <a:spcPts val="1200"/>
              </a:spcBef>
              <a:spcAft>
                <a:spcPts val="0"/>
              </a:spcAft>
              <a:buNone/>
            </a:pPr>
            <a:r>
              <a:rPr lang="en-GB" sz="1100">
                <a:solidFill>
                  <a:schemeClr val="dk1"/>
                </a:solidFill>
              </a:rPr>
              <a:t>Online: Highly flexible for remote or international candidates.</a:t>
            </a:r>
            <a:br>
              <a:rPr lang="en-GB" sz="1100">
                <a:solidFill>
                  <a:schemeClr val="dk1"/>
                </a:solidFill>
              </a:rPr>
            </a:br>
            <a:endParaRPr sz="1100">
              <a:solidFill>
                <a:schemeClr val="dk1"/>
              </a:solidFill>
            </a:endParaRPr>
          </a:p>
          <a:p>
            <a:pPr marL="0" lvl="0" indent="0" algn="l" rtl="0">
              <a:lnSpc>
                <a:spcPct val="100000"/>
              </a:lnSpc>
              <a:spcBef>
                <a:spcPts val="0"/>
              </a:spcBef>
              <a:spcAft>
                <a:spcPts val="0"/>
              </a:spcAft>
              <a:buNone/>
            </a:pPr>
            <a:r>
              <a:rPr lang="en-GB" sz="1100" b="1">
                <a:solidFill>
                  <a:schemeClr val="dk1"/>
                </a:solidFill>
              </a:rPr>
              <a:t>Bias &amp; Accessibility</a:t>
            </a:r>
            <a:r>
              <a:rPr lang="en-GB" sz="1100">
                <a:solidFill>
                  <a:schemeClr val="dk1"/>
                </a:solidFill>
              </a:rPr>
              <a:t>:</a:t>
            </a:r>
            <a:br>
              <a:rPr lang="en-GB" sz="1100">
                <a:solidFill>
                  <a:schemeClr val="dk1"/>
                </a:solidFill>
              </a:rPr>
            </a:br>
            <a:endParaRPr sz="1100">
              <a:solidFill>
                <a:schemeClr val="dk1"/>
              </a:solidFill>
            </a:endParaRPr>
          </a:p>
          <a:p>
            <a:pPr marL="0" lvl="0" indent="0" algn="l" rtl="0">
              <a:lnSpc>
                <a:spcPct val="100000"/>
              </a:lnSpc>
              <a:spcBef>
                <a:spcPts val="1200"/>
              </a:spcBef>
              <a:spcAft>
                <a:spcPts val="0"/>
              </a:spcAft>
              <a:buNone/>
            </a:pPr>
            <a:r>
              <a:rPr lang="en-GB" sz="1100">
                <a:solidFill>
                  <a:schemeClr val="dk1"/>
                </a:solidFill>
              </a:rPr>
              <a:t>Face-to-Face: Risk of unconscious bias based on appearance or presence.</a:t>
            </a:r>
            <a:br>
              <a:rPr lang="en-GB" sz="1100">
                <a:solidFill>
                  <a:schemeClr val="dk1"/>
                </a:solidFill>
              </a:rPr>
            </a:br>
            <a:endParaRPr sz="1100">
              <a:solidFill>
                <a:schemeClr val="dk1"/>
              </a:solidFill>
            </a:endParaRPr>
          </a:p>
          <a:p>
            <a:pPr marL="0" lvl="0" indent="0" algn="l" rtl="0">
              <a:lnSpc>
                <a:spcPct val="100000"/>
              </a:lnSpc>
              <a:spcBef>
                <a:spcPts val="1200"/>
              </a:spcBef>
              <a:spcAft>
                <a:spcPts val="0"/>
              </a:spcAft>
              <a:buNone/>
            </a:pPr>
            <a:r>
              <a:rPr lang="en-GB" sz="1100">
                <a:solidFill>
                  <a:schemeClr val="dk1"/>
                </a:solidFill>
              </a:rPr>
              <a:t>Online: More inclusive but may suffer from digital inequality.</a:t>
            </a:r>
            <a:br>
              <a:rPr lang="en-GB" sz="1100">
                <a:solidFill>
                  <a:schemeClr val="dk1"/>
                </a:solidFill>
              </a:rPr>
            </a:br>
            <a:endParaRPr sz="1100">
              <a:solidFill>
                <a:schemeClr val="dk1"/>
              </a:solidFill>
            </a:endParaRPr>
          </a:p>
          <a:p>
            <a:pPr marL="0" lvl="0" indent="0" algn="l" rtl="0">
              <a:lnSpc>
                <a:spcPct val="100000"/>
              </a:lnSpc>
              <a:spcBef>
                <a:spcPts val="0"/>
              </a:spcBef>
              <a:spcAft>
                <a:spcPts val="0"/>
              </a:spcAft>
              <a:buNone/>
            </a:pPr>
            <a:r>
              <a:rPr lang="en-GB" sz="1100" b="1">
                <a:solidFill>
                  <a:schemeClr val="dk1"/>
                </a:solidFill>
              </a:rPr>
              <a:t>Best Use</a:t>
            </a:r>
            <a:r>
              <a:rPr lang="en-GB" sz="1100">
                <a:solidFill>
                  <a:schemeClr val="dk1"/>
                </a:solidFill>
              </a:rPr>
              <a:t>:</a:t>
            </a:r>
            <a:br>
              <a:rPr lang="en-GB" sz="1100">
                <a:solidFill>
                  <a:schemeClr val="dk1"/>
                </a:solidFill>
              </a:rPr>
            </a:br>
            <a:endParaRPr sz="1100">
              <a:solidFill>
                <a:schemeClr val="dk1"/>
              </a:solidFill>
            </a:endParaRPr>
          </a:p>
          <a:p>
            <a:pPr marL="0" lvl="0" indent="0" algn="l" rtl="0">
              <a:lnSpc>
                <a:spcPct val="100000"/>
              </a:lnSpc>
              <a:spcBef>
                <a:spcPts val="1200"/>
              </a:spcBef>
              <a:spcAft>
                <a:spcPts val="0"/>
              </a:spcAft>
              <a:buNone/>
            </a:pPr>
            <a:r>
              <a:rPr lang="en-GB" sz="1100">
                <a:solidFill>
                  <a:schemeClr val="dk1"/>
                </a:solidFill>
              </a:rPr>
              <a:t>Face-to-Face: Ideal for senior or leadership roles requiring trust and nuance.</a:t>
            </a:r>
            <a:br>
              <a:rPr lang="en-GB" sz="1100">
                <a:solidFill>
                  <a:schemeClr val="dk1"/>
                </a:solidFill>
              </a:rPr>
            </a:br>
            <a:endParaRPr sz="1100">
              <a:solidFill>
                <a:schemeClr val="dk1"/>
              </a:solidFill>
            </a:endParaRPr>
          </a:p>
          <a:p>
            <a:pPr marL="0" lvl="0" indent="0" algn="l" rtl="0">
              <a:lnSpc>
                <a:spcPct val="100000"/>
              </a:lnSpc>
              <a:spcBef>
                <a:spcPts val="1200"/>
              </a:spcBef>
              <a:spcAft>
                <a:spcPts val="0"/>
              </a:spcAft>
              <a:buNone/>
            </a:pPr>
            <a:r>
              <a:rPr lang="en-GB" sz="1100">
                <a:solidFill>
                  <a:schemeClr val="dk1"/>
                </a:solidFill>
              </a:rPr>
              <a:t>Online: Best for initial screenings or roles requiring remote collaboration</a:t>
            </a:r>
            <a:endParaRPr sz="1100">
              <a:solidFill>
                <a:schemeClr val="dk1"/>
              </a:solidFill>
            </a:endParaRPr>
          </a:p>
          <a:p>
            <a:pPr marL="0" lvl="0" indent="0" algn="l" rtl="0">
              <a:spcBef>
                <a:spcPts val="0"/>
              </a:spcBef>
              <a:spcAft>
                <a:spcPts val="0"/>
              </a:spcAft>
              <a:buNone/>
            </a:pPr>
            <a:endParaRPr sz="1800">
              <a:solidFill>
                <a:schemeClr val="dk2"/>
              </a:solidFil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31"/>
        <p:cNvGrpSpPr/>
        <p:nvPr/>
      </p:nvGrpSpPr>
      <p:grpSpPr>
        <a:xfrm>
          <a:off x="0" y="0"/>
          <a:ext cx="0" cy="0"/>
          <a:chOff x="0" y="0"/>
          <a:chExt cx="0" cy="0"/>
        </a:xfrm>
      </p:grpSpPr>
      <p:sp>
        <p:nvSpPr>
          <p:cNvPr id="132" name="Google Shape;132;p2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b="1"/>
              <a:t>Conclusion &amp; Key Recommendations</a:t>
            </a:r>
            <a:endParaRPr b="1"/>
          </a:p>
        </p:txBody>
      </p:sp>
      <p:sp>
        <p:nvSpPr>
          <p:cNvPr id="133" name="Google Shape;133;p25"/>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lnSpcReduction="20000"/>
          </a:bodyPr>
          <a:lstStyle/>
          <a:p>
            <a:pPr marL="457200" lvl="0" indent="-342900" algn="l" rtl="0">
              <a:spcBef>
                <a:spcPts val="0"/>
              </a:spcBef>
              <a:spcAft>
                <a:spcPts val="0"/>
              </a:spcAft>
              <a:buClr>
                <a:schemeClr val="dk1"/>
              </a:buClr>
              <a:buSzPts val="1800"/>
              <a:buChar char="●"/>
            </a:pPr>
            <a:r>
              <a:rPr lang="en-GB">
                <a:solidFill>
                  <a:schemeClr val="dk1"/>
                </a:solidFill>
              </a:rPr>
              <a:t>Structured recruitment ensures role alignment and fairness</a:t>
            </a:r>
            <a:br>
              <a:rPr lang="en-GB">
                <a:solidFill>
                  <a:schemeClr val="dk1"/>
                </a:solidFill>
              </a:rPr>
            </a:br>
            <a:endParaRPr>
              <a:solidFill>
                <a:schemeClr val="dk1"/>
              </a:solidFill>
            </a:endParaRPr>
          </a:p>
          <a:p>
            <a:pPr marL="457200" lvl="0" indent="-342900" algn="l" rtl="0">
              <a:spcBef>
                <a:spcPts val="0"/>
              </a:spcBef>
              <a:spcAft>
                <a:spcPts val="0"/>
              </a:spcAft>
              <a:buClr>
                <a:schemeClr val="dk1"/>
              </a:buClr>
              <a:buSzPts val="1800"/>
              <a:buChar char="●"/>
            </a:pPr>
            <a:r>
              <a:rPr lang="en-GB">
                <a:solidFill>
                  <a:schemeClr val="dk1"/>
                </a:solidFill>
              </a:rPr>
              <a:t>Behavioural and panel interviews provide depth and perspective</a:t>
            </a:r>
            <a:br>
              <a:rPr lang="en-GB">
                <a:solidFill>
                  <a:schemeClr val="dk1"/>
                </a:solidFill>
              </a:rPr>
            </a:br>
            <a:endParaRPr>
              <a:solidFill>
                <a:schemeClr val="dk1"/>
              </a:solidFill>
            </a:endParaRPr>
          </a:p>
          <a:p>
            <a:pPr marL="457200" lvl="0" indent="-342900" algn="l" rtl="0">
              <a:spcBef>
                <a:spcPts val="0"/>
              </a:spcBef>
              <a:spcAft>
                <a:spcPts val="0"/>
              </a:spcAft>
              <a:buClr>
                <a:schemeClr val="dk1"/>
              </a:buClr>
              <a:buSzPts val="1800"/>
              <a:buChar char="●"/>
            </a:pPr>
            <a:r>
              <a:rPr lang="en-GB">
                <a:solidFill>
                  <a:schemeClr val="dk1"/>
                </a:solidFill>
              </a:rPr>
              <a:t>Questioning techniques improve candidate evaluation</a:t>
            </a:r>
            <a:br>
              <a:rPr lang="en-GB">
                <a:solidFill>
                  <a:schemeClr val="dk1"/>
                </a:solidFill>
              </a:rPr>
            </a:br>
            <a:endParaRPr>
              <a:solidFill>
                <a:schemeClr val="dk1"/>
              </a:solidFill>
            </a:endParaRPr>
          </a:p>
          <a:p>
            <a:pPr marL="457200" lvl="0" indent="-342900" algn="l" rtl="0">
              <a:spcBef>
                <a:spcPts val="0"/>
              </a:spcBef>
              <a:spcAft>
                <a:spcPts val="0"/>
              </a:spcAft>
              <a:buClr>
                <a:schemeClr val="dk1"/>
              </a:buClr>
              <a:buSzPts val="1800"/>
              <a:buChar char="●"/>
            </a:pPr>
            <a:r>
              <a:rPr lang="en-GB">
                <a:solidFill>
                  <a:schemeClr val="dk1"/>
                </a:solidFill>
              </a:rPr>
              <a:t>Hybrid interview formats offer flexibility and effectiveness</a:t>
            </a:r>
            <a:br>
              <a:rPr lang="en-GB">
                <a:solidFill>
                  <a:schemeClr val="dk1"/>
                </a:solidFill>
              </a:rPr>
            </a:br>
            <a:endParaRPr>
              <a:solidFill>
                <a:schemeClr val="dk1"/>
              </a:solidFill>
            </a:endParaRPr>
          </a:p>
          <a:p>
            <a:pPr marL="457200" lvl="0" indent="-342900" algn="l" rtl="0">
              <a:spcBef>
                <a:spcPts val="0"/>
              </a:spcBef>
              <a:spcAft>
                <a:spcPts val="0"/>
              </a:spcAft>
              <a:buClr>
                <a:schemeClr val="dk1"/>
              </a:buClr>
              <a:buSzPts val="1800"/>
              <a:buChar char="●"/>
            </a:pPr>
            <a:r>
              <a:rPr lang="en-GB">
                <a:solidFill>
                  <a:schemeClr val="dk1"/>
                </a:solidFill>
              </a:rPr>
              <a:t>Recommendation: Use structured, behaviour-based, hybrid process for Change Manager role</a:t>
            </a:r>
            <a:endParaRPr>
              <a:solidFill>
                <a:schemeClr val="dk1"/>
              </a:solidFill>
            </a:endParaRPr>
          </a:p>
          <a:p>
            <a:pPr marL="0" lvl="0" indent="0" algn="l" rtl="0">
              <a:spcBef>
                <a:spcPts val="1200"/>
              </a:spcBef>
              <a:spcAft>
                <a:spcPts val="1200"/>
              </a:spcAft>
              <a:buNone/>
            </a:pPr>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37"/>
        <p:cNvGrpSpPr/>
        <p:nvPr/>
      </p:nvGrpSpPr>
      <p:grpSpPr>
        <a:xfrm>
          <a:off x="0" y="0"/>
          <a:ext cx="0" cy="0"/>
          <a:chOff x="0" y="0"/>
          <a:chExt cx="0" cy="0"/>
        </a:xfrm>
      </p:grpSpPr>
      <p:sp>
        <p:nvSpPr>
          <p:cNvPr id="138" name="Google Shape;138;p2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References</a:t>
            </a:r>
            <a:endParaRPr/>
          </a:p>
        </p:txBody>
      </p:sp>
      <p:sp>
        <p:nvSpPr>
          <p:cNvPr id="139" name="Google Shape;139;p26"/>
          <p:cNvSpPr txBox="1">
            <a:spLocks noGrp="1"/>
          </p:cNvSpPr>
          <p:nvPr>
            <p:ph type="body" idx="1"/>
          </p:nvPr>
        </p:nvSpPr>
        <p:spPr>
          <a:xfrm>
            <a:off x="136175" y="1152475"/>
            <a:ext cx="8696100" cy="3837900"/>
          </a:xfrm>
          <a:prstGeom prst="rect">
            <a:avLst/>
          </a:prstGeom>
        </p:spPr>
        <p:txBody>
          <a:bodyPr spcFirstLastPara="1" wrap="square" lIns="91425" tIns="91425" rIns="91425" bIns="91425" anchor="t" anchorCtr="0">
            <a:normAutofit lnSpcReduction="10000"/>
          </a:bodyPr>
          <a:lstStyle/>
          <a:p>
            <a:pPr marL="457200" lvl="0" indent="-298450" algn="l" rtl="0">
              <a:spcBef>
                <a:spcPts val="1200"/>
              </a:spcBef>
              <a:spcAft>
                <a:spcPts val="0"/>
              </a:spcAft>
              <a:buClr>
                <a:schemeClr val="dk1"/>
              </a:buClr>
              <a:buSzPts val="1100"/>
              <a:buChar char="●"/>
            </a:pPr>
            <a:r>
              <a:rPr lang="en-GB" sz="1100">
                <a:solidFill>
                  <a:schemeClr val="dk1"/>
                </a:solidFill>
              </a:rPr>
              <a:t>Armstrong, M. and Taylor, S. (2020). </a:t>
            </a:r>
            <a:r>
              <a:rPr lang="en-GB" sz="1100" i="1">
                <a:solidFill>
                  <a:schemeClr val="dk1"/>
                </a:solidFill>
              </a:rPr>
              <a:t>Armstrong’s Handbook of Human Resource Management Practice</a:t>
            </a:r>
            <a:r>
              <a:rPr lang="en-GB" sz="1100">
                <a:solidFill>
                  <a:schemeClr val="dk1"/>
                </a:solidFill>
              </a:rPr>
              <a:t>. 15th ed. London: Kogan Page.</a:t>
            </a:r>
            <a:br>
              <a:rPr lang="en-GB" sz="1100">
                <a:solidFill>
                  <a:schemeClr val="dk1"/>
                </a:solidFill>
              </a:rPr>
            </a:br>
            <a:endParaRPr sz="1100">
              <a:solidFill>
                <a:schemeClr val="dk1"/>
              </a:solidFill>
            </a:endParaRPr>
          </a:p>
          <a:p>
            <a:pPr marL="457200" lvl="0" indent="-298450" algn="l" rtl="0">
              <a:spcBef>
                <a:spcPts val="0"/>
              </a:spcBef>
              <a:spcAft>
                <a:spcPts val="0"/>
              </a:spcAft>
              <a:buClr>
                <a:schemeClr val="dk1"/>
              </a:buClr>
              <a:buSzPts val="1100"/>
              <a:buChar char="●"/>
            </a:pPr>
            <a:r>
              <a:rPr lang="en-GB" sz="1100">
                <a:solidFill>
                  <a:schemeClr val="dk1"/>
                </a:solidFill>
              </a:rPr>
              <a:t>CIPD. (2021). </a:t>
            </a:r>
            <a:r>
              <a:rPr lang="en-GB" sz="1100" i="1">
                <a:solidFill>
                  <a:schemeClr val="dk1"/>
                </a:solidFill>
              </a:rPr>
              <a:t>Structured Interviews</a:t>
            </a:r>
            <a:r>
              <a:rPr lang="en-GB" sz="1100">
                <a:solidFill>
                  <a:schemeClr val="dk1"/>
                </a:solidFill>
              </a:rPr>
              <a:t>. [online] Chartered Institute of Personnel and Development. Available at: https://www.cipd.org</a:t>
            </a:r>
            <a:br>
              <a:rPr lang="en-GB" sz="1100">
                <a:solidFill>
                  <a:schemeClr val="dk1"/>
                </a:solidFill>
              </a:rPr>
            </a:br>
            <a:endParaRPr sz="1100">
              <a:solidFill>
                <a:schemeClr val="dk1"/>
              </a:solidFill>
            </a:endParaRPr>
          </a:p>
          <a:p>
            <a:pPr marL="457200" lvl="0" indent="-298450" algn="l" rtl="0">
              <a:spcBef>
                <a:spcPts val="0"/>
              </a:spcBef>
              <a:spcAft>
                <a:spcPts val="0"/>
              </a:spcAft>
              <a:buClr>
                <a:schemeClr val="dk1"/>
              </a:buClr>
              <a:buSzPts val="1100"/>
              <a:buChar char="●"/>
            </a:pPr>
            <a:r>
              <a:rPr lang="en-GB" sz="1100">
                <a:solidFill>
                  <a:schemeClr val="dk1"/>
                </a:solidFill>
              </a:rPr>
              <a:t>CIPD. (2023). </a:t>
            </a:r>
            <a:r>
              <a:rPr lang="en-GB" sz="1100" i="1">
                <a:solidFill>
                  <a:schemeClr val="dk1"/>
                </a:solidFill>
              </a:rPr>
              <a:t>Recruitment: An Overview</a:t>
            </a:r>
            <a:r>
              <a:rPr lang="en-GB" sz="1100">
                <a:solidFill>
                  <a:schemeClr val="dk1"/>
                </a:solidFill>
              </a:rPr>
              <a:t>. [online] Available at: https://www.cipd.org</a:t>
            </a:r>
            <a:br>
              <a:rPr lang="en-GB" sz="1100">
                <a:solidFill>
                  <a:schemeClr val="dk1"/>
                </a:solidFill>
              </a:rPr>
            </a:br>
            <a:endParaRPr sz="1100">
              <a:solidFill>
                <a:schemeClr val="dk1"/>
              </a:solidFill>
            </a:endParaRPr>
          </a:p>
          <a:p>
            <a:pPr marL="457200" lvl="0" indent="-298450" algn="l" rtl="0">
              <a:spcBef>
                <a:spcPts val="0"/>
              </a:spcBef>
              <a:spcAft>
                <a:spcPts val="0"/>
              </a:spcAft>
              <a:buClr>
                <a:schemeClr val="dk1"/>
              </a:buClr>
              <a:buSzPts val="1100"/>
              <a:buChar char="●"/>
            </a:pPr>
            <a:r>
              <a:rPr lang="en-GB" sz="1100">
                <a:solidFill>
                  <a:schemeClr val="dk1"/>
                </a:solidFill>
              </a:rPr>
              <a:t>Foot, M. and Hook, C. (2016). </a:t>
            </a:r>
            <a:r>
              <a:rPr lang="en-GB" sz="1100" i="1">
                <a:solidFill>
                  <a:schemeClr val="dk1"/>
                </a:solidFill>
              </a:rPr>
              <a:t>Introducing Human Resource Management</a:t>
            </a:r>
            <a:r>
              <a:rPr lang="en-GB" sz="1100">
                <a:solidFill>
                  <a:schemeClr val="dk1"/>
                </a:solidFill>
              </a:rPr>
              <a:t>. 7th ed. Harlow: Pearson Education.</a:t>
            </a:r>
            <a:br>
              <a:rPr lang="en-GB" sz="1100">
                <a:solidFill>
                  <a:schemeClr val="dk1"/>
                </a:solidFill>
              </a:rPr>
            </a:br>
            <a:endParaRPr sz="1100">
              <a:solidFill>
                <a:schemeClr val="dk1"/>
              </a:solidFill>
            </a:endParaRPr>
          </a:p>
          <a:p>
            <a:pPr marL="457200" lvl="0" indent="-298450" algn="l" rtl="0">
              <a:spcBef>
                <a:spcPts val="0"/>
              </a:spcBef>
              <a:spcAft>
                <a:spcPts val="0"/>
              </a:spcAft>
              <a:buClr>
                <a:schemeClr val="dk1"/>
              </a:buClr>
              <a:buSzPts val="1100"/>
              <a:buChar char="●"/>
            </a:pPr>
            <a:r>
              <a:rPr lang="en-GB" sz="1100">
                <a:solidFill>
                  <a:schemeClr val="dk1"/>
                </a:solidFill>
              </a:rPr>
              <a:t>Judge, T.A., Rodell, J.B. and Klinger, R.L. (2013). </a:t>
            </a:r>
            <a:r>
              <a:rPr lang="en-GB" sz="1100" i="1">
                <a:solidFill>
                  <a:schemeClr val="dk1"/>
                </a:solidFill>
              </a:rPr>
              <a:t>The Job Characteristics Model: Extensions and New Directions</a:t>
            </a:r>
            <a:r>
              <a:rPr lang="en-GB" sz="1100">
                <a:solidFill>
                  <a:schemeClr val="dk1"/>
                </a:solidFill>
              </a:rPr>
              <a:t>. </a:t>
            </a:r>
            <a:r>
              <a:rPr lang="en-GB" sz="1100" i="1">
                <a:solidFill>
                  <a:schemeClr val="dk1"/>
                </a:solidFill>
              </a:rPr>
              <a:t>Journal of Applied Psychology</a:t>
            </a:r>
            <a:r>
              <a:rPr lang="en-GB" sz="1100">
                <a:solidFill>
                  <a:schemeClr val="dk1"/>
                </a:solidFill>
              </a:rPr>
              <a:t>, 98(2), pp. 238–255.</a:t>
            </a:r>
            <a:br>
              <a:rPr lang="en-GB" sz="1100">
                <a:solidFill>
                  <a:schemeClr val="dk1"/>
                </a:solidFill>
              </a:rPr>
            </a:br>
            <a:endParaRPr sz="1100">
              <a:solidFill>
                <a:schemeClr val="dk1"/>
              </a:solidFill>
            </a:endParaRPr>
          </a:p>
          <a:p>
            <a:pPr marL="457200" lvl="0" indent="-298450" algn="l" rtl="0">
              <a:spcBef>
                <a:spcPts val="0"/>
              </a:spcBef>
              <a:spcAft>
                <a:spcPts val="0"/>
              </a:spcAft>
              <a:buClr>
                <a:schemeClr val="dk1"/>
              </a:buClr>
              <a:buSzPts val="1100"/>
              <a:buChar char="●"/>
            </a:pPr>
            <a:r>
              <a:rPr lang="en-GB" sz="1100">
                <a:solidFill>
                  <a:schemeClr val="dk1"/>
                </a:solidFill>
              </a:rPr>
              <a:t>Kotter, J.P. (2012). </a:t>
            </a:r>
            <a:r>
              <a:rPr lang="en-GB" sz="1100" i="1">
                <a:solidFill>
                  <a:schemeClr val="dk1"/>
                </a:solidFill>
              </a:rPr>
              <a:t>Leading Change</a:t>
            </a:r>
            <a:r>
              <a:rPr lang="en-GB" sz="1100">
                <a:solidFill>
                  <a:schemeClr val="dk1"/>
                </a:solidFill>
              </a:rPr>
              <a:t>. Boston: Harvard Business Review Press.</a:t>
            </a:r>
            <a:br>
              <a:rPr lang="en-GB" sz="1100">
                <a:solidFill>
                  <a:schemeClr val="dk1"/>
                </a:solidFill>
              </a:rPr>
            </a:br>
            <a:endParaRPr sz="1100">
              <a:solidFill>
                <a:schemeClr val="dk1"/>
              </a:solidFill>
            </a:endParaRPr>
          </a:p>
          <a:p>
            <a:pPr marL="457200" lvl="0" indent="-298450" algn="l" rtl="0">
              <a:spcBef>
                <a:spcPts val="0"/>
              </a:spcBef>
              <a:spcAft>
                <a:spcPts val="0"/>
              </a:spcAft>
              <a:buClr>
                <a:schemeClr val="dk1"/>
              </a:buClr>
              <a:buSzPts val="1100"/>
              <a:buChar char="●"/>
            </a:pPr>
            <a:r>
              <a:rPr lang="en-GB" sz="1100">
                <a:solidFill>
                  <a:schemeClr val="dk1"/>
                </a:solidFill>
              </a:rPr>
              <a:t>Rees, G. and Smith, P. (2017). </a:t>
            </a:r>
            <a:r>
              <a:rPr lang="en-GB" sz="1100" i="1">
                <a:solidFill>
                  <a:schemeClr val="dk1"/>
                </a:solidFill>
              </a:rPr>
              <a:t>Strategic Human Resource Management: An International Perspective</a:t>
            </a:r>
            <a:r>
              <a:rPr lang="en-GB" sz="1100">
                <a:solidFill>
                  <a:schemeClr val="dk1"/>
                </a:solidFill>
              </a:rPr>
              <a:t>. 2nd ed. London: SAGE.</a:t>
            </a:r>
            <a:br>
              <a:rPr lang="en-GB" sz="1100">
                <a:solidFill>
                  <a:schemeClr val="dk1"/>
                </a:solidFill>
              </a:rPr>
            </a:br>
            <a:endParaRPr sz="1100">
              <a:solidFill>
                <a:schemeClr val="dk1"/>
              </a:solidFill>
            </a:endParaRPr>
          </a:p>
          <a:p>
            <a:pPr marL="457200" lvl="0" indent="-298450" algn="l" rtl="0">
              <a:spcBef>
                <a:spcPts val="0"/>
              </a:spcBef>
              <a:spcAft>
                <a:spcPts val="0"/>
              </a:spcAft>
              <a:buClr>
                <a:schemeClr val="dk1"/>
              </a:buClr>
              <a:buSzPts val="1100"/>
              <a:buChar char="●"/>
            </a:pPr>
            <a:r>
              <a:rPr lang="en-GB" sz="1100">
                <a:solidFill>
                  <a:schemeClr val="dk1"/>
                </a:solidFill>
              </a:rPr>
              <a:t>Torrington, D., Hall, L., Taylor, S. and Atkinson, C. (2020). </a:t>
            </a:r>
            <a:r>
              <a:rPr lang="en-GB" sz="1100" i="1">
                <a:solidFill>
                  <a:schemeClr val="dk1"/>
                </a:solidFill>
              </a:rPr>
              <a:t>Human Resource Management</a:t>
            </a:r>
            <a:r>
              <a:rPr lang="en-GB" sz="1100">
                <a:solidFill>
                  <a:schemeClr val="dk1"/>
                </a:solidFill>
              </a:rPr>
              <a:t>. 11th ed. Harlow: Pearson Education.</a:t>
            </a:r>
            <a:br>
              <a:rPr lang="en-GB" sz="1100">
                <a:solidFill>
                  <a:schemeClr val="dk1"/>
                </a:solidFill>
              </a:rPr>
            </a:br>
            <a:endParaRPr sz="1100">
              <a:solidFill>
                <a:schemeClr val="dk1"/>
              </a:solidFill>
            </a:endParaRPr>
          </a:p>
          <a:p>
            <a:pPr marL="0" lvl="0" indent="0" algn="l" rtl="0">
              <a:spcBef>
                <a:spcPts val="1200"/>
              </a:spcBef>
              <a:spcAft>
                <a:spcPts val="1200"/>
              </a:spcAft>
              <a:buNone/>
            </a:pPr>
            <a:endParaRPr/>
          </a:p>
        </p:txBody>
      </p:sp>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19</TotalTime>
  <Words>2504</Words>
  <Application>Microsoft Office PowerPoint</Application>
  <PresentationFormat>On-screen Show (16:9)</PresentationFormat>
  <Paragraphs>119</Paragraphs>
  <Slides>15</Slides>
  <Notes>14</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15</vt:i4>
      </vt:variant>
    </vt:vector>
  </HeadingPairs>
  <TitlesOfParts>
    <vt:vector size="17" baseType="lpstr">
      <vt:lpstr>Arial</vt:lpstr>
      <vt:lpstr>Simple Light</vt:lpstr>
      <vt:lpstr> Developing and managing individual and teams  Lecture Madussar Hasan  Student.Num 2321106 Student.Name Julius Balaz Componate,1 Module,LCLM5002    </vt:lpstr>
      <vt:lpstr>Recruitment &amp; Selection for Business Transformation</vt:lpstr>
      <vt:lpstr>Table of Contents</vt:lpstr>
      <vt:lpstr>Company Introduction: NovaTech Solutions: </vt:lpstr>
      <vt:lpstr>Recruitment Process Overview </vt:lpstr>
      <vt:lpstr>Job Analysis for Change Manager Role</vt:lpstr>
      <vt:lpstr>Job Description – Change Manager</vt:lpstr>
      <vt:lpstr>Person Specification – Ideal Candidate Profile</vt:lpstr>
      <vt:lpstr>Interview Type 1: Structured Interview</vt:lpstr>
      <vt:lpstr>Interview Type 2: Panel Interview</vt:lpstr>
      <vt:lpstr>Interview Type 3: Behavioural Interview</vt:lpstr>
      <vt:lpstr>Effective Interview Questioning Techniques</vt:lpstr>
      <vt:lpstr>Face-to-Face vs Online Interview</vt:lpstr>
      <vt:lpstr>Conclusion &amp; Key Recommendations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julio balaz</dc:creator>
  <cp:lastModifiedBy>Julius Balaz (2321106)</cp:lastModifiedBy>
  <cp:revision>2</cp:revision>
  <dcterms:modified xsi:type="dcterms:W3CDTF">2025-10-07T16:26:17Z</dcterms:modified>
</cp:coreProperties>
</file>