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9" r:id="rId2"/>
    <p:sldId id="256" r:id="rId3"/>
    <p:sldId id="258" r:id="rId4"/>
    <p:sldId id="257" r:id="rId5"/>
  </p:sldIdLst>
  <p:sldSz cx="27432000" cy="45720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>
      <p:cViewPr varScale="1">
        <p:scale>
          <a:sx n="17" d="100"/>
          <a:sy n="17" d="100"/>
        </p:scale>
        <p:origin x="33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0" y="7482420"/>
            <a:ext cx="20574000" cy="15917333"/>
          </a:xfrm>
        </p:spPr>
        <p:txBody>
          <a:bodyPr anchor="b"/>
          <a:lstStyle>
            <a:lvl1pPr algn="ctr">
              <a:defRPr sz="13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0" y="24013587"/>
            <a:ext cx="20574000" cy="11038413"/>
          </a:xfrm>
        </p:spPr>
        <p:txBody>
          <a:bodyPr/>
          <a:lstStyle>
            <a:lvl1pPr marL="0" indent="0" algn="ctr">
              <a:buNone/>
              <a:defRPr sz="5400"/>
            </a:lvl1pPr>
            <a:lvl2pPr marL="1028700" indent="0" algn="ctr">
              <a:buNone/>
              <a:defRPr sz="4500"/>
            </a:lvl2pPr>
            <a:lvl3pPr marL="2057400" indent="0" algn="ctr">
              <a:buNone/>
              <a:defRPr sz="4050"/>
            </a:lvl3pPr>
            <a:lvl4pPr marL="3086100" indent="0" algn="ctr">
              <a:buNone/>
              <a:defRPr sz="3600"/>
            </a:lvl4pPr>
            <a:lvl5pPr marL="4114800" indent="0" algn="ctr">
              <a:buNone/>
              <a:defRPr sz="3600"/>
            </a:lvl5pPr>
            <a:lvl6pPr marL="5143500" indent="0" algn="ctr">
              <a:buNone/>
              <a:defRPr sz="3600"/>
            </a:lvl6pPr>
            <a:lvl7pPr marL="6172200" indent="0" algn="ctr">
              <a:buNone/>
              <a:defRPr sz="3600"/>
            </a:lvl7pPr>
            <a:lvl8pPr marL="7200900" indent="0" algn="ctr">
              <a:buNone/>
              <a:defRPr sz="3600"/>
            </a:lvl8pPr>
            <a:lvl9pPr marL="8229600" indent="0" algn="ctr">
              <a:buNone/>
              <a:defRPr sz="3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1664" y="11398253"/>
            <a:ext cx="23660100" cy="19018247"/>
          </a:xfrm>
        </p:spPr>
        <p:txBody>
          <a:bodyPr anchor="b"/>
          <a:lstStyle>
            <a:lvl1pPr>
              <a:defRPr sz="13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71664" y="30596420"/>
            <a:ext cx="23660100" cy="10001247"/>
          </a:xfrm>
        </p:spPr>
        <p:txBody>
          <a:bodyPr/>
          <a:lstStyle>
            <a:lvl1pPr marL="0" indent="0">
              <a:buNone/>
              <a:defRPr sz="5400">
                <a:solidFill>
                  <a:schemeClr val="tx1">
                    <a:tint val="75000"/>
                  </a:schemeClr>
                </a:solidFill>
              </a:defRPr>
            </a:lvl1pPr>
            <a:lvl2pPr marL="1028700" indent="0">
              <a:buNone/>
              <a:defRPr sz="4500">
                <a:solidFill>
                  <a:schemeClr val="tx1">
                    <a:tint val="75000"/>
                  </a:schemeClr>
                </a:solidFill>
              </a:defRPr>
            </a:lvl2pPr>
            <a:lvl3pPr marL="2057400" indent="0">
              <a:buNone/>
              <a:defRPr sz="4050">
                <a:solidFill>
                  <a:schemeClr val="tx1">
                    <a:tint val="75000"/>
                  </a:schemeClr>
                </a:solidFill>
              </a:defRPr>
            </a:lvl3pPr>
            <a:lvl4pPr marL="30861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4pPr>
            <a:lvl5pPr marL="41148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5pPr>
            <a:lvl6pPr marL="51435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6pPr>
            <a:lvl7pPr marL="61722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7pPr>
            <a:lvl8pPr marL="72009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8pPr>
            <a:lvl9pPr marL="8229600" indent="0">
              <a:buNone/>
              <a:defRPr sz="3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0668000"/>
            <a:ext cx="12097512" cy="301730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962888" y="10668000"/>
            <a:ext cx="12097512" cy="301730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523" y="2434167"/>
            <a:ext cx="23660100" cy="883708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9523" y="11207753"/>
            <a:ext cx="11605020" cy="5492747"/>
          </a:xfrm>
        </p:spPr>
        <p:txBody>
          <a:bodyPr anchor="b"/>
          <a:lstStyle>
            <a:lvl1pPr marL="0" indent="0">
              <a:buNone/>
              <a:defRPr sz="5400" b="1"/>
            </a:lvl1pPr>
            <a:lvl2pPr marL="1028700" indent="0">
              <a:buNone/>
              <a:defRPr sz="4500" b="1"/>
            </a:lvl2pPr>
            <a:lvl3pPr marL="2057400" indent="0">
              <a:buNone/>
              <a:defRPr sz="4050" b="1"/>
            </a:lvl3pPr>
            <a:lvl4pPr marL="3086100" indent="0">
              <a:buNone/>
              <a:defRPr sz="3600" b="1"/>
            </a:lvl4pPr>
            <a:lvl5pPr marL="4114800" indent="0">
              <a:buNone/>
              <a:defRPr sz="3600" b="1"/>
            </a:lvl5pPr>
            <a:lvl6pPr marL="5143500" indent="0">
              <a:buNone/>
              <a:defRPr sz="3600" b="1"/>
            </a:lvl6pPr>
            <a:lvl7pPr marL="6172200" indent="0">
              <a:buNone/>
              <a:defRPr sz="3600" b="1"/>
            </a:lvl7pPr>
            <a:lvl8pPr marL="7200900" indent="0">
              <a:buNone/>
              <a:defRPr sz="3600" b="1"/>
            </a:lvl8pPr>
            <a:lvl9pPr marL="8229600" indent="0">
              <a:buNone/>
              <a:defRPr sz="3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89523" y="16700500"/>
            <a:ext cx="11605020" cy="245639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3887450" y="11207753"/>
            <a:ext cx="11662173" cy="5492747"/>
          </a:xfrm>
        </p:spPr>
        <p:txBody>
          <a:bodyPr anchor="b"/>
          <a:lstStyle>
            <a:lvl1pPr marL="0" indent="0">
              <a:buNone/>
              <a:defRPr sz="5400" b="1"/>
            </a:lvl1pPr>
            <a:lvl2pPr marL="1028700" indent="0">
              <a:buNone/>
              <a:defRPr sz="4500" b="1"/>
            </a:lvl2pPr>
            <a:lvl3pPr marL="2057400" indent="0">
              <a:buNone/>
              <a:defRPr sz="4050" b="1"/>
            </a:lvl3pPr>
            <a:lvl4pPr marL="3086100" indent="0">
              <a:buNone/>
              <a:defRPr sz="3600" b="1"/>
            </a:lvl4pPr>
            <a:lvl5pPr marL="4114800" indent="0">
              <a:buNone/>
              <a:defRPr sz="3600" b="1"/>
            </a:lvl5pPr>
            <a:lvl6pPr marL="5143500" indent="0">
              <a:buNone/>
              <a:defRPr sz="3600" b="1"/>
            </a:lvl6pPr>
            <a:lvl7pPr marL="6172200" indent="0">
              <a:buNone/>
              <a:defRPr sz="3600" b="1"/>
            </a:lvl7pPr>
            <a:lvl8pPr marL="7200900" indent="0">
              <a:buNone/>
              <a:defRPr sz="3600" b="1"/>
            </a:lvl8pPr>
            <a:lvl9pPr marL="8229600" indent="0">
              <a:buNone/>
              <a:defRPr sz="3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3887450" y="16700500"/>
            <a:ext cx="11662173" cy="245639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523" y="3048000"/>
            <a:ext cx="8847534" cy="10668000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62173" y="6582833"/>
            <a:ext cx="13887450" cy="32490833"/>
          </a:xfrm>
        </p:spPr>
        <p:txBody>
          <a:bodyPr/>
          <a:lstStyle>
            <a:lvl1pPr>
              <a:defRPr sz="7200"/>
            </a:lvl1pPr>
            <a:lvl2pPr>
              <a:defRPr sz="6300"/>
            </a:lvl2pPr>
            <a:lvl3pPr>
              <a:defRPr sz="5400"/>
            </a:lvl3pPr>
            <a:lvl4pPr>
              <a:defRPr sz="4500"/>
            </a:lvl4pPr>
            <a:lvl5pPr>
              <a:defRPr sz="4500"/>
            </a:lvl5pPr>
            <a:lvl6pPr>
              <a:defRPr sz="4500"/>
            </a:lvl6pPr>
            <a:lvl7pPr>
              <a:defRPr sz="4500"/>
            </a:lvl7pPr>
            <a:lvl8pPr>
              <a:defRPr sz="4500"/>
            </a:lvl8pPr>
            <a:lvl9pPr>
              <a:defRPr sz="4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9523" y="13716000"/>
            <a:ext cx="8847534" cy="25410587"/>
          </a:xfrm>
        </p:spPr>
        <p:txBody>
          <a:bodyPr/>
          <a:lstStyle>
            <a:lvl1pPr marL="0" indent="0">
              <a:buNone/>
              <a:defRPr sz="3600"/>
            </a:lvl1pPr>
            <a:lvl2pPr marL="1028700" indent="0">
              <a:buNone/>
              <a:defRPr sz="3150"/>
            </a:lvl2pPr>
            <a:lvl3pPr marL="2057400" indent="0">
              <a:buNone/>
              <a:defRPr sz="2700"/>
            </a:lvl3pPr>
            <a:lvl4pPr marL="3086100" indent="0">
              <a:buNone/>
              <a:defRPr sz="2250"/>
            </a:lvl4pPr>
            <a:lvl5pPr marL="4114800" indent="0">
              <a:buNone/>
              <a:defRPr sz="2250"/>
            </a:lvl5pPr>
            <a:lvl6pPr marL="5143500" indent="0">
              <a:buNone/>
              <a:defRPr sz="2250"/>
            </a:lvl6pPr>
            <a:lvl7pPr marL="6172200" indent="0">
              <a:buNone/>
              <a:defRPr sz="2250"/>
            </a:lvl7pPr>
            <a:lvl8pPr marL="7200900" indent="0">
              <a:buNone/>
              <a:defRPr sz="2250"/>
            </a:lvl8pPr>
            <a:lvl9pPr marL="8229600" indent="0">
              <a:buNone/>
              <a:defRPr sz="22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523" y="3048000"/>
            <a:ext cx="8847534" cy="10668000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662173" y="6582833"/>
            <a:ext cx="13887450" cy="32490833"/>
          </a:xfrm>
        </p:spPr>
        <p:txBody>
          <a:bodyPr/>
          <a:lstStyle>
            <a:lvl1pPr marL="0" indent="0">
              <a:buNone/>
              <a:defRPr sz="7200"/>
            </a:lvl1pPr>
            <a:lvl2pPr marL="1028700" indent="0">
              <a:buNone/>
              <a:defRPr sz="6300"/>
            </a:lvl2pPr>
            <a:lvl3pPr marL="2057400" indent="0">
              <a:buNone/>
              <a:defRPr sz="5400"/>
            </a:lvl3pPr>
            <a:lvl4pPr marL="3086100" indent="0">
              <a:buNone/>
              <a:defRPr sz="4500"/>
            </a:lvl4pPr>
            <a:lvl5pPr marL="4114800" indent="0">
              <a:buNone/>
              <a:defRPr sz="4500"/>
            </a:lvl5pPr>
            <a:lvl6pPr marL="5143500" indent="0">
              <a:buNone/>
              <a:defRPr sz="4500"/>
            </a:lvl6pPr>
            <a:lvl7pPr marL="6172200" indent="0">
              <a:buNone/>
              <a:defRPr sz="4500"/>
            </a:lvl7pPr>
            <a:lvl8pPr marL="7200900" indent="0">
              <a:buNone/>
              <a:defRPr sz="4500"/>
            </a:lvl8pPr>
            <a:lvl9pPr marL="8229600" indent="0">
              <a:buNone/>
              <a:defRPr sz="45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9523" y="13716000"/>
            <a:ext cx="8847534" cy="25410587"/>
          </a:xfrm>
        </p:spPr>
        <p:txBody>
          <a:bodyPr/>
          <a:lstStyle>
            <a:lvl1pPr marL="0" indent="0">
              <a:buNone/>
              <a:defRPr sz="3600"/>
            </a:lvl1pPr>
            <a:lvl2pPr marL="1028700" indent="0">
              <a:buNone/>
              <a:defRPr sz="3150"/>
            </a:lvl2pPr>
            <a:lvl3pPr marL="2057400" indent="0">
              <a:buNone/>
              <a:defRPr sz="2700"/>
            </a:lvl3pPr>
            <a:lvl4pPr marL="3086100" indent="0">
              <a:buNone/>
              <a:defRPr sz="2250"/>
            </a:lvl4pPr>
            <a:lvl5pPr marL="4114800" indent="0">
              <a:buNone/>
              <a:defRPr sz="2250"/>
            </a:lvl5pPr>
            <a:lvl6pPr marL="5143500" indent="0">
              <a:buNone/>
              <a:defRPr sz="2250"/>
            </a:lvl6pPr>
            <a:lvl7pPr marL="6172200" indent="0">
              <a:buNone/>
              <a:defRPr sz="2250"/>
            </a:lvl7pPr>
            <a:lvl8pPr marL="7200900" indent="0">
              <a:buNone/>
              <a:defRPr sz="2250"/>
            </a:lvl8pPr>
            <a:lvl9pPr marL="8229600" indent="0">
              <a:buNone/>
              <a:defRPr sz="22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9888200" y="1830920"/>
            <a:ext cx="6172200" cy="3901016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1830920"/>
            <a:ext cx="18158790" cy="3901016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1025"/>
          <p:cNvSpPr>
            <a:spLocks noGrp="1"/>
          </p:cNvSpPr>
          <p:nvPr>
            <p:ph type="title"/>
          </p:nvPr>
        </p:nvSpPr>
        <p:spPr>
          <a:xfrm>
            <a:off x="1371600" y="1830920"/>
            <a:ext cx="24688800" cy="7620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t>Click to edit Master title style</a:t>
            </a:r>
          </a:p>
        </p:txBody>
      </p:sp>
      <p:sp>
        <p:nvSpPr>
          <p:cNvPr id="1027" name="Text Placeholder 1026"/>
          <p:cNvSpPr>
            <a:spLocks noGrp="1"/>
          </p:cNvSpPr>
          <p:nvPr>
            <p:ph type="body" idx="1"/>
          </p:nvPr>
        </p:nvSpPr>
        <p:spPr>
          <a:xfrm>
            <a:off x="1371600" y="10668000"/>
            <a:ext cx="24688800" cy="30173087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1028" name="Date Placeholder 1027"/>
          <p:cNvSpPr>
            <a:spLocks noGrp="1"/>
          </p:cNvSpPr>
          <p:nvPr>
            <p:ph type="dt" sz="half" idx="2"/>
          </p:nvPr>
        </p:nvSpPr>
        <p:spPr>
          <a:xfrm>
            <a:off x="1371600" y="41634833"/>
            <a:ext cx="6400800" cy="3175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>
              <a:defRPr sz="4200"/>
            </a:lvl1pPr>
          </a:lstStyle>
          <a:p>
            <a:fld id="{63A1C593-65D0-4073-BCC9-577B9352EA97}" type="datetimeFigureOut">
              <a:rPr lang="en-US" smtClean="0"/>
              <a:t>2/10/2023</a:t>
            </a:fld>
            <a:endParaRPr lang="en-US"/>
          </a:p>
        </p:txBody>
      </p:sp>
      <p:sp>
        <p:nvSpPr>
          <p:cNvPr id="1029" name="Footer Placeholder 1028"/>
          <p:cNvSpPr>
            <a:spLocks noGrp="1"/>
          </p:cNvSpPr>
          <p:nvPr>
            <p:ph type="ftr" sz="quarter" idx="3"/>
          </p:nvPr>
        </p:nvSpPr>
        <p:spPr>
          <a:xfrm>
            <a:off x="9372600" y="41634833"/>
            <a:ext cx="8686800" cy="3175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ctr">
              <a:defRPr sz="4200"/>
            </a:lvl1pPr>
          </a:lstStyle>
          <a:p>
            <a:endParaRPr lang="en-US"/>
          </a:p>
        </p:txBody>
      </p:sp>
      <p:sp>
        <p:nvSpPr>
          <p:cNvPr id="1030" name="Slide Number Placeholder 1029"/>
          <p:cNvSpPr>
            <a:spLocks noGrp="1"/>
          </p:cNvSpPr>
          <p:nvPr>
            <p:ph type="sldNum" sz="quarter" idx="4"/>
          </p:nvPr>
        </p:nvSpPr>
        <p:spPr>
          <a:xfrm>
            <a:off x="19659600" y="41634833"/>
            <a:ext cx="6400800" cy="31750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lvl1pPr algn="r">
              <a:defRPr sz="4200"/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marL="0" lvl="0" indent="0" algn="ctr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32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028700" lvl="0" indent="-1028700" algn="l" defTabSz="2743200" eaLnBrk="1" fontAlgn="base" latinLnBrk="0" hangingPunct="1">
        <a:lnSpc>
          <a:spcPct val="100000"/>
        </a:lnSpc>
        <a:spcBef>
          <a:spcPct val="60000"/>
        </a:spcBef>
        <a:spcAft>
          <a:spcPct val="0"/>
        </a:spcAft>
        <a:buChar char="•"/>
        <a:defRPr sz="96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28850" lvl="1" indent="-857250" algn="l" defTabSz="2743200" eaLnBrk="1" fontAlgn="base" latinLnBrk="0" hangingPunct="1">
        <a:lnSpc>
          <a:spcPct val="100000"/>
        </a:lnSpc>
        <a:spcBef>
          <a:spcPct val="60000"/>
        </a:spcBef>
        <a:spcAft>
          <a:spcPct val="0"/>
        </a:spcAft>
        <a:buChar char="–"/>
        <a:defRPr sz="8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3429000" lvl="2" indent="-685800" algn="l" defTabSz="2743200" eaLnBrk="1" fontAlgn="base" latinLnBrk="0" hangingPunct="1">
        <a:lnSpc>
          <a:spcPct val="100000"/>
        </a:lnSpc>
        <a:spcBef>
          <a:spcPct val="60000"/>
        </a:spcBef>
        <a:spcAft>
          <a:spcPct val="0"/>
        </a:spcAft>
        <a:buChar char="•"/>
        <a:defRPr sz="7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4800600" lvl="3" indent="-685800" algn="l" defTabSz="2743200" eaLnBrk="1" fontAlgn="base" latinLnBrk="0" hangingPunct="1">
        <a:lnSpc>
          <a:spcPct val="100000"/>
        </a:lnSpc>
        <a:spcBef>
          <a:spcPct val="60000"/>
        </a:spcBef>
        <a:spcAft>
          <a:spcPct val="0"/>
        </a:spcAft>
        <a:buChar char="–"/>
        <a:defRPr sz="6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6172200" lvl="4" indent="-685800" algn="l" defTabSz="2743200" eaLnBrk="1" fontAlgn="base" latinLnBrk="0" hangingPunct="1">
        <a:lnSpc>
          <a:spcPct val="100000"/>
        </a:lnSpc>
        <a:spcBef>
          <a:spcPct val="60000"/>
        </a:spcBef>
        <a:spcAft>
          <a:spcPct val="0"/>
        </a:spcAft>
        <a:buChar char="»"/>
        <a:defRPr sz="6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7543800" lvl="5" indent="-685800" algn="l" defTabSz="2743200" eaLnBrk="1" fontAlgn="base" latinLnBrk="0" hangingPunct="1">
        <a:lnSpc>
          <a:spcPct val="100000"/>
        </a:lnSpc>
        <a:spcBef>
          <a:spcPct val="60000"/>
        </a:spcBef>
        <a:spcAft>
          <a:spcPct val="0"/>
        </a:spcAft>
        <a:buChar char="»"/>
        <a:defRPr sz="6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8915400" lvl="6" indent="-685800" algn="l" defTabSz="2743200" eaLnBrk="1" fontAlgn="base" latinLnBrk="0" hangingPunct="1">
        <a:lnSpc>
          <a:spcPct val="100000"/>
        </a:lnSpc>
        <a:spcBef>
          <a:spcPct val="60000"/>
        </a:spcBef>
        <a:spcAft>
          <a:spcPct val="0"/>
        </a:spcAft>
        <a:buChar char="»"/>
        <a:defRPr sz="6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0287000" lvl="7" indent="-685800" algn="l" defTabSz="2743200" eaLnBrk="1" fontAlgn="base" latinLnBrk="0" hangingPunct="1">
        <a:lnSpc>
          <a:spcPct val="100000"/>
        </a:lnSpc>
        <a:spcBef>
          <a:spcPct val="60000"/>
        </a:spcBef>
        <a:spcAft>
          <a:spcPct val="0"/>
        </a:spcAft>
        <a:buChar char="»"/>
        <a:defRPr sz="6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1658600" lvl="8" indent="-685800" algn="l" defTabSz="2743200" eaLnBrk="1" fontAlgn="base" latinLnBrk="0" hangingPunct="1">
        <a:lnSpc>
          <a:spcPct val="100000"/>
        </a:lnSpc>
        <a:spcBef>
          <a:spcPct val="60000"/>
        </a:spcBef>
        <a:spcAft>
          <a:spcPct val="0"/>
        </a:spcAft>
        <a:buChar char="»"/>
        <a:defRPr sz="6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5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1371600" lvl="1" indent="0" algn="l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2743200" lvl="2" indent="0" algn="l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4114800" lvl="3" indent="0" algn="l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5486400" lvl="4" indent="0" algn="l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6858000" lvl="5" indent="0" algn="l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6pPr>
      <a:lvl7pPr marL="8229600" lvl="6" indent="0" algn="l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7pPr>
      <a:lvl8pPr marL="9601200" lvl="7" indent="0" algn="l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8pPr>
      <a:lvl9pPr marL="10972800" lvl="8" indent="0" algn="l" defTabSz="27432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13" Type="http://schemas.openxmlformats.org/officeDocument/2006/relationships/image" Target="../media/image11.jpeg"/><Relationship Id="rId3" Type="http://schemas.openxmlformats.org/officeDocument/2006/relationships/image" Target="../media/image2.png"/><Relationship Id="rId7" Type="http://schemas.openxmlformats.org/officeDocument/2006/relationships/image" Target="../media/image5.jpeg"/><Relationship Id="rId12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9.jpe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microsoft.com/office/2007/relationships/hdphoto" Target="../media/hdphoto1.wdp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microsoft.com/office/2007/relationships/hdphoto" Target="../media/hdphoto1.wdp"/><Relationship Id="rId7" Type="http://schemas.openxmlformats.org/officeDocument/2006/relationships/image" Target="../media/image1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0FCD2-195E-3A53-BC90-C74DB17F7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Student Name : Bijaya Dip Karki</a:t>
            </a:r>
            <a:br>
              <a:rPr lang="en-GB" dirty="0"/>
            </a:br>
            <a:r>
              <a:rPr lang="en-GB" dirty="0"/>
              <a:t>Student ID:2207937</a:t>
            </a:r>
            <a:br>
              <a:rPr lang="en-GB" dirty="0"/>
            </a:br>
            <a:r>
              <a:rPr lang="en-GB" dirty="0"/>
              <a:t>Module Title :Food &amp; Beverage Operations</a:t>
            </a:r>
            <a:br>
              <a:rPr lang="en-GB" dirty="0"/>
            </a:br>
            <a:r>
              <a:rPr lang="en-GB" dirty="0"/>
              <a:t>BMIH(4002)</a:t>
            </a:r>
            <a:br>
              <a:rPr lang="en-GB" dirty="0"/>
            </a:br>
            <a:r>
              <a:rPr lang="en-GB" dirty="0" err="1"/>
              <a:t>Lacture</a:t>
            </a:r>
            <a:r>
              <a:rPr lang="en-GB" dirty="0"/>
              <a:t> Name :Tristan Hawkins</a:t>
            </a:r>
            <a:br>
              <a:rPr lang="en-GB" dirty="0"/>
            </a:br>
            <a:r>
              <a:rPr lang="en-GB" dirty="0"/>
              <a:t>Submission Date:17-02-2023</a:t>
            </a:r>
          </a:p>
        </p:txBody>
      </p:sp>
    </p:spTree>
    <p:extLst>
      <p:ext uri="{BB962C8B-B14F-4D97-AF65-F5344CB8AC3E}">
        <p14:creationId xmlns:p14="http://schemas.microsoft.com/office/powerpoint/2010/main" val="600121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Box 6"/>
          <p:cNvSpPr txBox="1"/>
          <p:nvPr/>
        </p:nvSpPr>
        <p:spPr>
          <a:xfrm>
            <a:off x="5073966" y="1883286"/>
            <a:ext cx="1931003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3800" b="1" dirty="0"/>
              <a:t>Valentine's Day Menu</a:t>
            </a:r>
          </a:p>
          <a:p>
            <a:pPr algn="ctr"/>
            <a:r>
              <a:rPr lang="en-US" sz="13800" b="1" dirty="0"/>
              <a:t>Hotel Trinity, UK</a:t>
            </a:r>
          </a:p>
        </p:txBody>
      </p:sp>
      <p:sp>
        <p:nvSpPr>
          <p:cNvPr id="8" name="Text Box 7"/>
          <p:cNvSpPr txBox="1"/>
          <p:nvPr/>
        </p:nvSpPr>
        <p:spPr>
          <a:xfrm>
            <a:off x="1407642" y="6362485"/>
            <a:ext cx="12619741" cy="10679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8800" b="1" dirty="0"/>
              <a:t>Starters:</a:t>
            </a:r>
          </a:p>
          <a:p>
            <a:pPr algn="just"/>
            <a:endParaRPr lang="en-US" sz="6000" dirty="0"/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Lobster bisque with crème </a:t>
            </a:r>
            <a:r>
              <a:rPr lang="en-US" sz="6000" dirty="0" err="1"/>
              <a:t>fraîche</a:t>
            </a:r>
            <a:r>
              <a:rPr lang="en-US" sz="6000" dirty="0"/>
              <a:t> and chives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Beetroot and goats cheese tart with balsamic glaze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Smoked salmon with capers, lemon, and rye bread.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GB" sz="6000" dirty="0" err="1"/>
              <a:t>Burrata</a:t>
            </a:r>
            <a:r>
              <a:rPr lang="en-GB" sz="6000" dirty="0"/>
              <a:t> bruschetta (Veg).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GB" sz="6000" dirty="0"/>
              <a:t>Salt-baked beetroot with feta &amp; pickled onions (Veg).</a:t>
            </a:r>
            <a:endParaRPr lang="en-US" sz="6000" dirty="0"/>
          </a:p>
        </p:txBody>
      </p:sp>
      <p:sp>
        <p:nvSpPr>
          <p:cNvPr id="9" name="Text Box 8"/>
          <p:cNvSpPr txBox="1"/>
          <p:nvPr/>
        </p:nvSpPr>
        <p:spPr>
          <a:xfrm>
            <a:off x="1407642" y="18134204"/>
            <a:ext cx="12434734" cy="12526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8800" b="1" dirty="0"/>
              <a:t>Main Courses:</a:t>
            </a:r>
          </a:p>
          <a:p>
            <a:pPr algn="just"/>
            <a:endParaRPr lang="en-US" sz="6000" dirty="0"/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Grilled fillet of beef with red wine jus, roasted garlic, and roasted potatoes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Pan-seared duck breast with cherry compote, mashed sweet potatoes, and wilted greens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Grilled sea bass with herb risotto, cherry tomatoes, and basil pesto.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GB" sz="6000" dirty="0"/>
              <a:t>Root vegetable </a:t>
            </a:r>
            <a:r>
              <a:rPr lang="en-GB" sz="6000" dirty="0" err="1"/>
              <a:t>tatin</a:t>
            </a:r>
            <a:r>
              <a:rPr lang="en-GB" sz="6000" dirty="0"/>
              <a:t> with candied nuts &amp; blue cheese (Veg).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GB" sz="6000" dirty="0"/>
              <a:t>Spinach &amp; ricotta gnocchi (Veg).</a:t>
            </a:r>
            <a:endParaRPr lang="en-US" sz="6000" dirty="0"/>
          </a:p>
        </p:txBody>
      </p:sp>
      <p:pic>
        <p:nvPicPr>
          <p:cNvPr id="100" name="Picture 99"/>
          <p:cNvPicPr/>
          <p:nvPr/>
        </p:nvPicPr>
        <p:blipFill>
          <a:blip r:embed="rId2">
            <a:alphaModFix amt="40000"/>
          </a:blip>
          <a:stretch>
            <a:fillRect/>
          </a:stretch>
        </p:blipFill>
        <p:spPr>
          <a:xfrm>
            <a:off x="0" y="-219710"/>
            <a:ext cx="27432000" cy="4593971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8440" b="78806" l="53942" r="72020"/>
                    </a14:imgEffect>
                  </a14:imgLayer>
                </a14:imgProps>
              </a:ext>
            </a:extLst>
          </a:blip>
          <a:srcRect l="51682" t="33394" r="25720" b="16148"/>
          <a:stretch/>
        </p:blipFill>
        <p:spPr>
          <a:xfrm>
            <a:off x="-1822134" y="-1186517"/>
            <a:ext cx="9372600" cy="11771719"/>
          </a:xfrm>
          <a:prstGeom prst="rect">
            <a:avLst/>
          </a:prstGeom>
        </p:spPr>
      </p:pic>
      <p:pic>
        <p:nvPicPr>
          <p:cNvPr id="1026" name="Picture 2" descr="Lobster bisque with lobster tail meat #lobstertails #lobsterbisqu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8981" y="6681645"/>
            <a:ext cx="5273238" cy="8083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oasted beetroot and goat’s cheese tart recip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24849" y="14765266"/>
            <a:ext cx="12295769" cy="488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www.saveur.com/uploads/2019/02/08/3HMW7OPQ6AUA4YHFCIG3LBXZLI.jpg?auto=webp&amp;auto=webp&amp;optimize=high&amp;quality=70&amp;width=144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219" y="6582856"/>
            <a:ext cx="7429780" cy="3928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eef Filets &amp; Red Wine Sauce &amp; Roasted Veggie Fries Recipe | MyRecipe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167" y="32132308"/>
            <a:ext cx="17138052" cy="916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uck Breast, Sweet Potato Purée, Pomegranate Sauce &amp; Roast Tenderstem |  Gousto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50" t="11327" r="11051" b="11855"/>
          <a:stretch/>
        </p:blipFill>
        <p:spPr bwMode="auto">
          <a:xfrm>
            <a:off x="20002219" y="32132308"/>
            <a:ext cx="6829550" cy="916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s://media-cdn.greatbritishchefs.com/media/j3pkgfd1/img25447.whqc_768x512q90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2668" y="20488731"/>
            <a:ext cx="12295769" cy="5112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Burrata Bruschetta with Caprese Topping - The Best Vegetarian Recipes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8419" y="10459685"/>
            <a:ext cx="6942199" cy="4305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Vegetarian main course recipes | BBC Good Food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2351" y="25628735"/>
            <a:ext cx="5989418" cy="614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Root vegetable tatin with candied nuts &amp; blue cheese, - PressReader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86" b="11762"/>
          <a:stretch/>
        </p:blipFill>
        <p:spPr bwMode="auto">
          <a:xfrm>
            <a:off x="15041627" y="25371825"/>
            <a:ext cx="5800724" cy="640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1" y="0"/>
            <a:ext cx="24688800" cy="7620000"/>
          </a:xfrm>
        </p:spPr>
        <p:txBody>
          <a:bodyPr/>
          <a:lstStyle/>
          <a:p>
            <a:r>
              <a:rPr lang="en-US" b="1" dirty="0"/>
              <a:t>Valentine's Day Menu</a:t>
            </a:r>
            <a:br>
              <a:rPr lang="en-US" b="1" dirty="0"/>
            </a:br>
            <a:r>
              <a:rPr lang="en-US" b="1" dirty="0"/>
              <a:t>Hotel Trinity, UK</a:t>
            </a:r>
            <a:endParaRPr lang="en-GB" dirty="0"/>
          </a:p>
        </p:txBody>
      </p:sp>
      <p:sp>
        <p:nvSpPr>
          <p:cNvPr id="4" name="Text Box 10"/>
          <p:cNvSpPr txBox="1"/>
          <p:nvPr/>
        </p:nvSpPr>
        <p:spPr>
          <a:xfrm>
            <a:off x="1828801" y="19027088"/>
            <a:ext cx="13466617" cy="106798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8800" b="1" dirty="0"/>
              <a:t>Drinks Packages:</a:t>
            </a:r>
          </a:p>
          <a:p>
            <a:pPr algn="just"/>
            <a:endParaRPr lang="en-US" sz="6000" dirty="0"/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Love Potion Cocktail (Strawberry, raspberry, and vanilla liqueur with Prosecco)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Wine and Dine Package (bottle of Merlot or Chardonnay with your meal)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Sweetheart's Package (bottle of Moet &amp; </a:t>
            </a:r>
            <a:r>
              <a:rPr lang="en-US" sz="6000" dirty="0" err="1"/>
              <a:t>Chandon</a:t>
            </a:r>
            <a:r>
              <a:rPr lang="en-US" sz="6000" dirty="0"/>
              <a:t> Champagne with your meal)</a:t>
            </a:r>
          </a:p>
        </p:txBody>
      </p:sp>
      <p:sp>
        <p:nvSpPr>
          <p:cNvPr id="5" name="Text Box 9"/>
          <p:cNvSpPr txBox="1"/>
          <p:nvPr/>
        </p:nvSpPr>
        <p:spPr>
          <a:xfrm>
            <a:off x="1828802" y="9368615"/>
            <a:ext cx="13466616" cy="790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8800" b="1" dirty="0"/>
              <a:t>Desserts:</a:t>
            </a:r>
          </a:p>
          <a:p>
            <a:pPr algn="just"/>
            <a:endParaRPr lang="en-US" sz="6000" dirty="0"/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Red velvet cake with cream cheese frosting and raspberry sauce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Dark chocolate fondant with vanilla ice cream and chocolate sauce</a:t>
            </a:r>
          </a:p>
          <a:p>
            <a:pPr marL="857250" indent="-857250" algn="just">
              <a:buFont typeface="Wingdings" panose="05000000000000000000" charset="0"/>
              <a:buChar char="q"/>
            </a:pPr>
            <a:r>
              <a:rPr lang="en-US" sz="6000" dirty="0"/>
              <a:t>Strawberry and Champagne sorbet with sugar cookies.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8440" b="78806" l="53942" r="72020"/>
                    </a14:imgEffect>
                  </a14:imgLayer>
                </a14:imgProps>
              </a:ext>
            </a:extLst>
          </a:blip>
          <a:srcRect l="51682" t="33394" r="25720" b="16148"/>
          <a:stretch/>
        </p:blipFill>
        <p:spPr>
          <a:xfrm>
            <a:off x="-1822134" y="-1186517"/>
            <a:ext cx="9372600" cy="11771719"/>
          </a:xfrm>
          <a:prstGeom prst="rect">
            <a:avLst/>
          </a:prstGeom>
        </p:spPr>
      </p:pic>
      <p:pic>
        <p:nvPicPr>
          <p:cNvPr id="8" name="Picture 7"/>
          <p:cNvPicPr/>
          <p:nvPr/>
        </p:nvPicPr>
        <p:blipFill rotWithShape="1">
          <a:blip r:embed="rId4">
            <a:alphaModFix amt="40000"/>
          </a:blip>
          <a:srcRect l="-4167" t="-9952" r="4167" b="9952"/>
          <a:stretch/>
        </p:blipFill>
        <p:spPr>
          <a:xfrm>
            <a:off x="-1219199" y="-5029199"/>
            <a:ext cx="28651199" cy="5074919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Text Box 11"/>
          <p:cNvSpPr txBox="1"/>
          <p:nvPr/>
        </p:nvSpPr>
        <p:spPr>
          <a:xfrm>
            <a:off x="2350136" y="32011885"/>
            <a:ext cx="24167465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4800" dirty="0"/>
              <a:t>All our dishes are made with locally sourced ingredients and may contain allergens. Please inform our staff of any allergies.</a:t>
            </a:r>
          </a:p>
          <a:p>
            <a:pPr algn="just"/>
            <a:endParaRPr lang="en-US" sz="4800" dirty="0"/>
          </a:p>
          <a:p>
            <a:pPr algn="just"/>
            <a:r>
              <a:rPr lang="en-US" sz="4800" dirty="0"/>
              <a:t>Available on 14th February from 5pm to 10pm. Pre-order and deposit required.</a:t>
            </a:r>
          </a:p>
          <a:p>
            <a:pPr algn="just"/>
            <a:endParaRPr lang="en-US" sz="4800" dirty="0"/>
          </a:p>
          <a:p>
            <a:pPr algn="just"/>
            <a:r>
              <a:rPr lang="en-US" sz="4800" dirty="0"/>
              <a:t>Price: £99 per person(Includes a three course meal with 1 free Drink).</a:t>
            </a:r>
          </a:p>
          <a:p>
            <a:pPr algn="just"/>
            <a:endParaRPr lang="en-US" sz="4800" dirty="0"/>
          </a:p>
          <a:p>
            <a:pPr algn="just"/>
            <a:r>
              <a:rPr lang="en-US" sz="4800" dirty="0"/>
              <a:t>Discount Offer: There is a flat 20% off on pre-booking.</a:t>
            </a:r>
          </a:p>
          <a:p>
            <a:pPr algn="just"/>
            <a:endParaRPr lang="en-US" sz="4800" dirty="0"/>
          </a:p>
          <a:p>
            <a:pPr algn="just"/>
            <a:r>
              <a:rPr lang="en-US" sz="4800" dirty="0"/>
              <a:t>Contact us to make a reservation or for more information.</a:t>
            </a:r>
          </a:p>
        </p:txBody>
      </p:sp>
      <p:pic>
        <p:nvPicPr>
          <p:cNvPr id="2050" name="Picture 2" descr="slice of red velvet cak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58761" y="9368615"/>
            <a:ext cx="5273239" cy="7909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hocolate fondant with blob of ice cream and molten centr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5335" y="12801600"/>
            <a:ext cx="5693426" cy="447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s://media-cdn.greatbritishchefs.com/media/tgapplof/img47549.whqc_768x512q90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5335" y="9368615"/>
            <a:ext cx="5693426" cy="343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Row of glasses with natural juice on the bar near the pool. Summer luxury  tropical restaurant. Elegant cocktails set with fruits. | Stock image |  Colourbox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5335" y="21403436"/>
            <a:ext cx="10966665" cy="7333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800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0" y="1767421"/>
            <a:ext cx="20574000" cy="181398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581401"/>
            <a:ext cx="25146000" cy="11038413"/>
          </a:xfrm>
        </p:spPr>
        <p:txBody>
          <a:bodyPr/>
          <a:lstStyle/>
          <a:p>
            <a:pPr algn="just"/>
            <a:r>
              <a:rPr lang="en-GB" dirty="0" err="1"/>
              <a:t>Bashinsky</a:t>
            </a:r>
            <a:r>
              <a:rPr lang="en-GB" dirty="0"/>
              <a:t>, R. (2013). </a:t>
            </a:r>
            <a:r>
              <a:rPr lang="en-GB" i="1" dirty="0"/>
              <a:t>Bistro Steak with Red Wine Sauce Recipe</a:t>
            </a:r>
            <a:r>
              <a:rPr lang="en-GB" dirty="0"/>
              <a:t>. </a:t>
            </a:r>
            <a:r>
              <a:rPr lang="en-GB" dirty="0" err="1"/>
              <a:t>MyRecipes</a:t>
            </a:r>
            <a:r>
              <a:rPr lang="en-GB" dirty="0"/>
              <a:t>. Retrieved February 4, 2023, from https://www.myrecipes.com/recipe/steak-red-wine-sauce</a:t>
            </a:r>
          </a:p>
          <a:p>
            <a:pPr algn="just"/>
            <a:r>
              <a:rPr lang="en-GB" i="1" dirty="0"/>
              <a:t>Chocolate fondant</a:t>
            </a:r>
            <a:r>
              <a:rPr lang="en-GB" dirty="0"/>
              <a:t>. (</a:t>
            </a:r>
            <a:r>
              <a:rPr lang="en-GB" dirty="0" err="1"/>
              <a:t>n.d.</a:t>
            </a:r>
            <a:r>
              <a:rPr lang="en-GB" dirty="0"/>
              <a:t>). BBC Good Food. https://www.bbcgoodfood.com/recipes/chocolate-fondant</a:t>
            </a:r>
          </a:p>
          <a:p>
            <a:pPr algn="just"/>
            <a:r>
              <a:rPr lang="en-GB" dirty="0"/>
              <a:t>Colour Box. (</a:t>
            </a:r>
            <a:r>
              <a:rPr lang="en-GB" dirty="0" err="1"/>
              <a:t>n.d.</a:t>
            </a:r>
            <a:r>
              <a:rPr lang="en-GB" dirty="0"/>
              <a:t>). </a:t>
            </a:r>
            <a:r>
              <a:rPr lang="en-GB" i="1" dirty="0"/>
              <a:t>Row of glasses with natural juice on the bar near the pool. Summer luxury tropical restaurant. Elegant cocktails set with fruits. | Stock image | </a:t>
            </a:r>
            <a:r>
              <a:rPr lang="en-GB" i="1" dirty="0" err="1"/>
              <a:t>Colourbox</a:t>
            </a:r>
            <a:r>
              <a:rPr lang="en-GB" dirty="0"/>
              <a:t>. Www.colourbox.com. Retrieved February 4, 2023, from https://www.colourbox.com/image/row-of-glasses-with-natural-juice-on-the-bar-near-the-pool-summer-luxury-tropical-restaurant-elegant-cocktails-set-with-fruits-image-43060568</a:t>
            </a:r>
          </a:p>
          <a:p>
            <a:pPr algn="just"/>
            <a:r>
              <a:rPr lang="en-GB" dirty="0"/>
              <a:t>Great British Chefs. (2015a). </a:t>
            </a:r>
            <a:r>
              <a:rPr lang="en-GB" i="1" dirty="0"/>
              <a:t>Grilled Sea Bass Recipe With Herb Risotto - Great British Chefs</a:t>
            </a:r>
            <a:r>
              <a:rPr lang="en-GB" dirty="0"/>
              <a:t>. Www.greatbritishchefs.com. https://www.greatbritishchefs.com/recipes/grilled-sea-bass-fillet-recipe-risotto-tomatoes-pesto</a:t>
            </a:r>
          </a:p>
          <a:p>
            <a:pPr algn="just"/>
            <a:r>
              <a:rPr lang="en-GB" dirty="0"/>
              <a:t>Great British Chefs. (2015b). </a:t>
            </a:r>
            <a:r>
              <a:rPr lang="en-GB" i="1" dirty="0"/>
              <a:t>Strawberry and Champagne Sorbet Recipe - Great British Chefs</a:t>
            </a:r>
            <a:r>
              <a:rPr lang="en-GB" dirty="0"/>
              <a:t>. Www.greatbritishchefs.com. Retrieved February 4, 2023, from https://www.greatbritishchefs.com/recipes/strawberry-champagne-sorbet-shortbread</a:t>
            </a:r>
          </a:p>
          <a:p>
            <a:pPr algn="just"/>
            <a:r>
              <a:rPr lang="en-GB" dirty="0"/>
              <a:t>Karina. (2020). </a:t>
            </a:r>
            <a:r>
              <a:rPr lang="en-GB" i="1" dirty="0"/>
              <a:t>Easy Lobster Bisque</a:t>
            </a:r>
            <a:r>
              <a:rPr lang="en-GB" dirty="0"/>
              <a:t>. Cafe </a:t>
            </a:r>
            <a:r>
              <a:rPr lang="en-GB" dirty="0" err="1"/>
              <a:t>Delites</a:t>
            </a:r>
            <a:r>
              <a:rPr lang="en-GB" dirty="0"/>
              <a:t>. https://cafedelites.com/lobster-bisque/</a:t>
            </a:r>
          </a:p>
          <a:p>
            <a:pPr algn="just"/>
            <a:r>
              <a:rPr lang="en-GB" dirty="0"/>
              <a:t>Press Reader. (</a:t>
            </a:r>
            <a:r>
              <a:rPr lang="en-GB" dirty="0" err="1"/>
              <a:t>n.d.</a:t>
            </a:r>
            <a:r>
              <a:rPr lang="en-GB" dirty="0"/>
              <a:t>). </a:t>
            </a:r>
            <a:r>
              <a:rPr lang="en-GB" i="1" dirty="0"/>
              <a:t>Root vegetable </a:t>
            </a:r>
            <a:r>
              <a:rPr lang="en-GB" i="1" dirty="0" err="1"/>
              <a:t>tatin</a:t>
            </a:r>
            <a:r>
              <a:rPr lang="en-GB" i="1" dirty="0"/>
              <a:t> with candied nuts &amp; blue cheese</a:t>
            </a:r>
            <a:r>
              <a:rPr lang="en-GB" dirty="0"/>
              <a:t>. Www.pressreader.com. Retrieved February 7, 2023, from https://www.pressreader.com/australia/bbc-good-food/20181025/284670438089559</a:t>
            </a:r>
          </a:p>
          <a:p>
            <a:pPr algn="just"/>
            <a:r>
              <a:rPr lang="en-GB" i="1" dirty="0"/>
              <a:t>Red Roses - Today Pin | Rose flower wallpaper, Beautiful red roses, Flowers photography</a:t>
            </a:r>
            <a:r>
              <a:rPr lang="en-GB" dirty="0"/>
              <a:t>. (2020). Pinterest. https://www.pinterest.com/pin/4503668370282670/</a:t>
            </a:r>
          </a:p>
          <a:p>
            <a:pPr algn="just"/>
            <a:r>
              <a:rPr lang="en-GB" i="1" dirty="0"/>
              <a:t>Red Velvet Cake with Raspberry Cream Cheese Frosting</a:t>
            </a:r>
            <a:r>
              <a:rPr lang="en-GB" dirty="0"/>
              <a:t>. (2021). Easy Dessert Recipes. https://easydessertrecipes.com/red-velvet-cake-recipe-raspberry-cream-cheese-frosting/</a:t>
            </a:r>
          </a:p>
          <a:p>
            <a:pPr algn="just"/>
            <a:r>
              <a:rPr lang="en-GB" dirty="0" err="1"/>
              <a:t>Ruttan</a:t>
            </a:r>
            <a:r>
              <a:rPr lang="en-GB" dirty="0"/>
              <a:t>, S. L. (2021, May 28). </a:t>
            </a:r>
            <a:r>
              <a:rPr lang="en-GB" i="1" dirty="0" err="1"/>
              <a:t>Burrata</a:t>
            </a:r>
            <a:r>
              <a:rPr lang="en-GB" i="1" dirty="0"/>
              <a:t> Bruschetta with </a:t>
            </a:r>
            <a:r>
              <a:rPr lang="en-GB" i="1" dirty="0" err="1"/>
              <a:t>Caprese</a:t>
            </a:r>
            <a:r>
              <a:rPr lang="en-GB" i="1" dirty="0"/>
              <a:t> Topping</a:t>
            </a:r>
            <a:r>
              <a:rPr lang="en-GB" dirty="0"/>
              <a:t>. The Best Vegetarian Recipes. https://thebestvegetarianrecipes.com/burrata-bruschetta-with-caprese-topping/</a:t>
            </a:r>
          </a:p>
          <a:p>
            <a:pPr algn="just"/>
            <a:r>
              <a:rPr lang="en-GB" dirty="0" err="1"/>
              <a:t>Saveur</a:t>
            </a:r>
            <a:r>
              <a:rPr lang="en-GB" dirty="0"/>
              <a:t>. (</a:t>
            </a:r>
            <a:r>
              <a:rPr lang="en-GB" dirty="0" err="1"/>
              <a:t>n.d.</a:t>
            </a:r>
            <a:r>
              <a:rPr lang="en-GB" dirty="0"/>
              <a:t>). </a:t>
            </a:r>
            <a:r>
              <a:rPr lang="en-GB" i="1" dirty="0"/>
              <a:t>Smoked Salmon with Cream Cheese, Capers, and Red Onion</a:t>
            </a:r>
            <a:r>
              <a:rPr lang="en-GB" dirty="0"/>
              <a:t>. </a:t>
            </a:r>
            <a:r>
              <a:rPr lang="en-GB" dirty="0" err="1"/>
              <a:t>Saveur</a:t>
            </a:r>
            <a:r>
              <a:rPr lang="en-GB" dirty="0"/>
              <a:t>. https://www.saveur.com/article/recipes/smoked-salmon-with-cream-cheese-capers-and-red-onion/</a:t>
            </a:r>
          </a:p>
          <a:p>
            <a:pPr algn="just"/>
            <a:r>
              <a:rPr lang="en-GB" dirty="0"/>
              <a:t>Tesco Real Food. (2020). </a:t>
            </a:r>
            <a:r>
              <a:rPr lang="en-GB" i="1" dirty="0"/>
              <a:t>Roasted beetroot and goat’s cheese tart</a:t>
            </a:r>
            <a:r>
              <a:rPr lang="en-GB" dirty="0"/>
              <a:t>. Tesco Real Food. https://realfood.tesco.com/recipes/roasted-beetroot-and-goats-cheese-tart.html</a:t>
            </a:r>
          </a:p>
          <a:p>
            <a:pPr algn="just"/>
            <a:r>
              <a:rPr lang="en-GB" dirty="0"/>
              <a:t>VPM. (2019). </a:t>
            </a:r>
            <a:r>
              <a:rPr lang="en-GB" i="1" dirty="0"/>
              <a:t>Pan Seared Duck Breast with Mashed Sweet Potatoes with Pecan Butter</a:t>
            </a:r>
            <a:r>
              <a:rPr lang="en-GB" dirty="0"/>
              <a:t>. VPM. https://www.vpm.org/2019-01-17/pan-seared-duck-breast-with-mashed-sweet-potatoes-with-pecan-butter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367056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7DB6EF"/>
      </a:accent1>
      <a:accent2>
        <a:srgbClr val="C0504D"/>
      </a:accent2>
      <a:accent3>
        <a:srgbClr val="FFFFFF"/>
      </a:accent3>
      <a:accent4>
        <a:srgbClr val="000000"/>
      </a:accent4>
      <a:accent5>
        <a:srgbClr val="C0D7F5"/>
      </a:accent5>
      <a:accent6>
        <a:srgbClr val="AC4744"/>
      </a:accent6>
      <a:hlink>
        <a:srgbClr val="0066CC"/>
      </a:hlink>
      <a:folHlink>
        <a:srgbClr val="800080"/>
      </a:folHlink>
    </a:clrScheme>
    <a:fontScheme name="">
      <a:majorFont>
        <a:latin typeface="Arial"/>
        <a:ea typeface="Arial"/>
        <a:cs typeface=""/>
      </a:majorFont>
      <a:minorFont>
        <a:latin typeface="Arial"/>
        <a:ea typeface="Ari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7DB6EF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C0D7F5"/>
        </a:accent5>
        <a:accent6>
          <a:srgbClr val="AC4744"/>
        </a:accent6>
        <a:hlink>
          <a:srgbClr val="0066CC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773</Words>
  <Application>Microsoft Office PowerPoint</Application>
  <PresentationFormat>Custom</PresentationFormat>
  <Paragraphs>51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Wingdings</vt:lpstr>
      <vt:lpstr>Default Design</vt:lpstr>
      <vt:lpstr>                 Student Name : Bijaya Dip Karki Student ID:2207937 Module Title :Food &amp; Beverage Operations BMIH(4002) Lacture Name :Tristan Hawkins Submission Date:17-02-2023</vt:lpstr>
      <vt:lpstr>PowerPoint Presentation</vt:lpstr>
      <vt:lpstr>Valentine's Day Menu Hotel Trinity, UK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/>
  <cp:lastModifiedBy>Bijaya Dip Karki (2207937)</cp:lastModifiedBy>
  <cp:revision>18</cp:revision>
  <dcterms:created xsi:type="dcterms:W3CDTF">2023-02-01T18:01:00Z</dcterms:created>
  <dcterms:modified xsi:type="dcterms:W3CDTF">2023-02-10T11:55:53Z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0E09601D34344E16B9E2236D347A8BB7</vt:lpwstr>
  </property>
  <property fmtid="{D5CDD505-2E9C-101B-9397-08002B2CF9AE}" pid="3" name="KSOProductBuildVer">
    <vt:lpwstr>1033-11.2.0.11214</vt:lpwstr>
  </property>
</Properties>
</file>