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23" r:id="rId1"/>
  </p:sldMasterIdLst>
  <p:notesMasterIdLst>
    <p:notesMasterId r:id="rId21"/>
  </p:notesMasterIdLst>
  <p:sldIdLst>
    <p:sldId id="256" r:id="rId2"/>
    <p:sldId id="274" r:id="rId3"/>
    <p:sldId id="275" r:id="rId4"/>
    <p:sldId id="270" r:id="rId5"/>
    <p:sldId id="264" r:id="rId6"/>
    <p:sldId id="258" r:id="rId7"/>
    <p:sldId id="266" r:id="rId8"/>
    <p:sldId id="257" r:id="rId9"/>
    <p:sldId id="269" r:id="rId10"/>
    <p:sldId id="279" r:id="rId11"/>
    <p:sldId id="262" r:id="rId12"/>
    <p:sldId id="273" r:id="rId13"/>
    <p:sldId id="259" r:id="rId14"/>
    <p:sldId id="261" r:id="rId15"/>
    <p:sldId id="277" r:id="rId16"/>
    <p:sldId id="281" r:id="rId17"/>
    <p:sldId id="265" r:id="rId18"/>
    <p:sldId id="267" r:id="rId19"/>
    <p:sldId id="2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86" autoAdjust="0"/>
    <p:restoredTop sz="26781" autoAdjust="0"/>
  </p:normalViewPr>
  <p:slideViewPr>
    <p:cSldViewPr snapToGrid="0">
      <p:cViewPr varScale="1">
        <p:scale>
          <a:sx n="63" d="100"/>
          <a:sy n="63" d="100"/>
        </p:scale>
        <p:origin x="676" y="72"/>
      </p:cViewPr>
      <p:guideLst/>
    </p:cSldViewPr>
  </p:slideViewPr>
  <p:notesTextViewPr>
    <p:cViewPr>
      <p:scale>
        <a:sx n="1" d="1"/>
        <a:sy n="1" d="1"/>
      </p:scale>
      <p:origin x="0" y="0"/>
    </p:cViewPr>
  </p:notesTextViewPr>
  <p:sorterViewPr>
    <p:cViewPr>
      <p:scale>
        <a:sx n="100" d="100"/>
        <a:sy n="100" d="100"/>
      </p:scale>
      <p:origin x="0" y="-8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751653-D2A3-4494-954A-9271B9E4FCB9}" type="datetimeFigureOut">
              <a:rPr lang="en-GB" smtClean="0"/>
              <a:t>26/01/2023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47A0D-02C1-437E-AF94-93E45B6902C8}" type="slidenum">
              <a:rPr lang="en-GB" smtClean="0"/>
              <a:t>‹#›</a:t>
            </a:fld>
            <a:endParaRPr lang="en-GB"/>
          </a:p>
        </p:txBody>
      </p:sp>
    </p:spTree>
    <p:extLst>
      <p:ext uri="{BB962C8B-B14F-4D97-AF65-F5344CB8AC3E}">
        <p14:creationId xmlns:p14="http://schemas.microsoft.com/office/powerpoint/2010/main" val="3130557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F47A0D-02C1-437E-AF94-93E45B6902C8}" type="slidenum">
              <a:rPr lang="en-GB" smtClean="0"/>
              <a:t>1</a:t>
            </a:fld>
            <a:endParaRPr lang="en-GB"/>
          </a:p>
        </p:txBody>
      </p:sp>
    </p:spTree>
    <p:extLst>
      <p:ext uri="{BB962C8B-B14F-4D97-AF65-F5344CB8AC3E}">
        <p14:creationId xmlns:p14="http://schemas.microsoft.com/office/powerpoint/2010/main" val="3890770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F47A0D-02C1-437E-AF94-93E45B6902C8}" type="slidenum">
              <a:rPr lang="en-GB" smtClean="0"/>
              <a:t>5</a:t>
            </a:fld>
            <a:endParaRPr lang="en-GB"/>
          </a:p>
        </p:txBody>
      </p:sp>
    </p:spTree>
    <p:extLst>
      <p:ext uri="{BB962C8B-B14F-4D97-AF65-F5344CB8AC3E}">
        <p14:creationId xmlns:p14="http://schemas.microsoft.com/office/powerpoint/2010/main" val="2898625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31"/>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926776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1/26/2023</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022231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27735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117334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9"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9"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1"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1"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671305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58509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184193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40824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9762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24231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1/26/2023</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48117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1" y="0"/>
            <a:ext cx="3119719"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2"/>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2"/>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5"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7" y="1647827"/>
            <a:ext cx="648843"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7"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9" y="-4762"/>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3" y="6398880"/>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1/26/2023</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80"/>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8" y="6398880"/>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4181900679"/>
      </p:ext>
    </p:extLst>
  </p:cSld>
  <p:clrMap bg1="lt1" tx1="dk1" bg2="lt2" tx2="dk2" accent1="accent1" accent2="accent2" accent3="accent3" accent4="accent4" accent5="accent5" accent6="accent6" hlink="hlink" folHlink="folHlink"/>
  <p:sldLayoutIdLst>
    <p:sldLayoutId id="2147484218" r:id="rId1"/>
    <p:sldLayoutId id="2147484219" r:id="rId2"/>
    <p:sldLayoutId id="2147484220" r:id="rId3"/>
    <p:sldLayoutId id="2147484221" r:id="rId4"/>
    <p:sldLayoutId id="2147484222" r:id="rId5"/>
    <p:sldLayoutId id="2147484216" r:id="rId6"/>
    <p:sldLayoutId id="2147484212" r:id="rId7"/>
    <p:sldLayoutId id="2147484213" r:id="rId8"/>
    <p:sldLayoutId id="2147484214" r:id="rId9"/>
    <p:sldLayoutId id="2147484215" r:id="rId10"/>
    <p:sldLayoutId id="2147484217"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arliament.uk/about/living-heritage/transformingsociety/livinglearning/school/overview/before19thcentury/"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collections/national-curriculum"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news/uk-england-cambridgeshire-62335807"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organisations/disclosure-and-barring-service/about"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etswales.org.uk/resource/YOUTH-WORK-NOS-2019-inc-Signposts-CLD.pdf"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cwvys.org.uk/wp-content/uploads/2018/11/YOUTH-WORK-IN-WALES-PRINCIPLES-AND-PURPOSE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1" name="Rectangle 180">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Rectangle 182">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C69502-227B-99E3-C8A3-1D2CACB33F60}"/>
              </a:ext>
            </a:extLst>
          </p:cNvPr>
          <p:cNvSpPr>
            <a:spLocks noGrp="1"/>
          </p:cNvSpPr>
          <p:nvPr>
            <p:ph type="ctrTitle"/>
          </p:nvPr>
        </p:nvSpPr>
        <p:spPr>
          <a:xfrm>
            <a:off x="871869" y="255182"/>
            <a:ext cx="5645888" cy="3902149"/>
          </a:xfrm>
        </p:spPr>
        <p:txBody>
          <a:bodyPr anchor="t">
            <a:noAutofit/>
          </a:bodyPr>
          <a:lstStyle/>
          <a:p>
            <a:r>
              <a:rPr lang="en-GB" sz="11500" b="1" i="0" u="sng" dirty="0">
                <a:latin typeface="The Hand Extrablack" panose="03070A02030502020204" pitchFamily="66" charset="0"/>
              </a:rPr>
              <a:t>Youthwork and education </a:t>
            </a:r>
          </a:p>
        </p:txBody>
      </p:sp>
      <p:sp>
        <p:nvSpPr>
          <p:cNvPr id="3" name="Subtitle 2">
            <a:extLst>
              <a:ext uri="{FF2B5EF4-FFF2-40B4-BE49-F238E27FC236}">
                <a16:creationId xmlns:a16="http://schemas.microsoft.com/office/drawing/2014/main" id="{6C3CB5E0-7D98-CE44-A3C6-DEAD7E1D71C4}"/>
              </a:ext>
            </a:extLst>
          </p:cNvPr>
          <p:cNvSpPr>
            <a:spLocks noGrp="1"/>
          </p:cNvSpPr>
          <p:nvPr>
            <p:ph type="subTitle" idx="1"/>
          </p:nvPr>
        </p:nvSpPr>
        <p:spPr>
          <a:xfrm>
            <a:off x="802521" y="5088626"/>
            <a:ext cx="4866760" cy="1514195"/>
          </a:xfrm>
        </p:spPr>
        <p:txBody>
          <a:bodyPr anchor="b">
            <a:normAutofit fontScale="92500" lnSpcReduction="10000"/>
          </a:bodyPr>
          <a:lstStyle/>
          <a:p>
            <a:pPr algn="l"/>
            <a:r>
              <a:rPr lang="en-GB" sz="4400" dirty="0">
                <a:latin typeface="The Hand Extrablack" panose="03070A02030502020204" pitchFamily="66" charset="0"/>
                <a:cs typeface="Cavolini" panose="03000502040302020204" pitchFamily="66" charset="0"/>
              </a:rPr>
              <a:t>Presentation by Courtney Ray Newman - 2103306</a:t>
            </a:r>
          </a:p>
        </p:txBody>
      </p:sp>
      <p:pic>
        <p:nvPicPr>
          <p:cNvPr id="18" name="Picture 3" descr="A splash of colors on a white surface">
            <a:extLst>
              <a:ext uri="{FF2B5EF4-FFF2-40B4-BE49-F238E27FC236}">
                <a16:creationId xmlns:a16="http://schemas.microsoft.com/office/drawing/2014/main" id="{2BC25DE0-AEAA-55D0-1FB2-40D9FD62C8DF}"/>
              </a:ext>
            </a:extLst>
          </p:cNvPr>
          <p:cNvPicPr>
            <a:picLocks noChangeAspect="1"/>
          </p:cNvPicPr>
          <p:nvPr/>
        </p:nvPicPr>
        <p:blipFill rotWithShape="1">
          <a:blip r:embed="rId3"/>
          <a:srcRect r="31132" b="-2"/>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185" name="Straight Connector 184">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7"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3502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24000" y="2"/>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2"/>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3067158" y="1647827"/>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2305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206B8-04F8-F3F3-27D2-FA17020E59A3}"/>
              </a:ext>
            </a:extLst>
          </p:cNvPr>
          <p:cNvSpPr>
            <a:spLocks noGrp="1"/>
          </p:cNvSpPr>
          <p:nvPr>
            <p:ph type="title"/>
          </p:nvPr>
        </p:nvSpPr>
        <p:spPr>
          <a:xfrm>
            <a:off x="262824" y="2451028"/>
            <a:ext cx="5645888" cy="3902149"/>
          </a:xfrm>
        </p:spPr>
        <p:txBody>
          <a:bodyPr vert="horz" lIns="91440" tIns="45720" rIns="91440" bIns="45720" rtlCol="0" anchor="t">
            <a:normAutofit/>
          </a:bodyPr>
          <a:lstStyle/>
          <a:p>
            <a:r>
              <a:rPr lang="en-US" sz="9600" b="1" i="0" u="sng" dirty="0">
                <a:latin typeface="The Hand Extrablack" panose="03070A02030502020204" pitchFamily="66" charset="0"/>
              </a:rPr>
              <a:t>Introduction </a:t>
            </a:r>
          </a:p>
        </p:txBody>
      </p:sp>
      <p:pic>
        <p:nvPicPr>
          <p:cNvPr id="4" name="Picture 3" descr="A splash of colors on a white surface">
            <a:extLst>
              <a:ext uri="{FF2B5EF4-FFF2-40B4-BE49-F238E27FC236}">
                <a16:creationId xmlns:a16="http://schemas.microsoft.com/office/drawing/2014/main" id="{FE229D84-B262-FFEA-4150-498D3B6E3EA0}"/>
              </a:ext>
            </a:extLst>
          </p:cNvPr>
          <p:cNvPicPr>
            <a:picLocks noChangeAspect="1"/>
          </p:cNvPicPr>
          <p:nvPr/>
        </p:nvPicPr>
        <p:blipFill rotWithShape="1">
          <a:blip r:embed="rId2"/>
          <a:srcRect r="31132" b="-2"/>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27" name="Straight Connector 26">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7"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810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just"/>
            <a:r>
              <a:rPr lang="en-GB" sz="5400" b="1" i="0" u="sng" dirty="0">
                <a:latin typeface="The Hand Extrablack" panose="03070A02030502020204" pitchFamily="66" charset="0"/>
              </a:rPr>
              <a:t>introduction</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4604318" y="1754842"/>
            <a:ext cx="7384483" cy="4869479"/>
          </a:xfrm>
        </p:spPr>
        <p:txBody>
          <a:bodyPr anchor="ctr">
            <a:normAutofit fontScale="85000" lnSpcReduction="10000"/>
          </a:bodyPr>
          <a:lstStyle/>
          <a:p>
            <a:pPr algn="just"/>
            <a:r>
              <a:rPr lang="en-US" sz="3200" b="1" dirty="0"/>
              <a:t>During this seminar I am going to be  speaking about what it was like for children in the 1740s and onwards. Furthermore I will also be speaking about how  the experiences a child can encounter can affect them.</a:t>
            </a:r>
          </a:p>
          <a:p>
            <a:pPr algn="just"/>
            <a:r>
              <a:rPr lang="en-US" sz="3200" b="1" dirty="0"/>
              <a:t>I’m also going to be speaking about what education and youthwork opportunities there is during this time. </a:t>
            </a:r>
          </a:p>
          <a:p>
            <a:pPr algn="just"/>
            <a:r>
              <a:rPr lang="en-US" sz="3200" b="1" dirty="0"/>
              <a:t>Lastly I’m going to be speaking about what life is like now for children and what youthwork and education opportunities there are in </a:t>
            </a:r>
            <a:r>
              <a:rPr lang="en-US" sz="3200" b="1" dirty="0" err="1"/>
              <a:t>wales</a:t>
            </a:r>
            <a:r>
              <a:rPr lang="en-US" sz="3200" b="1" dirty="0"/>
              <a:t>.</a:t>
            </a:r>
          </a:p>
          <a:p>
            <a:pPr algn="just"/>
            <a:r>
              <a:rPr lang="en-US" sz="3200" b="1" dirty="0"/>
              <a:t>I will also be speaking about policy development and youthwork practices during my chosen decade.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794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24000" y="2"/>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2"/>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3067158" y="1647827"/>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2305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206B8-04F8-F3F3-27D2-FA17020E59A3}"/>
              </a:ext>
            </a:extLst>
          </p:cNvPr>
          <p:cNvSpPr>
            <a:spLocks noGrp="1"/>
          </p:cNvSpPr>
          <p:nvPr>
            <p:ph type="title"/>
          </p:nvPr>
        </p:nvSpPr>
        <p:spPr>
          <a:xfrm>
            <a:off x="472557" y="238532"/>
            <a:ext cx="6162158" cy="5794080"/>
          </a:xfrm>
        </p:spPr>
        <p:txBody>
          <a:bodyPr vert="horz" lIns="91440" tIns="45720" rIns="91440" bIns="45720" rtlCol="0" anchor="t">
            <a:normAutofit fontScale="90000"/>
          </a:bodyPr>
          <a:lstStyle/>
          <a:p>
            <a:r>
              <a:rPr lang="en-US" sz="16600" b="1" i="0" u="sng" dirty="0">
                <a:latin typeface="The Hand Extrablack" panose="03070A02030502020204" pitchFamily="66" charset="0"/>
              </a:rPr>
              <a:t>Youthwork</a:t>
            </a:r>
            <a:r>
              <a:rPr lang="en-US" sz="11500" b="1" i="0" u="sng" dirty="0">
                <a:latin typeface="The Hand Extrablack" panose="03070A02030502020204" pitchFamily="66" charset="0"/>
              </a:rPr>
              <a:t> and education in the 1740s and onwards</a:t>
            </a:r>
          </a:p>
        </p:txBody>
      </p:sp>
      <p:pic>
        <p:nvPicPr>
          <p:cNvPr id="4" name="Picture 3" descr="A splash of colors on a white surface">
            <a:extLst>
              <a:ext uri="{FF2B5EF4-FFF2-40B4-BE49-F238E27FC236}">
                <a16:creationId xmlns:a16="http://schemas.microsoft.com/office/drawing/2014/main" id="{FE229D84-B262-FFEA-4150-498D3B6E3EA0}"/>
              </a:ext>
            </a:extLst>
          </p:cNvPr>
          <p:cNvPicPr>
            <a:picLocks noChangeAspect="1"/>
          </p:cNvPicPr>
          <p:nvPr/>
        </p:nvPicPr>
        <p:blipFill rotWithShape="1">
          <a:blip r:embed="rId2"/>
          <a:srcRect r="31132" b="-2"/>
          <a:stretch/>
        </p:blipFill>
        <p:spPr>
          <a:xfrm>
            <a:off x="5879804" y="-4763"/>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27" name="Straight Connector 26">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7"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8133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049841" y="533401"/>
            <a:ext cx="6999921" cy="1111254"/>
          </a:xfrm>
        </p:spPr>
        <p:txBody>
          <a:bodyPr>
            <a:noAutofit/>
          </a:bodyPr>
          <a:lstStyle/>
          <a:p>
            <a:pPr algn="just"/>
            <a:r>
              <a:rPr lang="en-GB" sz="5400" b="1" i="0" u="sng" dirty="0">
                <a:latin typeface="The Hand Extrablack" panose="03070A02030502020204" pitchFamily="66" charset="0"/>
              </a:rPr>
              <a:t>What was life like for children in the 1740s</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4560948" y="2076601"/>
            <a:ext cx="7445446" cy="4246880"/>
          </a:xfrm>
        </p:spPr>
        <p:txBody>
          <a:bodyPr anchor="ctr">
            <a:noAutofit/>
          </a:bodyPr>
          <a:lstStyle/>
          <a:p>
            <a:pPr marL="0" indent="0" algn="just">
              <a:buNone/>
            </a:pPr>
            <a:r>
              <a:rPr lang="en-US" sz="2800" b="1" dirty="0"/>
              <a:t>life wasn’t always pleasant for children during this time period as many mothers felt that they could not care for there children. </a:t>
            </a:r>
          </a:p>
          <a:p>
            <a:pPr marL="0" indent="0" algn="just">
              <a:buNone/>
            </a:pPr>
            <a:r>
              <a:rPr lang="en-US" sz="2800" b="1" dirty="0"/>
              <a:t>Children who were born to wealthy parents would stay and live with their parents and would attend education or Youth Centre’s.</a:t>
            </a:r>
          </a:p>
          <a:p>
            <a:pPr marL="0" indent="0" algn="just">
              <a:buNone/>
            </a:pPr>
            <a:r>
              <a:rPr lang="en-US" sz="2800" b="1" dirty="0"/>
              <a:t>Children who were born from unwealthy parents or parents who thought they couldn’t care for their children would be sent to a foundling hospital or put into foster care.</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3"/>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0931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055939" y="643586"/>
            <a:ext cx="6427694" cy="1111254"/>
          </a:xfrm>
        </p:spPr>
        <p:txBody>
          <a:bodyPr>
            <a:normAutofit fontScale="90000"/>
          </a:bodyPr>
          <a:lstStyle/>
          <a:p>
            <a:pPr algn="just"/>
            <a:r>
              <a:rPr lang="en-GB" sz="8000" b="1" i="0" u="sng" dirty="0">
                <a:latin typeface="The Hand Extrablack" panose="03070A02030502020204" pitchFamily="66" charset="0"/>
              </a:rPr>
              <a:t>The foundling hospital</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fontScale="92500"/>
          </a:bodyPr>
          <a:lstStyle/>
          <a:p>
            <a:pPr marL="0" indent="0">
              <a:buNone/>
            </a:pPr>
            <a:r>
              <a:rPr lang="en-US" b="1" dirty="0"/>
              <a:t>The foundling hospital was founded by Thomas Coram. </a:t>
            </a:r>
          </a:p>
          <a:p>
            <a:pPr marL="0" indent="0">
              <a:buNone/>
            </a:pPr>
            <a:r>
              <a:rPr lang="en-US" b="1" dirty="0"/>
              <a:t>Thomas coram was affected by the children who were abandoned by their mother’s, so he wanted to create a foundling hospital for the children. King George the second signed the foundling hospital charter, which enabled Thomas create and envision the foundling hospitals.</a:t>
            </a:r>
          </a:p>
          <a:p>
            <a:pPr marL="0" indent="0">
              <a:buNone/>
            </a:pPr>
            <a:r>
              <a:rPr lang="en-US" b="1" dirty="0"/>
              <a:t>The First foundlings were admitted and welcomed in 1741. The children were baptized as babies and given new identities in order to protect them, and so  their mothers could reclaim them if they were able to do so. foundlings were sent to wet nurses as babies and then returned to the hospital at the age of 5.</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7B424C2-09C1-E6C9-85E2-FBF3167D3C8E}"/>
              </a:ext>
            </a:extLst>
          </p:cNvPr>
          <p:cNvSpPr txBox="1"/>
          <p:nvPr/>
        </p:nvSpPr>
        <p:spPr>
          <a:xfrm>
            <a:off x="294640" y="172720"/>
            <a:ext cx="3551221" cy="6001643"/>
          </a:xfrm>
          <a:prstGeom prst="rect">
            <a:avLst/>
          </a:prstGeom>
          <a:noFill/>
        </p:spPr>
        <p:txBody>
          <a:bodyPr wrap="square" rtlCol="0">
            <a:spAutoFit/>
          </a:bodyPr>
          <a:lstStyle/>
          <a:p>
            <a:r>
              <a:rPr lang="en-GB" sz="3200" b="1" dirty="0">
                <a:latin typeface="The Hand Extrablack" panose="03070A02030502020204" pitchFamily="66" charset="0"/>
              </a:rPr>
              <a:t>The information on this slide was taken from the coram story website. Information can be found under the subtitle of – the first child admitted. Here is the website where this information was taken from. ttps://coramstory.org.uk/explore/content/article/the-creation-of-the-foundling-hospital/ </a:t>
            </a:r>
          </a:p>
          <a:p>
            <a:r>
              <a:rPr lang="en-GB" sz="3200" b="1" dirty="0">
                <a:latin typeface="The Hand Extrablack" panose="03070A02030502020204" pitchFamily="66" charset="0"/>
              </a:rPr>
              <a:t>This website was accessed in </a:t>
            </a:r>
          </a:p>
          <a:p>
            <a:r>
              <a:rPr lang="en-GB" sz="3200" b="1" dirty="0">
                <a:latin typeface="The Hand Extrablack" panose="03070A02030502020204" pitchFamily="66" charset="0"/>
              </a:rPr>
              <a:t>January 2023.</a:t>
            </a:r>
            <a:endParaRPr lang="en-GB" b="1" dirty="0"/>
          </a:p>
        </p:txBody>
      </p:sp>
    </p:spTree>
    <p:extLst>
      <p:ext uri="{BB962C8B-B14F-4D97-AF65-F5344CB8AC3E}">
        <p14:creationId xmlns:p14="http://schemas.microsoft.com/office/powerpoint/2010/main" val="2421556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fontScale="90000"/>
          </a:bodyPr>
          <a:lstStyle/>
          <a:p>
            <a:pPr algn="r"/>
            <a:r>
              <a:rPr lang="en-GB" sz="8000" b="1" i="0" u="sng" dirty="0">
                <a:latin typeface="The Hand Extrablack" panose="03070A02030502020204" pitchFamily="66" charset="0"/>
              </a:rPr>
              <a:t>The foundling hospital</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fontScale="92500" lnSpcReduction="20000"/>
          </a:bodyPr>
          <a:lstStyle/>
          <a:p>
            <a:pPr marL="0" indent="0" algn="just">
              <a:buNone/>
            </a:pPr>
            <a:r>
              <a:rPr lang="en-US" sz="3200" b="1" dirty="0"/>
              <a:t>Each foundling had a record book with their parent's information and their birth name. Parents were asked to write to the governors asking for their child or children to be placed at the foundling hospital and if they were accepted then the mothers were encouraged to bring a token like a coin, a gemstone, a thimble or a token that had meaning. The tokens were also a way to identify a foundling in order to be reclaimed. Not many foundlings were reclaimed.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3095579F-013D-FFD6-8908-8F9530BAC41C}"/>
              </a:ext>
            </a:extLst>
          </p:cNvPr>
          <p:cNvSpPr txBox="1"/>
          <p:nvPr/>
        </p:nvSpPr>
        <p:spPr>
          <a:xfrm>
            <a:off x="82434" y="139881"/>
            <a:ext cx="3991130" cy="5509200"/>
          </a:xfrm>
          <a:prstGeom prst="rect">
            <a:avLst/>
          </a:prstGeom>
          <a:noFill/>
        </p:spPr>
        <p:txBody>
          <a:bodyPr wrap="square" rtlCol="0">
            <a:spAutoFit/>
          </a:bodyPr>
          <a:lstStyle/>
          <a:p>
            <a:r>
              <a:rPr lang="en-GB" sz="3200" b="1" dirty="0">
                <a:latin typeface="The Hand Extrablack" panose="03070A02030502020204" pitchFamily="66" charset="0"/>
              </a:rPr>
              <a:t>The information on this slide was taken from the coram story website. Information can be found under the subtitle of – the first child admitted. Here is the website where this information was taken from. ttps://coramstory.org.uk/explore/content/article/the-creation-of-the-foundling-hospital/ </a:t>
            </a:r>
          </a:p>
          <a:p>
            <a:r>
              <a:rPr lang="en-GB" sz="3200" b="1" dirty="0">
                <a:latin typeface="The Hand Extrablack" panose="03070A02030502020204" pitchFamily="66" charset="0"/>
              </a:rPr>
              <a:t>This website was accessed in </a:t>
            </a:r>
          </a:p>
          <a:p>
            <a:r>
              <a:rPr lang="en-GB" sz="3200" b="1" dirty="0">
                <a:latin typeface="The Hand Extrablack" panose="03070A02030502020204" pitchFamily="66" charset="0"/>
              </a:rPr>
              <a:t>January 2023.</a:t>
            </a:r>
            <a:endParaRPr lang="en-GB" sz="3200" dirty="0"/>
          </a:p>
        </p:txBody>
      </p:sp>
    </p:spTree>
    <p:extLst>
      <p:ext uri="{BB962C8B-B14F-4D97-AF65-F5344CB8AC3E}">
        <p14:creationId xmlns:p14="http://schemas.microsoft.com/office/powerpoint/2010/main" val="3701123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fontScale="90000"/>
          </a:bodyPr>
          <a:lstStyle/>
          <a:p>
            <a:pPr algn="r"/>
            <a:r>
              <a:rPr lang="en-GB" sz="8000" b="1" i="0" u="sng" dirty="0">
                <a:latin typeface="The Hand Extrablack" panose="03070A02030502020204" pitchFamily="66" charset="0"/>
              </a:rPr>
              <a:t>The foundling </a:t>
            </a:r>
            <a:r>
              <a:rPr lang="en-GB" sz="8000" b="1" i="0" u="sng" dirty="0" err="1">
                <a:latin typeface="The Hand Extrablack" panose="03070A02030502020204" pitchFamily="66" charset="0"/>
              </a:rPr>
              <a:t>hopital</a:t>
            </a:r>
            <a:endParaRPr lang="en-GB" sz="8000" b="1" i="0" u="sng" dirty="0">
              <a:latin typeface="The Hand Extrablack" panose="03070A02030502020204" pitchFamily="66" charset="0"/>
            </a:endParaRP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fontScale="92500" lnSpcReduction="20000"/>
          </a:bodyPr>
          <a:lstStyle/>
          <a:p>
            <a:pPr marL="0" indent="0">
              <a:buNone/>
            </a:pPr>
            <a:r>
              <a:rPr lang="en-US" sz="3200" b="1" dirty="0"/>
              <a:t>The foundlings were given an education inside the foundling hospitals. The curriculums were changed later on through the years due being irrelevant. However, the female foundlings were trained for domestic service also known as maids or even kitchen assistants and would enter service at the age of sixteen. However, male foundlings had a little bit more choice and were able to choose from many options. However, many were trained and enlisted in the Army.</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12933"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9DAF961-B7D0-7E22-4EC5-0103A790EB7A}"/>
              </a:ext>
            </a:extLst>
          </p:cNvPr>
          <p:cNvSpPr txBox="1"/>
          <p:nvPr/>
        </p:nvSpPr>
        <p:spPr>
          <a:xfrm>
            <a:off x="169867" y="139882"/>
            <a:ext cx="4025617" cy="5509200"/>
          </a:xfrm>
          <a:prstGeom prst="rect">
            <a:avLst/>
          </a:prstGeom>
          <a:noFill/>
        </p:spPr>
        <p:txBody>
          <a:bodyPr wrap="square" rtlCol="0">
            <a:spAutoFit/>
          </a:bodyPr>
          <a:lstStyle/>
          <a:p>
            <a:r>
              <a:rPr lang="en-GB" sz="3200" b="1" dirty="0">
                <a:latin typeface="The Hand Extrablack" panose="03070A02030502020204" pitchFamily="66" charset="0"/>
              </a:rPr>
              <a:t>The information on this slide was taken from the coram story website. Information can be found under the subtitle of – the first child admitted. Here is the website where this information was taken from. ttps://coramstory.org.uk/explore/content/article/the-creation-of-the-foundling-hospital/ </a:t>
            </a:r>
          </a:p>
          <a:p>
            <a:r>
              <a:rPr lang="en-GB" sz="3200" b="1" dirty="0">
                <a:latin typeface="The Hand Extrablack" panose="03070A02030502020204" pitchFamily="66" charset="0"/>
              </a:rPr>
              <a:t>This website was accessed in </a:t>
            </a:r>
          </a:p>
          <a:p>
            <a:r>
              <a:rPr lang="en-GB" sz="3200" b="1" dirty="0">
                <a:latin typeface="The Hand Extrablack" panose="03070A02030502020204" pitchFamily="66" charset="0"/>
              </a:rPr>
              <a:t>January 2023.</a:t>
            </a:r>
          </a:p>
        </p:txBody>
      </p:sp>
    </p:spTree>
    <p:extLst>
      <p:ext uri="{BB962C8B-B14F-4D97-AF65-F5344CB8AC3E}">
        <p14:creationId xmlns:p14="http://schemas.microsoft.com/office/powerpoint/2010/main" val="2056599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just"/>
            <a:r>
              <a:rPr lang="en-GB" sz="4000" b="1" i="0" u="sng" dirty="0">
                <a:latin typeface="The Hand Extrablack" panose="03070A02030502020204" pitchFamily="66" charset="0"/>
              </a:rPr>
              <a:t>How can experiences effect </a:t>
            </a:r>
            <a:r>
              <a:rPr lang="en-GB" sz="4000" b="1" i="0" u="sng" dirty="0" err="1">
                <a:latin typeface="The Hand Extrablack" panose="03070A02030502020204" pitchFamily="66" charset="0"/>
              </a:rPr>
              <a:t>childrens</a:t>
            </a:r>
            <a:r>
              <a:rPr lang="en-GB" sz="4000" b="1" i="0" u="sng" dirty="0">
                <a:latin typeface="The Hand Extrablack" panose="03070A02030502020204" pitchFamily="66" charset="0"/>
              </a:rPr>
              <a:t> lives</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4604318" y="1754840"/>
            <a:ext cx="7282882" cy="4887259"/>
          </a:xfrm>
        </p:spPr>
        <p:txBody>
          <a:bodyPr anchor="ctr">
            <a:normAutofit fontScale="92500" lnSpcReduction="20000"/>
          </a:bodyPr>
          <a:lstStyle/>
          <a:p>
            <a:pPr marL="0" indent="0">
              <a:buNone/>
            </a:pPr>
            <a:r>
              <a:rPr lang="en-US" sz="3200" b="1" dirty="0"/>
              <a:t>The experiences a child or children encounter will affect the children or child differently. For instance, when the children were taken from their mothers as babies at the foundling hospital. The babies were likely going to cry as they wouldn’t want to be separated from their mothers because this is all they would know at this life stage of their life. Which would then be a traumatic experience for them as babies. Due to the babies going to foster homes until the age of five, they should experience a childhood just like other children. As they grow up, they will be able to play and have fun.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0722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just"/>
            <a:r>
              <a:rPr lang="en-GB" sz="4000" b="1" i="0" u="sng" dirty="0">
                <a:latin typeface="The Hand Extrablack" panose="03070A02030502020204" pitchFamily="66" charset="0"/>
              </a:rPr>
              <a:t>How can experiences effect </a:t>
            </a:r>
            <a:r>
              <a:rPr lang="en-GB" sz="4000" b="1" i="0" u="sng" dirty="0" err="1">
                <a:latin typeface="The Hand Extrablack" panose="03070A02030502020204" pitchFamily="66" charset="0"/>
              </a:rPr>
              <a:t>childrens</a:t>
            </a:r>
            <a:r>
              <a:rPr lang="en-GB" sz="4000" b="1" i="0" u="sng" dirty="0">
                <a:latin typeface="The Hand Extrablack" panose="03070A02030502020204" pitchFamily="66" charset="0"/>
              </a:rPr>
              <a:t> lives</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4604318" y="1754840"/>
            <a:ext cx="7282882" cy="4887259"/>
          </a:xfrm>
        </p:spPr>
        <p:txBody>
          <a:bodyPr anchor="ctr">
            <a:normAutofit fontScale="77500" lnSpcReduction="20000"/>
          </a:bodyPr>
          <a:lstStyle/>
          <a:p>
            <a:pPr marL="0" indent="0">
              <a:buNone/>
            </a:pPr>
            <a:r>
              <a:rPr lang="en-US" sz="3200" b="1" dirty="0"/>
              <a:t>When the children return to the foundling hospital, this can affect them emotionally  and intellectually too. It could even affect them socially. By returning to the foundling hospital, it can affect them emotionally because they are now no longer somewhere that’s familiar to them. Which will make them upset. They have also just had to leave their foster parents and siblings who may also be foundlings but are not able to return just yet. This will also upset them as they have  established a bond with these people, and they have now had to leave them. As they continue their life whilst living at the hospital it will affect them intellectually as they could possibly forget their foster family. The </a:t>
            </a:r>
            <a:r>
              <a:rPr lang="en-US" sz="3200" b="1" dirty="0" err="1"/>
              <a:t>childrens</a:t>
            </a:r>
            <a:r>
              <a:rPr lang="en-US" sz="3200" b="1" dirty="0"/>
              <a:t> social development could be affected by them not wanting to communicate with their peers which is okay as they are in a strange environment which will take time for them to adjust.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42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049841" y="420547"/>
            <a:ext cx="6786560" cy="1056641"/>
          </a:xfrm>
        </p:spPr>
        <p:txBody>
          <a:bodyPr>
            <a:noAutofit/>
          </a:bodyPr>
          <a:lstStyle/>
          <a:p>
            <a:pPr algn="just"/>
            <a:r>
              <a:rPr lang="en-GB" sz="4000" b="1" i="0" u="sng" dirty="0">
                <a:latin typeface="The Hand Extrablack" panose="03070A02030502020204" pitchFamily="66" charset="0"/>
              </a:rPr>
              <a:t>What education and youth work  opportunities were there in the 1740s ?</a:t>
            </a:r>
            <a:br>
              <a:rPr lang="en-GB" sz="4000" dirty="0"/>
            </a:br>
            <a:endParaRPr lang="en-GB" sz="4000" dirty="0"/>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4604318" y="1754841"/>
            <a:ext cx="7323522" cy="4569758"/>
          </a:xfrm>
        </p:spPr>
        <p:txBody>
          <a:bodyPr anchor="ctr">
            <a:normAutofit fontScale="85000" lnSpcReduction="20000"/>
          </a:bodyPr>
          <a:lstStyle/>
          <a:p>
            <a:pPr marL="0" indent="0">
              <a:buNone/>
            </a:pPr>
            <a:r>
              <a:rPr lang="en-US" sz="3200" b="1" dirty="0"/>
              <a:t>In terms of education there was no national curriculum of education for this decade. However, there were schools during this decade which were grammar schools, charity schools and dame schools. </a:t>
            </a:r>
          </a:p>
          <a:p>
            <a:pPr marL="0" indent="0">
              <a:buNone/>
            </a:pPr>
            <a:r>
              <a:rPr lang="en-US" sz="3200" b="1" dirty="0"/>
              <a:t>Furthermore, grammar schools and some other schools were only for the wealthy due to financial costs. Due to this it often meant that the children who were unable to pay for an education missed out unless there was a school for them in their community. </a:t>
            </a:r>
          </a:p>
          <a:p>
            <a:pPr marL="0" indent="0">
              <a:buNone/>
            </a:pPr>
            <a:r>
              <a:rPr lang="en-US" sz="3200" b="1" dirty="0"/>
              <a:t>Due to the lack of education this would affect the children later in life by not being able to get a job they had aspirations for or dreams about.</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2"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C86B5C4-0DD7-8DC4-9A78-BE39E5774102}"/>
              </a:ext>
            </a:extLst>
          </p:cNvPr>
          <p:cNvSpPr txBox="1"/>
          <p:nvPr/>
        </p:nvSpPr>
        <p:spPr>
          <a:xfrm>
            <a:off x="408639" y="235980"/>
            <a:ext cx="3136900" cy="4401205"/>
          </a:xfrm>
          <a:prstGeom prst="rect">
            <a:avLst/>
          </a:prstGeom>
          <a:noFill/>
        </p:spPr>
        <p:txBody>
          <a:bodyPr wrap="square" rtlCol="0">
            <a:spAutoFit/>
          </a:bodyPr>
          <a:lstStyle/>
          <a:p>
            <a:r>
              <a:rPr lang="en-GB" sz="4000" b="1" dirty="0">
                <a:latin typeface="The Hand Extrablack" panose="03070A02030502020204" pitchFamily="66" charset="0"/>
                <a:hlinkClick r:id="rId3">
                  <a:extLst>
                    <a:ext uri="{A12FA001-AC4F-418D-AE19-62706E023703}">
                      <ahyp:hlinkClr xmlns:ahyp="http://schemas.microsoft.com/office/drawing/2018/hyperlinkcolor" val="tx"/>
                    </a:ext>
                  </a:extLst>
                </a:hlinkClick>
              </a:rPr>
              <a:t>Schooling before the 19th Century - UK Parliament</a:t>
            </a:r>
            <a:r>
              <a:rPr lang="en-GB" sz="4000" b="1" dirty="0">
                <a:latin typeface="The Hand Extrablack" panose="03070A02030502020204" pitchFamily="66" charset="0"/>
              </a:rPr>
              <a:t> </a:t>
            </a:r>
          </a:p>
          <a:p>
            <a:r>
              <a:rPr lang="en-GB" sz="4000" b="1" dirty="0">
                <a:latin typeface="The Hand Extrablack" panose="03070A02030502020204" pitchFamily="66" charset="0"/>
              </a:rPr>
              <a:t>This subtitle is a hyperlink to my source of information for this slide</a:t>
            </a:r>
          </a:p>
        </p:txBody>
      </p:sp>
    </p:spTree>
    <p:extLst>
      <p:ext uri="{BB962C8B-B14F-4D97-AF65-F5344CB8AC3E}">
        <p14:creationId xmlns:p14="http://schemas.microsoft.com/office/powerpoint/2010/main" val="2342640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24000" y="2"/>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2"/>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3067158" y="1647827"/>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2305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206B8-04F8-F3F3-27D2-FA17020E59A3}"/>
              </a:ext>
            </a:extLst>
          </p:cNvPr>
          <p:cNvSpPr>
            <a:spLocks noGrp="1"/>
          </p:cNvSpPr>
          <p:nvPr>
            <p:ph type="title"/>
          </p:nvPr>
        </p:nvSpPr>
        <p:spPr>
          <a:xfrm>
            <a:off x="451884" y="342902"/>
            <a:ext cx="7427028" cy="6726243"/>
          </a:xfrm>
        </p:spPr>
        <p:txBody>
          <a:bodyPr vert="horz" lIns="91440" tIns="45720" rIns="91440" bIns="45720" rtlCol="0" anchor="t">
            <a:normAutofit/>
          </a:bodyPr>
          <a:lstStyle/>
          <a:p>
            <a:r>
              <a:rPr lang="en-US" sz="11500" b="1" i="0" u="sng" dirty="0">
                <a:latin typeface="The Hand Extrablack" panose="03070A02030502020204" pitchFamily="66" charset="0"/>
                <a:cs typeface="Cavolini" panose="03000502040302020204" pitchFamily="66" charset="0"/>
              </a:rPr>
              <a:t>Youthwork and </a:t>
            </a:r>
            <a:r>
              <a:rPr lang="en-US" sz="16600" b="1" i="0" u="sng" dirty="0">
                <a:latin typeface="The Hand Extrablack" panose="03070A02030502020204" pitchFamily="66" charset="0"/>
                <a:cs typeface="Cavolini" panose="03000502040302020204" pitchFamily="66" charset="0"/>
              </a:rPr>
              <a:t>education</a:t>
            </a:r>
            <a:r>
              <a:rPr lang="en-US" sz="11500" b="1" i="0" u="sng" dirty="0">
                <a:latin typeface="The Hand Extrablack" panose="03070A02030502020204" pitchFamily="66" charset="0"/>
                <a:cs typeface="Cavolini" panose="03000502040302020204" pitchFamily="66" charset="0"/>
              </a:rPr>
              <a:t> today</a:t>
            </a:r>
          </a:p>
        </p:txBody>
      </p:sp>
      <p:pic>
        <p:nvPicPr>
          <p:cNvPr id="4" name="Picture 3" descr="A splash of colors on a white surface">
            <a:extLst>
              <a:ext uri="{FF2B5EF4-FFF2-40B4-BE49-F238E27FC236}">
                <a16:creationId xmlns:a16="http://schemas.microsoft.com/office/drawing/2014/main" id="{FE229D84-B262-FFEA-4150-498D3B6E3EA0}"/>
              </a:ext>
            </a:extLst>
          </p:cNvPr>
          <p:cNvPicPr>
            <a:picLocks noChangeAspect="1"/>
          </p:cNvPicPr>
          <p:nvPr/>
        </p:nvPicPr>
        <p:blipFill rotWithShape="1">
          <a:blip r:embed="rId2"/>
          <a:srcRect r="31132" b="-2"/>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27" name="Straight Connector 26">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7"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30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r"/>
            <a:r>
              <a:rPr lang="en-GB" sz="6000" b="1" i="0" u="sng" dirty="0">
                <a:latin typeface="The Hand Extrablack" panose="03070A02030502020204" pitchFamily="66" charset="0"/>
              </a:rPr>
              <a:t>What Is life like today </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a:bodyPr>
          <a:lstStyle/>
          <a:p>
            <a:pPr marL="0" indent="0">
              <a:buNone/>
            </a:pPr>
            <a:r>
              <a:rPr lang="en-US" sz="3600" b="1" dirty="0"/>
              <a:t>Children today are allowed to go to school for free and can have a healthy life. Children are also able to attend youth clubs. Children may have some bad experiences however there is support available from the </a:t>
            </a:r>
            <a:r>
              <a:rPr lang="en-US" sz="3600" b="1" dirty="0" err="1"/>
              <a:t>nhs</a:t>
            </a:r>
            <a:r>
              <a:rPr lang="en-US" sz="3600" b="1" dirty="0"/>
              <a:t>, teachers and parents and family.</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916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just"/>
            <a:r>
              <a:rPr lang="en-GB" sz="3600" b="1" i="0" u="sng" dirty="0">
                <a:latin typeface="The Hand Extrablack" panose="03070A02030502020204" pitchFamily="66" charset="0"/>
              </a:rPr>
              <a:t>What education and youthwork opportunities are there today?</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lnSpcReduction="10000"/>
          </a:bodyPr>
          <a:lstStyle/>
          <a:p>
            <a:r>
              <a:rPr lang="en-US" b="1" dirty="0"/>
              <a:t>In </a:t>
            </a:r>
            <a:r>
              <a:rPr lang="en-US" b="1" dirty="0" err="1"/>
              <a:t>wales</a:t>
            </a:r>
            <a:r>
              <a:rPr lang="en-US" b="1" dirty="0"/>
              <a:t> children are able to go to school from the age of three until the age of eighteen unless they would like to attend university. There is now a national curriculum established for education which was first introduced in 1988 and was updated and modified through the years to what our national curriculum is now.</a:t>
            </a:r>
          </a:p>
          <a:p>
            <a:r>
              <a:rPr lang="en-US" b="1" dirty="0"/>
              <a:t>In terms of youth work opportunities there are now youth clubs all around Wales. There are also retreat Centre's which will provide youthwork a little differently than in youth clubs. There are also other opportunities like cadets, cubs, brownies or even scouts.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0"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48E542E-4E5F-7E87-6216-5E18793F6D10}"/>
              </a:ext>
            </a:extLst>
          </p:cNvPr>
          <p:cNvSpPr txBox="1"/>
          <p:nvPr/>
        </p:nvSpPr>
        <p:spPr>
          <a:xfrm>
            <a:off x="419100" y="455396"/>
            <a:ext cx="2743200" cy="646331"/>
          </a:xfrm>
          <a:prstGeom prst="rect">
            <a:avLst/>
          </a:prstGeom>
          <a:noFill/>
        </p:spPr>
        <p:txBody>
          <a:bodyPr wrap="square" rtlCol="0">
            <a:spAutoFit/>
          </a:bodyPr>
          <a:lstStyle/>
          <a:p>
            <a:r>
              <a:rPr lang="en-GB" dirty="0">
                <a:hlinkClick r:id="rId3">
                  <a:extLst>
                    <a:ext uri="{A12FA001-AC4F-418D-AE19-62706E023703}">
                      <ahyp:hlinkClr xmlns:ahyp="http://schemas.microsoft.com/office/drawing/2018/hyperlinkcolor" val="tx"/>
                    </a:ext>
                  </a:extLst>
                </a:hlinkClick>
              </a:rPr>
              <a:t>National curriculum - GOV.UK (www.gov.uk)</a:t>
            </a:r>
            <a:endParaRPr lang="en-GB" dirty="0"/>
          </a:p>
        </p:txBody>
      </p:sp>
    </p:spTree>
    <p:extLst>
      <p:ext uri="{BB962C8B-B14F-4D97-AF65-F5344CB8AC3E}">
        <p14:creationId xmlns:p14="http://schemas.microsoft.com/office/powerpoint/2010/main" val="1309592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fontScale="90000"/>
          </a:bodyPr>
          <a:lstStyle/>
          <a:p>
            <a:r>
              <a:rPr lang="en-GB" sz="4000" b="1" i="0" u="sng" dirty="0">
                <a:latin typeface="The Hand Extrablack" panose="03070A02030502020204" pitchFamily="66" charset="0"/>
              </a:rPr>
              <a:t>How can experience children go through impact them and their communities</a:t>
            </a:r>
            <a:r>
              <a:rPr lang="en-GB" sz="2000" dirty="0"/>
              <a:t>.</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a:bodyPr>
          <a:lstStyle/>
          <a:p>
            <a:r>
              <a:rPr lang="en-US" sz="3200" dirty="0"/>
              <a:t>Children experience many different things just like adults do. children will experience death, achievements such as a gymnast medal in competitions or other things like achieving their gcses. However, the experiences a child can go through will differ and will affect the child, physically, intellectually, emotionally and socially.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9991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24000" y="2"/>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2"/>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3067158" y="1647827"/>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2305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206B8-04F8-F3F3-27D2-FA17020E59A3}"/>
              </a:ext>
            </a:extLst>
          </p:cNvPr>
          <p:cNvSpPr>
            <a:spLocks noGrp="1"/>
          </p:cNvSpPr>
          <p:nvPr>
            <p:ph type="title"/>
          </p:nvPr>
        </p:nvSpPr>
        <p:spPr>
          <a:xfrm>
            <a:off x="-42863" y="342900"/>
            <a:ext cx="7427028" cy="6726243"/>
          </a:xfrm>
        </p:spPr>
        <p:txBody>
          <a:bodyPr vert="horz" lIns="91440" tIns="45720" rIns="91440" bIns="45720" rtlCol="0" anchor="t">
            <a:normAutofit/>
          </a:bodyPr>
          <a:lstStyle/>
          <a:p>
            <a:pPr algn="ctr"/>
            <a:r>
              <a:rPr lang="en-US" sz="9200" b="1" i="0" u="sng" dirty="0">
                <a:latin typeface="The Hand Extrablack" panose="03070A02030502020204" pitchFamily="66" charset="0"/>
                <a:cs typeface="Cavolini" panose="03000502040302020204" pitchFamily="66" charset="0"/>
              </a:rPr>
              <a:t>What policies were established in</a:t>
            </a:r>
            <a:br>
              <a:rPr lang="en-US" sz="9200" b="1" i="0" u="sng" dirty="0">
                <a:latin typeface="The Hand Extrablack" panose="03070A02030502020204" pitchFamily="66" charset="0"/>
                <a:cs typeface="Cavolini" panose="03000502040302020204" pitchFamily="66" charset="0"/>
              </a:rPr>
            </a:br>
            <a:r>
              <a:rPr lang="en-US" sz="9200" b="1" i="0" u="sng" dirty="0">
                <a:latin typeface="The Hand Extrablack" panose="03070A02030502020204" pitchFamily="66" charset="0"/>
                <a:cs typeface="Cavolini" panose="03000502040302020204" pitchFamily="66" charset="0"/>
              </a:rPr>
              <a:t> order to protect children </a:t>
            </a:r>
          </a:p>
        </p:txBody>
      </p:sp>
      <p:pic>
        <p:nvPicPr>
          <p:cNvPr id="4" name="Picture 3" descr="A splash of colors on a white surface">
            <a:extLst>
              <a:ext uri="{FF2B5EF4-FFF2-40B4-BE49-F238E27FC236}">
                <a16:creationId xmlns:a16="http://schemas.microsoft.com/office/drawing/2014/main" id="{FE229D84-B262-FFEA-4150-498D3B6E3EA0}"/>
              </a:ext>
            </a:extLst>
          </p:cNvPr>
          <p:cNvPicPr>
            <a:picLocks noChangeAspect="1"/>
          </p:cNvPicPr>
          <p:nvPr/>
        </p:nvPicPr>
        <p:blipFill rotWithShape="1">
          <a:blip r:embed="rId2"/>
          <a:srcRect r="31132" b="-2"/>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27" name="Straight Connector 26">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7"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32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r"/>
            <a:r>
              <a:rPr lang="en-GB" b="1" i="0" u="sng" dirty="0">
                <a:latin typeface="The Hand Extrablack" panose="03070A02030502020204" pitchFamily="66" charset="0"/>
              </a:rPr>
              <a:t>Holly wells and Jessica chapman </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a:bodyPr>
          <a:lstStyle/>
          <a:p>
            <a:pPr marL="0" indent="0">
              <a:buNone/>
            </a:pPr>
            <a:r>
              <a:rPr lang="en-US" dirty="0"/>
              <a:t>Holly and Jessica were lured into the home of  their school janitor and were later killed . The girls should have never experienced what they went through. However due to their death we were able to get a really important policy in order to protect children from this happening again. We were able to update our safeguarding procedures.</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4AFE6CD-8749-E3F4-14F7-486CAC74778D}"/>
              </a:ext>
            </a:extLst>
          </p:cNvPr>
          <p:cNvSpPr txBox="1"/>
          <p:nvPr/>
        </p:nvSpPr>
        <p:spPr>
          <a:xfrm>
            <a:off x="838200" y="533401"/>
            <a:ext cx="3007660" cy="1815882"/>
          </a:xfrm>
          <a:prstGeom prst="rect">
            <a:avLst/>
          </a:prstGeom>
          <a:noFill/>
        </p:spPr>
        <p:txBody>
          <a:bodyPr wrap="square" rtlCol="0">
            <a:spAutoFit/>
          </a:bodyPr>
          <a:lstStyle/>
          <a:p>
            <a:r>
              <a:rPr lang="en-GB" sz="2800" b="1" dirty="0">
                <a:hlinkClick r:id="rId3">
                  <a:extLst>
                    <a:ext uri="{A12FA001-AC4F-418D-AE19-62706E023703}">
                      <ahyp:hlinkClr xmlns:ahyp="http://schemas.microsoft.com/office/drawing/2018/hyperlinkcolor" val="tx"/>
                    </a:ext>
                  </a:extLst>
                </a:hlinkClick>
              </a:rPr>
              <a:t>Soham murders: Ian Huntley's press interviews alerted police - BBC News</a:t>
            </a:r>
            <a:r>
              <a:rPr lang="en-GB" sz="2800" b="1" dirty="0"/>
              <a:t> </a:t>
            </a:r>
          </a:p>
        </p:txBody>
      </p:sp>
    </p:spTree>
    <p:extLst>
      <p:ext uri="{BB962C8B-B14F-4D97-AF65-F5344CB8AC3E}">
        <p14:creationId xmlns:p14="http://schemas.microsoft.com/office/powerpoint/2010/main" val="3801511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r>
              <a:rPr lang="en-GB" sz="6000" b="1" i="0" u="sng" dirty="0" err="1">
                <a:latin typeface="The Hand Extrablack" panose="03070A02030502020204" pitchFamily="66" charset="0"/>
              </a:rPr>
              <a:t>Dbs</a:t>
            </a:r>
            <a:r>
              <a:rPr lang="en-GB" sz="6000" b="1" i="0" u="sng" dirty="0">
                <a:latin typeface="The Hand Extrablack" panose="03070A02030502020204" pitchFamily="66" charset="0"/>
              </a:rPr>
              <a:t> checks</a:t>
            </a:r>
            <a:r>
              <a:rPr lang="en-GB" sz="2000" dirty="0"/>
              <a:t>.</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a:bodyPr>
          <a:lstStyle/>
          <a:p>
            <a:r>
              <a:rPr lang="en-US" sz="3200" b="1" dirty="0">
                <a:solidFill>
                  <a:schemeClr val="tx1"/>
                </a:solidFill>
              </a:rPr>
              <a:t>Polices that were established to protect children were DBS checks. These checks ensured that everyone who wanted to work with children were safe to do so and weren’t criminals.</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2B0E282-46FC-FEDE-C001-5F21726BA196}"/>
              </a:ext>
            </a:extLst>
          </p:cNvPr>
          <p:cNvSpPr txBox="1"/>
          <p:nvPr/>
        </p:nvSpPr>
        <p:spPr>
          <a:xfrm>
            <a:off x="457200" y="266700"/>
            <a:ext cx="2305377" cy="2246769"/>
          </a:xfrm>
          <a:prstGeom prst="rect">
            <a:avLst/>
          </a:prstGeom>
          <a:noFill/>
        </p:spPr>
        <p:txBody>
          <a:bodyPr wrap="square" rtlCol="0">
            <a:spAutoFit/>
          </a:bodyPr>
          <a:lstStyle/>
          <a:p>
            <a:r>
              <a:rPr lang="en-GB" sz="2800" b="1" dirty="0">
                <a:hlinkClick r:id="rId3">
                  <a:extLst>
                    <a:ext uri="{A12FA001-AC4F-418D-AE19-62706E023703}">
                      <ahyp:hlinkClr xmlns:ahyp="http://schemas.microsoft.com/office/drawing/2018/hyperlinkcolor" val="tx"/>
                    </a:ext>
                  </a:extLst>
                </a:hlinkClick>
              </a:rPr>
              <a:t>About us - Disclosure and Barring Service - GOV.UK (www.gov.uk)</a:t>
            </a:r>
            <a:endParaRPr lang="en-GB" sz="2800" b="1" dirty="0"/>
          </a:p>
        </p:txBody>
      </p:sp>
    </p:spTree>
    <p:extLst>
      <p:ext uri="{BB962C8B-B14F-4D97-AF65-F5344CB8AC3E}">
        <p14:creationId xmlns:p14="http://schemas.microsoft.com/office/powerpoint/2010/main" val="3973501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6">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8">
            <a:extLst>
              <a:ext uri="{FF2B5EF4-FFF2-40B4-BE49-F238E27FC236}">
                <a16:creationId xmlns:a16="http://schemas.microsoft.com/office/drawing/2014/main" id="{DC829807-7791-462F-8C59-969B0EC71A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4"/>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itle 1">
            <a:extLst>
              <a:ext uri="{FF2B5EF4-FFF2-40B4-BE49-F238E27FC236}">
                <a16:creationId xmlns:a16="http://schemas.microsoft.com/office/drawing/2014/main" id="{4BCE47AB-821F-D2F1-C9F5-A93B3AE9D1E9}"/>
              </a:ext>
            </a:extLst>
          </p:cNvPr>
          <p:cNvSpPr>
            <a:spLocks noGrp="1"/>
          </p:cNvSpPr>
          <p:nvPr>
            <p:ph type="title"/>
          </p:nvPr>
        </p:nvSpPr>
        <p:spPr>
          <a:xfrm>
            <a:off x="5230906" y="533401"/>
            <a:ext cx="6427694" cy="1111254"/>
          </a:xfrm>
        </p:spPr>
        <p:txBody>
          <a:bodyPr>
            <a:normAutofit/>
          </a:bodyPr>
          <a:lstStyle/>
          <a:p>
            <a:pPr algn="r"/>
            <a:r>
              <a:rPr lang="en-GB" sz="4000" b="1" i="0" u="sng" dirty="0">
                <a:latin typeface="The Hand Extrablack" panose="03070A02030502020204" pitchFamily="66" charset="0"/>
              </a:rPr>
              <a:t>Policies for youth work?</a:t>
            </a:r>
          </a:p>
        </p:txBody>
      </p:sp>
      <p:sp>
        <p:nvSpPr>
          <p:cNvPr id="61" name="Content Placeholder 7">
            <a:extLst>
              <a:ext uri="{FF2B5EF4-FFF2-40B4-BE49-F238E27FC236}">
                <a16:creationId xmlns:a16="http://schemas.microsoft.com/office/drawing/2014/main" id="{D924DA35-410D-4591-BF27-B9E881E0990D}"/>
              </a:ext>
            </a:extLst>
          </p:cNvPr>
          <p:cNvSpPr>
            <a:spLocks noGrp="1"/>
          </p:cNvSpPr>
          <p:nvPr>
            <p:ph idx="1"/>
          </p:nvPr>
        </p:nvSpPr>
        <p:spPr>
          <a:xfrm>
            <a:off x="5049839" y="1754841"/>
            <a:ext cx="6481170" cy="4569758"/>
          </a:xfrm>
        </p:spPr>
        <p:txBody>
          <a:bodyPr anchor="ctr">
            <a:normAutofit/>
          </a:bodyPr>
          <a:lstStyle/>
          <a:p>
            <a:r>
              <a:rPr lang="en-US" sz="3200" dirty="0"/>
              <a:t>There is the National occupation standards for youth work.</a:t>
            </a:r>
          </a:p>
          <a:p>
            <a:r>
              <a:rPr lang="en-US" sz="3200" dirty="0"/>
              <a:t>Another policy is the principles and purposes booklet which outlines what youthwork is and what we do through values. </a:t>
            </a:r>
          </a:p>
        </p:txBody>
      </p:sp>
      <p:pic>
        <p:nvPicPr>
          <p:cNvPr id="4" name="Content Placeholder 3" descr="A splash of colors on a white surface">
            <a:extLst>
              <a:ext uri="{FF2B5EF4-FFF2-40B4-BE49-F238E27FC236}">
                <a16:creationId xmlns:a16="http://schemas.microsoft.com/office/drawing/2014/main" id="{9300B63F-7446-3789-E116-D2000C3879DA}"/>
              </a:ext>
            </a:extLst>
          </p:cNvPr>
          <p:cNvPicPr>
            <a:picLocks noChangeAspect="1"/>
          </p:cNvPicPr>
          <p:nvPr/>
        </p:nvPicPr>
        <p:blipFill rotWithShape="1">
          <a:blip r:embed="rId2"/>
          <a:srcRect l="3242" r="41533"/>
          <a:stretch/>
        </p:blipFill>
        <p:spPr>
          <a:xfrm>
            <a:off x="21" y="2"/>
            <a:ext cx="5049819" cy="6857998"/>
          </a:xfrm>
          <a:custGeom>
            <a:avLst/>
            <a:gdLst/>
            <a:ahLst/>
            <a:cxnLst/>
            <a:rect l="l" t="t" r="r" b="b"/>
            <a:pathLst>
              <a:path w="5049839" h="6857998">
                <a:moveTo>
                  <a:pt x="0" y="0"/>
                </a:moveTo>
                <a:lnTo>
                  <a:pt x="5049839" y="1331"/>
                </a:lnTo>
                <a:lnTo>
                  <a:pt x="3110749" y="6857998"/>
                </a:lnTo>
                <a:lnTo>
                  <a:pt x="0" y="6857998"/>
                </a:lnTo>
                <a:close/>
              </a:path>
            </a:pathLst>
          </a:custGeom>
        </p:spPr>
      </p:pic>
      <p:cxnSp>
        <p:nvCxnSpPr>
          <p:cNvPr id="76" name="Straight Connector 7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845861" y="2"/>
            <a:ext cx="699247" cy="68573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2312DA-BDBD-40EE-84AB-53293C1CD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10" y="5788961"/>
            <a:ext cx="7396312" cy="106904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7AB8535-16BB-0BCB-AEE5-CB87EC8C33B9}"/>
              </a:ext>
            </a:extLst>
          </p:cNvPr>
          <p:cNvSpPr txBox="1"/>
          <p:nvPr/>
        </p:nvSpPr>
        <p:spPr>
          <a:xfrm>
            <a:off x="228600" y="835028"/>
            <a:ext cx="4160248" cy="3293209"/>
          </a:xfrm>
          <a:prstGeom prst="rect">
            <a:avLst/>
          </a:prstGeom>
          <a:noFill/>
        </p:spPr>
        <p:txBody>
          <a:bodyPr wrap="square" rtlCol="0">
            <a:spAutoFit/>
          </a:bodyPr>
          <a:lstStyle/>
          <a:p>
            <a:r>
              <a:rPr lang="en-GB" sz="3200" b="1" u="sng" dirty="0">
                <a:hlinkClick r:id="rId3">
                  <a:extLst>
                    <a:ext uri="{A12FA001-AC4F-418D-AE19-62706E023703}">
                      <ahyp:hlinkClr xmlns:ahyp="http://schemas.microsoft.com/office/drawing/2018/hyperlinkcolor" val="tx"/>
                    </a:ext>
                  </a:extLst>
                </a:hlinkClick>
              </a:rPr>
              <a:t>YOUTH-WORK-NOS-2019-inc-Signposts-CLD.pdf (etswales.org.uk)</a:t>
            </a:r>
            <a:endParaRPr lang="en-GB" sz="3200" b="1" u="sng" dirty="0"/>
          </a:p>
          <a:p>
            <a:endParaRPr lang="en-GB" sz="3200" b="1" u="sng" dirty="0"/>
          </a:p>
          <a:p>
            <a:r>
              <a:rPr lang="en-GB" sz="4000" b="1" dirty="0">
                <a:hlinkClick r:id="rId4">
                  <a:extLst>
                    <a:ext uri="{A12FA001-AC4F-418D-AE19-62706E023703}">
                      <ahyp:hlinkClr xmlns:ahyp="http://schemas.microsoft.com/office/drawing/2018/hyperlinkcolor" val="tx"/>
                    </a:ext>
                  </a:extLst>
                </a:hlinkClick>
              </a:rPr>
              <a:t>BOOKLET (cwvys.org.uk)</a:t>
            </a:r>
            <a:endParaRPr lang="en-GB" sz="4000" b="1" u="sng" dirty="0"/>
          </a:p>
        </p:txBody>
      </p:sp>
    </p:spTree>
    <p:extLst>
      <p:ext uri="{BB962C8B-B14F-4D97-AF65-F5344CB8AC3E}">
        <p14:creationId xmlns:p14="http://schemas.microsoft.com/office/powerpoint/2010/main" val="1561660430"/>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Prismatic</Template>
  <TotalTime>908</TotalTime>
  <Words>1569</Words>
  <Application>Microsoft Office PowerPoint</Application>
  <PresentationFormat>Widescreen</PresentationFormat>
  <Paragraphs>64</Paragraphs>
  <Slides>19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The Hand Extrablack</vt:lpstr>
      <vt:lpstr>Univers Condensed Light</vt:lpstr>
      <vt:lpstr>Walbaum Display Light</vt:lpstr>
      <vt:lpstr>AngleLinesVTI</vt:lpstr>
      <vt:lpstr>Youthwork and education </vt:lpstr>
      <vt:lpstr>Introduction </vt:lpstr>
      <vt:lpstr>introduction</vt:lpstr>
      <vt:lpstr>Youthwork and education in the 1740s and onwards</vt:lpstr>
      <vt:lpstr>What was life like for children in the 1740s</vt:lpstr>
      <vt:lpstr>The foundling hospital</vt:lpstr>
      <vt:lpstr>The foundling hospital</vt:lpstr>
      <vt:lpstr>The foundling hopital</vt:lpstr>
      <vt:lpstr>How can experiences effect childrens lives</vt:lpstr>
      <vt:lpstr>How can experiences effect childrens lives</vt:lpstr>
      <vt:lpstr>What education and youth work  opportunities were there in the 1740s ? </vt:lpstr>
      <vt:lpstr>Youthwork and education today</vt:lpstr>
      <vt:lpstr>What Is life like today </vt:lpstr>
      <vt:lpstr>What education and youthwork opportunities are there today?</vt:lpstr>
      <vt:lpstr>How can experience children go through impact them and their communities.</vt:lpstr>
      <vt:lpstr>What policies were established in  order to protect children </vt:lpstr>
      <vt:lpstr>Holly wells and Jessica chapman </vt:lpstr>
      <vt:lpstr>Dbs checks.</vt:lpstr>
      <vt:lpstr>Policies for youth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courtney newman</dc:creator>
  <cp:lastModifiedBy>courtney newman</cp:lastModifiedBy>
  <cp:revision>4</cp:revision>
  <dcterms:created xsi:type="dcterms:W3CDTF">2023-01-18T23:37:43Z</dcterms:created>
  <dcterms:modified xsi:type="dcterms:W3CDTF">2023-01-26T10:46:24Z</dcterms:modified>
</cp:coreProperties>
</file>