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61" r:id="rId4"/>
    <p:sldId id="257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38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34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642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31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5973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948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6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679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979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78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79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4A302-BE27-495B-BE10-40ED7CD726A4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C1388-6DB7-4670-8884-A2A3B94902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46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ancientpages.com/2018/11/12/olympe-de-gouges-first-french-feminist-challenged-maximilien-de-robespierre-and-the-jacobin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.uk/people/mary-shelley" TargetMode="External"/><Relationship Id="rId2" Type="http://schemas.openxmlformats.org/officeDocument/2006/relationships/hyperlink" Target="https://www.bl.uk/collection-items/~/~/link.aspx?_id=C294CCD75AAE45129C2F4291A820684E&amp;_z=z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l.uk/works/frankenstei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l.uk/collection-items/~/link.aspx?_id=D6E442BC70F04B3AA1E2A0C14CF21987&amp;_z=z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6X5vP-KVmI" TargetMode="External"/><Relationship Id="rId2" Type="http://schemas.openxmlformats.org/officeDocument/2006/relationships/hyperlink" Target="https://www.youtube.com/watch?v=v3D8f57vrN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g"/><Relationship Id="rId3" Type="http://schemas.openxmlformats.org/officeDocument/2006/relationships/image" Target="../media/image7.jpg"/><Relationship Id="rId7" Type="http://schemas.openxmlformats.org/officeDocument/2006/relationships/image" Target="../media/image11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g"/><Relationship Id="rId5" Type="http://schemas.openxmlformats.org/officeDocument/2006/relationships/image" Target="../media/image9.jpg"/><Relationship Id="rId4" Type="http://schemas.openxmlformats.org/officeDocument/2006/relationships/image" Target="../media/image8.jpg"/><Relationship Id="rId9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>
                <a:solidFill>
                  <a:schemeClr val="accent2">
                    <a:lumMod val="50000"/>
                  </a:schemeClr>
                </a:solidFill>
              </a:rPr>
              <a:t>HPAN5020/6020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/>
            </a:r>
            <a:br>
              <a:rPr lang="en-GB" b="1" dirty="0">
                <a:solidFill>
                  <a:schemeClr val="accent2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Activism, Protest and Campaigning for Global Justice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b="1" dirty="0" smtClean="0">
                <a:solidFill>
                  <a:schemeClr val="accent2">
                    <a:lumMod val="50000"/>
                  </a:schemeClr>
                </a:solidFill>
              </a:rPr>
              <a:t>Votes for Women and the Continuing Struggle</a:t>
            </a:r>
          </a:p>
          <a:p>
            <a:pPr marL="0" indent="0">
              <a:buNone/>
            </a:pPr>
            <a:r>
              <a:rPr lang="en-GB" sz="4800" b="1" dirty="0" smtClean="0">
                <a:solidFill>
                  <a:schemeClr val="accent2">
                    <a:lumMod val="50000"/>
                  </a:schemeClr>
                </a:solidFill>
              </a:rPr>
              <a:t>for Women’s Rights</a:t>
            </a:r>
          </a:p>
          <a:p>
            <a:pPr marL="0" indent="0">
              <a:buNone/>
            </a:pPr>
            <a:endParaRPr lang="en-GB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746" y="2449656"/>
            <a:ext cx="2536371" cy="372730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8081" y="4001294"/>
            <a:ext cx="2104576" cy="210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222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Women’s Rights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Patriarchal society: was it always so?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456" y="2518913"/>
            <a:ext cx="4195011" cy="365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19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Declaration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of the Rights of Woman and the Female Citizen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/>
            </a:r>
            <a:br>
              <a:rPr lang="en-GB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sz="2200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(</a:t>
            </a:r>
            <a:r>
              <a:rPr lang="en-GB" sz="2200" i="1" dirty="0" err="1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Déclaration</a:t>
            </a:r>
            <a:r>
              <a:rPr lang="en-GB" sz="2200" i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 </a:t>
            </a:r>
            <a:r>
              <a:rPr lang="en-GB" sz="2200" i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des droits de la femme et de la </a:t>
            </a:r>
            <a:r>
              <a:rPr lang="en-GB" sz="2200" i="1" dirty="0" err="1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citoyenne</a:t>
            </a:r>
            <a:r>
              <a:rPr lang="en-GB" sz="2200" i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)     </a:t>
            </a:r>
            <a:endParaRPr lang="en-GB" sz="2200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</a:rPr>
              <a:t>Declaration of the Rights of Woman and the Female </a:t>
            </a:r>
            <a:r>
              <a:rPr lang="en-GB" sz="2000" b="1" dirty="0" smtClean="0">
                <a:solidFill>
                  <a:schemeClr val="accent2">
                    <a:lumMod val="50000"/>
                  </a:schemeClr>
                </a:solidFill>
              </a:rPr>
              <a:t>Citizen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, also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known as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the </a:t>
            </a:r>
            <a:r>
              <a:rPr lang="en-GB" sz="2000" b="1" dirty="0" smtClean="0">
                <a:solidFill>
                  <a:schemeClr val="accent2">
                    <a:lumMod val="50000"/>
                  </a:schemeClr>
                </a:solidFill>
              </a:rPr>
              <a:t>Declaration 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</a:rPr>
              <a:t>of the Rights of Woman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, was written on 5 September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1791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by French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feminist and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playwright </a:t>
            </a:r>
            <a:r>
              <a:rPr lang="en-GB" sz="2000" dirty="0" err="1">
                <a:solidFill>
                  <a:schemeClr val="accent2">
                    <a:lumMod val="50000"/>
                  </a:schemeClr>
                </a:solidFill>
              </a:rPr>
              <a:t>Olympe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 de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Gouges,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in response to the </a:t>
            </a:r>
            <a:r>
              <a:rPr lang="en-GB" sz="2000" dirty="0" smtClean="0">
                <a:solidFill>
                  <a:schemeClr val="accent2">
                    <a:lumMod val="50000"/>
                  </a:schemeClr>
                </a:solidFill>
              </a:rPr>
              <a:t>adoption by the French National Assembly of the Declaration </a:t>
            </a:r>
            <a:r>
              <a:rPr lang="en-GB" sz="2000" dirty="0">
                <a:solidFill>
                  <a:schemeClr val="accent2">
                    <a:lumMod val="50000"/>
                  </a:schemeClr>
                </a:solidFill>
              </a:rPr>
              <a:t>of the Rights of Man and of the Citizen. </a:t>
            </a:r>
            <a:endParaRPr lang="en-GB" sz="20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http://www.ancientpages.com/2018/11/12/olympe-de-gouges-first-french-feminist-challenged-maximilien-de-robespierre-and-the-jacobins</a:t>
            </a:r>
            <a:r>
              <a:rPr lang="en-GB" sz="2000" dirty="0" smtClean="0">
                <a:hlinkClick r:id="rId2"/>
              </a:rPr>
              <a:t>/</a:t>
            </a:r>
            <a:endParaRPr lang="en-GB" sz="2000" dirty="0" smtClean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889" y="1825625"/>
            <a:ext cx="3056148" cy="196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0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A vindication of the Rights of Woman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108" y="1825625"/>
            <a:ext cx="5801784" cy="4351338"/>
          </a:xfrm>
        </p:spPr>
      </p:pic>
    </p:spTree>
    <p:extLst>
      <p:ext uri="{BB962C8B-B14F-4D97-AF65-F5344CB8AC3E}">
        <p14:creationId xmlns:p14="http://schemas.microsoft.com/office/powerpoint/2010/main" val="1930167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Mary Wollstonecraft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Mary Wollstonecraft is best known as an early campaigner for the rights of women and in particular for her contribution to the debate on the French Revolution,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A Vindication of the Rights of Woman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(1792). She was married to the social philosopher and radical, William Godwin, later a writer for children himself. Wollstonecraft died within a few days of their daughter’s birth, but this child,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3"/>
              </a:rPr>
              <a:t>Mary Shelley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would go on to write many books herself, most famously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4"/>
              </a:rPr>
              <a:t>Frankenstein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(1817). </a:t>
            </a:r>
          </a:p>
        </p:txBody>
      </p:sp>
    </p:spTree>
    <p:extLst>
      <p:ext uri="{BB962C8B-B14F-4D97-AF65-F5344CB8AC3E}">
        <p14:creationId xmlns:p14="http://schemas.microsoft.com/office/powerpoint/2010/main" val="4030964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3600" b="1" i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A </a:t>
            </a:r>
            <a:r>
              <a:rPr lang="en-GB" sz="3600" b="1" i="1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Vindication of the Rights of </a:t>
            </a:r>
            <a:r>
              <a:rPr lang="en-GB" sz="3600" b="1" i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Woman</a:t>
            </a:r>
            <a:endParaRPr lang="en-GB" sz="3600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Wollstonecraft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(1759-1797)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was prompted to write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the book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mainly to answer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Edmund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Burke’s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Reflections on the French Revolution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published in late 1790. </a:t>
            </a: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She initially wrote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</a:rPr>
              <a:t>A Vindication of the Rights of Men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(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1790), arguing for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parliamentary reform,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religious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and civil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liberties, as part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of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“a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man’s birth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right”. 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T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homas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Paine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also published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his </a:t>
            </a:r>
            <a:r>
              <a:rPr lang="en-GB" i="1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Rights of Man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in 1791,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again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arguing against Burke – but Wollstonecraft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now went further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publishing a book arguing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for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women’s rights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to be on the same footing as men’s</a:t>
            </a:r>
            <a:r>
              <a:rPr lang="en-GB" dirty="0"/>
              <a:t>.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84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Votes for Women - Suffragettes and Suffragists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42878"/>
            <a:ext cx="78867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Women's suffrage around the world, </a:t>
            </a:r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Encyclopedia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Britannica video, 2013 (4:30)</a:t>
            </a: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h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hlinkClick r:id="rId2"/>
              </a:rPr>
              <a:t>ttps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  <a:hlinkClick r:id="rId2"/>
              </a:rPr>
              <a:t>://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  <a:hlinkClick r:id="rId2"/>
              </a:rPr>
              <a:t>www.youtube.com/watch?v=v3D8f57vrN8</a:t>
            </a: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Dr Anna Maguire and Dr Alice Evans (Kings College London, 2018) on the women's suffrage movement and its relevance for gender equality today (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6:57)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www.youtube.com/watch?v=M6X5vP-KVmI</a:t>
            </a:r>
            <a:endParaRPr lang="en-GB" dirty="0" smtClean="0"/>
          </a:p>
          <a:p>
            <a:pPr marL="0" indent="0">
              <a:buNone/>
            </a:pPr>
            <a:endParaRPr lang="en-GB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Class exercise/Handout: Suffragettes</a:t>
            </a:r>
            <a:endParaRPr lang="en-GB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793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Class Exercise commentary:</a:t>
            </a:r>
            <a:b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Leaders and controversies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1897 </a:t>
            </a: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Milicent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Fawcett founded the 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National Union of Women’s Suffrage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1903 Emmeline Pankhurst and her daughters, Christabel and Sylvia, founded the 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Women’s Social and Political Union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1914-1918 “Interruption” of main activities during the War. Sylvia Pankhurst disagreed and founded the 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Women’s Suffrage Federation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, which later became the Workers’ Socialist Federation, and supported the </a:t>
            </a: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International Women’s Peace Congress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at the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H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ague)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1918 Women over 30 win the right to vote  - but only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if they were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registered property occupiers 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(or </a:t>
            </a:r>
            <a:r>
              <a:rPr lang="en-GB" b="1" dirty="0">
                <a:solidFill>
                  <a:schemeClr val="accent2">
                    <a:lumMod val="50000"/>
                  </a:schemeClr>
                </a:solidFill>
              </a:rPr>
              <a:t>married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to a registered property occupier) of land or premises with a rateable value greater than £5 or of a dwelling-house and not subject to any legal incapacity, or were graduates voting in a University constituency.</a:t>
            </a:r>
            <a:endParaRPr lang="en-GB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1928 Equal franchise won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76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Women’s Rights worldwide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Recent and current campaigns: class discussion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</a:rPr>
              <a:t>A campaign on a different level: the role of the UN?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Human Development Index: </a:t>
            </a: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Mahbub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ul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50000"/>
                  </a:schemeClr>
                </a:solidFill>
              </a:rPr>
              <a:t>Haq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for UNDP (1990) and Amartya Sen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Millennium Development Goals 2000-2015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Sustainable Development Goals 2015-2030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23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Millennium Development Goals</a:t>
            </a:r>
            <a:b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2000-2015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49" y="1690689"/>
            <a:ext cx="1524000" cy="1524000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848" y="1644593"/>
            <a:ext cx="1524000" cy="1524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9447" y="1690689"/>
            <a:ext cx="1524000" cy="1524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701" y="1690689"/>
            <a:ext cx="1524000" cy="15240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249" y="3512388"/>
            <a:ext cx="1524000" cy="1524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7848" y="3512388"/>
            <a:ext cx="1524000" cy="1524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4774" y="3512388"/>
            <a:ext cx="1524000" cy="15240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700" y="3512388"/>
            <a:ext cx="15240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2722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Sustainable Development Goals</a:t>
            </a:r>
            <a:b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</a:br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2015-2030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476" y="1690689"/>
            <a:ext cx="7619047" cy="3695238"/>
          </a:xfrm>
        </p:spPr>
      </p:pic>
    </p:spTree>
    <p:extLst>
      <p:ext uri="{BB962C8B-B14F-4D97-AF65-F5344CB8AC3E}">
        <p14:creationId xmlns:p14="http://schemas.microsoft.com/office/powerpoint/2010/main" val="1673074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SDG 5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223" y="1825625"/>
            <a:ext cx="6157553" cy="4351338"/>
          </a:xfrm>
        </p:spPr>
      </p:pic>
    </p:spTree>
    <p:extLst>
      <p:ext uri="{BB962C8B-B14F-4D97-AF65-F5344CB8AC3E}">
        <p14:creationId xmlns:p14="http://schemas.microsoft.com/office/powerpoint/2010/main" val="1919662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SDG 5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9804586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SDG 5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4817" y="1825625"/>
            <a:ext cx="6694366" cy="4351338"/>
          </a:xfrm>
        </p:spPr>
      </p:pic>
    </p:spTree>
    <p:extLst>
      <p:ext uri="{BB962C8B-B14F-4D97-AF65-F5344CB8AC3E}">
        <p14:creationId xmlns:p14="http://schemas.microsoft.com/office/powerpoint/2010/main" val="15183400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2">
                    <a:lumMod val="50000"/>
                  </a:schemeClr>
                </a:solidFill>
                <a:latin typeface="+mn-lt"/>
              </a:rPr>
              <a:t>Continuing Campaigns</a:t>
            </a:r>
            <a:endParaRPr lang="en-GB" b="1" dirty="0">
              <a:solidFill>
                <a:schemeClr val="accent2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Women’s rights, Equality, Access to education, health-related…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Governmental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Inter-governmental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NGO-led</a:t>
            </a:r>
          </a:p>
          <a:p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INGO-led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86" y="2579050"/>
            <a:ext cx="4057297" cy="332756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890" y="3842719"/>
            <a:ext cx="1440429" cy="206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449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117</TotalTime>
  <Words>564</Words>
  <Application>Microsoft Office PowerPoint</Application>
  <PresentationFormat>On-screen Show (4:3)</PresentationFormat>
  <Paragraphs>52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HPAN5020/6020 Activism, Protest and Campaigning for Global Justice</vt:lpstr>
      <vt:lpstr>Women’s Rights</vt:lpstr>
      <vt:lpstr>Declaration of the Rights of Woman and the Female Citizen  (Déclaration des droits de la femme et de la citoyenne)     </vt:lpstr>
      <vt:lpstr>A vindication of the Rights of Woman</vt:lpstr>
      <vt:lpstr>Mary Wollstonecraft</vt:lpstr>
      <vt:lpstr> A Vindication of the Rights of Woman</vt:lpstr>
      <vt:lpstr>Votes for Women - Suffragettes and Suffragists</vt:lpstr>
      <vt:lpstr>Class Exercise commentary: Leaders and controversies</vt:lpstr>
      <vt:lpstr>Women’s Rights worldwide</vt:lpstr>
      <vt:lpstr>Millennium Development Goals 2000-2015</vt:lpstr>
      <vt:lpstr>Sustainable Development Goals 2015-2030</vt:lpstr>
      <vt:lpstr>SDG 5</vt:lpstr>
      <vt:lpstr>SDG 5</vt:lpstr>
      <vt:lpstr>SDG 5</vt:lpstr>
      <vt:lpstr>Continuing Campaigns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</dc:title>
  <dc:creator>Andy Bevan</dc:creator>
  <cp:lastModifiedBy>Andy Bevan</cp:lastModifiedBy>
  <cp:revision>22</cp:revision>
  <dcterms:created xsi:type="dcterms:W3CDTF">2019-01-21T13:52:20Z</dcterms:created>
  <dcterms:modified xsi:type="dcterms:W3CDTF">2019-02-15T09:10:26Z</dcterms:modified>
</cp:coreProperties>
</file>