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handoutMasterIdLst>
    <p:handoutMasterId r:id="rId36"/>
  </p:handoutMasterIdLst>
  <p:sldIdLst>
    <p:sldId id="257" r:id="rId2"/>
    <p:sldId id="271" r:id="rId3"/>
    <p:sldId id="293" r:id="rId4"/>
    <p:sldId id="270" r:id="rId5"/>
    <p:sldId id="258" r:id="rId6"/>
    <p:sldId id="273" r:id="rId7"/>
    <p:sldId id="260" r:id="rId8"/>
    <p:sldId id="292" r:id="rId9"/>
    <p:sldId id="291" r:id="rId10"/>
    <p:sldId id="261" r:id="rId11"/>
    <p:sldId id="263" r:id="rId12"/>
    <p:sldId id="266" r:id="rId13"/>
    <p:sldId id="264" r:id="rId14"/>
    <p:sldId id="267" r:id="rId15"/>
    <p:sldId id="268" r:id="rId16"/>
    <p:sldId id="269" r:id="rId17"/>
    <p:sldId id="265" r:id="rId18"/>
    <p:sldId id="272" r:id="rId19"/>
    <p:sldId id="262" r:id="rId20"/>
    <p:sldId id="274" r:id="rId21"/>
    <p:sldId id="275" r:id="rId22"/>
    <p:sldId id="280" r:id="rId23"/>
    <p:sldId id="277" r:id="rId24"/>
    <p:sldId id="281" r:id="rId25"/>
    <p:sldId id="282" r:id="rId26"/>
    <p:sldId id="283" r:id="rId27"/>
    <p:sldId id="285" r:id="rId28"/>
    <p:sldId id="287" r:id="rId29"/>
    <p:sldId id="276" r:id="rId30"/>
    <p:sldId id="288" r:id="rId31"/>
    <p:sldId id="286" r:id="rId32"/>
    <p:sldId id="27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940" autoAdjust="0"/>
    <p:restoredTop sz="94660"/>
  </p:normalViewPr>
  <p:slideViewPr>
    <p:cSldViewPr snapToGrid="0">
      <p:cViewPr varScale="1">
        <p:scale>
          <a:sx n="73" d="100"/>
          <a:sy n="73" d="100"/>
        </p:scale>
        <p:origin x="60"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3AF3C8-2B8D-4E4D-ABA4-B0B2E6031CD5}" type="datetimeFigureOut">
              <a:rPr lang="en-GB" smtClean="0"/>
              <a:t>30/10/2019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519BCEA-D45D-4AB2-A506-EE18E2CBD090}" type="slidenum">
              <a:rPr lang="en-GB" smtClean="0"/>
              <a:t>‹#›</a:t>
            </a:fld>
            <a:endParaRPr lang="en-GB"/>
          </a:p>
        </p:txBody>
      </p:sp>
    </p:spTree>
    <p:extLst>
      <p:ext uri="{BB962C8B-B14F-4D97-AF65-F5344CB8AC3E}">
        <p14:creationId xmlns:p14="http://schemas.microsoft.com/office/powerpoint/2010/main" val="37042583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B093F7-832A-403E-9EF3-08C74346A81D}" type="datetimeFigureOut">
              <a:rPr lang="en-GB" smtClean="0"/>
              <a:t>30/10/2019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4FE7A-C3B9-4187-8783-F3180907317D}" type="slidenum">
              <a:rPr lang="en-GB" smtClean="0"/>
              <a:t>‹#›</a:t>
            </a:fld>
            <a:endParaRPr lang="en-GB"/>
          </a:p>
        </p:txBody>
      </p:sp>
    </p:spTree>
    <p:extLst>
      <p:ext uri="{BB962C8B-B14F-4D97-AF65-F5344CB8AC3E}">
        <p14:creationId xmlns:p14="http://schemas.microsoft.com/office/powerpoint/2010/main" val="197584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45F73-D985-4B82-8F3C-8B18883B7BB9}" type="slidenum">
              <a:rPr lang="en-GB" smtClean="0"/>
              <a:t>25</a:t>
            </a:fld>
            <a:endParaRPr lang="en-GB"/>
          </a:p>
        </p:txBody>
      </p:sp>
    </p:spTree>
    <p:extLst>
      <p:ext uri="{BB962C8B-B14F-4D97-AF65-F5344CB8AC3E}">
        <p14:creationId xmlns:p14="http://schemas.microsoft.com/office/powerpoint/2010/main" val="589711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45F73-D985-4B82-8F3C-8B18883B7BB9}" type="slidenum">
              <a:rPr lang="en-GB" smtClean="0"/>
              <a:t>27</a:t>
            </a:fld>
            <a:endParaRPr lang="en-GB"/>
          </a:p>
        </p:txBody>
      </p:sp>
    </p:spTree>
    <p:extLst>
      <p:ext uri="{BB962C8B-B14F-4D97-AF65-F5344CB8AC3E}">
        <p14:creationId xmlns:p14="http://schemas.microsoft.com/office/powerpoint/2010/main" val="192489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10/30/2019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2091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45412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10/30/2019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82908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55538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66327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849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08820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5873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34469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01381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29128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8856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10/30/2019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85128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973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51202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9064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10/30/2019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8718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10/30/2019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9029137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dodedans.com/Eparis-1485.htm"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observers.france24.com/en/20100413-lithuania-new-disneyland-soviet-concentration-camp-deportation-day-vilnius-bunke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lonelyplanet.com/poland/krakow/activities/krakow-schindlers-list-tour/a/pa-act/v-23624P2/36029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facebook.com/auschwitzmemorial/" TargetMode="External"/><Relationship Id="rId2" Type="http://schemas.openxmlformats.org/officeDocument/2006/relationships/image" Target="../media/image40.emf"/><Relationship Id="rId1" Type="http://schemas.openxmlformats.org/officeDocument/2006/relationships/slideLayout" Target="../slideLayouts/slideLayout2.xml"/><Relationship Id="rId5" Type="http://schemas.openxmlformats.org/officeDocument/2006/relationships/hyperlink" Target="https://www.instagram.com/auschwitzmemorial/" TargetMode="External"/><Relationship Id="rId4" Type="http://schemas.openxmlformats.org/officeDocument/2006/relationships/hyperlink" Target="https://twitter.com/AuschwitzMuse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Week 4: </a:t>
            </a:r>
            <a:r>
              <a:rPr lang="en-GB" dirty="0" smtClean="0"/>
              <a:t/>
            </a:r>
            <a:br>
              <a:rPr lang="en-GB" dirty="0" smtClean="0"/>
            </a:br>
            <a:r>
              <a:rPr lang="en-GB" dirty="0" smtClean="0"/>
              <a:t>Dark </a:t>
            </a:r>
            <a:r>
              <a:rPr lang="en-GB" dirty="0"/>
              <a:t>Tourism and 'Difficult' Heritage</a:t>
            </a:r>
          </a:p>
        </p:txBody>
      </p:sp>
      <p:sp>
        <p:nvSpPr>
          <p:cNvPr id="3" name="Subtitle 2"/>
          <p:cNvSpPr>
            <a:spLocks noGrp="1"/>
          </p:cNvSpPr>
          <p:nvPr>
            <p:ph type="subTitle" idx="1"/>
          </p:nvPr>
        </p:nvSpPr>
        <p:spPr>
          <a:xfrm>
            <a:off x="1371600" y="3628501"/>
            <a:ext cx="9448800" cy="685800"/>
          </a:xfrm>
        </p:spPr>
        <p:txBody>
          <a:bodyPr>
            <a:normAutofit/>
          </a:bodyPr>
          <a:lstStyle/>
          <a:p>
            <a:r>
              <a:rPr lang="en-GB" dirty="0" smtClean="0"/>
              <a:t>Alexander Scott</a:t>
            </a:r>
            <a:endParaRPr lang="en-GB" dirty="0"/>
          </a:p>
        </p:txBody>
      </p:sp>
    </p:spTree>
    <p:extLst>
      <p:ext uri="{BB962C8B-B14F-4D97-AF65-F5344CB8AC3E}">
        <p14:creationId xmlns:p14="http://schemas.microsoft.com/office/powerpoint/2010/main" val="858415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88123"/>
            <a:ext cx="10058400" cy="1293028"/>
          </a:xfrm>
        </p:spPr>
        <p:txBody>
          <a:bodyPr/>
          <a:lstStyle/>
          <a:p>
            <a:r>
              <a:rPr lang="en-GB" dirty="0" smtClean="0"/>
              <a:t>Thinking through ‘dark tourism’</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What do you understand by the phrase ‘dark tourism’?</a:t>
            </a:r>
          </a:p>
          <a:p>
            <a:endParaRPr lang="en-GB" sz="3200" dirty="0" smtClean="0"/>
          </a:p>
          <a:p>
            <a:r>
              <a:rPr lang="en-GB" sz="3200" dirty="0" smtClean="0"/>
              <a:t>What types of practices, places, institutions and phenomena might ‘dark tourism’ encompass? Which might you be familiar with?</a:t>
            </a:r>
          </a:p>
          <a:p>
            <a:endParaRPr lang="en-GB" sz="3200" dirty="0"/>
          </a:p>
          <a:p>
            <a:r>
              <a:rPr lang="en-GB" sz="3200" dirty="0" smtClean="0"/>
              <a:t>How does ‘dark tourism’ relate to ‘heritage’?</a:t>
            </a:r>
            <a:endParaRPr lang="en-GB" sz="3200" dirty="0"/>
          </a:p>
        </p:txBody>
      </p:sp>
    </p:spTree>
    <p:extLst>
      <p:ext uri="{BB962C8B-B14F-4D97-AF65-F5344CB8AC3E}">
        <p14:creationId xmlns:p14="http://schemas.microsoft.com/office/powerpoint/2010/main" val="33634837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3429" t="12160" r="3429" b="13380"/>
          <a:stretch/>
        </p:blipFill>
        <p:spPr>
          <a:xfrm>
            <a:off x="-222069" y="0"/>
            <a:ext cx="11965578" cy="6849226"/>
          </a:xfrm>
          <a:prstGeom prst="rect">
            <a:avLst/>
          </a:prstGeom>
        </p:spPr>
      </p:pic>
    </p:spTree>
    <p:extLst>
      <p:ext uri="{BB962C8B-B14F-4D97-AF65-F5344CB8AC3E}">
        <p14:creationId xmlns:p14="http://schemas.microsoft.com/office/powerpoint/2010/main" val="1275254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969" t="17074" r="2030" b="27032"/>
          <a:stretch/>
        </p:blipFill>
        <p:spPr>
          <a:xfrm>
            <a:off x="420627" y="0"/>
            <a:ext cx="11085573" cy="5014034"/>
          </a:xfrm>
          <a:prstGeom prst="rect">
            <a:avLst/>
          </a:prstGeom>
        </p:spPr>
      </p:pic>
      <p:pic>
        <p:nvPicPr>
          <p:cNvPr id="5" name="Picture 4"/>
          <p:cNvPicPr>
            <a:picLocks noChangeAspect="1"/>
          </p:cNvPicPr>
          <p:nvPr/>
        </p:nvPicPr>
        <p:blipFill rotWithShape="1">
          <a:blip r:embed="rId3"/>
          <a:srcRect l="3594" t="37195" r="4687" b="9553"/>
          <a:stretch/>
        </p:blipFill>
        <p:spPr>
          <a:xfrm>
            <a:off x="2895600" y="3543300"/>
            <a:ext cx="7426446" cy="3314700"/>
          </a:xfrm>
          <a:prstGeom prst="rect">
            <a:avLst/>
          </a:prstGeom>
        </p:spPr>
      </p:pic>
    </p:spTree>
    <p:extLst>
      <p:ext uri="{BB962C8B-B14F-4D97-AF65-F5344CB8AC3E}">
        <p14:creationId xmlns:p14="http://schemas.microsoft.com/office/powerpoint/2010/main" val="1913727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58222" y="366310"/>
            <a:ext cx="3913778" cy="6312546"/>
          </a:xfrm>
          <a:prstGeom prst="rect">
            <a:avLst/>
          </a:prstGeom>
        </p:spPr>
      </p:pic>
      <p:pic>
        <p:nvPicPr>
          <p:cNvPr id="3" name="Picture 2"/>
          <p:cNvPicPr>
            <a:picLocks noChangeAspect="1"/>
          </p:cNvPicPr>
          <p:nvPr/>
        </p:nvPicPr>
        <p:blipFill rotWithShape="1">
          <a:blip r:embed="rId3"/>
          <a:srcRect l="49286" t="69860" r="19750" b="6168"/>
          <a:stretch/>
        </p:blipFill>
        <p:spPr>
          <a:xfrm>
            <a:off x="4885508" y="366310"/>
            <a:ext cx="4519750" cy="2689956"/>
          </a:xfrm>
          <a:prstGeom prst="rect">
            <a:avLst/>
          </a:prstGeom>
        </p:spPr>
      </p:pic>
      <p:pic>
        <p:nvPicPr>
          <p:cNvPr id="4" name="Picture 3"/>
          <p:cNvPicPr>
            <a:picLocks noChangeAspect="1"/>
          </p:cNvPicPr>
          <p:nvPr/>
        </p:nvPicPr>
        <p:blipFill rotWithShape="1">
          <a:blip r:embed="rId4"/>
          <a:srcRect l="18750" t="32789" r="50500" b="28605"/>
          <a:stretch/>
        </p:blipFill>
        <p:spPr>
          <a:xfrm>
            <a:off x="7654835" y="2952205"/>
            <a:ext cx="3749040" cy="3618412"/>
          </a:xfrm>
          <a:prstGeom prst="rect">
            <a:avLst/>
          </a:prstGeom>
        </p:spPr>
      </p:pic>
    </p:spTree>
    <p:extLst>
      <p:ext uri="{BB962C8B-B14F-4D97-AF65-F5344CB8AC3E}">
        <p14:creationId xmlns:p14="http://schemas.microsoft.com/office/powerpoint/2010/main" val="26576261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1505"/>
            <a:ext cx="8610600" cy="1293028"/>
          </a:xfrm>
        </p:spPr>
        <p:txBody>
          <a:bodyPr/>
          <a:lstStyle/>
          <a:p>
            <a:r>
              <a:rPr lang="en-GB" dirty="0" smtClean="0"/>
              <a:t>‘Negative sightseeing’</a:t>
            </a:r>
            <a:endParaRPr lang="en-GB" dirty="0"/>
          </a:p>
        </p:txBody>
      </p:sp>
      <p:sp>
        <p:nvSpPr>
          <p:cNvPr id="3" name="Content Placeholder 2"/>
          <p:cNvSpPr>
            <a:spLocks noGrp="1"/>
          </p:cNvSpPr>
          <p:nvPr>
            <p:ph idx="1"/>
          </p:nvPr>
        </p:nvSpPr>
        <p:spPr>
          <a:xfrm>
            <a:off x="171450" y="2247900"/>
            <a:ext cx="2200584" cy="3970785"/>
          </a:xfrm>
        </p:spPr>
        <p:txBody>
          <a:bodyPr>
            <a:normAutofit/>
          </a:bodyPr>
          <a:lstStyle/>
          <a:p>
            <a:pPr marL="0" indent="0">
              <a:buNone/>
            </a:pPr>
            <a:r>
              <a:rPr lang="en-GB" dirty="0"/>
              <a:t>Dean </a:t>
            </a:r>
            <a:r>
              <a:rPr lang="en-GB" dirty="0" err="1"/>
              <a:t>MacCannell</a:t>
            </a:r>
            <a:r>
              <a:rPr lang="en-GB" dirty="0"/>
              <a:t>, </a:t>
            </a:r>
            <a:r>
              <a:rPr lang="en-GB" i="1" dirty="0" smtClean="0"/>
              <a:t>The </a:t>
            </a:r>
            <a:r>
              <a:rPr lang="en-GB" i="1" dirty="0"/>
              <a:t>Tourist: A New Theory of the Leisure Class</a:t>
            </a:r>
            <a:r>
              <a:rPr lang="en-GB" dirty="0"/>
              <a:t> (Berkeley: University of California Press, 1999 [1976</a:t>
            </a:r>
            <a:r>
              <a:rPr lang="en-GB" dirty="0" smtClean="0"/>
              <a:t>]), p. 40.</a:t>
            </a:r>
            <a:endParaRPr lang="en-GB" dirty="0"/>
          </a:p>
        </p:txBody>
      </p:sp>
      <p:pic>
        <p:nvPicPr>
          <p:cNvPr id="6" name="Picture 5"/>
          <p:cNvPicPr>
            <a:picLocks noChangeAspect="1"/>
          </p:cNvPicPr>
          <p:nvPr/>
        </p:nvPicPr>
        <p:blipFill>
          <a:blip r:embed="rId2"/>
          <a:stretch>
            <a:fillRect/>
          </a:stretch>
        </p:blipFill>
        <p:spPr>
          <a:xfrm>
            <a:off x="2372034" y="1119242"/>
            <a:ext cx="9134166" cy="5243458"/>
          </a:xfrm>
          <a:prstGeom prst="rect">
            <a:avLst/>
          </a:prstGeom>
        </p:spPr>
      </p:pic>
    </p:spTree>
    <p:extLst>
      <p:ext uri="{BB962C8B-B14F-4D97-AF65-F5344CB8AC3E}">
        <p14:creationId xmlns:p14="http://schemas.microsoft.com/office/powerpoint/2010/main" val="3998234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0"/>
            <a:ext cx="11372850" cy="1293028"/>
          </a:xfrm>
        </p:spPr>
        <p:txBody>
          <a:bodyPr/>
          <a:lstStyle/>
          <a:p>
            <a:r>
              <a:rPr lang="en-GB" dirty="0" smtClean="0">
                <a:solidFill>
                  <a:srgbClr val="FFFF00"/>
                </a:solidFill>
              </a:rPr>
              <a:t>‘black spots’ and ‘fatal attractions’</a:t>
            </a:r>
            <a:endParaRPr lang="en-GB" dirty="0">
              <a:solidFill>
                <a:srgbClr val="FFFF00"/>
              </a:solidFill>
            </a:endParaRPr>
          </a:p>
        </p:txBody>
      </p:sp>
      <p:sp>
        <p:nvSpPr>
          <p:cNvPr id="3" name="Content Placeholder 2"/>
          <p:cNvSpPr>
            <a:spLocks noGrp="1"/>
          </p:cNvSpPr>
          <p:nvPr>
            <p:ph idx="1"/>
          </p:nvPr>
        </p:nvSpPr>
        <p:spPr>
          <a:xfrm>
            <a:off x="4572000" y="1586942"/>
            <a:ext cx="6934200" cy="4631744"/>
          </a:xfrm>
        </p:spPr>
        <p:txBody>
          <a:bodyPr/>
          <a:lstStyle/>
          <a:p>
            <a:pPr marL="0" indent="0" algn="r">
              <a:buNone/>
            </a:pPr>
            <a:r>
              <a:rPr lang="en-GB" dirty="0" smtClean="0"/>
              <a:t>Chris </a:t>
            </a:r>
            <a:r>
              <a:rPr lang="en-GB" dirty="0" err="1" smtClean="0"/>
              <a:t>Rojek</a:t>
            </a:r>
            <a:r>
              <a:rPr lang="en-GB" dirty="0" smtClean="0"/>
              <a:t>, </a:t>
            </a:r>
            <a:r>
              <a:rPr lang="en-GB" i="1" dirty="0" smtClean="0"/>
              <a:t>Ways of Escape: Modern Transformations in Leisure and Travel </a:t>
            </a:r>
            <a:r>
              <a:rPr lang="en-GB" dirty="0" smtClean="0"/>
              <a:t>(1993)</a:t>
            </a:r>
          </a:p>
          <a:p>
            <a:pPr marL="0" indent="0">
              <a:buNone/>
            </a:pPr>
            <a:endParaRPr lang="en-GB" dirty="0"/>
          </a:p>
          <a:p>
            <a:r>
              <a:rPr lang="en-GB" dirty="0" smtClean="0"/>
              <a:t>Interest in catastrophes – </a:t>
            </a:r>
            <a:r>
              <a:rPr lang="en-GB" dirty="0" err="1" smtClean="0"/>
              <a:t>Rojek</a:t>
            </a:r>
            <a:r>
              <a:rPr lang="en-GB" dirty="0" smtClean="0"/>
              <a:t> cites Lockerbie bombing</a:t>
            </a:r>
          </a:p>
          <a:p>
            <a:endParaRPr lang="en-GB" dirty="0"/>
          </a:p>
          <a:p>
            <a:r>
              <a:rPr lang="en-GB" dirty="0" smtClean="0"/>
              <a:t>Interest in celebrity graves and sites of deaths</a:t>
            </a:r>
          </a:p>
          <a:p>
            <a:endParaRPr lang="en-GB" dirty="0"/>
          </a:p>
        </p:txBody>
      </p:sp>
      <p:pic>
        <p:nvPicPr>
          <p:cNvPr id="4" name="Picture 3"/>
          <p:cNvPicPr>
            <a:picLocks noChangeAspect="1"/>
          </p:cNvPicPr>
          <p:nvPr/>
        </p:nvPicPr>
        <p:blipFill>
          <a:blip r:embed="rId2"/>
          <a:stretch>
            <a:fillRect/>
          </a:stretch>
        </p:blipFill>
        <p:spPr>
          <a:xfrm>
            <a:off x="0" y="1144230"/>
            <a:ext cx="3697145" cy="5713770"/>
          </a:xfrm>
          <a:prstGeom prst="rect">
            <a:avLst/>
          </a:prstGeom>
        </p:spPr>
      </p:pic>
    </p:spTree>
    <p:extLst>
      <p:ext uri="{BB962C8B-B14F-4D97-AF65-F5344CB8AC3E}">
        <p14:creationId xmlns:p14="http://schemas.microsoft.com/office/powerpoint/2010/main" val="31323149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0"/>
            <a:ext cx="11372850" cy="1293028"/>
          </a:xfrm>
        </p:spPr>
        <p:txBody>
          <a:bodyPr/>
          <a:lstStyle/>
          <a:p>
            <a:r>
              <a:rPr lang="en-GB" dirty="0" smtClean="0">
                <a:solidFill>
                  <a:srgbClr val="FFFF00"/>
                </a:solidFill>
              </a:rPr>
              <a:t>‘black spots’ and ‘fatal attractions’</a:t>
            </a:r>
            <a:endParaRPr lang="en-GB" dirty="0">
              <a:solidFill>
                <a:srgbClr val="FFFF00"/>
              </a:solidFill>
            </a:endParaRPr>
          </a:p>
        </p:txBody>
      </p:sp>
      <p:pic>
        <p:nvPicPr>
          <p:cNvPr id="4" name="Picture 3"/>
          <p:cNvPicPr>
            <a:picLocks noChangeAspect="1"/>
          </p:cNvPicPr>
          <p:nvPr/>
        </p:nvPicPr>
        <p:blipFill>
          <a:blip r:embed="rId2"/>
          <a:stretch>
            <a:fillRect/>
          </a:stretch>
        </p:blipFill>
        <p:spPr>
          <a:xfrm>
            <a:off x="0" y="1144230"/>
            <a:ext cx="3697145" cy="5713770"/>
          </a:xfrm>
          <a:prstGeom prst="rect">
            <a:avLst/>
          </a:prstGeom>
        </p:spPr>
      </p:pic>
      <p:pic>
        <p:nvPicPr>
          <p:cNvPr id="5" name="Picture 4"/>
          <p:cNvPicPr>
            <a:picLocks noChangeAspect="1"/>
          </p:cNvPicPr>
          <p:nvPr/>
        </p:nvPicPr>
        <p:blipFill rotWithShape="1">
          <a:blip r:embed="rId3"/>
          <a:srcRect l="37607" t="30558" r="16964" b="11742"/>
          <a:stretch/>
        </p:blipFill>
        <p:spPr>
          <a:xfrm>
            <a:off x="4382945" y="1144229"/>
            <a:ext cx="5717998" cy="5583141"/>
          </a:xfrm>
          <a:prstGeom prst="rect">
            <a:avLst/>
          </a:prstGeom>
        </p:spPr>
      </p:pic>
      <p:sp>
        <p:nvSpPr>
          <p:cNvPr id="7" name="Content Placeholder 6"/>
          <p:cNvSpPr>
            <a:spLocks noGrp="1"/>
          </p:cNvSpPr>
          <p:nvPr>
            <p:ph idx="1"/>
          </p:nvPr>
        </p:nvSpPr>
        <p:spPr/>
        <p:txBody>
          <a:bodyPr/>
          <a:lstStyle/>
          <a:p>
            <a:endParaRPr lang="en-GB" dirty="0"/>
          </a:p>
        </p:txBody>
      </p:sp>
    </p:spTree>
    <p:extLst>
      <p:ext uri="{BB962C8B-B14F-4D97-AF65-F5344CB8AC3E}">
        <p14:creationId xmlns:p14="http://schemas.microsoft.com/office/powerpoint/2010/main" val="35873662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0"/>
            <a:ext cx="11372850" cy="1293028"/>
          </a:xfrm>
        </p:spPr>
        <p:txBody>
          <a:bodyPr/>
          <a:lstStyle/>
          <a:p>
            <a:r>
              <a:rPr lang="en-GB" dirty="0" smtClean="0">
                <a:solidFill>
                  <a:srgbClr val="FFFF00"/>
                </a:solidFill>
              </a:rPr>
              <a:t>‘black spots’ and ‘fatal attractions’</a:t>
            </a:r>
            <a:endParaRPr lang="en-GB" dirty="0">
              <a:solidFill>
                <a:srgbClr val="FFFF00"/>
              </a:solidFill>
            </a:endParaRPr>
          </a:p>
        </p:txBody>
      </p:sp>
      <p:sp>
        <p:nvSpPr>
          <p:cNvPr id="3" name="Content Placeholder 2"/>
          <p:cNvSpPr>
            <a:spLocks noGrp="1"/>
          </p:cNvSpPr>
          <p:nvPr>
            <p:ph idx="1"/>
          </p:nvPr>
        </p:nvSpPr>
        <p:spPr>
          <a:xfrm>
            <a:off x="4572000" y="1586942"/>
            <a:ext cx="6934200" cy="4631744"/>
          </a:xfrm>
        </p:spPr>
        <p:txBody>
          <a:bodyPr/>
          <a:lstStyle/>
          <a:p>
            <a:pPr marL="0" indent="0" algn="r">
              <a:buNone/>
            </a:pPr>
            <a:r>
              <a:rPr lang="en-GB" dirty="0" smtClean="0"/>
              <a:t>Chris </a:t>
            </a:r>
            <a:r>
              <a:rPr lang="en-GB" dirty="0" err="1" smtClean="0"/>
              <a:t>Rojek</a:t>
            </a:r>
            <a:r>
              <a:rPr lang="en-GB" dirty="0" smtClean="0"/>
              <a:t>, </a:t>
            </a:r>
            <a:r>
              <a:rPr lang="en-GB" i="1" dirty="0" smtClean="0"/>
              <a:t>Ways of Escape: Modern Transformations in Leisure and Travel </a:t>
            </a:r>
            <a:r>
              <a:rPr lang="en-GB" dirty="0" smtClean="0"/>
              <a:t>(1993)</a:t>
            </a:r>
          </a:p>
          <a:p>
            <a:pPr marL="0" indent="0">
              <a:buNone/>
            </a:pPr>
            <a:endParaRPr lang="en-GB" dirty="0"/>
          </a:p>
        </p:txBody>
      </p:sp>
      <p:pic>
        <p:nvPicPr>
          <p:cNvPr id="4" name="Picture 3"/>
          <p:cNvPicPr>
            <a:picLocks noChangeAspect="1"/>
          </p:cNvPicPr>
          <p:nvPr/>
        </p:nvPicPr>
        <p:blipFill>
          <a:blip r:embed="rId2"/>
          <a:stretch>
            <a:fillRect/>
          </a:stretch>
        </p:blipFill>
        <p:spPr>
          <a:xfrm>
            <a:off x="0" y="1144230"/>
            <a:ext cx="3697145" cy="5713770"/>
          </a:xfrm>
          <a:prstGeom prst="rect">
            <a:avLst/>
          </a:prstGeom>
        </p:spPr>
      </p:pic>
      <p:pic>
        <p:nvPicPr>
          <p:cNvPr id="6" name="Picture 5"/>
          <p:cNvPicPr>
            <a:picLocks noChangeAspect="1"/>
          </p:cNvPicPr>
          <p:nvPr/>
        </p:nvPicPr>
        <p:blipFill rotWithShape="1">
          <a:blip r:embed="rId3"/>
          <a:srcRect l="41465" t="41568" r="14393" b="23032"/>
          <a:stretch/>
        </p:blipFill>
        <p:spPr>
          <a:xfrm>
            <a:off x="4572000" y="2638697"/>
            <a:ext cx="6283655" cy="3873903"/>
          </a:xfrm>
          <a:prstGeom prst="rect">
            <a:avLst/>
          </a:prstGeom>
        </p:spPr>
      </p:pic>
    </p:spTree>
    <p:extLst>
      <p:ext uri="{BB962C8B-B14F-4D97-AF65-F5344CB8AC3E}">
        <p14:creationId xmlns:p14="http://schemas.microsoft.com/office/powerpoint/2010/main" val="11561709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John Lennon and Malcolm </a:t>
            </a:r>
            <a:r>
              <a:rPr lang="en-GB" dirty="0" err="1" smtClean="0"/>
              <a:t>foley</a:t>
            </a:r>
            <a:r>
              <a:rPr lang="en-GB" dirty="0" smtClean="0"/>
              <a:t>, </a:t>
            </a:r>
            <a:r>
              <a:rPr lang="en-GB" i="1" dirty="0" smtClean="0"/>
              <a:t>Dark tourism: the attraction of death and disaster </a:t>
            </a:r>
            <a:r>
              <a:rPr lang="en-GB" dirty="0" smtClean="0"/>
              <a:t>(1996)</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32499" t="65582" r="9615" b="665"/>
          <a:stretch/>
        </p:blipFill>
        <p:spPr>
          <a:xfrm>
            <a:off x="3083123" y="2662913"/>
            <a:ext cx="8939242" cy="4007030"/>
          </a:xfrm>
          <a:prstGeom prst="rect">
            <a:avLst/>
          </a:prstGeom>
        </p:spPr>
      </p:pic>
      <p:sp>
        <p:nvSpPr>
          <p:cNvPr id="5" name="TextBox 4"/>
          <p:cNvSpPr txBox="1"/>
          <p:nvPr/>
        </p:nvSpPr>
        <p:spPr>
          <a:xfrm>
            <a:off x="3602295" y="2662913"/>
            <a:ext cx="6729186" cy="405817"/>
          </a:xfrm>
          <a:prstGeom prst="rect">
            <a:avLst/>
          </a:prstGeom>
          <a:solidFill>
            <a:schemeClr val="tx1"/>
          </a:solidFill>
        </p:spPr>
        <p:txBody>
          <a:bodyPr wrap="square" rtlCol="0">
            <a:spAutoFit/>
          </a:bodyPr>
          <a:lstStyle/>
          <a:p>
            <a:endParaRPr lang="en-GB"/>
          </a:p>
        </p:txBody>
      </p:sp>
      <p:pic>
        <p:nvPicPr>
          <p:cNvPr id="6" name="Picture 5"/>
          <p:cNvPicPr>
            <a:picLocks noChangeAspect="1"/>
          </p:cNvPicPr>
          <p:nvPr/>
        </p:nvPicPr>
        <p:blipFill>
          <a:blip r:embed="rId3"/>
          <a:stretch>
            <a:fillRect/>
          </a:stretch>
        </p:blipFill>
        <p:spPr>
          <a:xfrm>
            <a:off x="144887" y="-8650"/>
            <a:ext cx="2282690" cy="3483371"/>
          </a:xfrm>
          <a:prstGeom prst="rect">
            <a:avLst/>
          </a:prstGeom>
        </p:spPr>
      </p:pic>
      <p:pic>
        <p:nvPicPr>
          <p:cNvPr id="7" name="Picture 6"/>
          <p:cNvPicPr>
            <a:picLocks noChangeAspect="1"/>
          </p:cNvPicPr>
          <p:nvPr/>
        </p:nvPicPr>
        <p:blipFill>
          <a:blip r:embed="rId4"/>
          <a:stretch>
            <a:fillRect/>
          </a:stretch>
        </p:blipFill>
        <p:spPr>
          <a:xfrm>
            <a:off x="157842" y="3410820"/>
            <a:ext cx="2271510" cy="3447180"/>
          </a:xfrm>
          <a:prstGeom prst="rect">
            <a:avLst/>
          </a:prstGeom>
        </p:spPr>
      </p:pic>
    </p:spTree>
    <p:extLst>
      <p:ext uri="{BB962C8B-B14F-4D97-AF65-F5344CB8AC3E}">
        <p14:creationId xmlns:p14="http://schemas.microsoft.com/office/powerpoint/2010/main" val="4214884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smtClean="0"/>
              <a:t>Thana(o)tourism</a:t>
            </a:r>
            <a:endParaRPr lang="en-GB" dirty="0"/>
          </a:p>
        </p:txBody>
      </p:sp>
      <p:sp>
        <p:nvSpPr>
          <p:cNvPr id="3" name="Content Placeholder 2"/>
          <p:cNvSpPr>
            <a:spLocks noGrp="1"/>
          </p:cNvSpPr>
          <p:nvPr>
            <p:ph idx="1"/>
          </p:nvPr>
        </p:nvSpPr>
        <p:spPr>
          <a:xfrm>
            <a:off x="685800" y="1485900"/>
            <a:ext cx="10820400" cy="5200650"/>
          </a:xfrm>
        </p:spPr>
        <p:txBody>
          <a:bodyPr>
            <a:normAutofit/>
          </a:bodyPr>
          <a:lstStyle/>
          <a:p>
            <a:pPr marL="0" indent="0">
              <a:buNone/>
            </a:pPr>
            <a:r>
              <a:rPr lang="en-GB" sz="3200" dirty="0" smtClean="0"/>
              <a:t>A.V. </a:t>
            </a:r>
            <a:r>
              <a:rPr lang="en-GB" sz="3200" dirty="0"/>
              <a:t>Seaton, ‘Guided by the </a:t>
            </a:r>
            <a:r>
              <a:rPr lang="en-GB" sz="3200" dirty="0" smtClean="0"/>
              <a:t>Dark: </a:t>
            </a:r>
            <a:r>
              <a:rPr lang="en-GB" sz="3200" dirty="0"/>
              <a:t>From </a:t>
            </a:r>
            <a:r>
              <a:rPr lang="en-GB" sz="3200" dirty="0" err="1" smtClean="0"/>
              <a:t>Thanatopsis</a:t>
            </a:r>
            <a:r>
              <a:rPr lang="en-GB" sz="3200" dirty="0" smtClean="0"/>
              <a:t> </a:t>
            </a:r>
            <a:r>
              <a:rPr lang="en-GB" sz="3200" dirty="0"/>
              <a:t>to </a:t>
            </a:r>
            <a:r>
              <a:rPr lang="en-GB" sz="3200" dirty="0" err="1" smtClean="0"/>
              <a:t>Thanatourism</a:t>
            </a:r>
            <a:r>
              <a:rPr lang="en-GB" sz="3200" dirty="0" smtClean="0"/>
              <a:t>,’ </a:t>
            </a:r>
            <a:r>
              <a:rPr lang="en-GB" sz="3200" i="1" dirty="0" smtClean="0"/>
              <a:t>International </a:t>
            </a:r>
            <a:r>
              <a:rPr lang="en-GB" sz="3200" i="1" dirty="0"/>
              <a:t>Journal of Heritage </a:t>
            </a:r>
            <a:r>
              <a:rPr lang="en-GB" sz="3200" i="1" dirty="0" smtClean="0"/>
              <a:t>Studies</a:t>
            </a:r>
            <a:r>
              <a:rPr lang="en-GB" sz="3200" dirty="0"/>
              <a:t> </a:t>
            </a:r>
            <a:r>
              <a:rPr lang="en-GB" sz="3200" dirty="0" smtClean="0"/>
              <a:t>2:4 (1996): 234–244</a:t>
            </a:r>
          </a:p>
          <a:p>
            <a:pPr marL="0" indent="0">
              <a:buNone/>
            </a:pPr>
            <a:endParaRPr lang="en-GB" sz="3200" dirty="0"/>
          </a:p>
          <a:p>
            <a:pPr marL="0" indent="0" algn="just">
              <a:buNone/>
            </a:pPr>
            <a:r>
              <a:rPr lang="en-GB" sz="2800" dirty="0" smtClean="0"/>
              <a:t>“This </a:t>
            </a:r>
            <a:r>
              <a:rPr lang="en-GB" sz="2800" dirty="0"/>
              <a:t>inquiry seeks to establish </a:t>
            </a:r>
            <a:r>
              <a:rPr lang="en-GB" sz="2800" dirty="0" smtClean="0"/>
              <a:t>the philosophical and historical roots of the </a:t>
            </a:r>
            <a:r>
              <a:rPr lang="en-GB" sz="2800" i="1" dirty="0" err="1" smtClean="0"/>
              <a:t>mentalité</a:t>
            </a:r>
            <a:r>
              <a:rPr lang="en-GB" sz="2800" i="1" dirty="0" smtClean="0"/>
              <a:t> </a:t>
            </a:r>
            <a:r>
              <a:rPr lang="en-GB" sz="2800" dirty="0" smtClean="0"/>
              <a:t>through </a:t>
            </a:r>
            <a:r>
              <a:rPr lang="en-GB" sz="2800" dirty="0"/>
              <a:t>which </a:t>
            </a:r>
            <a:r>
              <a:rPr lang="en-GB" sz="2800" dirty="0" smtClean="0"/>
              <a:t>the publicly </a:t>
            </a:r>
            <a:r>
              <a:rPr lang="en-GB" sz="2800" dirty="0"/>
              <a:t>shocking and repugnant </a:t>
            </a:r>
            <a:r>
              <a:rPr lang="en-GB" sz="2800" dirty="0" smtClean="0"/>
              <a:t>may be </a:t>
            </a:r>
            <a:r>
              <a:rPr lang="en-GB" sz="2800" dirty="0"/>
              <a:t>experienced as a source of </a:t>
            </a:r>
            <a:r>
              <a:rPr lang="en-GB" sz="2800" dirty="0" smtClean="0"/>
              <a:t>private pleasure </a:t>
            </a:r>
            <a:r>
              <a:rPr lang="en-GB" sz="2800" dirty="0"/>
              <a:t>- and may achieve the </a:t>
            </a:r>
            <a:r>
              <a:rPr lang="en-GB" sz="2800" dirty="0" smtClean="0"/>
              <a:t>status of </a:t>
            </a:r>
            <a:r>
              <a:rPr lang="en-GB" sz="2800" dirty="0"/>
              <a:t>a tourist attraction</a:t>
            </a:r>
            <a:r>
              <a:rPr lang="en-GB" sz="2800" dirty="0" smtClean="0"/>
              <a:t>.”</a:t>
            </a:r>
          </a:p>
          <a:p>
            <a:pPr marL="0" indent="0" algn="r">
              <a:buNone/>
            </a:pPr>
            <a:r>
              <a:rPr lang="en-GB" sz="2800" dirty="0"/>
              <a:t>- </a:t>
            </a:r>
            <a:r>
              <a:rPr lang="en-GB" sz="2000" dirty="0"/>
              <a:t>Seaton, ‘Guided by the </a:t>
            </a:r>
            <a:r>
              <a:rPr lang="en-GB" sz="2000" dirty="0" smtClean="0"/>
              <a:t>Dark,’ pp. 234-235</a:t>
            </a:r>
            <a:endParaRPr lang="en-GB" sz="3200" dirty="0" smtClean="0"/>
          </a:p>
        </p:txBody>
      </p:sp>
    </p:spTree>
    <p:extLst>
      <p:ext uri="{BB962C8B-B14F-4D97-AF65-F5344CB8AC3E}">
        <p14:creationId xmlns:p14="http://schemas.microsoft.com/office/powerpoint/2010/main" val="13262751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err="1" smtClean="0"/>
              <a:t>thanatopsis</a:t>
            </a:r>
            <a:endParaRPr lang="en-GB" dirty="0"/>
          </a:p>
        </p:txBody>
      </p:sp>
      <p:sp>
        <p:nvSpPr>
          <p:cNvPr id="3" name="Content Placeholder 2"/>
          <p:cNvSpPr>
            <a:spLocks noGrp="1"/>
          </p:cNvSpPr>
          <p:nvPr>
            <p:ph idx="1"/>
          </p:nvPr>
        </p:nvSpPr>
        <p:spPr>
          <a:xfrm>
            <a:off x="685800" y="1695450"/>
            <a:ext cx="10820400" cy="4523235"/>
          </a:xfrm>
        </p:spPr>
        <p:txBody>
          <a:bodyPr>
            <a:normAutofit fontScale="92500" lnSpcReduction="10000"/>
          </a:bodyPr>
          <a:lstStyle/>
          <a:p>
            <a:r>
              <a:rPr lang="en-GB" sz="2800" dirty="0"/>
              <a:t> a contemplation of </a:t>
            </a:r>
            <a:r>
              <a:rPr lang="en-GB" sz="2800" dirty="0" smtClean="0"/>
              <a:t>death</a:t>
            </a:r>
          </a:p>
          <a:p>
            <a:endParaRPr lang="en-GB" sz="2800" dirty="0"/>
          </a:p>
          <a:p>
            <a:pPr marL="0" indent="0">
              <a:buNone/>
            </a:pPr>
            <a:r>
              <a:rPr lang="en-GB" sz="2800" dirty="0" smtClean="0"/>
              <a:t>“In </a:t>
            </a:r>
            <a:r>
              <a:rPr lang="en-GB" sz="2800" dirty="0"/>
              <a:t>this paper </a:t>
            </a:r>
            <a:r>
              <a:rPr lang="en-GB" sz="2800" dirty="0" smtClean="0"/>
              <a:t>[</a:t>
            </a:r>
            <a:r>
              <a:rPr lang="en-GB" sz="2800" dirty="0" err="1" smtClean="0"/>
              <a:t>thanatopsis</a:t>
            </a:r>
            <a:r>
              <a:rPr lang="en-GB" sz="2800" dirty="0" smtClean="0"/>
              <a:t>] will be </a:t>
            </a:r>
            <a:r>
              <a:rPr lang="en-GB" sz="2800" dirty="0"/>
              <a:t>interpreted more broadly to </a:t>
            </a:r>
            <a:r>
              <a:rPr lang="en-GB" sz="2800" dirty="0" smtClean="0"/>
              <a:t>mean … the stimuli by which such contemplations are generated and the forms </a:t>
            </a:r>
            <a:r>
              <a:rPr lang="en-GB" sz="2800" dirty="0"/>
              <a:t>contemplative response such </a:t>
            </a:r>
            <a:r>
              <a:rPr lang="en-GB" sz="2800" dirty="0" smtClean="0"/>
              <a:t>stimuli </a:t>
            </a:r>
            <a:r>
              <a:rPr lang="en-GB" sz="2800" dirty="0"/>
              <a:t>tend to </a:t>
            </a:r>
            <a:r>
              <a:rPr lang="en-GB" sz="2800" dirty="0" smtClean="0"/>
              <a:t>produce … include[</a:t>
            </a:r>
            <a:r>
              <a:rPr lang="en-GB" sz="2800" dirty="0" err="1" smtClean="0"/>
              <a:t>ing</a:t>
            </a:r>
            <a:r>
              <a:rPr lang="en-GB" sz="2800" dirty="0" smtClean="0"/>
              <a:t>] all </a:t>
            </a:r>
            <a:r>
              <a:rPr lang="en-GB" sz="2800" i="1" dirty="0" smtClean="0">
                <a:solidFill>
                  <a:srgbClr val="FFFF00"/>
                </a:solidFill>
              </a:rPr>
              <a:t>the signifying forms of representation, symbolisation and material evidence </a:t>
            </a:r>
            <a:r>
              <a:rPr lang="en-GB" sz="2800" i="1" dirty="0">
                <a:solidFill>
                  <a:srgbClr val="FFFF00"/>
                </a:solidFill>
              </a:rPr>
              <a:t>by which ideas of death are </a:t>
            </a:r>
            <a:r>
              <a:rPr lang="en-GB" sz="2800" i="1" dirty="0" smtClean="0">
                <a:solidFill>
                  <a:srgbClr val="FFFF00"/>
                </a:solidFill>
              </a:rPr>
              <a:t>communicated to an </a:t>
            </a:r>
            <a:r>
              <a:rPr lang="en-GB" sz="2800" i="1" dirty="0">
                <a:solidFill>
                  <a:srgbClr val="FFFF00"/>
                </a:solidFill>
              </a:rPr>
              <a:t>individual in time </a:t>
            </a:r>
            <a:r>
              <a:rPr lang="en-GB" sz="2800" i="1" dirty="0" smtClean="0">
                <a:solidFill>
                  <a:srgbClr val="FFFF00"/>
                </a:solidFill>
              </a:rPr>
              <a:t>a space within a given society</a:t>
            </a:r>
            <a:r>
              <a:rPr lang="en-GB" sz="2800" dirty="0" smtClean="0"/>
              <a:t>.”</a:t>
            </a:r>
          </a:p>
          <a:p>
            <a:pPr marL="0" indent="0">
              <a:buNone/>
            </a:pPr>
            <a:endParaRPr lang="en-GB" sz="2800" dirty="0"/>
          </a:p>
          <a:p>
            <a:pPr>
              <a:buFontTx/>
              <a:buChar char="-"/>
            </a:pPr>
            <a:r>
              <a:rPr lang="en-GB" sz="2800" dirty="0" smtClean="0"/>
              <a:t>Can you think of example of ‘</a:t>
            </a:r>
            <a:r>
              <a:rPr lang="en-GB" sz="2800" dirty="0" err="1" smtClean="0"/>
              <a:t>thanatoptic</a:t>
            </a:r>
            <a:r>
              <a:rPr lang="en-GB" sz="2800" dirty="0" smtClean="0"/>
              <a:t>’ symbols and practices?</a:t>
            </a:r>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33416412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Thanatos</a:t>
            </a:r>
            <a:endParaRPr lang="en-GB" dirty="0"/>
          </a:p>
        </p:txBody>
      </p:sp>
      <p:sp>
        <p:nvSpPr>
          <p:cNvPr id="3" name="Content Placeholder 2"/>
          <p:cNvSpPr>
            <a:spLocks noGrp="1"/>
          </p:cNvSpPr>
          <p:nvPr>
            <p:ph idx="1"/>
          </p:nvPr>
        </p:nvSpPr>
        <p:spPr>
          <a:xfrm>
            <a:off x="3853542" y="1894114"/>
            <a:ext cx="7652657" cy="4324571"/>
          </a:xfrm>
        </p:spPr>
        <p:txBody>
          <a:bodyPr/>
          <a:lstStyle/>
          <a:p>
            <a:r>
              <a:rPr lang="en-GB" dirty="0"/>
              <a:t>mythological figure personifying death, the son of Nyx or Night</a:t>
            </a:r>
          </a:p>
        </p:txBody>
      </p:sp>
      <p:pic>
        <p:nvPicPr>
          <p:cNvPr id="4" name="Picture 3"/>
          <p:cNvPicPr>
            <a:picLocks noChangeAspect="1"/>
          </p:cNvPicPr>
          <p:nvPr/>
        </p:nvPicPr>
        <p:blipFill>
          <a:blip r:embed="rId2"/>
          <a:stretch>
            <a:fillRect/>
          </a:stretch>
        </p:blipFill>
        <p:spPr>
          <a:xfrm>
            <a:off x="13606" y="0"/>
            <a:ext cx="3366408" cy="6732815"/>
          </a:xfrm>
          <a:prstGeom prst="rect">
            <a:avLst/>
          </a:prstGeom>
        </p:spPr>
      </p:pic>
      <p:sp>
        <p:nvSpPr>
          <p:cNvPr id="5" name="Rectangle 4"/>
          <p:cNvSpPr/>
          <p:nvPr/>
        </p:nvSpPr>
        <p:spPr>
          <a:xfrm>
            <a:off x="3853541" y="3417312"/>
            <a:ext cx="3532414" cy="1477328"/>
          </a:xfrm>
          <a:prstGeom prst="rect">
            <a:avLst/>
          </a:prstGeom>
        </p:spPr>
        <p:txBody>
          <a:bodyPr wrap="square">
            <a:spAutoFit/>
          </a:bodyPr>
          <a:lstStyle/>
          <a:p>
            <a:r>
              <a:rPr lang="en-GB" dirty="0" smtClean="0"/>
              <a:t>Thanatos as a winged and sword-girt youth. Sculptured marble column drum from the Temple of Artemis at </a:t>
            </a:r>
            <a:r>
              <a:rPr lang="en-GB" dirty="0" err="1" smtClean="0"/>
              <a:t>Ephesos</a:t>
            </a:r>
            <a:r>
              <a:rPr lang="en-GB" dirty="0" smtClean="0"/>
              <a:t>, c. 325–300 BC.</a:t>
            </a:r>
            <a:endParaRPr lang="en-GB" dirty="0"/>
          </a:p>
        </p:txBody>
      </p:sp>
    </p:spTree>
    <p:extLst>
      <p:ext uri="{BB962C8B-B14F-4D97-AF65-F5344CB8AC3E}">
        <p14:creationId xmlns:p14="http://schemas.microsoft.com/office/powerpoint/2010/main" val="24755061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599" y="0"/>
            <a:ext cx="8610600" cy="1293028"/>
          </a:xfrm>
        </p:spPr>
        <p:txBody>
          <a:bodyPr/>
          <a:lstStyle/>
          <a:p>
            <a:r>
              <a:rPr lang="en-GB" dirty="0" err="1" smtClean="0"/>
              <a:t>thanatopsis</a:t>
            </a:r>
            <a:endParaRPr lang="en-GB" dirty="0"/>
          </a:p>
        </p:txBody>
      </p:sp>
      <p:sp>
        <p:nvSpPr>
          <p:cNvPr id="3" name="Content Placeholder 2"/>
          <p:cNvSpPr>
            <a:spLocks noGrp="1"/>
          </p:cNvSpPr>
          <p:nvPr>
            <p:ph idx="1"/>
          </p:nvPr>
        </p:nvSpPr>
        <p:spPr>
          <a:xfrm>
            <a:off x="4114800" y="1159678"/>
            <a:ext cx="7677149" cy="5698322"/>
          </a:xfrm>
        </p:spPr>
        <p:txBody>
          <a:bodyPr>
            <a:normAutofit/>
          </a:bodyPr>
          <a:lstStyle/>
          <a:p>
            <a:pPr marL="0" indent="0" algn="just">
              <a:buNone/>
            </a:pPr>
            <a:r>
              <a:rPr lang="en-GB" sz="2400" dirty="0"/>
              <a:t>“From the Middle Ages to well into the nineteenth century </a:t>
            </a:r>
            <a:r>
              <a:rPr lang="en-GB" sz="2400" dirty="0" err="1"/>
              <a:t>thanatopsis</a:t>
            </a:r>
            <a:r>
              <a:rPr lang="en-GB" sz="2400" dirty="0"/>
              <a:t> was </a:t>
            </a:r>
            <a:r>
              <a:rPr lang="en-GB" sz="2400" dirty="0" smtClean="0"/>
              <a:t>not just aided, but </a:t>
            </a:r>
            <a:r>
              <a:rPr lang="en-GB" sz="2400" b="1" dirty="0" smtClean="0">
                <a:solidFill>
                  <a:srgbClr val="FFFF00"/>
                </a:solidFill>
              </a:rPr>
              <a:t>encouraged and induced. </a:t>
            </a:r>
            <a:r>
              <a:rPr lang="en-GB" sz="2400" dirty="0" smtClean="0"/>
              <a:t>by the multiplicity of symbol representations and material objects which kept death at the forefront individual awareness. The rich had private artefacts - death's heads, hour </a:t>
            </a:r>
            <a:r>
              <a:rPr lang="en-GB" sz="2400" dirty="0"/>
              <a:t>glasses, death masks, and effigies which </a:t>
            </a:r>
            <a:r>
              <a:rPr lang="en-GB" sz="2400" dirty="0" smtClean="0"/>
              <a:t>constantly reminded them </a:t>
            </a:r>
            <a:r>
              <a:rPr lang="en-GB" sz="2400" dirty="0"/>
              <a:t>of </a:t>
            </a:r>
            <a:r>
              <a:rPr lang="en-GB" sz="2400" dirty="0" smtClean="0"/>
              <a:t>the hour their passing to come. John Donne, actually slept with a coffin in his room.</a:t>
            </a:r>
          </a:p>
          <a:p>
            <a:pPr marL="0" indent="0" algn="just">
              <a:buNone/>
            </a:pPr>
            <a:r>
              <a:rPr lang="en-GB" sz="2400" dirty="0"/>
              <a:t>	</a:t>
            </a:r>
            <a:r>
              <a:rPr lang="en-GB" sz="2400" dirty="0" smtClean="0"/>
              <a:t>“</a:t>
            </a:r>
            <a:r>
              <a:rPr lang="en-GB" sz="2400" dirty="0" err="1" smtClean="0"/>
              <a:t>Thanatopsis</a:t>
            </a:r>
            <a:r>
              <a:rPr lang="en-GB" sz="2400" dirty="0" smtClean="0"/>
              <a:t> was promoted to the poor by the church which stage-manage representations of death as a subject of public art and popular culture signifying practices which included church paintings and carvings, monument tableaux, morality </a:t>
            </a:r>
            <a:r>
              <a:rPr lang="en-GB" sz="2400" dirty="0"/>
              <a:t>plays, displays </a:t>
            </a:r>
            <a:r>
              <a:rPr lang="en-GB" sz="2400" dirty="0" smtClean="0"/>
              <a:t>and sermons</a:t>
            </a:r>
            <a:r>
              <a:rPr lang="en-GB" dirty="0" smtClean="0"/>
              <a:t>”</a:t>
            </a:r>
            <a:endParaRPr lang="en-GB" dirty="0"/>
          </a:p>
          <a:p>
            <a:pPr marL="0" indent="0">
              <a:buNone/>
            </a:pPr>
            <a:endParaRPr lang="en-GB" dirty="0"/>
          </a:p>
        </p:txBody>
      </p:sp>
      <p:pic>
        <p:nvPicPr>
          <p:cNvPr id="5" name="Picture 4"/>
          <p:cNvPicPr>
            <a:picLocks noChangeAspect="1"/>
          </p:cNvPicPr>
          <p:nvPr/>
        </p:nvPicPr>
        <p:blipFill rotWithShape="1">
          <a:blip r:embed="rId2"/>
          <a:srcRect l="10151" t="4800" r="6593" b="4001"/>
          <a:stretch/>
        </p:blipFill>
        <p:spPr>
          <a:xfrm>
            <a:off x="0" y="0"/>
            <a:ext cx="3810000" cy="5568461"/>
          </a:xfrm>
          <a:prstGeom prst="rect">
            <a:avLst/>
          </a:prstGeom>
        </p:spPr>
      </p:pic>
      <p:sp>
        <p:nvSpPr>
          <p:cNvPr id="6" name="Rectangle 5"/>
          <p:cNvSpPr/>
          <p:nvPr/>
        </p:nvSpPr>
        <p:spPr>
          <a:xfrm>
            <a:off x="0" y="5568461"/>
            <a:ext cx="3810000" cy="1077218"/>
          </a:xfrm>
          <a:prstGeom prst="rect">
            <a:avLst/>
          </a:prstGeom>
        </p:spPr>
        <p:txBody>
          <a:bodyPr wrap="square">
            <a:spAutoFit/>
          </a:bodyPr>
          <a:lstStyle/>
          <a:p>
            <a:r>
              <a:rPr lang="en-GB" sz="1600" dirty="0" smtClean="0"/>
              <a:t>John Donne (1572–1631) posing in his burial shroud before his death. Engraving for 1632 edition of </a:t>
            </a:r>
            <a:r>
              <a:rPr lang="en-GB" sz="1600" i="1" dirty="0" smtClean="0"/>
              <a:t>Death’s Duel</a:t>
            </a:r>
            <a:r>
              <a:rPr lang="en-GB" sz="1600" dirty="0" smtClean="0"/>
              <a:t>, Donne’s last sermon</a:t>
            </a:r>
            <a:endParaRPr lang="en-GB" sz="1600" dirty="0"/>
          </a:p>
        </p:txBody>
      </p:sp>
    </p:spTree>
    <p:extLst>
      <p:ext uri="{BB962C8B-B14F-4D97-AF65-F5344CB8AC3E}">
        <p14:creationId xmlns:p14="http://schemas.microsoft.com/office/powerpoint/2010/main" val="35463622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6100" y="0"/>
            <a:ext cx="8610600" cy="1293028"/>
          </a:xfrm>
        </p:spPr>
        <p:txBody>
          <a:bodyPr/>
          <a:lstStyle/>
          <a:p>
            <a:r>
              <a:rPr lang="en-GB" dirty="0" err="1" smtClean="0"/>
              <a:t>thanatopsis</a:t>
            </a:r>
            <a:endParaRPr lang="en-GB" dirty="0"/>
          </a:p>
        </p:txBody>
      </p:sp>
      <p:sp>
        <p:nvSpPr>
          <p:cNvPr id="3" name="Content Placeholder 2"/>
          <p:cNvSpPr>
            <a:spLocks noGrp="1"/>
          </p:cNvSpPr>
          <p:nvPr>
            <p:ph idx="1"/>
          </p:nvPr>
        </p:nvSpPr>
        <p:spPr>
          <a:xfrm>
            <a:off x="5638800" y="1104900"/>
            <a:ext cx="6419849" cy="5170936"/>
          </a:xfrm>
        </p:spPr>
        <p:txBody>
          <a:bodyPr>
            <a:noAutofit/>
          </a:bodyPr>
          <a:lstStyle/>
          <a:p>
            <a:pPr marL="0" indent="0" algn="just">
              <a:buNone/>
            </a:pPr>
            <a:r>
              <a:rPr lang="en-GB" sz="2800" dirty="0" smtClean="0"/>
              <a:t>“One </a:t>
            </a:r>
            <a:r>
              <a:rPr lang="en-GB" sz="2800" dirty="0"/>
              <a:t>of the most </a:t>
            </a:r>
            <a:r>
              <a:rPr lang="en-GB" sz="2800" dirty="0" smtClean="0"/>
              <a:t>widespread </a:t>
            </a:r>
            <a:r>
              <a:rPr lang="en-GB" sz="2800" dirty="0" err="1" smtClean="0"/>
              <a:t>Thanatoptic</a:t>
            </a:r>
            <a:r>
              <a:rPr lang="en-GB" sz="2800" dirty="0" smtClean="0"/>
              <a:t> displays in European culture </a:t>
            </a:r>
            <a:r>
              <a:rPr lang="en-GB" sz="2800" dirty="0"/>
              <a:t>in </a:t>
            </a:r>
            <a:r>
              <a:rPr lang="en-GB" sz="2800" dirty="0" smtClean="0"/>
              <a:t>the late Middle Ages was the Dance of Death. This was the symbolic depiction o </a:t>
            </a:r>
            <a:r>
              <a:rPr lang="en-GB" sz="2800" dirty="0"/>
              <a:t>Death </a:t>
            </a:r>
            <a:r>
              <a:rPr lang="en-GB" sz="2800" dirty="0" smtClean="0"/>
              <a:t>as a terrifying. partly-fleshed </a:t>
            </a:r>
            <a:r>
              <a:rPr lang="en-GB" sz="2800" dirty="0"/>
              <a:t>skeleton carrying off people from </a:t>
            </a:r>
            <a:r>
              <a:rPr lang="en-GB" sz="2800" dirty="0" smtClean="0"/>
              <a:t>all walks of </a:t>
            </a:r>
            <a:r>
              <a:rPr lang="en-GB" sz="2800" dirty="0"/>
              <a:t>life</a:t>
            </a:r>
            <a:r>
              <a:rPr lang="en-GB" sz="2800" dirty="0" smtClean="0"/>
              <a:t>. It was depicted in books, broadsheets and tableaux, on medals</a:t>
            </a:r>
            <a:r>
              <a:rPr lang="en-GB" sz="2800" dirty="0"/>
              <a:t>, </a:t>
            </a:r>
            <a:r>
              <a:rPr lang="en-GB" sz="2800" dirty="0" smtClean="0"/>
              <a:t>on the wall </a:t>
            </a:r>
            <a:r>
              <a:rPr lang="en-GB" sz="2800" dirty="0"/>
              <a:t>ceilings </a:t>
            </a:r>
            <a:r>
              <a:rPr lang="en-GB" sz="2800" dirty="0" smtClean="0"/>
              <a:t>and pews </a:t>
            </a:r>
            <a:r>
              <a:rPr lang="en-GB" sz="2800" dirty="0"/>
              <a:t>of churches. on bridges </a:t>
            </a:r>
            <a:r>
              <a:rPr lang="en-GB" sz="2800" dirty="0" smtClean="0"/>
              <a:t>and even danced in churchyards.”</a:t>
            </a:r>
            <a:endParaRPr lang="en-GB" sz="2800" dirty="0"/>
          </a:p>
        </p:txBody>
      </p:sp>
      <p:pic>
        <p:nvPicPr>
          <p:cNvPr id="6" name="Picture 5"/>
          <p:cNvPicPr>
            <a:picLocks noChangeAspect="1"/>
          </p:cNvPicPr>
          <p:nvPr/>
        </p:nvPicPr>
        <p:blipFill rotWithShape="1">
          <a:blip r:embed="rId2"/>
          <a:srcRect t="13820" r="7812" b="45762"/>
          <a:stretch/>
        </p:blipFill>
        <p:spPr>
          <a:xfrm>
            <a:off x="0" y="0"/>
            <a:ext cx="5067301" cy="3328101"/>
          </a:xfrm>
          <a:prstGeom prst="rect">
            <a:avLst/>
          </a:prstGeom>
        </p:spPr>
      </p:pic>
      <p:sp>
        <p:nvSpPr>
          <p:cNvPr id="7" name="Rectangle 6"/>
          <p:cNvSpPr/>
          <p:nvPr/>
        </p:nvSpPr>
        <p:spPr>
          <a:xfrm>
            <a:off x="5973968" y="6091170"/>
            <a:ext cx="5341732" cy="369332"/>
          </a:xfrm>
          <a:prstGeom prst="rect">
            <a:avLst/>
          </a:prstGeom>
        </p:spPr>
        <p:txBody>
          <a:bodyPr wrap="square">
            <a:spAutoFit/>
          </a:bodyPr>
          <a:lstStyle/>
          <a:p>
            <a:r>
              <a:rPr lang="en-GB" i="1" dirty="0" smtClean="0">
                <a:hlinkClick r:id="rId3"/>
              </a:rPr>
              <a:t>La </a:t>
            </a:r>
            <a:r>
              <a:rPr lang="en-GB" i="1" dirty="0" err="1" smtClean="0">
                <a:hlinkClick r:id="rId3"/>
              </a:rPr>
              <a:t>Danse</a:t>
            </a:r>
            <a:r>
              <a:rPr lang="en-GB" i="1" dirty="0" smtClean="0">
                <a:hlinkClick r:id="rId3"/>
              </a:rPr>
              <a:t> macabre</a:t>
            </a:r>
            <a:r>
              <a:rPr lang="en-GB" dirty="0" smtClean="0">
                <a:hlinkClick r:id="rId3"/>
              </a:rPr>
              <a:t>, by Guy Marchant (1485)</a:t>
            </a:r>
            <a:r>
              <a:rPr lang="en-GB" i="1" dirty="0" smtClean="0">
                <a:hlinkClick r:id="rId3"/>
              </a:rPr>
              <a:t> </a:t>
            </a:r>
            <a:endParaRPr lang="en-GB" i="1" dirty="0"/>
          </a:p>
        </p:txBody>
      </p:sp>
      <p:pic>
        <p:nvPicPr>
          <p:cNvPr id="8" name="Picture 7"/>
          <p:cNvPicPr>
            <a:picLocks noChangeAspect="1"/>
          </p:cNvPicPr>
          <p:nvPr/>
        </p:nvPicPr>
        <p:blipFill rotWithShape="1">
          <a:blip r:embed="rId4"/>
          <a:srcRect t="15498" r="261"/>
          <a:stretch/>
        </p:blipFill>
        <p:spPr>
          <a:xfrm>
            <a:off x="-124585" y="3214007"/>
            <a:ext cx="5191886" cy="3643993"/>
          </a:xfrm>
          <a:prstGeom prst="rect">
            <a:avLst/>
          </a:prstGeom>
        </p:spPr>
      </p:pic>
    </p:spTree>
    <p:extLst>
      <p:ext uri="{BB962C8B-B14F-4D97-AF65-F5344CB8AC3E}">
        <p14:creationId xmlns:p14="http://schemas.microsoft.com/office/powerpoint/2010/main" val="1009594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29150" y="1293028"/>
            <a:ext cx="6877050" cy="5203022"/>
          </a:xfrm>
        </p:spPr>
        <p:txBody>
          <a:bodyPr>
            <a:normAutofit lnSpcReduction="10000"/>
          </a:bodyPr>
          <a:lstStyle/>
          <a:p>
            <a:pPr marL="0" indent="0" algn="just">
              <a:buNone/>
            </a:pPr>
            <a:r>
              <a:rPr lang="en-GB" dirty="0" smtClean="0"/>
              <a:t>“</a:t>
            </a:r>
            <a:r>
              <a:rPr lang="en-GB" sz="2400" dirty="0" smtClean="0"/>
              <a:t>Many </a:t>
            </a:r>
            <a:r>
              <a:rPr lang="en-GB" sz="2400" dirty="0" err="1" smtClean="0"/>
              <a:t>Thanatoptic</a:t>
            </a:r>
            <a:r>
              <a:rPr lang="en-GB" sz="2400" dirty="0" smtClean="0"/>
              <a:t> presentations often involved </a:t>
            </a:r>
            <a:r>
              <a:rPr lang="en-GB" sz="2400" dirty="0"/>
              <a:t>travel</a:t>
            </a:r>
            <a:r>
              <a:rPr lang="en-GB" sz="2400" dirty="0" smtClean="0"/>
              <a:t>. </a:t>
            </a:r>
            <a:r>
              <a:rPr lang="en-GB" sz="2400" dirty="0" err="1" smtClean="0"/>
              <a:t>Thanatopsis</a:t>
            </a:r>
            <a:r>
              <a:rPr lang="en-GB" sz="2400" dirty="0" smtClean="0"/>
              <a:t> was a major element </a:t>
            </a:r>
            <a:r>
              <a:rPr lang="en-GB" sz="2400" dirty="0"/>
              <a:t>in </a:t>
            </a:r>
            <a:r>
              <a:rPr lang="en-GB" sz="2400" dirty="0" smtClean="0"/>
              <a:t>pilgrimages made </a:t>
            </a:r>
            <a:r>
              <a:rPr lang="en-GB" sz="2400" dirty="0"/>
              <a:t>to the sites of </a:t>
            </a:r>
            <a:r>
              <a:rPr lang="en-GB" sz="2400" dirty="0" smtClean="0"/>
              <a:t>martyrdom or internment of saints where pilgrims viewed shrines to the de and brought back mementoes, relics and </a:t>
            </a:r>
            <a:r>
              <a:rPr lang="en-GB" sz="2400" dirty="0" err="1" smtClean="0"/>
              <a:t>ampullae</a:t>
            </a:r>
            <a:r>
              <a:rPr lang="en-GB" sz="2400" dirty="0" smtClean="0"/>
              <a:t> - vessels which contain such </a:t>
            </a:r>
            <a:r>
              <a:rPr lang="en-GB" sz="2400" dirty="0" err="1" smtClean="0"/>
              <a:t>thanatoptic</a:t>
            </a:r>
            <a:r>
              <a:rPr lang="en-GB" sz="2400" dirty="0" smtClean="0"/>
              <a:t> talismans as oil or nails from the Cross and earth from tombs of martyrs. </a:t>
            </a:r>
          </a:p>
          <a:p>
            <a:pPr marL="0" indent="0" algn="just">
              <a:buNone/>
            </a:pPr>
            <a:r>
              <a:rPr lang="en-GB" sz="2400" dirty="0"/>
              <a:t>	</a:t>
            </a:r>
            <a:r>
              <a:rPr lang="en-GB" sz="2400" dirty="0" smtClean="0"/>
              <a:t>“Pilgrimage was the highest form of </a:t>
            </a:r>
            <a:r>
              <a:rPr lang="en-GB" sz="2400" dirty="0" err="1" smtClean="0"/>
              <a:t>thanatopsis</a:t>
            </a:r>
            <a:r>
              <a:rPr lang="en-GB" sz="2400" dirty="0" smtClean="0"/>
              <a:t> since involved physical presence at a setting of death, rather than its symbol contemplation in books and images. So highly was it valued that the rich left money </a:t>
            </a:r>
            <a:r>
              <a:rPr lang="en-GB" sz="2400" dirty="0"/>
              <a:t>in their wills so that, after their death. others </a:t>
            </a:r>
            <a:r>
              <a:rPr lang="en-GB" sz="2400" dirty="0" smtClean="0"/>
              <a:t>could make pilgrimages their </a:t>
            </a:r>
            <a:r>
              <a:rPr lang="en-GB" sz="2400" dirty="0"/>
              <a:t>behalf. to holy places of </a:t>
            </a:r>
            <a:r>
              <a:rPr lang="en-GB" sz="2400" dirty="0" err="1"/>
              <a:t>thanatoptic</a:t>
            </a:r>
            <a:r>
              <a:rPr lang="en-GB" sz="2400" dirty="0"/>
              <a:t> </a:t>
            </a:r>
            <a:r>
              <a:rPr lang="en-GB" sz="2400" dirty="0" smtClean="0"/>
              <a:t>importance.”</a:t>
            </a:r>
            <a:endParaRPr lang="en-GB" sz="2400" dirty="0"/>
          </a:p>
          <a:p>
            <a:pPr marL="0" indent="0">
              <a:buNone/>
            </a:pPr>
            <a:endParaRPr lang="en-GB" dirty="0"/>
          </a:p>
        </p:txBody>
      </p:sp>
      <p:sp>
        <p:nvSpPr>
          <p:cNvPr id="5" name="Title 1"/>
          <p:cNvSpPr txBox="1">
            <a:spLocks/>
          </p:cNvSpPr>
          <p:nvPr/>
        </p:nvSpPr>
        <p:spPr>
          <a:xfrm>
            <a:off x="3086100" y="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err="1" smtClean="0"/>
              <a:t>thanatopsis</a:t>
            </a:r>
            <a:endParaRPr lang="en-GB" dirty="0"/>
          </a:p>
        </p:txBody>
      </p:sp>
      <p:pic>
        <p:nvPicPr>
          <p:cNvPr id="6" name="Picture 5"/>
          <p:cNvPicPr>
            <a:picLocks noChangeAspect="1"/>
          </p:cNvPicPr>
          <p:nvPr/>
        </p:nvPicPr>
        <p:blipFill>
          <a:blip r:embed="rId2"/>
          <a:stretch>
            <a:fillRect/>
          </a:stretch>
        </p:blipFill>
        <p:spPr>
          <a:xfrm>
            <a:off x="38100" y="0"/>
            <a:ext cx="4392215" cy="4133850"/>
          </a:xfrm>
          <a:prstGeom prst="rect">
            <a:avLst/>
          </a:prstGeom>
        </p:spPr>
      </p:pic>
    </p:spTree>
    <p:extLst>
      <p:ext uri="{BB962C8B-B14F-4D97-AF65-F5344CB8AC3E}">
        <p14:creationId xmlns:p14="http://schemas.microsoft.com/office/powerpoint/2010/main" val="2214239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smtClean="0"/>
              <a:t>Romanticism and </a:t>
            </a:r>
            <a:r>
              <a:rPr lang="en-GB" dirty="0" err="1" smtClean="0"/>
              <a:t>thanaTOPsis</a:t>
            </a:r>
            <a:endParaRPr lang="en-GB" dirty="0"/>
          </a:p>
        </p:txBody>
      </p:sp>
      <p:sp>
        <p:nvSpPr>
          <p:cNvPr id="3" name="Content Placeholder 2"/>
          <p:cNvSpPr>
            <a:spLocks noGrp="1"/>
          </p:cNvSpPr>
          <p:nvPr>
            <p:ph idx="1"/>
          </p:nvPr>
        </p:nvSpPr>
        <p:spPr>
          <a:xfrm>
            <a:off x="523875" y="1447800"/>
            <a:ext cx="4743450" cy="5219700"/>
          </a:xfrm>
        </p:spPr>
        <p:txBody>
          <a:bodyPr>
            <a:normAutofit lnSpcReduction="10000"/>
          </a:bodyPr>
          <a:lstStyle/>
          <a:p>
            <a:pPr marL="0" indent="0">
              <a:buNone/>
            </a:pPr>
            <a:r>
              <a:rPr lang="en-GB" dirty="0" smtClean="0"/>
              <a:t>Thomas De Quincey, 'On Murder Considered as One of the Fine Arts</a:t>
            </a:r>
            <a:r>
              <a:rPr lang="en-GB" dirty="0"/>
              <a:t>,’ </a:t>
            </a:r>
            <a:r>
              <a:rPr lang="en-GB" i="1" dirty="0"/>
              <a:t>Blackwood's </a:t>
            </a:r>
            <a:r>
              <a:rPr lang="en-GB" i="1" dirty="0" smtClean="0"/>
              <a:t>Magazine </a:t>
            </a:r>
            <a:r>
              <a:rPr lang="en-GB" dirty="0" smtClean="0"/>
              <a:t>(1827) </a:t>
            </a:r>
          </a:p>
          <a:p>
            <a:pPr marL="0" indent="0">
              <a:buNone/>
            </a:pPr>
            <a:endParaRPr lang="en-GB" dirty="0"/>
          </a:p>
          <a:p>
            <a:pPr marL="0" indent="0">
              <a:buNone/>
            </a:pPr>
            <a:r>
              <a:rPr lang="en-GB" dirty="0" smtClean="0"/>
              <a:t>Literary Gothicism</a:t>
            </a:r>
          </a:p>
          <a:p>
            <a:pPr marL="0" indent="0">
              <a:buNone/>
            </a:pPr>
            <a:endParaRPr lang="en-GB" dirty="0"/>
          </a:p>
          <a:p>
            <a:pPr marL="0" indent="0">
              <a:buNone/>
            </a:pPr>
            <a:r>
              <a:rPr lang="en-GB" sz="2400" dirty="0" smtClean="0"/>
              <a:t>“Romanticism not </a:t>
            </a:r>
            <a:r>
              <a:rPr lang="en-GB" sz="2400" dirty="0"/>
              <a:t>only </a:t>
            </a:r>
            <a:r>
              <a:rPr lang="en-GB" sz="2400" dirty="0" smtClean="0"/>
              <a:t>promoted a general interest in </a:t>
            </a:r>
            <a:r>
              <a:rPr lang="en-GB" sz="2400" dirty="0"/>
              <a:t>travel </a:t>
            </a:r>
            <a:r>
              <a:rPr lang="en-GB" sz="2400" dirty="0" smtClean="0"/>
              <a:t>and tourism (</a:t>
            </a:r>
            <a:r>
              <a:rPr lang="en-GB" sz="2400" dirty="0"/>
              <a:t>Shelley</a:t>
            </a:r>
            <a:r>
              <a:rPr lang="en-GB" sz="2400" dirty="0" smtClean="0"/>
              <a:t>, Byron</a:t>
            </a:r>
            <a:r>
              <a:rPr lang="en-GB" sz="2400" dirty="0"/>
              <a:t>, </a:t>
            </a:r>
            <a:r>
              <a:rPr lang="en-GB" sz="2400" dirty="0" smtClean="0"/>
              <a:t>Keats </a:t>
            </a:r>
            <a:r>
              <a:rPr lang="en-GB" sz="2400" dirty="0"/>
              <a:t>and </a:t>
            </a:r>
            <a:r>
              <a:rPr lang="en-GB" sz="2400" dirty="0" smtClean="0"/>
              <a:t>Wordsworth were </a:t>
            </a:r>
            <a:r>
              <a:rPr lang="en-GB" sz="2400" dirty="0"/>
              <a:t>inveterate tourists and two of the </a:t>
            </a:r>
            <a:r>
              <a:rPr lang="en-GB" sz="2400" dirty="0" smtClean="0"/>
              <a:t>died abroad), it also </a:t>
            </a:r>
            <a:r>
              <a:rPr lang="en-GB" sz="2400" dirty="0"/>
              <a:t>established </a:t>
            </a:r>
            <a:r>
              <a:rPr lang="en-GB" sz="2400" dirty="0" smtClean="0"/>
              <a:t>the main ideological motivations, one of which was </a:t>
            </a:r>
            <a:r>
              <a:rPr lang="en-GB" sz="2400" dirty="0" err="1" smtClean="0"/>
              <a:t>thanatourism</a:t>
            </a:r>
            <a:r>
              <a:rPr lang="en-GB" sz="2400" dirty="0" smtClean="0"/>
              <a:t>.”</a:t>
            </a:r>
            <a:endParaRPr lang="en-GB" sz="2400"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6150340" y="1293028"/>
            <a:ext cx="6041660" cy="4255377"/>
          </a:xfrm>
          <a:prstGeom prst="rect">
            <a:avLst/>
          </a:prstGeom>
        </p:spPr>
      </p:pic>
      <p:sp>
        <p:nvSpPr>
          <p:cNvPr id="5" name="Rectangle 4"/>
          <p:cNvSpPr/>
          <p:nvPr/>
        </p:nvSpPr>
        <p:spPr>
          <a:xfrm>
            <a:off x="5945174" y="5610410"/>
            <a:ext cx="6075376" cy="923330"/>
          </a:xfrm>
          <a:prstGeom prst="rect">
            <a:avLst/>
          </a:prstGeom>
        </p:spPr>
        <p:txBody>
          <a:bodyPr wrap="square">
            <a:spAutoFit/>
          </a:bodyPr>
          <a:lstStyle/>
          <a:p>
            <a:pPr algn="r"/>
            <a:r>
              <a:rPr lang="en-GB" dirty="0" smtClean="0"/>
              <a:t>Joseph Denis </a:t>
            </a:r>
            <a:r>
              <a:rPr lang="en-GB" dirty="0" err="1" smtClean="0"/>
              <a:t>Odevaere</a:t>
            </a:r>
            <a:r>
              <a:rPr lang="en-GB" dirty="0" smtClean="0"/>
              <a:t>,</a:t>
            </a:r>
          </a:p>
          <a:p>
            <a:pPr algn="r"/>
            <a:r>
              <a:rPr lang="en-GB" i="1" dirty="0" smtClean="0"/>
              <a:t>Lord Byron on His Deathbed</a:t>
            </a:r>
          </a:p>
          <a:p>
            <a:pPr algn="r"/>
            <a:r>
              <a:rPr lang="en-GB" dirty="0" smtClean="0"/>
              <a:t>(c. 1826)</a:t>
            </a:r>
            <a:endParaRPr lang="en-GB" dirty="0"/>
          </a:p>
        </p:txBody>
      </p:sp>
    </p:spTree>
    <p:extLst>
      <p:ext uri="{BB962C8B-B14F-4D97-AF65-F5344CB8AC3E}">
        <p14:creationId xmlns:p14="http://schemas.microsoft.com/office/powerpoint/2010/main" val="16301943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506200" cy="1293028"/>
          </a:xfrm>
        </p:spPr>
        <p:txBody>
          <a:bodyPr/>
          <a:lstStyle/>
          <a:p>
            <a:r>
              <a:rPr lang="en-GB" dirty="0" smtClean="0"/>
              <a:t>Seaton’s typology of </a:t>
            </a:r>
            <a:r>
              <a:rPr lang="en-GB" dirty="0" err="1" smtClean="0"/>
              <a:t>thanatourism</a:t>
            </a:r>
            <a:endParaRPr lang="en-GB" dirty="0"/>
          </a:p>
        </p:txBody>
      </p:sp>
      <p:sp>
        <p:nvSpPr>
          <p:cNvPr id="3" name="Content Placeholder 2"/>
          <p:cNvSpPr>
            <a:spLocks noGrp="1"/>
          </p:cNvSpPr>
          <p:nvPr>
            <p:ph idx="1"/>
          </p:nvPr>
        </p:nvSpPr>
        <p:spPr>
          <a:xfrm>
            <a:off x="685800" y="1489710"/>
            <a:ext cx="10820400" cy="4968240"/>
          </a:xfrm>
        </p:spPr>
        <p:txBody>
          <a:bodyPr>
            <a:normAutofit/>
          </a:bodyPr>
          <a:lstStyle/>
          <a:p>
            <a:pPr marL="457200" indent="-457200">
              <a:buAutoNum type="alphaLcParenR"/>
            </a:pPr>
            <a:r>
              <a:rPr lang="en-GB" sz="3200" dirty="0" smtClean="0"/>
              <a:t>Travel </a:t>
            </a:r>
            <a:r>
              <a:rPr lang="en-GB" sz="3200" i="1" dirty="0"/>
              <a:t>to </a:t>
            </a:r>
            <a:r>
              <a:rPr lang="en-GB" sz="3200" dirty="0"/>
              <a:t>witness public enactments of </a:t>
            </a:r>
            <a:r>
              <a:rPr lang="en-GB" sz="3200" dirty="0" smtClean="0"/>
              <a:t>death (e.g. Christian martyrdoms in Rome, public hangings)</a:t>
            </a:r>
          </a:p>
          <a:p>
            <a:pPr marL="457200" indent="-457200">
              <a:buAutoNum type="alphaLcParenR"/>
            </a:pPr>
            <a:r>
              <a:rPr lang="en-GB" sz="3200" dirty="0" smtClean="0"/>
              <a:t>Travel </a:t>
            </a:r>
            <a:r>
              <a:rPr lang="en-GB" sz="3200" dirty="0"/>
              <a:t>to see the sites of mass or individual deaths, after they have </a:t>
            </a:r>
            <a:r>
              <a:rPr lang="en-GB" sz="3200" dirty="0" smtClean="0"/>
              <a:t>occurred –  mass </a:t>
            </a:r>
            <a:r>
              <a:rPr lang="en-GB" sz="3200" dirty="0"/>
              <a:t>death sites (Auschwitz</a:t>
            </a:r>
            <a:r>
              <a:rPr lang="en-GB" sz="3200" dirty="0" smtClean="0"/>
              <a:t>, Culloden</a:t>
            </a:r>
            <a:r>
              <a:rPr lang="en-GB" sz="3200" dirty="0"/>
              <a:t>. the </a:t>
            </a:r>
            <a:r>
              <a:rPr lang="en-GB" sz="3200" dirty="0" smtClean="0"/>
              <a:t>Colosseum), sites </a:t>
            </a:r>
            <a:r>
              <a:rPr lang="en-GB" sz="3200" dirty="0"/>
              <a:t>of individual deaths (</a:t>
            </a:r>
            <a:r>
              <a:rPr lang="en-GB" sz="3200" dirty="0" smtClean="0"/>
              <a:t>the book </a:t>
            </a:r>
            <a:r>
              <a:rPr lang="en-GB" sz="3200" dirty="0"/>
              <a:t>depository in Dallas from which Kennedy was </a:t>
            </a:r>
            <a:r>
              <a:rPr lang="en-GB" sz="3200" dirty="0" smtClean="0"/>
              <a:t>assassinated), haunts of famous </a:t>
            </a:r>
            <a:r>
              <a:rPr lang="en-GB" sz="3200" dirty="0"/>
              <a:t>murderers and serial killers are other </a:t>
            </a:r>
            <a:r>
              <a:rPr lang="en-GB" sz="3200" dirty="0" smtClean="0"/>
              <a:t>examples (e.g. Jack the Ripper tours)</a:t>
            </a:r>
          </a:p>
          <a:p>
            <a:pPr marL="0" indent="0">
              <a:buNone/>
            </a:pPr>
            <a:endParaRPr lang="en-GB" dirty="0"/>
          </a:p>
          <a:p>
            <a:pPr marL="457200" indent="-457200">
              <a:buAutoNum type="alphaLcParenR"/>
            </a:pPr>
            <a:endParaRPr lang="en-GB" dirty="0" smtClean="0"/>
          </a:p>
          <a:p>
            <a:pPr marL="457200" indent="-457200">
              <a:buAutoNum type="alphaLcParenR"/>
            </a:pPr>
            <a:endParaRPr lang="en-GB" dirty="0" smtClean="0"/>
          </a:p>
          <a:p>
            <a:pPr marL="457200" indent="-457200">
              <a:buAutoNum type="alphaLcParenR"/>
            </a:pPr>
            <a:endParaRPr lang="en-GB" dirty="0"/>
          </a:p>
          <a:p>
            <a:pPr marL="457200" indent="-457200">
              <a:buAutoNum type="alphaLcParenR"/>
            </a:pPr>
            <a:endParaRPr lang="en-GB" dirty="0"/>
          </a:p>
          <a:p>
            <a:pPr marL="457200" indent="-457200">
              <a:buAutoNum type="alphaLcParenR"/>
            </a:pPr>
            <a:endParaRPr lang="en-GB" dirty="0"/>
          </a:p>
        </p:txBody>
      </p:sp>
    </p:spTree>
    <p:extLst>
      <p:ext uri="{BB962C8B-B14F-4D97-AF65-F5344CB8AC3E}">
        <p14:creationId xmlns:p14="http://schemas.microsoft.com/office/powerpoint/2010/main" val="31327948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506200" cy="1293028"/>
          </a:xfrm>
        </p:spPr>
        <p:txBody>
          <a:bodyPr/>
          <a:lstStyle/>
          <a:p>
            <a:r>
              <a:rPr lang="en-GB" dirty="0" smtClean="0"/>
              <a:t>Seaton’s typology of </a:t>
            </a:r>
            <a:r>
              <a:rPr lang="en-GB" dirty="0" err="1" smtClean="0"/>
              <a:t>thanatourism</a:t>
            </a:r>
            <a:endParaRPr lang="en-GB" dirty="0"/>
          </a:p>
        </p:txBody>
      </p:sp>
      <p:sp>
        <p:nvSpPr>
          <p:cNvPr id="3" name="Content Placeholder 2"/>
          <p:cNvSpPr>
            <a:spLocks noGrp="1"/>
          </p:cNvSpPr>
          <p:nvPr>
            <p:ph idx="1"/>
          </p:nvPr>
        </p:nvSpPr>
        <p:spPr>
          <a:xfrm>
            <a:off x="685800" y="1489710"/>
            <a:ext cx="10820400" cy="4968240"/>
          </a:xfrm>
        </p:spPr>
        <p:txBody>
          <a:bodyPr>
            <a:normAutofit/>
          </a:bodyPr>
          <a:lstStyle/>
          <a:p>
            <a:pPr marL="457200" indent="-457200">
              <a:buFont typeface="+mj-lt"/>
              <a:buAutoNum type="alphaLcParenR" startAt="3"/>
            </a:pPr>
            <a:r>
              <a:rPr lang="en-GB" sz="3200" dirty="0" smtClean="0"/>
              <a:t>Travel  </a:t>
            </a:r>
            <a:r>
              <a:rPr lang="en-GB" sz="3200" dirty="0"/>
              <a:t>to  internment  sites  </a:t>
            </a:r>
            <a:r>
              <a:rPr lang="en-GB" sz="3200" dirty="0" smtClean="0"/>
              <a:t>of  </a:t>
            </a:r>
            <a:r>
              <a:rPr lang="en-GB" sz="3200" dirty="0"/>
              <a:t>and  memorials  </a:t>
            </a:r>
            <a:r>
              <a:rPr lang="en-GB" sz="3200" dirty="0" smtClean="0"/>
              <a:t>to  </a:t>
            </a:r>
            <a:r>
              <a:rPr lang="en-GB" sz="3200" dirty="0"/>
              <a:t>the  </a:t>
            </a:r>
            <a:r>
              <a:rPr lang="en-GB" sz="3200" dirty="0" smtClean="0"/>
              <a:t>dead - graveyards</a:t>
            </a:r>
            <a:r>
              <a:rPr lang="en-GB" sz="3200" dirty="0"/>
              <a:t>.  catacombs,  </a:t>
            </a:r>
            <a:r>
              <a:rPr lang="en-GB" sz="3200" dirty="0" smtClean="0"/>
              <a:t>crypts,  </a:t>
            </a:r>
            <a:r>
              <a:rPr lang="en-GB" sz="3200" dirty="0"/>
              <a:t>war  </a:t>
            </a:r>
            <a:r>
              <a:rPr lang="en-GB" sz="3200" dirty="0" smtClean="0"/>
              <a:t>memorials, and cenotaphs. </a:t>
            </a:r>
          </a:p>
          <a:p>
            <a:pPr marL="457200" indent="-457200">
              <a:buFont typeface="+mj-lt"/>
              <a:buAutoNum type="alphaLcParenR" startAt="3"/>
            </a:pPr>
            <a:r>
              <a:rPr lang="en-GB" sz="3200" dirty="0" smtClean="0"/>
              <a:t>Travel </a:t>
            </a:r>
            <a:r>
              <a:rPr lang="en-GB" sz="3200" dirty="0"/>
              <a:t>to view the material evidence, or symbolic representations of </a:t>
            </a:r>
            <a:r>
              <a:rPr lang="en-GB" sz="3200" dirty="0" smtClean="0"/>
              <a:t>death locations </a:t>
            </a:r>
            <a:r>
              <a:rPr lang="en-GB" sz="3200" dirty="0"/>
              <a:t>unconnected with their </a:t>
            </a:r>
            <a:r>
              <a:rPr lang="en-GB" sz="3200" dirty="0" smtClean="0"/>
              <a:t>occurrence (e.g. museums, Madame </a:t>
            </a:r>
            <a:r>
              <a:rPr lang="en-GB" sz="3200" dirty="0" err="1" smtClean="0"/>
              <a:t>Taussud’s</a:t>
            </a:r>
            <a:r>
              <a:rPr lang="en-GB" sz="3200" dirty="0" smtClean="0"/>
              <a:t>)</a:t>
            </a:r>
          </a:p>
          <a:p>
            <a:pPr marL="457200" indent="-457200">
              <a:buFont typeface="+mj-lt"/>
              <a:buAutoNum type="alphaLcParenR" startAt="3"/>
            </a:pPr>
            <a:r>
              <a:rPr lang="en-GB" sz="3200" dirty="0" smtClean="0"/>
              <a:t>Travel </a:t>
            </a:r>
            <a:r>
              <a:rPr lang="en-GB" sz="3200" dirty="0"/>
              <a:t>for re-enactments or simulation of </a:t>
            </a:r>
            <a:r>
              <a:rPr lang="en-GB" sz="3200" dirty="0" smtClean="0"/>
              <a:t>death (e.g. battle re-enactments, murder mystery weekends, Passion Plays)</a:t>
            </a:r>
          </a:p>
          <a:p>
            <a:pPr marL="457200" indent="-457200">
              <a:buFont typeface="Arial" panose="020B0604020202020204" pitchFamily="34" charset="0"/>
              <a:buAutoNum type="alphaLcParenR" startAt="3"/>
            </a:pPr>
            <a:endParaRPr lang="en-GB" dirty="0"/>
          </a:p>
          <a:p>
            <a:pPr marL="457200" indent="-457200">
              <a:buAutoNum type="alphaLcParenR" startAt="3"/>
            </a:pPr>
            <a:endParaRPr lang="en-GB" dirty="0" smtClean="0"/>
          </a:p>
          <a:p>
            <a:pPr marL="457200" indent="-457200">
              <a:buAutoNum type="alphaLcParenR" startAt="3"/>
            </a:pPr>
            <a:endParaRPr lang="en-GB" dirty="0" smtClean="0"/>
          </a:p>
          <a:p>
            <a:pPr marL="457200" indent="-457200">
              <a:buAutoNum type="alphaLcParenR" startAt="3"/>
            </a:pPr>
            <a:endParaRPr lang="en-GB" dirty="0"/>
          </a:p>
          <a:p>
            <a:pPr marL="457200" indent="-457200">
              <a:buAutoNum type="alphaLcParenR" startAt="3"/>
            </a:pPr>
            <a:endParaRPr lang="en-GB" dirty="0"/>
          </a:p>
          <a:p>
            <a:pPr marL="457200" indent="-457200">
              <a:buAutoNum type="alphaLcParenR" startAt="3"/>
            </a:pPr>
            <a:endParaRPr lang="en-GB" dirty="0"/>
          </a:p>
        </p:txBody>
      </p:sp>
    </p:spTree>
    <p:extLst>
      <p:ext uri="{BB962C8B-B14F-4D97-AF65-F5344CB8AC3E}">
        <p14:creationId xmlns:p14="http://schemas.microsoft.com/office/powerpoint/2010/main" val="14116440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35" y="354940"/>
            <a:ext cx="11410666" cy="1293028"/>
          </a:xfrm>
        </p:spPr>
        <p:txBody>
          <a:bodyPr>
            <a:normAutofit fontScale="90000"/>
          </a:bodyPr>
          <a:lstStyle/>
          <a:p>
            <a:r>
              <a:rPr lang="en-GB" dirty="0"/>
              <a:t>Britta </a:t>
            </a:r>
            <a:r>
              <a:rPr lang="en-GB" sz="3600" dirty="0" err="1"/>
              <a:t>Timm</a:t>
            </a:r>
            <a:r>
              <a:rPr lang="en-GB" sz="3600" dirty="0"/>
              <a:t> Knudsen, '</a:t>
            </a:r>
            <a:r>
              <a:rPr lang="en-GB" sz="3600" dirty="0" err="1"/>
              <a:t>Thanatourism</a:t>
            </a:r>
            <a:r>
              <a:rPr lang="en-GB" sz="3600" dirty="0"/>
              <a:t>: Witnessing Difficult Pasts,' </a:t>
            </a:r>
            <a:r>
              <a:rPr lang="en-GB" sz="3600" i="1" dirty="0"/>
              <a:t>Tourist Studies</a:t>
            </a:r>
            <a:r>
              <a:rPr lang="en-GB" sz="3600" dirty="0"/>
              <a:t>, 11:1 (</a:t>
            </a:r>
            <a:r>
              <a:rPr lang="en-GB" sz="3600" dirty="0" smtClean="0"/>
              <a:t>2011): 55-72</a:t>
            </a:r>
            <a:endParaRPr lang="en-GB" dirty="0"/>
          </a:p>
        </p:txBody>
      </p:sp>
      <p:sp>
        <p:nvSpPr>
          <p:cNvPr id="3" name="Content Placeholder 2"/>
          <p:cNvSpPr>
            <a:spLocks noGrp="1"/>
          </p:cNvSpPr>
          <p:nvPr>
            <p:ph idx="1"/>
          </p:nvPr>
        </p:nvSpPr>
        <p:spPr/>
        <p:txBody>
          <a:bodyPr/>
          <a:lstStyle/>
          <a:p>
            <a:r>
              <a:rPr lang="en-GB" dirty="0" smtClean="0"/>
              <a:t>How does Knudsen define ‘difficult heritage’?</a:t>
            </a:r>
          </a:p>
          <a:p>
            <a:endParaRPr lang="en-GB" dirty="0"/>
          </a:p>
          <a:p>
            <a:r>
              <a:rPr lang="en-GB" dirty="0" smtClean="0"/>
              <a:t>What does Knudsen say about ‘dark tourism’ at Ground Zero, New York and </a:t>
            </a:r>
            <a:r>
              <a:rPr lang="en-GB" i="1" dirty="0" smtClean="0">
                <a:hlinkClick r:id="rId2"/>
              </a:rPr>
              <a:t>Deportation Day: Live History Lesson</a:t>
            </a:r>
            <a:r>
              <a:rPr lang="en-GB" dirty="0" smtClean="0"/>
              <a:t>, near Vilnius? </a:t>
            </a:r>
            <a:endParaRPr lang="en-GB" dirty="0"/>
          </a:p>
        </p:txBody>
      </p:sp>
    </p:spTree>
    <p:extLst>
      <p:ext uri="{BB962C8B-B14F-4D97-AF65-F5344CB8AC3E}">
        <p14:creationId xmlns:p14="http://schemas.microsoft.com/office/powerpoint/2010/main" val="1461603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82486"/>
            <a:ext cx="11410666" cy="1293028"/>
          </a:xfrm>
        </p:spPr>
        <p:txBody>
          <a:bodyPr>
            <a:noAutofit/>
          </a:bodyPr>
          <a:lstStyle/>
          <a:p>
            <a:r>
              <a:rPr lang="en-GB" sz="2600" dirty="0"/>
              <a:t>Britta </a:t>
            </a:r>
            <a:r>
              <a:rPr lang="en-GB" sz="2600" dirty="0" err="1"/>
              <a:t>Timm</a:t>
            </a:r>
            <a:r>
              <a:rPr lang="en-GB" sz="2600" dirty="0"/>
              <a:t> Knudsen, '</a:t>
            </a:r>
            <a:r>
              <a:rPr lang="en-GB" sz="2600" dirty="0" err="1"/>
              <a:t>Thanatourism</a:t>
            </a:r>
            <a:r>
              <a:rPr lang="en-GB" sz="2600" dirty="0"/>
              <a:t>: Witnessing Difficult Pasts,' </a:t>
            </a:r>
            <a:r>
              <a:rPr lang="en-GB" sz="2600" i="1" dirty="0"/>
              <a:t>Tourist Studies</a:t>
            </a:r>
            <a:r>
              <a:rPr lang="en-GB" sz="2600" dirty="0"/>
              <a:t>, 11:1 (</a:t>
            </a:r>
            <a:r>
              <a:rPr lang="en-GB" sz="2600" dirty="0" smtClean="0"/>
              <a:t>2011): 55-72</a:t>
            </a:r>
            <a:br>
              <a:rPr lang="en-GB" sz="2600" dirty="0" smtClean="0"/>
            </a:br>
            <a:r>
              <a:rPr lang="en-GB" sz="2600" dirty="0"/>
              <a:t>Chris </a:t>
            </a:r>
            <a:r>
              <a:rPr lang="en-GB" sz="2600" dirty="0" err="1"/>
              <a:t>Keil</a:t>
            </a:r>
            <a:r>
              <a:rPr lang="en-GB" sz="2600" dirty="0"/>
              <a:t>, ‘Sightseeing in the Mansions of the Dead,’ </a:t>
            </a:r>
            <a:r>
              <a:rPr lang="en-GB" sz="2600" i="1" dirty="0"/>
              <a:t>Social &amp; Cultural Geography </a:t>
            </a:r>
            <a:r>
              <a:rPr lang="en-GB" sz="2600" dirty="0"/>
              <a:t>6:4 (2005), pp. 479-494.</a:t>
            </a:r>
            <a:br>
              <a:rPr lang="en-GB" sz="2600" dirty="0"/>
            </a:br>
            <a:endParaRPr lang="en-GB" sz="2600" dirty="0"/>
          </a:p>
        </p:txBody>
      </p:sp>
      <p:sp>
        <p:nvSpPr>
          <p:cNvPr id="3" name="Content Placeholder 2"/>
          <p:cNvSpPr>
            <a:spLocks noGrp="1"/>
          </p:cNvSpPr>
          <p:nvPr>
            <p:ph idx="1"/>
          </p:nvPr>
        </p:nvSpPr>
        <p:spPr/>
        <p:txBody>
          <a:bodyPr/>
          <a:lstStyle/>
          <a:p>
            <a:r>
              <a:rPr lang="en-GB" dirty="0" smtClean="0"/>
              <a:t>How do Knudsen and </a:t>
            </a:r>
            <a:r>
              <a:rPr lang="en-GB" dirty="0" err="1" smtClean="0"/>
              <a:t>Keil</a:t>
            </a:r>
            <a:r>
              <a:rPr lang="en-GB" dirty="0" smtClean="0"/>
              <a:t> describe and characterise tourism at </a:t>
            </a:r>
            <a:r>
              <a:rPr lang="en-GB" dirty="0" err="1" smtClean="0"/>
              <a:t>Aushwitz-Birkenau</a:t>
            </a:r>
            <a:r>
              <a:rPr lang="en-GB" dirty="0" smtClean="0"/>
              <a:t>? What are some of the key institutional, spatial and curatorial features of the extermination camp site(s)?</a:t>
            </a:r>
          </a:p>
          <a:p>
            <a:endParaRPr lang="en-GB" dirty="0"/>
          </a:p>
          <a:p>
            <a:r>
              <a:rPr lang="en-GB" dirty="0" smtClean="0"/>
              <a:t>How do the notions of ‘witnessing’ and ‘pilgrimage’ (respectively) fit into their discussions?</a:t>
            </a:r>
          </a:p>
          <a:p>
            <a:endParaRPr lang="en-GB" dirty="0"/>
          </a:p>
          <a:p>
            <a:r>
              <a:rPr lang="en-GB" dirty="0" smtClean="0"/>
              <a:t>What does </a:t>
            </a:r>
            <a:r>
              <a:rPr lang="en-GB" dirty="0" err="1" smtClean="0"/>
              <a:t>Keil</a:t>
            </a:r>
            <a:r>
              <a:rPr lang="en-GB" dirty="0" smtClean="0"/>
              <a:t> say about </a:t>
            </a:r>
            <a:r>
              <a:rPr lang="en-GB" dirty="0" smtClean="0">
                <a:hlinkClick r:id="rId2"/>
              </a:rPr>
              <a:t>tourism in Krakow</a:t>
            </a:r>
            <a:r>
              <a:rPr lang="en-GB" dirty="0" smtClean="0"/>
              <a:t>?</a:t>
            </a:r>
          </a:p>
        </p:txBody>
      </p:sp>
    </p:spTree>
    <p:extLst>
      <p:ext uri="{BB962C8B-B14F-4D97-AF65-F5344CB8AC3E}">
        <p14:creationId xmlns:p14="http://schemas.microsoft.com/office/powerpoint/2010/main" val="1539488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0960" y="260648"/>
            <a:ext cx="8661710" cy="566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5162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922719" y="2193925"/>
            <a:ext cx="8346562" cy="4024313"/>
          </a:xfrm>
          <a:prstGeom prst="rect">
            <a:avLst/>
          </a:prstGeom>
        </p:spPr>
      </p:pic>
      <p:sp>
        <p:nvSpPr>
          <p:cNvPr id="5" name="Title 1"/>
          <p:cNvSpPr>
            <a:spLocks noGrp="1"/>
          </p:cNvSpPr>
          <p:nvPr>
            <p:ph type="title"/>
          </p:nvPr>
        </p:nvSpPr>
        <p:spPr>
          <a:xfrm>
            <a:off x="1487606" y="764373"/>
            <a:ext cx="10018594" cy="1293028"/>
          </a:xfrm>
        </p:spPr>
        <p:txBody>
          <a:bodyPr>
            <a:normAutofit fontScale="90000"/>
          </a:bodyPr>
          <a:lstStyle/>
          <a:p>
            <a:r>
              <a:rPr lang="en-GB" dirty="0"/>
              <a:t>Chris </a:t>
            </a:r>
            <a:r>
              <a:rPr lang="en-GB" dirty="0" err="1"/>
              <a:t>Keil</a:t>
            </a:r>
            <a:r>
              <a:rPr lang="en-GB" dirty="0"/>
              <a:t>, ‘Sightseeing in the Mansions of the Dead,’ </a:t>
            </a:r>
            <a:r>
              <a:rPr lang="en-GB" i="1" dirty="0"/>
              <a:t>Social &amp; Cultural Geography </a:t>
            </a:r>
            <a:r>
              <a:rPr lang="en-GB" dirty="0"/>
              <a:t>6:4 (2005), pp. 479-494.</a:t>
            </a:r>
            <a:br>
              <a:rPr lang="en-GB" dirty="0"/>
            </a:br>
            <a:endParaRPr lang="en-GB" dirty="0"/>
          </a:p>
        </p:txBody>
      </p:sp>
    </p:spTree>
    <p:extLst>
      <p:ext uri="{BB962C8B-B14F-4D97-AF65-F5344CB8AC3E}">
        <p14:creationId xmlns:p14="http://schemas.microsoft.com/office/powerpoint/2010/main" val="1782313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8720" y="-1146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15899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596502"/>
            <a:ext cx="4343400" cy="32614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1340769"/>
            <a:ext cx="4800600" cy="3362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48437"/>
            <a:ext cx="4343400" cy="2892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055574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3674" y="0"/>
            <a:ext cx="6191250" cy="4133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472" y="3656488"/>
            <a:ext cx="4824536" cy="3221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11752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8870" y="4136132"/>
            <a:ext cx="3286125" cy="232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1721" y="3738366"/>
            <a:ext cx="4159513" cy="31196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4001" y="35397"/>
            <a:ext cx="5099783" cy="3702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4073" y="1"/>
            <a:ext cx="3887299" cy="2794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560978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4680" y="672884"/>
            <a:ext cx="9635319" cy="6236232"/>
          </a:xfrm>
          <a:prstGeom prst="rect">
            <a:avLst/>
          </a:prstGeom>
          <a:noFill/>
        </p:spPr>
        <p:txBody>
          <a:bodyPr wrap="square" lIns="540000" tIns="360000" rIns="540000" bIns="360000"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“In 1944, the Nazis blew up the gas chambers and crematoria at Auschwitz, but the ruins remain … the Warsaw ghetto, after the famous insurrection in the spring of 1943, was razed to the ground, but thanks to the superhuman efforts of a number of fighter-historians who made certain in that rubble, often many metres deeps, or smuggled beyond the wall, testimony survived, other historians could rediscover, how day by day, the ghetto lived and dies</a:t>
            </a:r>
            <a:r>
              <a:rPr kumimoji="0" lang="en-GB" sz="2400" b="1" i="0" u="none" strike="noStrike" kern="1200" cap="none" spc="0" normalizeH="0" baseline="0" noProof="0" dirty="0" smtClean="0">
                <a:ln>
                  <a:noFill/>
                </a:ln>
                <a:solidFill>
                  <a:prstClr val="white"/>
                </a:solidFill>
                <a:effectLst/>
                <a:uLnTx/>
                <a:uFillTx/>
                <a:latin typeface="Century Gothic" panose="020B0502020202020204"/>
                <a:ea typeface="+mn-ea"/>
                <a:cs typeface="+mn-cs"/>
              </a:rPr>
              <a:t>. All the archives in the Lagers* were burned during the last days of the war, and that was truly an irremediable loss, so that even today there is discussion as to whether the victims were four, six, or eight million.</a:t>
            </a:r>
            <a:r>
              <a:rPr kumimoji="0" lang="en-GB" sz="2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Primo Levi, </a:t>
            </a:r>
            <a:r>
              <a:rPr kumimoji="0" lang="en-GB" sz="1400" b="0" i="1" u="none" strike="noStrike" kern="1200" cap="none" spc="0" normalizeH="0" baseline="0" noProof="0" dirty="0" smtClean="0">
                <a:ln>
                  <a:noFill/>
                </a:ln>
                <a:solidFill>
                  <a:prstClr val="white"/>
                </a:solidFill>
                <a:effectLst/>
                <a:uLnTx/>
                <a:uFillTx/>
                <a:latin typeface="Century Gothic" panose="020B0502020202020204"/>
                <a:ea typeface="+mn-ea"/>
                <a:cs typeface="+mn-cs"/>
              </a:rPr>
              <a:t>The Drowned and the Saved </a:t>
            </a:r>
            <a:r>
              <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(London: Abacus, 1988), p.2</a:t>
            </a: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*Lager = “</a:t>
            </a:r>
            <a:r>
              <a:rPr kumimoji="0" lang="en-GB" sz="1400" b="0" i="0" u="none" strike="noStrike" kern="1200" cap="none" spc="0" normalizeH="0" baseline="0" noProof="0" dirty="0" err="1" smtClean="0">
                <a:ln>
                  <a:noFill/>
                </a:ln>
                <a:solidFill>
                  <a:prstClr val="white"/>
                </a:solidFill>
                <a:effectLst/>
                <a:uLnTx/>
                <a:uFillTx/>
                <a:latin typeface="Century Gothic" panose="020B0502020202020204"/>
                <a:ea typeface="+mn-ea"/>
                <a:cs typeface="+mn-cs"/>
              </a:rPr>
              <a:t>konzentrationslager</a:t>
            </a: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 (concentration camp)  </a:t>
            </a:r>
            <a:endPar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endParaRPr kumimoji="0" lang="en-GB" sz="1400" b="0" i="0" u="none" strike="noStrike" kern="1200" cap="none" spc="0" normalizeH="0" baseline="0" noProof="0" dirty="0" smtClean="0">
              <a:ln>
                <a:noFill/>
              </a:ln>
              <a:solidFill>
                <a:prstClr val="white"/>
              </a:solidFill>
              <a:effectLst/>
              <a:uLnTx/>
              <a:uFillTx/>
              <a:latin typeface="Century Gothic" panose="020B0502020202020204"/>
              <a:ea typeface="+mn-ea"/>
              <a:cs typeface="+mn-cs"/>
            </a:endParaRPr>
          </a:p>
        </p:txBody>
      </p:sp>
      <p:pic>
        <p:nvPicPr>
          <p:cNvPr id="3" name="Picture 2"/>
          <p:cNvPicPr>
            <a:picLocks noChangeAspect="1"/>
          </p:cNvPicPr>
          <p:nvPr/>
        </p:nvPicPr>
        <p:blipFill>
          <a:blip r:embed="rId2"/>
          <a:stretch>
            <a:fillRect/>
          </a:stretch>
        </p:blipFill>
        <p:spPr>
          <a:xfrm>
            <a:off x="10102243" y="131545"/>
            <a:ext cx="1971477" cy="3013124"/>
          </a:xfrm>
          <a:prstGeom prst="rect">
            <a:avLst/>
          </a:prstGeom>
        </p:spPr>
      </p:pic>
      <p:pic>
        <p:nvPicPr>
          <p:cNvPr id="4" name="Picture 3"/>
          <p:cNvPicPr>
            <a:picLocks noChangeAspect="1"/>
          </p:cNvPicPr>
          <p:nvPr/>
        </p:nvPicPr>
        <p:blipFill>
          <a:blip r:embed="rId3"/>
          <a:stretch>
            <a:fillRect/>
          </a:stretch>
        </p:blipFill>
        <p:spPr>
          <a:xfrm>
            <a:off x="10102243" y="3799960"/>
            <a:ext cx="1944937" cy="3058040"/>
          </a:xfrm>
          <a:prstGeom prst="rect">
            <a:avLst/>
          </a:prstGeom>
        </p:spPr>
      </p:pic>
      <p:sp>
        <p:nvSpPr>
          <p:cNvPr id="7" name="Rectangle 6"/>
          <p:cNvSpPr/>
          <p:nvPr/>
        </p:nvSpPr>
        <p:spPr>
          <a:xfrm>
            <a:off x="10257946" y="3144669"/>
            <a:ext cx="1633530" cy="646331"/>
          </a:xfrm>
          <a:prstGeom prst="rect">
            <a:avLst/>
          </a:prstGeom>
        </p:spPr>
        <p:txBody>
          <a:bodyPr wrap="square">
            <a:spAutoFit/>
          </a:bodyPr>
          <a:lstStyle/>
          <a:p>
            <a:pPr marL="0" marR="0" lvl="1"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entury Gothic" panose="020B0502020202020204"/>
                <a:ea typeface="+mn-ea"/>
                <a:cs typeface="+mn-cs"/>
              </a:rPr>
              <a:t>Primo Levi (1919–1987)</a:t>
            </a:r>
          </a:p>
        </p:txBody>
      </p:sp>
    </p:spTree>
    <p:extLst>
      <p:ext uri="{BB962C8B-B14F-4D97-AF65-F5344CB8AC3E}">
        <p14:creationId xmlns:p14="http://schemas.microsoft.com/office/powerpoint/2010/main" val="421634281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537" y="764373"/>
            <a:ext cx="10209663" cy="1293028"/>
          </a:xfrm>
        </p:spPr>
        <p:txBody>
          <a:bodyPr>
            <a:normAutofit fontScale="90000"/>
          </a:bodyPr>
          <a:lstStyle/>
          <a:p>
            <a:r>
              <a:rPr lang="en-GB" dirty="0"/>
              <a:t>Chris </a:t>
            </a:r>
            <a:r>
              <a:rPr lang="en-GB" dirty="0" err="1"/>
              <a:t>Keil</a:t>
            </a:r>
            <a:r>
              <a:rPr lang="en-GB" dirty="0"/>
              <a:t>, ‘Sightseeing in the Mansions of the Dead,’ </a:t>
            </a:r>
            <a:r>
              <a:rPr lang="en-GB" i="1" dirty="0"/>
              <a:t>Social &amp; Cultural Geography </a:t>
            </a:r>
            <a:r>
              <a:rPr lang="en-GB" dirty="0"/>
              <a:t>6:4 (2005</a:t>
            </a:r>
            <a:r>
              <a:rPr lang="en-GB" dirty="0" smtClean="0"/>
              <a:t>): 479-494</a:t>
            </a:r>
            <a:r>
              <a:rPr lang="en-GB" dirty="0"/>
              <a:t>.</a:t>
            </a:r>
            <a:br>
              <a:rPr lang="en-GB" dirty="0"/>
            </a:br>
            <a:endParaRPr lang="en-GB" dirty="0"/>
          </a:p>
        </p:txBody>
      </p:sp>
      <p:sp>
        <p:nvSpPr>
          <p:cNvPr id="3" name="Content Placeholder 2"/>
          <p:cNvSpPr>
            <a:spLocks noGrp="1"/>
          </p:cNvSpPr>
          <p:nvPr>
            <p:ph idx="1"/>
          </p:nvPr>
        </p:nvSpPr>
        <p:spPr/>
        <p:txBody>
          <a:bodyPr/>
          <a:lstStyle/>
          <a:p>
            <a:r>
              <a:rPr lang="en-GB" dirty="0" smtClean="0"/>
              <a:t>What significance does </a:t>
            </a:r>
            <a:r>
              <a:rPr lang="en-GB" dirty="0" err="1" smtClean="0"/>
              <a:t>Keil</a:t>
            </a:r>
            <a:r>
              <a:rPr lang="en-GB" dirty="0" smtClean="0"/>
              <a:t> draw from the below photographs?</a:t>
            </a:r>
            <a:endParaRPr lang="en-GB" dirty="0"/>
          </a:p>
        </p:txBody>
      </p:sp>
      <p:pic>
        <p:nvPicPr>
          <p:cNvPr id="5" name="Picture 4"/>
          <p:cNvPicPr>
            <a:picLocks noChangeAspect="1"/>
          </p:cNvPicPr>
          <p:nvPr/>
        </p:nvPicPr>
        <p:blipFill>
          <a:blip r:embed="rId2"/>
          <a:stretch>
            <a:fillRect/>
          </a:stretch>
        </p:blipFill>
        <p:spPr>
          <a:xfrm>
            <a:off x="377066" y="3081700"/>
            <a:ext cx="5568809" cy="2948964"/>
          </a:xfrm>
          <a:prstGeom prst="rect">
            <a:avLst/>
          </a:prstGeom>
        </p:spPr>
      </p:pic>
      <p:pic>
        <p:nvPicPr>
          <p:cNvPr id="6" name="Picture 5"/>
          <p:cNvPicPr>
            <a:picLocks noChangeAspect="1"/>
          </p:cNvPicPr>
          <p:nvPr/>
        </p:nvPicPr>
        <p:blipFill>
          <a:blip r:embed="rId3"/>
          <a:stretch>
            <a:fillRect/>
          </a:stretch>
        </p:blipFill>
        <p:spPr>
          <a:xfrm>
            <a:off x="6216546" y="3105947"/>
            <a:ext cx="5448263" cy="2900470"/>
          </a:xfrm>
          <a:prstGeom prst="rect">
            <a:avLst/>
          </a:prstGeom>
        </p:spPr>
      </p:pic>
    </p:spTree>
    <p:extLst>
      <p:ext uri="{BB962C8B-B14F-4D97-AF65-F5344CB8AC3E}">
        <p14:creationId xmlns:p14="http://schemas.microsoft.com/office/powerpoint/2010/main" val="4036222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364872" cy="5528346"/>
          </a:xfrm>
          <a:prstGeom prst="rect">
            <a:avLst/>
          </a:prstGeom>
          <a:noFill/>
        </p:spPr>
        <p:txBody>
          <a:bodyPr wrap="square" lIns="540000" tIns="360000" rIns="540000" bIns="360000" rtlCol="0">
            <a:spAutoFit/>
          </a:bodyPr>
          <a:lstStyle/>
          <a:p>
            <a:pPr lvl="0"/>
            <a:r>
              <a:rPr lang="en-GB" dirty="0" smtClean="0"/>
              <a:t>See: Michael </a:t>
            </a:r>
            <a:r>
              <a:rPr lang="en-GB" dirty="0"/>
              <a:t>Rothberg, introduction, </a:t>
            </a:r>
            <a:r>
              <a:rPr lang="en-GB" i="1" dirty="0"/>
              <a:t>Traumatic Realism: The Demands of Holocaust Representation </a:t>
            </a:r>
            <a:r>
              <a:rPr lang="en-GB" dirty="0"/>
              <a:t>(University of Minnesota: Minneapolis, 2000), pp. 1–15.</a:t>
            </a:r>
          </a:p>
          <a:p>
            <a:pPr marL="285750" lvl="1" indent="-285750">
              <a:buFontTx/>
              <a:buChar char="-"/>
            </a:pPr>
            <a:endParaRPr lang="en-GB" sz="2000" dirty="0"/>
          </a:p>
          <a:p>
            <a:pPr marL="285750" indent="-285750">
              <a:buFont typeface="Arial" panose="020B0604020202020204" pitchFamily="34" charset="0"/>
              <a:buChar char="•"/>
            </a:pPr>
            <a:r>
              <a:rPr lang="en-GB" sz="2800" b="1" dirty="0" smtClean="0"/>
              <a:t>Two </a:t>
            </a:r>
            <a:r>
              <a:rPr lang="en-GB" sz="2800" b="1" dirty="0"/>
              <a:t>key </a:t>
            </a:r>
            <a:r>
              <a:rPr lang="en-GB" sz="2800" b="1" dirty="0" smtClean="0"/>
              <a:t>have </a:t>
            </a:r>
            <a:r>
              <a:rPr lang="en-GB" sz="2800" b="1" dirty="0"/>
              <a:t>“dominated” (p. 3) writing and thinking about the </a:t>
            </a:r>
            <a:r>
              <a:rPr lang="en-GB" sz="2800" b="1" dirty="0" smtClean="0"/>
              <a:t>Holocaust:</a:t>
            </a:r>
            <a:endParaRPr lang="en-GB" sz="2800" b="1" dirty="0"/>
          </a:p>
          <a:p>
            <a:pPr lvl="0"/>
            <a:endParaRPr lang="en-GB" sz="2800" b="1" dirty="0"/>
          </a:p>
          <a:p>
            <a:pPr lvl="0" algn="ctr"/>
            <a:r>
              <a:rPr lang="en-GB" sz="3200" b="1" dirty="0">
                <a:solidFill>
                  <a:srgbClr val="FFFF00"/>
                </a:solidFill>
              </a:rPr>
              <a:t>REALIST </a:t>
            </a:r>
            <a:r>
              <a:rPr lang="en-GB" sz="3200" b="1" dirty="0"/>
              <a:t>vs </a:t>
            </a:r>
            <a:r>
              <a:rPr lang="en-GB" sz="3200" b="1" dirty="0">
                <a:solidFill>
                  <a:schemeClr val="accent2">
                    <a:lumMod val="20000"/>
                    <a:lumOff val="80000"/>
                  </a:schemeClr>
                </a:solidFill>
              </a:rPr>
              <a:t>ANTIREALIST</a:t>
            </a:r>
            <a:r>
              <a:rPr lang="en-GB" sz="2800" b="1" dirty="0">
                <a:solidFill>
                  <a:schemeClr val="accent2">
                    <a:lumMod val="20000"/>
                    <a:lumOff val="80000"/>
                  </a:schemeClr>
                </a:solidFill>
              </a:rPr>
              <a:t>	</a:t>
            </a:r>
            <a:endParaRPr lang="en-GB" sz="2800" dirty="0">
              <a:solidFill>
                <a:schemeClr val="accent2">
                  <a:lumMod val="20000"/>
                  <a:lumOff val="80000"/>
                </a:schemeClr>
              </a:solidFill>
            </a:endParaRPr>
          </a:p>
          <a:p>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sp>
        <p:nvSpPr>
          <p:cNvPr id="3" name="Rectangle 2"/>
          <p:cNvSpPr/>
          <p:nvPr/>
        </p:nvSpPr>
        <p:spPr>
          <a:xfrm>
            <a:off x="723329" y="3254193"/>
            <a:ext cx="4080681" cy="2246769"/>
          </a:xfrm>
          <a:prstGeom prst="rect">
            <a:avLst/>
          </a:prstGeom>
        </p:spPr>
        <p:txBody>
          <a:bodyPr wrap="square">
            <a:spAutoFit/>
          </a:bodyPr>
          <a:lstStyle/>
          <a:p>
            <a:pPr marL="0" lvl="1"/>
            <a:r>
              <a:rPr lang="en-GB" sz="2800" dirty="0">
                <a:solidFill>
                  <a:srgbClr val="FFFF00"/>
                </a:solidFill>
              </a:rPr>
              <a:t>“The banality of evil”</a:t>
            </a:r>
          </a:p>
          <a:p>
            <a:pPr marL="0" lvl="1"/>
            <a:r>
              <a:rPr lang="en-GB" sz="2800" dirty="0">
                <a:solidFill>
                  <a:srgbClr val="FFFF00"/>
                </a:solidFill>
              </a:rPr>
              <a:t>(Hannah Arendt</a:t>
            </a:r>
            <a:r>
              <a:rPr lang="en-GB" sz="2800" dirty="0" smtClean="0">
                <a:solidFill>
                  <a:srgbClr val="FFFF00"/>
                </a:solidFill>
              </a:rPr>
              <a:t>)</a:t>
            </a:r>
          </a:p>
          <a:p>
            <a:pPr marL="0" lvl="1"/>
            <a:endParaRPr lang="en-GB" sz="2800" dirty="0">
              <a:solidFill>
                <a:srgbClr val="FFFF00"/>
              </a:solidFill>
            </a:endParaRPr>
          </a:p>
          <a:p>
            <a:pPr marL="0" lvl="1"/>
            <a:r>
              <a:rPr lang="en-GB" sz="2800" dirty="0" smtClean="0">
                <a:solidFill>
                  <a:srgbClr val="FFFF00"/>
                </a:solidFill>
              </a:rPr>
              <a:t>Part of an historical continuum</a:t>
            </a:r>
            <a:endParaRPr lang="en-GB" sz="2800" dirty="0">
              <a:solidFill>
                <a:srgbClr val="FFFF00"/>
              </a:solidFill>
            </a:endParaRPr>
          </a:p>
        </p:txBody>
      </p:sp>
      <p:sp>
        <p:nvSpPr>
          <p:cNvPr id="4" name="Rectangle 3"/>
          <p:cNvSpPr/>
          <p:nvPr/>
        </p:nvSpPr>
        <p:spPr>
          <a:xfrm>
            <a:off x="8458616" y="2952232"/>
            <a:ext cx="3524118" cy="3170099"/>
          </a:xfrm>
          <a:prstGeom prst="rect">
            <a:avLst/>
          </a:prstGeom>
        </p:spPr>
        <p:txBody>
          <a:bodyPr wrap="square">
            <a:spAutoFit/>
          </a:bodyPr>
          <a:lstStyle/>
          <a:p>
            <a:pPr marL="0" lvl="1" algn="r"/>
            <a:r>
              <a:rPr lang="en-GB" sz="2800" dirty="0" smtClean="0">
                <a:solidFill>
                  <a:schemeClr val="accent2">
                    <a:lumMod val="20000"/>
                    <a:lumOff val="80000"/>
                  </a:schemeClr>
                </a:solidFill>
              </a:rPr>
              <a:t>“</a:t>
            </a:r>
            <a:r>
              <a:rPr lang="en-GB" sz="2800" dirty="0">
                <a:solidFill>
                  <a:schemeClr val="accent2">
                    <a:lumMod val="20000"/>
                    <a:lumOff val="80000"/>
                  </a:schemeClr>
                </a:solidFill>
              </a:rPr>
              <a:t>Auschwitz cannot be explained nor realised”</a:t>
            </a:r>
          </a:p>
          <a:p>
            <a:pPr marL="0" lvl="1" algn="r"/>
            <a:r>
              <a:rPr lang="en-GB" sz="2800" dirty="0">
                <a:solidFill>
                  <a:schemeClr val="accent2">
                    <a:lumMod val="20000"/>
                    <a:lumOff val="80000"/>
                  </a:schemeClr>
                </a:solidFill>
              </a:rPr>
              <a:t>(</a:t>
            </a:r>
            <a:r>
              <a:rPr lang="en-GB" sz="2800" dirty="0" err="1">
                <a:solidFill>
                  <a:schemeClr val="accent2">
                    <a:lumMod val="20000"/>
                    <a:lumOff val="80000"/>
                  </a:schemeClr>
                </a:solidFill>
              </a:rPr>
              <a:t>Elie</a:t>
            </a:r>
            <a:r>
              <a:rPr lang="en-GB" sz="2800" dirty="0">
                <a:solidFill>
                  <a:schemeClr val="accent2">
                    <a:lumMod val="20000"/>
                    <a:lumOff val="80000"/>
                  </a:schemeClr>
                </a:solidFill>
              </a:rPr>
              <a:t> Wiesel</a:t>
            </a:r>
            <a:r>
              <a:rPr lang="en-GB" sz="2800" dirty="0" smtClean="0">
                <a:solidFill>
                  <a:schemeClr val="accent2">
                    <a:lumMod val="20000"/>
                    <a:lumOff val="80000"/>
                  </a:schemeClr>
                </a:solidFill>
              </a:rPr>
              <a:t>)</a:t>
            </a:r>
          </a:p>
          <a:p>
            <a:pPr marL="0" lvl="1" algn="r"/>
            <a:endParaRPr lang="en-GB" sz="2800" dirty="0">
              <a:solidFill>
                <a:schemeClr val="accent2">
                  <a:lumMod val="20000"/>
                  <a:lumOff val="80000"/>
                </a:schemeClr>
              </a:solidFill>
            </a:endParaRPr>
          </a:p>
          <a:p>
            <a:pPr marL="0" lvl="1" algn="r"/>
            <a:r>
              <a:rPr lang="en-GB" sz="2800" dirty="0" smtClean="0">
                <a:solidFill>
                  <a:schemeClr val="accent2">
                    <a:lumMod val="20000"/>
                    <a:lumOff val="80000"/>
                  </a:schemeClr>
                </a:solidFill>
              </a:rPr>
              <a:t>Exceptional</a:t>
            </a:r>
            <a:endParaRPr lang="en-GB" sz="2800" dirty="0">
              <a:solidFill>
                <a:schemeClr val="accent2">
                  <a:lumMod val="20000"/>
                  <a:lumOff val="80000"/>
                </a:schemeClr>
              </a:solidFill>
            </a:endParaRPr>
          </a:p>
          <a:p>
            <a:pPr marL="0" lvl="1"/>
            <a:endParaRPr lang="en-GB" sz="3200" dirty="0"/>
          </a:p>
        </p:txBody>
      </p:sp>
    </p:spTree>
    <p:extLst>
      <p:ext uri="{BB962C8B-B14F-4D97-AF65-F5344CB8AC3E}">
        <p14:creationId xmlns:p14="http://schemas.microsoft.com/office/powerpoint/2010/main" val="103353419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0611"/>
            <a:ext cx="9144000" cy="1004030"/>
          </a:xfrm>
          <a:prstGeom prst="rect">
            <a:avLst/>
          </a:prstGeom>
          <a:noFill/>
        </p:spPr>
        <p:txBody>
          <a:bodyPr wrap="square" lIns="540000" tIns="360000" rIns="540000" bIns="360000" rtlCol="0">
            <a:spAutoFit/>
          </a:bodyPr>
          <a:lstStyle/>
          <a:p>
            <a:r>
              <a:rPr lang="en-GB" dirty="0"/>
              <a:t> </a:t>
            </a:r>
          </a:p>
        </p:txBody>
      </p:sp>
      <p:pic>
        <p:nvPicPr>
          <p:cNvPr id="3" name="Picture 2"/>
          <p:cNvPicPr>
            <a:picLocks noChangeAspect="1"/>
          </p:cNvPicPr>
          <p:nvPr/>
        </p:nvPicPr>
        <p:blipFill>
          <a:blip r:embed="rId2"/>
          <a:stretch>
            <a:fillRect/>
          </a:stretch>
        </p:blipFill>
        <p:spPr>
          <a:xfrm>
            <a:off x="1226483" y="365622"/>
            <a:ext cx="4233090" cy="6035178"/>
          </a:xfrm>
          <a:prstGeom prst="rect">
            <a:avLst/>
          </a:prstGeom>
        </p:spPr>
      </p:pic>
      <p:pic>
        <p:nvPicPr>
          <p:cNvPr id="4" name="Picture 3"/>
          <p:cNvPicPr>
            <a:picLocks noChangeAspect="1"/>
          </p:cNvPicPr>
          <p:nvPr/>
        </p:nvPicPr>
        <p:blipFill>
          <a:blip r:embed="rId3"/>
          <a:stretch>
            <a:fillRect/>
          </a:stretch>
        </p:blipFill>
        <p:spPr>
          <a:xfrm>
            <a:off x="6250675" y="365622"/>
            <a:ext cx="4012442" cy="6160641"/>
          </a:xfrm>
          <a:prstGeom prst="rect">
            <a:avLst/>
          </a:prstGeom>
        </p:spPr>
      </p:pic>
    </p:spTree>
    <p:extLst>
      <p:ext uri="{BB962C8B-B14F-4D97-AF65-F5344CB8AC3E}">
        <p14:creationId xmlns:p14="http://schemas.microsoft.com/office/powerpoint/2010/main" val="42386475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660" y="354941"/>
            <a:ext cx="11260540" cy="1293028"/>
          </a:xfrm>
        </p:spPr>
        <p:txBody>
          <a:bodyPr>
            <a:noAutofit/>
          </a:bodyPr>
          <a:lstStyle/>
          <a:p>
            <a:r>
              <a:rPr lang="en-GB" sz="2800" dirty="0"/>
              <a:t>Daniel Reynolds, 'Consumers or Witnesses? Holocaust Tourists and the Problem of Authenticity,' J</a:t>
            </a:r>
            <a:r>
              <a:rPr lang="en-GB" sz="2800" i="1" dirty="0"/>
              <a:t>ournal of Consumer Culture</a:t>
            </a:r>
            <a:r>
              <a:rPr lang="en-GB" sz="2800" dirty="0"/>
              <a:t> 16:2 (</a:t>
            </a:r>
            <a:r>
              <a:rPr lang="en-GB" sz="2800" dirty="0" smtClean="0"/>
              <a:t>2016): 334-353</a:t>
            </a:r>
            <a:r>
              <a:rPr lang="en-GB" sz="2800" dirty="0"/>
              <a:t>.</a:t>
            </a:r>
          </a:p>
        </p:txBody>
      </p:sp>
      <p:sp>
        <p:nvSpPr>
          <p:cNvPr id="3" name="Content Placeholder 2"/>
          <p:cNvSpPr>
            <a:spLocks noGrp="1"/>
          </p:cNvSpPr>
          <p:nvPr>
            <p:ph idx="1"/>
          </p:nvPr>
        </p:nvSpPr>
        <p:spPr/>
        <p:txBody>
          <a:bodyPr/>
          <a:lstStyle/>
          <a:p>
            <a:r>
              <a:rPr lang="en-GB" dirty="0" smtClean="0"/>
              <a:t>What challenges to the ‘dark tourism’ ‘framework’ does Reynolds offer?</a:t>
            </a:r>
          </a:p>
          <a:p>
            <a:endParaRPr lang="en-GB" dirty="0"/>
          </a:p>
          <a:p>
            <a:r>
              <a:rPr lang="en-GB" dirty="0" smtClean="0"/>
              <a:t>How does Reynolds critique the ‘consumerist approach’ to tourism studies?</a:t>
            </a:r>
          </a:p>
          <a:p>
            <a:endParaRPr lang="en-GB" dirty="0"/>
          </a:p>
          <a:p>
            <a:r>
              <a:rPr lang="en-GB" dirty="0" smtClean="0"/>
              <a:t>What does Reynolds say about ‘memory work’ at Auschwitz-</a:t>
            </a:r>
            <a:r>
              <a:rPr lang="en-GB" dirty="0" err="1" smtClean="0"/>
              <a:t>Birkenau</a:t>
            </a:r>
            <a:r>
              <a:rPr lang="en-GB" dirty="0" smtClean="0"/>
              <a:t>?</a:t>
            </a:r>
          </a:p>
          <a:p>
            <a:endParaRPr lang="en-GB" dirty="0"/>
          </a:p>
          <a:p>
            <a:r>
              <a:rPr lang="en-GB" dirty="0" smtClean="0"/>
              <a:t>How does Reynolds discuss (and potentially problematize) the concept of ‘authenticity’ in relation to tourism at Auschwitz-</a:t>
            </a:r>
            <a:r>
              <a:rPr lang="en-GB" dirty="0" err="1" smtClean="0"/>
              <a:t>Birkenau</a:t>
            </a:r>
            <a:r>
              <a:rPr lang="en-GB" dirty="0" smtClean="0"/>
              <a:t>?</a:t>
            </a:r>
            <a:endParaRPr lang="en-GB" dirty="0"/>
          </a:p>
        </p:txBody>
      </p:sp>
    </p:spTree>
    <p:extLst>
      <p:ext uri="{BB962C8B-B14F-4D97-AF65-F5344CB8AC3E}">
        <p14:creationId xmlns:p14="http://schemas.microsoft.com/office/powerpoint/2010/main" val="16868373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8434" y="1058090"/>
            <a:ext cx="5640977" cy="1149531"/>
          </a:xfrm>
        </p:spPr>
        <p:txBody>
          <a:bodyPr>
            <a:noAutofit/>
          </a:bodyPr>
          <a:lstStyle/>
          <a:p>
            <a:r>
              <a:rPr lang="en-GB" sz="2400" dirty="0"/>
              <a:t>Maria </a:t>
            </a:r>
            <a:r>
              <a:rPr lang="en-GB" sz="2400" dirty="0" err="1"/>
              <a:t>Zalewska</a:t>
            </a:r>
            <a:r>
              <a:rPr lang="en-GB" sz="2400" dirty="0"/>
              <a:t>, 'Selfies from Auschwitz: Rethinking the Relationship between Spaces of Memory and Places of Commemoration in the Digital Age,' </a:t>
            </a:r>
            <a:r>
              <a:rPr lang="en-GB" sz="1800" i="1" dirty="0"/>
              <a:t>Studies in Russian, Eurasian and Central European New Media</a:t>
            </a:r>
            <a:r>
              <a:rPr lang="en-GB" sz="1800" dirty="0"/>
              <a:t> (digitalicons.org)18 (2017</a:t>
            </a:r>
            <a:r>
              <a:rPr lang="en-GB" sz="1800" dirty="0" smtClean="0"/>
              <a:t>): 95–116</a:t>
            </a:r>
            <a:r>
              <a:rPr lang="en-GB" sz="1800" dirty="0"/>
              <a:t>.</a:t>
            </a:r>
          </a:p>
        </p:txBody>
      </p:sp>
      <p:pic>
        <p:nvPicPr>
          <p:cNvPr id="4" name="Content Placeholder 3"/>
          <p:cNvPicPr>
            <a:picLocks noGrp="1" noChangeAspect="1"/>
          </p:cNvPicPr>
          <p:nvPr>
            <p:ph idx="1"/>
          </p:nvPr>
        </p:nvPicPr>
        <p:blipFill>
          <a:blip r:embed="rId2"/>
          <a:stretch>
            <a:fillRect/>
          </a:stretch>
        </p:blipFill>
        <p:spPr>
          <a:xfrm>
            <a:off x="143691" y="110555"/>
            <a:ext cx="5114206" cy="3044599"/>
          </a:xfrm>
          <a:prstGeom prst="rect">
            <a:avLst/>
          </a:prstGeom>
        </p:spPr>
      </p:pic>
      <p:sp>
        <p:nvSpPr>
          <p:cNvPr id="5" name="Content Placeholder 2"/>
          <p:cNvSpPr txBox="1">
            <a:spLocks/>
          </p:cNvSpPr>
          <p:nvPr/>
        </p:nvSpPr>
        <p:spPr>
          <a:xfrm>
            <a:off x="568234" y="3331029"/>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smtClean="0"/>
              <a:t>What are some of the ethical considerations surrounding taking photographs – and in particular selfies – at Auschwitz-</a:t>
            </a:r>
            <a:r>
              <a:rPr lang="en-GB" dirty="0" err="1" smtClean="0"/>
              <a:t>Birkenau</a:t>
            </a:r>
            <a:r>
              <a:rPr lang="en-GB" dirty="0" smtClean="0"/>
              <a:t>? Are these unique or might they apply to other ‘dark tourism’ and/or heritage tourism sites?</a:t>
            </a:r>
          </a:p>
          <a:p>
            <a:endParaRPr lang="en-GB" dirty="0"/>
          </a:p>
          <a:p>
            <a:r>
              <a:rPr lang="en-GB" dirty="0" smtClean="0"/>
              <a:t>What conclusions does </a:t>
            </a:r>
            <a:r>
              <a:rPr lang="en-GB" dirty="0" err="1" smtClean="0"/>
              <a:t>Zalewska</a:t>
            </a:r>
            <a:r>
              <a:rPr lang="en-GB" dirty="0" smtClean="0"/>
              <a:t> draw regarding the Auschwitz Memorial Museum’s own use of social media?</a:t>
            </a:r>
          </a:p>
          <a:p>
            <a:pPr marL="457200" lvl="1" indent="0">
              <a:buNone/>
            </a:pPr>
            <a:r>
              <a:rPr lang="en-GB" dirty="0" smtClean="0"/>
              <a:t>See: </a:t>
            </a:r>
            <a:r>
              <a:rPr lang="en-GB" dirty="0">
                <a:hlinkClick r:id="rId3"/>
              </a:rPr>
              <a:t>https://www.facebook.com/auschwitzmemorial</a:t>
            </a:r>
            <a:r>
              <a:rPr lang="en-GB" dirty="0" smtClean="0">
                <a:hlinkClick r:id="rId3"/>
              </a:rPr>
              <a:t>/</a:t>
            </a:r>
            <a:r>
              <a:rPr lang="en-GB" dirty="0" smtClean="0"/>
              <a:t>; </a:t>
            </a:r>
            <a:r>
              <a:rPr lang="en-GB" dirty="0">
                <a:hlinkClick r:id="rId4"/>
              </a:rPr>
              <a:t>https://</a:t>
            </a:r>
            <a:r>
              <a:rPr lang="en-GB" dirty="0" smtClean="0">
                <a:hlinkClick r:id="rId4"/>
              </a:rPr>
              <a:t>twitter.com/AuschwitzMuseum</a:t>
            </a:r>
            <a:r>
              <a:rPr lang="en-GB" dirty="0" smtClean="0"/>
              <a:t>; </a:t>
            </a:r>
            <a:r>
              <a:rPr lang="en-GB" dirty="0">
                <a:hlinkClick r:id="rId5"/>
              </a:rPr>
              <a:t>https://www.instagram.com/auschwitzmemorial</a:t>
            </a:r>
            <a:r>
              <a:rPr lang="en-GB" dirty="0" smtClean="0">
                <a:hlinkClick r:id="rId5"/>
              </a:rPr>
              <a:t>/</a:t>
            </a:r>
            <a:endParaRPr lang="en-GB" dirty="0" smtClean="0"/>
          </a:p>
          <a:p>
            <a:pPr>
              <a:buFontTx/>
              <a:buChar char="-"/>
            </a:pPr>
            <a:endParaRPr lang="en-GB" dirty="0"/>
          </a:p>
        </p:txBody>
      </p:sp>
    </p:spTree>
    <p:extLst>
      <p:ext uri="{BB962C8B-B14F-4D97-AF65-F5344CB8AC3E}">
        <p14:creationId xmlns:p14="http://schemas.microsoft.com/office/powerpoint/2010/main" val="1699910979"/>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TotalTime>
  <Words>1423</Words>
  <Application>Microsoft Office PowerPoint</Application>
  <PresentationFormat>Widescreen</PresentationFormat>
  <Paragraphs>121</Paragraphs>
  <Slides>33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Century Gothic</vt:lpstr>
      <vt:lpstr>Vapor Trail</vt:lpstr>
      <vt:lpstr>Week 4:  Dark Tourism and 'Difficult' Heritage</vt:lpstr>
      <vt:lpstr>Thinking through ‘dark tourism’</vt:lpstr>
      <vt:lpstr>PowerPoint Presentation</vt:lpstr>
      <vt:lpstr>PowerPoint Presentation</vt:lpstr>
      <vt:lpstr>PowerPoint Presentation</vt:lpstr>
      <vt:lpstr>‘Negative sightseeing’</vt:lpstr>
      <vt:lpstr>‘black spots’ and ‘fatal attractions’</vt:lpstr>
      <vt:lpstr>‘black spots’ and ‘fatal attractions’</vt:lpstr>
      <vt:lpstr>‘black spots’ and ‘fatal attractions’</vt:lpstr>
      <vt:lpstr>John Lennon and Malcolm foley, Dark tourism: the attraction of death and disaster (1996)</vt:lpstr>
      <vt:lpstr>Thana(o)tourism</vt:lpstr>
      <vt:lpstr>thanatopsis</vt:lpstr>
      <vt:lpstr>Thanatos</vt:lpstr>
      <vt:lpstr>thanatopsis</vt:lpstr>
      <vt:lpstr>thanatopsis</vt:lpstr>
      <vt:lpstr>PowerPoint Presentation</vt:lpstr>
      <vt:lpstr>Romanticism and thanaTOPsis</vt:lpstr>
      <vt:lpstr>Seaton’s typology of thanatourism</vt:lpstr>
      <vt:lpstr>Seaton’s typology of thanatourism</vt:lpstr>
      <vt:lpstr>Britta Timm Knudsen, 'Thanatourism: Witnessing Difficult Pasts,' Tourist Studies, 11:1 (2011): 55-72</vt:lpstr>
      <vt:lpstr>Britta Timm Knudsen, 'Thanatourism: Witnessing Difficult Pasts,' Tourist Studies, 11:1 (2011): 55-72 Chris Keil, ‘Sightseeing in the Mansions of the Dead,’ Social &amp; Cultural Geography 6:4 (2005), pp. 479-494. </vt:lpstr>
      <vt:lpstr>PowerPoint Presentation</vt:lpstr>
      <vt:lpstr>Chris Keil, ‘Sightseeing in the Mansions of the Dead,’ Social &amp; Cultural Geography 6:4 (2005), pp. 479-494. </vt:lpstr>
      <vt:lpstr>PowerPoint Presentation</vt:lpstr>
      <vt:lpstr>PowerPoint Presentation</vt:lpstr>
      <vt:lpstr>PowerPoint Presentation</vt:lpstr>
      <vt:lpstr>PowerPoint Presentation</vt:lpstr>
      <vt:lpstr>PowerPoint Presentation</vt:lpstr>
      <vt:lpstr>Chris Keil, ‘Sightseeing in the Mansions of the Dead,’ Social &amp; Cultural Geography 6:4 (2005): 479-494. </vt:lpstr>
      <vt:lpstr>PowerPoint Presentation</vt:lpstr>
      <vt:lpstr>PowerPoint Presentation</vt:lpstr>
      <vt:lpstr>Daniel Reynolds, 'Consumers or Witnesses? Holocaust Tourists and the Problem of Authenticity,' Journal of Consumer Culture 16:2 (2016): 334-353.</vt:lpstr>
      <vt:lpstr>Maria Zalewska, 'Selfies from Auschwitz: Rethinking the Relationship between Spaces of Memory and Places of Commemoration in the Digital Age,' Studies in Russian, Eurasian and Central European New Media (digitalicons.org)18 (2017): 95–116.</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Dark Tourism and 'Difficult' Heritage</dc:title>
  <dc:creator>Alexander Scott</dc:creator>
  <cp:lastModifiedBy>Alexander Scott</cp:lastModifiedBy>
  <cp:revision>23</cp:revision>
  <dcterms:created xsi:type="dcterms:W3CDTF">2019-10-29T09:28:55Z</dcterms:created>
  <dcterms:modified xsi:type="dcterms:W3CDTF">2019-10-30T09:19:17Z</dcterms:modified>
</cp:coreProperties>
</file>