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21"/>
  </p:notesMasterIdLst>
  <p:handoutMasterIdLst>
    <p:handoutMasterId r:id="rId22"/>
  </p:handoutMasterIdLst>
  <p:sldIdLst>
    <p:sldId id="297" r:id="rId2"/>
    <p:sldId id="336" r:id="rId3"/>
    <p:sldId id="338" r:id="rId4"/>
    <p:sldId id="354" r:id="rId5"/>
    <p:sldId id="358" r:id="rId6"/>
    <p:sldId id="359" r:id="rId7"/>
    <p:sldId id="360" r:id="rId8"/>
    <p:sldId id="361" r:id="rId9"/>
    <p:sldId id="363" r:id="rId10"/>
    <p:sldId id="364" r:id="rId11"/>
    <p:sldId id="366" r:id="rId12"/>
    <p:sldId id="367" r:id="rId13"/>
    <p:sldId id="368" r:id="rId14"/>
    <p:sldId id="369" r:id="rId15"/>
    <p:sldId id="370" r:id="rId16"/>
    <p:sldId id="371" r:id="rId17"/>
    <p:sldId id="362" r:id="rId18"/>
    <p:sldId id="342" r:id="rId19"/>
    <p:sldId id="372" r:id="rId20"/>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851" autoAdjust="0"/>
  </p:normalViewPr>
  <p:slideViewPr>
    <p:cSldViewPr snapToGrid="0">
      <p:cViewPr varScale="1">
        <p:scale>
          <a:sx n="116" d="100"/>
          <a:sy n="116" d="100"/>
        </p:scale>
        <p:origin x="2178" y="12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pPr>
              <a:defRPr/>
            </a:pPr>
            <a:fld id="{5B3AF87C-54FF-4540-8C23-5EA9FA919B5C}" type="slidenum">
              <a:rPr lang="en-US" altLang="en-US"/>
              <a:pPr>
                <a:defRPr/>
              </a:pPr>
              <a:t>‹#›</a:t>
            </a:fld>
            <a:endParaRPr lang="en-US" altLang="en-US"/>
          </a:p>
        </p:txBody>
      </p:sp>
    </p:spTree>
    <p:extLst>
      <p:ext uri="{BB962C8B-B14F-4D97-AF65-F5344CB8AC3E}">
        <p14:creationId xmlns:p14="http://schemas.microsoft.com/office/powerpoint/2010/main" val="3482227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pPr>
              <a:defRPr/>
            </a:pPr>
            <a:fld id="{FFFEAD57-E73D-4EBE-8C60-6D4F01526819}" type="slidenum">
              <a:rPr lang="en-US" altLang="en-US"/>
              <a:pPr>
                <a:defRPr/>
              </a:pPr>
              <a:t>‹#›</a:t>
            </a:fld>
            <a:endParaRPr lang="en-US" altLang="en-US"/>
          </a:p>
        </p:txBody>
      </p:sp>
    </p:spTree>
    <p:extLst>
      <p:ext uri="{BB962C8B-B14F-4D97-AF65-F5344CB8AC3E}">
        <p14:creationId xmlns:p14="http://schemas.microsoft.com/office/powerpoint/2010/main" val="1552821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solidFill>
                  <a:srgbClr val="660066"/>
                </a:solidFill>
                <a:latin typeface="Impact" panose="020B0806030902050204" pitchFamily="34" charset="0"/>
              </a:defRPr>
            </a:lvl1pPr>
          </a:lstStyle>
          <a:p>
            <a:pPr>
              <a:defRPr/>
            </a:pPr>
            <a:fld id="{17ED190A-4C5B-4752-A026-78191D75ACA0}" type="slidenum">
              <a:rPr lang="en-US" altLang="en-US"/>
              <a:pPr>
                <a:defRPr/>
              </a:pPr>
              <a:t>‹#›</a:t>
            </a:fld>
            <a:endParaRPr lang="en-US" altLang="en-US"/>
          </a:p>
        </p:txBody>
      </p:sp>
    </p:spTree>
    <p:extLst>
      <p:ext uri="{BB962C8B-B14F-4D97-AF65-F5344CB8AC3E}">
        <p14:creationId xmlns:p14="http://schemas.microsoft.com/office/powerpoint/2010/main" val="1211674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60964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16267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864345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27903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0464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789082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9697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7313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04378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616180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r>
              <a:rPr lang="en-US" altLang="en-US" sz="1000" smtClean="0"/>
              <a:t>Mike Dacey</a:t>
            </a:r>
            <a:endParaRPr lang="en-US" altLang="en-US" sz="1400" smtClean="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spcBef>
                <a:spcPct val="50000"/>
              </a:spcBef>
              <a:defRPr/>
            </a:pPr>
            <a:fld id="{1E487A41-A559-4E40-BF54-AB81835D1608}" type="slidenum">
              <a:rPr lang="en-US" altLang="en-US" sz="1000" smtClean="0"/>
              <a:pPr algn="ctr">
                <a:spcBef>
                  <a:spcPct val="50000"/>
                </a:spcBef>
                <a:defRPr/>
              </a:pPr>
              <a:t>‹#›</a:t>
            </a:fld>
            <a:endParaRPr lang="en-US" altLang="en-US" sz="1000" smtClean="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a:lvl1pPr>
          </a:lstStyle>
          <a:p>
            <a:pPr>
              <a:defRPr/>
            </a:pPr>
            <a:r>
              <a:rPr lang="en-US" altLang="en-US"/>
              <a:t>GD &amp; H</a:t>
            </a:r>
          </a:p>
        </p:txBody>
      </p:sp>
      <p:sp>
        <p:nvSpPr>
          <p:cNvPr id="1031" name="Freeform 233"/>
          <p:cNvSpPr>
            <a:spLocks/>
          </p:cNvSpPr>
          <p:nvPr/>
        </p:nvSpPr>
        <p:spPr bwMode="auto">
          <a:xfrm>
            <a:off x="930275" y="1852613"/>
            <a:ext cx="34925" cy="17462"/>
          </a:xfrm>
          <a:custGeom>
            <a:avLst/>
            <a:gdLst>
              <a:gd name="T0" fmla="*/ 2147483646 w 79"/>
              <a:gd name="T1" fmla="*/ 2147483646 h 29"/>
              <a:gd name="T2" fmla="*/ 2147483646 w 79"/>
              <a:gd name="T3" fmla="*/ 2147483646 h 29"/>
              <a:gd name="T4" fmla="*/ 2147483646 w 79"/>
              <a:gd name="T5" fmla="*/ 2147483646 h 29"/>
              <a:gd name="T6" fmla="*/ 2147483646 w 79"/>
              <a:gd name="T7" fmla="*/ 2147483646 h 29"/>
              <a:gd name="T8" fmla="*/ 2147483646 w 79"/>
              <a:gd name="T9" fmla="*/ 2147483646 h 29"/>
              <a:gd name="T10" fmla="*/ 2147483646 w 79"/>
              <a:gd name="T11" fmla="*/ 2147483646 h 29"/>
              <a:gd name="T12" fmla="*/ 2147483646 w 79"/>
              <a:gd name="T13" fmla="*/ 2147483646 h 29"/>
              <a:gd name="T14" fmla="*/ 2147483646 w 79"/>
              <a:gd name="T15" fmla="*/ 2147483646 h 29"/>
              <a:gd name="T16" fmla="*/ 2147483646 w 79"/>
              <a:gd name="T17" fmla="*/ 2147483646 h 29"/>
              <a:gd name="T18" fmla="*/ 2147483646 w 79"/>
              <a:gd name="T19" fmla="*/ 2147483646 h 29"/>
              <a:gd name="T20" fmla="*/ 2147483646 w 79"/>
              <a:gd name="T21" fmla="*/ 2147483646 h 29"/>
              <a:gd name="T22" fmla="*/ 2147483646 w 79"/>
              <a:gd name="T23" fmla="*/ 2147483646 h 29"/>
              <a:gd name="T24" fmla="*/ 2147483646 w 79"/>
              <a:gd name="T25" fmla="*/ 2147483646 h 29"/>
              <a:gd name="T26" fmla="*/ 2147483646 w 79"/>
              <a:gd name="T27" fmla="*/ 2147483646 h 29"/>
              <a:gd name="T28" fmla="*/ 2147483646 w 79"/>
              <a:gd name="T29" fmla="*/ 2147483646 h 29"/>
              <a:gd name="T30" fmla="*/ 2147483646 w 79"/>
              <a:gd name="T31" fmla="*/ 2147483646 h 29"/>
              <a:gd name="T32" fmla="*/ 2147483646 w 79"/>
              <a:gd name="T33" fmla="*/ 2147483646 h 29"/>
              <a:gd name="T34" fmla="*/ 2147483646 w 79"/>
              <a:gd name="T35" fmla="*/ 2147483646 h 29"/>
              <a:gd name="T36" fmla="*/ 2147483646 w 79"/>
              <a:gd name="T37" fmla="*/ 2147483646 h 29"/>
              <a:gd name="T38" fmla="*/ 2147483646 w 79"/>
              <a:gd name="T39" fmla="*/ 0 h 29"/>
              <a:gd name="T40" fmla="*/ 2147483646 w 79"/>
              <a:gd name="T41" fmla="*/ 2147483646 h 29"/>
              <a:gd name="T42" fmla="*/ 2147483646 w 79"/>
              <a:gd name="T43" fmla="*/ 2147483646 h 29"/>
              <a:gd name="T44" fmla="*/ 2147483646 w 79"/>
              <a:gd name="T45" fmla="*/ 2147483646 h 29"/>
              <a:gd name="T46" fmla="*/ 0 w 79"/>
              <a:gd name="T47" fmla="*/ 2147483646 h 29"/>
              <a:gd name="T48" fmla="*/ 2147483646 w 79"/>
              <a:gd name="T49" fmla="*/ 2147483646 h 29"/>
              <a:gd name="T50" fmla="*/ 2147483646 w 79"/>
              <a:gd name="T51" fmla="*/ 2147483646 h 29"/>
              <a:gd name="T52" fmla="*/ 2147483646 w 79"/>
              <a:gd name="T53" fmla="*/ 2147483646 h 29"/>
              <a:gd name="T54" fmla="*/ 2147483646 w 79"/>
              <a:gd name="T55" fmla="*/ 2147483646 h 29"/>
              <a:gd name="T56" fmla="*/ 2147483646 w 79"/>
              <a:gd name="T57" fmla="*/ 2147483646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147483646 w 64"/>
              <a:gd name="T1" fmla="*/ 2147483646 h 27"/>
              <a:gd name="T2" fmla="*/ 2147483646 w 64"/>
              <a:gd name="T3" fmla="*/ 2147483646 h 27"/>
              <a:gd name="T4" fmla="*/ 2147483646 w 64"/>
              <a:gd name="T5" fmla="*/ 2147483646 h 27"/>
              <a:gd name="T6" fmla="*/ 2147483646 w 64"/>
              <a:gd name="T7" fmla="*/ 0 h 27"/>
              <a:gd name="T8" fmla="*/ 2147483646 w 64"/>
              <a:gd name="T9" fmla="*/ 2147483646 h 27"/>
              <a:gd name="T10" fmla="*/ 2147483646 w 64"/>
              <a:gd name="T11" fmla="*/ 2147483646 h 27"/>
              <a:gd name="T12" fmla="*/ 2147483646 w 64"/>
              <a:gd name="T13" fmla="*/ 2147483646 h 27"/>
              <a:gd name="T14" fmla="*/ 0 w 64"/>
              <a:gd name="T15" fmla="*/ 2147483646 h 27"/>
              <a:gd name="T16" fmla="*/ 2147483646 w 64"/>
              <a:gd name="T17" fmla="*/ 2147483646 h 27"/>
              <a:gd name="T18" fmla="*/ 2147483646 w 64"/>
              <a:gd name="T19" fmla="*/ 2147483646 h 27"/>
              <a:gd name="T20" fmla="*/ 2147483646 w 64"/>
              <a:gd name="T21" fmla="*/ 2147483646 h 27"/>
              <a:gd name="T22" fmla="*/ 2147483646 w 64"/>
              <a:gd name="T23" fmla="*/ 2147483646 h 27"/>
              <a:gd name="T24" fmla="*/ 2147483646 w 64"/>
              <a:gd name="T25" fmla="*/ 2147483646 h 27"/>
              <a:gd name="T26" fmla="*/ 2147483646 w 64"/>
              <a:gd name="T27" fmla="*/ 2147483646 h 27"/>
              <a:gd name="T28" fmla="*/ 2147483646 w 64"/>
              <a:gd name="T29" fmla="*/ 2147483646 h 27"/>
              <a:gd name="T30" fmla="*/ 2147483646 w 64"/>
              <a:gd name="T31" fmla="*/ 2147483646 h 27"/>
              <a:gd name="T32" fmla="*/ 2147483646 w 64"/>
              <a:gd name="T33" fmla="*/ 2147483646 h 27"/>
              <a:gd name="T34" fmla="*/ 2147483646 w 64"/>
              <a:gd name="T35" fmla="*/ 2147483646 h 27"/>
              <a:gd name="T36" fmla="*/ 2147483646 w 64"/>
              <a:gd name="T37" fmla="*/ 2147483646 h 27"/>
              <a:gd name="T38" fmla="*/ 2147483646 w 64"/>
              <a:gd name="T39" fmla="*/ 2147483646 h 27"/>
              <a:gd name="T40" fmla="*/ 2147483646 w 64"/>
              <a:gd name="T41" fmla="*/ 2147483646 h 27"/>
              <a:gd name="T42" fmla="*/ 2147483646 w 64"/>
              <a:gd name="T43" fmla="*/ 2147483646 h 27"/>
              <a:gd name="T44" fmla="*/ 2147483646 w 64"/>
              <a:gd name="T45" fmla="*/ 2147483646 h 27"/>
              <a:gd name="T46" fmla="*/ 2147483646 w 64"/>
              <a:gd name="T47" fmla="*/ 2147483646 h 27"/>
              <a:gd name="T48" fmla="*/ 2147483646 w 64"/>
              <a:gd name="T49" fmla="*/ 2147483646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2147483646 w 103"/>
              <a:gd name="T1" fmla="*/ 2147483646 h 53"/>
              <a:gd name="T2" fmla="*/ 2147483646 w 103"/>
              <a:gd name="T3" fmla="*/ 2147483646 h 53"/>
              <a:gd name="T4" fmla="*/ 2147483646 w 103"/>
              <a:gd name="T5" fmla="*/ 2147483646 h 53"/>
              <a:gd name="T6" fmla="*/ 2147483646 w 103"/>
              <a:gd name="T7" fmla="*/ 2147483646 h 53"/>
              <a:gd name="T8" fmla="*/ 2147483646 w 103"/>
              <a:gd name="T9" fmla="*/ 2147483646 h 53"/>
              <a:gd name="T10" fmla="*/ 2147483646 w 103"/>
              <a:gd name="T11" fmla="*/ 2147483646 h 53"/>
              <a:gd name="T12" fmla="*/ 2147483646 w 103"/>
              <a:gd name="T13" fmla="*/ 2147483646 h 53"/>
              <a:gd name="T14" fmla="*/ 2147483646 w 103"/>
              <a:gd name="T15" fmla="*/ 2147483646 h 53"/>
              <a:gd name="T16" fmla="*/ 2147483646 w 103"/>
              <a:gd name="T17" fmla="*/ 2147483646 h 53"/>
              <a:gd name="T18" fmla="*/ 2147483646 w 103"/>
              <a:gd name="T19" fmla="*/ 2147483646 h 53"/>
              <a:gd name="T20" fmla="*/ 2147483646 w 103"/>
              <a:gd name="T21" fmla="*/ 2147483646 h 53"/>
              <a:gd name="T22" fmla="*/ 2147483646 w 103"/>
              <a:gd name="T23" fmla="*/ 2147483646 h 53"/>
              <a:gd name="T24" fmla="*/ 0 w 103"/>
              <a:gd name="T25" fmla="*/ 2147483646 h 53"/>
              <a:gd name="T26" fmla="*/ 2147483646 w 103"/>
              <a:gd name="T27" fmla="*/ 2147483646 h 53"/>
              <a:gd name="T28" fmla="*/ 2147483646 w 103"/>
              <a:gd name="T29" fmla="*/ 2147483646 h 53"/>
              <a:gd name="T30" fmla="*/ 2147483646 w 103"/>
              <a:gd name="T31" fmla="*/ 2147483646 h 53"/>
              <a:gd name="T32" fmla="*/ 2147483646 w 103"/>
              <a:gd name="T33" fmla="*/ 2147483646 h 53"/>
              <a:gd name="T34" fmla="*/ 2147483646 w 103"/>
              <a:gd name="T35" fmla="*/ 2147483646 h 53"/>
              <a:gd name="T36" fmla="*/ 2147483646 w 103"/>
              <a:gd name="T37" fmla="*/ 2147483646 h 53"/>
              <a:gd name="T38" fmla="*/ 2147483646 w 103"/>
              <a:gd name="T39" fmla="*/ 2147483646 h 53"/>
              <a:gd name="T40" fmla="*/ 2147483646 w 103"/>
              <a:gd name="T41" fmla="*/ 2147483646 h 53"/>
              <a:gd name="T42" fmla="*/ 2147483646 w 103"/>
              <a:gd name="T43" fmla="*/ 2147483646 h 53"/>
              <a:gd name="T44" fmla="*/ 2147483646 w 103"/>
              <a:gd name="T45" fmla="*/ 0 h 53"/>
              <a:gd name="T46" fmla="*/ 2147483646 w 103"/>
              <a:gd name="T47" fmla="*/ 0 h 53"/>
              <a:gd name="T48" fmla="*/ 2147483646 w 103"/>
              <a:gd name="T49" fmla="*/ 2147483646 h 53"/>
              <a:gd name="T50" fmla="*/ 2147483646 w 103"/>
              <a:gd name="T51" fmla="*/ 2147483646 h 53"/>
              <a:gd name="T52" fmla="*/ 2147483646 w 103"/>
              <a:gd name="T53" fmla="*/ 2147483646 h 53"/>
              <a:gd name="T54" fmla="*/ 2147483646 w 103"/>
              <a:gd name="T55" fmla="*/ 2147483646 h 53"/>
              <a:gd name="T56" fmla="*/ 2147483646 w 103"/>
              <a:gd name="T57" fmla="*/ 2147483646 h 53"/>
              <a:gd name="T58" fmla="*/ 2147483646 w 103"/>
              <a:gd name="T59" fmla="*/ 2147483646 h 53"/>
              <a:gd name="T60" fmla="*/ 2147483646 w 103"/>
              <a:gd name="T61" fmla="*/ 2147483646 h 53"/>
              <a:gd name="T62" fmla="*/ 2147483646 w 103"/>
              <a:gd name="T63" fmla="*/ 2147483646 h 53"/>
              <a:gd name="T64" fmla="*/ 2147483646 w 103"/>
              <a:gd name="T65" fmla="*/ 2147483646 h 53"/>
              <a:gd name="T66" fmla="*/ 2147483646 w 103"/>
              <a:gd name="T67" fmla="*/ 2147483646 h 53"/>
              <a:gd name="T68" fmla="*/ 2147483646 w 103"/>
              <a:gd name="T69" fmla="*/ 2147483646 h 53"/>
              <a:gd name="T70" fmla="*/ 2147483646 w 103"/>
              <a:gd name="T71" fmla="*/ 2147483646 h 53"/>
              <a:gd name="T72" fmla="*/ 2147483646 w 103"/>
              <a:gd name="T73" fmla="*/ 2147483646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32"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123" name="Rectangle 2"/>
          <p:cNvSpPr>
            <a:spLocks noGrp="1" noChangeArrowheads="1"/>
          </p:cNvSpPr>
          <p:nvPr>
            <p:ph type="title"/>
          </p:nvPr>
        </p:nvSpPr>
        <p:spPr/>
        <p:txBody>
          <a:bodyPr/>
          <a:lstStyle/>
          <a:p>
            <a:r>
              <a:rPr lang="en-GB" altLang="en-US" dirty="0" smtClean="0"/>
              <a:t>Problem </a:t>
            </a:r>
            <a:r>
              <a:rPr lang="en-GB" altLang="en-US" smtClean="0"/>
              <a:t>Solving Overview</a:t>
            </a:r>
            <a:endParaRPr lang="en-US" altLang="en-US" dirty="0" smtClean="0"/>
          </a:p>
        </p:txBody>
      </p:sp>
      <p:sp>
        <p:nvSpPr>
          <p:cNvPr id="5124" name="Rectangle 3"/>
          <p:cNvSpPr>
            <a:spLocks noGrp="1" noChangeArrowheads="1"/>
          </p:cNvSpPr>
          <p:nvPr>
            <p:ph type="body" idx="1"/>
          </p:nvPr>
        </p:nvSpPr>
        <p:spPr>
          <a:xfrm>
            <a:off x="1047750" y="1230313"/>
            <a:ext cx="7029450" cy="4924425"/>
          </a:xfrm>
        </p:spPr>
        <p:txBody>
          <a:bodyPr/>
          <a:lstStyle/>
          <a:p>
            <a:r>
              <a:rPr lang="en-US" altLang="en-US" dirty="0" smtClean="0"/>
              <a:t>Problem Solving</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smtClean="0"/>
              <a:t>Generic Function Pattern</a:t>
            </a:r>
          </a:p>
        </p:txBody>
      </p:sp>
      <p:sp>
        <p:nvSpPr>
          <p:cNvPr id="3" name="Content Placeholder 2"/>
          <p:cNvSpPr>
            <a:spLocks noGrp="1"/>
          </p:cNvSpPr>
          <p:nvPr>
            <p:ph idx="1"/>
          </p:nvPr>
        </p:nvSpPr>
        <p:spPr/>
        <p:txBody>
          <a:bodyPr/>
          <a:lstStyle/>
          <a:p>
            <a:pPr>
              <a:defRPr/>
            </a:pPr>
            <a:r>
              <a:rPr lang="en-GB" dirty="0" smtClean="0"/>
              <a:t>Solve problems by giving them an name (or name the solution)</a:t>
            </a:r>
          </a:p>
          <a:p>
            <a:pPr>
              <a:defRPr/>
            </a:pPr>
            <a:r>
              <a:rPr lang="en-GB" dirty="0" smtClean="0"/>
              <a:t>Provide information to solve the problem</a:t>
            </a:r>
          </a:p>
          <a:p>
            <a:pPr>
              <a:defRPr/>
            </a:pPr>
            <a:r>
              <a:rPr lang="en-GB" dirty="0" smtClean="0"/>
              <a:t>Some problems produce a result</a:t>
            </a:r>
          </a:p>
          <a:p>
            <a:pPr>
              <a:defRPr/>
            </a:pPr>
            <a:endParaRPr lang="en-GB" dirty="0" smtClean="0"/>
          </a:p>
          <a:p>
            <a:pPr marL="0" indent="0">
              <a:buFont typeface="Monotype Sorts" pitchFamily="2" charset="2"/>
              <a:buNone/>
              <a:defRPr/>
            </a:pPr>
            <a:r>
              <a:rPr lang="en-GB" dirty="0" err="1" smtClean="0"/>
              <a:t>resulttype</a:t>
            </a:r>
            <a:r>
              <a:rPr lang="en-GB" dirty="0" smtClean="0"/>
              <a:t> </a:t>
            </a:r>
            <a:r>
              <a:rPr lang="en-GB" dirty="0" err="1" smtClean="0"/>
              <a:t>ProblemName</a:t>
            </a:r>
            <a:r>
              <a:rPr lang="en-GB" dirty="0" smtClean="0"/>
              <a:t>(information to solve problem)</a:t>
            </a:r>
            <a:endParaRPr lang="en-GB" dirty="0"/>
          </a:p>
        </p:txBody>
      </p:sp>
      <p:sp>
        <p:nvSpPr>
          <p:cNvPr id="6148"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Problem Solving Techniques</a:t>
            </a:r>
          </a:p>
        </p:txBody>
      </p:sp>
      <p:sp>
        <p:nvSpPr>
          <p:cNvPr id="7171" name="Content Placeholder 2"/>
          <p:cNvSpPr>
            <a:spLocks noGrp="1"/>
          </p:cNvSpPr>
          <p:nvPr>
            <p:ph idx="1"/>
          </p:nvPr>
        </p:nvSpPr>
        <p:spPr>
          <a:xfrm>
            <a:off x="257175" y="675504"/>
            <a:ext cx="7029450" cy="5155084"/>
          </a:xfrm>
        </p:spPr>
        <p:txBody>
          <a:bodyPr/>
          <a:lstStyle/>
          <a:p>
            <a:pPr marL="457200" indent="-457200">
              <a:buFont typeface="Helvetica" panose="020B0604020202020204" pitchFamily="34" charset="0"/>
              <a:buAutoNum type="arabicPeriod"/>
            </a:pPr>
            <a:r>
              <a:rPr lang="en-GB" altLang="en-US" b="1" dirty="0" smtClean="0"/>
              <a:t>Use what you know</a:t>
            </a:r>
            <a:br>
              <a:rPr lang="en-GB" altLang="en-US" b="1" dirty="0" smtClean="0"/>
            </a:br>
            <a:r>
              <a:rPr lang="en-GB" altLang="en-US" dirty="0" smtClean="0"/>
              <a:t>Remember the things you’ve been taught and think how they may be applied</a:t>
            </a:r>
            <a:endParaRPr lang="en-GB" altLang="en-US" b="1" dirty="0" smtClean="0"/>
          </a:p>
          <a:p>
            <a:pPr marL="457200" indent="-457200">
              <a:buFont typeface="Helvetica" panose="020B0604020202020204" pitchFamily="34" charset="0"/>
              <a:buAutoNum type="arabicPeriod"/>
            </a:pPr>
            <a:r>
              <a:rPr lang="en-GB" altLang="en-US" b="1" dirty="0" smtClean="0"/>
              <a:t>Restate the problem</a:t>
            </a:r>
            <a:r>
              <a:rPr lang="en-GB" altLang="en-US" dirty="0" smtClean="0"/>
              <a:t/>
            </a:r>
            <a:br>
              <a:rPr lang="en-GB" altLang="en-US" dirty="0" smtClean="0"/>
            </a:br>
            <a:r>
              <a:rPr lang="en-GB" altLang="en-US" dirty="0" smtClean="0"/>
              <a:t>Make restatement of the problem constraints generic (or abstract)</a:t>
            </a:r>
          </a:p>
          <a:p>
            <a:pPr marL="457200" indent="-457200">
              <a:buFont typeface="Helvetica" panose="020B0604020202020204" pitchFamily="34" charset="0"/>
              <a:buAutoNum type="arabicPeriod"/>
            </a:pPr>
            <a:r>
              <a:rPr lang="en-GB" altLang="en-US" b="1" dirty="0" smtClean="0"/>
              <a:t>Generalise</a:t>
            </a:r>
            <a:r>
              <a:rPr lang="en-GB" altLang="en-US" dirty="0" smtClean="0"/>
              <a:t/>
            </a:r>
            <a:br>
              <a:rPr lang="en-GB" altLang="en-US" dirty="0" smtClean="0"/>
            </a:br>
            <a:r>
              <a:rPr lang="en-GB" altLang="en-US" dirty="0" smtClean="0"/>
              <a:t>Try to make the solution as generic as problem so that it can solve a range of problems rather than just one</a:t>
            </a:r>
          </a:p>
          <a:p>
            <a:pPr marL="457200" indent="-457200">
              <a:buFont typeface="Helvetica" panose="020B0604020202020204" pitchFamily="34" charset="0"/>
              <a:buAutoNum type="arabicPeriod"/>
            </a:pPr>
            <a:r>
              <a:rPr lang="en-GB" altLang="en-US" b="1" dirty="0" smtClean="0"/>
              <a:t>Subdivide the problem</a:t>
            </a:r>
            <a:r>
              <a:rPr lang="en-GB" altLang="en-US" dirty="0" smtClean="0"/>
              <a:t/>
            </a:r>
            <a:br>
              <a:rPr lang="en-GB" altLang="en-US" dirty="0" smtClean="0"/>
            </a:br>
            <a:r>
              <a:rPr lang="en-GB" altLang="en-US" dirty="0" smtClean="0"/>
              <a:t>Always break the problem into parts</a:t>
            </a:r>
            <a:br>
              <a:rPr lang="en-GB" altLang="en-US" dirty="0" smtClean="0"/>
            </a:br>
            <a:r>
              <a:rPr lang="en-GB" altLang="en-US" dirty="0" smtClean="0"/>
              <a:t>How does an ant eat an elephant?</a:t>
            </a:r>
            <a:br>
              <a:rPr lang="en-GB" altLang="en-US" dirty="0" smtClean="0"/>
            </a:br>
            <a:r>
              <a:rPr lang="en-GB" altLang="en-US" dirty="0" smtClean="0"/>
              <a:t>Answer: In very small bites</a:t>
            </a:r>
          </a:p>
          <a:p>
            <a:pPr marL="457200" indent="-457200">
              <a:buFont typeface="Helvetica" panose="020B0604020202020204" pitchFamily="34" charset="0"/>
              <a:buAutoNum type="arabicPeriod"/>
            </a:pPr>
            <a:r>
              <a:rPr lang="en-GB" altLang="en-US" b="1" dirty="0" smtClean="0"/>
              <a:t>Solve the easiest problem first</a:t>
            </a:r>
            <a:r>
              <a:rPr lang="en-GB" altLang="en-US" dirty="0" smtClean="0"/>
              <a:t/>
            </a:r>
            <a:br>
              <a:rPr lang="en-GB" altLang="en-US" dirty="0" smtClean="0"/>
            </a:br>
            <a:r>
              <a:rPr lang="en-GB" altLang="en-US" dirty="0" smtClean="0"/>
              <a:t>Always solve the most heavily constrained or the most obvious component of a problem first. </a:t>
            </a:r>
            <a:br>
              <a:rPr lang="en-GB" altLang="en-US" dirty="0" smtClean="0"/>
            </a:br>
            <a:r>
              <a:rPr lang="en-GB" altLang="en-US" dirty="0" smtClean="0"/>
              <a:t>Start by coding/designing what “you know how to do” before doing anything else.</a:t>
            </a:r>
            <a:br>
              <a:rPr lang="en-GB" altLang="en-US" dirty="0" smtClean="0"/>
            </a:br>
            <a:r>
              <a:rPr lang="en-GB" altLang="en-US" b="1" dirty="0" smtClean="0"/>
              <a:t>“LOW HANGING FRUIT”</a:t>
            </a:r>
          </a:p>
        </p:txBody>
      </p:sp>
      <p:sp>
        <p:nvSpPr>
          <p:cNvPr id="717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pic>
        <p:nvPicPr>
          <p:cNvPr id="2" name="Picture 1"/>
          <p:cNvPicPr>
            <a:picLocks noChangeAspect="1"/>
          </p:cNvPicPr>
          <p:nvPr/>
        </p:nvPicPr>
        <p:blipFill>
          <a:blip r:embed="rId2"/>
          <a:stretch>
            <a:fillRect/>
          </a:stretch>
        </p:blipFill>
        <p:spPr>
          <a:xfrm>
            <a:off x="7167793" y="3468903"/>
            <a:ext cx="1895014" cy="261886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128584"/>
            <a:ext cx="7029450" cy="4710241"/>
          </a:xfrm>
        </p:spPr>
        <p:txBody>
          <a:bodyPr/>
          <a:lstStyle/>
          <a:p>
            <a:pPr marL="457200" indent="-457200">
              <a:buFont typeface="+mj-lt"/>
              <a:buAutoNum type="arabicPeriod" startAt="5"/>
            </a:pPr>
            <a:r>
              <a:rPr lang="en-GB" b="1" dirty="0" smtClean="0"/>
              <a:t>“Change the Game”</a:t>
            </a:r>
            <a:r>
              <a:rPr lang="en-GB" dirty="0" smtClean="0"/>
              <a:t/>
            </a:r>
            <a:br>
              <a:rPr lang="en-GB" dirty="0" smtClean="0"/>
            </a:br>
            <a:r>
              <a:rPr lang="en-GB" dirty="0" smtClean="0"/>
              <a:t>If you can’t solve the problem you are given, rewrite the problem to make it simpler</a:t>
            </a:r>
            <a:br>
              <a:rPr lang="en-GB" dirty="0" smtClean="0"/>
            </a:br>
            <a:r>
              <a:rPr lang="en-GB" altLang="en-US" dirty="0" smtClean="0"/>
              <a:t>Concentrate on a simpler reduced version of the problem by adding or removing constraints</a:t>
            </a:r>
            <a:r>
              <a:rPr lang="en-GB" dirty="0" smtClean="0"/>
              <a:t/>
            </a:r>
            <a:br>
              <a:rPr lang="en-GB" dirty="0" smtClean="0"/>
            </a:br>
            <a:r>
              <a:rPr lang="en-GB" dirty="0" smtClean="0"/>
              <a:t>Learn from solving the simpler problem</a:t>
            </a:r>
          </a:p>
          <a:p>
            <a:pPr marL="457200" indent="-457200">
              <a:buFont typeface="+mj-lt"/>
              <a:buAutoNum type="arabicPeriod" startAt="5"/>
            </a:pPr>
            <a:r>
              <a:rPr lang="en-GB" b="1" dirty="0" smtClean="0"/>
              <a:t>“Work the Problem”</a:t>
            </a:r>
            <a:r>
              <a:rPr lang="en-GB" dirty="0" smtClean="0"/>
              <a:t/>
            </a:r>
            <a:br>
              <a:rPr lang="en-GB" dirty="0" smtClean="0"/>
            </a:br>
            <a:r>
              <a:rPr lang="en-GB" dirty="0" smtClean="0"/>
              <a:t>Don’t attempt to solve the problem by typing at the keyboard, solve it on paper first</a:t>
            </a:r>
          </a:p>
          <a:p>
            <a:pPr marL="857250" lvl="1" indent="-457200"/>
            <a:r>
              <a:rPr lang="en-GB" dirty="0" smtClean="0"/>
              <a:t>Identify what you don’t understand or don’t know</a:t>
            </a:r>
          </a:p>
          <a:p>
            <a:pPr marL="857250" lvl="1" indent="-457200"/>
            <a:r>
              <a:rPr lang="en-GB" dirty="0" smtClean="0"/>
              <a:t>Break the problem statement down in separate parts</a:t>
            </a:r>
          </a:p>
          <a:p>
            <a:pPr marL="857250" lvl="1" indent="-457200"/>
            <a:r>
              <a:rPr lang="en-GB" b="1" u="sng" dirty="0" smtClean="0"/>
              <a:t>Experiment</a:t>
            </a:r>
            <a:r>
              <a:rPr lang="en-GB" dirty="0" smtClean="0"/>
              <a:t> with different input values or combinations of input values on a piece of paper and/or draw diagrams to represent the problem</a:t>
            </a:r>
          </a:p>
          <a:p>
            <a:pPr marL="857250" lvl="1" indent="-457200"/>
            <a:r>
              <a:rPr lang="en-GB" b="1" dirty="0" smtClean="0">
                <a:solidFill>
                  <a:srgbClr val="FF0000"/>
                </a:solidFill>
              </a:rPr>
              <a:t>DON’T GIVE UP!!!</a:t>
            </a:r>
            <a:endParaRPr lang="en-GB"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33083173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know?</a:t>
            </a:r>
            <a:endParaRPr lang="en-GB" dirty="0"/>
          </a:p>
        </p:txBody>
      </p:sp>
      <p:sp>
        <p:nvSpPr>
          <p:cNvPr id="3" name="Content Placeholder 2"/>
          <p:cNvSpPr>
            <a:spLocks noGrp="1"/>
          </p:cNvSpPr>
          <p:nvPr>
            <p:ph idx="1"/>
          </p:nvPr>
        </p:nvSpPr>
        <p:spPr>
          <a:xfrm>
            <a:off x="1047750" y="691978"/>
            <a:ext cx="7029450" cy="5146847"/>
          </a:xfrm>
        </p:spPr>
        <p:txBody>
          <a:bodyPr/>
          <a:lstStyle/>
          <a:p>
            <a:r>
              <a:rPr lang="en-GB" dirty="0" smtClean="0"/>
              <a:t>Variables</a:t>
            </a:r>
          </a:p>
          <a:p>
            <a:pPr lvl="1"/>
            <a:r>
              <a:rPr lang="en-GB" dirty="0" smtClean="0"/>
              <a:t>Can only contain </a:t>
            </a:r>
            <a:r>
              <a:rPr lang="en-GB" b="1" dirty="0" smtClean="0"/>
              <a:t>one</a:t>
            </a:r>
            <a:r>
              <a:rPr lang="en-GB" dirty="0" smtClean="0"/>
              <a:t> value</a:t>
            </a:r>
          </a:p>
          <a:p>
            <a:pPr lvl="1"/>
            <a:r>
              <a:rPr lang="en-GB" dirty="0" smtClean="0"/>
              <a:t>Must have a type e.g. string, </a:t>
            </a:r>
            <a:r>
              <a:rPr lang="en-GB" dirty="0" err="1" smtClean="0"/>
              <a:t>int</a:t>
            </a:r>
            <a:r>
              <a:rPr lang="en-GB" dirty="0" smtClean="0"/>
              <a:t>, etc.</a:t>
            </a:r>
          </a:p>
          <a:p>
            <a:r>
              <a:rPr lang="en-GB" dirty="0" smtClean="0"/>
              <a:t>Branch statements (if…else, switch)</a:t>
            </a:r>
          </a:p>
          <a:p>
            <a:pPr lvl="1"/>
            <a:r>
              <a:rPr lang="en-GB" dirty="0" smtClean="0"/>
              <a:t>Conditions are Boolean expressions (</a:t>
            </a:r>
            <a:r>
              <a:rPr lang="en-GB" b="1" dirty="0" smtClean="0"/>
              <a:t>true</a:t>
            </a:r>
            <a:r>
              <a:rPr lang="en-GB" dirty="0" smtClean="0"/>
              <a:t> or </a:t>
            </a:r>
            <a:r>
              <a:rPr lang="en-GB" b="1" dirty="0" smtClean="0"/>
              <a:t>false</a:t>
            </a:r>
            <a:r>
              <a:rPr lang="en-GB" dirty="0" smtClean="0"/>
              <a:t>)</a:t>
            </a:r>
            <a:br>
              <a:rPr lang="en-GB" dirty="0" smtClean="0"/>
            </a:br>
            <a:r>
              <a:rPr lang="en-GB" dirty="0" smtClean="0"/>
              <a:t>&gt;, &lt;/ &gt;=, &lt;=, ==, !=</a:t>
            </a:r>
          </a:p>
          <a:p>
            <a:pPr lvl="1"/>
            <a:r>
              <a:rPr lang="en-GB" dirty="0" smtClean="0"/>
              <a:t>Boolean AND / Boolean OR  (&amp;&amp;, ||)</a:t>
            </a:r>
          </a:p>
          <a:p>
            <a:r>
              <a:rPr lang="en-GB" dirty="0" smtClean="0"/>
              <a:t>Loops</a:t>
            </a:r>
          </a:p>
          <a:p>
            <a:pPr lvl="1"/>
            <a:r>
              <a:rPr lang="en-GB" dirty="0" smtClean="0"/>
              <a:t>While loops (test a condition)</a:t>
            </a:r>
          </a:p>
          <a:p>
            <a:pPr lvl="1"/>
            <a:r>
              <a:rPr lang="en-GB" dirty="0" smtClean="0"/>
              <a:t>For loops (counting loops), when you know the maximum count</a:t>
            </a:r>
          </a:p>
          <a:p>
            <a:r>
              <a:rPr lang="en-GB" dirty="0" smtClean="0"/>
              <a:t>Arrays (</a:t>
            </a:r>
            <a:r>
              <a:rPr lang="en-GB" i="1" dirty="0" smtClean="0"/>
              <a:t>square brackets</a:t>
            </a:r>
            <a:r>
              <a:rPr lang="en-GB" dirty="0" smtClean="0"/>
              <a:t>)</a:t>
            </a:r>
          </a:p>
          <a:p>
            <a:pPr lvl="1"/>
            <a:r>
              <a:rPr lang="en-GB" dirty="0" smtClean="0"/>
              <a:t>Store </a:t>
            </a:r>
            <a:r>
              <a:rPr lang="en-GB" b="1" dirty="0" smtClean="0"/>
              <a:t>multiple values </a:t>
            </a:r>
            <a:r>
              <a:rPr lang="en-GB" dirty="0" smtClean="0"/>
              <a:t>of the </a:t>
            </a:r>
            <a:r>
              <a:rPr lang="en-GB" b="1" dirty="0" smtClean="0"/>
              <a:t>same type</a:t>
            </a:r>
          </a:p>
          <a:p>
            <a:pPr lvl="1"/>
            <a:r>
              <a:rPr lang="en-GB" dirty="0" smtClean="0"/>
              <a:t>Must know how many values are required to create array</a:t>
            </a:r>
          </a:p>
          <a:p>
            <a:pPr lvl="1"/>
            <a:r>
              <a:rPr lang="en-GB" dirty="0" smtClean="0"/>
              <a:t>Use counting loops and arrays together</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93034" y="5864909"/>
            <a:ext cx="7815088" cy="646331"/>
          </a:xfrm>
          <a:prstGeom prst="rect">
            <a:avLst/>
          </a:prstGeom>
          <a:solidFill>
            <a:schemeClr val="bg1"/>
          </a:solidFill>
          <a:ln w="22225">
            <a:solidFill>
              <a:schemeClr val="tx1"/>
            </a:solidFill>
            <a:prstDash val="dash"/>
          </a:ln>
        </p:spPr>
        <p:txBody>
          <a:bodyPr wrap="none" rtlCol="0">
            <a:spAutoFit/>
          </a:bodyPr>
          <a:lstStyle/>
          <a:p>
            <a:pPr algn="ctr"/>
            <a:r>
              <a:rPr lang="en-GB" dirty="0" smtClean="0">
                <a:solidFill>
                  <a:srgbClr val="FF0000"/>
                </a:solidFill>
              </a:rPr>
              <a:t>YOU KNOW THESE PATTERNS</a:t>
            </a:r>
            <a:br>
              <a:rPr lang="en-GB" dirty="0" smtClean="0">
                <a:solidFill>
                  <a:srgbClr val="FF0000"/>
                </a:solidFill>
              </a:rPr>
            </a:br>
            <a:r>
              <a:rPr lang="en-GB" dirty="0" smtClean="0">
                <a:solidFill>
                  <a:srgbClr val="FF0000"/>
                </a:solidFill>
              </a:rPr>
              <a:t>ANY SOLUTION WILL REQUIRE ONE OR MORE OF THESE PATTERNS</a:t>
            </a:r>
            <a:endParaRPr lang="en-GB" dirty="0">
              <a:solidFill>
                <a:srgbClr val="FF0000"/>
              </a:solidFill>
            </a:endParaRPr>
          </a:p>
        </p:txBody>
      </p:sp>
      <p:sp>
        <p:nvSpPr>
          <p:cNvPr id="6" name="TextBox 5"/>
          <p:cNvSpPr txBox="1"/>
          <p:nvPr/>
        </p:nvSpPr>
        <p:spPr>
          <a:xfrm>
            <a:off x="6658232" y="691978"/>
            <a:ext cx="2285743" cy="1200329"/>
          </a:xfrm>
          <a:prstGeom prst="rect">
            <a:avLst/>
          </a:prstGeom>
          <a:noFill/>
          <a:ln>
            <a:solidFill>
              <a:schemeClr val="tx1"/>
            </a:solidFill>
          </a:ln>
        </p:spPr>
        <p:txBody>
          <a:bodyPr wrap="square" rtlCol="0">
            <a:spAutoFit/>
          </a:bodyPr>
          <a:lstStyle/>
          <a:p>
            <a:r>
              <a:rPr lang="en-GB" dirty="0" smtClean="0"/>
              <a:t>You also know how to read and display using the Console window</a:t>
            </a:r>
            <a:endParaRPr lang="en-GB" dirty="0"/>
          </a:p>
        </p:txBody>
      </p:sp>
    </p:spTree>
    <p:extLst>
      <p:ext uri="{BB962C8B-B14F-4D97-AF65-F5344CB8AC3E}">
        <p14:creationId xmlns:p14="http://schemas.microsoft.com/office/powerpoint/2010/main" val="18123903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don’t I know?</a:t>
            </a:r>
            <a:br>
              <a:rPr lang="en-GB" dirty="0" smtClean="0"/>
            </a:br>
            <a:r>
              <a:rPr lang="en-GB" dirty="0" smtClean="0"/>
              <a:t>Example</a:t>
            </a:r>
            <a:endParaRPr lang="en-GB" dirty="0"/>
          </a:p>
        </p:txBody>
      </p:sp>
      <p:sp>
        <p:nvSpPr>
          <p:cNvPr id="3" name="Content Placeholder 2"/>
          <p:cNvSpPr>
            <a:spLocks noGrp="1"/>
          </p:cNvSpPr>
          <p:nvPr>
            <p:ph idx="1"/>
          </p:nvPr>
        </p:nvSpPr>
        <p:spPr/>
        <p:txBody>
          <a:bodyPr/>
          <a:lstStyle/>
          <a:p>
            <a:r>
              <a:rPr lang="en-GB" dirty="0" smtClean="0"/>
              <a:t>A program allows the user to </a:t>
            </a:r>
            <a:r>
              <a:rPr lang="en-GB" b="1" dirty="0" smtClean="0"/>
              <a:t>search</a:t>
            </a:r>
            <a:r>
              <a:rPr lang="en-GB" dirty="0" smtClean="0"/>
              <a:t> for a </a:t>
            </a:r>
            <a:r>
              <a:rPr lang="en-GB" b="1" dirty="0" smtClean="0"/>
              <a:t>word</a:t>
            </a:r>
            <a:r>
              <a:rPr lang="en-GB" dirty="0" smtClean="0"/>
              <a:t> from a </a:t>
            </a:r>
            <a:r>
              <a:rPr lang="en-GB" b="1" dirty="0" smtClean="0"/>
              <a:t>list</a:t>
            </a:r>
            <a:r>
              <a:rPr lang="en-GB" dirty="0" smtClean="0"/>
              <a:t> of 10 words </a:t>
            </a:r>
            <a:r>
              <a:rPr lang="en-GB" b="1" dirty="0" smtClean="0"/>
              <a:t>previously</a:t>
            </a:r>
            <a:r>
              <a:rPr lang="en-GB" dirty="0" smtClean="0"/>
              <a:t> </a:t>
            </a:r>
            <a:r>
              <a:rPr lang="en-GB" b="1" dirty="0" smtClean="0"/>
              <a:t>entered</a:t>
            </a:r>
            <a:r>
              <a:rPr lang="en-GB" dirty="0" smtClean="0"/>
              <a:t> into the program. A </a:t>
            </a:r>
            <a:r>
              <a:rPr lang="en-GB" b="1" dirty="0" smtClean="0"/>
              <a:t>message</a:t>
            </a:r>
            <a:r>
              <a:rPr lang="en-GB" dirty="0" smtClean="0"/>
              <a:t> is </a:t>
            </a:r>
            <a:r>
              <a:rPr lang="en-GB" b="1" dirty="0" smtClean="0"/>
              <a:t>printed</a:t>
            </a:r>
            <a:r>
              <a:rPr lang="en-GB" dirty="0" smtClean="0"/>
              <a:t> stating whether the word </a:t>
            </a:r>
            <a:r>
              <a:rPr lang="en-GB" b="1" dirty="0" smtClean="0"/>
              <a:t>is or isn’t in the list</a:t>
            </a:r>
            <a:r>
              <a:rPr lang="en-GB" dirty="0" smtClean="0"/>
              <a:t> of words provided.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392195" y="3229227"/>
            <a:ext cx="2678938" cy="2862322"/>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a:p>
            <a:pPr marL="285750" indent="-285750">
              <a:buFont typeface="Arial" panose="020B0604020202020204" pitchFamily="34" charset="0"/>
              <a:buChar char="•"/>
            </a:pPr>
            <a:r>
              <a:rPr lang="en-GB" dirty="0" smtClean="0"/>
              <a:t>Entered?</a:t>
            </a:r>
          </a:p>
          <a:p>
            <a:pPr marL="285750" indent="-285750">
              <a:buFont typeface="Arial" panose="020B0604020202020204" pitchFamily="34" charset="0"/>
              <a:buChar char="•"/>
            </a:pPr>
            <a:r>
              <a:rPr lang="en-GB" dirty="0" smtClean="0"/>
              <a:t>Printed?</a:t>
            </a:r>
            <a:endParaRPr lang="en-GB" dirty="0"/>
          </a:p>
        </p:txBody>
      </p:sp>
      <p:sp>
        <p:nvSpPr>
          <p:cNvPr id="6" name="TextBox 5"/>
          <p:cNvSpPr txBox="1"/>
          <p:nvPr/>
        </p:nvSpPr>
        <p:spPr>
          <a:xfrm>
            <a:off x="5034960" y="3501081"/>
            <a:ext cx="2743318" cy="3139321"/>
          </a:xfrm>
          <a:prstGeom prst="rect">
            <a:avLst/>
          </a:prstGeom>
          <a:solidFill>
            <a:schemeClr val="bg1"/>
          </a:solidFill>
        </p:spPr>
        <p:txBody>
          <a:bodyPr wrap="square" rtlCol="0">
            <a:spAutoFit/>
          </a:bodyPr>
          <a:lstStyle/>
          <a:p>
            <a:pPr algn="ctr"/>
            <a:r>
              <a:rPr lang="en-GB" b="1" dirty="0" smtClean="0"/>
              <a:t>Variables</a:t>
            </a:r>
          </a:p>
          <a:p>
            <a:pPr algn="ctr"/>
            <a:endParaRPr lang="en-GB" dirty="0"/>
          </a:p>
          <a:p>
            <a:pPr algn="ctr"/>
            <a:r>
              <a:rPr lang="en-GB" b="1" dirty="0" smtClean="0"/>
              <a:t>Branches</a:t>
            </a:r>
          </a:p>
          <a:p>
            <a:pPr algn="ctr"/>
            <a:endParaRPr lang="en-GB" dirty="0"/>
          </a:p>
          <a:p>
            <a:pPr algn="ctr"/>
            <a:r>
              <a:rPr lang="en-GB" b="1" dirty="0" smtClean="0"/>
              <a:t>Loops</a:t>
            </a:r>
          </a:p>
          <a:p>
            <a:pPr algn="ctr"/>
            <a:endParaRPr lang="en-GB" dirty="0"/>
          </a:p>
          <a:p>
            <a:pPr algn="ctr"/>
            <a:r>
              <a:rPr lang="en-GB" b="1" dirty="0" smtClean="0"/>
              <a:t>Arrays</a:t>
            </a:r>
          </a:p>
          <a:p>
            <a:pPr algn="ctr"/>
            <a:endParaRPr lang="en-GB" b="1" dirty="0" smtClean="0"/>
          </a:p>
          <a:p>
            <a:pPr algn="ctr"/>
            <a:r>
              <a:rPr lang="en-GB" b="1" dirty="0" err="1" smtClean="0"/>
              <a:t>Input/Output</a:t>
            </a:r>
            <a:endParaRPr lang="en-GB" b="1" dirty="0" smtClean="0"/>
          </a:p>
          <a:p>
            <a:pPr algn="ctr"/>
            <a:endParaRPr lang="en-GB" b="1" dirty="0" smtClean="0"/>
          </a:p>
          <a:p>
            <a:pPr algn="ctr"/>
            <a:endParaRPr lang="en-GB" b="1" dirty="0"/>
          </a:p>
        </p:txBody>
      </p:sp>
      <p:cxnSp>
        <p:nvCxnSpPr>
          <p:cNvPr id="8" name="Straight Arrow Connector 7"/>
          <p:cNvCxnSpPr/>
          <p:nvPr/>
        </p:nvCxnSpPr>
        <p:spPr bwMode="auto">
          <a:xfrm>
            <a:off x="2356022" y="4267200"/>
            <a:ext cx="3122599" cy="129977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flipV="1">
            <a:off x="2776151" y="4516743"/>
            <a:ext cx="2678938" cy="52481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V="1">
            <a:off x="2974975" y="4604267"/>
            <a:ext cx="2503646" cy="725614"/>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endCxn id="21" idx="1"/>
          </p:cNvCxnSpPr>
          <p:nvPr/>
        </p:nvCxnSpPr>
        <p:spPr bwMode="auto">
          <a:xfrm flipV="1">
            <a:off x="2776151" y="3932882"/>
            <a:ext cx="2843048" cy="87801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p:cNvSpPr txBox="1"/>
          <p:nvPr/>
        </p:nvSpPr>
        <p:spPr>
          <a:xfrm>
            <a:off x="5381954" y="5449003"/>
            <a:ext cx="2287806" cy="369332"/>
          </a:xfrm>
          <a:prstGeom prst="rect">
            <a:avLst/>
          </a:prstGeom>
          <a:noFill/>
        </p:spPr>
        <p:txBody>
          <a:bodyPr wrap="none" rtlCol="0">
            <a:spAutoFit/>
          </a:bodyPr>
          <a:lstStyle/>
          <a:p>
            <a:r>
              <a:rPr lang="en-GB" i="1" dirty="0" smtClean="0"/>
              <a:t>More than one value</a:t>
            </a:r>
            <a:endParaRPr lang="en-GB" i="1" dirty="0"/>
          </a:p>
        </p:txBody>
      </p:sp>
      <p:sp>
        <p:nvSpPr>
          <p:cNvPr id="20" name="TextBox 19"/>
          <p:cNvSpPr txBox="1"/>
          <p:nvPr/>
        </p:nvSpPr>
        <p:spPr>
          <a:xfrm>
            <a:off x="5458898" y="4300479"/>
            <a:ext cx="2133918" cy="369332"/>
          </a:xfrm>
          <a:prstGeom prst="rect">
            <a:avLst/>
          </a:prstGeom>
          <a:noFill/>
        </p:spPr>
        <p:txBody>
          <a:bodyPr wrap="none" rtlCol="0">
            <a:spAutoFit/>
          </a:bodyPr>
          <a:lstStyle/>
          <a:p>
            <a:r>
              <a:rPr lang="en-GB" i="1" dirty="0" smtClean="0"/>
              <a:t>Must be a question</a:t>
            </a:r>
            <a:endParaRPr lang="en-GB" i="1" dirty="0"/>
          </a:p>
        </p:txBody>
      </p:sp>
      <p:sp>
        <p:nvSpPr>
          <p:cNvPr id="21" name="TextBox 20"/>
          <p:cNvSpPr txBox="1"/>
          <p:nvPr/>
        </p:nvSpPr>
        <p:spPr>
          <a:xfrm>
            <a:off x="5619199" y="3748216"/>
            <a:ext cx="1813317" cy="369332"/>
          </a:xfrm>
          <a:prstGeom prst="rect">
            <a:avLst/>
          </a:prstGeom>
          <a:noFill/>
        </p:spPr>
        <p:txBody>
          <a:bodyPr wrap="none" rtlCol="0">
            <a:spAutoFit/>
          </a:bodyPr>
          <a:lstStyle/>
          <a:p>
            <a:r>
              <a:rPr lang="en-GB" i="1" dirty="0" smtClean="0"/>
              <a:t>Must be a value</a:t>
            </a:r>
            <a:endParaRPr lang="en-GB" i="1" dirty="0"/>
          </a:p>
        </p:txBody>
      </p:sp>
      <p:sp>
        <p:nvSpPr>
          <p:cNvPr id="22" name="TextBox 21"/>
          <p:cNvSpPr txBox="1"/>
          <p:nvPr/>
        </p:nvSpPr>
        <p:spPr>
          <a:xfrm>
            <a:off x="5824383" y="4860324"/>
            <a:ext cx="1402948" cy="369332"/>
          </a:xfrm>
          <a:prstGeom prst="rect">
            <a:avLst/>
          </a:prstGeom>
          <a:noFill/>
        </p:spPr>
        <p:txBody>
          <a:bodyPr wrap="none" rtlCol="0">
            <a:spAutoFit/>
          </a:bodyPr>
          <a:lstStyle/>
          <a:p>
            <a:r>
              <a:rPr lang="en-GB" i="1" dirty="0" smtClean="0"/>
              <a:t>Must repeat</a:t>
            </a:r>
            <a:endParaRPr lang="en-GB" i="1" dirty="0"/>
          </a:p>
        </p:txBody>
      </p:sp>
      <p:sp>
        <p:nvSpPr>
          <p:cNvPr id="27" name="TextBox 26"/>
          <p:cNvSpPr txBox="1"/>
          <p:nvPr/>
        </p:nvSpPr>
        <p:spPr>
          <a:xfrm>
            <a:off x="5309748" y="3131749"/>
            <a:ext cx="2193742" cy="369332"/>
          </a:xfrm>
          <a:prstGeom prst="rect">
            <a:avLst/>
          </a:prstGeom>
          <a:noFill/>
        </p:spPr>
        <p:txBody>
          <a:bodyPr wrap="none" rtlCol="0">
            <a:spAutoFit/>
          </a:bodyPr>
          <a:lstStyle/>
          <a:p>
            <a:r>
              <a:rPr lang="en-GB" b="1" u="sng" dirty="0" smtClean="0"/>
              <a:t>WHAT DO I KNOW</a:t>
            </a:r>
            <a:endParaRPr lang="en-GB" b="1" u="sng" dirty="0"/>
          </a:p>
        </p:txBody>
      </p:sp>
      <p:cxnSp>
        <p:nvCxnSpPr>
          <p:cNvPr id="28" name="Straight Arrow Connector 27"/>
          <p:cNvCxnSpPr/>
          <p:nvPr/>
        </p:nvCxnSpPr>
        <p:spPr bwMode="auto">
          <a:xfrm>
            <a:off x="2577914" y="3424881"/>
            <a:ext cx="3025464" cy="410519"/>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7834184" y="6167993"/>
            <a:ext cx="1236236" cy="369332"/>
          </a:xfrm>
          <a:prstGeom prst="rect">
            <a:avLst/>
          </a:prstGeom>
          <a:noFill/>
        </p:spPr>
        <p:txBody>
          <a:bodyPr wrap="none" rtlCol="0">
            <a:spAutoFit/>
          </a:bodyPr>
          <a:lstStyle/>
          <a:p>
            <a:r>
              <a:rPr lang="en-GB" dirty="0" smtClean="0"/>
              <a:t>Continued</a:t>
            </a:r>
            <a:endParaRPr lang="en-GB" dirty="0"/>
          </a:p>
        </p:txBody>
      </p:sp>
      <p:cxnSp>
        <p:nvCxnSpPr>
          <p:cNvPr id="23" name="Straight Arrow Connector 22"/>
          <p:cNvCxnSpPr/>
          <p:nvPr/>
        </p:nvCxnSpPr>
        <p:spPr bwMode="auto">
          <a:xfrm>
            <a:off x="2776151" y="5633669"/>
            <a:ext cx="2605803" cy="79219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TextBox 23"/>
          <p:cNvSpPr txBox="1"/>
          <p:nvPr/>
        </p:nvSpPr>
        <p:spPr>
          <a:xfrm>
            <a:off x="5381954" y="5991226"/>
            <a:ext cx="2223686" cy="646331"/>
          </a:xfrm>
          <a:prstGeom prst="rect">
            <a:avLst/>
          </a:prstGeom>
          <a:noFill/>
        </p:spPr>
        <p:txBody>
          <a:bodyPr wrap="none" rtlCol="0">
            <a:spAutoFit/>
          </a:bodyPr>
          <a:lstStyle/>
          <a:p>
            <a:r>
              <a:rPr lang="en-GB" i="1" dirty="0" err="1" smtClean="0"/>
              <a:t>Console.WriteLine</a:t>
            </a:r>
            <a:r>
              <a:rPr lang="en-GB" i="1" dirty="0" smtClean="0"/>
              <a:t>()</a:t>
            </a:r>
            <a:br>
              <a:rPr lang="en-GB" i="1" dirty="0" smtClean="0"/>
            </a:br>
            <a:r>
              <a:rPr lang="en-GB" i="1" dirty="0" err="1" smtClean="0"/>
              <a:t>Console.ReadLine</a:t>
            </a:r>
            <a:r>
              <a:rPr lang="en-GB" i="1" dirty="0" smtClean="0"/>
              <a:t>()</a:t>
            </a:r>
            <a:endParaRPr lang="en-GB" i="1" dirty="0"/>
          </a:p>
        </p:txBody>
      </p:sp>
      <p:cxnSp>
        <p:nvCxnSpPr>
          <p:cNvPr id="29" name="Straight Arrow Connector 28"/>
          <p:cNvCxnSpPr/>
          <p:nvPr/>
        </p:nvCxnSpPr>
        <p:spPr bwMode="auto">
          <a:xfrm>
            <a:off x="2702011" y="5894535"/>
            <a:ext cx="2679943" cy="28135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2525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68411" y="1029724"/>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p:txBody>
      </p:sp>
      <p:sp>
        <p:nvSpPr>
          <p:cNvPr id="6" name="TextBox 5"/>
          <p:cNvSpPr txBox="1"/>
          <p:nvPr/>
        </p:nvSpPr>
        <p:spPr>
          <a:xfrm>
            <a:off x="3958024" y="1186248"/>
            <a:ext cx="2428870" cy="923330"/>
          </a:xfrm>
          <a:prstGeom prst="rect">
            <a:avLst/>
          </a:prstGeom>
          <a:noFill/>
        </p:spPr>
        <p:txBody>
          <a:bodyPr wrap="none" rtlCol="0">
            <a:spAutoFit/>
          </a:bodyPr>
          <a:lstStyle/>
          <a:p>
            <a:r>
              <a:rPr lang="en-GB" dirty="0" smtClean="0"/>
              <a:t>Find what?</a:t>
            </a:r>
            <a:br>
              <a:rPr lang="en-GB" dirty="0" smtClean="0"/>
            </a:br>
            <a:r>
              <a:rPr lang="en-GB" dirty="0" smtClean="0"/>
              <a:t>What am I searching?</a:t>
            </a:r>
          </a:p>
          <a:p>
            <a:r>
              <a:rPr lang="en-GB" dirty="0" smtClean="0"/>
              <a:t>How?</a:t>
            </a:r>
            <a:endParaRPr lang="en-GB" dirty="0"/>
          </a:p>
        </p:txBody>
      </p:sp>
      <p:cxnSp>
        <p:nvCxnSpPr>
          <p:cNvPr id="7" name="Straight Arrow Connector 6"/>
          <p:cNvCxnSpPr/>
          <p:nvPr/>
        </p:nvCxnSpPr>
        <p:spPr bwMode="auto">
          <a:xfrm flipV="1">
            <a:off x="3247349" y="1631092"/>
            <a:ext cx="710675" cy="74140"/>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853689" y="928825"/>
            <a:ext cx="2018501" cy="369332"/>
          </a:xfrm>
          <a:prstGeom prst="rect">
            <a:avLst/>
          </a:prstGeom>
          <a:noFill/>
          <a:ln w="22225">
            <a:solidFill>
              <a:schemeClr val="tx1"/>
            </a:solidFill>
            <a:prstDash val="dash"/>
          </a:ln>
        </p:spPr>
        <p:txBody>
          <a:bodyPr wrap="none" rtlCol="0">
            <a:spAutoFit/>
          </a:bodyPr>
          <a:lstStyle/>
          <a:p>
            <a:r>
              <a:rPr lang="en-GB" dirty="0" smtClean="0"/>
              <a:t>search for a </a:t>
            </a:r>
            <a:r>
              <a:rPr lang="en-GB" b="1" dirty="0" smtClean="0"/>
              <a:t>word</a:t>
            </a:r>
            <a:endParaRPr lang="en-GB" b="1" dirty="0"/>
          </a:p>
        </p:txBody>
      </p:sp>
      <p:cxnSp>
        <p:nvCxnSpPr>
          <p:cNvPr id="12" name="Straight Arrow Connector 11"/>
          <p:cNvCxnSpPr/>
          <p:nvPr/>
        </p:nvCxnSpPr>
        <p:spPr bwMode="auto">
          <a:xfrm flipV="1">
            <a:off x="5373573" y="1222036"/>
            <a:ext cx="1353157" cy="14544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109672" y="2111295"/>
            <a:ext cx="2582758" cy="369332"/>
          </a:xfrm>
          <a:prstGeom prst="rect">
            <a:avLst/>
          </a:prstGeom>
          <a:noFill/>
          <a:ln w="22225">
            <a:solidFill>
              <a:schemeClr val="tx1"/>
            </a:solidFill>
            <a:prstDash val="dash"/>
          </a:ln>
        </p:spPr>
        <p:txBody>
          <a:bodyPr wrap="none" rtlCol="0">
            <a:spAutoFit/>
          </a:bodyPr>
          <a:lstStyle/>
          <a:p>
            <a:r>
              <a:rPr lang="en-GB" dirty="0" smtClean="0"/>
              <a:t>from a </a:t>
            </a:r>
            <a:r>
              <a:rPr lang="en-GB" b="1" dirty="0" smtClean="0"/>
              <a:t>list</a:t>
            </a:r>
            <a:r>
              <a:rPr lang="en-GB" dirty="0" smtClean="0"/>
              <a:t> </a:t>
            </a:r>
            <a:r>
              <a:rPr lang="en-GB" b="1" dirty="0" smtClean="0"/>
              <a:t>of</a:t>
            </a:r>
            <a:r>
              <a:rPr lang="en-GB" dirty="0" smtClean="0"/>
              <a:t> 10 </a:t>
            </a:r>
            <a:r>
              <a:rPr lang="en-GB" b="1" dirty="0" smtClean="0"/>
              <a:t>words</a:t>
            </a:r>
            <a:endParaRPr lang="en-GB" b="1" dirty="0"/>
          </a:p>
        </p:txBody>
      </p:sp>
      <p:cxnSp>
        <p:nvCxnSpPr>
          <p:cNvPr id="18" name="Straight Arrow Connector 17"/>
          <p:cNvCxnSpPr/>
          <p:nvPr/>
        </p:nvCxnSpPr>
        <p:spPr bwMode="auto">
          <a:xfrm>
            <a:off x="5535827" y="1812324"/>
            <a:ext cx="827187" cy="1956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7879611" y="1252152"/>
            <a:ext cx="992579" cy="369332"/>
          </a:xfrm>
          <a:prstGeom prst="rect">
            <a:avLst/>
          </a:prstGeom>
          <a:noFill/>
        </p:spPr>
        <p:txBody>
          <a:bodyPr wrap="none" rtlCol="0">
            <a:spAutoFit/>
          </a:bodyPr>
          <a:lstStyle/>
          <a:p>
            <a:r>
              <a:rPr lang="en-GB" i="1" dirty="0" smtClean="0"/>
              <a:t>variable</a:t>
            </a:r>
            <a:endParaRPr lang="en-GB" i="1" dirty="0"/>
          </a:p>
        </p:txBody>
      </p:sp>
      <p:sp>
        <p:nvSpPr>
          <p:cNvPr id="21" name="TextBox 20"/>
          <p:cNvSpPr txBox="1"/>
          <p:nvPr/>
        </p:nvSpPr>
        <p:spPr>
          <a:xfrm>
            <a:off x="7632474" y="2457929"/>
            <a:ext cx="710451" cy="369332"/>
          </a:xfrm>
          <a:prstGeom prst="rect">
            <a:avLst/>
          </a:prstGeom>
          <a:noFill/>
        </p:spPr>
        <p:txBody>
          <a:bodyPr wrap="none" rtlCol="0">
            <a:spAutoFit/>
          </a:bodyPr>
          <a:lstStyle/>
          <a:p>
            <a:r>
              <a:rPr lang="en-GB" i="1" dirty="0" smtClean="0"/>
              <a:t>array</a:t>
            </a:r>
            <a:endParaRPr lang="en-GB" i="1" dirty="0"/>
          </a:p>
        </p:txBody>
      </p:sp>
      <p:sp>
        <p:nvSpPr>
          <p:cNvPr id="22" name="TextBox 21"/>
          <p:cNvSpPr txBox="1"/>
          <p:nvPr/>
        </p:nvSpPr>
        <p:spPr>
          <a:xfrm>
            <a:off x="4058499" y="2761357"/>
            <a:ext cx="3082895" cy="369332"/>
          </a:xfrm>
          <a:prstGeom prst="rect">
            <a:avLst/>
          </a:prstGeom>
          <a:noFill/>
        </p:spPr>
        <p:txBody>
          <a:bodyPr wrap="none" rtlCol="0">
            <a:spAutoFit/>
          </a:bodyPr>
          <a:lstStyle/>
          <a:p>
            <a:r>
              <a:rPr lang="en-GB" dirty="0" smtClean="0"/>
              <a:t>Find variable value in array?</a:t>
            </a:r>
            <a:endParaRPr lang="en-GB" dirty="0"/>
          </a:p>
        </p:txBody>
      </p:sp>
      <p:cxnSp>
        <p:nvCxnSpPr>
          <p:cNvPr id="24" name="Straight Arrow Connector 23"/>
          <p:cNvCxnSpPr/>
          <p:nvPr/>
        </p:nvCxnSpPr>
        <p:spPr bwMode="auto">
          <a:xfrm>
            <a:off x="4489622" y="2147334"/>
            <a:ext cx="682837" cy="6140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5144315" y="3840549"/>
            <a:ext cx="774571" cy="369332"/>
          </a:xfrm>
          <a:prstGeom prst="rect">
            <a:avLst/>
          </a:prstGeom>
          <a:noFill/>
        </p:spPr>
        <p:txBody>
          <a:bodyPr wrap="none" rtlCol="0">
            <a:spAutoFit/>
          </a:bodyPr>
          <a:lstStyle/>
          <a:p>
            <a:r>
              <a:rPr lang="en-GB" dirty="0" smtClean="0"/>
              <a:t>How?</a:t>
            </a:r>
            <a:endParaRPr lang="en-GB" dirty="0"/>
          </a:p>
        </p:txBody>
      </p:sp>
      <p:cxnSp>
        <p:nvCxnSpPr>
          <p:cNvPr id="27" name="Straight Arrow Connector 26"/>
          <p:cNvCxnSpPr/>
          <p:nvPr/>
        </p:nvCxnSpPr>
        <p:spPr bwMode="auto">
          <a:xfrm>
            <a:off x="5272216" y="3204519"/>
            <a:ext cx="164757" cy="64255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0" name="TextBox 29"/>
          <p:cNvSpPr txBox="1"/>
          <p:nvPr/>
        </p:nvSpPr>
        <p:spPr>
          <a:xfrm>
            <a:off x="1260389" y="3775003"/>
            <a:ext cx="3171568" cy="646331"/>
          </a:xfrm>
          <a:prstGeom prst="rect">
            <a:avLst/>
          </a:prstGeom>
          <a:noFill/>
        </p:spPr>
        <p:txBody>
          <a:bodyPr wrap="square" rtlCol="0">
            <a:spAutoFit/>
          </a:bodyPr>
          <a:lstStyle/>
          <a:p>
            <a:r>
              <a:rPr lang="en-GB" dirty="0" smtClean="0"/>
              <a:t>For me to find a word the list of words must already exist</a:t>
            </a:r>
            <a:endParaRPr lang="en-GB" dirty="0"/>
          </a:p>
        </p:txBody>
      </p:sp>
      <p:cxnSp>
        <p:nvCxnSpPr>
          <p:cNvPr id="32" name="Straight Arrow Connector 31"/>
          <p:cNvCxnSpPr/>
          <p:nvPr/>
        </p:nvCxnSpPr>
        <p:spPr bwMode="auto">
          <a:xfrm flipV="1">
            <a:off x="3602686" y="3110302"/>
            <a:ext cx="455813" cy="66470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 name="TextBox 32"/>
          <p:cNvSpPr txBox="1"/>
          <p:nvPr/>
        </p:nvSpPr>
        <p:spPr>
          <a:xfrm>
            <a:off x="6400800" y="3555312"/>
            <a:ext cx="2273643" cy="646331"/>
          </a:xfrm>
          <a:prstGeom prst="rect">
            <a:avLst/>
          </a:prstGeom>
          <a:noFill/>
        </p:spPr>
        <p:txBody>
          <a:bodyPr wrap="square" rtlCol="0">
            <a:spAutoFit/>
          </a:bodyPr>
          <a:lstStyle/>
          <a:p>
            <a:r>
              <a:rPr lang="en-GB" dirty="0" smtClean="0"/>
              <a:t>How many values in array?</a:t>
            </a:r>
            <a:endParaRPr lang="en-GB" dirty="0"/>
          </a:p>
        </p:txBody>
      </p:sp>
      <p:cxnSp>
        <p:nvCxnSpPr>
          <p:cNvPr id="35" name="Straight Arrow Connector 34"/>
          <p:cNvCxnSpPr/>
          <p:nvPr/>
        </p:nvCxnSpPr>
        <p:spPr bwMode="auto">
          <a:xfrm>
            <a:off x="6573795" y="3130689"/>
            <a:ext cx="586952" cy="3755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6491416" y="4745028"/>
            <a:ext cx="1774845" cy="369332"/>
          </a:xfrm>
          <a:prstGeom prst="rect">
            <a:avLst/>
          </a:prstGeom>
          <a:noFill/>
          <a:ln w="22225">
            <a:solidFill>
              <a:schemeClr val="tx1"/>
            </a:solidFill>
            <a:prstDash val="dash"/>
          </a:ln>
        </p:spPr>
        <p:txBody>
          <a:bodyPr wrap="none" rtlCol="0">
            <a:spAutoFit/>
          </a:bodyPr>
          <a:lstStyle/>
          <a:p>
            <a:r>
              <a:rPr lang="en-GB" dirty="0" smtClean="0"/>
              <a:t>list of </a:t>
            </a:r>
            <a:r>
              <a:rPr lang="en-GB" b="1" dirty="0" smtClean="0"/>
              <a:t>10</a:t>
            </a:r>
            <a:r>
              <a:rPr lang="en-GB" dirty="0" smtClean="0"/>
              <a:t> words</a:t>
            </a:r>
            <a:endParaRPr lang="en-GB" dirty="0"/>
          </a:p>
        </p:txBody>
      </p:sp>
      <p:cxnSp>
        <p:nvCxnSpPr>
          <p:cNvPr id="38" name="Straight Arrow Connector 37"/>
          <p:cNvCxnSpPr>
            <a:stCxn id="33" idx="2"/>
          </p:cNvCxnSpPr>
          <p:nvPr/>
        </p:nvCxnSpPr>
        <p:spPr bwMode="auto">
          <a:xfrm flipH="1">
            <a:off x="7537621" y="4201643"/>
            <a:ext cx="1" cy="4246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TextBox 38"/>
          <p:cNvSpPr txBox="1"/>
          <p:nvPr/>
        </p:nvSpPr>
        <p:spPr>
          <a:xfrm>
            <a:off x="705261" y="4673623"/>
            <a:ext cx="4220066" cy="369332"/>
          </a:xfrm>
          <a:prstGeom prst="rect">
            <a:avLst/>
          </a:prstGeom>
          <a:noFill/>
        </p:spPr>
        <p:txBody>
          <a:bodyPr wrap="none" rtlCol="0">
            <a:spAutoFit/>
          </a:bodyPr>
          <a:lstStyle/>
          <a:p>
            <a:r>
              <a:rPr lang="en-GB" b="1" u="sng" dirty="0" smtClean="0"/>
              <a:t>WHAT DO I KNOW ABOUT ARRAYS?</a:t>
            </a:r>
            <a:endParaRPr lang="en-GB" b="1" u="sng" dirty="0"/>
          </a:p>
        </p:txBody>
      </p:sp>
      <p:sp>
        <p:nvSpPr>
          <p:cNvPr id="40" name="TextBox 39"/>
          <p:cNvSpPr txBox="1"/>
          <p:nvPr/>
        </p:nvSpPr>
        <p:spPr>
          <a:xfrm>
            <a:off x="546943" y="5129637"/>
            <a:ext cx="4883427" cy="1200329"/>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dirty="0" smtClean="0"/>
              <a:t>Store multiple values of the same type</a:t>
            </a:r>
          </a:p>
          <a:p>
            <a:pPr marL="285750" indent="-285750">
              <a:buFont typeface="Arial" panose="020B0604020202020204" pitchFamily="34" charset="0"/>
              <a:buChar char="•"/>
            </a:pPr>
            <a:r>
              <a:rPr lang="en-GB" dirty="0" smtClean="0"/>
              <a:t>Must know how many values are required to create array</a:t>
            </a:r>
          </a:p>
          <a:p>
            <a:pPr marL="285750" indent="-285750">
              <a:buFont typeface="Arial" panose="020B0604020202020204" pitchFamily="34" charset="0"/>
              <a:buChar char="•"/>
            </a:pPr>
            <a:r>
              <a:rPr lang="en-GB" b="1" dirty="0" smtClean="0"/>
              <a:t>Use counting loops and arrays together</a:t>
            </a:r>
            <a:endParaRPr lang="en-GB" b="1" dirty="0"/>
          </a:p>
        </p:txBody>
      </p:sp>
      <p:sp>
        <p:nvSpPr>
          <p:cNvPr id="41" name="TextBox 40"/>
          <p:cNvSpPr txBox="1"/>
          <p:nvPr/>
        </p:nvSpPr>
        <p:spPr>
          <a:xfrm>
            <a:off x="469656" y="126875"/>
            <a:ext cx="1351652" cy="369332"/>
          </a:xfrm>
          <a:prstGeom prst="rect">
            <a:avLst/>
          </a:prstGeom>
          <a:noFill/>
        </p:spPr>
        <p:txBody>
          <a:bodyPr wrap="none" rtlCol="0">
            <a:spAutoFit/>
          </a:bodyPr>
          <a:lstStyle/>
          <a:p>
            <a:r>
              <a:rPr lang="en-GB" dirty="0" smtClean="0"/>
              <a:t>What type?</a:t>
            </a:r>
            <a:endParaRPr lang="en-GB" dirty="0"/>
          </a:p>
        </p:txBody>
      </p:sp>
      <p:cxnSp>
        <p:nvCxnSpPr>
          <p:cNvPr id="44" name="Straight Arrow Connector 43"/>
          <p:cNvCxnSpPr>
            <a:endCxn id="41" idx="2"/>
          </p:cNvCxnSpPr>
          <p:nvPr/>
        </p:nvCxnSpPr>
        <p:spPr bwMode="auto">
          <a:xfrm flipH="1" flipV="1">
            <a:off x="1145482" y="496207"/>
            <a:ext cx="244491" cy="55307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Straight Arrow Connector 45"/>
          <p:cNvCxnSpPr/>
          <p:nvPr/>
        </p:nvCxnSpPr>
        <p:spPr bwMode="auto">
          <a:xfrm>
            <a:off x="2594919" y="2492416"/>
            <a:ext cx="363935" cy="127604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0" name="TextBox 49"/>
          <p:cNvSpPr txBox="1"/>
          <p:nvPr/>
        </p:nvSpPr>
        <p:spPr>
          <a:xfrm>
            <a:off x="2434294" y="0"/>
            <a:ext cx="1997663" cy="369332"/>
          </a:xfrm>
          <a:prstGeom prst="rect">
            <a:avLst/>
          </a:prstGeom>
          <a:noFill/>
        </p:spPr>
        <p:txBody>
          <a:bodyPr wrap="none" rtlCol="0">
            <a:spAutoFit/>
          </a:bodyPr>
          <a:lstStyle/>
          <a:p>
            <a:r>
              <a:rPr lang="en-GB" dirty="0" smtClean="0"/>
              <a:t>“hello”, “goodbye”</a:t>
            </a:r>
            <a:endParaRPr lang="en-GB" dirty="0"/>
          </a:p>
        </p:txBody>
      </p:sp>
      <p:cxnSp>
        <p:nvCxnSpPr>
          <p:cNvPr id="52" name="Straight Arrow Connector 51"/>
          <p:cNvCxnSpPr>
            <a:stCxn id="41" idx="3"/>
          </p:cNvCxnSpPr>
          <p:nvPr/>
        </p:nvCxnSpPr>
        <p:spPr bwMode="auto">
          <a:xfrm flipV="1">
            <a:off x="1821308" y="166369"/>
            <a:ext cx="710675" cy="1451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5" name="TextBox 54"/>
          <p:cNvSpPr txBox="1"/>
          <p:nvPr/>
        </p:nvSpPr>
        <p:spPr>
          <a:xfrm>
            <a:off x="2927145" y="243413"/>
            <a:ext cx="864339" cy="369332"/>
          </a:xfrm>
          <a:prstGeom prst="rect">
            <a:avLst/>
          </a:prstGeom>
          <a:noFill/>
        </p:spPr>
        <p:txBody>
          <a:bodyPr wrap="none" rtlCol="0">
            <a:spAutoFit/>
          </a:bodyPr>
          <a:lstStyle/>
          <a:p>
            <a:r>
              <a:rPr lang="en-GB" i="1" dirty="0" smtClean="0"/>
              <a:t>strings</a:t>
            </a:r>
            <a:endParaRPr lang="en-GB" i="1" dirty="0"/>
          </a:p>
        </p:txBody>
      </p:sp>
      <p:sp>
        <p:nvSpPr>
          <p:cNvPr id="57" name="Freeform 56"/>
          <p:cNvSpPr/>
          <p:nvPr/>
        </p:nvSpPr>
        <p:spPr bwMode="auto">
          <a:xfrm>
            <a:off x="5321643" y="4258962"/>
            <a:ext cx="819967" cy="1911179"/>
          </a:xfrm>
          <a:custGeom>
            <a:avLst/>
            <a:gdLst>
              <a:gd name="connsiteX0" fmla="*/ 148281 w 819967"/>
              <a:gd name="connsiteY0" fmla="*/ 0 h 1911179"/>
              <a:gd name="connsiteX1" fmla="*/ 535460 w 819967"/>
              <a:gd name="connsiteY1" fmla="*/ 469557 h 1911179"/>
              <a:gd name="connsiteX2" fmla="*/ 749643 w 819967"/>
              <a:gd name="connsiteY2" fmla="*/ 1128584 h 1911179"/>
              <a:gd name="connsiteX3" fmla="*/ 757881 w 819967"/>
              <a:gd name="connsiteY3" fmla="*/ 1713470 h 1911179"/>
              <a:gd name="connsiteX4" fmla="*/ 0 w 819967"/>
              <a:gd name="connsiteY4" fmla="*/ 1911179 h 1911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967" h="1911179">
                <a:moveTo>
                  <a:pt x="148281" y="0"/>
                </a:moveTo>
                <a:cubicBezTo>
                  <a:pt x="291757" y="140730"/>
                  <a:pt x="435233" y="281460"/>
                  <a:pt x="535460" y="469557"/>
                </a:cubicBezTo>
                <a:cubicBezTo>
                  <a:pt x="635687" y="657654"/>
                  <a:pt x="712573" y="921265"/>
                  <a:pt x="749643" y="1128584"/>
                </a:cubicBezTo>
                <a:cubicBezTo>
                  <a:pt x="786713" y="1335903"/>
                  <a:pt x="882821" y="1583038"/>
                  <a:pt x="757881" y="1713470"/>
                </a:cubicBezTo>
                <a:cubicBezTo>
                  <a:pt x="632941" y="1843902"/>
                  <a:pt x="316470" y="1877540"/>
                  <a:pt x="0" y="1911179"/>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8" name="TextBox 57"/>
          <p:cNvSpPr txBox="1"/>
          <p:nvPr/>
        </p:nvSpPr>
        <p:spPr>
          <a:xfrm>
            <a:off x="6154059" y="5657745"/>
            <a:ext cx="2172390" cy="369332"/>
          </a:xfrm>
          <a:prstGeom prst="rect">
            <a:avLst/>
          </a:prstGeom>
          <a:noFill/>
        </p:spPr>
        <p:txBody>
          <a:bodyPr wrap="none" rtlCol="0">
            <a:spAutoFit/>
          </a:bodyPr>
          <a:lstStyle/>
          <a:p>
            <a:r>
              <a:rPr lang="en-GB" dirty="0" smtClean="0"/>
              <a:t>Could I use a loop?</a:t>
            </a:r>
            <a:endParaRPr lang="en-GB" dirty="0"/>
          </a:p>
        </p:txBody>
      </p:sp>
      <p:sp>
        <p:nvSpPr>
          <p:cNvPr id="59" name="TextBox 58"/>
          <p:cNvSpPr txBox="1"/>
          <p:nvPr/>
        </p:nvSpPr>
        <p:spPr>
          <a:xfrm>
            <a:off x="7834184" y="6167993"/>
            <a:ext cx="1236236" cy="369332"/>
          </a:xfrm>
          <a:prstGeom prst="rect">
            <a:avLst/>
          </a:prstGeom>
          <a:noFill/>
        </p:spPr>
        <p:txBody>
          <a:bodyPr wrap="none" rtlCol="0">
            <a:spAutoFit/>
          </a:bodyPr>
          <a:lstStyle/>
          <a:p>
            <a:r>
              <a:rPr lang="en-GB" dirty="0" smtClean="0"/>
              <a:t>Continued</a:t>
            </a:r>
            <a:endParaRPr lang="en-GB" dirty="0"/>
          </a:p>
        </p:txBody>
      </p:sp>
      <p:cxnSp>
        <p:nvCxnSpPr>
          <p:cNvPr id="42" name="Straight Arrow Connector 41"/>
          <p:cNvCxnSpPr>
            <a:endCxn id="45" idx="1"/>
          </p:cNvCxnSpPr>
          <p:nvPr/>
        </p:nvCxnSpPr>
        <p:spPr bwMode="auto">
          <a:xfrm flipV="1">
            <a:off x="1652488" y="914895"/>
            <a:ext cx="289196" cy="28541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a:stCxn id="45" idx="3"/>
            <a:endCxn id="43" idx="1"/>
          </p:cNvCxnSpPr>
          <p:nvPr/>
        </p:nvCxnSpPr>
        <p:spPr bwMode="auto">
          <a:xfrm flipV="1">
            <a:off x="5949420" y="325076"/>
            <a:ext cx="381181" cy="58981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941684" y="730229"/>
            <a:ext cx="4007736" cy="369332"/>
          </a:xfrm>
          <a:prstGeom prst="rect">
            <a:avLst/>
          </a:prstGeom>
          <a:noFill/>
          <a:ln w="22225">
            <a:solidFill>
              <a:schemeClr val="tx1"/>
            </a:solidFill>
            <a:prstDash val="dash"/>
          </a:ln>
        </p:spPr>
        <p:txBody>
          <a:bodyPr wrap="square" rtlCol="0">
            <a:spAutoFit/>
          </a:bodyPr>
          <a:lstStyle/>
          <a:p>
            <a:r>
              <a:rPr lang="en-GB" b="1" dirty="0" smtClean="0"/>
              <a:t>allows the user </a:t>
            </a:r>
            <a:r>
              <a:rPr lang="en-GB" dirty="0" smtClean="0"/>
              <a:t>to search for a word</a:t>
            </a:r>
            <a:endParaRPr lang="en-GB" dirty="0"/>
          </a:p>
        </p:txBody>
      </p:sp>
      <p:sp>
        <p:nvSpPr>
          <p:cNvPr id="43" name="TextBox 42"/>
          <p:cNvSpPr txBox="1"/>
          <p:nvPr/>
        </p:nvSpPr>
        <p:spPr>
          <a:xfrm>
            <a:off x="6330601" y="140410"/>
            <a:ext cx="2069797" cy="369332"/>
          </a:xfrm>
          <a:prstGeom prst="rect">
            <a:avLst/>
          </a:prstGeom>
          <a:noFill/>
        </p:spPr>
        <p:txBody>
          <a:bodyPr wrap="none" rtlCol="0">
            <a:spAutoFit/>
          </a:bodyPr>
          <a:lstStyle/>
          <a:p>
            <a:r>
              <a:rPr lang="en-GB" dirty="0" smtClean="0"/>
              <a:t>User enters word?</a:t>
            </a:r>
            <a:endParaRPr lang="en-GB" dirty="0"/>
          </a:p>
        </p:txBody>
      </p:sp>
      <p:cxnSp>
        <p:nvCxnSpPr>
          <p:cNvPr id="51" name="Straight Arrow Connector 50"/>
          <p:cNvCxnSpPr>
            <a:stCxn id="43" idx="2"/>
          </p:cNvCxnSpPr>
          <p:nvPr/>
        </p:nvCxnSpPr>
        <p:spPr bwMode="auto">
          <a:xfrm>
            <a:off x="7365500" y="509742"/>
            <a:ext cx="266974" cy="37307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Straight Arrow Connector 55"/>
          <p:cNvCxnSpPr>
            <a:stCxn id="30" idx="3"/>
            <a:endCxn id="25" idx="1"/>
          </p:cNvCxnSpPr>
          <p:nvPr/>
        </p:nvCxnSpPr>
        <p:spPr bwMode="auto">
          <a:xfrm flipV="1">
            <a:off x="4431957" y="4025215"/>
            <a:ext cx="712358" cy="729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9373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3"/>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46"/>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0"/>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2"/>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25"/>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57"/>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58"/>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39"/>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bldP spid="16" grpId="0" animBg="1"/>
      <p:bldP spid="20" grpId="0"/>
      <p:bldP spid="21" grpId="0"/>
      <p:bldP spid="22" grpId="0"/>
      <p:bldP spid="25" grpId="0"/>
      <p:bldP spid="30" grpId="0"/>
      <p:bldP spid="33" grpId="0"/>
      <p:bldP spid="36" grpId="0" animBg="1"/>
      <p:bldP spid="39" grpId="0"/>
      <p:bldP spid="40" grpId="0" animBg="1"/>
      <p:bldP spid="41" grpId="0"/>
      <p:bldP spid="50" grpId="0"/>
      <p:bldP spid="55" grpId="0"/>
      <p:bldP spid="57" grpId="0" animBg="1"/>
      <p:bldP spid="58" grpId="0"/>
      <p:bldP spid="45" grpId="0" animBg="1"/>
      <p:bldP spid="4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68411" y="2075933"/>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p:txBody>
      </p:sp>
      <p:sp>
        <p:nvSpPr>
          <p:cNvPr id="6" name="TextBox 5"/>
          <p:cNvSpPr txBox="1"/>
          <p:nvPr/>
        </p:nvSpPr>
        <p:spPr>
          <a:xfrm>
            <a:off x="3871784" y="2784389"/>
            <a:ext cx="2403222" cy="369332"/>
          </a:xfrm>
          <a:prstGeom prst="rect">
            <a:avLst/>
          </a:prstGeom>
          <a:noFill/>
        </p:spPr>
        <p:txBody>
          <a:bodyPr wrap="none" rtlCol="0">
            <a:spAutoFit/>
          </a:bodyPr>
          <a:lstStyle/>
          <a:p>
            <a:r>
              <a:rPr lang="en-GB" dirty="0" smtClean="0"/>
              <a:t>What is the question?</a:t>
            </a:r>
            <a:endParaRPr lang="en-GB" dirty="0"/>
          </a:p>
        </p:txBody>
      </p:sp>
      <p:sp>
        <p:nvSpPr>
          <p:cNvPr id="7" name="TextBox 6"/>
          <p:cNvSpPr txBox="1"/>
          <p:nvPr/>
        </p:nvSpPr>
        <p:spPr>
          <a:xfrm>
            <a:off x="3682314" y="3621215"/>
            <a:ext cx="731932" cy="369332"/>
          </a:xfrm>
          <a:prstGeom prst="rect">
            <a:avLst/>
          </a:prstGeom>
          <a:noFill/>
        </p:spPr>
        <p:txBody>
          <a:bodyPr wrap="none" rtlCol="0">
            <a:spAutoFit/>
          </a:bodyPr>
          <a:lstStyle/>
          <a:p>
            <a:r>
              <a:rPr lang="en-GB" dirty="0" smtClean="0"/>
              <a:t>Word</a:t>
            </a:r>
            <a:endParaRPr lang="en-GB" dirty="0"/>
          </a:p>
        </p:txBody>
      </p:sp>
      <p:sp>
        <p:nvSpPr>
          <p:cNvPr id="8" name="TextBox 7"/>
          <p:cNvSpPr txBox="1"/>
          <p:nvPr/>
        </p:nvSpPr>
        <p:spPr>
          <a:xfrm>
            <a:off x="5898292" y="3621215"/>
            <a:ext cx="1479892" cy="369332"/>
          </a:xfrm>
          <a:prstGeom prst="rect">
            <a:avLst/>
          </a:prstGeom>
          <a:noFill/>
        </p:spPr>
        <p:txBody>
          <a:bodyPr wrap="none" rtlCol="0">
            <a:spAutoFit/>
          </a:bodyPr>
          <a:lstStyle/>
          <a:p>
            <a:r>
              <a:rPr lang="en-GB" dirty="0" smtClean="0"/>
              <a:t>List of words</a:t>
            </a:r>
            <a:endParaRPr lang="en-GB" dirty="0"/>
          </a:p>
        </p:txBody>
      </p:sp>
      <p:sp>
        <p:nvSpPr>
          <p:cNvPr id="9" name="TextBox 8"/>
          <p:cNvSpPr txBox="1"/>
          <p:nvPr/>
        </p:nvSpPr>
        <p:spPr>
          <a:xfrm>
            <a:off x="3551990" y="3888260"/>
            <a:ext cx="992579" cy="369332"/>
          </a:xfrm>
          <a:prstGeom prst="rect">
            <a:avLst/>
          </a:prstGeom>
          <a:noFill/>
        </p:spPr>
        <p:txBody>
          <a:bodyPr wrap="none" rtlCol="0">
            <a:spAutoFit/>
          </a:bodyPr>
          <a:lstStyle/>
          <a:p>
            <a:r>
              <a:rPr lang="en-GB" i="1" dirty="0" smtClean="0"/>
              <a:t>variable</a:t>
            </a:r>
            <a:endParaRPr lang="en-GB" i="1" dirty="0"/>
          </a:p>
        </p:txBody>
      </p:sp>
      <p:sp>
        <p:nvSpPr>
          <p:cNvPr id="10" name="TextBox 9"/>
          <p:cNvSpPr txBox="1"/>
          <p:nvPr/>
        </p:nvSpPr>
        <p:spPr>
          <a:xfrm>
            <a:off x="6199090" y="3871784"/>
            <a:ext cx="710451" cy="369332"/>
          </a:xfrm>
          <a:prstGeom prst="rect">
            <a:avLst/>
          </a:prstGeom>
          <a:noFill/>
        </p:spPr>
        <p:txBody>
          <a:bodyPr wrap="none" rtlCol="0">
            <a:spAutoFit/>
          </a:bodyPr>
          <a:lstStyle/>
          <a:p>
            <a:r>
              <a:rPr lang="en-GB" i="1" dirty="0" smtClean="0"/>
              <a:t>array</a:t>
            </a:r>
            <a:endParaRPr lang="en-GB" i="1" dirty="0"/>
          </a:p>
        </p:txBody>
      </p:sp>
      <p:cxnSp>
        <p:nvCxnSpPr>
          <p:cNvPr id="11" name="Straight Arrow Connector 10"/>
          <p:cNvCxnSpPr>
            <a:endCxn id="6" idx="1"/>
          </p:cNvCxnSpPr>
          <p:nvPr/>
        </p:nvCxnSpPr>
        <p:spPr bwMode="auto">
          <a:xfrm flipV="1">
            <a:off x="2084173" y="2969055"/>
            <a:ext cx="1787611" cy="91920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flipV="1">
            <a:off x="2265405" y="3089189"/>
            <a:ext cx="1606379" cy="1062681"/>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p:nvPr/>
        </p:nvCxnSpPr>
        <p:spPr bwMode="auto">
          <a:xfrm flipH="1">
            <a:off x="4258962" y="3153721"/>
            <a:ext cx="584887" cy="396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p:cNvCxnSpPr/>
          <p:nvPr/>
        </p:nvCxnSpPr>
        <p:spPr bwMode="auto">
          <a:xfrm>
            <a:off x="5717059" y="3153721"/>
            <a:ext cx="557947" cy="40502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p:cNvSpPr txBox="1"/>
          <p:nvPr/>
        </p:nvSpPr>
        <p:spPr>
          <a:xfrm>
            <a:off x="5403583" y="4693505"/>
            <a:ext cx="1591013" cy="646331"/>
          </a:xfrm>
          <a:prstGeom prst="rect">
            <a:avLst/>
          </a:prstGeom>
          <a:noFill/>
        </p:spPr>
        <p:txBody>
          <a:bodyPr wrap="none" rtlCol="0">
            <a:spAutoFit/>
          </a:bodyPr>
          <a:lstStyle/>
          <a:p>
            <a:r>
              <a:rPr lang="en-GB" dirty="0" smtClean="0"/>
              <a:t>Value in array</a:t>
            </a:r>
          </a:p>
          <a:p>
            <a:r>
              <a:rPr lang="en-GB" i="1" dirty="0" smtClean="0"/>
              <a:t>array[index]</a:t>
            </a:r>
            <a:endParaRPr lang="en-GB" i="1" dirty="0"/>
          </a:p>
        </p:txBody>
      </p:sp>
      <p:cxnSp>
        <p:nvCxnSpPr>
          <p:cNvPr id="24" name="Straight Arrow Connector 23"/>
          <p:cNvCxnSpPr>
            <a:stCxn id="10" idx="2"/>
            <a:endCxn id="22" idx="0"/>
          </p:cNvCxnSpPr>
          <p:nvPr/>
        </p:nvCxnSpPr>
        <p:spPr bwMode="auto">
          <a:xfrm flipH="1">
            <a:off x="6199090" y="4241116"/>
            <a:ext cx="355226" cy="4523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p:cNvSpPr txBox="1"/>
          <p:nvPr/>
        </p:nvSpPr>
        <p:spPr>
          <a:xfrm>
            <a:off x="2408087" y="4830812"/>
            <a:ext cx="2287806" cy="923330"/>
          </a:xfrm>
          <a:prstGeom prst="rect">
            <a:avLst/>
          </a:prstGeom>
          <a:noFill/>
        </p:spPr>
        <p:txBody>
          <a:bodyPr wrap="none" rtlCol="0">
            <a:spAutoFit/>
          </a:bodyPr>
          <a:lstStyle/>
          <a:p>
            <a:r>
              <a:rPr lang="en-GB" dirty="0" smtClean="0"/>
              <a:t>Something like</a:t>
            </a:r>
            <a:br>
              <a:rPr lang="en-GB" dirty="0" smtClean="0"/>
            </a:br>
            <a:r>
              <a:rPr lang="en-GB" dirty="0" smtClean="0"/>
              <a:t>word == array[index]</a:t>
            </a:r>
          </a:p>
          <a:p>
            <a:r>
              <a:rPr lang="en-GB" dirty="0" smtClean="0"/>
              <a:t>???</a:t>
            </a:r>
            <a:endParaRPr lang="en-GB" dirty="0"/>
          </a:p>
        </p:txBody>
      </p:sp>
      <p:cxnSp>
        <p:nvCxnSpPr>
          <p:cNvPr id="28" name="Straight Arrow Connector 27"/>
          <p:cNvCxnSpPr>
            <a:stCxn id="9" idx="2"/>
          </p:cNvCxnSpPr>
          <p:nvPr/>
        </p:nvCxnSpPr>
        <p:spPr bwMode="auto">
          <a:xfrm flipH="1">
            <a:off x="3789405" y="4257592"/>
            <a:ext cx="258875" cy="4359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stCxn id="22" idx="1"/>
          </p:cNvCxnSpPr>
          <p:nvPr/>
        </p:nvCxnSpPr>
        <p:spPr bwMode="auto">
          <a:xfrm flipH="1">
            <a:off x="4635271" y="5016671"/>
            <a:ext cx="768312" cy="13849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5290508" y="1564677"/>
            <a:ext cx="2172390" cy="369332"/>
          </a:xfrm>
          <a:prstGeom prst="rect">
            <a:avLst/>
          </a:prstGeom>
          <a:noFill/>
        </p:spPr>
        <p:txBody>
          <a:bodyPr wrap="none" rtlCol="0">
            <a:spAutoFit/>
          </a:bodyPr>
          <a:lstStyle/>
          <a:p>
            <a:r>
              <a:rPr lang="en-GB" dirty="0" smtClean="0"/>
              <a:t>Could I use a loop?</a:t>
            </a:r>
            <a:endParaRPr lang="en-GB" dirty="0"/>
          </a:p>
        </p:txBody>
      </p:sp>
      <p:sp>
        <p:nvSpPr>
          <p:cNvPr id="32" name="Freeform 31"/>
          <p:cNvSpPr/>
          <p:nvPr/>
        </p:nvSpPr>
        <p:spPr bwMode="auto">
          <a:xfrm>
            <a:off x="3352800" y="1812324"/>
            <a:ext cx="5296416" cy="4571222"/>
          </a:xfrm>
          <a:custGeom>
            <a:avLst/>
            <a:gdLst>
              <a:gd name="connsiteX0" fmla="*/ 0 w 5296416"/>
              <a:gd name="connsiteY0" fmla="*/ 3772930 h 4571222"/>
              <a:gd name="connsiteX1" fmla="*/ 527222 w 5296416"/>
              <a:gd name="connsiteY1" fmla="*/ 4349579 h 4571222"/>
              <a:gd name="connsiteX2" fmla="*/ 2281881 w 5296416"/>
              <a:gd name="connsiteY2" fmla="*/ 4547287 h 4571222"/>
              <a:gd name="connsiteX3" fmla="*/ 4267200 w 5296416"/>
              <a:gd name="connsiteY3" fmla="*/ 4440195 h 4571222"/>
              <a:gd name="connsiteX4" fmla="*/ 5189838 w 5296416"/>
              <a:gd name="connsiteY4" fmla="*/ 3410465 h 4571222"/>
              <a:gd name="connsiteX5" fmla="*/ 5255741 w 5296416"/>
              <a:gd name="connsiteY5" fmla="*/ 1334530 h 4571222"/>
              <a:gd name="connsiteX6" fmla="*/ 5000368 w 5296416"/>
              <a:gd name="connsiteY6" fmla="*/ 222422 h 4571222"/>
              <a:gd name="connsiteX7" fmla="*/ 4143632 w 5296416"/>
              <a:gd name="connsiteY7" fmla="*/ 0 h 457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96416" h="4571222">
                <a:moveTo>
                  <a:pt x="0" y="3772930"/>
                </a:moveTo>
                <a:cubicBezTo>
                  <a:pt x="73454" y="3996725"/>
                  <a:pt x="146909" y="4220520"/>
                  <a:pt x="527222" y="4349579"/>
                </a:cubicBezTo>
                <a:cubicBezTo>
                  <a:pt x="907536" y="4478639"/>
                  <a:pt x="1658551" y="4532184"/>
                  <a:pt x="2281881" y="4547287"/>
                </a:cubicBezTo>
                <a:cubicBezTo>
                  <a:pt x="2905211" y="4562390"/>
                  <a:pt x="3782540" y="4629665"/>
                  <a:pt x="4267200" y="4440195"/>
                </a:cubicBezTo>
                <a:cubicBezTo>
                  <a:pt x="4751860" y="4250725"/>
                  <a:pt x="5025081" y="3928076"/>
                  <a:pt x="5189838" y="3410465"/>
                </a:cubicBezTo>
                <a:cubicBezTo>
                  <a:pt x="5354595" y="2892854"/>
                  <a:pt x="5287319" y="1865870"/>
                  <a:pt x="5255741" y="1334530"/>
                </a:cubicBezTo>
                <a:cubicBezTo>
                  <a:pt x="5224163" y="803189"/>
                  <a:pt x="5185719" y="444844"/>
                  <a:pt x="5000368" y="222422"/>
                </a:cubicBezTo>
                <a:cubicBezTo>
                  <a:pt x="4815017" y="0"/>
                  <a:pt x="4283675" y="32951"/>
                  <a:pt x="4143632" y="0"/>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3" name="TextBox 32"/>
          <p:cNvSpPr txBox="1"/>
          <p:nvPr/>
        </p:nvSpPr>
        <p:spPr>
          <a:xfrm>
            <a:off x="4551405" y="469896"/>
            <a:ext cx="2207740" cy="646331"/>
          </a:xfrm>
          <a:prstGeom prst="rect">
            <a:avLst/>
          </a:prstGeom>
          <a:noFill/>
        </p:spPr>
        <p:txBody>
          <a:bodyPr wrap="square" rtlCol="0">
            <a:spAutoFit/>
          </a:bodyPr>
          <a:lstStyle/>
          <a:p>
            <a:r>
              <a:rPr lang="en-GB" dirty="0" smtClean="0"/>
              <a:t>What do I do when I find word?</a:t>
            </a:r>
            <a:endParaRPr lang="en-GB" dirty="0"/>
          </a:p>
        </p:txBody>
      </p:sp>
      <p:cxnSp>
        <p:nvCxnSpPr>
          <p:cNvPr id="35" name="Straight Arrow Connector 34"/>
          <p:cNvCxnSpPr/>
          <p:nvPr/>
        </p:nvCxnSpPr>
        <p:spPr bwMode="auto">
          <a:xfrm flipH="1" flipV="1">
            <a:off x="5898292" y="1137680"/>
            <a:ext cx="300797" cy="3645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7378184" y="322390"/>
            <a:ext cx="1588701" cy="646331"/>
          </a:xfrm>
          <a:prstGeom prst="rect">
            <a:avLst/>
          </a:prstGeom>
          <a:noFill/>
        </p:spPr>
        <p:txBody>
          <a:bodyPr wrap="square" rtlCol="0">
            <a:spAutoFit/>
          </a:bodyPr>
          <a:lstStyle/>
          <a:p>
            <a:r>
              <a:rPr lang="en-GB" dirty="0" smtClean="0"/>
              <a:t>Stop searching??</a:t>
            </a:r>
          </a:p>
        </p:txBody>
      </p:sp>
      <p:cxnSp>
        <p:nvCxnSpPr>
          <p:cNvPr id="38" name="Straight Arrow Connector 37"/>
          <p:cNvCxnSpPr>
            <a:endCxn id="36" idx="1"/>
          </p:cNvCxnSpPr>
          <p:nvPr/>
        </p:nvCxnSpPr>
        <p:spPr bwMode="auto">
          <a:xfrm flipV="1">
            <a:off x="6554315" y="645556"/>
            <a:ext cx="823869" cy="1475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TextBox 1"/>
          <p:cNvSpPr txBox="1"/>
          <p:nvPr/>
        </p:nvSpPr>
        <p:spPr>
          <a:xfrm>
            <a:off x="8075461" y="1205856"/>
            <a:ext cx="774571" cy="369332"/>
          </a:xfrm>
          <a:prstGeom prst="rect">
            <a:avLst/>
          </a:prstGeom>
          <a:noFill/>
        </p:spPr>
        <p:txBody>
          <a:bodyPr wrap="none" rtlCol="0">
            <a:spAutoFit/>
          </a:bodyPr>
          <a:lstStyle/>
          <a:p>
            <a:r>
              <a:rPr lang="en-GB" dirty="0" smtClean="0"/>
              <a:t>How?</a:t>
            </a:r>
            <a:endParaRPr lang="en-GB" dirty="0"/>
          </a:p>
        </p:txBody>
      </p:sp>
      <p:cxnSp>
        <p:nvCxnSpPr>
          <p:cNvPr id="12" name="Straight Arrow Connector 11"/>
          <p:cNvCxnSpPr>
            <a:stCxn id="36" idx="2"/>
          </p:cNvCxnSpPr>
          <p:nvPr/>
        </p:nvCxnSpPr>
        <p:spPr bwMode="auto">
          <a:xfrm>
            <a:off x="8172535" y="968721"/>
            <a:ext cx="98254" cy="2371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TextBox 39"/>
          <p:cNvSpPr txBox="1"/>
          <p:nvPr/>
        </p:nvSpPr>
        <p:spPr>
          <a:xfrm>
            <a:off x="4622913" y="5868962"/>
            <a:ext cx="3249608" cy="369332"/>
          </a:xfrm>
          <a:prstGeom prst="rect">
            <a:avLst/>
          </a:prstGeom>
          <a:noFill/>
        </p:spPr>
        <p:txBody>
          <a:bodyPr wrap="none" rtlCol="0">
            <a:spAutoFit/>
          </a:bodyPr>
          <a:lstStyle/>
          <a:p>
            <a:r>
              <a:rPr lang="en-GB" dirty="0" smtClean="0"/>
              <a:t>Array contains multiple values</a:t>
            </a:r>
            <a:endParaRPr lang="en-GB" dirty="0"/>
          </a:p>
        </p:txBody>
      </p:sp>
    </p:spTree>
    <p:extLst>
      <p:ext uri="{BB962C8B-B14F-4D97-AF65-F5344CB8AC3E}">
        <p14:creationId xmlns:p14="http://schemas.microsoft.com/office/powerpoint/2010/main" val="107928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22" grpId="0"/>
      <p:bldP spid="26" grpId="0"/>
      <p:bldP spid="31" grpId="0"/>
      <p:bldP spid="32" grpId="0" animBg="1"/>
      <p:bldP spid="33" grpId="0"/>
      <p:bldP spid="36" grpId="0"/>
      <p:bldP spid="2" grpId="0"/>
      <p:bldP spid="4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Subdivide the Problem</a:t>
            </a:r>
            <a:endParaRPr lang="en-GB" dirty="0"/>
          </a:p>
        </p:txBody>
      </p:sp>
      <p:sp>
        <p:nvSpPr>
          <p:cNvPr id="3" name="Content Placeholder 2"/>
          <p:cNvSpPr>
            <a:spLocks noGrp="1"/>
          </p:cNvSpPr>
          <p:nvPr>
            <p:ph idx="1"/>
          </p:nvPr>
        </p:nvSpPr>
        <p:spPr>
          <a:xfrm>
            <a:off x="4234249" y="1095628"/>
            <a:ext cx="4596714" cy="1812324"/>
          </a:xfrm>
        </p:spPr>
        <p:txBody>
          <a:bodyPr/>
          <a:lstStyle/>
          <a:p>
            <a:r>
              <a:rPr lang="en-GB" dirty="0" smtClean="0"/>
              <a:t>Enter 10 words</a:t>
            </a:r>
          </a:p>
          <a:p>
            <a:r>
              <a:rPr lang="en-GB" dirty="0" smtClean="0"/>
              <a:t>Enter search word</a:t>
            </a:r>
          </a:p>
          <a:p>
            <a:r>
              <a:rPr lang="en-GB" dirty="0" smtClean="0"/>
              <a:t>Find word in list</a:t>
            </a:r>
          </a:p>
          <a:p>
            <a:r>
              <a:rPr lang="en-GB" dirty="0" smtClean="0"/>
              <a:t>Display message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83741" y="988531"/>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p:txBody>
      </p:sp>
      <p:cxnSp>
        <p:nvCxnSpPr>
          <p:cNvPr id="6" name="Straight Arrow Connector 5"/>
          <p:cNvCxnSpPr/>
          <p:nvPr/>
        </p:nvCxnSpPr>
        <p:spPr bwMode="auto">
          <a:xfrm flipV="1">
            <a:off x="3113903" y="1342763"/>
            <a:ext cx="1120346" cy="881451"/>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a:off x="1902941" y="1153293"/>
            <a:ext cx="2331308" cy="525502"/>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a:endCxn id="3" idx="1"/>
          </p:cNvCxnSpPr>
          <p:nvPr/>
        </p:nvCxnSpPr>
        <p:spPr bwMode="auto">
          <a:xfrm>
            <a:off x="2174790" y="1466332"/>
            <a:ext cx="2059459" cy="53545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2174790" y="2397209"/>
            <a:ext cx="2117124" cy="181232"/>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Content Placeholder 2"/>
          <p:cNvSpPr txBox="1">
            <a:spLocks/>
          </p:cNvSpPr>
          <p:nvPr/>
        </p:nvSpPr>
        <p:spPr bwMode="auto">
          <a:xfrm>
            <a:off x="411893" y="3354520"/>
            <a:ext cx="5272216" cy="3260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u="sng" dirty="0" smtClean="0"/>
              <a:t>What are problems you are trying to solve?</a:t>
            </a:r>
          </a:p>
          <a:p>
            <a:r>
              <a:rPr lang="en-GB" dirty="0" smtClean="0"/>
              <a:t>How do I enter a list of words</a:t>
            </a:r>
          </a:p>
          <a:p>
            <a:pPr lvl="1"/>
            <a:r>
              <a:rPr lang="en-GB" dirty="0" smtClean="0"/>
              <a:t>How do I enter a word?</a:t>
            </a:r>
          </a:p>
          <a:p>
            <a:r>
              <a:rPr lang="en-GB" dirty="0" smtClean="0">
                <a:sym typeface="Wingdings" panose="05000000000000000000" pitchFamily="2" charset="2"/>
              </a:rPr>
              <a:t>How do I enter a search word?</a:t>
            </a:r>
          </a:p>
          <a:p>
            <a:r>
              <a:rPr lang="en-GB" dirty="0" smtClean="0">
                <a:sym typeface="Wingdings" panose="05000000000000000000" pitchFamily="2" charset="2"/>
              </a:rPr>
              <a:t>How do I search list of words?</a:t>
            </a:r>
          </a:p>
          <a:p>
            <a:r>
              <a:rPr lang="en-GB" dirty="0" smtClean="0">
                <a:sym typeface="Wingdings" panose="05000000000000000000" pitchFamily="2" charset="2"/>
              </a:rPr>
              <a:t>How do I display correct message (found/not found)?</a:t>
            </a:r>
          </a:p>
          <a:p>
            <a:pPr lvl="1"/>
            <a:r>
              <a:rPr lang="en-GB" dirty="0" smtClean="0">
                <a:sym typeface="Wingdings" panose="05000000000000000000" pitchFamily="2" charset="2"/>
              </a:rPr>
              <a:t>How do I display message?</a:t>
            </a:r>
          </a:p>
          <a:p>
            <a:pPr lvl="1"/>
            <a:endParaRPr lang="en-GB" dirty="0"/>
          </a:p>
        </p:txBody>
      </p:sp>
      <p:sp>
        <p:nvSpPr>
          <p:cNvPr id="28" name="Content Placeholder 2"/>
          <p:cNvSpPr txBox="1">
            <a:spLocks/>
          </p:cNvSpPr>
          <p:nvPr/>
        </p:nvSpPr>
        <p:spPr bwMode="auto">
          <a:xfrm>
            <a:off x="5486399" y="3354520"/>
            <a:ext cx="3457575" cy="2647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u="sng" dirty="0" smtClean="0"/>
              <a:t>Name the some of the problems you are solving</a:t>
            </a:r>
          </a:p>
          <a:p>
            <a:endParaRPr lang="en-GB" b="1" dirty="0" smtClean="0"/>
          </a:p>
          <a:p>
            <a:r>
              <a:rPr lang="en-GB" b="1" dirty="0" err="1" smtClean="0"/>
              <a:t>ReadValues</a:t>
            </a:r>
            <a:r>
              <a:rPr lang="en-GB" dirty="0" smtClean="0"/>
              <a:t> </a:t>
            </a:r>
          </a:p>
          <a:p>
            <a:r>
              <a:rPr lang="en-GB" b="1" dirty="0" err="1" smtClean="0">
                <a:sym typeface="Wingdings" panose="05000000000000000000" pitchFamily="2" charset="2"/>
              </a:rPr>
              <a:t>ReadSearchWord</a:t>
            </a:r>
            <a:endParaRPr lang="en-GB" dirty="0" smtClean="0">
              <a:sym typeface="Wingdings" panose="05000000000000000000" pitchFamily="2" charset="2"/>
            </a:endParaRPr>
          </a:p>
          <a:p>
            <a:r>
              <a:rPr lang="en-GB" b="1" dirty="0" err="1" smtClean="0">
                <a:sym typeface="Wingdings" panose="05000000000000000000" pitchFamily="2" charset="2"/>
              </a:rPr>
              <a:t>FindWord</a:t>
            </a:r>
            <a:endParaRPr lang="en-GB" dirty="0" smtClean="0">
              <a:sym typeface="Wingdings" panose="05000000000000000000" pitchFamily="2" charset="2"/>
            </a:endParaRPr>
          </a:p>
          <a:p>
            <a:r>
              <a:rPr lang="en-GB" b="1" dirty="0" err="1" smtClean="0">
                <a:sym typeface="Wingdings" panose="05000000000000000000" pitchFamily="2" charset="2"/>
              </a:rPr>
              <a:t>DisplayMessage</a:t>
            </a:r>
            <a:endParaRPr lang="en-GB" dirty="0" smtClean="0">
              <a:sym typeface="Wingdings" panose="05000000000000000000" pitchFamily="2" charset="2"/>
            </a:endParaRPr>
          </a:p>
          <a:p>
            <a:pPr lvl="1"/>
            <a:endParaRPr lang="en-GB" dirty="0"/>
          </a:p>
        </p:txBody>
      </p:sp>
    </p:spTree>
    <p:extLst>
      <p:ext uri="{BB962C8B-B14F-4D97-AF65-F5344CB8AC3E}">
        <p14:creationId xmlns:p14="http://schemas.microsoft.com/office/powerpoint/2010/main" val="1281569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 Each Problem</a:t>
            </a:r>
            <a:endParaRPr lang="en-GB" dirty="0"/>
          </a:p>
        </p:txBody>
      </p:sp>
      <p:sp>
        <p:nvSpPr>
          <p:cNvPr id="3" name="Content Placeholder 2"/>
          <p:cNvSpPr>
            <a:spLocks noGrp="1"/>
          </p:cNvSpPr>
          <p:nvPr>
            <p:ph idx="1"/>
          </p:nvPr>
        </p:nvSpPr>
        <p:spPr/>
        <p:txBody>
          <a:bodyPr/>
          <a:lstStyle/>
          <a:p>
            <a:r>
              <a:rPr lang="en-GB" b="1" u="sng" dirty="0" err="1" smtClean="0"/>
              <a:t>ReadValues</a:t>
            </a:r>
            <a:r>
              <a:rPr lang="en-GB" dirty="0" smtClean="0"/>
              <a:t/>
            </a:r>
            <a:br>
              <a:rPr lang="en-GB" dirty="0" smtClean="0"/>
            </a:br>
            <a:r>
              <a:rPr lang="en-GB" dirty="0" smtClean="0"/>
              <a:t>Read all the values for the word list</a:t>
            </a:r>
            <a:br>
              <a:rPr lang="en-GB" dirty="0" smtClean="0"/>
            </a:br>
            <a:r>
              <a:rPr lang="en-GB" dirty="0" smtClean="0"/>
              <a:t>	Ask user to enter word</a:t>
            </a:r>
            <a:br>
              <a:rPr lang="en-GB" dirty="0" smtClean="0"/>
            </a:br>
            <a:r>
              <a:rPr lang="en-GB" dirty="0" smtClean="0"/>
              <a:t>	Read entered word</a:t>
            </a:r>
            <a:br>
              <a:rPr lang="en-GB" dirty="0" smtClean="0"/>
            </a:br>
            <a:r>
              <a:rPr lang="en-GB" dirty="0" smtClean="0"/>
              <a:t>Do I create array?</a:t>
            </a:r>
          </a:p>
          <a:p>
            <a:endParaRPr lang="en-GB" dirty="0"/>
          </a:p>
          <a:p>
            <a:endParaRPr lang="en-GB" dirty="0" smtClean="0"/>
          </a:p>
          <a:p>
            <a:endParaRPr lang="en-GB" dirty="0"/>
          </a:p>
          <a:p>
            <a:endParaRPr lang="en-GB" dirty="0" smtClean="0"/>
          </a:p>
          <a:p>
            <a:endParaRPr lang="en-GB" dirty="0"/>
          </a:p>
          <a:p>
            <a:endParaRPr lang="en-GB" dirty="0" smtClean="0"/>
          </a:p>
          <a:p>
            <a:r>
              <a:rPr lang="en-GB" b="1" u="sng" dirty="0" err="1" smtClean="0"/>
              <a:t>ReadSearchWord</a:t>
            </a:r>
            <a:r>
              <a:rPr lang="en-GB" dirty="0"/>
              <a:t/>
            </a:r>
            <a:br>
              <a:rPr lang="en-GB" dirty="0"/>
            </a:br>
            <a:r>
              <a:rPr lang="en-GB" dirty="0" smtClean="0"/>
              <a:t>Ask user to enter search word</a:t>
            </a:r>
            <a:br>
              <a:rPr lang="en-GB" dirty="0" smtClean="0"/>
            </a:br>
            <a:r>
              <a:rPr lang="en-GB" dirty="0" smtClean="0"/>
              <a:t>Read entered word</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8" name="TextBox 7"/>
          <p:cNvSpPr txBox="1"/>
          <p:nvPr/>
        </p:nvSpPr>
        <p:spPr>
          <a:xfrm>
            <a:off x="3534032" y="1095632"/>
            <a:ext cx="543739" cy="369332"/>
          </a:xfrm>
          <a:prstGeom prst="rect">
            <a:avLst/>
          </a:prstGeom>
          <a:noFill/>
        </p:spPr>
        <p:txBody>
          <a:bodyPr wrap="none" rtlCol="0">
            <a:spAutoFit/>
          </a:bodyPr>
          <a:lstStyle/>
          <a:p>
            <a:r>
              <a:rPr lang="en-GB" dirty="0" smtClean="0"/>
              <a:t>List</a:t>
            </a:r>
            <a:endParaRPr lang="en-GB" dirty="0"/>
          </a:p>
        </p:txBody>
      </p:sp>
      <p:sp>
        <p:nvSpPr>
          <p:cNvPr id="9" name="TextBox 8"/>
          <p:cNvSpPr txBox="1"/>
          <p:nvPr/>
        </p:nvSpPr>
        <p:spPr>
          <a:xfrm>
            <a:off x="4859785" y="1072293"/>
            <a:ext cx="710451" cy="369332"/>
          </a:xfrm>
          <a:prstGeom prst="rect">
            <a:avLst/>
          </a:prstGeom>
          <a:noFill/>
        </p:spPr>
        <p:txBody>
          <a:bodyPr wrap="none" rtlCol="0">
            <a:spAutoFit/>
          </a:bodyPr>
          <a:lstStyle/>
          <a:p>
            <a:r>
              <a:rPr lang="en-GB" i="1" dirty="0" smtClean="0"/>
              <a:t>array</a:t>
            </a:r>
            <a:endParaRPr lang="en-GB" i="1" dirty="0"/>
          </a:p>
        </p:txBody>
      </p:sp>
      <p:cxnSp>
        <p:nvCxnSpPr>
          <p:cNvPr id="11" name="Straight Arrow Connector 10"/>
          <p:cNvCxnSpPr>
            <a:endCxn id="9" idx="1"/>
          </p:cNvCxnSpPr>
          <p:nvPr/>
        </p:nvCxnSpPr>
        <p:spPr bwMode="auto">
          <a:xfrm flipV="1">
            <a:off x="4176584" y="1256959"/>
            <a:ext cx="683201" cy="2333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487691" y="4111018"/>
            <a:ext cx="3390672" cy="1200329"/>
          </a:xfrm>
          <a:prstGeom prst="rect">
            <a:avLst/>
          </a:prstGeom>
          <a:noFill/>
          <a:ln w="19050">
            <a:solidFill>
              <a:schemeClr val="tx1"/>
            </a:solidFill>
            <a:prstDash val="dash"/>
          </a:ln>
        </p:spPr>
        <p:txBody>
          <a:bodyPr wrap="none" rtlCol="0">
            <a:spAutoFit/>
          </a:bodyPr>
          <a:lstStyle/>
          <a:p>
            <a:r>
              <a:rPr lang="en-GB" dirty="0" smtClean="0"/>
              <a:t>Create array</a:t>
            </a:r>
            <a:br>
              <a:rPr lang="en-GB" dirty="0" smtClean="0"/>
            </a:br>
            <a:r>
              <a:rPr lang="en-GB" dirty="0" smtClean="0"/>
              <a:t>User enters each value in array</a:t>
            </a:r>
            <a:br>
              <a:rPr lang="en-GB" dirty="0" smtClean="0"/>
            </a:br>
            <a:r>
              <a:rPr lang="en-GB" b="1" dirty="0" smtClean="0"/>
              <a:t>Inputs</a:t>
            </a:r>
            <a:r>
              <a:rPr lang="en-GB" dirty="0" smtClean="0"/>
              <a:t>: None</a:t>
            </a:r>
            <a:br>
              <a:rPr lang="en-GB" dirty="0" smtClean="0"/>
            </a:br>
            <a:r>
              <a:rPr lang="en-GB" b="1" dirty="0" smtClean="0"/>
              <a:t>Return</a:t>
            </a:r>
            <a:r>
              <a:rPr lang="en-GB" dirty="0" smtClean="0"/>
              <a:t>: The array (word list)</a:t>
            </a:r>
            <a:endParaRPr lang="en-GB" dirty="0"/>
          </a:p>
        </p:txBody>
      </p:sp>
      <p:sp>
        <p:nvSpPr>
          <p:cNvPr id="13" name="TextBox 12"/>
          <p:cNvSpPr txBox="1"/>
          <p:nvPr/>
        </p:nvSpPr>
        <p:spPr>
          <a:xfrm>
            <a:off x="4681205" y="4258062"/>
            <a:ext cx="4326890" cy="923330"/>
          </a:xfrm>
          <a:prstGeom prst="rect">
            <a:avLst/>
          </a:prstGeom>
          <a:noFill/>
          <a:ln w="19050">
            <a:solidFill>
              <a:schemeClr val="tx1"/>
            </a:solidFill>
            <a:prstDash val="dash"/>
          </a:ln>
        </p:spPr>
        <p:txBody>
          <a:bodyPr wrap="none" rtlCol="0">
            <a:spAutoFit/>
          </a:bodyPr>
          <a:lstStyle/>
          <a:p>
            <a:r>
              <a:rPr lang="en-GB" dirty="0" smtClean="0"/>
              <a:t>User enters each value in array</a:t>
            </a:r>
            <a:br>
              <a:rPr lang="en-GB" dirty="0" smtClean="0"/>
            </a:br>
            <a:r>
              <a:rPr lang="en-GB" b="1" dirty="0" smtClean="0"/>
              <a:t>Inputs</a:t>
            </a:r>
            <a:r>
              <a:rPr lang="en-GB" dirty="0" smtClean="0"/>
              <a:t>: Array to be filled with user words</a:t>
            </a:r>
            <a:br>
              <a:rPr lang="en-GB" dirty="0" smtClean="0"/>
            </a:br>
            <a:r>
              <a:rPr lang="en-GB" b="1" dirty="0" smtClean="0"/>
              <a:t>Return</a:t>
            </a:r>
            <a:r>
              <a:rPr lang="en-GB" dirty="0" smtClean="0"/>
              <a:t>: The array (word list)</a:t>
            </a:r>
            <a:endParaRPr lang="en-GB" dirty="0"/>
          </a:p>
        </p:txBody>
      </p:sp>
      <p:cxnSp>
        <p:nvCxnSpPr>
          <p:cNvPr id="15" name="Straight Arrow Connector 14"/>
          <p:cNvCxnSpPr/>
          <p:nvPr/>
        </p:nvCxnSpPr>
        <p:spPr bwMode="auto">
          <a:xfrm flipH="1">
            <a:off x="1539112" y="3352800"/>
            <a:ext cx="882812" cy="73581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p:cNvCxnSpPr/>
          <p:nvPr/>
        </p:nvCxnSpPr>
        <p:spPr bwMode="auto">
          <a:xfrm>
            <a:off x="2421924" y="3352800"/>
            <a:ext cx="2815977" cy="75821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p:cNvSpPr txBox="1"/>
          <p:nvPr/>
        </p:nvSpPr>
        <p:spPr>
          <a:xfrm>
            <a:off x="1047750" y="3675956"/>
            <a:ext cx="561051" cy="369332"/>
          </a:xfrm>
          <a:prstGeom prst="rect">
            <a:avLst/>
          </a:prstGeom>
          <a:noFill/>
        </p:spPr>
        <p:txBody>
          <a:bodyPr wrap="none" rtlCol="0">
            <a:spAutoFit/>
          </a:bodyPr>
          <a:lstStyle/>
          <a:p>
            <a:r>
              <a:rPr lang="en-GB" dirty="0" smtClean="0"/>
              <a:t>Yes</a:t>
            </a:r>
            <a:endParaRPr lang="en-GB" dirty="0"/>
          </a:p>
        </p:txBody>
      </p:sp>
      <p:sp>
        <p:nvSpPr>
          <p:cNvPr id="19" name="TextBox 18"/>
          <p:cNvSpPr txBox="1"/>
          <p:nvPr/>
        </p:nvSpPr>
        <p:spPr>
          <a:xfrm>
            <a:off x="4467393" y="3558140"/>
            <a:ext cx="479618" cy="369332"/>
          </a:xfrm>
          <a:prstGeom prst="rect">
            <a:avLst/>
          </a:prstGeom>
          <a:noFill/>
        </p:spPr>
        <p:txBody>
          <a:bodyPr wrap="none" rtlCol="0">
            <a:spAutoFit/>
          </a:bodyPr>
          <a:lstStyle/>
          <a:p>
            <a:r>
              <a:rPr lang="en-GB" dirty="0" smtClean="0"/>
              <a:t>No</a:t>
            </a:r>
            <a:endParaRPr lang="en-GB" dirty="0"/>
          </a:p>
        </p:txBody>
      </p:sp>
      <p:sp>
        <p:nvSpPr>
          <p:cNvPr id="21" name="Right Brace 20"/>
          <p:cNvSpPr/>
          <p:nvPr/>
        </p:nvSpPr>
        <p:spPr bwMode="auto">
          <a:xfrm>
            <a:off x="5107459" y="2430162"/>
            <a:ext cx="222422" cy="5601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2" name="Right Brace 21"/>
          <p:cNvSpPr/>
          <p:nvPr/>
        </p:nvSpPr>
        <p:spPr bwMode="auto">
          <a:xfrm>
            <a:off x="4947011" y="5901336"/>
            <a:ext cx="222422" cy="5601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3" name="TextBox 22"/>
          <p:cNvSpPr txBox="1"/>
          <p:nvPr/>
        </p:nvSpPr>
        <p:spPr>
          <a:xfrm>
            <a:off x="6170141" y="2423650"/>
            <a:ext cx="2610379" cy="1477328"/>
          </a:xfrm>
          <a:prstGeom prst="rect">
            <a:avLst/>
          </a:prstGeom>
          <a:noFill/>
          <a:ln w="19050">
            <a:solidFill>
              <a:schemeClr val="tx1"/>
            </a:solidFill>
          </a:ln>
        </p:spPr>
        <p:txBody>
          <a:bodyPr wrap="square" rtlCol="0">
            <a:spAutoFit/>
          </a:bodyPr>
          <a:lstStyle/>
          <a:p>
            <a:r>
              <a:rPr lang="en-GB" dirty="0" smtClean="0"/>
              <a:t>Can we make this a generic problem because they look similar?</a:t>
            </a:r>
            <a:br>
              <a:rPr lang="en-GB" dirty="0" smtClean="0"/>
            </a:br>
            <a:r>
              <a:rPr lang="en-GB" b="1" dirty="0" err="1" smtClean="0"/>
              <a:t>ReadWord</a:t>
            </a:r>
            <a:endParaRPr lang="en-GB" b="1" dirty="0"/>
          </a:p>
        </p:txBody>
      </p:sp>
      <p:cxnSp>
        <p:nvCxnSpPr>
          <p:cNvPr id="25" name="Straight Arrow Connector 24"/>
          <p:cNvCxnSpPr/>
          <p:nvPr/>
        </p:nvCxnSpPr>
        <p:spPr bwMode="auto">
          <a:xfrm flipH="1" flipV="1">
            <a:off x="5511114" y="2776151"/>
            <a:ext cx="659027" cy="3011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Straight Arrow Connector 26"/>
          <p:cNvCxnSpPr/>
          <p:nvPr/>
        </p:nvCxnSpPr>
        <p:spPr bwMode="auto">
          <a:xfrm flipH="1">
            <a:off x="5327149" y="3543894"/>
            <a:ext cx="842992" cy="25773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173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u="sng" dirty="0" err="1" smtClean="0">
                <a:sym typeface="Wingdings" panose="05000000000000000000" pitchFamily="2" charset="2"/>
              </a:rPr>
              <a:t>FindWord</a:t>
            </a:r>
            <a:r>
              <a:rPr lang="en-GB" dirty="0">
                <a:sym typeface="Wingdings" panose="05000000000000000000" pitchFamily="2" charset="2"/>
              </a:rPr>
              <a:t/>
            </a:r>
            <a:br>
              <a:rPr lang="en-GB" dirty="0">
                <a:sym typeface="Wingdings" panose="05000000000000000000" pitchFamily="2" charset="2"/>
              </a:rPr>
            </a:br>
            <a:r>
              <a:rPr lang="en-GB" dirty="0" smtClean="0">
                <a:sym typeface="Wingdings" panose="05000000000000000000" pitchFamily="2" charset="2"/>
              </a:rPr>
              <a:t>Search the list of entered words for the search word</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Array containing words entered by user</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True if found or false if not found</a:t>
            </a:r>
          </a:p>
          <a:p>
            <a:endParaRPr lang="en-GB" b="1" dirty="0" smtClean="0">
              <a:sym typeface="Wingdings" panose="05000000000000000000" pitchFamily="2" charset="2"/>
            </a:endParaRPr>
          </a:p>
          <a:p>
            <a:r>
              <a:rPr lang="en-GB" b="1" u="sng" dirty="0" err="1" smtClean="0">
                <a:sym typeface="Wingdings" panose="05000000000000000000" pitchFamily="2" charset="2"/>
              </a:rPr>
              <a:t>DisplayMessage</a:t>
            </a:r>
            <a:r>
              <a:rPr lang="en-GB" b="1" dirty="0" smtClean="0">
                <a:sym typeface="Wingdings" panose="05000000000000000000" pitchFamily="2" charset="2"/>
              </a:rPr>
              <a:t/>
            </a:r>
            <a:br>
              <a:rPr lang="en-GB" b="1" dirty="0" smtClean="0">
                <a:sym typeface="Wingdings" panose="05000000000000000000" pitchFamily="2" charset="2"/>
              </a:rPr>
            </a:br>
            <a:r>
              <a:rPr lang="en-GB" dirty="0" smtClean="0">
                <a:sym typeface="Wingdings" panose="05000000000000000000" pitchFamily="2" charset="2"/>
              </a:rPr>
              <a:t>Display a message string</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The message to display</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None</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Right Brace 4"/>
          <p:cNvSpPr/>
          <p:nvPr/>
        </p:nvSpPr>
        <p:spPr bwMode="auto">
          <a:xfrm>
            <a:off x="5589563" y="3718309"/>
            <a:ext cx="222422" cy="985496"/>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5986490" y="3749392"/>
            <a:ext cx="2679338" cy="923330"/>
          </a:xfrm>
          <a:prstGeom prst="rect">
            <a:avLst/>
          </a:prstGeom>
          <a:noFill/>
        </p:spPr>
        <p:txBody>
          <a:bodyPr wrap="square" rtlCol="0">
            <a:spAutoFit/>
          </a:bodyPr>
          <a:lstStyle/>
          <a:p>
            <a:r>
              <a:rPr lang="en-GB" dirty="0" smtClean="0"/>
              <a:t>This is not really a problem, we know this is just </a:t>
            </a:r>
            <a:r>
              <a:rPr lang="en-GB" dirty="0" err="1" smtClean="0"/>
              <a:t>Console.WriteLine</a:t>
            </a:r>
            <a:r>
              <a:rPr lang="en-GB" dirty="0" smtClean="0"/>
              <a:t>()</a:t>
            </a:r>
            <a:endParaRPr lang="en-GB" dirty="0"/>
          </a:p>
        </p:txBody>
      </p:sp>
      <p:cxnSp>
        <p:nvCxnSpPr>
          <p:cNvPr id="8" name="Straight Connector 7"/>
          <p:cNvCxnSpPr/>
          <p:nvPr/>
        </p:nvCxnSpPr>
        <p:spPr bwMode="auto">
          <a:xfrm flipV="1">
            <a:off x="1694576" y="3338818"/>
            <a:ext cx="2818701" cy="1434518"/>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1929468" y="3246539"/>
            <a:ext cx="2877424" cy="166941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Content Placeholder 2"/>
          <p:cNvSpPr txBox="1">
            <a:spLocks/>
          </p:cNvSpPr>
          <p:nvPr/>
        </p:nvSpPr>
        <p:spPr bwMode="auto">
          <a:xfrm>
            <a:off x="1593996" y="5062465"/>
            <a:ext cx="7029450"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ChooseMessage</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Given we have found word choose “found it” otherwise choose “not found”</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Some value we can check when word is found</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found or not found message</a:t>
            </a:r>
          </a:p>
        </p:txBody>
      </p:sp>
      <p:cxnSp>
        <p:nvCxnSpPr>
          <p:cNvPr id="13" name="Straight Arrow Connector 12"/>
          <p:cNvCxnSpPr/>
          <p:nvPr/>
        </p:nvCxnSpPr>
        <p:spPr bwMode="auto">
          <a:xfrm flipH="1">
            <a:off x="5385732" y="4773336"/>
            <a:ext cx="1174459" cy="5452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972961" y="4951831"/>
            <a:ext cx="1402948" cy="369332"/>
          </a:xfrm>
          <a:prstGeom prst="rect">
            <a:avLst/>
          </a:prstGeom>
          <a:noFill/>
        </p:spPr>
        <p:txBody>
          <a:bodyPr wrap="none" rtlCol="0">
            <a:spAutoFit/>
          </a:bodyPr>
          <a:lstStyle/>
          <a:p>
            <a:r>
              <a:rPr lang="en-GB" dirty="0" smtClean="0"/>
              <a:t>Alternative?</a:t>
            </a:r>
            <a:endParaRPr lang="en-GB" dirty="0"/>
          </a:p>
        </p:txBody>
      </p:sp>
    </p:spTree>
    <p:extLst>
      <p:ext uri="{BB962C8B-B14F-4D97-AF65-F5344CB8AC3E}">
        <p14:creationId xmlns:p14="http://schemas.microsoft.com/office/powerpoint/2010/main" val="212866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 the Problems from Easiest to Hardest</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Display a message </a:t>
            </a:r>
            <a:r>
              <a:rPr lang="en-GB" dirty="0" smtClean="0">
                <a:sym typeface="Wingdings" panose="05000000000000000000" pitchFamily="2" charset="2"/>
              </a:rPr>
              <a:t> Just </a:t>
            </a:r>
            <a:r>
              <a:rPr lang="en-GB" dirty="0" err="1" smtClean="0">
                <a:sym typeface="Wingdings" panose="05000000000000000000" pitchFamily="2" charset="2"/>
              </a:rPr>
              <a:t>Console.WriteLine</a:t>
            </a:r>
            <a:r>
              <a:rPr lang="en-GB" dirty="0" smtClean="0">
                <a:sym typeface="Wingdings" panose="05000000000000000000" pitchFamily="2" charset="2"/>
              </a:rPr>
              <a:t>()</a:t>
            </a:r>
          </a:p>
          <a:p>
            <a:pPr marL="457200" indent="-457200">
              <a:buFont typeface="+mj-lt"/>
              <a:buAutoNum type="arabicPeriod"/>
            </a:pPr>
            <a:r>
              <a:rPr lang="en-GB" dirty="0" err="1" smtClean="0">
                <a:sym typeface="Wingdings" panose="05000000000000000000" pitchFamily="2" charset="2"/>
              </a:rPr>
              <a:t>ReadWord</a:t>
            </a:r>
            <a:r>
              <a:rPr lang="en-GB" dirty="0" smtClean="0">
                <a:sym typeface="Wingdings" panose="05000000000000000000" pitchFamily="2" charset="2"/>
              </a:rPr>
              <a:t>  Just get user to enter one word (message asking user to enter word will be different)</a:t>
            </a:r>
          </a:p>
          <a:p>
            <a:pPr marL="457200" indent="-457200">
              <a:buFont typeface="+mj-lt"/>
              <a:buAutoNum type="arabicPeriod"/>
            </a:pPr>
            <a:r>
              <a:rPr lang="en-GB" dirty="0" err="1" smtClean="0"/>
              <a:t>ReadSearchWord</a:t>
            </a:r>
            <a:r>
              <a:rPr lang="en-GB" dirty="0" smtClean="0"/>
              <a:t>  </a:t>
            </a:r>
            <a:r>
              <a:rPr lang="en-GB" dirty="0" smtClean="0">
                <a:sym typeface="Wingdings" panose="05000000000000000000" pitchFamily="2" charset="2"/>
              </a:rPr>
              <a:t> Just input one word</a:t>
            </a:r>
          </a:p>
          <a:p>
            <a:pPr marL="457200" indent="-457200">
              <a:buFont typeface="+mj-lt"/>
              <a:buAutoNum type="arabicPeriod"/>
            </a:pPr>
            <a:r>
              <a:rPr lang="en-GB" dirty="0" err="1" smtClean="0">
                <a:sym typeface="Wingdings" panose="05000000000000000000" pitchFamily="2" charset="2"/>
              </a:rPr>
              <a:t>ChooseMessage</a:t>
            </a:r>
            <a:r>
              <a:rPr lang="en-GB" dirty="0" smtClean="0">
                <a:sym typeface="Wingdings" panose="05000000000000000000" pitchFamily="2" charset="2"/>
              </a:rPr>
              <a:t>  Pick one of two message strings</a:t>
            </a:r>
          </a:p>
          <a:p>
            <a:pPr marL="457200" indent="-457200">
              <a:buFont typeface="+mj-lt"/>
              <a:buAutoNum type="arabicPeriod"/>
            </a:pPr>
            <a:r>
              <a:rPr lang="en-GB" dirty="0" err="1" smtClean="0">
                <a:sym typeface="Wingdings" panose="05000000000000000000" pitchFamily="2" charset="2"/>
              </a:rPr>
              <a:t>ReadValues</a:t>
            </a:r>
            <a:r>
              <a:rPr lang="en-GB" dirty="0" smtClean="0">
                <a:sym typeface="Wingdings" panose="05000000000000000000" pitchFamily="2" charset="2"/>
              </a:rPr>
              <a:t>  Input 10 values into an array</a:t>
            </a:r>
          </a:p>
          <a:p>
            <a:pPr marL="457200" indent="-457200">
              <a:buFont typeface="+mj-lt"/>
              <a:buAutoNum type="arabicPeriod"/>
            </a:pPr>
            <a:r>
              <a:rPr lang="en-GB" dirty="0" err="1" smtClean="0">
                <a:sym typeface="Wingdings" panose="05000000000000000000" pitchFamily="2" charset="2"/>
              </a:rPr>
              <a:t>FindWord</a:t>
            </a:r>
            <a:r>
              <a:rPr lang="en-GB" dirty="0" smtClean="0">
                <a:sym typeface="Wingdings" panose="05000000000000000000" pitchFamily="2" charset="2"/>
              </a:rPr>
              <a:t>  Look for matching word in array</a:t>
            </a:r>
          </a:p>
          <a:p>
            <a:pPr marL="457200" indent="-457200">
              <a:buFont typeface="+mj-lt"/>
              <a:buAutoNum type="arabicPeriod"/>
            </a:pPr>
            <a:endParaRPr lang="en-GB" dirty="0" smtClean="0">
              <a:sym typeface="Wingdings" panose="05000000000000000000" pitchFamily="2" charset="2"/>
            </a:endParaRPr>
          </a:p>
          <a:p>
            <a:pPr marL="457200" indent="-457200">
              <a:buFont typeface="+mj-lt"/>
              <a:buAutoNum type="arabicPeriod"/>
            </a:pPr>
            <a:endParaRPr lang="en-GB" dirty="0" smtClean="0"/>
          </a:p>
          <a:p>
            <a:r>
              <a:rPr lang="en-GB" dirty="0" smtClean="0"/>
              <a:t>ALWAYS SOLVE THE SIMPLEST PROBLEMS FIRST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37143162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046205"/>
            <a:ext cx="7029450" cy="4792620"/>
          </a:xfrm>
        </p:spPr>
        <p:txBody>
          <a:bodyPr/>
          <a:lstStyle/>
          <a:p>
            <a:r>
              <a:rPr lang="en-GB" dirty="0" err="1" smtClean="0"/>
              <a:t>Console.WriteLine</a:t>
            </a:r>
            <a:r>
              <a:rPr lang="en-GB" dirty="0" smtClean="0"/>
              <a:t>(“Found word”);</a:t>
            </a:r>
          </a:p>
          <a:p>
            <a:r>
              <a:rPr lang="en-GB" dirty="0" err="1" smtClean="0"/>
              <a:t>Console.WriteLine</a:t>
            </a:r>
            <a:r>
              <a:rPr lang="en-GB" dirty="0" smtClean="0"/>
              <a:t>(“Word not found”);</a:t>
            </a:r>
          </a:p>
          <a:p>
            <a:endParaRPr lang="en-GB" dirty="0"/>
          </a:p>
          <a:p>
            <a:r>
              <a:rPr lang="en-GB" dirty="0" smtClean="0"/>
              <a:t>string </a:t>
            </a:r>
            <a:r>
              <a:rPr lang="en-GB" dirty="0" err="1" smtClean="0"/>
              <a:t>someMessage</a:t>
            </a:r>
            <a:r>
              <a:rPr lang="en-GB" dirty="0" smtClean="0"/>
              <a:t>;</a:t>
            </a:r>
            <a:br>
              <a:rPr lang="en-GB" dirty="0" smtClean="0"/>
            </a:br>
            <a:r>
              <a:rPr lang="en-GB" dirty="0" smtClean="0"/>
              <a:t>string word;</a:t>
            </a:r>
            <a:br>
              <a:rPr lang="en-GB" dirty="0" smtClean="0"/>
            </a:br>
            <a:r>
              <a:rPr lang="en-GB" dirty="0" err="1" smtClean="0"/>
              <a:t>Console.WriteLine</a:t>
            </a:r>
            <a:r>
              <a:rPr lang="en-GB" dirty="0" smtClean="0"/>
              <a:t>(</a:t>
            </a:r>
            <a:r>
              <a:rPr lang="en-GB" dirty="0" err="1" smtClean="0"/>
              <a:t>someMessage</a:t>
            </a:r>
            <a:r>
              <a:rPr lang="en-GB" dirty="0" smtClean="0"/>
              <a:t>);</a:t>
            </a:r>
            <a:br>
              <a:rPr lang="en-GB" dirty="0" smtClean="0"/>
            </a:br>
            <a:r>
              <a:rPr lang="en-GB" dirty="0" smtClean="0"/>
              <a:t>word = </a:t>
            </a:r>
            <a:r>
              <a:rPr lang="en-GB" dirty="0" err="1" smtClean="0"/>
              <a:t>Console.ReadLine</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346860" y="3857109"/>
            <a:ext cx="7029450"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ReadWord</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Display message to ask user to enter word</a:t>
            </a:r>
            <a:br>
              <a:rPr lang="en-GB" dirty="0" smtClean="0">
                <a:sym typeface="Wingdings" panose="05000000000000000000" pitchFamily="2" charset="2"/>
              </a:rPr>
            </a:br>
            <a:r>
              <a:rPr lang="en-GB" dirty="0" smtClean="0">
                <a:sym typeface="Wingdings" panose="05000000000000000000" pitchFamily="2" charset="2"/>
              </a:rPr>
              <a:t>Read word entered by user</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Message string</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entered word</a:t>
            </a:r>
          </a:p>
        </p:txBody>
      </p:sp>
      <p:sp>
        <p:nvSpPr>
          <p:cNvPr id="6" name="Right Brace 5"/>
          <p:cNvSpPr/>
          <p:nvPr/>
        </p:nvSpPr>
        <p:spPr bwMode="auto">
          <a:xfrm>
            <a:off x="5762557" y="2278038"/>
            <a:ext cx="222422" cy="1190092"/>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Freeform 6"/>
          <p:cNvSpPr/>
          <p:nvPr/>
        </p:nvSpPr>
        <p:spPr bwMode="auto">
          <a:xfrm>
            <a:off x="2512541" y="2826934"/>
            <a:ext cx="4399391" cy="1300528"/>
          </a:xfrm>
          <a:custGeom>
            <a:avLst/>
            <a:gdLst>
              <a:gd name="connsiteX0" fmla="*/ 3575221 w 4399391"/>
              <a:gd name="connsiteY0" fmla="*/ 81023 h 1300528"/>
              <a:gd name="connsiteX1" fmla="*/ 4234248 w 4399391"/>
              <a:gd name="connsiteY1" fmla="*/ 97498 h 1300528"/>
              <a:gd name="connsiteX2" fmla="*/ 4357816 w 4399391"/>
              <a:gd name="connsiteY2" fmla="*/ 1053088 h 1300528"/>
              <a:gd name="connsiteX3" fmla="*/ 3641124 w 4399391"/>
              <a:gd name="connsiteY3" fmla="*/ 1291985 h 1300528"/>
              <a:gd name="connsiteX4" fmla="*/ 2010032 w 4399391"/>
              <a:gd name="connsiteY4" fmla="*/ 838904 h 1300528"/>
              <a:gd name="connsiteX5" fmla="*/ 667264 w 4399391"/>
              <a:gd name="connsiteY5" fmla="*/ 740050 h 1300528"/>
              <a:gd name="connsiteX6" fmla="*/ 0 w 4399391"/>
              <a:gd name="connsiteY6" fmla="*/ 1020136 h 1300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9391" h="1300528">
                <a:moveTo>
                  <a:pt x="3575221" y="81023"/>
                </a:moveTo>
                <a:cubicBezTo>
                  <a:pt x="3839518" y="8255"/>
                  <a:pt x="4103815" y="-64513"/>
                  <a:pt x="4234248" y="97498"/>
                </a:cubicBezTo>
                <a:cubicBezTo>
                  <a:pt x="4364681" y="259509"/>
                  <a:pt x="4456670" y="854007"/>
                  <a:pt x="4357816" y="1053088"/>
                </a:cubicBezTo>
                <a:cubicBezTo>
                  <a:pt x="4258962" y="1252169"/>
                  <a:pt x="4032421" y="1327682"/>
                  <a:pt x="3641124" y="1291985"/>
                </a:cubicBezTo>
                <a:cubicBezTo>
                  <a:pt x="3249827" y="1256288"/>
                  <a:pt x="2505675" y="930893"/>
                  <a:pt x="2010032" y="838904"/>
                </a:cubicBezTo>
                <a:cubicBezTo>
                  <a:pt x="1514389" y="746915"/>
                  <a:pt x="1002269" y="709845"/>
                  <a:pt x="667264" y="740050"/>
                </a:cubicBezTo>
                <a:cubicBezTo>
                  <a:pt x="332259" y="770255"/>
                  <a:pt x="166129" y="895195"/>
                  <a:pt x="0" y="1020136"/>
                </a:cubicBezTo>
              </a:path>
            </a:pathLst>
          </a:custGeom>
          <a:noFill/>
          <a:ln w="38100"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4927488" y="5220334"/>
            <a:ext cx="3634328" cy="1477328"/>
          </a:xfrm>
          <a:prstGeom prst="rect">
            <a:avLst/>
          </a:prstGeom>
          <a:solidFill>
            <a:schemeClr val="bg1"/>
          </a:solidFill>
          <a:ln w="25400">
            <a:solidFill>
              <a:schemeClr val="tx1"/>
            </a:solidFill>
          </a:ln>
        </p:spPr>
        <p:txBody>
          <a:bodyPr wrap="none" rtlCol="0">
            <a:spAutoFit/>
          </a:bodyPr>
          <a:lstStyle/>
          <a:p>
            <a:r>
              <a:rPr lang="en-GB" i="1" dirty="0" smtClean="0">
                <a:solidFill>
                  <a:schemeClr val="accent1">
                    <a:lumMod val="50000"/>
                  </a:schemeClr>
                </a:solidFill>
              </a:rPr>
              <a:t>string</a:t>
            </a:r>
            <a:r>
              <a:rPr lang="en-GB" i="1" dirty="0" smtClean="0"/>
              <a:t> </a:t>
            </a:r>
            <a:r>
              <a:rPr lang="en-GB" i="1" dirty="0" err="1" smtClean="0"/>
              <a:t>ReadWord</a:t>
            </a:r>
            <a:r>
              <a:rPr lang="en-GB" i="1" dirty="0" smtClean="0"/>
              <a:t>(</a:t>
            </a:r>
            <a:r>
              <a:rPr lang="en-GB" i="1" dirty="0" smtClean="0">
                <a:solidFill>
                  <a:schemeClr val="tx1">
                    <a:lumMod val="60000"/>
                    <a:lumOff val="40000"/>
                  </a:schemeClr>
                </a:solidFill>
              </a:rPr>
              <a:t>string message</a:t>
            </a:r>
            <a:r>
              <a:rPr lang="en-GB" i="1" dirty="0" smtClean="0"/>
              <a:t>)</a:t>
            </a:r>
            <a:br>
              <a:rPr lang="en-GB" i="1" dirty="0" smtClean="0"/>
            </a:br>
            <a:r>
              <a:rPr lang="en-GB" i="1" dirty="0" smtClean="0"/>
              <a:t>{</a:t>
            </a:r>
            <a:br>
              <a:rPr lang="en-GB" i="1" dirty="0" smtClean="0"/>
            </a:br>
            <a:r>
              <a:rPr lang="en-GB" i="1" dirty="0" smtClean="0"/>
              <a:t>     </a:t>
            </a:r>
            <a:r>
              <a:rPr lang="en-GB" i="1" dirty="0" err="1" smtClean="0"/>
              <a:t>Console.WriteLine</a:t>
            </a:r>
            <a:r>
              <a:rPr lang="en-GB" i="1" dirty="0" smtClean="0"/>
              <a:t>(message);</a:t>
            </a:r>
            <a:br>
              <a:rPr lang="en-GB" i="1" dirty="0" smtClean="0"/>
            </a:br>
            <a:r>
              <a:rPr lang="en-GB" i="1" dirty="0" smtClean="0"/>
              <a:t>     return </a:t>
            </a:r>
            <a:r>
              <a:rPr lang="en-GB" i="1" dirty="0" err="1" smtClean="0"/>
              <a:t>Console.ReadLine</a:t>
            </a:r>
            <a:r>
              <a:rPr lang="en-GB" i="1" dirty="0" smtClean="0"/>
              <a:t>();</a:t>
            </a:r>
          </a:p>
          <a:p>
            <a:r>
              <a:rPr lang="en-GB" i="1" dirty="0"/>
              <a:t>}</a:t>
            </a:r>
          </a:p>
        </p:txBody>
      </p:sp>
      <p:sp>
        <p:nvSpPr>
          <p:cNvPr id="9" name="Freeform 8"/>
          <p:cNvSpPr/>
          <p:nvPr/>
        </p:nvSpPr>
        <p:spPr bwMode="auto">
          <a:xfrm>
            <a:off x="6532605" y="2734689"/>
            <a:ext cx="1806061" cy="2485645"/>
          </a:xfrm>
          <a:custGeom>
            <a:avLst/>
            <a:gdLst>
              <a:gd name="connsiteX0" fmla="*/ 0 w 1806061"/>
              <a:gd name="connsiteY0" fmla="*/ 82652 h 2735235"/>
              <a:gd name="connsiteX1" fmla="*/ 1556952 w 1806061"/>
              <a:gd name="connsiteY1" fmla="*/ 156792 h 2735235"/>
              <a:gd name="connsiteX2" fmla="*/ 1746422 w 1806061"/>
              <a:gd name="connsiteY2" fmla="*/ 1507797 h 2735235"/>
              <a:gd name="connsiteX3" fmla="*/ 972065 w 1806061"/>
              <a:gd name="connsiteY3" fmla="*/ 2224489 h 2735235"/>
              <a:gd name="connsiteX4" fmla="*/ 444844 w 1806061"/>
              <a:gd name="connsiteY4" fmla="*/ 2306868 h 2735235"/>
              <a:gd name="connsiteX5" fmla="*/ 148281 w 1806061"/>
              <a:gd name="connsiteY5" fmla="*/ 2735235 h 273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61" h="2735235">
                <a:moveTo>
                  <a:pt x="0" y="82652"/>
                </a:moveTo>
                <a:cubicBezTo>
                  <a:pt x="632941" y="960"/>
                  <a:pt x="1265882" y="-80732"/>
                  <a:pt x="1556952" y="156792"/>
                </a:cubicBezTo>
                <a:cubicBezTo>
                  <a:pt x="1848022" y="394316"/>
                  <a:pt x="1843903" y="1163181"/>
                  <a:pt x="1746422" y="1507797"/>
                </a:cubicBezTo>
                <a:cubicBezTo>
                  <a:pt x="1648941" y="1852413"/>
                  <a:pt x="1188995" y="2091311"/>
                  <a:pt x="972065" y="2224489"/>
                </a:cubicBezTo>
                <a:cubicBezTo>
                  <a:pt x="755135" y="2357668"/>
                  <a:pt x="582141" y="2221744"/>
                  <a:pt x="444844" y="2306868"/>
                </a:cubicBezTo>
                <a:cubicBezTo>
                  <a:pt x="307547" y="2391992"/>
                  <a:pt x="227914" y="2563613"/>
                  <a:pt x="148281" y="2735235"/>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6532605" y="1942559"/>
            <a:ext cx="2331309" cy="646331"/>
          </a:xfrm>
          <a:prstGeom prst="rect">
            <a:avLst/>
          </a:prstGeom>
          <a:noFill/>
        </p:spPr>
        <p:txBody>
          <a:bodyPr wrap="square" rtlCol="0">
            <a:spAutoFit/>
          </a:bodyPr>
          <a:lstStyle/>
          <a:p>
            <a:r>
              <a:rPr lang="en-GB" b="1" dirty="0" smtClean="0">
                <a:solidFill>
                  <a:srgbClr val="FF0000"/>
                </a:solidFill>
              </a:rPr>
              <a:t>Convert working solution to function</a:t>
            </a:r>
            <a:endParaRPr lang="en-GB" b="1" dirty="0">
              <a:solidFill>
                <a:srgbClr val="FF0000"/>
              </a:solidFill>
            </a:endParaRPr>
          </a:p>
        </p:txBody>
      </p:sp>
      <p:sp>
        <p:nvSpPr>
          <p:cNvPr id="12" name="Oval 11"/>
          <p:cNvSpPr/>
          <p:nvPr/>
        </p:nvSpPr>
        <p:spPr bwMode="auto">
          <a:xfrm>
            <a:off x="453081" y="1046205"/>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1</a:t>
            </a:r>
          </a:p>
        </p:txBody>
      </p:sp>
      <p:sp>
        <p:nvSpPr>
          <p:cNvPr id="13" name="Oval 12"/>
          <p:cNvSpPr/>
          <p:nvPr/>
        </p:nvSpPr>
        <p:spPr bwMode="auto">
          <a:xfrm>
            <a:off x="521945" y="2399419"/>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2</a:t>
            </a:r>
          </a:p>
        </p:txBody>
      </p:sp>
      <p:sp>
        <p:nvSpPr>
          <p:cNvPr id="14" name="TextBox 13"/>
          <p:cNvSpPr txBox="1"/>
          <p:nvPr/>
        </p:nvSpPr>
        <p:spPr>
          <a:xfrm>
            <a:off x="8218304" y="4613387"/>
            <a:ext cx="813043" cy="369332"/>
          </a:xfrm>
          <a:prstGeom prst="rect">
            <a:avLst/>
          </a:prstGeom>
          <a:noFill/>
        </p:spPr>
        <p:txBody>
          <a:bodyPr wrap="none" rtlCol="0">
            <a:spAutoFit/>
          </a:bodyPr>
          <a:lstStyle/>
          <a:p>
            <a:r>
              <a:rPr lang="en-GB" dirty="0" smtClean="0">
                <a:solidFill>
                  <a:schemeClr val="tx1">
                    <a:lumMod val="60000"/>
                    <a:lumOff val="40000"/>
                  </a:schemeClr>
                </a:solidFill>
              </a:rPr>
              <a:t>Inputs</a:t>
            </a:r>
            <a:endParaRPr lang="en-GB" dirty="0">
              <a:solidFill>
                <a:schemeClr val="tx1">
                  <a:lumMod val="60000"/>
                  <a:lumOff val="40000"/>
                </a:schemeClr>
              </a:solidFill>
            </a:endParaRPr>
          </a:p>
        </p:txBody>
      </p:sp>
      <p:cxnSp>
        <p:nvCxnSpPr>
          <p:cNvPr id="16" name="Straight Arrow Connector 15"/>
          <p:cNvCxnSpPr>
            <a:stCxn id="14" idx="1"/>
          </p:cNvCxnSpPr>
          <p:nvPr/>
        </p:nvCxnSpPr>
        <p:spPr bwMode="auto">
          <a:xfrm flipH="1">
            <a:off x="7782254" y="4798053"/>
            <a:ext cx="436050" cy="5468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3410465" y="5984624"/>
            <a:ext cx="877163" cy="369332"/>
          </a:xfrm>
          <a:prstGeom prst="rect">
            <a:avLst/>
          </a:prstGeom>
          <a:noFill/>
        </p:spPr>
        <p:txBody>
          <a:bodyPr wrap="none" rtlCol="0">
            <a:spAutoFit/>
          </a:bodyPr>
          <a:lstStyle/>
          <a:p>
            <a:r>
              <a:rPr lang="en-GB" dirty="0" smtClean="0">
                <a:solidFill>
                  <a:schemeClr val="accent1">
                    <a:lumMod val="50000"/>
                  </a:schemeClr>
                </a:solidFill>
              </a:rPr>
              <a:t>Return</a:t>
            </a:r>
            <a:endParaRPr lang="en-GB" dirty="0">
              <a:solidFill>
                <a:schemeClr val="accent1">
                  <a:lumMod val="50000"/>
                </a:schemeClr>
              </a:solidFill>
            </a:endParaRPr>
          </a:p>
        </p:txBody>
      </p:sp>
      <p:cxnSp>
        <p:nvCxnSpPr>
          <p:cNvPr id="19" name="Straight Arrow Connector 18"/>
          <p:cNvCxnSpPr/>
          <p:nvPr/>
        </p:nvCxnSpPr>
        <p:spPr bwMode="auto">
          <a:xfrm flipV="1">
            <a:off x="4151870" y="5527589"/>
            <a:ext cx="864973" cy="43140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9177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string </a:t>
            </a:r>
            <a:r>
              <a:rPr lang="en-GB" dirty="0" err="1" smtClean="0"/>
              <a:t>searchWord</a:t>
            </a:r>
            <a:r>
              <a:rPr lang="en-GB" dirty="0" smtClean="0"/>
              <a:t>;</a:t>
            </a:r>
            <a:br>
              <a:rPr lang="en-GB" dirty="0" smtClean="0"/>
            </a:br>
            <a:r>
              <a:rPr lang="en-GB" dirty="0" err="1" smtClean="0"/>
              <a:t>searchWord</a:t>
            </a:r>
            <a:r>
              <a:rPr lang="en-GB" dirty="0" smtClean="0"/>
              <a:t> = </a:t>
            </a:r>
            <a:r>
              <a:rPr lang="en-GB" dirty="0" err="1" smtClean="0"/>
              <a:t>ReadWord</a:t>
            </a:r>
            <a:r>
              <a:rPr lang="en-GB" dirty="0" smtClean="0"/>
              <a:t>(“Enter search word”);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Oval 4"/>
          <p:cNvSpPr/>
          <p:nvPr/>
        </p:nvSpPr>
        <p:spPr bwMode="auto">
          <a:xfrm>
            <a:off x="554896" y="1724025"/>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3</a:t>
            </a:r>
          </a:p>
        </p:txBody>
      </p:sp>
      <p:sp>
        <p:nvSpPr>
          <p:cNvPr id="9" name="Content Placeholder 2"/>
          <p:cNvSpPr txBox="1">
            <a:spLocks/>
          </p:cNvSpPr>
          <p:nvPr/>
        </p:nvSpPr>
        <p:spPr bwMode="auto">
          <a:xfrm>
            <a:off x="0" y="2952139"/>
            <a:ext cx="5203353"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ReadSearchWord</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Display message to ask user to enter word</a:t>
            </a:r>
            <a:br>
              <a:rPr lang="en-GB" dirty="0" smtClean="0">
                <a:sym typeface="Wingdings" panose="05000000000000000000" pitchFamily="2" charset="2"/>
              </a:rPr>
            </a:br>
            <a:r>
              <a:rPr lang="en-GB" dirty="0" smtClean="0">
                <a:sym typeface="Wingdings" panose="05000000000000000000" pitchFamily="2" charset="2"/>
              </a:rPr>
              <a:t>Read word entered by user</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None</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entered search word</a:t>
            </a:r>
          </a:p>
        </p:txBody>
      </p:sp>
      <p:sp>
        <p:nvSpPr>
          <p:cNvPr id="10" name="TextBox 9"/>
          <p:cNvSpPr txBox="1"/>
          <p:nvPr/>
        </p:nvSpPr>
        <p:spPr>
          <a:xfrm>
            <a:off x="3403489" y="5080291"/>
            <a:ext cx="4515019" cy="1200329"/>
          </a:xfrm>
          <a:prstGeom prst="rect">
            <a:avLst/>
          </a:prstGeom>
          <a:solidFill>
            <a:schemeClr val="bg1"/>
          </a:solidFill>
          <a:ln w="25400">
            <a:solidFill>
              <a:schemeClr val="tx1"/>
            </a:solidFill>
          </a:ln>
        </p:spPr>
        <p:txBody>
          <a:bodyPr wrap="none" rtlCol="0">
            <a:spAutoFit/>
          </a:bodyPr>
          <a:lstStyle/>
          <a:p>
            <a:r>
              <a:rPr lang="en-GB" i="1" dirty="0" smtClean="0"/>
              <a:t>string </a:t>
            </a:r>
            <a:r>
              <a:rPr lang="en-GB" i="1" dirty="0" err="1" smtClean="0"/>
              <a:t>ReadSearchWord</a:t>
            </a:r>
            <a:r>
              <a:rPr lang="en-GB" i="1" dirty="0" smtClean="0"/>
              <a:t>()</a:t>
            </a:r>
            <a:br>
              <a:rPr lang="en-GB" i="1" dirty="0" smtClean="0"/>
            </a:br>
            <a:r>
              <a:rPr lang="en-GB" i="1" dirty="0" smtClean="0"/>
              <a:t>{</a:t>
            </a:r>
            <a:br>
              <a:rPr lang="en-GB" i="1" dirty="0" smtClean="0"/>
            </a:br>
            <a:r>
              <a:rPr lang="en-GB" i="1" dirty="0" smtClean="0"/>
              <a:t>     return </a:t>
            </a:r>
            <a:r>
              <a:rPr lang="en-GB" dirty="0" err="1" smtClean="0"/>
              <a:t>ReadWord</a:t>
            </a:r>
            <a:r>
              <a:rPr lang="en-GB" dirty="0" smtClean="0"/>
              <a:t>(“Enter search word”);</a:t>
            </a:r>
            <a:endParaRPr lang="en-GB" i="1" dirty="0" smtClean="0"/>
          </a:p>
          <a:p>
            <a:r>
              <a:rPr lang="en-GB" i="1" dirty="0"/>
              <a:t>}</a:t>
            </a:r>
          </a:p>
        </p:txBody>
      </p:sp>
      <p:sp>
        <p:nvSpPr>
          <p:cNvPr id="11" name="TextBox 10"/>
          <p:cNvSpPr txBox="1"/>
          <p:nvPr/>
        </p:nvSpPr>
        <p:spPr>
          <a:xfrm>
            <a:off x="6612666" y="2578354"/>
            <a:ext cx="2331309" cy="646331"/>
          </a:xfrm>
          <a:prstGeom prst="rect">
            <a:avLst/>
          </a:prstGeom>
          <a:noFill/>
        </p:spPr>
        <p:txBody>
          <a:bodyPr wrap="square" rtlCol="0">
            <a:spAutoFit/>
          </a:bodyPr>
          <a:lstStyle/>
          <a:p>
            <a:r>
              <a:rPr lang="en-GB" b="1" dirty="0" smtClean="0">
                <a:solidFill>
                  <a:srgbClr val="FF0000"/>
                </a:solidFill>
              </a:rPr>
              <a:t>Convert working solution to function</a:t>
            </a:r>
            <a:endParaRPr lang="en-GB" b="1" dirty="0">
              <a:solidFill>
                <a:srgbClr val="FF0000"/>
              </a:solidFill>
            </a:endParaRPr>
          </a:p>
        </p:txBody>
      </p:sp>
      <p:sp>
        <p:nvSpPr>
          <p:cNvPr id="12" name="Freeform 11"/>
          <p:cNvSpPr/>
          <p:nvPr/>
        </p:nvSpPr>
        <p:spPr bwMode="auto">
          <a:xfrm>
            <a:off x="5873578" y="2479589"/>
            <a:ext cx="708134" cy="2578443"/>
          </a:xfrm>
          <a:custGeom>
            <a:avLst/>
            <a:gdLst>
              <a:gd name="connsiteX0" fmla="*/ 0 w 708134"/>
              <a:gd name="connsiteY0" fmla="*/ 0 h 2578443"/>
              <a:gd name="connsiteX1" fmla="*/ 650790 w 708134"/>
              <a:gd name="connsiteY1" fmla="*/ 897925 h 2578443"/>
              <a:gd name="connsiteX2" fmla="*/ 626076 w 708134"/>
              <a:gd name="connsiteY2" fmla="*/ 1886465 h 2578443"/>
              <a:gd name="connsiteX3" fmla="*/ 214184 w 708134"/>
              <a:gd name="connsiteY3" fmla="*/ 2578443 h 2578443"/>
            </a:gdLst>
            <a:ahLst/>
            <a:cxnLst>
              <a:cxn ang="0">
                <a:pos x="connsiteX0" y="connsiteY0"/>
              </a:cxn>
              <a:cxn ang="0">
                <a:pos x="connsiteX1" y="connsiteY1"/>
              </a:cxn>
              <a:cxn ang="0">
                <a:pos x="connsiteX2" y="connsiteY2"/>
              </a:cxn>
              <a:cxn ang="0">
                <a:pos x="connsiteX3" y="connsiteY3"/>
              </a:cxn>
            </a:cxnLst>
            <a:rect l="l" t="t" r="r" b="b"/>
            <a:pathLst>
              <a:path w="708134" h="2578443">
                <a:moveTo>
                  <a:pt x="0" y="0"/>
                </a:moveTo>
                <a:cubicBezTo>
                  <a:pt x="273222" y="291757"/>
                  <a:pt x="546444" y="583514"/>
                  <a:pt x="650790" y="897925"/>
                </a:cubicBezTo>
                <a:cubicBezTo>
                  <a:pt x="755136" y="1212336"/>
                  <a:pt x="698844" y="1606379"/>
                  <a:pt x="626076" y="1886465"/>
                </a:cubicBezTo>
                <a:cubicBezTo>
                  <a:pt x="553308" y="2166551"/>
                  <a:pt x="245762" y="2526270"/>
                  <a:pt x="214184" y="2578443"/>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Freeform 12"/>
          <p:cNvSpPr/>
          <p:nvPr/>
        </p:nvSpPr>
        <p:spPr bwMode="auto">
          <a:xfrm>
            <a:off x="4950941" y="3336324"/>
            <a:ext cx="1565189" cy="732039"/>
          </a:xfrm>
          <a:custGeom>
            <a:avLst/>
            <a:gdLst>
              <a:gd name="connsiteX0" fmla="*/ 1565189 w 1565189"/>
              <a:gd name="connsiteY0" fmla="*/ 0 h 732039"/>
              <a:gd name="connsiteX1" fmla="*/ 1145059 w 1565189"/>
              <a:gd name="connsiteY1" fmla="*/ 650790 h 732039"/>
              <a:gd name="connsiteX2" fmla="*/ 0 w 1565189"/>
              <a:gd name="connsiteY2" fmla="*/ 700217 h 732039"/>
            </a:gdLst>
            <a:ahLst/>
            <a:cxnLst>
              <a:cxn ang="0">
                <a:pos x="connsiteX0" y="connsiteY0"/>
              </a:cxn>
              <a:cxn ang="0">
                <a:pos x="connsiteX1" y="connsiteY1"/>
              </a:cxn>
              <a:cxn ang="0">
                <a:pos x="connsiteX2" y="connsiteY2"/>
              </a:cxn>
            </a:cxnLst>
            <a:rect l="l" t="t" r="r" b="b"/>
            <a:pathLst>
              <a:path w="1565189" h="732039">
                <a:moveTo>
                  <a:pt x="1565189" y="0"/>
                </a:moveTo>
                <a:cubicBezTo>
                  <a:pt x="1485556" y="267043"/>
                  <a:pt x="1405924" y="534087"/>
                  <a:pt x="1145059" y="650790"/>
                </a:cubicBezTo>
                <a:cubicBezTo>
                  <a:pt x="884194" y="767493"/>
                  <a:pt x="442097" y="733855"/>
                  <a:pt x="0" y="700217"/>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2140545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751957"/>
            <a:ext cx="7029450" cy="4114800"/>
          </a:xfrm>
        </p:spPr>
        <p:txBody>
          <a:bodyPr/>
          <a:lstStyle/>
          <a:p>
            <a:r>
              <a:rPr lang="en-GB" dirty="0" smtClean="0"/>
              <a:t>if(</a:t>
            </a:r>
            <a:r>
              <a:rPr lang="en-GB" i="1" dirty="0" err="1" smtClean="0"/>
              <a:t>wordFound</a:t>
            </a:r>
            <a:r>
              <a:rPr lang="en-GB" dirty="0" smtClean="0"/>
              <a:t>)</a:t>
            </a:r>
            <a:br>
              <a:rPr lang="en-GB" dirty="0" smtClean="0"/>
            </a:br>
            <a:r>
              <a:rPr lang="en-GB" dirty="0" smtClean="0"/>
              <a:t>{</a:t>
            </a:r>
            <a:br>
              <a:rPr lang="en-GB" dirty="0" smtClean="0"/>
            </a:br>
            <a:r>
              <a:rPr lang="en-GB" dirty="0" smtClean="0"/>
              <a:t>    </a:t>
            </a:r>
            <a:r>
              <a:rPr lang="en-GB" dirty="0" err="1" smtClean="0"/>
              <a:t>Console.WriteLine</a:t>
            </a:r>
            <a:r>
              <a:rPr lang="en-GB" dirty="0" smtClean="0"/>
              <a:t>(“Found word”);</a:t>
            </a:r>
            <a:br>
              <a:rPr lang="en-GB" dirty="0" smtClean="0"/>
            </a:br>
            <a:r>
              <a:rPr lang="en-GB" dirty="0" smtClean="0"/>
              <a:t>}</a:t>
            </a:r>
            <a:br>
              <a:rPr lang="en-GB" dirty="0" smtClean="0"/>
            </a:br>
            <a:r>
              <a:rPr lang="en-GB" dirty="0" smtClean="0"/>
              <a:t>else</a:t>
            </a:r>
            <a:br>
              <a:rPr lang="en-GB" dirty="0" smtClean="0"/>
            </a:br>
            <a:r>
              <a:rPr lang="en-GB" dirty="0" smtClean="0"/>
              <a:t>{</a:t>
            </a:r>
            <a:br>
              <a:rPr lang="en-GB" dirty="0" smtClean="0"/>
            </a:br>
            <a:r>
              <a:rPr lang="en-GB" dirty="0" smtClean="0"/>
              <a:t>     </a:t>
            </a:r>
            <a:r>
              <a:rPr lang="en-GB" dirty="0" err="1" smtClean="0"/>
              <a:t>Console.WriteLine</a:t>
            </a:r>
            <a:r>
              <a:rPr lang="en-GB" dirty="0" smtClean="0"/>
              <a:t>(“Word not found”);</a:t>
            </a:r>
            <a:br>
              <a:rPr lang="en-GB" dirty="0" smtClean="0"/>
            </a:br>
            <a:r>
              <a:rPr lang="en-GB" dirty="0" smtClean="0"/>
              <a:t>}</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Oval 4"/>
          <p:cNvSpPr/>
          <p:nvPr/>
        </p:nvSpPr>
        <p:spPr bwMode="auto">
          <a:xfrm>
            <a:off x="554896" y="751957"/>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4</a:t>
            </a:r>
            <a:endParaRPr kumimoji="0" lang="en-GB" sz="1800" b="1" i="0" u="none" strike="noStrike" cap="none" normalizeH="0" baseline="0" dirty="0" smtClean="0">
              <a:ln>
                <a:noFill/>
              </a:ln>
              <a:solidFill>
                <a:srgbClr val="FF0000"/>
              </a:solidFill>
              <a:effectLst/>
              <a:latin typeface="Helvetica" panose="020B0604020202020204" pitchFamily="34" charset="0"/>
            </a:endParaRPr>
          </a:p>
        </p:txBody>
      </p:sp>
      <p:sp>
        <p:nvSpPr>
          <p:cNvPr id="6" name="TextBox 5"/>
          <p:cNvSpPr txBox="1"/>
          <p:nvPr/>
        </p:nvSpPr>
        <p:spPr>
          <a:xfrm>
            <a:off x="6150703" y="751957"/>
            <a:ext cx="2290119" cy="923330"/>
          </a:xfrm>
          <a:prstGeom prst="rect">
            <a:avLst/>
          </a:prstGeom>
          <a:noFill/>
        </p:spPr>
        <p:txBody>
          <a:bodyPr wrap="square" rtlCol="0">
            <a:spAutoFit/>
          </a:bodyPr>
          <a:lstStyle/>
          <a:p>
            <a:r>
              <a:rPr lang="en-GB" dirty="0" smtClean="0"/>
              <a:t>We don’t know how to form this question yet!!</a:t>
            </a:r>
            <a:endParaRPr lang="en-GB" dirty="0"/>
          </a:p>
        </p:txBody>
      </p:sp>
      <p:sp>
        <p:nvSpPr>
          <p:cNvPr id="7" name="Freeform 6"/>
          <p:cNvSpPr/>
          <p:nvPr/>
        </p:nvSpPr>
        <p:spPr bwMode="auto">
          <a:xfrm>
            <a:off x="2273643" y="500268"/>
            <a:ext cx="3682314" cy="667484"/>
          </a:xfrm>
          <a:custGeom>
            <a:avLst/>
            <a:gdLst>
              <a:gd name="connsiteX0" fmla="*/ 0 w 3682314"/>
              <a:gd name="connsiteY0" fmla="*/ 263773 h 667484"/>
              <a:gd name="connsiteX1" fmla="*/ 444843 w 3682314"/>
              <a:gd name="connsiteY1" fmla="*/ 162 h 667484"/>
              <a:gd name="connsiteX2" fmla="*/ 1713470 w 3682314"/>
              <a:gd name="connsiteY2" fmla="*/ 296724 h 667484"/>
              <a:gd name="connsiteX3" fmla="*/ 2438400 w 3682314"/>
              <a:gd name="connsiteY3" fmla="*/ 609762 h 667484"/>
              <a:gd name="connsiteX4" fmla="*/ 3682314 w 3682314"/>
              <a:gd name="connsiteY4" fmla="*/ 667427 h 6674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2314" h="667484">
                <a:moveTo>
                  <a:pt x="0" y="263773"/>
                </a:moveTo>
                <a:cubicBezTo>
                  <a:pt x="79632" y="129221"/>
                  <a:pt x="159265" y="-5330"/>
                  <a:pt x="444843" y="162"/>
                </a:cubicBezTo>
                <a:cubicBezTo>
                  <a:pt x="730421" y="5654"/>
                  <a:pt x="1381211" y="195124"/>
                  <a:pt x="1713470" y="296724"/>
                </a:cubicBezTo>
                <a:cubicBezTo>
                  <a:pt x="2045729" y="398324"/>
                  <a:pt x="2110259" y="547978"/>
                  <a:pt x="2438400" y="609762"/>
                </a:cubicBezTo>
                <a:cubicBezTo>
                  <a:pt x="2766541" y="671546"/>
                  <a:pt x="3682314" y="667427"/>
                  <a:pt x="3682314" y="667427"/>
                </a:cubicBezTo>
              </a:path>
            </a:pathLst>
          </a:custGeom>
          <a:noFill/>
          <a:ln w="38100" cap="flat" cmpd="sng" algn="ctr">
            <a:solidFill>
              <a:schemeClr val="tx1"/>
            </a:solidFill>
            <a:prstDash val="solid"/>
            <a:round/>
            <a:headEnd type="stealth" w="lg" len="lg"/>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4449694" y="3578979"/>
            <a:ext cx="4587794" cy="3139321"/>
          </a:xfrm>
          <a:prstGeom prst="rect">
            <a:avLst/>
          </a:prstGeom>
          <a:solidFill>
            <a:schemeClr val="bg1"/>
          </a:solidFill>
          <a:ln w="25400">
            <a:solidFill>
              <a:schemeClr val="tx1"/>
            </a:solidFill>
          </a:ln>
        </p:spPr>
        <p:txBody>
          <a:bodyPr wrap="none" rtlCol="0">
            <a:spAutoFit/>
          </a:bodyPr>
          <a:lstStyle/>
          <a:p>
            <a:r>
              <a:rPr lang="en-GB" i="1" dirty="0" smtClean="0"/>
              <a:t>void </a:t>
            </a:r>
            <a:r>
              <a:rPr lang="en-GB" i="1" dirty="0" err="1" smtClean="0"/>
              <a:t>ChooseMessage</a:t>
            </a:r>
            <a:r>
              <a:rPr lang="en-GB" i="1" dirty="0" smtClean="0"/>
              <a:t>(</a:t>
            </a:r>
            <a:r>
              <a:rPr lang="en-GB" b="1" i="1" dirty="0" smtClean="0"/>
              <a:t>bool </a:t>
            </a:r>
            <a:r>
              <a:rPr lang="en-GB" b="1" i="1" dirty="0" err="1" smtClean="0"/>
              <a:t>wordFound</a:t>
            </a:r>
            <a:r>
              <a:rPr lang="en-GB" i="1" dirty="0" smtClean="0"/>
              <a:t>)</a:t>
            </a:r>
            <a:br>
              <a:rPr lang="en-GB" i="1" dirty="0" smtClean="0"/>
            </a:br>
            <a:r>
              <a:rPr lang="en-GB" i="1" dirty="0" smtClean="0"/>
              <a:t>{</a:t>
            </a:r>
            <a:br>
              <a:rPr lang="en-GB" i="1" dirty="0" smtClean="0"/>
            </a:br>
            <a:r>
              <a:rPr lang="en-GB" i="1" dirty="0" smtClean="0"/>
              <a:t>     </a:t>
            </a:r>
            <a:r>
              <a:rPr lang="en-GB" dirty="0" smtClean="0"/>
              <a:t>if(</a:t>
            </a:r>
            <a:r>
              <a:rPr lang="en-GB" i="1" dirty="0" err="1" smtClean="0"/>
              <a:t>wordFound</a:t>
            </a:r>
            <a:r>
              <a:rPr lang="en-GB" dirty="0" smtClean="0"/>
              <a:t>)</a:t>
            </a:r>
            <a:br>
              <a:rPr lang="en-GB" dirty="0" smtClean="0"/>
            </a:br>
            <a:r>
              <a:rPr lang="en-GB" dirty="0" smtClean="0"/>
              <a:t>     {</a:t>
            </a:r>
            <a:br>
              <a:rPr lang="en-GB" dirty="0" smtClean="0"/>
            </a:br>
            <a:r>
              <a:rPr lang="en-GB" dirty="0" smtClean="0"/>
              <a:t>          </a:t>
            </a:r>
            <a:r>
              <a:rPr lang="en-GB" dirty="0" err="1" smtClean="0"/>
              <a:t>Console.WriteLine</a:t>
            </a:r>
            <a:r>
              <a:rPr lang="en-GB" dirty="0" smtClean="0"/>
              <a:t>(“Found word”);</a:t>
            </a:r>
            <a:br>
              <a:rPr lang="en-GB" dirty="0" smtClean="0"/>
            </a:br>
            <a:r>
              <a:rPr lang="en-GB" dirty="0" smtClean="0"/>
              <a:t>     }</a:t>
            </a:r>
            <a:br>
              <a:rPr lang="en-GB" dirty="0" smtClean="0"/>
            </a:br>
            <a:r>
              <a:rPr lang="en-GB" dirty="0" smtClean="0"/>
              <a:t>    else</a:t>
            </a:r>
            <a:br>
              <a:rPr lang="en-GB" dirty="0" smtClean="0"/>
            </a:br>
            <a:r>
              <a:rPr lang="en-GB" dirty="0" smtClean="0"/>
              <a:t>    {</a:t>
            </a:r>
            <a:br>
              <a:rPr lang="en-GB" dirty="0" smtClean="0"/>
            </a:br>
            <a:r>
              <a:rPr lang="en-GB" dirty="0" smtClean="0"/>
              <a:t>         </a:t>
            </a:r>
            <a:r>
              <a:rPr lang="en-GB" dirty="0" err="1" smtClean="0"/>
              <a:t>Console.WriteLine</a:t>
            </a:r>
            <a:r>
              <a:rPr lang="en-GB" dirty="0" smtClean="0"/>
              <a:t>(“Word not found”);</a:t>
            </a:r>
            <a:br>
              <a:rPr lang="en-GB" dirty="0" smtClean="0"/>
            </a:br>
            <a:r>
              <a:rPr lang="en-GB" dirty="0" smtClean="0"/>
              <a:t>    }</a:t>
            </a:r>
            <a:endParaRPr lang="en-GB" i="1" dirty="0" smtClean="0"/>
          </a:p>
          <a:p>
            <a:r>
              <a:rPr lang="en-GB" i="1" dirty="0"/>
              <a:t>}</a:t>
            </a:r>
          </a:p>
        </p:txBody>
      </p:sp>
      <p:sp>
        <p:nvSpPr>
          <p:cNvPr id="10" name="TextBox 9"/>
          <p:cNvSpPr txBox="1"/>
          <p:nvPr/>
        </p:nvSpPr>
        <p:spPr>
          <a:xfrm>
            <a:off x="1679963" y="4472115"/>
            <a:ext cx="2558894" cy="1754326"/>
          </a:xfrm>
          <a:prstGeom prst="rect">
            <a:avLst/>
          </a:prstGeom>
          <a:noFill/>
        </p:spPr>
        <p:txBody>
          <a:bodyPr wrap="square" rtlCol="0">
            <a:spAutoFit/>
          </a:bodyPr>
          <a:lstStyle/>
          <a:p>
            <a:r>
              <a:rPr lang="en-GB" dirty="0" smtClean="0"/>
              <a:t>Could convert solution like this!!</a:t>
            </a:r>
            <a:br>
              <a:rPr lang="en-GB" dirty="0" smtClean="0"/>
            </a:br>
            <a:r>
              <a:rPr lang="en-GB" dirty="0" smtClean="0"/>
              <a:t>But it feels like it’s just a branch statement, rather than a solution to a problem</a:t>
            </a:r>
            <a:endParaRPr lang="en-GB" dirty="0"/>
          </a:p>
        </p:txBody>
      </p:sp>
      <p:sp>
        <p:nvSpPr>
          <p:cNvPr id="11" name="TextBox 10"/>
          <p:cNvSpPr txBox="1"/>
          <p:nvPr/>
        </p:nvSpPr>
        <p:spPr>
          <a:xfrm>
            <a:off x="7047302" y="2718245"/>
            <a:ext cx="1896673" cy="646331"/>
          </a:xfrm>
          <a:prstGeom prst="rect">
            <a:avLst/>
          </a:prstGeom>
          <a:noFill/>
        </p:spPr>
        <p:txBody>
          <a:bodyPr wrap="none" rtlCol="0">
            <a:spAutoFit/>
          </a:bodyPr>
          <a:lstStyle/>
          <a:p>
            <a:r>
              <a:rPr lang="en-GB" dirty="0" smtClean="0"/>
              <a:t>true = found</a:t>
            </a:r>
            <a:br>
              <a:rPr lang="en-GB" dirty="0" smtClean="0"/>
            </a:br>
            <a:r>
              <a:rPr lang="en-GB" dirty="0" smtClean="0"/>
              <a:t>false = not found</a:t>
            </a:r>
            <a:endParaRPr lang="en-GB" dirty="0"/>
          </a:p>
        </p:txBody>
      </p:sp>
      <p:cxnSp>
        <p:nvCxnSpPr>
          <p:cNvPr id="13" name="Straight Arrow Connector 12"/>
          <p:cNvCxnSpPr/>
          <p:nvPr/>
        </p:nvCxnSpPr>
        <p:spPr bwMode="auto">
          <a:xfrm flipH="1">
            <a:off x="7718854" y="3367772"/>
            <a:ext cx="41189" cy="289828"/>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26075" y="3657600"/>
            <a:ext cx="3097427" cy="369332"/>
          </a:xfrm>
          <a:prstGeom prst="rect">
            <a:avLst/>
          </a:prstGeom>
          <a:solidFill>
            <a:schemeClr val="bg1"/>
          </a:solidFill>
          <a:ln>
            <a:solidFill>
              <a:schemeClr val="tx1"/>
            </a:solidFill>
          </a:ln>
        </p:spPr>
        <p:txBody>
          <a:bodyPr wrap="square" rtlCol="0">
            <a:spAutoFit/>
          </a:bodyPr>
          <a:lstStyle/>
          <a:p>
            <a:r>
              <a:rPr lang="en-GB" dirty="0" smtClean="0"/>
              <a:t>Make use of solution to </a:t>
            </a:r>
            <a:endParaRPr lang="en-GB" dirty="0"/>
          </a:p>
        </p:txBody>
      </p:sp>
      <p:sp>
        <p:nvSpPr>
          <p:cNvPr id="15" name="Oval 14"/>
          <p:cNvSpPr/>
          <p:nvPr/>
        </p:nvSpPr>
        <p:spPr bwMode="auto">
          <a:xfrm>
            <a:off x="3159038" y="3657600"/>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1</a:t>
            </a:r>
            <a:endParaRPr kumimoji="0" lang="en-GB" sz="1800" b="1" i="0" u="none" strike="noStrike" cap="none" normalizeH="0" baseline="0" dirty="0" smtClean="0">
              <a:ln>
                <a:noFill/>
              </a:ln>
              <a:solidFill>
                <a:srgbClr val="FF0000"/>
              </a:solidFill>
              <a:effectLst/>
              <a:latin typeface="Helvetica" panose="020B0604020202020204" pitchFamily="34" charset="0"/>
            </a:endParaRPr>
          </a:p>
        </p:txBody>
      </p:sp>
      <p:cxnSp>
        <p:nvCxnSpPr>
          <p:cNvPr id="17" name="Straight Arrow Connector 16"/>
          <p:cNvCxnSpPr/>
          <p:nvPr/>
        </p:nvCxnSpPr>
        <p:spPr bwMode="auto">
          <a:xfrm flipH="1" flipV="1">
            <a:off x="3076720" y="3041411"/>
            <a:ext cx="271788" cy="537568"/>
          </a:xfrm>
          <a:prstGeom prst="straightConnector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p:nvPr/>
        </p:nvCxnSpPr>
        <p:spPr bwMode="auto">
          <a:xfrm flipV="1">
            <a:off x="3348508" y="1781379"/>
            <a:ext cx="189471" cy="1797600"/>
          </a:xfrm>
          <a:prstGeom prst="straightConnector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9810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Generalise</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
            </a:r>
            <a:br>
              <a:rPr lang="en-US" altLang="en-US" dirty="0" smtClean="0"/>
            </a:br>
            <a:endParaRPr lang="en-US" altLang="en-US" dirty="0"/>
          </a:p>
        </p:txBody>
      </p:sp>
      <p:sp>
        <p:nvSpPr>
          <p:cNvPr id="5" name="TextBox 4"/>
          <p:cNvSpPr txBox="1"/>
          <p:nvPr/>
        </p:nvSpPr>
        <p:spPr>
          <a:xfrm>
            <a:off x="6768466" y="2654481"/>
            <a:ext cx="1886465" cy="923330"/>
          </a:xfrm>
          <a:prstGeom prst="rect">
            <a:avLst/>
          </a:prstGeom>
          <a:noFill/>
        </p:spPr>
        <p:txBody>
          <a:bodyPr wrap="square" rtlCol="0">
            <a:spAutoFit/>
          </a:bodyPr>
          <a:lstStyle/>
          <a:p>
            <a:r>
              <a:rPr lang="en-GB" dirty="0" smtClean="0"/>
              <a:t>Generalise, so we can handle any array length</a:t>
            </a:r>
            <a:endParaRPr lang="en-GB" dirty="0"/>
          </a:p>
        </p:txBody>
      </p:sp>
      <p:cxnSp>
        <p:nvCxnSpPr>
          <p:cNvPr id="7" name="Straight Arrow Connector 6"/>
          <p:cNvCxnSpPr/>
          <p:nvPr/>
        </p:nvCxnSpPr>
        <p:spPr bwMode="auto">
          <a:xfrm flipH="1">
            <a:off x="3688056" y="3015049"/>
            <a:ext cx="2959880" cy="3764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627684" y="687481"/>
            <a:ext cx="4380366" cy="2031325"/>
          </a:xfrm>
          <a:prstGeom prst="rect">
            <a:avLst/>
          </a:prstGeom>
          <a:noFill/>
        </p:spPr>
        <p:txBody>
          <a:bodyPr wrap="none" rtlCol="0">
            <a:spAutoFit/>
          </a:bodyPr>
          <a:lstStyle/>
          <a:p>
            <a:r>
              <a:rPr lang="en-GB" dirty="0" smtClean="0"/>
              <a:t>string[] list = new string[</a:t>
            </a:r>
            <a:r>
              <a:rPr lang="en-GB" b="1" dirty="0" smtClean="0"/>
              <a:t>10</a:t>
            </a:r>
            <a:r>
              <a:rPr lang="en-GB" dirty="0" smtClean="0"/>
              <a:t>];</a:t>
            </a:r>
            <a:br>
              <a:rPr lang="en-GB" dirty="0" smtClean="0"/>
            </a:br>
            <a:r>
              <a:rPr lang="en-GB" dirty="0" err="1" smtClean="0"/>
              <a:t>int</a:t>
            </a:r>
            <a:r>
              <a:rPr lang="en-GB" dirty="0" smtClean="0"/>
              <a:t> index;</a:t>
            </a:r>
            <a:br>
              <a:rPr lang="en-GB" dirty="0" smtClean="0"/>
            </a:br>
            <a:r>
              <a:rPr lang="en-GB" dirty="0" smtClean="0"/>
              <a:t/>
            </a:r>
            <a:br>
              <a:rPr lang="en-GB" dirty="0" smtClean="0"/>
            </a:br>
            <a:r>
              <a:rPr lang="en-GB" dirty="0" smtClean="0"/>
              <a:t>for(index = 0; index &lt; 10; index++)</a:t>
            </a:r>
            <a:br>
              <a:rPr lang="en-GB" dirty="0" smtClean="0"/>
            </a:br>
            <a:r>
              <a:rPr lang="en-GB" dirty="0" smtClean="0"/>
              <a:t>{</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a:t>
            </a:r>
            <a:endParaRPr lang="en-GB" dirty="0"/>
          </a:p>
        </p:txBody>
      </p:sp>
      <p:sp>
        <p:nvSpPr>
          <p:cNvPr id="9" name="TextBox 8"/>
          <p:cNvSpPr txBox="1"/>
          <p:nvPr/>
        </p:nvSpPr>
        <p:spPr>
          <a:xfrm>
            <a:off x="340997" y="2908969"/>
            <a:ext cx="4380366" cy="2308324"/>
          </a:xfrm>
          <a:prstGeom prst="rect">
            <a:avLst/>
          </a:prstGeom>
          <a:noFill/>
        </p:spPr>
        <p:txBody>
          <a:bodyPr wrap="none" rtlCol="0">
            <a:spAutoFit/>
          </a:bodyPr>
          <a:lstStyle/>
          <a:p>
            <a:r>
              <a:rPr lang="en-GB" dirty="0" err="1" smtClean="0"/>
              <a:t>int</a:t>
            </a:r>
            <a:r>
              <a:rPr lang="en-GB" dirty="0" smtClean="0"/>
              <a:t> length</a:t>
            </a:r>
            <a:br>
              <a:rPr lang="en-GB" dirty="0" smtClean="0"/>
            </a:br>
            <a:r>
              <a:rPr lang="en-GB" dirty="0" smtClean="0"/>
              <a:t>string[] list = new string[</a:t>
            </a:r>
            <a:r>
              <a:rPr lang="en-GB" b="1" dirty="0" smtClean="0"/>
              <a:t>length</a:t>
            </a:r>
            <a:r>
              <a:rPr lang="en-GB" dirty="0" smtClean="0"/>
              <a:t>];</a:t>
            </a:r>
            <a:br>
              <a:rPr lang="en-GB" dirty="0" smtClean="0"/>
            </a:br>
            <a:r>
              <a:rPr lang="en-GB" dirty="0" err="1" smtClean="0"/>
              <a:t>int</a:t>
            </a:r>
            <a:r>
              <a:rPr lang="en-GB" dirty="0" smtClean="0"/>
              <a:t> index;</a:t>
            </a:r>
            <a:br>
              <a:rPr lang="en-GB" dirty="0" smtClean="0"/>
            </a:br>
            <a:r>
              <a:rPr lang="en-GB" dirty="0" smtClean="0"/>
              <a:t/>
            </a:r>
            <a:br>
              <a:rPr lang="en-GB" dirty="0" smtClean="0"/>
            </a:br>
            <a:r>
              <a:rPr lang="en-GB" dirty="0" smtClean="0"/>
              <a:t>for(index = 0; index &lt; length; index++)</a:t>
            </a:r>
            <a:br>
              <a:rPr lang="en-GB" dirty="0" smtClean="0"/>
            </a:br>
            <a:r>
              <a:rPr lang="en-GB" dirty="0" smtClean="0"/>
              <a:t>{</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a:t>
            </a:r>
            <a:endParaRPr lang="en-GB" dirty="0"/>
          </a:p>
        </p:txBody>
      </p:sp>
      <p:cxnSp>
        <p:nvCxnSpPr>
          <p:cNvPr id="14" name="Straight Arrow Connector 13"/>
          <p:cNvCxnSpPr/>
          <p:nvPr/>
        </p:nvCxnSpPr>
        <p:spPr bwMode="auto">
          <a:xfrm>
            <a:off x="6244281" y="1030920"/>
            <a:ext cx="1467417" cy="162356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4721363" y="3938379"/>
            <a:ext cx="4380366" cy="2862322"/>
          </a:xfrm>
          <a:prstGeom prst="rect">
            <a:avLst/>
          </a:prstGeom>
          <a:solidFill>
            <a:schemeClr val="bg1"/>
          </a:solidFill>
          <a:ln w="22225">
            <a:solidFill>
              <a:schemeClr val="tx1"/>
            </a:solidFill>
          </a:ln>
        </p:spPr>
        <p:txBody>
          <a:bodyPr wrap="none" rtlCol="0">
            <a:spAutoFit/>
          </a:bodyPr>
          <a:lstStyle/>
          <a:p>
            <a:r>
              <a:rPr lang="en-GB" dirty="0" smtClean="0"/>
              <a:t>string[] </a:t>
            </a:r>
            <a:r>
              <a:rPr lang="en-GB" dirty="0" err="1" smtClean="0"/>
              <a:t>ReadValues</a:t>
            </a:r>
            <a:r>
              <a:rPr lang="en-GB" dirty="0"/>
              <a:t>(</a:t>
            </a:r>
            <a:r>
              <a:rPr lang="en-GB" dirty="0" err="1" smtClean="0"/>
              <a:t>int</a:t>
            </a:r>
            <a:r>
              <a:rPr lang="en-GB" dirty="0" smtClean="0"/>
              <a:t> </a:t>
            </a:r>
            <a:r>
              <a:rPr lang="en-GB" b="1" dirty="0" smtClean="0"/>
              <a:t>length</a:t>
            </a:r>
            <a:r>
              <a:rPr lang="en-GB" dirty="0" smtClean="0"/>
              <a:t>)</a:t>
            </a:r>
            <a:br>
              <a:rPr lang="en-GB" dirty="0" smtClean="0"/>
            </a:br>
            <a:r>
              <a:rPr lang="en-GB" dirty="0" smtClean="0"/>
              <a:t>{</a:t>
            </a:r>
            <a:br>
              <a:rPr lang="en-GB" dirty="0" smtClean="0"/>
            </a:br>
            <a:r>
              <a:rPr lang="en-GB" dirty="0" smtClean="0"/>
              <a:t>    string[] list = new string[length];</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length; index++)</a:t>
            </a:r>
            <a:br>
              <a:rPr lang="en-GB" dirty="0" smtClean="0"/>
            </a:br>
            <a:r>
              <a:rPr lang="en-GB" dirty="0" smtClean="0"/>
              <a:t>    {</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    }</a:t>
            </a:r>
            <a:br>
              <a:rPr lang="en-GB" dirty="0" smtClean="0"/>
            </a:br>
            <a:r>
              <a:rPr lang="en-GB" dirty="0" smtClean="0"/>
              <a:t>    return list;</a:t>
            </a:r>
          </a:p>
          <a:p>
            <a:r>
              <a:rPr lang="en-GB" dirty="0" smtClean="0"/>
              <a:t>}</a:t>
            </a:r>
            <a:endParaRPr lang="en-GB" dirty="0"/>
          </a:p>
        </p:txBody>
      </p:sp>
      <p:cxnSp>
        <p:nvCxnSpPr>
          <p:cNvPr id="20" name="Straight Arrow Connector 19"/>
          <p:cNvCxnSpPr/>
          <p:nvPr/>
        </p:nvCxnSpPr>
        <p:spPr bwMode="auto">
          <a:xfrm flipH="1">
            <a:off x="7397578" y="3577811"/>
            <a:ext cx="146118" cy="45049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Content Placeholder 2"/>
          <p:cNvSpPr txBox="1">
            <a:spLocks/>
          </p:cNvSpPr>
          <p:nvPr/>
        </p:nvSpPr>
        <p:spPr bwMode="auto">
          <a:xfrm>
            <a:off x="79375" y="148199"/>
            <a:ext cx="3427779"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ReadValues</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Create array</a:t>
            </a:r>
            <a:br>
              <a:rPr lang="en-GB" dirty="0" smtClean="0">
                <a:sym typeface="Wingdings" panose="05000000000000000000" pitchFamily="2" charset="2"/>
              </a:rPr>
            </a:br>
            <a:r>
              <a:rPr lang="en-GB" dirty="0" smtClean="0">
                <a:sym typeface="Wingdings" panose="05000000000000000000" pitchFamily="2" charset="2"/>
              </a:rPr>
              <a:t>Fill with words entered by user</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Number of words</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array</a:t>
            </a:r>
          </a:p>
        </p:txBody>
      </p:sp>
      <p:sp>
        <p:nvSpPr>
          <p:cNvPr id="12" name="TextBox 11"/>
          <p:cNvSpPr txBox="1"/>
          <p:nvPr/>
        </p:nvSpPr>
        <p:spPr>
          <a:xfrm>
            <a:off x="337960" y="5890994"/>
            <a:ext cx="2331309" cy="646331"/>
          </a:xfrm>
          <a:prstGeom prst="rect">
            <a:avLst/>
          </a:prstGeom>
          <a:noFill/>
        </p:spPr>
        <p:txBody>
          <a:bodyPr wrap="square" rtlCol="0">
            <a:spAutoFit/>
          </a:bodyPr>
          <a:lstStyle/>
          <a:p>
            <a:r>
              <a:rPr lang="en-GB" b="1" dirty="0" smtClean="0">
                <a:solidFill>
                  <a:srgbClr val="FF0000"/>
                </a:solidFill>
              </a:rPr>
              <a:t>Convert working solution to function</a:t>
            </a:r>
            <a:endParaRPr lang="en-GB" b="1" dirty="0">
              <a:solidFill>
                <a:srgbClr val="FF0000"/>
              </a:solidFill>
            </a:endParaRPr>
          </a:p>
        </p:txBody>
      </p:sp>
      <p:sp>
        <p:nvSpPr>
          <p:cNvPr id="3" name="Freeform 2"/>
          <p:cNvSpPr/>
          <p:nvPr/>
        </p:nvSpPr>
        <p:spPr bwMode="auto">
          <a:xfrm>
            <a:off x="2339546" y="5025081"/>
            <a:ext cx="2364259" cy="1259404"/>
          </a:xfrm>
          <a:custGeom>
            <a:avLst/>
            <a:gdLst>
              <a:gd name="connsiteX0" fmla="*/ 0 w 2364259"/>
              <a:gd name="connsiteY0" fmla="*/ 0 h 1259404"/>
              <a:gd name="connsiteX1" fmla="*/ 140043 w 2364259"/>
              <a:gd name="connsiteY1" fmla="*/ 873211 h 1259404"/>
              <a:gd name="connsiteX2" fmla="*/ 502508 w 2364259"/>
              <a:gd name="connsiteY2" fmla="*/ 1161535 h 1259404"/>
              <a:gd name="connsiteX3" fmla="*/ 1721708 w 2364259"/>
              <a:gd name="connsiteY3" fmla="*/ 1252151 h 1259404"/>
              <a:gd name="connsiteX4" fmla="*/ 2364259 w 2364259"/>
              <a:gd name="connsiteY4" fmla="*/ 996778 h 12594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259" h="1259404">
                <a:moveTo>
                  <a:pt x="0" y="0"/>
                </a:moveTo>
                <a:cubicBezTo>
                  <a:pt x="28146" y="339811"/>
                  <a:pt x="56292" y="679622"/>
                  <a:pt x="140043" y="873211"/>
                </a:cubicBezTo>
                <a:cubicBezTo>
                  <a:pt x="223794" y="1066800"/>
                  <a:pt x="238897" y="1098378"/>
                  <a:pt x="502508" y="1161535"/>
                </a:cubicBezTo>
                <a:cubicBezTo>
                  <a:pt x="766119" y="1224692"/>
                  <a:pt x="1411416" y="1279610"/>
                  <a:pt x="1721708" y="1252151"/>
                </a:cubicBezTo>
                <a:cubicBezTo>
                  <a:pt x="2032000" y="1224692"/>
                  <a:pt x="2198129" y="1110735"/>
                  <a:pt x="2364259" y="996778"/>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550602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TextBox 4"/>
          <p:cNvSpPr txBox="1"/>
          <p:nvPr/>
        </p:nvSpPr>
        <p:spPr>
          <a:xfrm>
            <a:off x="49429" y="2977550"/>
            <a:ext cx="4143122" cy="2585323"/>
          </a:xfrm>
          <a:prstGeom prst="rect">
            <a:avLst/>
          </a:prstGeom>
          <a:solidFill>
            <a:schemeClr val="bg1"/>
          </a:solidFill>
          <a:ln w="22225">
            <a:solidFill>
              <a:schemeClr val="tx1"/>
            </a:solidFill>
          </a:ln>
        </p:spPr>
        <p:txBody>
          <a:bodyPr wrap="none" rtlCol="0">
            <a:spAutoFit/>
          </a:bodyPr>
          <a:lstStyle/>
          <a:p>
            <a:r>
              <a:rPr lang="en-GB" dirty="0" smtClean="0"/>
              <a:t>// Search for word</a:t>
            </a:r>
            <a:br>
              <a:rPr lang="en-GB" dirty="0" smtClean="0"/>
            </a:br>
            <a:r>
              <a:rPr lang="en-GB" dirty="0" smtClean="0"/>
              <a:t>if(</a:t>
            </a:r>
            <a:r>
              <a:rPr lang="en-GB" b="1" dirty="0" err="1" smtClean="0"/>
              <a:t>FindWord</a:t>
            </a:r>
            <a:r>
              <a:rPr lang="en-GB" b="1" dirty="0" smtClean="0"/>
              <a:t>(list, 10, word)</a:t>
            </a:r>
            <a:r>
              <a:rPr lang="en-GB" dirty="0" smtClean="0"/>
              <a:t>)</a:t>
            </a:r>
            <a:br>
              <a:rPr lang="en-GB" dirty="0" smtClean="0"/>
            </a:br>
            <a:r>
              <a:rPr lang="en-GB" dirty="0" smtClean="0"/>
              <a:t>{</a:t>
            </a:r>
            <a:br>
              <a:rPr lang="en-GB" dirty="0" smtClean="0"/>
            </a:br>
            <a:r>
              <a:rPr lang="en-GB" dirty="0" smtClean="0"/>
              <a:t>    </a:t>
            </a:r>
            <a:r>
              <a:rPr lang="en-GB" b="1" dirty="0" err="1" smtClean="0"/>
              <a:t>Console.WriteLine</a:t>
            </a:r>
            <a:r>
              <a:rPr lang="en-GB" b="1" dirty="0" smtClean="0"/>
              <a:t>(“Found”);</a:t>
            </a:r>
          </a:p>
          <a:p>
            <a:r>
              <a:rPr lang="en-GB" dirty="0" smtClean="0"/>
              <a:t>}</a:t>
            </a:r>
          </a:p>
          <a:p>
            <a:r>
              <a:rPr lang="en-GB" dirty="0"/>
              <a:t>e</a:t>
            </a:r>
            <a:r>
              <a:rPr lang="en-GB" dirty="0" smtClean="0"/>
              <a:t>lse</a:t>
            </a:r>
          </a:p>
          <a:p>
            <a:r>
              <a:rPr lang="en-GB" dirty="0" smtClean="0"/>
              <a:t>{</a:t>
            </a:r>
            <a:br>
              <a:rPr lang="en-GB" dirty="0" smtClean="0"/>
            </a:br>
            <a:r>
              <a:rPr lang="en-GB" dirty="0" smtClean="0"/>
              <a:t>     </a:t>
            </a:r>
            <a:r>
              <a:rPr lang="en-GB" b="1" dirty="0" err="1" smtClean="0"/>
              <a:t>Console.WriteLine</a:t>
            </a:r>
            <a:r>
              <a:rPr lang="en-GB" b="1" dirty="0" smtClean="0"/>
              <a:t>(“Not Found”);</a:t>
            </a:r>
          </a:p>
          <a:p>
            <a:r>
              <a:rPr lang="en-GB" dirty="0" smtClean="0"/>
              <a:t>}</a:t>
            </a:r>
            <a:endParaRPr lang="en-GB" dirty="0"/>
          </a:p>
        </p:txBody>
      </p:sp>
      <p:sp>
        <p:nvSpPr>
          <p:cNvPr id="6" name="TextBox 5"/>
          <p:cNvSpPr txBox="1"/>
          <p:nvPr/>
        </p:nvSpPr>
        <p:spPr>
          <a:xfrm>
            <a:off x="4782067" y="217877"/>
            <a:ext cx="4380366" cy="2862322"/>
          </a:xfrm>
          <a:prstGeom prst="rect">
            <a:avLst/>
          </a:prstGeom>
          <a:solidFill>
            <a:schemeClr val="bg1"/>
          </a:solidFill>
          <a:ln w="22225">
            <a:solidFill>
              <a:schemeClr val="tx1"/>
            </a:solidFill>
          </a:ln>
        </p:spPr>
        <p:txBody>
          <a:bodyPr wrap="none" rtlCol="0">
            <a:spAutoFit/>
          </a:bodyPr>
          <a:lstStyle/>
          <a:p>
            <a:r>
              <a:rPr lang="en-GB" dirty="0" smtClean="0"/>
              <a:t>string[] </a:t>
            </a:r>
            <a:r>
              <a:rPr lang="en-GB" dirty="0" err="1" smtClean="0"/>
              <a:t>ReadValues</a:t>
            </a:r>
            <a:r>
              <a:rPr lang="en-GB" dirty="0"/>
              <a:t>(</a:t>
            </a:r>
            <a:r>
              <a:rPr lang="en-GB" dirty="0" err="1" smtClean="0"/>
              <a:t>int</a:t>
            </a:r>
            <a:r>
              <a:rPr lang="en-GB" dirty="0" smtClean="0"/>
              <a:t> length)</a:t>
            </a:r>
            <a:br>
              <a:rPr lang="en-GB" dirty="0" smtClean="0"/>
            </a:br>
            <a:r>
              <a:rPr lang="en-GB" dirty="0" smtClean="0"/>
              <a:t>{</a:t>
            </a:r>
            <a:br>
              <a:rPr lang="en-GB" dirty="0" smtClean="0"/>
            </a:br>
            <a:r>
              <a:rPr lang="en-GB" dirty="0" smtClean="0"/>
              <a:t>    string[] list = new string[length];</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length; index++)</a:t>
            </a:r>
            <a:br>
              <a:rPr lang="en-GB" dirty="0" smtClean="0"/>
            </a:br>
            <a:r>
              <a:rPr lang="en-GB" dirty="0" smtClean="0"/>
              <a:t>    {</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    }</a:t>
            </a:r>
            <a:br>
              <a:rPr lang="en-GB" dirty="0" smtClean="0"/>
            </a:br>
            <a:r>
              <a:rPr lang="en-GB" dirty="0" smtClean="0"/>
              <a:t>    return list;</a:t>
            </a:r>
          </a:p>
          <a:p>
            <a:r>
              <a:rPr lang="en-GB" dirty="0" smtClean="0"/>
              <a:t>}</a:t>
            </a:r>
            <a:endParaRPr lang="en-GB" dirty="0"/>
          </a:p>
        </p:txBody>
      </p:sp>
      <p:sp>
        <p:nvSpPr>
          <p:cNvPr id="7" name="TextBox 6"/>
          <p:cNvSpPr txBox="1"/>
          <p:nvPr/>
        </p:nvSpPr>
        <p:spPr>
          <a:xfrm>
            <a:off x="4790305" y="3488299"/>
            <a:ext cx="4326826" cy="3139321"/>
          </a:xfrm>
          <a:prstGeom prst="rect">
            <a:avLst/>
          </a:prstGeom>
          <a:solidFill>
            <a:schemeClr val="bg1"/>
          </a:solidFill>
          <a:ln w="22225">
            <a:solidFill>
              <a:schemeClr val="tx1"/>
            </a:solidFill>
          </a:ln>
        </p:spPr>
        <p:txBody>
          <a:bodyPr wrap="square" rtlCol="0">
            <a:spAutoFit/>
          </a:bodyPr>
          <a:lstStyle/>
          <a:p>
            <a:r>
              <a:rPr lang="en-GB" dirty="0" smtClean="0"/>
              <a:t>bool </a:t>
            </a:r>
            <a:r>
              <a:rPr lang="en-GB" dirty="0" err="1" smtClean="0"/>
              <a:t>FindWord</a:t>
            </a:r>
            <a:r>
              <a:rPr lang="en-GB" dirty="0" smtClean="0"/>
              <a:t>(string[] list, </a:t>
            </a:r>
            <a:r>
              <a:rPr lang="en-GB" dirty="0" err="1" smtClean="0"/>
              <a:t>int</a:t>
            </a:r>
            <a:r>
              <a:rPr lang="en-GB" dirty="0" smtClean="0"/>
              <a:t> length,    </a:t>
            </a:r>
            <a:br>
              <a:rPr lang="en-GB" dirty="0" smtClean="0"/>
            </a:br>
            <a:r>
              <a:rPr lang="en-GB" dirty="0" smtClean="0"/>
              <a:t>		string word)</a:t>
            </a:r>
            <a:br>
              <a:rPr lang="en-GB" dirty="0" smtClean="0"/>
            </a:b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length; index++)</a:t>
            </a:r>
            <a:br>
              <a:rPr lang="en-GB" dirty="0" smtClean="0"/>
            </a:br>
            <a:r>
              <a:rPr lang="en-GB" dirty="0" smtClean="0"/>
              <a:t>    {</a:t>
            </a:r>
            <a:br>
              <a:rPr lang="en-GB" dirty="0" smtClean="0"/>
            </a:br>
            <a:r>
              <a:rPr lang="en-GB" dirty="0" smtClean="0"/>
              <a:t>          if(list[index] == word)</a:t>
            </a:r>
            <a:br>
              <a:rPr lang="en-GB" dirty="0" smtClean="0"/>
            </a:br>
            <a:r>
              <a:rPr lang="en-GB" dirty="0" smtClean="0"/>
              <a:t>                return true;</a:t>
            </a:r>
            <a:br>
              <a:rPr lang="en-GB" dirty="0" smtClean="0"/>
            </a:br>
            <a:r>
              <a:rPr lang="en-GB" dirty="0" smtClean="0"/>
              <a:t>    }</a:t>
            </a:r>
            <a:br>
              <a:rPr lang="en-GB" dirty="0" smtClean="0"/>
            </a:br>
            <a:r>
              <a:rPr lang="en-GB" dirty="0" smtClean="0"/>
              <a:t>    return false;</a:t>
            </a:r>
          </a:p>
          <a:p>
            <a:r>
              <a:rPr lang="en-GB" dirty="0" smtClean="0"/>
              <a:t>}</a:t>
            </a:r>
            <a:endParaRPr lang="en-GB" dirty="0"/>
          </a:p>
        </p:txBody>
      </p:sp>
      <p:sp>
        <p:nvSpPr>
          <p:cNvPr id="10" name="TextBox 9"/>
          <p:cNvSpPr txBox="1"/>
          <p:nvPr/>
        </p:nvSpPr>
        <p:spPr>
          <a:xfrm>
            <a:off x="32953" y="5689137"/>
            <a:ext cx="4761468" cy="923330"/>
          </a:xfrm>
          <a:prstGeom prst="rect">
            <a:avLst/>
          </a:prstGeom>
          <a:solidFill>
            <a:schemeClr val="bg1"/>
          </a:solidFill>
          <a:ln w="22225">
            <a:solidFill>
              <a:schemeClr val="tx1"/>
            </a:solidFill>
          </a:ln>
        </p:spPr>
        <p:txBody>
          <a:bodyPr wrap="square" rtlCol="0">
            <a:spAutoFit/>
          </a:bodyPr>
          <a:lstStyle/>
          <a:p>
            <a:r>
              <a:rPr lang="en-GB" dirty="0" smtClean="0"/>
              <a:t>// Search for word</a:t>
            </a:r>
            <a:br>
              <a:rPr lang="en-GB" dirty="0" smtClean="0"/>
            </a:br>
            <a:r>
              <a:rPr lang="en-GB" dirty="0" smtClean="0"/>
              <a:t>bool </a:t>
            </a:r>
            <a:r>
              <a:rPr lang="en-GB" dirty="0" err="1" smtClean="0"/>
              <a:t>wordFound</a:t>
            </a:r>
            <a:r>
              <a:rPr lang="en-GB" dirty="0" smtClean="0"/>
              <a:t> = </a:t>
            </a:r>
            <a:r>
              <a:rPr lang="en-GB" b="1" dirty="0" err="1" smtClean="0"/>
              <a:t>FindWord</a:t>
            </a:r>
            <a:r>
              <a:rPr lang="en-GB" b="1" dirty="0" smtClean="0"/>
              <a:t>(list, 10, word)</a:t>
            </a:r>
            <a:r>
              <a:rPr lang="en-GB" dirty="0" smtClean="0"/>
              <a:t>;</a:t>
            </a:r>
            <a:br>
              <a:rPr lang="en-GB" dirty="0" smtClean="0"/>
            </a:br>
            <a:r>
              <a:rPr lang="en-GB" b="1" dirty="0" err="1" smtClean="0"/>
              <a:t>ChooseMessage</a:t>
            </a:r>
            <a:r>
              <a:rPr lang="en-GB" dirty="0" smtClean="0"/>
              <a:t>(</a:t>
            </a:r>
            <a:r>
              <a:rPr lang="en-GB" dirty="0" err="1" smtClean="0"/>
              <a:t>wordFound</a:t>
            </a:r>
            <a:r>
              <a:rPr lang="en-GB" dirty="0" smtClean="0"/>
              <a:t>);</a:t>
            </a:r>
            <a:endParaRPr lang="en-GB" dirty="0"/>
          </a:p>
        </p:txBody>
      </p:sp>
      <p:sp>
        <p:nvSpPr>
          <p:cNvPr id="11" name="Right Brace 10"/>
          <p:cNvSpPr/>
          <p:nvPr/>
        </p:nvSpPr>
        <p:spPr bwMode="auto">
          <a:xfrm>
            <a:off x="4287984" y="3283054"/>
            <a:ext cx="222422" cy="2160550"/>
          </a:xfrm>
          <a:prstGeom prst="rightBrace">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Freeform 11"/>
          <p:cNvSpPr/>
          <p:nvPr/>
        </p:nvSpPr>
        <p:spPr bwMode="auto">
          <a:xfrm>
            <a:off x="2517234" y="4352713"/>
            <a:ext cx="2227283" cy="1496152"/>
          </a:xfrm>
          <a:custGeom>
            <a:avLst/>
            <a:gdLst>
              <a:gd name="connsiteX0" fmla="*/ 1980625 w 2227283"/>
              <a:gd name="connsiteY0" fmla="*/ 21579 h 1496152"/>
              <a:gd name="connsiteX1" fmla="*/ 2194809 w 2227283"/>
              <a:gd name="connsiteY1" fmla="*/ 128671 h 1496152"/>
              <a:gd name="connsiteX2" fmla="*/ 2211285 w 2227283"/>
              <a:gd name="connsiteY2" fmla="*/ 1001882 h 1496152"/>
              <a:gd name="connsiteX3" fmla="*/ 2046528 w 2227283"/>
              <a:gd name="connsiteY3" fmla="*/ 1183114 h 1496152"/>
              <a:gd name="connsiteX4" fmla="*/ 580193 w 2227283"/>
              <a:gd name="connsiteY4" fmla="*/ 1051309 h 1496152"/>
              <a:gd name="connsiteX5" fmla="*/ 85923 w 2227283"/>
              <a:gd name="connsiteY5" fmla="*/ 1059546 h 1496152"/>
              <a:gd name="connsiteX6" fmla="*/ 3544 w 2227283"/>
              <a:gd name="connsiteY6" fmla="*/ 1496152 h 149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7283" h="1496152">
                <a:moveTo>
                  <a:pt x="1980625" y="21579"/>
                </a:moveTo>
                <a:cubicBezTo>
                  <a:pt x="2068495" y="-6567"/>
                  <a:pt x="2156366" y="-34713"/>
                  <a:pt x="2194809" y="128671"/>
                </a:cubicBezTo>
                <a:cubicBezTo>
                  <a:pt x="2233252" y="292055"/>
                  <a:pt x="2235999" y="826142"/>
                  <a:pt x="2211285" y="1001882"/>
                </a:cubicBezTo>
                <a:cubicBezTo>
                  <a:pt x="2186572" y="1177623"/>
                  <a:pt x="2318376" y="1174876"/>
                  <a:pt x="2046528" y="1183114"/>
                </a:cubicBezTo>
                <a:cubicBezTo>
                  <a:pt x="1774680" y="1191352"/>
                  <a:pt x="906961" y="1071904"/>
                  <a:pt x="580193" y="1051309"/>
                </a:cubicBezTo>
                <a:cubicBezTo>
                  <a:pt x="253425" y="1030714"/>
                  <a:pt x="182031" y="985406"/>
                  <a:pt x="85923" y="1059546"/>
                </a:cubicBezTo>
                <a:cubicBezTo>
                  <a:pt x="-10185" y="1133686"/>
                  <a:pt x="-3321" y="1314919"/>
                  <a:pt x="3544" y="1496152"/>
                </a:cubicBezTo>
              </a:path>
            </a:pathLst>
          </a:custGeom>
          <a:no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TextBox 12"/>
          <p:cNvSpPr txBox="1"/>
          <p:nvPr/>
        </p:nvSpPr>
        <p:spPr>
          <a:xfrm>
            <a:off x="1963425" y="5258938"/>
            <a:ext cx="530915" cy="369332"/>
          </a:xfrm>
          <a:prstGeom prst="rect">
            <a:avLst/>
          </a:prstGeom>
          <a:solidFill>
            <a:schemeClr val="bg1"/>
          </a:solidFill>
        </p:spPr>
        <p:txBody>
          <a:bodyPr wrap="none" rtlCol="0">
            <a:spAutoFit/>
          </a:bodyPr>
          <a:lstStyle/>
          <a:p>
            <a:r>
              <a:rPr lang="en-GB" b="1" dirty="0" smtClean="0">
                <a:solidFill>
                  <a:srgbClr val="FF0000"/>
                </a:solidFill>
              </a:rPr>
              <a:t>OR</a:t>
            </a:r>
            <a:endParaRPr lang="en-GB" b="1" dirty="0">
              <a:solidFill>
                <a:srgbClr val="FF0000"/>
              </a:solidFill>
            </a:endParaRPr>
          </a:p>
        </p:txBody>
      </p:sp>
      <p:sp>
        <p:nvSpPr>
          <p:cNvPr id="14" name="TextBox 13"/>
          <p:cNvSpPr txBox="1"/>
          <p:nvPr/>
        </p:nvSpPr>
        <p:spPr>
          <a:xfrm>
            <a:off x="41184" y="217877"/>
            <a:ext cx="4624023" cy="2585323"/>
          </a:xfrm>
          <a:prstGeom prst="rect">
            <a:avLst/>
          </a:prstGeom>
          <a:solidFill>
            <a:schemeClr val="bg1"/>
          </a:solidFill>
          <a:ln w="22225">
            <a:solidFill>
              <a:schemeClr val="tx1"/>
            </a:solidFill>
          </a:ln>
        </p:spPr>
        <p:txBody>
          <a:bodyPr wrap="none" rtlCol="0">
            <a:spAutoFit/>
          </a:bodyPr>
          <a:lstStyle/>
          <a:p>
            <a:r>
              <a:rPr lang="en-GB" dirty="0" smtClean="0"/>
              <a:t>string word;</a:t>
            </a:r>
          </a:p>
          <a:p>
            <a:r>
              <a:rPr lang="en-GB" dirty="0" smtClean="0"/>
              <a:t>string[] list;</a:t>
            </a:r>
          </a:p>
          <a:p>
            <a:r>
              <a:rPr lang="en-GB" dirty="0" err="1" smtClean="0"/>
              <a:t>int</a:t>
            </a:r>
            <a:r>
              <a:rPr lang="en-GB" dirty="0" smtClean="0"/>
              <a:t> index;</a:t>
            </a:r>
            <a:br>
              <a:rPr lang="en-GB" dirty="0" smtClean="0"/>
            </a:br>
            <a:endParaRPr lang="en-GB" dirty="0"/>
          </a:p>
          <a:p>
            <a:r>
              <a:rPr lang="en-GB" dirty="0" smtClean="0"/>
              <a:t>// Read values</a:t>
            </a:r>
            <a:br>
              <a:rPr lang="en-GB" dirty="0" smtClean="0"/>
            </a:br>
            <a:r>
              <a:rPr lang="en-GB" dirty="0" smtClean="0"/>
              <a:t>list = </a:t>
            </a:r>
            <a:r>
              <a:rPr lang="en-GB" b="1" dirty="0" err="1" smtClean="0"/>
              <a:t>ReadValues</a:t>
            </a:r>
            <a:r>
              <a:rPr lang="en-GB" b="1" dirty="0" smtClean="0"/>
              <a:t>(list, 10);</a:t>
            </a:r>
          </a:p>
          <a:p>
            <a:endParaRPr lang="en-GB" dirty="0"/>
          </a:p>
          <a:p>
            <a:r>
              <a:rPr lang="en-GB" dirty="0" smtClean="0"/>
              <a:t>// Read search word</a:t>
            </a:r>
            <a:br>
              <a:rPr lang="en-GB" dirty="0" smtClean="0"/>
            </a:br>
            <a:r>
              <a:rPr lang="en-GB" b="1" dirty="0" err="1" smtClean="0"/>
              <a:t>word</a:t>
            </a:r>
            <a:r>
              <a:rPr lang="en-GB" b="1" dirty="0" smtClean="0"/>
              <a:t> = </a:t>
            </a:r>
            <a:r>
              <a:rPr lang="en-GB" b="1" dirty="0" err="1" smtClean="0"/>
              <a:t>ReadWord</a:t>
            </a:r>
            <a:r>
              <a:rPr lang="en-GB" b="1" dirty="0" smtClean="0"/>
              <a:t>(“Enter search word”);</a:t>
            </a:r>
          </a:p>
        </p:txBody>
      </p:sp>
    </p:spTree>
    <p:extLst>
      <p:ext uri="{BB962C8B-B14F-4D97-AF65-F5344CB8AC3E}">
        <p14:creationId xmlns:p14="http://schemas.microsoft.com/office/powerpoint/2010/main" val="251652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t>Restate the Problem</a:t>
            </a:r>
          </a:p>
        </p:txBody>
      </p:sp>
      <p:sp>
        <p:nvSpPr>
          <p:cNvPr id="8195" name="Content Placeholder 2"/>
          <p:cNvSpPr>
            <a:spLocks noGrp="1"/>
          </p:cNvSpPr>
          <p:nvPr>
            <p:ph idx="1"/>
          </p:nvPr>
        </p:nvSpPr>
        <p:spPr>
          <a:xfrm>
            <a:off x="1047750" y="1161535"/>
            <a:ext cx="7029450" cy="4677290"/>
          </a:xfrm>
        </p:spPr>
        <p:txBody>
          <a:bodyPr/>
          <a:lstStyle/>
          <a:p>
            <a:r>
              <a:rPr lang="en-GB" altLang="en-US" dirty="0" smtClean="0"/>
              <a:t>Identify the Requirements and Constraints</a:t>
            </a:r>
          </a:p>
          <a:p>
            <a:endParaRPr lang="en-GB" altLang="en-US" dirty="0" smtClean="0"/>
          </a:p>
          <a:p>
            <a:r>
              <a:rPr lang="en-GB" altLang="en-US" dirty="0" smtClean="0"/>
              <a:t>Requirement:</a:t>
            </a:r>
            <a:br>
              <a:rPr lang="en-GB" altLang="en-US" dirty="0" smtClean="0"/>
            </a:br>
            <a:r>
              <a:rPr lang="en-GB" altLang="en-US" dirty="0" smtClean="0"/>
              <a:t>Something the program must or should do!!</a:t>
            </a:r>
            <a:br>
              <a:rPr lang="en-GB" altLang="en-US" dirty="0" smtClean="0"/>
            </a:br>
            <a:r>
              <a:rPr lang="en-GB" altLang="en-US" dirty="0" smtClean="0"/>
              <a:t>Example:</a:t>
            </a:r>
            <a:br>
              <a:rPr lang="en-GB" altLang="en-US" dirty="0" smtClean="0"/>
            </a:br>
            <a:r>
              <a:rPr lang="en-GB" altLang="en-US" dirty="0" smtClean="0"/>
              <a:t>“The user must be allowed to enter a number”</a:t>
            </a:r>
          </a:p>
          <a:p>
            <a:endParaRPr lang="en-GB" altLang="en-US" dirty="0" smtClean="0"/>
          </a:p>
          <a:p>
            <a:r>
              <a:rPr lang="en-GB" altLang="en-US" dirty="0" smtClean="0"/>
              <a:t>Constraint:</a:t>
            </a:r>
            <a:br>
              <a:rPr lang="en-GB" altLang="en-US" dirty="0" smtClean="0"/>
            </a:br>
            <a:r>
              <a:rPr lang="en-GB" altLang="en-US" dirty="0" smtClean="0"/>
              <a:t>A restriction or limitation</a:t>
            </a:r>
            <a:br>
              <a:rPr lang="en-GB" altLang="en-US" dirty="0" smtClean="0"/>
            </a:br>
            <a:r>
              <a:rPr lang="en-GB" altLang="en-US" dirty="0" smtClean="0"/>
              <a:t>A rule we must obey</a:t>
            </a:r>
            <a:br>
              <a:rPr lang="en-GB" altLang="en-US" dirty="0" smtClean="0"/>
            </a:br>
            <a:r>
              <a:rPr lang="en-GB" altLang="en-US" dirty="0" smtClean="0"/>
              <a:t>Example:</a:t>
            </a:r>
            <a:br>
              <a:rPr lang="en-GB" altLang="en-US" dirty="0" smtClean="0"/>
            </a:br>
            <a:r>
              <a:rPr lang="en-GB" altLang="en-US" dirty="0" smtClean="0"/>
              <a:t>“A number should only be 4 digits in length”</a:t>
            </a:r>
          </a:p>
        </p:txBody>
      </p:sp>
      <p:sp>
        <p:nvSpPr>
          <p:cNvPr id="8196"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smtClean="0"/>
              <a:t>Restate the Problem</a:t>
            </a:r>
          </a:p>
        </p:txBody>
      </p:sp>
      <p:sp>
        <p:nvSpPr>
          <p:cNvPr id="9219" name="Content Placeholder 2"/>
          <p:cNvSpPr>
            <a:spLocks noGrp="1"/>
          </p:cNvSpPr>
          <p:nvPr>
            <p:ph idx="1"/>
          </p:nvPr>
        </p:nvSpPr>
        <p:spPr>
          <a:xfrm>
            <a:off x="1047750" y="1079500"/>
            <a:ext cx="7029450" cy="4759325"/>
          </a:xfrm>
        </p:spPr>
        <p:txBody>
          <a:bodyPr/>
          <a:lstStyle/>
          <a:p>
            <a:pPr marL="0" indent="0">
              <a:buFont typeface="Monotype Sorts" pitchFamily="2" charset="2"/>
              <a:buNone/>
            </a:pPr>
            <a:r>
              <a:rPr lang="en-GB" altLang="en-US" smtClean="0"/>
              <a:t>A robot must transport a lion, a zebra and a sack of apples between two rooms. If left unattended, the lion will eat the zebra and the zebra will eat the apples. Unfortunately, the robot can carry only one item at a time. </a:t>
            </a:r>
          </a:p>
          <a:p>
            <a:pPr marL="0" indent="0">
              <a:buFont typeface="Monotype Sorts" pitchFamily="2" charset="2"/>
              <a:buNone/>
            </a:pPr>
            <a:endParaRPr lang="en-GB" altLang="en-US" smtClean="0"/>
          </a:p>
          <a:p>
            <a:pPr marL="0" indent="0">
              <a:buFont typeface="Monotype Sorts" pitchFamily="2" charset="2"/>
              <a:buNone/>
            </a:pPr>
            <a:r>
              <a:rPr lang="en-GB" altLang="en-US" smtClean="0"/>
              <a:t>How can it transport all the items between the rooms safely?</a:t>
            </a:r>
          </a:p>
        </p:txBody>
      </p:sp>
      <p:sp>
        <p:nvSpPr>
          <p:cNvPr id="9220"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 name="TextBox 4"/>
          <p:cNvSpPr txBox="1"/>
          <p:nvPr/>
        </p:nvSpPr>
        <p:spPr>
          <a:xfrm>
            <a:off x="679450" y="3219450"/>
            <a:ext cx="8089900" cy="3170238"/>
          </a:xfrm>
          <a:prstGeom prst="rect">
            <a:avLst/>
          </a:prstGeom>
          <a:noFill/>
          <a:ln w="19050">
            <a:solidFill>
              <a:srgbClr val="FF0000"/>
            </a:solidFill>
          </a:ln>
        </p:spPr>
        <p:txBody>
          <a:bodyPr>
            <a:spAutoFit/>
          </a:bodyPr>
          <a:lstStyle/>
          <a:p>
            <a:pPr>
              <a:defRPr/>
            </a:pPr>
            <a:r>
              <a:rPr lang="en-GB" sz="2000" dirty="0"/>
              <a:t>The trick is to restate the constraints of this problem in generic form:</a:t>
            </a:r>
          </a:p>
          <a:p>
            <a:pPr>
              <a:defRPr/>
            </a:pPr>
            <a:r>
              <a:rPr lang="en-GB" sz="2000" dirty="0"/>
              <a:t> </a:t>
            </a:r>
          </a:p>
          <a:p>
            <a:pPr marL="742950" lvl="1" indent="-285750">
              <a:buFont typeface="Arial" panose="020B0604020202020204" pitchFamily="34" charset="0"/>
              <a:buChar char="•"/>
              <a:defRPr/>
            </a:pPr>
            <a:r>
              <a:rPr lang="en-GB" sz="2000" dirty="0"/>
              <a:t>The robot can only carry one item </a:t>
            </a:r>
          </a:p>
          <a:p>
            <a:pPr marL="742950" lvl="1" indent="-285750">
              <a:buFont typeface="Arial" panose="020B0604020202020204" pitchFamily="34" charset="0"/>
              <a:buChar char="•"/>
              <a:defRPr/>
            </a:pPr>
            <a:r>
              <a:rPr lang="en-GB" sz="2000" dirty="0"/>
              <a:t>The robot can pick up and carry any item in the room</a:t>
            </a:r>
          </a:p>
          <a:p>
            <a:pPr marL="742950" lvl="1" indent="-285750">
              <a:buFont typeface="Arial" panose="020B0604020202020204" pitchFamily="34" charset="0"/>
              <a:buChar char="•"/>
              <a:defRPr/>
            </a:pPr>
            <a:r>
              <a:rPr lang="en-GB" sz="2000" dirty="0"/>
              <a:t>If the robot is carrying anything, it should place it in the room it enters</a:t>
            </a:r>
          </a:p>
          <a:p>
            <a:pPr lvl="1">
              <a:defRPr/>
            </a:pPr>
            <a:endParaRPr lang="en-GB" sz="2000" dirty="0"/>
          </a:p>
          <a:p>
            <a:pPr lvl="1">
              <a:defRPr/>
            </a:pPr>
            <a:r>
              <a:rPr lang="en-GB" sz="2000" i="1" dirty="0"/>
              <a:t>If you apply these rules systematically, you will eventually discover that the answer is to move zebra first, move the apples second but to bring back the zebra before moving the lion.</a:t>
            </a:r>
            <a:endParaRPr lang="en-GB" sz="2000" dirty="0"/>
          </a:p>
        </p:txBody>
      </p:sp>
    </p:spTree>
    <p:extLst>
      <p:ext uri="{BB962C8B-B14F-4D97-AF65-F5344CB8AC3E}">
        <p14:creationId xmlns:p14="http://schemas.microsoft.com/office/powerpoint/2010/main" val="21166953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15523</TotalTime>
  <Words>892</Words>
  <Application>Microsoft Office PowerPoint</Application>
  <PresentationFormat>On-screen Show (4:3)</PresentationFormat>
  <Paragraphs>262</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Helvetica</vt:lpstr>
      <vt:lpstr>Helvetica-Narrow</vt:lpstr>
      <vt:lpstr>Impact</vt:lpstr>
      <vt:lpstr>Monotype Sorts</vt:lpstr>
      <vt:lpstr>Times New Roman</vt:lpstr>
      <vt:lpstr>Wingdings</vt:lpstr>
      <vt:lpstr>os-slides</vt:lpstr>
      <vt:lpstr>Problem Solving Overview</vt:lpstr>
      <vt:lpstr>Generic Function Pattern</vt:lpstr>
      <vt:lpstr>Problem Solving Techniques</vt:lpstr>
      <vt:lpstr>PowerPoint Presentation</vt:lpstr>
      <vt:lpstr>What do you know?</vt:lpstr>
      <vt:lpstr>What don’t I know? Example</vt:lpstr>
      <vt:lpstr>PowerPoint Presentation</vt:lpstr>
      <vt:lpstr>PowerPoint Presentation</vt:lpstr>
      <vt:lpstr>Subdivide the Problem</vt:lpstr>
      <vt:lpstr>Consider Each Problem</vt:lpstr>
      <vt:lpstr>PowerPoint Presentation</vt:lpstr>
      <vt:lpstr>Rank the Problems from Easiest to Hardest</vt:lpstr>
      <vt:lpstr>PowerPoint Presentation</vt:lpstr>
      <vt:lpstr>PowerPoint Presentation</vt:lpstr>
      <vt:lpstr>PowerPoint Presentation</vt:lpstr>
      <vt:lpstr>Generalise</vt:lpstr>
      <vt:lpstr>PowerPoint Presentation</vt:lpstr>
      <vt:lpstr>Restate the Problem</vt:lpstr>
      <vt:lpstr>Restate the Problem</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CourseContent</dc:title>
  <dc:creator>Mike Dacey</dc:creator>
  <cp:lastModifiedBy>Michael Dacey</cp:lastModifiedBy>
  <cp:revision>263</cp:revision>
  <cp:lastPrinted>2001-06-14T13:58:17Z</cp:lastPrinted>
  <dcterms:created xsi:type="dcterms:W3CDTF">1999-06-25T18:38:26Z</dcterms:created>
  <dcterms:modified xsi:type="dcterms:W3CDTF">2017-03-02T16:14:46Z</dcterms:modified>
</cp:coreProperties>
</file>