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4"/>
  </p:notes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Lst>
  <p:sldSz cx="12192000" cy="6858000"/>
  <p:notesSz cx="6858000" cy="9144000"/>
  <p:embeddedFontLst>
    <p:embeddedFont>
      <p:font typeface="Calibri" panose="020F0502020204030204" pitchFamily="34" charset="0"/>
      <p:regular r:id="rId35"/>
      <p:bold r:id="rId36"/>
      <p:italic r:id="rId37"/>
      <p:boldItalic r:id="rId38"/>
    </p:embeddedFont>
    <p:embeddedFont>
      <p:font typeface="Roboto" panose="020B0604020202020204" charset="0"/>
      <p:regular r:id="rId39"/>
      <p:bold r:id="rId40"/>
      <p:italic r:id="rId41"/>
      <p:boldItalic r:id="rId4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B0EEB7-B13C-424F-A846-2372ABDC0C9D}" v="14" dt="2018-12-02T22:05:52.3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5.fntdata"/><Relationship Id="rId21" Type="http://schemas.openxmlformats.org/officeDocument/2006/relationships/slide" Target="slides/slide20.xml"/><Relationship Id="rId34" Type="http://schemas.openxmlformats.org/officeDocument/2006/relationships/notesMaster" Target="notesMasters/notesMaster1.xml"/><Relationship Id="rId42" Type="http://schemas.openxmlformats.org/officeDocument/2006/relationships/font" Target="fonts/font8.fntdata"/><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3.fntdata"/><Relationship Id="rId40" Type="http://schemas.openxmlformats.org/officeDocument/2006/relationships/font" Target="fonts/font6.fntdata"/><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1.fntdata"/><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4.fntdata"/><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font" Target="fonts/font7.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mee hassan" userId="55d0a556cafd032d" providerId="LiveId" clId="{9DB0EEB7-B13C-424F-A846-2372ABDC0C9D}"/>
    <pc:docChg chg="undo addSld delSld modSld">
      <pc:chgData name="sumee hassan" userId="55d0a556cafd032d" providerId="LiveId" clId="{9DB0EEB7-B13C-424F-A846-2372ABDC0C9D}" dt="2018-12-02T22:06:18.268" v="185" actId="404"/>
      <pc:docMkLst>
        <pc:docMk/>
      </pc:docMkLst>
      <pc:sldChg chg="modSp">
        <pc:chgData name="sumee hassan" userId="55d0a556cafd032d" providerId="LiveId" clId="{9DB0EEB7-B13C-424F-A846-2372ABDC0C9D}" dt="2018-12-02T21:55:45.613" v="5" actId="208"/>
        <pc:sldMkLst>
          <pc:docMk/>
          <pc:sldMk cId="0" sldId="256"/>
        </pc:sldMkLst>
        <pc:spChg chg="mod">
          <ac:chgData name="sumee hassan" userId="55d0a556cafd032d" providerId="LiveId" clId="{9DB0EEB7-B13C-424F-A846-2372ABDC0C9D}" dt="2018-12-02T21:55:35.378" v="3" actId="208"/>
          <ac:spMkLst>
            <pc:docMk/>
            <pc:sldMk cId="0" sldId="256"/>
            <ac:spMk id="84" creationId="{00000000-0000-0000-0000-000000000000}"/>
          </ac:spMkLst>
        </pc:spChg>
        <pc:spChg chg="mod">
          <ac:chgData name="sumee hassan" userId="55d0a556cafd032d" providerId="LiveId" clId="{9DB0EEB7-B13C-424F-A846-2372ABDC0C9D}" dt="2018-12-02T21:55:45.613" v="5" actId="208"/>
          <ac:spMkLst>
            <pc:docMk/>
            <pc:sldMk cId="0" sldId="256"/>
            <ac:spMk id="85" creationId="{00000000-0000-0000-0000-000000000000}"/>
          </ac:spMkLst>
        </pc:spChg>
      </pc:sldChg>
      <pc:sldChg chg="modSp">
        <pc:chgData name="sumee hassan" userId="55d0a556cafd032d" providerId="LiveId" clId="{9DB0EEB7-B13C-424F-A846-2372ABDC0C9D}" dt="2018-12-02T21:56:01.832" v="6" actId="1076"/>
        <pc:sldMkLst>
          <pc:docMk/>
          <pc:sldMk cId="0" sldId="258"/>
        </pc:sldMkLst>
        <pc:spChg chg="mod">
          <ac:chgData name="sumee hassan" userId="55d0a556cafd032d" providerId="LiveId" clId="{9DB0EEB7-B13C-424F-A846-2372ABDC0C9D}" dt="2018-12-02T21:56:01.832" v="6" actId="1076"/>
          <ac:spMkLst>
            <pc:docMk/>
            <pc:sldMk cId="0" sldId="258"/>
            <ac:spMk id="97" creationId="{00000000-0000-0000-0000-000000000000}"/>
          </ac:spMkLst>
        </pc:spChg>
      </pc:sldChg>
      <pc:sldChg chg="modSp">
        <pc:chgData name="sumee hassan" userId="55d0a556cafd032d" providerId="LiveId" clId="{9DB0EEB7-B13C-424F-A846-2372ABDC0C9D}" dt="2018-12-02T21:56:13.471" v="7" actId="1076"/>
        <pc:sldMkLst>
          <pc:docMk/>
          <pc:sldMk cId="0" sldId="261"/>
        </pc:sldMkLst>
        <pc:picChg chg="mod">
          <ac:chgData name="sumee hassan" userId="55d0a556cafd032d" providerId="LiveId" clId="{9DB0EEB7-B13C-424F-A846-2372ABDC0C9D}" dt="2018-12-02T21:56:13.471" v="7" actId="1076"/>
          <ac:picMkLst>
            <pc:docMk/>
            <pc:sldMk cId="0" sldId="261"/>
            <ac:picMk id="118" creationId="{00000000-0000-0000-0000-000000000000}"/>
          </ac:picMkLst>
        </pc:picChg>
      </pc:sldChg>
      <pc:sldChg chg="modSp del">
        <pc:chgData name="sumee hassan" userId="55d0a556cafd032d" providerId="LiveId" clId="{9DB0EEB7-B13C-424F-A846-2372ABDC0C9D}" dt="2018-12-02T21:55:08.235" v="1" actId="2696"/>
        <pc:sldMkLst>
          <pc:docMk/>
          <pc:sldMk cId="0" sldId="262"/>
        </pc:sldMkLst>
        <pc:picChg chg="mod">
          <ac:chgData name="sumee hassan" userId="55d0a556cafd032d" providerId="LiveId" clId="{9DB0EEB7-B13C-424F-A846-2372ABDC0C9D}" dt="2018-12-02T21:54:55.003" v="0" actId="14100"/>
          <ac:picMkLst>
            <pc:docMk/>
            <pc:sldMk cId="0" sldId="262"/>
            <ac:picMk id="126" creationId="{00000000-0000-0000-0000-000000000000}"/>
          </ac:picMkLst>
        </pc:picChg>
      </pc:sldChg>
      <pc:sldChg chg="modSp">
        <pc:chgData name="sumee hassan" userId="55d0a556cafd032d" providerId="LiveId" clId="{9DB0EEB7-B13C-424F-A846-2372ABDC0C9D}" dt="2018-12-02T21:56:29.299" v="11" actId="1440"/>
        <pc:sldMkLst>
          <pc:docMk/>
          <pc:sldMk cId="0" sldId="263"/>
        </pc:sldMkLst>
        <pc:picChg chg="mod">
          <ac:chgData name="sumee hassan" userId="55d0a556cafd032d" providerId="LiveId" clId="{9DB0EEB7-B13C-424F-A846-2372ABDC0C9D}" dt="2018-12-02T21:56:24.285" v="9" actId="1440"/>
          <ac:picMkLst>
            <pc:docMk/>
            <pc:sldMk cId="0" sldId="263"/>
            <ac:picMk id="136" creationId="{00000000-0000-0000-0000-000000000000}"/>
          </ac:picMkLst>
        </pc:picChg>
        <pc:picChg chg="mod">
          <ac:chgData name="sumee hassan" userId="55d0a556cafd032d" providerId="LiveId" clId="{9DB0EEB7-B13C-424F-A846-2372ABDC0C9D}" dt="2018-12-02T21:56:29.299" v="11" actId="1440"/>
          <ac:picMkLst>
            <pc:docMk/>
            <pc:sldMk cId="0" sldId="263"/>
            <ac:picMk id="137" creationId="{00000000-0000-0000-0000-000000000000}"/>
          </ac:picMkLst>
        </pc:picChg>
      </pc:sldChg>
      <pc:sldChg chg="modSp">
        <pc:chgData name="sumee hassan" userId="55d0a556cafd032d" providerId="LiveId" clId="{9DB0EEB7-B13C-424F-A846-2372ABDC0C9D}" dt="2018-12-02T21:56:50.983" v="15" actId="1076"/>
        <pc:sldMkLst>
          <pc:docMk/>
          <pc:sldMk cId="0" sldId="264"/>
        </pc:sldMkLst>
        <pc:picChg chg="mod">
          <ac:chgData name="sumee hassan" userId="55d0a556cafd032d" providerId="LiveId" clId="{9DB0EEB7-B13C-424F-A846-2372ABDC0C9D}" dt="2018-12-02T21:56:38.577" v="12" actId="1440"/>
          <ac:picMkLst>
            <pc:docMk/>
            <pc:sldMk cId="0" sldId="264"/>
            <ac:picMk id="145" creationId="{00000000-0000-0000-0000-000000000000}"/>
          </ac:picMkLst>
        </pc:picChg>
        <pc:picChg chg="mod">
          <ac:chgData name="sumee hassan" userId="55d0a556cafd032d" providerId="LiveId" clId="{9DB0EEB7-B13C-424F-A846-2372ABDC0C9D}" dt="2018-12-02T21:56:41.362" v="13" actId="1440"/>
          <ac:picMkLst>
            <pc:docMk/>
            <pc:sldMk cId="0" sldId="264"/>
            <ac:picMk id="146" creationId="{00000000-0000-0000-0000-000000000000}"/>
          </ac:picMkLst>
        </pc:picChg>
        <pc:picChg chg="mod">
          <ac:chgData name="sumee hassan" userId="55d0a556cafd032d" providerId="LiveId" clId="{9DB0EEB7-B13C-424F-A846-2372ABDC0C9D}" dt="2018-12-02T21:56:50.983" v="15" actId="1076"/>
          <ac:picMkLst>
            <pc:docMk/>
            <pc:sldMk cId="0" sldId="264"/>
            <ac:picMk id="147" creationId="{00000000-0000-0000-0000-000000000000}"/>
          </ac:picMkLst>
        </pc:picChg>
      </pc:sldChg>
      <pc:sldChg chg="modSp">
        <pc:chgData name="sumee hassan" userId="55d0a556cafd032d" providerId="LiveId" clId="{9DB0EEB7-B13C-424F-A846-2372ABDC0C9D}" dt="2018-12-02T21:57:04.918" v="17" actId="1076"/>
        <pc:sldMkLst>
          <pc:docMk/>
          <pc:sldMk cId="0" sldId="265"/>
        </pc:sldMkLst>
        <pc:spChg chg="mod">
          <ac:chgData name="sumee hassan" userId="55d0a556cafd032d" providerId="LiveId" clId="{9DB0EEB7-B13C-424F-A846-2372ABDC0C9D}" dt="2018-12-02T21:57:04.918" v="17" actId="1076"/>
          <ac:spMkLst>
            <pc:docMk/>
            <pc:sldMk cId="0" sldId="265"/>
            <ac:spMk id="154" creationId="{00000000-0000-0000-0000-000000000000}"/>
          </ac:spMkLst>
        </pc:spChg>
      </pc:sldChg>
      <pc:sldChg chg="modSp">
        <pc:chgData name="sumee hassan" userId="55d0a556cafd032d" providerId="LiveId" clId="{9DB0EEB7-B13C-424F-A846-2372ABDC0C9D}" dt="2018-12-02T21:57:16.848" v="18" actId="1076"/>
        <pc:sldMkLst>
          <pc:docMk/>
          <pc:sldMk cId="0" sldId="266"/>
        </pc:sldMkLst>
        <pc:picChg chg="mod">
          <ac:chgData name="sumee hassan" userId="55d0a556cafd032d" providerId="LiveId" clId="{9DB0EEB7-B13C-424F-A846-2372ABDC0C9D}" dt="2018-12-02T21:57:16.848" v="18" actId="1076"/>
          <ac:picMkLst>
            <pc:docMk/>
            <pc:sldMk cId="0" sldId="266"/>
            <ac:picMk id="160" creationId="{00000000-0000-0000-0000-000000000000}"/>
          </ac:picMkLst>
        </pc:picChg>
      </pc:sldChg>
      <pc:sldChg chg="modSp">
        <pc:chgData name="sumee hassan" userId="55d0a556cafd032d" providerId="LiveId" clId="{9DB0EEB7-B13C-424F-A846-2372ABDC0C9D}" dt="2018-12-02T21:57:56.482" v="19" actId="1076"/>
        <pc:sldMkLst>
          <pc:docMk/>
          <pc:sldMk cId="0" sldId="267"/>
        </pc:sldMkLst>
        <pc:spChg chg="mod">
          <ac:chgData name="sumee hassan" userId="55d0a556cafd032d" providerId="LiveId" clId="{9DB0EEB7-B13C-424F-A846-2372ABDC0C9D}" dt="2018-12-02T21:57:56.482" v="19" actId="1076"/>
          <ac:spMkLst>
            <pc:docMk/>
            <pc:sldMk cId="0" sldId="267"/>
            <ac:spMk id="166" creationId="{00000000-0000-0000-0000-000000000000}"/>
          </ac:spMkLst>
        </pc:spChg>
      </pc:sldChg>
      <pc:sldChg chg="modSp">
        <pc:chgData name="sumee hassan" userId="55d0a556cafd032d" providerId="LiveId" clId="{9DB0EEB7-B13C-424F-A846-2372ABDC0C9D}" dt="2018-12-02T21:58:35.521" v="22"/>
        <pc:sldMkLst>
          <pc:docMk/>
          <pc:sldMk cId="0" sldId="276"/>
        </pc:sldMkLst>
        <pc:picChg chg="mod">
          <ac:chgData name="sumee hassan" userId="55d0a556cafd032d" providerId="LiveId" clId="{9DB0EEB7-B13C-424F-A846-2372ABDC0C9D}" dt="2018-12-02T21:58:35.521" v="22"/>
          <ac:picMkLst>
            <pc:docMk/>
            <pc:sldMk cId="0" sldId="276"/>
            <ac:picMk id="230" creationId="{00000000-0000-0000-0000-000000000000}"/>
          </ac:picMkLst>
        </pc:picChg>
      </pc:sldChg>
      <pc:sldChg chg="modSp">
        <pc:chgData name="sumee hassan" userId="55d0a556cafd032d" providerId="LiveId" clId="{9DB0EEB7-B13C-424F-A846-2372ABDC0C9D}" dt="2018-12-02T21:58:45.364" v="24" actId="1076"/>
        <pc:sldMkLst>
          <pc:docMk/>
          <pc:sldMk cId="0" sldId="278"/>
        </pc:sldMkLst>
        <pc:picChg chg="mod">
          <ac:chgData name="sumee hassan" userId="55d0a556cafd032d" providerId="LiveId" clId="{9DB0EEB7-B13C-424F-A846-2372ABDC0C9D}" dt="2018-12-02T21:58:45.364" v="24" actId="1076"/>
          <ac:picMkLst>
            <pc:docMk/>
            <pc:sldMk cId="0" sldId="278"/>
            <ac:picMk id="243" creationId="{00000000-0000-0000-0000-000000000000}"/>
          </ac:picMkLst>
        </pc:picChg>
      </pc:sldChg>
      <pc:sldChg chg="addSp delSp modSp add">
        <pc:chgData name="sumee hassan" userId="55d0a556cafd032d" providerId="LiveId" clId="{9DB0EEB7-B13C-424F-A846-2372ABDC0C9D}" dt="2018-12-02T22:02:38.389" v="119" actId="20577"/>
        <pc:sldMkLst>
          <pc:docMk/>
          <pc:sldMk cId="2490156865" sldId="286"/>
        </pc:sldMkLst>
        <pc:spChg chg="del">
          <ac:chgData name="sumee hassan" userId="55d0a556cafd032d" providerId="LiveId" clId="{9DB0EEB7-B13C-424F-A846-2372ABDC0C9D}" dt="2018-12-02T21:59:34.030" v="26"/>
          <ac:spMkLst>
            <pc:docMk/>
            <pc:sldMk cId="2490156865" sldId="286"/>
            <ac:spMk id="2" creationId="{FCC77C16-A05F-44A4-897D-021296ED8B2A}"/>
          </ac:spMkLst>
        </pc:spChg>
        <pc:spChg chg="del">
          <ac:chgData name="sumee hassan" userId="55d0a556cafd032d" providerId="LiveId" clId="{9DB0EEB7-B13C-424F-A846-2372ABDC0C9D}" dt="2018-12-02T21:59:34.030" v="26"/>
          <ac:spMkLst>
            <pc:docMk/>
            <pc:sldMk cId="2490156865" sldId="286"/>
            <ac:spMk id="3" creationId="{0798677A-A896-4200-A15C-F98031088776}"/>
          </ac:spMkLst>
        </pc:spChg>
        <pc:spChg chg="add del mod">
          <ac:chgData name="sumee hassan" userId="55d0a556cafd032d" providerId="LiveId" clId="{9DB0EEB7-B13C-424F-A846-2372ABDC0C9D}" dt="2018-12-02T21:59:37.877" v="27"/>
          <ac:spMkLst>
            <pc:docMk/>
            <pc:sldMk cId="2490156865" sldId="286"/>
            <ac:spMk id="4" creationId="{4839CB0C-4A54-487D-9021-887BB747D7B0}"/>
          </ac:spMkLst>
        </pc:spChg>
        <pc:spChg chg="add del mod">
          <ac:chgData name="sumee hassan" userId="55d0a556cafd032d" providerId="LiveId" clId="{9DB0EEB7-B13C-424F-A846-2372ABDC0C9D}" dt="2018-12-02T21:59:37.877" v="27"/>
          <ac:spMkLst>
            <pc:docMk/>
            <pc:sldMk cId="2490156865" sldId="286"/>
            <ac:spMk id="5" creationId="{A28112DC-3DED-40E0-8062-815ECB177A8E}"/>
          </ac:spMkLst>
        </pc:spChg>
        <pc:spChg chg="add mod">
          <ac:chgData name="sumee hassan" userId="55d0a556cafd032d" providerId="LiveId" clId="{9DB0EEB7-B13C-424F-A846-2372ABDC0C9D}" dt="2018-12-02T22:02:38.389" v="119" actId="20577"/>
          <ac:spMkLst>
            <pc:docMk/>
            <pc:sldMk cId="2490156865" sldId="286"/>
            <ac:spMk id="6" creationId="{E32C17D1-EE4A-4FBA-AB89-300F01F4819B}"/>
          </ac:spMkLst>
        </pc:spChg>
        <pc:spChg chg="add mod">
          <ac:chgData name="sumee hassan" userId="55d0a556cafd032d" providerId="LiveId" clId="{9DB0EEB7-B13C-424F-A846-2372ABDC0C9D}" dt="2018-12-02T22:02:08.585" v="76" actId="20577"/>
          <ac:spMkLst>
            <pc:docMk/>
            <pc:sldMk cId="2490156865" sldId="286"/>
            <ac:spMk id="7" creationId="{EF81371D-C342-48B4-BF19-62428B3D6AC9}"/>
          </ac:spMkLst>
        </pc:spChg>
      </pc:sldChg>
      <pc:sldChg chg="addSp delSp modSp add">
        <pc:chgData name="sumee hassan" userId="55d0a556cafd032d" providerId="LiveId" clId="{9DB0EEB7-B13C-424F-A846-2372ABDC0C9D}" dt="2018-12-02T22:04:17.904" v="137" actId="115"/>
        <pc:sldMkLst>
          <pc:docMk/>
          <pc:sldMk cId="2773057960" sldId="287"/>
        </pc:sldMkLst>
        <pc:spChg chg="del">
          <ac:chgData name="sumee hassan" userId="55d0a556cafd032d" providerId="LiveId" clId="{9DB0EEB7-B13C-424F-A846-2372ABDC0C9D}" dt="2018-12-02T22:02:16.053" v="78"/>
          <ac:spMkLst>
            <pc:docMk/>
            <pc:sldMk cId="2773057960" sldId="287"/>
            <ac:spMk id="2" creationId="{9E85E146-E5C8-4EEF-9109-BA27D287C2A8}"/>
          </ac:spMkLst>
        </pc:spChg>
        <pc:spChg chg="del">
          <ac:chgData name="sumee hassan" userId="55d0a556cafd032d" providerId="LiveId" clId="{9DB0EEB7-B13C-424F-A846-2372ABDC0C9D}" dt="2018-12-02T22:02:16.053" v="78"/>
          <ac:spMkLst>
            <pc:docMk/>
            <pc:sldMk cId="2773057960" sldId="287"/>
            <ac:spMk id="3" creationId="{DC114D2F-E887-4D9D-81E0-31C8B008C2BC}"/>
          </ac:spMkLst>
        </pc:spChg>
        <pc:spChg chg="add mod">
          <ac:chgData name="sumee hassan" userId="55d0a556cafd032d" providerId="LiveId" clId="{9DB0EEB7-B13C-424F-A846-2372ABDC0C9D}" dt="2018-12-02T22:02:28.239" v="104" actId="20577"/>
          <ac:spMkLst>
            <pc:docMk/>
            <pc:sldMk cId="2773057960" sldId="287"/>
            <ac:spMk id="4" creationId="{63C19A3E-4C41-4B64-BB9B-8C8144B5E050}"/>
          </ac:spMkLst>
        </pc:spChg>
        <pc:spChg chg="add mod">
          <ac:chgData name="sumee hassan" userId="55d0a556cafd032d" providerId="LiveId" clId="{9DB0EEB7-B13C-424F-A846-2372ABDC0C9D}" dt="2018-12-02T22:04:17.904" v="137" actId="115"/>
          <ac:spMkLst>
            <pc:docMk/>
            <pc:sldMk cId="2773057960" sldId="287"/>
            <ac:spMk id="5" creationId="{0DFC9B05-C9BB-474E-9143-0E02E076D637}"/>
          </ac:spMkLst>
        </pc:spChg>
      </pc:sldChg>
      <pc:sldChg chg="addSp delSp modSp add">
        <pc:chgData name="sumee hassan" userId="55d0a556cafd032d" providerId="LiveId" clId="{9DB0EEB7-B13C-424F-A846-2372ABDC0C9D}" dt="2018-12-02T22:06:18.268" v="185" actId="404"/>
        <pc:sldMkLst>
          <pc:docMk/>
          <pc:sldMk cId="3622103175" sldId="288"/>
        </pc:sldMkLst>
        <pc:spChg chg="del">
          <ac:chgData name="sumee hassan" userId="55d0a556cafd032d" providerId="LiveId" clId="{9DB0EEB7-B13C-424F-A846-2372ABDC0C9D}" dt="2018-12-02T22:05:24.932" v="139"/>
          <ac:spMkLst>
            <pc:docMk/>
            <pc:sldMk cId="3622103175" sldId="288"/>
            <ac:spMk id="2" creationId="{A428F0A0-F094-462D-8F14-609D40AD1F9C}"/>
          </ac:spMkLst>
        </pc:spChg>
        <pc:spChg chg="del">
          <ac:chgData name="sumee hassan" userId="55d0a556cafd032d" providerId="LiveId" clId="{9DB0EEB7-B13C-424F-A846-2372ABDC0C9D}" dt="2018-12-02T22:05:24.932" v="139"/>
          <ac:spMkLst>
            <pc:docMk/>
            <pc:sldMk cId="3622103175" sldId="288"/>
            <ac:spMk id="3" creationId="{8FB1700F-A085-485F-AE3F-D48D772F44FF}"/>
          </ac:spMkLst>
        </pc:spChg>
        <pc:spChg chg="add mod">
          <ac:chgData name="sumee hassan" userId="55d0a556cafd032d" providerId="LiveId" clId="{9DB0EEB7-B13C-424F-A846-2372ABDC0C9D}" dt="2018-12-02T22:05:39.804" v="170" actId="20577"/>
          <ac:spMkLst>
            <pc:docMk/>
            <pc:sldMk cId="3622103175" sldId="288"/>
            <ac:spMk id="4" creationId="{FA00DD1F-05B0-4215-B44C-0E356E4C9397}"/>
          </ac:spMkLst>
        </pc:spChg>
        <pc:spChg chg="add mod">
          <ac:chgData name="sumee hassan" userId="55d0a556cafd032d" providerId="LiveId" clId="{9DB0EEB7-B13C-424F-A846-2372ABDC0C9D}" dt="2018-12-02T22:06:18.268" v="185" actId="404"/>
          <ac:spMkLst>
            <pc:docMk/>
            <pc:sldMk cId="3622103175" sldId="288"/>
            <ac:spMk id="5" creationId="{5F9BFA56-BF3F-4D26-AE81-995B567A964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Shahida Part</a:t>
            </a: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494a923aa5_1_0: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494a923aa5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Shahida Part</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Shahida Part</a:t>
            </a:r>
            <a:endParaRPr/>
          </a:p>
        </p:txBody>
      </p:sp>
      <p:sp>
        <p:nvSpPr>
          <p:cNvPr id="94" name="Google Shape;94;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494bab0e13_0_13: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494bab0e13_0_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Shahida Part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Akbor Part</a:t>
            </a:r>
            <a:endParaRPr/>
          </a:p>
        </p:txBody>
      </p:sp>
      <p:sp>
        <p:nvSpPr>
          <p:cNvPr id="108" name="Google Shape;108;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494ce5ecd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494ce5ecd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Akbor Part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Thonuma Part</a:t>
            </a:r>
            <a:endParaRPr/>
          </a:p>
        </p:txBody>
      </p:sp>
      <p:sp>
        <p:nvSpPr>
          <p:cNvPr id="131" name="Google Shape;13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495da5c0a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495da5c0a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Thonuma Part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1" name="Google Shape;15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g498e2644c2_6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 name="Google Shape;158;g498e2644c2_6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Thonuma Part</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Shahida Part</a:t>
            </a:r>
            <a:endParaRPr/>
          </a:p>
        </p:txBody>
      </p:sp>
      <p:sp>
        <p:nvSpPr>
          <p:cNvPr id="163" name="Google Shape;163;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
        <p:cNvGrpSpPr/>
        <p:nvPr/>
      </p:nvGrpSpPr>
      <p:grpSpPr>
        <a:xfrm>
          <a:off x="0" y="0"/>
          <a:ext cx="0" cy="0"/>
          <a:chOff x="0" y="0"/>
          <a:chExt cx="0" cy="0"/>
        </a:xfrm>
      </p:grpSpPr>
      <p:sp>
        <p:nvSpPr>
          <p:cNvPr id="169" name="Google Shape;169;g4984de0aea_0_0: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0" name="Google Shape;170;g4984de0ae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Nazrin Part</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4984de0aea_0_5: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4984de0aea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Nazrin Part</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g4984de0aea_0_15: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4" name="Google Shape;184;g4984de0aea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Nazrin Part</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4984de0aea_0_20: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 name="Google Shape;191;g4984de0aea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Nazrin Part</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g4984de0aea_0_26: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8" name="Google Shape;198;g4984de0aea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Nazrin Part</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Aleha Part</a:t>
            </a:r>
            <a:endParaRPr/>
          </a:p>
        </p:txBody>
      </p:sp>
      <p:sp>
        <p:nvSpPr>
          <p:cNvPr id="206" name="Google Shape;206;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g4984de0aea_1_0: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 name="Google Shape;213;g4984de0aea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Aleha Part</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4984de0aea_1_12: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4984de0aea_1_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Aleha Part</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g4984de0aea_1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7" name="Google Shape;227;g4984de0aea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Aleha Part</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Shahida Part</a:t>
            </a:r>
            <a:endParaRPr/>
          </a:p>
        </p:txBody>
      </p:sp>
      <p:sp>
        <p:nvSpPr>
          <p:cNvPr id="233" name="Google Shape;233;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Google Shape;239;g4957ec0640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 name="Google Shape;240;g4957ec0640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Shahida Part</a:t>
            </a:r>
            <a:endParaRPr>
              <a:solidFill>
                <a:schemeClr val="dk1"/>
              </a:solidFill>
            </a:endParaRPr>
          </a:p>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g4968c0e958_0_0: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 name="Google Shape;247;g4968c0e95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Nazrin Part</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g4984de0aea_0_38: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4" name="Google Shape;254;g4984de0aea_0_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Nazrin Part</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9"/>
        <p:cNvGrpSpPr/>
        <p:nvPr/>
      </p:nvGrpSpPr>
      <p:grpSpPr>
        <a:xfrm>
          <a:off x="0" y="0"/>
          <a:ext cx="0" cy="0"/>
          <a:chOff x="0" y="0"/>
          <a:chExt cx="0" cy="0"/>
        </a:xfrm>
      </p:grpSpPr>
      <p:sp>
        <p:nvSpPr>
          <p:cNvPr id="260" name="Google Shape;260;g498e2644c2_0_1: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 name="Google Shape;261;g498e2644c2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t>All of Us</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4"/>
        <p:cNvGrpSpPr/>
        <p:nvPr/>
      </p:nvGrpSpPr>
      <p:grpSpPr>
        <a:xfrm>
          <a:off x="0" y="0"/>
          <a:ext cx="0" cy="0"/>
          <a:chOff x="0" y="0"/>
          <a:chExt cx="0" cy="0"/>
        </a:xfrm>
      </p:grpSpPr>
      <p:sp>
        <p:nvSpPr>
          <p:cNvPr id="265" name="Google Shape;265;g498e2644c2_0_24: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6" name="Google Shape;266;g498e2644c2_0_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g498e2644c2_0_30: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2" name="Google Shape;272;g498e2644c2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p:cNvGrpSpPr/>
        <p:nvPr/>
      </p:nvGrpSpPr>
      <p:grpSpPr>
        <a:xfrm>
          <a:off x="0" y="0"/>
          <a:ext cx="0" cy="0"/>
          <a:chOff x="0" y="0"/>
          <a:chExt cx="0" cy="0"/>
        </a:xfrm>
      </p:grpSpPr>
      <p:sp>
        <p:nvSpPr>
          <p:cNvPr id="277" name="Google Shape;277;g498e2644c2_0_35: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8" name="Google Shape;278;g498e2644c2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2"/>
        <p:cNvGrpSpPr/>
        <p:nvPr/>
      </p:nvGrpSpPr>
      <p:grpSpPr>
        <a:xfrm>
          <a:off x="0" y="0"/>
          <a:ext cx="0" cy="0"/>
          <a:chOff x="0" y="0"/>
          <a:chExt cx="0" cy="0"/>
        </a:xfrm>
      </p:grpSpPr>
      <p:sp>
        <p:nvSpPr>
          <p:cNvPr id="283" name="Google Shape;283;g498e2644c2_0_41: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4" name="Google Shape;284;g498e2644c2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1"/>
        <p:cNvGrpSpPr/>
        <p:nvPr/>
      </p:nvGrpSpPr>
      <p:grpSpPr>
        <a:xfrm>
          <a:off x="0" y="0"/>
          <a:ext cx="0" cy="0"/>
          <a:chOff x="0" y="0"/>
          <a:chExt cx="0" cy="0"/>
        </a:xfrm>
      </p:grpSpPr>
      <p:sp>
        <p:nvSpPr>
          <p:cNvPr id="12" name="Google Shape;12;p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4" name="Google Shape;14;p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7"/>
        <p:cNvGrpSpPr/>
        <p:nvPr/>
      </p:nvGrpSpPr>
      <p:grpSpPr>
        <a:xfrm>
          <a:off x="0" y="0"/>
          <a:ext cx="0" cy="0"/>
          <a:chOff x="0" y="0"/>
          <a:chExt cx="0" cy="0"/>
        </a:xfrm>
      </p:grpSpPr>
      <p:sp>
        <p:nvSpPr>
          <p:cNvPr id="18" name="Google Shape;18;p3"/>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3"/>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0" name="Google Shape;20;p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4"/>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6" name="Google Shape;26;p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5"/>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 name="Google Shape;32;p5"/>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6"/>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9" name="Google Shape;39;p6"/>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6"/>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1" name="Google Shape;41;p6"/>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9"/>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9"/>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0"/>
          <p:cNvSpPr>
            <a:spLocks noGrp="1"/>
          </p:cNvSpPr>
          <p:nvPr>
            <p:ph type="pic" idx="2"/>
          </p:nvPr>
        </p:nvSpPr>
        <p:spPr>
          <a:xfrm>
            <a:off x="5183188" y="987425"/>
            <a:ext cx="6172200" cy="4873625"/>
          </a:xfrm>
          <a:prstGeom prst="rect">
            <a:avLst/>
          </a:prstGeom>
          <a:noFill/>
          <a:ln>
            <a:noFill/>
          </a:ln>
        </p:spPr>
        <p:txBody>
          <a:bodyPr spcFirstLastPara="1" wrap="square" lIns="91425" tIns="45700" rIns="91425" bIns="45700" anchor="t" anchorCtr="0"/>
          <a:lstStyle>
            <a:lvl1pPr marR="0" lvl="0" algn="l" rtl="0">
              <a:lnSpc>
                <a:spcPct val="90000"/>
              </a:lnSpc>
              <a:spcBef>
                <a:spcPts val="1000"/>
              </a:spcBef>
              <a:spcAft>
                <a:spcPts val="0"/>
              </a:spcAft>
              <a:buClr>
                <a:schemeClr val="dk1"/>
              </a:buClr>
              <a:buSzPts val="3200"/>
              <a:buFont typeface="Arial"/>
              <a:buNone/>
              <a:defRPr sz="3200" b="0" i="0" u="none" strike="noStrike" cap="none">
                <a:solidFill>
                  <a:schemeClr val="dk1"/>
                </a:solidFill>
                <a:latin typeface="Calibri"/>
                <a:ea typeface="Calibri"/>
                <a:cs typeface="Calibri"/>
                <a:sym typeface="Calibri"/>
              </a:defRPr>
            </a:lvl1pPr>
            <a:lvl2pPr marR="0" lvl="1" algn="l" rtl="0">
              <a:lnSpc>
                <a:spcPct val="90000"/>
              </a:lnSpc>
              <a:spcBef>
                <a:spcPts val="500"/>
              </a:spcBef>
              <a:spcAft>
                <a:spcPts val="0"/>
              </a:spcAft>
              <a:buClr>
                <a:schemeClr val="dk1"/>
              </a:buClr>
              <a:buSzPts val="2800"/>
              <a:buFont typeface="Arial"/>
              <a:buNone/>
              <a:defRPr sz="2800" b="0" i="0" u="none" strike="noStrike" cap="none">
                <a:solidFill>
                  <a:schemeClr val="dk1"/>
                </a:solidFill>
                <a:latin typeface="Calibri"/>
                <a:ea typeface="Calibri"/>
                <a:cs typeface="Calibri"/>
                <a:sym typeface="Calibri"/>
              </a:defRPr>
            </a:lvl2pPr>
            <a:lvl3pPr marR="0" lvl="2" algn="l" rtl="0">
              <a:lnSpc>
                <a:spcPct val="90000"/>
              </a:lnSpc>
              <a:spcBef>
                <a:spcPts val="5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3pPr>
            <a:lvl4pPr marR="0" lvl="3"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4pPr>
            <a:lvl5pPr marR="0" lvl="4"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9pPr>
          </a:lstStyle>
          <a:p>
            <a:endParaRPr/>
          </a:p>
        </p:txBody>
      </p:sp>
      <p:sp>
        <p:nvSpPr>
          <p:cNvPr id="64" name="Google Shape;64;p10"/>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11"/>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hyperlink" Target="https://docs.google.com/forms/d/1Ay3hjp5hTV_etKRk4ee2yqaVAxyVH8l9Duuf8-dF1es/viewform?edit_requested=true"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hyperlink" Target="https://www.facebook.com/Walesrecycleltd/?modal=admin_todo_tour" TargetMode="Externa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www.youtube.com/watch?v=XWZ0QgDmeTg"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1.jp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hyperlink" Target="https://www.ecorecyclingltd.co.uk/"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microsoft.com/office/2007/relationships/hdphoto" Target="../media/hdphoto1.wdp"/></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3.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8" Type="http://schemas.openxmlformats.org/officeDocument/2006/relationships/hyperlink" Target="https://en-gb.facebook.com/business/products/ads" TargetMode="External"/><Relationship Id="rId3" Type="http://schemas.openxmlformats.org/officeDocument/2006/relationships/hyperlink" Target="https://www.amazon.com/Recycling-Center-SWOT-Analysis-Business/dp/B008TGJXE6" TargetMode="External"/><Relationship Id="rId7" Type="http://schemas.openxmlformats.org/officeDocument/2006/relationships/hyperlink" Target="http://www.evalued.bcu.ac.uk/tutorial/4a.htm" TargetMode="External"/><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hyperlink" Target="http://www.businesdictionary.com/definition/capital-cost.html" TargetMode="External"/><Relationship Id="rId5" Type="http://schemas.openxmlformats.org/officeDocument/2006/relationships/hyperlink" Target="http://slideplayer.com/slide/7286400/" TargetMode="External"/><Relationship Id="rId4" Type="http://schemas.openxmlformats.org/officeDocument/2006/relationships/hyperlink" Target="https://www.successfulprojects.com.au/purpose-of-a-gantt-chart/"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www.recyclingwasteworld.co.uk/in-depth-article/dealing-with-contamination-in-recycling/159483/" TargetMode="External"/><Relationship Id="rId7" Type="http://schemas.openxmlformats.org/officeDocument/2006/relationships/hyperlink" Target="https://accountlearning.com/sales-forecast-meaning-importance-methods-of-sales-forecasting/" TargetMode="External"/><Relationship Id="rId2" Type="http://schemas.openxmlformats.org/officeDocument/2006/relationships/notesSlide" Target="../notesSlides/notesSlide27.xml"/><Relationship Id="rId1" Type="http://schemas.openxmlformats.org/officeDocument/2006/relationships/slideLayout" Target="../slideLayouts/slideLayout1.xml"/><Relationship Id="rId6" Type="http://schemas.openxmlformats.org/officeDocument/2006/relationships/hyperlink" Target="https://www.bluecorona.com/blog/how-much-does-it-cost-to-advertise-youtube" TargetMode="External"/><Relationship Id="rId5" Type="http://schemas.openxmlformats.org/officeDocument/2006/relationships/hyperlink" Target="https://www.managementstudyguide.com/roles-responsibilities-of-sales-manager.htm" TargetMode="External"/><Relationship Id="rId4" Type="http://schemas.openxmlformats.org/officeDocument/2006/relationships/hyperlink" Target="https://www.investopedia.com/terms/fifixedcost.asp"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beta.natwest.com/business-banking/business-lending/small-business-loan.html?intcom=N_PC_HPTO-O_Bus_SBL_SBLTM_BSBL_A1" TargetMode="External"/><Relationship Id="rId2" Type="http://schemas.openxmlformats.org/officeDocument/2006/relationships/notesSlide" Target="../notesSlides/notesSlide28.xml"/><Relationship Id="rId1" Type="http://schemas.openxmlformats.org/officeDocument/2006/relationships/slideLayout" Target="../slideLayouts/slideLayout1.xml"/><Relationship Id="rId6" Type="http://schemas.openxmlformats.org/officeDocument/2006/relationships/hyperlink" Target="https://www.paladinstaff.com/jobs/careers/marketing-manager-job-description/" TargetMode="External"/><Relationship Id="rId5" Type="http://schemas.openxmlformats.org/officeDocument/2006/relationships/hyperlink" Target="https://www.open.edu/openlearn/money-business/leadership-management/understanding-operations-management/content-section-2.3" TargetMode="External"/><Relationship Id="rId4" Type="http://schemas.openxmlformats.org/officeDocument/2006/relationships/hyperlink" Target="https://www.nibusinessinfo.co.uk/content/advantages-and-disadvantages-recycling-business-waste"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ritepass.com/journal/2012/11/the-role-of-human-resources-management-in-an-organisation/" TargetMode="External"/><Relationship Id="rId2" Type="http://schemas.openxmlformats.org/officeDocument/2006/relationships/notesSlide" Target="../notesSlides/notesSlide29.xml"/><Relationship Id="rId1" Type="http://schemas.openxmlformats.org/officeDocument/2006/relationships/slideLayout" Target="../slideLayouts/slideLayout1.xml"/><Relationship Id="rId5" Type="http://schemas.openxmlformats.org/officeDocument/2006/relationships/hyperlink" Target="https://smallbusiness.chron.com/promotion-strategies-recycling-company-64964.html" TargetMode="External"/><Relationship Id="rId4" Type="http://schemas.openxmlformats.org/officeDocument/2006/relationships/hyperlink" Target="https://www.shopify.com/encyclopedia/variable-cost"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hyperlink" Target="https://www.paladinstaff.com/jobs/careers/marketing-manager-job-description/" TargetMode="External"/><Relationship Id="rId2" Type="http://schemas.openxmlformats.org/officeDocument/2006/relationships/hyperlink" Target="http://www.evalued.bcu.ac.uk/tutorial/4a.htm"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3"/>
        <p:cNvGrpSpPr/>
        <p:nvPr/>
      </p:nvGrpSpPr>
      <p:grpSpPr>
        <a:xfrm>
          <a:off x="0" y="0"/>
          <a:ext cx="0" cy="0"/>
          <a:chOff x="0" y="0"/>
          <a:chExt cx="0" cy="0"/>
        </a:xfrm>
      </p:grpSpPr>
      <p:sp>
        <p:nvSpPr>
          <p:cNvPr id="84" name="Google Shape;84;p13"/>
          <p:cNvSpPr/>
          <p:nvPr/>
        </p:nvSpPr>
        <p:spPr>
          <a:xfrm>
            <a:off x="1029656" y="1759679"/>
            <a:ext cx="9585600" cy="1323300"/>
          </a:xfrm>
          <a:prstGeom prst="rect">
            <a:avLst/>
          </a:prstGeom>
          <a:noFill/>
          <a:ln>
            <a:noFill/>
          </a:ln>
          <a:effectLst>
            <a:outerShdw blurRad="57150" dist="19050" dir="5400000" algn="bl" rotWithShape="0">
              <a:srgbClr val="000000">
                <a:alpha val="50000"/>
              </a:srgbClr>
            </a:outerShdw>
          </a:effectLst>
        </p:spPr>
        <p:txBody>
          <a:bodyPr spcFirstLastPara="1" wrap="square" lIns="91425" tIns="45700" rIns="91425" bIns="45700" anchor="t" anchorCtr="0">
            <a:noAutofit/>
          </a:bodyPr>
          <a:lstStyle/>
          <a:p>
            <a:pPr marL="0" marR="0" lvl="0" indent="0" algn="ctr" rtl="0">
              <a:spcBef>
                <a:spcPts val="0"/>
              </a:spcBef>
              <a:spcAft>
                <a:spcPts val="0"/>
              </a:spcAft>
              <a:buNone/>
            </a:pPr>
            <a:r>
              <a:rPr lang="en-GB" sz="7200" b="1" i="0" u="none" strike="noStrike" cap="none" dirty="0">
                <a:ln>
                  <a:solidFill>
                    <a:schemeClr val="tx1"/>
                  </a:solidFill>
                </a:ln>
                <a:solidFill>
                  <a:schemeClr val="lt1"/>
                </a:solidFill>
                <a:latin typeface="Roboto"/>
                <a:ea typeface="Roboto"/>
                <a:cs typeface="Roboto"/>
                <a:sym typeface="Roboto"/>
              </a:rPr>
              <a:t>Wales Recycle</a:t>
            </a:r>
            <a:r>
              <a:rPr lang="en-GB" sz="8000" b="1" i="0" u="none" strike="noStrike" cap="none" dirty="0">
                <a:ln>
                  <a:solidFill>
                    <a:schemeClr val="tx1"/>
                  </a:solidFill>
                </a:ln>
                <a:solidFill>
                  <a:schemeClr val="lt1"/>
                </a:solidFill>
                <a:latin typeface="Roboto"/>
                <a:ea typeface="Roboto"/>
                <a:cs typeface="Roboto"/>
                <a:sym typeface="Roboto"/>
              </a:rPr>
              <a:t> </a:t>
            </a:r>
            <a:endParaRPr sz="8000" b="1" i="0" u="none" strike="noStrike" cap="none" dirty="0">
              <a:ln>
                <a:solidFill>
                  <a:schemeClr val="tx1"/>
                </a:solidFill>
              </a:ln>
              <a:solidFill>
                <a:schemeClr val="lt1"/>
              </a:solidFill>
              <a:latin typeface="Roboto"/>
              <a:ea typeface="Roboto"/>
              <a:cs typeface="Roboto"/>
              <a:sym typeface="Roboto"/>
            </a:endParaRPr>
          </a:p>
          <a:p>
            <a:pPr marL="0" marR="0" lvl="0" indent="0" algn="ctr" rtl="0">
              <a:spcBef>
                <a:spcPts val="0"/>
              </a:spcBef>
              <a:spcAft>
                <a:spcPts val="0"/>
              </a:spcAft>
              <a:buNone/>
            </a:pPr>
            <a:r>
              <a:rPr lang="en-GB" sz="7200" b="1" i="0" u="none" strike="noStrike" cap="none" dirty="0">
                <a:ln>
                  <a:solidFill>
                    <a:schemeClr val="tx1"/>
                  </a:solidFill>
                </a:ln>
                <a:solidFill>
                  <a:schemeClr val="lt1"/>
                </a:solidFill>
                <a:latin typeface="Roboto"/>
                <a:ea typeface="Roboto"/>
                <a:cs typeface="Roboto"/>
                <a:sym typeface="Roboto"/>
              </a:rPr>
              <a:t>Limited</a:t>
            </a:r>
            <a:endParaRPr sz="7200" b="1" dirty="0">
              <a:ln>
                <a:solidFill>
                  <a:schemeClr val="tx1"/>
                </a:solidFill>
              </a:ln>
              <a:latin typeface="Roboto"/>
              <a:ea typeface="Roboto"/>
              <a:cs typeface="Roboto"/>
              <a:sym typeface="Roboto"/>
            </a:endParaRPr>
          </a:p>
        </p:txBody>
      </p:sp>
      <p:sp>
        <p:nvSpPr>
          <p:cNvPr id="85" name="Google Shape;85;p13"/>
          <p:cNvSpPr/>
          <p:nvPr/>
        </p:nvSpPr>
        <p:spPr>
          <a:xfrm>
            <a:off x="3123000" y="4681836"/>
            <a:ext cx="5946000" cy="52320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GB" sz="2800" b="1" i="0" u="none" strike="noStrike" cap="none" dirty="0">
                <a:solidFill>
                  <a:schemeClr val="dk1"/>
                </a:solidFill>
                <a:latin typeface="Roboto"/>
                <a:ea typeface="Roboto"/>
                <a:cs typeface="Roboto"/>
                <a:sym typeface="Roboto"/>
              </a:rPr>
              <a:t>Recycle Today, for a Better Tomorrow</a:t>
            </a:r>
            <a:endParaRPr b="1" dirty="0">
              <a:latin typeface="Roboto"/>
              <a:ea typeface="Roboto"/>
              <a:cs typeface="Roboto"/>
              <a:sym typeface="Robot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4"/>
          <p:cNvSpPr txBox="1">
            <a:spLocks noGrp="1"/>
          </p:cNvSpPr>
          <p:nvPr>
            <p:ph type="title"/>
          </p:nvPr>
        </p:nvSpPr>
        <p:spPr>
          <a:xfrm>
            <a:off x="838200" y="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a:latin typeface="Arial"/>
                <a:ea typeface="Arial"/>
                <a:cs typeface="Arial"/>
                <a:sym typeface="Arial"/>
              </a:rPr>
              <a:t>Business owners </a:t>
            </a:r>
            <a:endParaRPr u="sng">
              <a:latin typeface="Arial"/>
              <a:ea typeface="Arial"/>
              <a:cs typeface="Arial"/>
              <a:sym typeface="Arial"/>
            </a:endParaRPr>
          </a:p>
        </p:txBody>
      </p:sp>
      <p:pic>
        <p:nvPicPr>
          <p:cNvPr id="91" name="Google Shape;91;p14"/>
          <p:cNvPicPr preferRelativeResize="0"/>
          <p:nvPr/>
        </p:nvPicPr>
        <p:blipFill>
          <a:blip r:embed="rId3">
            <a:alphaModFix/>
          </a:blip>
          <a:stretch>
            <a:fillRect/>
          </a:stretch>
        </p:blipFill>
        <p:spPr>
          <a:xfrm>
            <a:off x="838200" y="1214250"/>
            <a:ext cx="10740024" cy="539027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400"/>
              <a:buFont typeface="Arial"/>
              <a:buNone/>
            </a:pPr>
            <a:r>
              <a:rPr lang="en-GB" u="sng">
                <a:latin typeface="Arial"/>
                <a:ea typeface="Arial"/>
                <a:cs typeface="Arial"/>
                <a:sym typeface="Arial"/>
              </a:rPr>
              <a:t>Overview Of The Business </a:t>
            </a:r>
            <a:endParaRPr/>
          </a:p>
        </p:txBody>
      </p:sp>
      <p:sp>
        <p:nvSpPr>
          <p:cNvPr id="97" name="Google Shape;97;p15"/>
          <p:cNvSpPr txBox="1">
            <a:spLocks noGrp="1"/>
          </p:cNvSpPr>
          <p:nvPr>
            <p:ph type="body" idx="1"/>
          </p:nvPr>
        </p:nvSpPr>
        <p:spPr>
          <a:xfrm>
            <a:off x="295472" y="1550100"/>
            <a:ext cx="12192000" cy="5307900"/>
          </a:xfrm>
          <a:prstGeom prst="rect">
            <a:avLst/>
          </a:prstGeom>
          <a:noFill/>
          <a:ln>
            <a:noFill/>
          </a:ln>
        </p:spPr>
        <p:txBody>
          <a:bodyPr spcFirstLastPara="1" wrap="square" lIns="91425" tIns="45700" rIns="91425" bIns="45700"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2400" b="1" dirty="0"/>
              <a:t>Mission:</a:t>
            </a:r>
            <a:endParaRPr sz="2400" b="1" dirty="0"/>
          </a:p>
          <a:p>
            <a:pPr marL="457200" lvl="0" indent="-342900" algn="l" rtl="0">
              <a:lnSpc>
                <a:spcPct val="115000"/>
              </a:lnSpc>
              <a:spcBef>
                <a:spcPts val="800"/>
              </a:spcBef>
              <a:spcAft>
                <a:spcPts val="0"/>
              </a:spcAft>
              <a:buSzPts val="1800"/>
              <a:buChar char="•"/>
            </a:pPr>
            <a:r>
              <a:rPr lang="en-GB" sz="1800" b="1" dirty="0">
                <a:latin typeface="Arial"/>
                <a:ea typeface="Arial"/>
                <a:cs typeface="Arial"/>
                <a:sym typeface="Arial"/>
              </a:rPr>
              <a:t>    </a:t>
            </a:r>
            <a:r>
              <a:rPr lang="en-GB" sz="1800" b="1" dirty="0"/>
              <a:t>To provide support to companies and reach the recycling industry to safeguard the environment.</a:t>
            </a:r>
            <a:endParaRPr sz="1800" b="1" dirty="0"/>
          </a:p>
          <a:p>
            <a:pPr marL="457200" lvl="0" indent="-342900" algn="l" rtl="0">
              <a:lnSpc>
                <a:spcPct val="115000"/>
              </a:lnSpc>
              <a:spcBef>
                <a:spcPts val="0"/>
              </a:spcBef>
              <a:spcAft>
                <a:spcPts val="0"/>
              </a:spcAft>
              <a:buSzPts val="1800"/>
              <a:buChar char="•"/>
            </a:pPr>
            <a:r>
              <a:rPr lang="en-GB" sz="1800" b="1" dirty="0">
                <a:latin typeface="Arial"/>
                <a:ea typeface="Arial"/>
                <a:cs typeface="Arial"/>
                <a:sym typeface="Arial"/>
              </a:rPr>
              <a:t>    </a:t>
            </a:r>
            <a:r>
              <a:rPr lang="en-GB" sz="1800" b="1" dirty="0"/>
              <a:t>To be ahead in the market of recycling, waste production to innovate solutions.</a:t>
            </a:r>
            <a:endParaRPr sz="1800" b="1" dirty="0"/>
          </a:p>
          <a:p>
            <a:pPr marL="0" lvl="0" indent="0" algn="l" rtl="0">
              <a:lnSpc>
                <a:spcPct val="115000"/>
              </a:lnSpc>
              <a:spcBef>
                <a:spcPts val="800"/>
              </a:spcBef>
              <a:spcAft>
                <a:spcPts val="0"/>
              </a:spcAft>
              <a:buClr>
                <a:schemeClr val="dk1"/>
              </a:buClr>
              <a:buSzPts val="1100"/>
              <a:buNone/>
            </a:pPr>
            <a:r>
              <a:rPr lang="en-GB" sz="2400" b="1" dirty="0"/>
              <a:t>Aim:</a:t>
            </a:r>
            <a:endParaRPr sz="2400" b="1" dirty="0"/>
          </a:p>
          <a:p>
            <a:pPr marL="457200" lvl="0" indent="-342900" algn="l" rtl="0">
              <a:lnSpc>
                <a:spcPct val="115000"/>
              </a:lnSpc>
              <a:spcBef>
                <a:spcPts val="800"/>
              </a:spcBef>
              <a:spcAft>
                <a:spcPts val="0"/>
              </a:spcAft>
              <a:buSzPts val="1800"/>
              <a:buChar char="•"/>
            </a:pPr>
            <a:r>
              <a:rPr lang="en-GB" sz="1800" b="1" dirty="0">
                <a:latin typeface="Arial"/>
                <a:ea typeface="Arial"/>
                <a:cs typeface="Arial"/>
                <a:sym typeface="Arial"/>
              </a:rPr>
              <a:t> </a:t>
            </a:r>
            <a:r>
              <a:rPr lang="en-GB" sz="1800" b="1" dirty="0"/>
              <a:t>To comply with the law, follow all the guidelines and ensure policies are correct to avoid any environmental and      health and safety impacts.</a:t>
            </a:r>
            <a:endParaRPr sz="1800" b="1" dirty="0"/>
          </a:p>
          <a:p>
            <a:pPr marL="457200" lvl="0" indent="-342900" algn="l" rtl="0">
              <a:lnSpc>
                <a:spcPct val="115000"/>
              </a:lnSpc>
              <a:spcBef>
                <a:spcPts val="0"/>
              </a:spcBef>
              <a:spcAft>
                <a:spcPts val="0"/>
              </a:spcAft>
              <a:buSzPts val="1800"/>
              <a:buChar char="•"/>
            </a:pPr>
            <a:r>
              <a:rPr lang="en-GB" sz="1800" b="1" dirty="0"/>
              <a:t>To increase awareness and promote recycling to the public with the aid of businesses to ensure a healthy community.</a:t>
            </a:r>
            <a:endParaRPr sz="1800" b="1" dirty="0"/>
          </a:p>
          <a:p>
            <a:pPr marL="0" lvl="0" indent="0" algn="l" rtl="0">
              <a:lnSpc>
                <a:spcPct val="115000"/>
              </a:lnSpc>
              <a:spcBef>
                <a:spcPts val="800"/>
              </a:spcBef>
              <a:spcAft>
                <a:spcPts val="0"/>
              </a:spcAft>
              <a:buClr>
                <a:schemeClr val="dk1"/>
              </a:buClr>
              <a:buSzPts val="1100"/>
              <a:buNone/>
            </a:pPr>
            <a:r>
              <a:rPr lang="en-GB" sz="2400" b="1" dirty="0"/>
              <a:t>Objectives:</a:t>
            </a:r>
            <a:endParaRPr sz="2400" b="1" dirty="0"/>
          </a:p>
          <a:p>
            <a:pPr marL="457200" lvl="0" indent="-342900" algn="l" rtl="0">
              <a:lnSpc>
                <a:spcPct val="115000"/>
              </a:lnSpc>
              <a:spcBef>
                <a:spcPts val="800"/>
              </a:spcBef>
              <a:spcAft>
                <a:spcPts val="0"/>
              </a:spcAft>
              <a:buSzPts val="1800"/>
              <a:buChar char="•"/>
            </a:pPr>
            <a:r>
              <a:rPr lang="en-GB" sz="1800" b="1" dirty="0">
                <a:latin typeface="Arial"/>
                <a:ea typeface="Arial"/>
                <a:cs typeface="Arial"/>
                <a:sym typeface="Arial"/>
              </a:rPr>
              <a:t>  </a:t>
            </a:r>
            <a:r>
              <a:rPr lang="en-GB" sz="1800" b="1" dirty="0"/>
              <a:t>To help businesses not to have a damaging influence on the environment.</a:t>
            </a:r>
            <a:endParaRPr sz="1800" b="1" dirty="0"/>
          </a:p>
          <a:p>
            <a:pPr marL="457200" lvl="0" indent="-342900" algn="l" rtl="0">
              <a:lnSpc>
                <a:spcPct val="115000"/>
              </a:lnSpc>
              <a:spcBef>
                <a:spcPts val="0"/>
              </a:spcBef>
              <a:spcAft>
                <a:spcPts val="0"/>
              </a:spcAft>
              <a:buSzPts val="1800"/>
              <a:buChar char="•"/>
            </a:pPr>
            <a:r>
              <a:rPr lang="en-GB" sz="1800" b="1" dirty="0">
                <a:latin typeface="Arial"/>
                <a:ea typeface="Arial"/>
                <a:cs typeface="Arial"/>
                <a:sym typeface="Arial"/>
              </a:rPr>
              <a:t>  </a:t>
            </a:r>
            <a:r>
              <a:rPr lang="en-GB" sz="1800" b="1" dirty="0"/>
              <a:t>To establish ourselves within the first 12 months in the green market.</a:t>
            </a:r>
            <a:endParaRPr sz="1800" b="1" dirty="0"/>
          </a:p>
          <a:p>
            <a:pPr marL="457200" lvl="0" indent="-342900" algn="l" rtl="0">
              <a:lnSpc>
                <a:spcPct val="115000"/>
              </a:lnSpc>
              <a:spcBef>
                <a:spcPts val="0"/>
              </a:spcBef>
              <a:spcAft>
                <a:spcPts val="0"/>
              </a:spcAft>
              <a:buSzPts val="1800"/>
              <a:buChar char="•"/>
            </a:pPr>
            <a:r>
              <a:rPr lang="en-GB" sz="1800" b="1" dirty="0">
                <a:latin typeface="Arial"/>
                <a:ea typeface="Arial"/>
                <a:cs typeface="Arial"/>
                <a:sym typeface="Arial"/>
              </a:rPr>
              <a:t>  </a:t>
            </a:r>
            <a:r>
              <a:rPr lang="en-GB" sz="1800" b="1" dirty="0"/>
              <a:t>Customers to continue to invest in our developing mission to ensure sustainable growth.</a:t>
            </a:r>
            <a:endParaRPr sz="1800" b="1" dirty="0"/>
          </a:p>
          <a:p>
            <a:pPr marL="457200" lvl="0" indent="-228600" algn="l" rtl="0">
              <a:lnSpc>
                <a:spcPct val="115000"/>
              </a:lnSpc>
              <a:spcBef>
                <a:spcPts val="800"/>
              </a:spcBef>
              <a:spcAft>
                <a:spcPts val="0"/>
              </a:spcAft>
              <a:buClr>
                <a:schemeClr val="dk1"/>
              </a:buClr>
              <a:buSzPts val="1100"/>
              <a:buNone/>
            </a:pPr>
            <a:endParaRPr sz="1800" dirty="0"/>
          </a:p>
          <a:p>
            <a:pPr marL="457200" lvl="0" indent="-228600" algn="l" rtl="0">
              <a:lnSpc>
                <a:spcPct val="115000"/>
              </a:lnSpc>
              <a:spcBef>
                <a:spcPts val="800"/>
              </a:spcBef>
              <a:spcAft>
                <a:spcPts val="0"/>
              </a:spcAft>
              <a:buClr>
                <a:schemeClr val="dk1"/>
              </a:buClr>
              <a:buSzPts val="1100"/>
              <a:buNone/>
            </a:pPr>
            <a:endParaRPr sz="1800" dirty="0"/>
          </a:p>
          <a:p>
            <a:pPr marL="457200" lvl="0" indent="-228600" algn="l" rtl="0">
              <a:lnSpc>
                <a:spcPct val="115000"/>
              </a:lnSpc>
              <a:spcBef>
                <a:spcPts val="800"/>
              </a:spcBef>
              <a:spcAft>
                <a:spcPts val="0"/>
              </a:spcAft>
              <a:buClr>
                <a:schemeClr val="dk1"/>
              </a:buClr>
              <a:buSzPts val="1100"/>
              <a:buFont typeface="Arial"/>
              <a:buNone/>
            </a:pPr>
            <a:endParaRPr sz="1800" dirty="0"/>
          </a:p>
          <a:p>
            <a:pPr marL="228600" lvl="0" indent="-50800" algn="l" rtl="0">
              <a:lnSpc>
                <a:spcPct val="90000"/>
              </a:lnSpc>
              <a:spcBef>
                <a:spcPts val="800"/>
              </a:spcBef>
              <a:spcAft>
                <a:spcPts val="0"/>
              </a:spcAft>
              <a:buClr>
                <a:schemeClr val="dk1"/>
              </a:buClr>
              <a:buSzPts val="2800"/>
              <a:buNone/>
            </a:pPr>
            <a:endParaRPr dirty="0"/>
          </a:p>
        </p:txBody>
      </p:sp>
      <p:pic>
        <p:nvPicPr>
          <p:cNvPr id="98" name="Google Shape;98;p15"/>
          <p:cNvPicPr preferRelativeResize="0"/>
          <p:nvPr/>
        </p:nvPicPr>
        <p:blipFill>
          <a:blip r:embed="rId3">
            <a:alphaModFix/>
          </a:blip>
          <a:stretch>
            <a:fillRect/>
          </a:stretch>
        </p:blipFill>
        <p:spPr>
          <a:xfrm>
            <a:off x="10086375" y="100225"/>
            <a:ext cx="1969850" cy="15904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6"/>
          <p:cNvSpPr txBox="1">
            <a:spLocks noGrp="1"/>
          </p:cNvSpPr>
          <p:nvPr>
            <p:ph type="title"/>
          </p:nvPr>
        </p:nvSpPr>
        <p:spPr>
          <a:xfrm>
            <a:off x="2352875" y="365125"/>
            <a:ext cx="7259400" cy="13257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Clr>
                <a:schemeClr val="dk1"/>
              </a:buClr>
              <a:buSzPts val="4400"/>
              <a:buFont typeface="Arial"/>
              <a:buNone/>
            </a:pPr>
            <a:r>
              <a:rPr lang="en-GB" u="sng">
                <a:latin typeface="Arial"/>
                <a:ea typeface="Arial"/>
                <a:cs typeface="Arial"/>
                <a:sym typeface="Arial"/>
              </a:rPr>
              <a:t>Overview Of The Business </a:t>
            </a:r>
            <a:endParaRPr/>
          </a:p>
        </p:txBody>
      </p:sp>
      <p:sp>
        <p:nvSpPr>
          <p:cNvPr id="104" name="Google Shape;104;p16"/>
          <p:cNvSpPr txBox="1">
            <a:spLocks noGrp="1"/>
          </p:cNvSpPr>
          <p:nvPr>
            <p:ph type="body" idx="1"/>
          </p:nvPr>
        </p:nvSpPr>
        <p:spPr>
          <a:xfrm>
            <a:off x="583500" y="1825625"/>
            <a:ext cx="10770300" cy="5032500"/>
          </a:xfrm>
          <a:prstGeom prst="rect">
            <a:avLst/>
          </a:prstGeom>
        </p:spPr>
        <p:txBody>
          <a:bodyPr spcFirstLastPara="1" wrap="square" lIns="91425" tIns="45700" rIns="91425" bIns="45700"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3000" b="1"/>
              <a:t>What is our Service?</a:t>
            </a:r>
            <a:endParaRPr sz="3000" b="1"/>
          </a:p>
          <a:p>
            <a:pPr marL="457200" lvl="0" indent="-381000" algn="l" rtl="0">
              <a:spcBef>
                <a:spcPts val="800"/>
              </a:spcBef>
              <a:spcAft>
                <a:spcPts val="0"/>
              </a:spcAft>
              <a:buSzPts val="2400"/>
              <a:buChar char="•"/>
            </a:pPr>
            <a:r>
              <a:rPr lang="en-GB" sz="2400" b="1"/>
              <a:t>Cardboard recycling company </a:t>
            </a:r>
            <a:endParaRPr sz="2400" b="1"/>
          </a:p>
          <a:p>
            <a:pPr marL="457200" lvl="0" indent="-381000" algn="l" rtl="0">
              <a:spcBef>
                <a:spcPts val="0"/>
              </a:spcBef>
              <a:spcAft>
                <a:spcPts val="0"/>
              </a:spcAft>
              <a:buSzPts val="2400"/>
              <a:buChar char="•"/>
            </a:pPr>
            <a:r>
              <a:rPr lang="en-GB" sz="2400" b="1"/>
              <a:t>Commercial business only</a:t>
            </a:r>
            <a:endParaRPr sz="2400" b="1"/>
          </a:p>
          <a:p>
            <a:pPr marL="457200" lvl="0" indent="-381000" algn="l" rtl="0">
              <a:spcBef>
                <a:spcPts val="0"/>
              </a:spcBef>
              <a:spcAft>
                <a:spcPts val="0"/>
              </a:spcAft>
              <a:buSzPts val="2400"/>
              <a:buChar char="•"/>
            </a:pPr>
            <a:r>
              <a:rPr lang="en-GB" sz="2400" b="1"/>
              <a:t>Medium to large business will charge us</a:t>
            </a:r>
            <a:endParaRPr sz="2400" b="1"/>
          </a:p>
          <a:p>
            <a:pPr marL="457200" lvl="0" indent="-381000" algn="l" rtl="0">
              <a:spcBef>
                <a:spcPts val="0"/>
              </a:spcBef>
              <a:spcAft>
                <a:spcPts val="0"/>
              </a:spcAft>
              <a:buSzPts val="2400"/>
              <a:buChar char="•"/>
            </a:pPr>
            <a:r>
              <a:rPr lang="en-GB" sz="2400" b="1"/>
              <a:t>Small business will give it for free</a:t>
            </a:r>
            <a:endParaRPr sz="2400" b="1"/>
          </a:p>
          <a:p>
            <a:pPr marL="0" lvl="0" indent="0" algn="l" rtl="0">
              <a:spcBef>
                <a:spcPts val="0"/>
              </a:spcBef>
              <a:spcAft>
                <a:spcPts val="0"/>
              </a:spcAft>
              <a:buNone/>
            </a:pPr>
            <a:endParaRPr sz="1800" b="1"/>
          </a:p>
          <a:p>
            <a:pPr marL="0" lvl="0" indent="0" algn="l" rtl="0">
              <a:spcBef>
                <a:spcPts val="0"/>
              </a:spcBef>
              <a:spcAft>
                <a:spcPts val="0"/>
              </a:spcAft>
              <a:buNone/>
            </a:pPr>
            <a:r>
              <a:rPr lang="en-GB" sz="3000" b="1"/>
              <a:t>Why are we Unique?</a:t>
            </a:r>
            <a:endParaRPr sz="3000" b="1"/>
          </a:p>
          <a:p>
            <a:pPr marL="457200" lvl="0" indent="-381000" algn="l" rtl="0">
              <a:spcBef>
                <a:spcPts val="1000"/>
              </a:spcBef>
              <a:spcAft>
                <a:spcPts val="0"/>
              </a:spcAft>
              <a:buSzPts val="2400"/>
              <a:buChar char="•"/>
            </a:pPr>
            <a:r>
              <a:rPr lang="en-GB" sz="2400" b="1"/>
              <a:t>Free and often pick-up</a:t>
            </a:r>
            <a:endParaRPr sz="2400" b="1"/>
          </a:p>
          <a:p>
            <a:pPr marL="457200" lvl="0" indent="-381000" algn="l" rtl="0">
              <a:spcBef>
                <a:spcPts val="0"/>
              </a:spcBef>
              <a:spcAft>
                <a:spcPts val="0"/>
              </a:spcAft>
              <a:buSzPts val="2400"/>
              <a:buChar char="•"/>
            </a:pPr>
            <a:r>
              <a:rPr lang="en-GB" sz="2400" b="1"/>
              <a:t>Specialise only with cardboard</a:t>
            </a:r>
            <a:endParaRPr sz="2400" b="1"/>
          </a:p>
          <a:p>
            <a:pPr marL="457200" lvl="0" indent="-381000" algn="l" rtl="0">
              <a:spcBef>
                <a:spcPts val="0"/>
              </a:spcBef>
              <a:spcAft>
                <a:spcPts val="0"/>
              </a:spcAft>
              <a:buSzPts val="2400"/>
              <a:buChar char="•"/>
            </a:pPr>
            <a:r>
              <a:rPr lang="en-GB" sz="2400" b="1"/>
              <a:t>Offer contracts</a:t>
            </a:r>
            <a:endParaRPr sz="2400" b="1"/>
          </a:p>
          <a:p>
            <a:pPr marL="457200" lvl="0" indent="-381000" algn="l" rtl="0">
              <a:spcBef>
                <a:spcPts val="0"/>
              </a:spcBef>
              <a:spcAft>
                <a:spcPts val="0"/>
              </a:spcAft>
              <a:buSzPts val="2400"/>
              <a:buChar char="•"/>
            </a:pPr>
            <a:r>
              <a:rPr lang="en-GB" sz="2400" b="1"/>
              <a:t>Offer trial period</a:t>
            </a:r>
            <a:endParaRPr sz="2400" b="1"/>
          </a:p>
        </p:txBody>
      </p:sp>
      <p:pic>
        <p:nvPicPr>
          <p:cNvPr id="105" name="Google Shape;105;p16"/>
          <p:cNvPicPr preferRelativeResize="0"/>
          <p:nvPr/>
        </p:nvPicPr>
        <p:blipFill>
          <a:blip r:embed="rId3">
            <a:alphaModFix/>
          </a:blip>
          <a:stretch>
            <a:fillRect/>
          </a:stretch>
        </p:blipFill>
        <p:spPr>
          <a:xfrm>
            <a:off x="9960900" y="33025"/>
            <a:ext cx="2231100" cy="19899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400"/>
              <a:buFont typeface="Arial"/>
              <a:buNone/>
            </a:pPr>
            <a:r>
              <a:rPr lang="en-GB" u="sng">
                <a:latin typeface="Arial"/>
                <a:ea typeface="Arial"/>
                <a:cs typeface="Arial"/>
                <a:sym typeface="Arial"/>
              </a:rPr>
              <a:t>Operations</a:t>
            </a:r>
            <a:r>
              <a:rPr lang="en-GB">
                <a:latin typeface="Arial"/>
                <a:ea typeface="Arial"/>
                <a:cs typeface="Arial"/>
                <a:sym typeface="Arial"/>
              </a:rPr>
              <a:t> </a:t>
            </a:r>
            <a:endParaRPr/>
          </a:p>
        </p:txBody>
      </p:sp>
      <p:sp>
        <p:nvSpPr>
          <p:cNvPr id="111" name="Google Shape;111;p17"/>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p>
            <a:pPr marL="0" lvl="0" indent="0" algn="l" rtl="0">
              <a:lnSpc>
                <a:spcPct val="90000"/>
              </a:lnSpc>
              <a:spcBef>
                <a:spcPts val="0"/>
              </a:spcBef>
              <a:spcAft>
                <a:spcPts val="0"/>
              </a:spcAft>
              <a:buNone/>
            </a:pPr>
            <a:r>
              <a:rPr lang="en-GB" sz="2400" b="1"/>
              <a:t>         </a:t>
            </a:r>
            <a:r>
              <a:rPr lang="en-GB" sz="4800" b="1"/>
              <a:t>. </a:t>
            </a:r>
            <a:r>
              <a:rPr lang="en-GB" sz="2400" b="1"/>
              <a:t>Operations Role </a:t>
            </a:r>
            <a:r>
              <a:rPr lang="en-GB" sz="1000" b="1"/>
              <a:t>(OpenLearn 2018)</a:t>
            </a:r>
            <a:endParaRPr sz="1000" b="1"/>
          </a:p>
          <a:p>
            <a:pPr marL="0" lvl="0" indent="0" algn="l" rtl="0">
              <a:lnSpc>
                <a:spcPct val="90000"/>
              </a:lnSpc>
              <a:spcBef>
                <a:spcPts val="0"/>
              </a:spcBef>
              <a:spcAft>
                <a:spcPts val="0"/>
              </a:spcAft>
              <a:buNone/>
            </a:pPr>
            <a:endParaRPr sz="2400" b="1"/>
          </a:p>
          <a:p>
            <a:pPr marL="914400" lvl="0" indent="-381000" algn="l" rtl="0">
              <a:lnSpc>
                <a:spcPct val="90000"/>
              </a:lnSpc>
              <a:spcBef>
                <a:spcPts val="0"/>
              </a:spcBef>
              <a:spcAft>
                <a:spcPts val="0"/>
              </a:spcAft>
              <a:buSzPts val="2400"/>
              <a:buChar char="•"/>
            </a:pPr>
            <a:r>
              <a:rPr lang="en-GB" sz="2400" b="1"/>
              <a:t>Product and service </a:t>
            </a:r>
            <a:endParaRPr sz="2400" b="1"/>
          </a:p>
          <a:p>
            <a:pPr marL="914400" lvl="0" indent="0" algn="l" rtl="0">
              <a:lnSpc>
                <a:spcPct val="90000"/>
              </a:lnSpc>
              <a:spcBef>
                <a:spcPts val="0"/>
              </a:spcBef>
              <a:spcAft>
                <a:spcPts val="0"/>
              </a:spcAft>
              <a:buNone/>
            </a:pPr>
            <a:endParaRPr sz="2400" b="1"/>
          </a:p>
          <a:p>
            <a:pPr marL="914400" lvl="0" indent="-381000" algn="l" rtl="0">
              <a:lnSpc>
                <a:spcPct val="90000"/>
              </a:lnSpc>
              <a:spcBef>
                <a:spcPts val="0"/>
              </a:spcBef>
              <a:spcAft>
                <a:spcPts val="0"/>
              </a:spcAft>
              <a:buSzPts val="2400"/>
              <a:buChar char="•"/>
            </a:pPr>
            <a:r>
              <a:rPr lang="en-GB" sz="2400" b="1"/>
              <a:t>Production Plan</a:t>
            </a:r>
            <a:endParaRPr sz="2400" b="1"/>
          </a:p>
          <a:p>
            <a:pPr marL="914400" lvl="0" indent="0" algn="l" rtl="0">
              <a:lnSpc>
                <a:spcPct val="90000"/>
              </a:lnSpc>
              <a:spcBef>
                <a:spcPts val="0"/>
              </a:spcBef>
              <a:spcAft>
                <a:spcPts val="0"/>
              </a:spcAft>
              <a:buNone/>
            </a:pPr>
            <a:endParaRPr sz="2400" b="1"/>
          </a:p>
          <a:p>
            <a:pPr marL="914400" lvl="0" indent="-381000" algn="l" rtl="0">
              <a:lnSpc>
                <a:spcPct val="90000"/>
              </a:lnSpc>
              <a:spcBef>
                <a:spcPts val="0"/>
              </a:spcBef>
              <a:spcAft>
                <a:spcPts val="0"/>
              </a:spcAft>
              <a:buSzPts val="2400"/>
              <a:buChar char="•"/>
            </a:pPr>
            <a:r>
              <a:rPr lang="en-GB" sz="2400" b="1"/>
              <a:t>Gantt Chart</a:t>
            </a:r>
            <a:endParaRPr sz="2400" b="1"/>
          </a:p>
          <a:p>
            <a:pPr marL="914400" lvl="0" indent="0" algn="l" rtl="0">
              <a:lnSpc>
                <a:spcPct val="90000"/>
              </a:lnSpc>
              <a:spcBef>
                <a:spcPts val="0"/>
              </a:spcBef>
              <a:spcAft>
                <a:spcPts val="0"/>
              </a:spcAft>
              <a:buNone/>
            </a:pPr>
            <a:endParaRPr sz="2400" b="1"/>
          </a:p>
          <a:p>
            <a:pPr marL="914400" lvl="0" indent="-381000" algn="l" rtl="0">
              <a:lnSpc>
                <a:spcPct val="90000"/>
              </a:lnSpc>
              <a:spcBef>
                <a:spcPts val="0"/>
              </a:spcBef>
              <a:spcAft>
                <a:spcPts val="0"/>
              </a:spcAft>
              <a:buSzPts val="2400"/>
              <a:buChar char="•"/>
            </a:pPr>
            <a:r>
              <a:rPr lang="en-GB" sz="2400" b="1"/>
              <a:t>How we sell</a:t>
            </a:r>
            <a:endParaRPr sz="2400" b="1"/>
          </a:p>
          <a:p>
            <a:pPr marL="914400" lvl="0" indent="0" algn="l" rtl="0">
              <a:lnSpc>
                <a:spcPct val="90000"/>
              </a:lnSpc>
              <a:spcBef>
                <a:spcPts val="0"/>
              </a:spcBef>
              <a:spcAft>
                <a:spcPts val="0"/>
              </a:spcAft>
              <a:buNone/>
            </a:pPr>
            <a:endParaRPr sz="2400" b="1"/>
          </a:p>
          <a:p>
            <a:pPr marL="914400" lvl="0" indent="-381000" algn="l" rtl="0">
              <a:lnSpc>
                <a:spcPct val="90000"/>
              </a:lnSpc>
              <a:spcBef>
                <a:spcPts val="0"/>
              </a:spcBef>
              <a:spcAft>
                <a:spcPts val="0"/>
              </a:spcAft>
              <a:buSzPts val="2400"/>
              <a:buChar char="•"/>
            </a:pPr>
            <a:r>
              <a:rPr lang="en-GB" sz="2400" b="1"/>
              <a:t>Quality control </a:t>
            </a:r>
            <a:r>
              <a:rPr lang="en-GB" sz="1000" b="1"/>
              <a:t>(Rodrigo 2012)</a:t>
            </a:r>
            <a:endParaRPr sz="1000" b="1"/>
          </a:p>
          <a:p>
            <a:pPr marL="457200" lvl="0" indent="0" algn="l" rtl="0">
              <a:lnSpc>
                <a:spcPct val="90000"/>
              </a:lnSpc>
              <a:spcBef>
                <a:spcPts val="0"/>
              </a:spcBef>
              <a:spcAft>
                <a:spcPts val="0"/>
              </a:spcAft>
              <a:buNone/>
            </a:pPr>
            <a:endParaRPr sz="2400" b="1"/>
          </a:p>
        </p:txBody>
      </p:sp>
      <p:pic>
        <p:nvPicPr>
          <p:cNvPr id="112" name="Google Shape;112;p17"/>
          <p:cNvPicPr preferRelativeResize="0"/>
          <p:nvPr/>
        </p:nvPicPr>
        <p:blipFill>
          <a:blip r:embed="rId3">
            <a:alphaModFix/>
          </a:blip>
          <a:stretch>
            <a:fillRect/>
          </a:stretch>
        </p:blipFill>
        <p:spPr>
          <a:xfrm>
            <a:off x="10077672" y="26474"/>
            <a:ext cx="2017254" cy="17991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18"/>
          <p:cNvSpPr txBox="1">
            <a:spLocks noGrp="1"/>
          </p:cNvSpPr>
          <p:nvPr>
            <p:ph type="title"/>
          </p:nvPr>
        </p:nvSpPr>
        <p:spPr>
          <a:xfrm>
            <a:off x="838200" y="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a:latin typeface="Arial"/>
                <a:ea typeface="Arial"/>
                <a:cs typeface="Arial"/>
                <a:sym typeface="Arial"/>
              </a:rPr>
              <a:t>Production Plan</a:t>
            </a:r>
            <a:endParaRPr u="sng">
              <a:latin typeface="Arial"/>
              <a:ea typeface="Arial"/>
              <a:cs typeface="Arial"/>
              <a:sym typeface="Arial"/>
            </a:endParaRPr>
          </a:p>
        </p:txBody>
      </p:sp>
      <p:pic>
        <p:nvPicPr>
          <p:cNvPr id="118" name="Google Shape;118;p18"/>
          <p:cNvPicPr preferRelativeResize="0"/>
          <p:nvPr/>
        </p:nvPicPr>
        <p:blipFill>
          <a:blip r:embed="rId3">
            <a:alphaModFix/>
          </a:blip>
          <a:stretch>
            <a:fillRect/>
          </a:stretch>
        </p:blipFill>
        <p:spPr>
          <a:xfrm>
            <a:off x="665299" y="1325700"/>
            <a:ext cx="10592226" cy="5435375"/>
          </a:xfrm>
          <a:prstGeom prst="rect">
            <a:avLst/>
          </a:prstGeom>
          <a:noFill/>
          <a:ln w="9525" cap="flat" cmpd="sng">
            <a:solidFill>
              <a:srgbClr val="93C47D"/>
            </a:solidFill>
            <a:prstDash val="solid"/>
            <a:round/>
            <a:headEnd type="none" w="sm" len="sm"/>
            <a:tailEnd type="none" w="sm" len="sm"/>
          </a:ln>
        </p:spPr>
      </p:pic>
      <p:sp>
        <p:nvSpPr>
          <p:cNvPr id="119" name="Google Shape;119;p18"/>
          <p:cNvSpPr txBox="1"/>
          <p:nvPr/>
        </p:nvSpPr>
        <p:spPr>
          <a:xfrm>
            <a:off x="10625425" y="6270550"/>
            <a:ext cx="1264200" cy="3447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000"/>
              <a:t>Created by </a:t>
            </a:r>
            <a:endParaRPr sz="1000"/>
          </a:p>
          <a:p>
            <a:pPr marL="0" lvl="0" indent="0" algn="l" rtl="0">
              <a:spcBef>
                <a:spcPts val="0"/>
              </a:spcBef>
              <a:spcAft>
                <a:spcPts val="0"/>
              </a:spcAft>
              <a:buNone/>
            </a:pPr>
            <a:r>
              <a:rPr lang="en-GB" sz="1000"/>
              <a:t>Akbor Ali</a:t>
            </a:r>
            <a:endParaRPr sz="1000"/>
          </a:p>
        </p:txBody>
      </p:sp>
      <p:pic>
        <p:nvPicPr>
          <p:cNvPr id="120" name="Google Shape;120;p18"/>
          <p:cNvPicPr preferRelativeResize="0"/>
          <p:nvPr/>
        </p:nvPicPr>
        <p:blipFill>
          <a:blip r:embed="rId4">
            <a:alphaModFix/>
          </a:blip>
          <a:stretch>
            <a:fillRect/>
          </a:stretch>
        </p:blipFill>
        <p:spPr>
          <a:xfrm>
            <a:off x="10242300" y="0"/>
            <a:ext cx="1949700" cy="19899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400"/>
              <a:buFont typeface="Arial"/>
              <a:buNone/>
            </a:pPr>
            <a:r>
              <a:rPr lang="en-GB" u="sng">
                <a:latin typeface="Arial"/>
                <a:ea typeface="Arial"/>
                <a:cs typeface="Arial"/>
                <a:sym typeface="Arial"/>
              </a:rPr>
              <a:t>Marketing &amp; Promotions</a:t>
            </a:r>
            <a:endParaRPr/>
          </a:p>
        </p:txBody>
      </p:sp>
      <p:sp>
        <p:nvSpPr>
          <p:cNvPr id="134" name="Google Shape;134;p20"/>
          <p:cNvSpPr txBox="1">
            <a:spLocks noGrp="1"/>
          </p:cNvSpPr>
          <p:nvPr>
            <p:ph type="body" idx="1"/>
          </p:nvPr>
        </p:nvSpPr>
        <p:spPr>
          <a:xfrm>
            <a:off x="735600" y="1690700"/>
            <a:ext cx="9747900" cy="2166900"/>
          </a:xfrm>
          <a:prstGeom prst="rect">
            <a:avLst/>
          </a:prstGeom>
          <a:noFill/>
          <a:ln>
            <a:noFill/>
          </a:ln>
        </p:spPr>
        <p:txBody>
          <a:bodyPr spcFirstLastPara="1" wrap="square" lIns="91425" tIns="45700" rIns="91425" bIns="45700" anchor="t" anchorCtr="0">
            <a:noAutofit/>
          </a:bodyPr>
          <a:lstStyle/>
          <a:p>
            <a:pPr marL="457200" lvl="0" indent="-457200" algn="l" rtl="0">
              <a:spcBef>
                <a:spcPts val="0"/>
              </a:spcBef>
              <a:spcAft>
                <a:spcPts val="0"/>
              </a:spcAft>
              <a:buSzPts val="3600"/>
              <a:buChar char="•"/>
            </a:pPr>
            <a:r>
              <a:rPr lang="en-GB" sz="3600"/>
              <a:t>Marketing Activities </a:t>
            </a:r>
            <a:r>
              <a:rPr lang="en-GB" sz="1400"/>
              <a:t>(Paladin,2018) </a:t>
            </a:r>
            <a:endParaRPr sz="1400"/>
          </a:p>
          <a:p>
            <a:pPr marL="457200" lvl="0" indent="0" algn="l" rtl="0">
              <a:spcBef>
                <a:spcPts val="0"/>
              </a:spcBef>
              <a:spcAft>
                <a:spcPts val="0"/>
              </a:spcAft>
              <a:buNone/>
            </a:pPr>
            <a:endParaRPr sz="1400"/>
          </a:p>
          <a:p>
            <a:pPr marL="457200" lvl="0" indent="-457200" algn="l" rtl="0">
              <a:spcBef>
                <a:spcPts val="0"/>
              </a:spcBef>
              <a:spcAft>
                <a:spcPts val="0"/>
              </a:spcAft>
              <a:buSzPts val="3600"/>
              <a:buChar char="•"/>
            </a:pPr>
            <a:r>
              <a:rPr lang="en-GB" sz="3600"/>
              <a:t>Research Market/ Questionnaire &amp; Facebook Page</a:t>
            </a:r>
            <a:r>
              <a:rPr lang="en-GB" sz="1400"/>
              <a:t> Evalused,2018) (Barrow,2012). </a:t>
            </a:r>
            <a:endParaRPr sz="1400"/>
          </a:p>
          <a:p>
            <a:pPr marL="457200" lvl="0" indent="0" algn="l" rtl="0">
              <a:spcBef>
                <a:spcPts val="0"/>
              </a:spcBef>
              <a:spcAft>
                <a:spcPts val="0"/>
              </a:spcAft>
              <a:buNone/>
            </a:pPr>
            <a:endParaRPr sz="1400"/>
          </a:p>
          <a:p>
            <a:pPr marL="0" lvl="0" indent="0" algn="l" rtl="0">
              <a:spcBef>
                <a:spcPts val="0"/>
              </a:spcBef>
              <a:spcAft>
                <a:spcPts val="0"/>
              </a:spcAft>
              <a:buNone/>
            </a:pPr>
            <a:endParaRPr sz="1400"/>
          </a:p>
          <a:p>
            <a:pPr marL="0" lvl="0" indent="0" algn="l" rtl="0">
              <a:spcBef>
                <a:spcPts val="0"/>
              </a:spcBef>
              <a:spcAft>
                <a:spcPts val="0"/>
              </a:spcAft>
              <a:buNone/>
            </a:pPr>
            <a:endParaRPr sz="1400"/>
          </a:p>
          <a:p>
            <a:pPr marL="0" lvl="0" indent="0" algn="l" rtl="0">
              <a:spcBef>
                <a:spcPts val="0"/>
              </a:spcBef>
              <a:spcAft>
                <a:spcPts val="0"/>
              </a:spcAft>
              <a:buNone/>
            </a:pPr>
            <a:endParaRPr sz="3600"/>
          </a:p>
          <a:p>
            <a:pPr marL="457200" lvl="0" indent="0" algn="l" rtl="0">
              <a:lnSpc>
                <a:spcPct val="90000"/>
              </a:lnSpc>
              <a:spcBef>
                <a:spcPts val="0"/>
              </a:spcBef>
              <a:spcAft>
                <a:spcPts val="0"/>
              </a:spcAft>
              <a:buNone/>
            </a:pPr>
            <a:endParaRPr sz="1400"/>
          </a:p>
          <a:p>
            <a:pPr marL="457200" lvl="0" indent="0" algn="l" rtl="0">
              <a:lnSpc>
                <a:spcPct val="90000"/>
              </a:lnSpc>
              <a:spcBef>
                <a:spcPts val="0"/>
              </a:spcBef>
              <a:spcAft>
                <a:spcPts val="0"/>
              </a:spcAft>
              <a:buNone/>
            </a:pPr>
            <a:endParaRPr sz="1400"/>
          </a:p>
          <a:p>
            <a:pPr marL="457200" lvl="0" indent="0" algn="l" rtl="0">
              <a:lnSpc>
                <a:spcPct val="90000"/>
              </a:lnSpc>
              <a:spcBef>
                <a:spcPts val="0"/>
              </a:spcBef>
              <a:spcAft>
                <a:spcPts val="0"/>
              </a:spcAft>
              <a:buNone/>
            </a:pPr>
            <a:endParaRPr sz="3600"/>
          </a:p>
          <a:p>
            <a:pPr marL="457200" lvl="0" indent="0" algn="l" rtl="0">
              <a:spcBef>
                <a:spcPts val="0"/>
              </a:spcBef>
              <a:spcAft>
                <a:spcPts val="0"/>
              </a:spcAft>
              <a:buClr>
                <a:schemeClr val="dk1"/>
              </a:buClr>
              <a:buSzPts val="1100"/>
              <a:buFont typeface="Arial"/>
              <a:buNone/>
            </a:pPr>
            <a:endParaRPr sz="3600"/>
          </a:p>
        </p:txBody>
      </p:sp>
      <p:pic>
        <p:nvPicPr>
          <p:cNvPr id="135" name="Google Shape;135;p20"/>
          <p:cNvPicPr preferRelativeResize="0"/>
          <p:nvPr/>
        </p:nvPicPr>
        <p:blipFill>
          <a:blip r:embed="rId3">
            <a:alphaModFix/>
          </a:blip>
          <a:stretch>
            <a:fillRect/>
          </a:stretch>
        </p:blipFill>
        <p:spPr>
          <a:xfrm>
            <a:off x="10146750" y="151513"/>
            <a:ext cx="1965274" cy="1752800"/>
          </a:xfrm>
          <a:prstGeom prst="rect">
            <a:avLst/>
          </a:prstGeom>
          <a:noFill/>
          <a:ln>
            <a:noFill/>
          </a:ln>
        </p:spPr>
      </p:pic>
      <p:pic>
        <p:nvPicPr>
          <p:cNvPr id="136" name="Google Shape;136;p20"/>
          <p:cNvPicPr preferRelativeResize="0"/>
          <p:nvPr/>
        </p:nvPicPr>
        <p:blipFill rotWithShape="1">
          <a:blip r:embed="rId4">
            <a:alphaModFix/>
          </a:blip>
          <a:srcRect b="17156"/>
          <a:stretch/>
        </p:blipFill>
        <p:spPr>
          <a:xfrm>
            <a:off x="1822750" y="4324350"/>
            <a:ext cx="2857500" cy="1325700"/>
          </a:xfrm>
          <a:prstGeom prst="rect">
            <a:avLst/>
          </a:prstGeom>
          <a:ln>
            <a:noFill/>
          </a:ln>
          <a:effectLst>
            <a:softEdge rad="112500"/>
          </a:effectLst>
        </p:spPr>
      </p:pic>
      <p:pic>
        <p:nvPicPr>
          <p:cNvPr id="137" name="Google Shape;137;p20"/>
          <p:cNvPicPr preferRelativeResize="0"/>
          <p:nvPr/>
        </p:nvPicPr>
        <p:blipFill>
          <a:blip r:embed="rId5">
            <a:alphaModFix/>
          </a:blip>
          <a:stretch>
            <a:fillRect/>
          </a:stretch>
        </p:blipFill>
        <p:spPr>
          <a:xfrm>
            <a:off x="7637350" y="3623825"/>
            <a:ext cx="2591250" cy="21431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38" name="Google Shape;138;p20"/>
          <p:cNvSpPr txBox="1"/>
          <p:nvPr/>
        </p:nvSpPr>
        <p:spPr>
          <a:xfrm>
            <a:off x="545525" y="5650050"/>
            <a:ext cx="4929300" cy="506700"/>
          </a:xfrm>
          <a:prstGeom prst="rect">
            <a:avLst/>
          </a:prstGeom>
          <a:noFill/>
          <a:ln>
            <a:noFill/>
          </a:ln>
        </p:spPr>
        <p:txBody>
          <a:bodyPr spcFirstLastPara="1" wrap="square" lIns="91425" tIns="91425" rIns="91425" bIns="91425" anchor="t" anchorCtr="0">
            <a:noAutofit/>
          </a:bodyPr>
          <a:lstStyle/>
          <a:p>
            <a:pPr marL="457200" lvl="0" indent="0" algn="ctr" rtl="0">
              <a:lnSpc>
                <a:spcPct val="90000"/>
              </a:lnSpc>
              <a:spcBef>
                <a:spcPts val="0"/>
              </a:spcBef>
              <a:spcAft>
                <a:spcPts val="0"/>
              </a:spcAft>
              <a:buClr>
                <a:schemeClr val="dk1"/>
              </a:buClr>
              <a:buSzPts val="1100"/>
              <a:buFont typeface="Arial"/>
              <a:buNone/>
            </a:pPr>
            <a:r>
              <a:rPr lang="en-GB" u="sng">
                <a:solidFill>
                  <a:schemeClr val="hlink"/>
                </a:solidFill>
                <a:latin typeface="Calibri"/>
                <a:ea typeface="Calibri"/>
                <a:cs typeface="Calibri"/>
                <a:sym typeface="Calibri"/>
                <a:hlinkClick r:id="rId6"/>
              </a:rPr>
              <a:t>https://www.facebook.com/Walesrecycleltd/?modal=admin_todo_tour</a:t>
            </a:r>
            <a:r>
              <a:rPr lang="en-GB">
                <a:solidFill>
                  <a:schemeClr val="dk1"/>
                </a:solidFill>
                <a:latin typeface="Calibri"/>
                <a:ea typeface="Calibri"/>
                <a:cs typeface="Calibri"/>
                <a:sym typeface="Calibri"/>
              </a:rPr>
              <a:t> </a:t>
            </a:r>
            <a:endParaRPr/>
          </a:p>
        </p:txBody>
      </p:sp>
      <p:sp>
        <p:nvSpPr>
          <p:cNvPr id="139" name="Google Shape;139;p20"/>
          <p:cNvSpPr txBox="1"/>
          <p:nvPr/>
        </p:nvSpPr>
        <p:spPr>
          <a:xfrm>
            <a:off x="5961775" y="5922825"/>
            <a:ext cx="5942400" cy="506700"/>
          </a:xfrm>
          <a:prstGeom prst="rect">
            <a:avLst/>
          </a:prstGeom>
          <a:noFill/>
          <a:ln>
            <a:noFill/>
          </a:ln>
        </p:spPr>
        <p:txBody>
          <a:bodyPr spcFirstLastPara="1" wrap="square" lIns="91425" tIns="91425" rIns="91425" bIns="91425" anchor="t" anchorCtr="0">
            <a:noAutofit/>
          </a:bodyPr>
          <a:lstStyle/>
          <a:p>
            <a:pPr marL="457200" lvl="0" indent="0" algn="l" rtl="0">
              <a:lnSpc>
                <a:spcPct val="90000"/>
              </a:lnSpc>
              <a:spcBef>
                <a:spcPts val="0"/>
              </a:spcBef>
              <a:spcAft>
                <a:spcPts val="0"/>
              </a:spcAft>
              <a:buClr>
                <a:schemeClr val="dk1"/>
              </a:buClr>
              <a:buSzPts val="1100"/>
              <a:buFont typeface="Arial"/>
              <a:buNone/>
            </a:pPr>
            <a:r>
              <a:rPr lang="en-GB" u="sng">
                <a:solidFill>
                  <a:schemeClr val="hlink"/>
                </a:solidFill>
                <a:latin typeface="Calibri"/>
                <a:ea typeface="Calibri"/>
                <a:cs typeface="Calibri"/>
                <a:sym typeface="Calibri"/>
                <a:hlinkClick r:id="rId7"/>
              </a:rPr>
              <a:t>https://docs.google.com/forms/d/1Ay3hjp5hTV_etKRk4ee2yqaVAxyVH8l9Duuf8-dF1es/viewform?edit_requested=true</a:t>
            </a:r>
            <a:r>
              <a:rPr lang="en-GB">
                <a:solidFill>
                  <a:schemeClr val="dk1"/>
                </a:solidFill>
                <a:latin typeface="Calibri"/>
                <a:ea typeface="Calibri"/>
                <a:cs typeface="Calibri"/>
                <a:sym typeface="Calibri"/>
              </a:rPr>
              <a:t> </a:t>
            </a:r>
            <a:endParaRPr>
              <a:solidFill>
                <a:schemeClr val="dk1"/>
              </a:solidFill>
              <a:latin typeface="Calibri"/>
              <a:ea typeface="Calibri"/>
              <a:cs typeface="Calibri"/>
              <a:sym typeface="Calibri"/>
            </a:endParaRPr>
          </a:p>
          <a:p>
            <a:pPr marL="0" lvl="0" indent="0" algn="l" rtl="0">
              <a:spcBef>
                <a:spcPts val="0"/>
              </a:spcBef>
              <a:spcAft>
                <a:spcPts val="0"/>
              </a:spcAft>
              <a:buNone/>
            </a:pP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21"/>
          <p:cNvSpPr txBox="1">
            <a:spLocks noGrp="1"/>
          </p:cNvSpPr>
          <p:nvPr>
            <p:ph type="title"/>
          </p:nvPr>
        </p:nvSpPr>
        <p:spPr>
          <a:xfrm>
            <a:off x="838200" y="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a:latin typeface="Arial"/>
                <a:ea typeface="Arial"/>
                <a:cs typeface="Arial"/>
                <a:sym typeface="Arial"/>
              </a:rPr>
              <a:t>Result of Questionnaire  </a:t>
            </a:r>
            <a:endParaRPr u="sng">
              <a:latin typeface="Arial"/>
              <a:ea typeface="Arial"/>
              <a:cs typeface="Arial"/>
              <a:sym typeface="Arial"/>
            </a:endParaRPr>
          </a:p>
        </p:txBody>
      </p:sp>
      <p:pic>
        <p:nvPicPr>
          <p:cNvPr id="145" name="Google Shape;145;p21"/>
          <p:cNvPicPr preferRelativeResize="0"/>
          <p:nvPr/>
        </p:nvPicPr>
        <p:blipFill rotWithShape="1">
          <a:blip r:embed="rId3">
            <a:alphaModFix/>
          </a:blip>
          <a:srcRect l="23749" t="13674" r="35134" b="48001"/>
          <a:stretch/>
        </p:blipFill>
        <p:spPr>
          <a:xfrm>
            <a:off x="120625" y="1325700"/>
            <a:ext cx="5794476" cy="29073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6" name="Google Shape;146;p21"/>
          <p:cNvPicPr preferRelativeResize="0"/>
          <p:nvPr/>
        </p:nvPicPr>
        <p:blipFill rotWithShape="1">
          <a:blip r:embed="rId4">
            <a:alphaModFix/>
          </a:blip>
          <a:srcRect l="23835" t="22191" r="28340" b="36041"/>
          <a:stretch/>
        </p:blipFill>
        <p:spPr>
          <a:xfrm>
            <a:off x="6253743" y="1453700"/>
            <a:ext cx="5660482" cy="27793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7" name="Google Shape;147;p21"/>
          <p:cNvPicPr preferRelativeResize="0"/>
          <p:nvPr/>
        </p:nvPicPr>
        <p:blipFill rotWithShape="1">
          <a:blip r:embed="rId5">
            <a:alphaModFix/>
          </a:blip>
          <a:srcRect l="23783" t="21061" r="23248" b="28815"/>
          <a:stretch/>
        </p:blipFill>
        <p:spPr>
          <a:xfrm>
            <a:off x="3412537" y="4515537"/>
            <a:ext cx="5366925" cy="208647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8" name="Google Shape;148;p21"/>
          <p:cNvPicPr preferRelativeResize="0"/>
          <p:nvPr/>
        </p:nvPicPr>
        <p:blipFill>
          <a:blip r:embed="rId6">
            <a:alphaModFix/>
          </a:blip>
          <a:stretch>
            <a:fillRect/>
          </a:stretch>
        </p:blipFill>
        <p:spPr>
          <a:xfrm>
            <a:off x="10498250" y="0"/>
            <a:ext cx="1587474" cy="15868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22"/>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400"/>
              <a:buFont typeface="Arial"/>
              <a:buNone/>
            </a:pPr>
            <a:r>
              <a:rPr lang="en-GB" u="sng">
                <a:latin typeface="Arial"/>
                <a:ea typeface="Arial"/>
                <a:cs typeface="Arial"/>
                <a:sym typeface="Arial"/>
              </a:rPr>
              <a:t>Market Research </a:t>
            </a:r>
            <a:endParaRPr/>
          </a:p>
        </p:txBody>
      </p:sp>
      <p:sp>
        <p:nvSpPr>
          <p:cNvPr id="154" name="Google Shape;154;p22"/>
          <p:cNvSpPr txBox="1">
            <a:spLocks noGrp="1"/>
          </p:cNvSpPr>
          <p:nvPr>
            <p:ph type="body" idx="1"/>
          </p:nvPr>
        </p:nvSpPr>
        <p:spPr>
          <a:xfrm>
            <a:off x="838200" y="2632854"/>
            <a:ext cx="10515600" cy="3006300"/>
          </a:xfrm>
          <a:prstGeom prst="rect">
            <a:avLst/>
          </a:prstGeom>
          <a:noFill/>
          <a:ln>
            <a:noFill/>
          </a:ln>
        </p:spPr>
        <p:txBody>
          <a:bodyPr spcFirstLastPara="1" wrap="square" lIns="91425" tIns="45700" rIns="91425" bIns="45700" anchor="t" anchorCtr="0">
            <a:noAutofit/>
          </a:bodyPr>
          <a:lstStyle/>
          <a:p>
            <a:pPr marL="457200" lvl="0" indent="-457200" algn="l" rtl="0">
              <a:lnSpc>
                <a:spcPct val="90000"/>
              </a:lnSpc>
              <a:spcBef>
                <a:spcPts val="0"/>
              </a:spcBef>
              <a:spcAft>
                <a:spcPts val="0"/>
              </a:spcAft>
              <a:buSzPts val="3600"/>
              <a:buChar char="•"/>
            </a:pPr>
            <a:r>
              <a:rPr lang="en-GB" sz="3600" dirty="0"/>
              <a:t>Pricing Strategy</a:t>
            </a:r>
            <a:r>
              <a:rPr lang="en-GB" dirty="0"/>
              <a:t> </a:t>
            </a:r>
            <a:endParaRPr sz="1400" dirty="0"/>
          </a:p>
          <a:p>
            <a:pPr marL="0" lvl="0" indent="0" algn="l" rtl="0">
              <a:lnSpc>
                <a:spcPct val="90000"/>
              </a:lnSpc>
              <a:spcBef>
                <a:spcPts val="0"/>
              </a:spcBef>
              <a:spcAft>
                <a:spcPts val="0"/>
              </a:spcAft>
              <a:buNone/>
            </a:pPr>
            <a:endParaRPr sz="1400" dirty="0"/>
          </a:p>
          <a:p>
            <a:pPr marL="0" lvl="0" indent="0" algn="l" rtl="0">
              <a:lnSpc>
                <a:spcPct val="90000"/>
              </a:lnSpc>
              <a:spcBef>
                <a:spcPts val="0"/>
              </a:spcBef>
              <a:spcAft>
                <a:spcPts val="0"/>
              </a:spcAft>
              <a:buNone/>
            </a:pPr>
            <a:endParaRPr sz="1400" dirty="0"/>
          </a:p>
          <a:p>
            <a:pPr marL="0" lvl="0" indent="0" algn="l" rtl="0">
              <a:lnSpc>
                <a:spcPct val="90000"/>
              </a:lnSpc>
              <a:spcBef>
                <a:spcPts val="0"/>
              </a:spcBef>
              <a:spcAft>
                <a:spcPts val="0"/>
              </a:spcAft>
              <a:buNone/>
            </a:pPr>
            <a:endParaRPr sz="1400" dirty="0"/>
          </a:p>
          <a:p>
            <a:pPr marL="457200" lvl="0" indent="0" algn="l" rtl="0">
              <a:lnSpc>
                <a:spcPct val="90000"/>
              </a:lnSpc>
              <a:spcBef>
                <a:spcPts val="0"/>
              </a:spcBef>
              <a:spcAft>
                <a:spcPts val="0"/>
              </a:spcAft>
              <a:buNone/>
            </a:pPr>
            <a:endParaRPr sz="1400" dirty="0"/>
          </a:p>
          <a:p>
            <a:pPr marL="457200" lvl="0" indent="-457200" algn="l" rtl="0">
              <a:lnSpc>
                <a:spcPct val="90000"/>
              </a:lnSpc>
              <a:spcBef>
                <a:spcPts val="0"/>
              </a:spcBef>
              <a:spcAft>
                <a:spcPts val="0"/>
              </a:spcAft>
              <a:buSzPts val="3600"/>
              <a:buChar char="•"/>
            </a:pPr>
            <a:r>
              <a:rPr lang="en-GB" sz="3600" dirty="0"/>
              <a:t>Arriving at the Price of Our Product/ Service. </a:t>
            </a:r>
            <a:endParaRPr sz="3600" dirty="0"/>
          </a:p>
        </p:txBody>
      </p:sp>
      <p:pic>
        <p:nvPicPr>
          <p:cNvPr id="155" name="Google Shape;155;p22"/>
          <p:cNvPicPr preferRelativeResize="0"/>
          <p:nvPr/>
        </p:nvPicPr>
        <p:blipFill>
          <a:blip r:embed="rId3">
            <a:alphaModFix/>
          </a:blip>
          <a:stretch>
            <a:fillRect/>
          </a:stretch>
        </p:blipFill>
        <p:spPr>
          <a:xfrm>
            <a:off x="10086375" y="42075"/>
            <a:ext cx="2105626" cy="187797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pic>
        <p:nvPicPr>
          <p:cNvPr id="160" name="Google Shape;160;p23" title="Wales Recycle Limited.">
            <a:hlinkClick r:id="rId3"/>
          </p:cNvPr>
          <p:cNvPicPr preferRelativeResize="0"/>
          <p:nvPr/>
        </p:nvPicPr>
        <p:blipFill>
          <a:blip r:embed="rId4">
            <a:alphaModFix/>
          </a:blip>
          <a:stretch>
            <a:fillRect/>
          </a:stretch>
        </p:blipFill>
        <p:spPr>
          <a:xfrm>
            <a:off x="191772" y="120862"/>
            <a:ext cx="11509750" cy="66162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2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400"/>
              <a:buFont typeface="Arial"/>
              <a:buNone/>
            </a:pPr>
            <a:r>
              <a:rPr lang="en-GB" u="sng">
                <a:latin typeface="Arial"/>
                <a:ea typeface="Arial"/>
                <a:cs typeface="Arial"/>
                <a:sym typeface="Arial"/>
              </a:rPr>
              <a:t>Promotions Activities</a:t>
            </a:r>
            <a:endParaRPr/>
          </a:p>
        </p:txBody>
      </p:sp>
      <p:sp>
        <p:nvSpPr>
          <p:cNvPr id="166" name="Google Shape;166;p24"/>
          <p:cNvSpPr txBox="1">
            <a:spLocks noGrp="1"/>
          </p:cNvSpPr>
          <p:nvPr>
            <p:ph type="body" idx="1"/>
          </p:nvPr>
        </p:nvSpPr>
        <p:spPr>
          <a:xfrm>
            <a:off x="186450" y="1977263"/>
            <a:ext cx="11819100" cy="5161500"/>
          </a:xfrm>
          <a:prstGeom prst="rect">
            <a:avLst/>
          </a:prstGeom>
          <a:noFill/>
          <a:ln>
            <a:noFill/>
          </a:ln>
        </p:spPr>
        <p:txBody>
          <a:bodyPr spcFirstLastPara="1" wrap="square" lIns="91425" tIns="45700" rIns="91425" bIns="45700" anchor="t" anchorCtr="0">
            <a:noAutofit/>
          </a:bodyPr>
          <a:lstStyle/>
          <a:p>
            <a:pPr marL="457200" lvl="0" indent="-457200" algn="l" rtl="0">
              <a:lnSpc>
                <a:spcPct val="90000"/>
              </a:lnSpc>
              <a:spcBef>
                <a:spcPts val="0"/>
              </a:spcBef>
              <a:spcAft>
                <a:spcPts val="0"/>
              </a:spcAft>
              <a:buSzPts val="3600"/>
              <a:buChar char="➔"/>
            </a:pPr>
            <a:r>
              <a:rPr lang="en-GB" sz="3600" dirty="0"/>
              <a:t> Website</a:t>
            </a:r>
            <a:endParaRPr sz="3600" dirty="0"/>
          </a:p>
          <a:p>
            <a:pPr marL="457200" lvl="0" indent="-457200" algn="l" rtl="0">
              <a:lnSpc>
                <a:spcPct val="90000"/>
              </a:lnSpc>
              <a:spcBef>
                <a:spcPts val="0"/>
              </a:spcBef>
              <a:spcAft>
                <a:spcPts val="0"/>
              </a:spcAft>
              <a:buSzPts val="3600"/>
              <a:buChar char="➔"/>
            </a:pPr>
            <a:r>
              <a:rPr lang="en-GB" sz="3600" dirty="0"/>
              <a:t>Advertisement</a:t>
            </a:r>
            <a:endParaRPr sz="3600" dirty="0"/>
          </a:p>
          <a:p>
            <a:pPr marL="457200" lvl="0" indent="-457200" algn="l" rtl="0">
              <a:lnSpc>
                <a:spcPct val="90000"/>
              </a:lnSpc>
              <a:spcBef>
                <a:spcPts val="0"/>
              </a:spcBef>
              <a:spcAft>
                <a:spcPts val="0"/>
              </a:spcAft>
              <a:buSzPts val="3600"/>
              <a:buChar char="➔"/>
            </a:pPr>
            <a:r>
              <a:rPr lang="en-GB" sz="3600" dirty="0"/>
              <a:t>Facebook Page</a:t>
            </a:r>
            <a:endParaRPr sz="3600" dirty="0"/>
          </a:p>
          <a:p>
            <a:pPr marL="457200" lvl="0" indent="-457200" algn="l" rtl="0">
              <a:lnSpc>
                <a:spcPct val="90000"/>
              </a:lnSpc>
              <a:spcBef>
                <a:spcPts val="0"/>
              </a:spcBef>
              <a:spcAft>
                <a:spcPts val="0"/>
              </a:spcAft>
              <a:buSzPts val="3600"/>
              <a:buChar char="➔"/>
            </a:pPr>
            <a:r>
              <a:rPr lang="en-GB" sz="3600" dirty="0"/>
              <a:t>YouTube, £2 to £8 per view</a:t>
            </a:r>
            <a:endParaRPr sz="3600" dirty="0"/>
          </a:p>
          <a:p>
            <a:pPr marL="457200" lvl="0" indent="-457200" algn="l" rtl="0">
              <a:lnSpc>
                <a:spcPct val="90000"/>
              </a:lnSpc>
              <a:spcBef>
                <a:spcPts val="0"/>
              </a:spcBef>
              <a:spcAft>
                <a:spcPts val="0"/>
              </a:spcAft>
              <a:buSzPts val="3600"/>
              <a:buChar char="➔"/>
            </a:pPr>
            <a:r>
              <a:rPr lang="en-GB" sz="3600" dirty="0"/>
              <a:t>Facebook ad £5.46CPM </a:t>
            </a:r>
            <a:r>
              <a:rPr lang="en-GB" dirty="0"/>
              <a:t> </a:t>
            </a:r>
            <a:r>
              <a:rPr lang="en-GB" sz="1800" dirty="0"/>
              <a:t> (</a:t>
            </a:r>
            <a:r>
              <a:rPr lang="en-GB" sz="1800" dirty="0" err="1"/>
              <a:t>mcleod</a:t>
            </a:r>
            <a:r>
              <a:rPr lang="en-GB" sz="1800" dirty="0"/>
              <a:t> 2018).</a:t>
            </a:r>
            <a:endParaRPr sz="3600" dirty="0"/>
          </a:p>
          <a:p>
            <a:pPr marL="457200" lvl="0" indent="-457200" algn="l" rtl="0">
              <a:lnSpc>
                <a:spcPct val="90000"/>
              </a:lnSpc>
              <a:spcBef>
                <a:spcPts val="0"/>
              </a:spcBef>
              <a:spcAft>
                <a:spcPts val="0"/>
              </a:spcAft>
              <a:buSzPts val="3600"/>
              <a:buChar char="➔"/>
            </a:pPr>
            <a:r>
              <a:rPr lang="en-GB" sz="3600" dirty="0"/>
              <a:t>Direct mail </a:t>
            </a:r>
            <a:r>
              <a:rPr lang="en-GB" sz="1800" dirty="0"/>
              <a:t>(Wagner 2018)</a:t>
            </a:r>
            <a:endParaRPr sz="1800" dirty="0"/>
          </a:p>
          <a:p>
            <a:pPr marL="457200" lvl="0" indent="-457200" algn="l" rtl="0">
              <a:lnSpc>
                <a:spcPct val="90000"/>
              </a:lnSpc>
              <a:spcBef>
                <a:spcPts val="0"/>
              </a:spcBef>
              <a:spcAft>
                <a:spcPts val="0"/>
              </a:spcAft>
              <a:buSzPts val="3600"/>
              <a:buChar char="➔"/>
            </a:pPr>
            <a:r>
              <a:rPr lang="en-GB" sz="3600" dirty="0"/>
              <a:t>Leaflets and Business cards</a:t>
            </a:r>
            <a:endParaRPr sz="3600" dirty="0"/>
          </a:p>
          <a:p>
            <a:pPr marL="0" lvl="0" indent="0" algn="l" rtl="0">
              <a:lnSpc>
                <a:spcPct val="90000"/>
              </a:lnSpc>
              <a:spcBef>
                <a:spcPts val="0"/>
              </a:spcBef>
              <a:spcAft>
                <a:spcPts val="0"/>
              </a:spcAft>
              <a:buNone/>
            </a:pPr>
            <a:endParaRPr dirty="0"/>
          </a:p>
          <a:p>
            <a:pPr marL="0" lvl="0" indent="0" algn="l" rtl="0">
              <a:lnSpc>
                <a:spcPct val="90000"/>
              </a:lnSpc>
              <a:spcBef>
                <a:spcPts val="0"/>
              </a:spcBef>
              <a:spcAft>
                <a:spcPts val="0"/>
              </a:spcAft>
              <a:buNone/>
            </a:pPr>
            <a:endParaRPr dirty="0"/>
          </a:p>
          <a:p>
            <a:pPr marL="0" lvl="0" indent="0" algn="l" rtl="0">
              <a:lnSpc>
                <a:spcPct val="90000"/>
              </a:lnSpc>
              <a:spcBef>
                <a:spcPts val="0"/>
              </a:spcBef>
              <a:spcAft>
                <a:spcPts val="0"/>
              </a:spcAft>
              <a:buNone/>
            </a:pPr>
            <a:r>
              <a:rPr lang="en-GB" dirty="0"/>
              <a:t>                                                                                                                         </a:t>
            </a:r>
            <a:endParaRPr dirty="0"/>
          </a:p>
        </p:txBody>
      </p:sp>
      <p:pic>
        <p:nvPicPr>
          <p:cNvPr id="167" name="Google Shape;167;p24"/>
          <p:cNvPicPr preferRelativeResize="0"/>
          <p:nvPr/>
        </p:nvPicPr>
        <p:blipFill>
          <a:blip r:embed="rId3">
            <a:alphaModFix/>
          </a:blip>
          <a:stretch>
            <a:fillRect/>
          </a:stretch>
        </p:blipFill>
        <p:spPr>
          <a:xfrm>
            <a:off x="9966075" y="78550"/>
            <a:ext cx="2128851" cy="18987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25"/>
          <p:cNvSpPr txBox="1">
            <a:spLocks noGrp="1"/>
          </p:cNvSpPr>
          <p:nvPr>
            <p:ph type="title"/>
          </p:nvPr>
        </p:nvSpPr>
        <p:spPr>
          <a:xfrm>
            <a:off x="838200" y="9150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a:latin typeface="Arial"/>
                <a:ea typeface="Arial"/>
                <a:cs typeface="Arial"/>
                <a:sym typeface="Arial"/>
              </a:rPr>
              <a:t>Sales</a:t>
            </a:r>
            <a:endParaRPr u="sng">
              <a:latin typeface="Arial"/>
              <a:ea typeface="Arial"/>
              <a:cs typeface="Arial"/>
              <a:sym typeface="Arial"/>
            </a:endParaRPr>
          </a:p>
        </p:txBody>
      </p:sp>
      <p:sp>
        <p:nvSpPr>
          <p:cNvPr id="173" name="Google Shape;173;p25"/>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Autofit/>
          </a:bodyPr>
          <a:lstStyle/>
          <a:p>
            <a:pPr marL="457200" lvl="0" indent="-457200" algn="l" rtl="0">
              <a:spcBef>
                <a:spcPts val="1000"/>
              </a:spcBef>
              <a:spcAft>
                <a:spcPts val="0"/>
              </a:spcAft>
              <a:buSzPts val="3600"/>
              <a:buChar char="❖"/>
            </a:pPr>
            <a:r>
              <a:rPr lang="en-GB" sz="3600"/>
              <a:t>Achieve Targets </a:t>
            </a:r>
            <a:r>
              <a:rPr lang="en-GB" sz="1200"/>
              <a:t>(Jones,G. 2015).</a:t>
            </a:r>
            <a:endParaRPr sz="1200"/>
          </a:p>
          <a:p>
            <a:pPr marL="457200" lvl="0" indent="0" algn="l" rtl="0">
              <a:spcBef>
                <a:spcPts val="1000"/>
              </a:spcBef>
              <a:spcAft>
                <a:spcPts val="0"/>
              </a:spcAft>
              <a:buNone/>
            </a:pPr>
            <a:endParaRPr sz="3600"/>
          </a:p>
          <a:p>
            <a:pPr marL="457200" lvl="0" indent="-457200" algn="l" rtl="0">
              <a:spcBef>
                <a:spcPts val="1000"/>
              </a:spcBef>
              <a:spcAft>
                <a:spcPts val="0"/>
              </a:spcAft>
              <a:buSzPts val="3600"/>
              <a:buChar char="❖"/>
            </a:pPr>
            <a:r>
              <a:rPr lang="en-GB" sz="3600"/>
              <a:t>Analyse past performances </a:t>
            </a:r>
            <a:r>
              <a:rPr lang="en-GB" sz="1200"/>
              <a:t>(Jones, G. 2015).</a:t>
            </a:r>
            <a:endParaRPr sz="1200"/>
          </a:p>
          <a:p>
            <a:pPr marL="457200" lvl="0" indent="0" algn="l" rtl="0">
              <a:spcBef>
                <a:spcPts val="1000"/>
              </a:spcBef>
              <a:spcAft>
                <a:spcPts val="0"/>
              </a:spcAft>
              <a:buNone/>
            </a:pPr>
            <a:endParaRPr sz="3600"/>
          </a:p>
          <a:p>
            <a:pPr marL="457200" lvl="0" indent="-457200" algn="l" rtl="0">
              <a:spcBef>
                <a:spcPts val="1000"/>
              </a:spcBef>
              <a:spcAft>
                <a:spcPts val="0"/>
              </a:spcAft>
              <a:buSzPts val="3600"/>
              <a:buChar char="❖"/>
            </a:pPr>
            <a:r>
              <a:rPr lang="en-GB" sz="3600"/>
              <a:t>Maintain good relationships with clients </a:t>
            </a:r>
            <a:r>
              <a:rPr lang="en-GB" sz="1200"/>
              <a:t>(Management Study Guide, 2018).</a:t>
            </a:r>
            <a:endParaRPr sz="1200"/>
          </a:p>
          <a:p>
            <a:pPr marL="1371600" lvl="0" indent="0" algn="l" rtl="0">
              <a:spcBef>
                <a:spcPts val="1000"/>
              </a:spcBef>
              <a:spcAft>
                <a:spcPts val="0"/>
              </a:spcAft>
              <a:buNone/>
            </a:pPr>
            <a:endParaRPr sz="1100"/>
          </a:p>
          <a:p>
            <a:pPr marL="0" lvl="0" indent="0" algn="l" rtl="0">
              <a:spcBef>
                <a:spcPts val="1000"/>
              </a:spcBef>
              <a:spcAft>
                <a:spcPts val="0"/>
              </a:spcAft>
              <a:buNone/>
            </a:pPr>
            <a:endParaRPr sz="1100"/>
          </a:p>
        </p:txBody>
      </p:sp>
      <p:pic>
        <p:nvPicPr>
          <p:cNvPr id="174" name="Google Shape;174;p25"/>
          <p:cNvPicPr preferRelativeResize="0"/>
          <p:nvPr/>
        </p:nvPicPr>
        <p:blipFill>
          <a:blip r:embed="rId3">
            <a:alphaModFix/>
          </a:blip>
          <a:stretch>
            <a:fillRect/>
          </a:stretch>
        </p:blipFill>
        <p:spPr>
          <a:xfrm>
            <a:off x="9831025" y="0"/>
            <a:ext cx="2245650" cy="200287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26"/>
          <p:cNvSpPr txBox="1">
            <a:spLocks noGrp="1"/>
          </p:cNvSpPr>
          <p:nvPr>
            <p:ph type="title"/>
          </p:nvPr>
        </p:nvSpPr>
        <p:spPr>
          <a:xfrm>
            <a:off x="838200" y="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a:latin typeface="Arial"/>
                <a:ea typeface="Arial"/>
                <a:cs typeface="Arial"/>
                <a:sym typeface="Arial"/>
              </a:rPr>
              <a:t>Our Target Customer</a:t>
            </a:r>
            <a:endParaRPr u="sng">
              <a:latin typeface="Arial"/>
              <a:ea typeface="Arial"/>
              <a:cs typeface="Arial"/>
              <a:sym typeface="Arial"/>
            </a:endParaRPr>
          </a:p>
        </p:txBody>
      </p:sp>
      <p:sp>
        <p:nvSpPr>
          <p:cNvPr id="180" name="Google Shape;180;p26"/>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Autofit/>
          </a:bodyPr>
          <a:lstStyle/>
          <a:p>
            <a:pPr marL="457200" lvl="0" indent="-457200" algn="l" rtl="0">
              <a:spcBef>
                <a:spcPts val="1000"/>
              </a:spcBef>
              <a:spcAft>
                <a:spcPts val="0"/>
              </a:spcAft>
              <a:buSzPts val="3600"/>
              <a:buChar char="❖"/>
            </a:pPr>
            <a:r>
              <a:rPr lang="en-GB" sz="3600"/>
              <a:t>Small Businesses</a:t>
            </a:r>
            <a:endParaRPr sz="3600"/>
          </a:p>
          <a:p>
            <a:pPr marL="457200" lvl="0" indent="-457200" algn="l" rtl="0">
              <a:spcBef>
                <a:spcPts val="0"/>
              </a:spcBef>
              <a:spcAft>
                <a:spcPts val="0"/>
              </a:spcAft>
              <a:buSzPts val="3600"/>
              <a:buChar char="❖"/>
            </a:pPr>
            <a:r>
              <a:rPr lang="en-GB" sz="3600"/>
              <a:t>Cardboard will be for free</a:t>
            </a:r>
            <a:endParaRPr sz="3600"/>
          </a:p>
          <a:p>
            <a:pPr marL="457200" lvl="0" indent="-457200" algn="l" rtl="0">
              <a:spcBef>
                <a:spcPts val="0"/>
              </a:spcBef>
              <a:spcAft>
                <a:spcPts val="0"/>
              </a:spcAft>
              <a:buSzPts val="3600"/>
              <a:buChar char="❖"/>
            </a:pPr>
            <a:r>
              <a:rPr lang="en-GB" sz="3600"/>
              <a:t>100% profit</a:t>
            </a:r>
            <a:endParaRPr sz="3600"/>
          </a:p>
          <a:p>
            <a:pPr marL="457200" lvl="0" indent="-457200" algn="l" rtl="0">
              <a:spcBef>
                <a:spcPts val="0"/>
              </a:spcBef>
              <a:spcAft>
                <a:spcPts val="0"/>
              </a:spcAft>
              <a:buSzPts val="3600"/>
              <a:buChar char="❖"/>
            </a:pPr>
            <a:r>
              <a:rPr lang="en-GB" sz="3600"/>
              <a:t>Our Collections are free</a:t>
            </a:r>
            <a:endParaRPr sz="3600"/>
          </a:p>
          <a:p>
            <a:pPr marL="457200" lvl="0" indent="-457200" algn="l" rtl="0">
              <a:spcBef>
                <a:spcPts val="0"/>
              </a:spcBef>
              <a:spcAft>
                <a:spcPts val="0"/>
              </a:spcAft>
              <a:buSzPts val="3600"/>
              <a:buChar char="❖"/>
            </a:pPr>
            <a:r>
              <a:rPr lang="en-GB" sz="3600"/>
              <a:t>No company with the same service</a:t>
            </a:r>
            <a:endParaRPr sz="3600"/>
          </a:p>
          <a:p>
            <a:pPr marL="457200" lvl="0" indent="-457200" algn="l" rtl="0">
              <a:spcBef>
                <a:spcPts val="0"/>
              </a:spcBef>
              <a:spcAft>
                <a:spcPts val="0"/>
              </a:spcAft>
              <a:buSzPts val="3600"/>
              <a:buChar char="❖"/>
            </a:pPr>
            <a:r>
              <a:rPr lang="en-GB" sz="3600"/>
              <a:t>People will recycle more if collections are free</a:t>
            </a:r>
            <a:endParaRPr sz="3600"/>
          </a:p>
          <a:p>
            <a:pPr marL="0" lvl="0" indent="0" algn="l" rtl="0">
              <a:spcBef>
                <a:spcPts val="1000"/>
              </a:spcBef>
              <a:spcAft>
                <a:spcPts val="0"/>
              </a:spcAft>
              <a:buNone/>
            </a:pPr>
            <a:endParaRPr sz="3600"/>
          </a:p>
        </p:txBody>
      </p:sp>
      <p:pic>
        <p:nvPicPr>
          <p:cNvPr id="181" name="Google Shape;181;p26"/>
          <p:cNvPicPr preferRelativeResize="0"/>
          <p:nvPr/>
        </p:nvPicPr>
        <p:blipFill>
          <a:blip r:embed="rId3">
            <a:alphaModFix/>
          </a:blip>
          <a:stretch>
            <a:fillRect/>
          </a:stretch>
        </p:blipFill>
        <p:spPr>
          <a:xfrm>
            <a:off x="9831025" y="0"/>
            <a:ext cx="2245650" cy="2002874"/>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27"/>
          <p:cNvSpPr txBox="1">
            <a:spLocks noGrp="1"/>
          </p:cNvSpPr>
          <p:nvPr>
            <p:ph type="title"/>
          </p:nvPr>
        </p:nvSpPr>
        <p:spPr>
          <a:xfrm>
            <a:off x="838200" y="15990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a:latin typeface="Arial"/>
                <a:ea typeface="Arial"/>
                <a:cs typeface="Arial"/>
                <a:sym typeface="Arial"/>
              </a:rPr>
              <a:t>Sales Forecast</a:t>
            </a:r>
            <a:endParaRPr u="sng">
              <a:latin typeface="Arial"/>
              <a:ea typeface="Arial"/>
              <a:cs typeface="Arial"/>
              <a:sym typeface="Arial"/>
            </a:endParaRPr>
          </a:p>
        </p:txBody>
      </p:sp>
      <p:sp>
        <p:nvSpPr>
          <p:cNvPr id="187" name="Google Shape;187;p27"/>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Autofit/>
          </a:bodyPr>
          <a:lstStyle/>
          <a:p>
            <a:pPr marL="457200" lvl="0" indent="-457200" algn="l" rtl="0">
              <a:spcBef>
                <a:spcPts val="1000"/>
              </a:spcBef>
              <a:spcAft>
                <a:spcPts val="0"/>
              </a:spcAft>
              <a:buSzPts val="3600"/>
              <a:buChar char="❖"/>
            </a:pPr>
            <a:r>
              <a:rPr lang="en-GB" sz="3600"/>
              <a:t>Estimate of likely sales </a:t>
            </a:r>
            <a:endParaRPr sz="3600"/>
          </a:p>
          <a:p>
            <a:pPr marL="457200" lvl="0" indent="0" algn="l" rtl="0">
              <a:spcBef>
                <a:spcPts val="1000"/>
              </a:spcBef>
              <a:spcAft>
                <a:spcPts val="0"/>
              </a:spcAft>
              <a:buNone/>
            </a:pPr>
            <a:endParaRPr sz="3600"/>
          </a:p>
          <a:p>
            <a:pPr marL="457200" lvl="0" indent="-457200" algn="l" rtl="0">
              <a:spcBef>
                <a:spcPts val="1000"/>
              </a:spcBef>
              <a:spcAft>
                <a:spcPts val="0"/>
              </a:spcAft>
              <a:buSzPts val="3600"/>
              <a:buChar char="❖"/>
            </a:pPr>
            <a:r>
              <a:rPr lang="en-GB" sz="3600"/>
              <a:t>Helps set targets</a:t>
            </a:r>
            <a:endParaRPr sz="3600"/>
          </a:p>
          <a:p>
            <a:pPr marL="457200" lvl="0" indent="0" algn="l" rtl="0">
              <a:spcBef>
                <a:spcPts val="1000"/>
              </a:spcBef>
              <a:spcAft>
                <a:spcPts val="0"/>
              </a:spcAft>
              <a:buNone/>
            </a:pPr>
            <a:endParaRPr sz="3600"/>
          </a:p>
          <a:p>
            <a:pPr marL="457200" lvl="0" indent="-457200" algn="l" rtl="0">
              <a:spcBef>
                <a:spcPts val="1000"/>
              </a:spcBef>
              <a:spcAft>
                <a:spcPts val="0"/>
              </a:spcAft>
              <a:buSzPts val="3600"/>
              <a:buChar char="❖"/>
            </a:pPr>
            <a:r>
              <a:rPr lang="en-GB" sz="3600"/>
              <a:t>Helps all departments work together </a:t>
            </a:r>
            <a:endParaRPr sz="3600"/>
          </a:p>
          <a:p>
            <a:pPr marL="0" lvl="0" indent="0" algn="l" rtl="0">
              <a:spcBef>
                <a:spcPts val="1000"/>
              </a:spcBef>
              <a:spcAft>
                <a:spcPts val="0"/>
              </a:spcAft>
              <a:buNone/>
            </a:pPr>
            <a:endParaRPr sz="1200"/>
          </a:p>
          <a:p>
            <a:pPr marL="0" lvl="0" indent="0" algn="l" rtl="0">
              <a:spcBef>
                <a:spcPts val="1000"/>
              </a:spcBef>
              <a:spcAft>
                <a:spcPts val="0"/>
              </a:spcAft>
              <a:buNone/>
            </a:pPr>
            <a:endParaRPr sz="1200"/>
          </a:p>
          <a:p>
            <a:pPr marL="8686800" lvl="0" indent="0" algn="l" rtl="0">
              <a:spcBef>
                <a:spcPts val="1000"/>
              </a:spcBef>
              <a:spcAft>
                <a:spcPts val="0"/>
              </a:spcAft>
              <a:buNone/>
            </a:pPr>
            <a:r>
              <a:rPr lang="en-GB" sz="1200"/>
              <a:t>(Money Matters, 2018)</a:t>
            </a:r>
            <a:endParaRPr sz="1200"/>
          </a:p>
        </p:txBody>
      </p:sp>
      <p:pic>
        <p:nvPicPr>
          <p:cNvPr id="188" name="Google Shape;188;p27"/>
          <p:cNvPicPr preferRelativeResize="0"/>
          <p:nvPr/>
        </p:nvPicPr>
        <p:blipFill>
          <a:blip r:embed="rId3">
            <a:alphaModFix/>
          </a:blip>
          <a:stretch>
            <a:fillRect/>
          </a:stretch>
        </p:blipFill>
        <p:spPr>
          <a:xfrm>
            <a:off x="9831025" y="0"/>
            <a:ext cx="2245650" cy="2002874"/>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28"/>
          <p:cNvSpPr txBox="1">
            <a:spLocks noGrp="1"/>
          </p:cNvSpPr>
          <p:nvPr>
            <p:ph type="title"/>
          </p:nvPr>
        </p:nvSpPr>
        <p:spPr>
          <a:xfrm>
            <a:off x="838200" y="14280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a:latin typeface="Arial"/>
                <a:ea typeface="Arial"/>
                <a:cs typeface="Arial"/>
                <a:sym typeface="Arial"/>
              </a:rPr>
              <a:t>Sales Forecast Graph</a:t>
            </a:r>
            <a:endParaRPr u="sng">
              <a:latin typeface="Arial"/>
              <a:ea typeface="Arial"/>
              <a:cs typeface="Arial"/>
              <a:sym typeface="Arial"/>
            </a:endParaRPr>
          </a:p>
        </p:txBody>
      </p:sp>
      <p:pic>
        <p:nvPicPr>
          <p:cNvPr id="194" name="Google Shape;194;p28"/>
          <p:cNvPicPr preferRelativeResize="0"/>
          <p:nvPr/>
        </p:nvPicPr>
        <p:blipFill>
          <a:blip r:embed="rId3">
            <a:alphaModFix/>
          </a:blip>
          <a:stretch>
            <a:fillRect/>
          </a:stretch>
        </p:blipFill>
        <p:spPr>
          <a:xfrm>
            <a:off x="957725" y="1756350"/>
            <a:ext cx="9416184" cy="4913525"/>
          </a:xfrm>
          <a:prstGeom prst="rect">
            <a:avLst/>
          </a:prstGeom>
          <a:noFill/>
          <a:ln>
            <a:noFill/>
          </a:ln>
        </p:spPr>
      </p:pic>
      <p:pic>
        <p:nvPicPr>
          <p:cNvPr id="195" name="Google Shape;195;p28"/>
          <p:cNvPicPr preferRelativeResize="0"/>
          <p:nvPr/>
        </p:nvPicPr>
        <p:blipFill>
          <a:blip r:embed="rId4">
            <a:alphaModFix/>
          </a:blip>
          <a:stretch>
            <a:fillRect/>
          </a:stretch>
        </p:blipFill>
        <p:spPr>
          <a:xfrm>
            <a:off x="10107425" y="0"/>
            <a:ext cx="1969250" cy="175635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29"/>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a:latin typeface="Arial"/>
                <a:ea typeface="Arial"/>
                <a:cs typeface="Arial"/>
                <a:sym typeface="Arial"/>
              </a:rPr>
              <a:t>Sales Breakdown</a:t>
            </a:r>
            <a:endParaRPr u="sng">
              <a:latin typeface="Arial"/>
              <a:ea typeface="Arial"/>
              <a:cs typeface="Arial"/>
              <a:sym typeface="Arial"/>
            </a:endParaRPr>
          </a:p>
        </p:txBody>
      </p:sp>
      <p:sp>
        <p:nvSpPr>
          <p:cNvPr id="201" name="Google Shape;201;p29"/>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Autofit/>
          </a:bodyPr>
          <a:lstStyle/>
          <a:p>
            <a:pPr marL="457200" lvl="0" indent="-342900" algn="l" rtl="0">
              <a:spcBef>
                <a:spcPts val="1000"/>
              </a:spcBef>
              <a:spcAft>
                <a:spcPts val="0"/>
              </a:spcAft>
              <a:buSzPts val="1800"/>
              <a:buChar char="➔"/>
            </a:pPr>
            <a:r>
              <a:rPr lang="en-GB"/>
              <a:t>One Container = 23 tonnes</a:t>
            </a:r>
            <a:endParaRPr/>
          </a:p>
          <a:p>
            <a:pPr marL="457200" lvl="0" indent="0" algn="l" rtl="0">
              <a:spcBef>
                <a:spcPts val="1000"/>
              </a:spcBef>
              <a:spcAft>
                <a:spcPts val="0"/>
              </a:spcAft>
              <a:buNone/>
            </a:pPr>
            <a:endParaRPr/>
          </a:p>
          <a:p>
            <a:pPr marL="457200" lvl="0" indent="-342900" algn="l" rtl="0">
              <a:spcBef>
                <a:spcPts val="1000"/>
              </a:spcBef>
              <a:spcAft>
                <a:spcPts val="0"/>
              </a:spcAft>
              <a:buSzPts val="1800"/>
              <a:buChar char="➔"/>
            </a:pPr>
            <a:r>
              <a:rPr lang="en-GB"/>
              <a:t>Agents buy for £135 per tonne</a:t>
            </a:r>
            <a:endParaRPr/>
          </a:p>
          <a:p>
            <a:pPr marL="457200" lvl="0" indent="0" algn="l" rtl="0">
              <a:spcBef>
                <a:spcPts val="1000"/>
              </a:spcBef>
              <a:spcAft>
                <a:spcPts val="0"/>
              </a:spcAft>
              <a:buNone/>
            </a:pPr>
            <a:endParaRPr/>
          </a:p>
          <a:p>
            <a:pPr marL="457200" lvl="0" indent="-342900" algn="l" rtl="0">
              <a:spcBef>
                <a:spcPts val="1000"/>
              </a:spcBef>
              <a:spcAft>
                <a:spcPts val="0"/>
              </a:spcAft>
              <a:buSzPts val="1800"/>
              <a:buChar char="➔"/>
            </a:pPr>
            <a:r>
              <a:rPr lang="en-GB"/>
              <a:t>Figures are all before VAT</a:t>
            </a:r>
            <a:endParaRPr/>
          </a:p>
          <a:p>
            <a:pPr marL="0" lvl="0" indent="0" algn="l" rtl="0">
              <a:spcBef>
                <a:spcPts val="1000"/>
              </a:spcBef>
              <a:spcAft>
                <a:spcPts val="0"/>
              </a:spcAft>
              <a:buNone/>
            </a:pPr>
            <a:endParaRPr/>
          </a:p>
          <a:p>
            <a:pPr marL="0" lvl="0" indent="0" algn="l" rtl="0">
              <a:spcBef>
                <a:spcPts val="1000"/>
              </a:spcBef>
              <a:spcAft>
                <a:spcPts val="0"/>
              </a:spcAft>
              <a:buNone/>
            </a:pPr>
            <a:endParaRPr/>
          </a:p>
          <a:p>
            <a:pPr marL="0" lvl="0" indent="0" algn="l" rtl="0">
              <a:spcBef>
                <a:spcPts val="1000"/>
              </a:spcBef>
              <a:spcAft>
                <a:spcPts val="0"/>
              </a:spcAft>
              <a:buNone/>
            </a:pPr>
            <a:r>
              <a:rPr lang="en-GB"/>
              <a:t> </a:t>
            </a:r>
            <a:r>
              <a:rPr lang="en-GB" u="sng">
                <a:solidFill>
                  <a:schemeClr val="hlink"/>
                </a:solidFill>
                <a:hlinkClick r:id="rId3"/>
              </a:rPr>
              <a:t>https://www.ecorecyclingltd.co.uk/</a:t>
            </a:r>
            <a:r>
              <a:rPr lang="en-GB"/>
              <a:t>. </a:t>
            </a:r>
            <a:endParaRPr/>
          </a:p>
          <a:p>
            <a:pPr marL="0" lvl="0" indent="0" algn="l" rtl="0">
              <a:spcBef>
                <a:spcPts val="1000"/>
              </a:spcBef>
              <a:spcAft>
                <a:spcPts val="0"/>
              </a:spcAft>
              <a:buNone/>
            </a:pPr>
            <a:endParaRPr/>
          </a:p>
        </p:txBody>
      </p:sp>
      <p:pic>
        <p:nvPicPr>
          <p:cNvPr id="202" name="Google Shape;202;p29"/>
          <p:cNvPicPr preferRelativeResize="0"/>
          <p:nvPr/>
        </p:nvPicPr>
        <p:blipFill>
          <a:blip r:embed="rId4">
            <a:alphaModFix/>
          </a:blip>
          <a:stretch>
            <a:fillRect/>
          </a:stretch>
        </p:blipFill>
        <p:spPr>
          <a:xfrm>
            <a:off x="6099175" y="2152950"/>
            <a:ext cx="5254625" cy="3361450"/>
          </a:xfrm>
          <a:prstGeom prst="rect">
            <a:avLst/>
          </a:prstGeom>
          <a:noFill/>
          <a:ln>
            <a:noFill/>
          </a:ln>
        </p:spPr>
      </p:pic>
      <p:pic>
        <p:nvPicPr>
          <p:cNvPr id="203" name="Google Shape;203;p29"/>
          <p:cNvPicPr preferRelativeResize="0"/>
          <p:nvPr/>
        </p:nvPicPr>
        <p:blipFill>
          <a:blip r:embed="rId5">
            <a:alphaModFix/>
          </a:blip>
          <a:stretch>
            <a:fillRect/>
          </a:stretch>
        </p:blipFill>
        <p:spPr>
          <a:xfrm>
            <a:off x="9831025" y="0"/>
            <a:ext cx="2245650" cy="2002874"/>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3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400"/>
              <a:buFont typeface="Arial"/>
              <a:buNone/>
            </a:pPr>
            <a:r>
              <a:rPr lang="en-GB" u="sng">
                <a:latin typeface="Arial"/>
                <a:ea typeface="Arial"/>
                <a:cs typeface="Arial"/>
                <a:sym typeface="Arial"/>
              </a:rPr>
              <a:t>Financial Resources </a:t>
            </a:r>
            <a:endParaRPr/>
          </a:p>
        </p:txBody>
      </p:sp>
      <p:sp>
        <p:nvSpPr>
          <p:cNvPr id="209" name="Google Shape;209;p3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Autofit/>
          </a:bodyPr>
          <a:lstStyle/>
          <a:p>
            <a:pPr marL="457200" lvl="0" indent="-342900" algn="l" rtl="0">
              <a:lnSpc>
                <a:spcPct val="90000"/>
              </a:lnSpc>
              <a:spcBef>
                <a:spcPts val="0"/>
              </a:spcBef>
              <a:spcAft>
                <a:spcPts val="0"/>
              </a:spcAft>
              <a:buSzPts val="1800"/>
              <a:buChar char="❖"/>
            </a:pPr>
            <a:r>
              <a:rPr lang="en-GB"/>
              <a:t>Between us five members we will each invest £6000 from our personal savings, giving us a total capital figure of £30,000. </a:t>
            </a:r>
            <a:endParaRPr/>
          </a:p>
          <a:p>
            <a:pPr marL="0" lvl="0" indent="0" algn="l" rtl="0">
              <a:lnSpc>
                <a:spcPct val="90000"/>
              </a:lnSpc>
              <a:spcBef>
                <a:spcPts val="0"/>
              </a:spcBef>
              <a:spcAft>
                <a:spcPts val="0"/>
              </a:spcAft>
              <a:buNone/>
            </a:pPr>
            <a:endParaRPr/>
          </a:p>
          <a:p>
            <a:pPr marL="457200" lvl="0" indent="-342900" algn="l" rtl="0">
              <a:lnSpc>
                <a:spcPct val="90000"/>
              </a:lnSpc>
              <a:spcBef>
                <a:spcPts val="0"/>
              </a:spcBef>
              <a:spcAft>
                <a:spcPts val="0"/>
              </a:spcAft>
              <a:buSzPts val="1800"/>
              <a:buChar char="❖"/>
            </a:pPr>
            <a:r>
              <a:rPr lang="en-GB"/>
              <a:t>Natwest  bank loan of £15,000. </a:t>
            </a:r>
            <a:endParaRPr/>
          </a:p>
          <a:p>
            <a:pPr marL="0" lvl="0" indent="0" algn="l" rtl="0">
              <a:lnSpc>
                <a:spcPct val="90000"/>
              </a:lnSpc>
              <a:spcBef>
                <a:spcPts val="0"/>
              </a:spcBef>
              <a:spcAft>
                <a:spcPts val="0"/>
              </a:spcAft>
              <a:buNone/>
            </a:pPr>
            <a:r>
              <a:rPr lang="en-GB"/>
              <a:t>  </a:t>
            </a:r>
            <a:endParaRPr/>
          </a:p>
          <a:p>
            <a:pPr marL="914400" lvl="0" indent="0" algn="l" rtl="0">
              <a:lnSpc>
                <a:spcPct val="90000"/>
              </a:lnSpc>
              <a:spcBef>
                <a:spcPts val="0"/>
              </a:spcBef>
              <a:spcAft>
                <a:spcPts val="0"/>
              </a:spcAft>
              <a:buNone/>
            </a:pPr>
            <a:endParaRPr/>
          </a:p>
          <a:p>
            <a:pPr marL="457200" lvl="0" indent="-342900" algn="l" rtl="0">
              <a:lnSpc>
                <a:spcPct val="90000"/>
              </a:lnSpc>
              <a:spcBef>
                <a:spcPts val="0"/>
              </a:spcBef>
              <a:spcAft>
                <a:spcPts val="0"/>
              </a:spcAft>
              <a:buSzPts val="1800"/>
              <a:buChar char="❖"/>
            </a:pPr>
            <a:r>
              <a:rPr lang="en-GB"/>
              <a:t>Bank overdraft of up to £7000    </a:t>
            </a:r>
            <a:endParaRPr/>
          </a:p>
          <a:p>
            <a:pPr marL="0" lvl="0" indent="0" algn="l" rtl="0">
              <a:lnSpc>
                <a:spcPct val="90000"/>
              </a:lnSpc>
              <a:spcBef>
                <a:spcPts val="0"/>
              </a:spcBef>
              <a:spcAft>
                <a:spcPts val="0"/>
              </a:spcAft>
              <a:buNone/>
            </a:pPr>
            <a:r>
              <a:rPr lang="en-GB"/>
              <a:t> </a:t>
            </a:r>
            <a:endParaRPr/>
          </a:p>
          <a:p>
            <a:pPr marL="0" lvl="0" indent="0" algn="l" rtl="0">
              <a:lnSpc>
                <a:spcPct val="90000"/>
              </a:lnSpc>
              <a:spcBef>
                <a:spcPts val="0"/>
              </a:spcBef>
              <a:spcAft>
                <a:spcPts val="0"/>
              </a:spcAft>
              <a:buNone/>
            </a:pPr>
            <a:r>
              <a:rPr lang="en-GB" sz="1400"/>
              <a:t>(Natwest, 2018)</a:t>
            </a:r>
            <a:endParaRPr sz="1400"/>
          </a:p>
          <a:p>
            <a:pPr marL="914400" lvl="0" indent="0" algn="l" rtl="0">
              <a:lnSpc>
                <a:spcPct val="90000"/>
              </a:lnSpc>
              <a:spcBef>
                <a:spcPts val="0"/>
              </a:spcBef>
              <a:spcAft>
                <a:spcPts val="0"/>
              </a:spcAft>
              <a:buNone/>
            </a:pPr>
            <a:endParaRPr/>
          </a:p>
          <a:p>
            <a:pPr marL="0" lvl="0" indent="0" algn="l" rtl="0">
              <a:lnSpc>
                <a:spcPct val="90000"/>
              </a:lnSpc>
              <a:spcBef>
                <a:spcPts val="0"/>
              </a:spcBef>
              <a:spcAft>
                <a:spcPts val="0"/>
              </a:spcAft>
              <a:buNone/>
            </a:pPr>
            <a:endParaRPr/>
          </a:p>
        </p:txBody>
      </p:sp>
      <p:pic>
        <p:nvPicPr>
          <p:cNvPr id="210" name="Google Shape;210;p30"/>
          <p:cNvPicPr preferRelativeResize="0"/>
          <p:nvPr/>
        </p:nvPicPr>
        <p:blipFill>
          <a:blip r:embed="rId3">
            <a:alphaModFix/>
          </a:blip>
          <a:stretch>
            <a:fillRect/>
          </a:stretch>
        </p:blipFill>
        <p:spPr>
          <a:xfrm>
            <a:off x="9831025" y="0"/>
            <a:ext cx="2245650" cy="2002874"/>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31"/>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a:latin typeface="Arial"/>
                <a:ea typeface="Arial"/>
                <a:cs typeface="Arial"/>
                <a:sym typeface="Arial"/>
              </a:rPr>
              <a:t>Financial Resources</a:t>
            </a:r>
            <a:endParaRPr u="sng">
              <a:latin typeface="Arial"/>
              <a:ea typeface="Arial"/>
              <a:cs typeface="Arial"/>
              <a:sym typeface="Arial"/>
            </a:endParaRPr>
          </a:p>
        </p:txBody>
      </p:sp>
      <p:sp>
        <p:nvSpPr>
          <p:cNvPr id="216" name="Google Shape;216;p31"/>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r>
              <a:rPr lang="en-GB" i="1" u="sng"/>
              <a:t>Our pricing strategy: </a:t>
            </a:r>
            <a:endParaRPr i="1" u="sng"/>
          </a:p>
          <a:p>
            <a:pPr marL="0" lvl="0" indent="0" algn="l" rtl="0">
              <a:spcBef>
                <a:spcPts val="1000"/>
              </a:spcBef>
              <a:spcAft>
                <a:spcPts val="0"/>
              </a:spcAft>
              <a:buNone/>
            </a:pPr>
            <a:endParaRPr/>
          </a:p>
          <a:p>
            <a:pPr marL="457200" lvl="0" indent="-342900" algn="l" rtl="0">
              <a:spcBef>
                <a:spcPts val="1000"/>
              </a:spcBef>
              <a:spcAft>
                <a:spcPts val="0"/>
              </a:spcAft>
              <a:buSzPts val="1800"/>
              <a:buChar char="❖"/>
            </a:pPr>
            <a:r>
              <a:rPr lang="en-GB"/>
              <a:t>Depends on grading of cardboard</a:t>
            </a:r>
            <a:endParaRPr/>
          </a:p>
          <a:p>
            <a:pPr marL="457200" lvl="0" indent="-342900" algn="l" rtl="0">
              <a:spcBef>
                <a:spcPts val="0"/>
              </a:spcBef>
              <a:spcAft>
                <a:spcPts val="0"/>
              </a:spcAft>
              <a:buSzPts val="1800"/>
              <a:buChar char="❖"/>
            </a:pPr>
            <a:r>
              <a:rPr lang="en-GB"/>
              <a:t>Current market value</a:t>
            </a:r>
            <a:endParaRPr/>
          </a:p>
          <a:p>
            <a:pPr marL="457200" lvl="0" indent="-342900" algn="l" rtl="0">
              <a:spcBef>
                <a:spcPts val="0"/>
              </a:spcBef>
              <a:spcAft>
                <a:spcPts val="0"/>
              </a:spcAft>
              <a:buSzPts val="1800"/>
              <a:buChar char="❖"/>
            </a:pPr>
            <a:r>
              <a:rPr lang="en-GB"/>
              <a:t>Current prices are £135 per tonne, so agent will get us the best possible price from customers using these figures. </a:t>
            </a:r>
            <a:endParaRPr/>
          </a:p>
        </p:txBody>
      </p:sp>
      <p:pic>
        <p:nvPicPr>
          <p:cNvPr id="217" name="Google Shape;217;p31"/>
          <p:cNvPicPr preferRelativeResize="0"/>
          <p:nvPr/>
        </p:nvPicPr>
        <p:blipFill>
          <a:blip r:embed="rId3">
            <a:alphaModFix/>
          </a:blip>
          <a:stretch>
            <a:fillRect/>
          </a:stretch>
        </p:blipFill>
        <p:spPr>
          <a:xfrm>
            <a:off x="9831025" y="0"/>
            <a:ext cx="2245650" cy="2002874"/>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32"/>
          <p:cNvSpPr txBox="1">
            <a:spLocks noGrp="1"/>
          </p:cNvSpPr>
          <p:nvPr>
            <p:ph type="title"/>
          </p:nvPr>
        </p:nvSpPr>
        <p:spPr>
          <a:xfrm>
            <a:off x="838200" y="-66375"/>
            <a:ext cx="10515600" cy="10362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a:latin typeface="Arial"/>
                <a:ea typeface="Arial"/>
                <a:cs typeface="Arial"/>
                <a:sym typeface="Arial"/>
              </a:rPr>
              <a:t>Financial resources</a:t>
            </a:r>
            <a:endParaRPr u="sng">
              <a:latin typeface="Arial"/>
              <a:ea typeface="Arial"/>
              <a:cs typeface="Arial"/>
              <a:sym typeface="Arial"/>
            </a:endParaRPr>
          </a:p>
        </p:txBody>
      </p:sp>
      <p:sp>
        <p:nvSpPr>
          <p:cNvPr id="223" name="Google Shape;223;p32"/>
          <p:cNvSpPr txBox="1">
            <a:spLocks noGrp="1"/>
          </p:cNvSpPr>
          <p:nvPr>
            <p:ph type="body" idx="1"/>
          </p:nvPr>
        </p:nvSpPr>
        <p:spPr>
          <a:xfrm>
            <a:off x="280275" y="865750"/>
            <a:ext cx="11484000" cy="58881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r>
              <a:rPr lang="en-GB" sz="2400" i="1" u="sng"/>
              <a:t>What are our business costs?</a:t>
            </a:r>
            <a:endParaRPr sz="2400" i="1" u="sng"/>
          </a:p>
          <a:p>
            <a:pPr marL="457200" lvl="0" indent="-381000" algn="l" rtl="0">
              <a:spcBef>
                <a:spcPts val="1000"/>
              </a:spcBef>
              <a:spcAft>
                <a:spcPts val="0"/>
              </a:spcAft>
              <a:buSzPts val="2400"/>
              <a:buChar char="❖"/>
            </a:pPr>
            <a:r>
              <a:rPr lang="en-GB" sz="2400" b="1"/>
              <a:t>3 categories: Fixed costs, variable and capital spend.</a:t>
            </a:r>
            <a:endParaRPr sz="2400" b="1"/>
          </a:p>
          <a:p>
            <a:pPr marL="0" lvl="0" indent="0" algn="l" rtl="0">
              <a:spcBef>
                <a:spcPts val="1000"/>
              </a:spcBef>
              <a:spcAft>
                <a:spcPts val="0"/>
              </a:spcAft>
              <a:buNone/>
            </a:pPr>
            <a:endParaRPr sz="2400" b="1"/>
          </a:p>
          <a:p>
            <a:pPr marL="457200" lvl="0" indent="-342900" algn="l" rtl="0">
              <a:spcBef>
                <a:spcPts val="1000"/>
              </a:spcBef>
              <a:spcAft>
                <a:spcPts val="0"/>
              </a:spcAft>
              <a:buSzPts val="1800"/>
              <a:buChar char="❏"/>
            </a:pPr>
            <a:r>
              <a:rPr lang="en-GB" sz="2400"/>
              <a:t>Fixed costs are expenses that businesses need to pay regardless of sales margin. </a:t>
            </a:r>
            <a:r>
              <a:rPr lang="en-GB" sz="1400"/>
              <a:t>(Investopedia, 2018)</a:t>
            </a:r>
            <a:endParaRPr sz="1400"/>
          </a:p>
          <a:p>
            <a:pPr marL="1371600" lvl="0" indent="0" algn="l" rtl="0">
              <a:spcBef>
                <a:spcPts val="1000"/>
              </a:spcBef>
              <a:spcAft>
                <a:spcPts val="0"/>
              </a:spcAft>
              <a:buNone/>
            </a:pPr>
            <a:endParaRPr sz="2400"/>
          </a:p>
          <a:p>
            <a:pPr marL="457200" lvl="0" indent="-381000" algn="l" rtl="0">
              <a:spcBef>
                <a:spcPts val="1000"/>
              </a:spcBef>
              <a:spcAft>
                <a:spcPts val="0"/>
              </a:spcAft>
              <a:buSzPts val="2400"/>
              <a:buChar char="❏"/>
            </a:pPr>
            <a:r>
              <a:rPr lang="en-GB" sz="2400"/>
              <a:t>Variable costs are expenses that can rise or fall depending on sales margin. </a:t>
            </a:r>
            <a:r>
              <a:rPr lang="en-GB" sz="1400"/>
              <a:t>(Shopify, 2018)</a:t>
            </a:r>
            <a:endParaRPr sz="1400"/>
          </a:p>
          <a:p>
            <a:pPr marL="457200" lvl="0" indent="0" algn="l" rtl="0">
              <a:spcBef>
                <a:spcPts val="1000"/>
              </a:spcBef>
              <a:spcAft>
                <a:spcPts val="0"/>
              </a:spcAft>
              <a:buNone/>
            </a:pPr>
            <a:endParaRPr sz="2400"/>
          </a:p>
          <a:p>
            <a:pPr marL="457200" lvl="0" indent="-381000" algn="l" rtl="0">
              <a:spcBef>
                <a:spcPts val="1000"/>
              </a:spcBef>
              <a:spcAft>
                <a:spcPts val="0"/>
              </a:spcAft>
              <a:buSzPts val="2400"/>
              <a:buChar char="❏"/>
            </a:pPr>
            <a:r>
              <a:rPr lang="en-GB" sz="2400"/>
              <a:t>Capital spend is the required one-off costs to start the business </a:t>
            </a:r>
            <a:r>
              <a:rPr lang="en-GB" sz="1400"/>
              <a:t>(Business Dictionary, 2018)</a:t>
            </a:r>
            <a:endParaRPr sz="1400"/>
          </a:p>
          <a:p>
            <a:pPr marL="457200" lvl="0" indent="0" algn="l" rtl="0">
              <a:spcBef>
                <a:spcPts val="1000"/>
              </a:spcBef>
              <a:spcAft>
                <a:spcPts val="0"/>
              </a:spcAft>
              <a:buNone/>
            </a:pPr>
            <a:endParaRPr sz="1400"/>
          </a:p>
          <a:p>
            <a:pPr marL="0" lvl="0" indent="0" algn="l" rtl="0">
              <a:spcBef>
                <a:spcPts val="1000"/>
              </a:spcBef>
              <a:spcAft>
                <a:spcPts val="0"/>
              </a:spcAft>
              <a:buNone/>
            </a:pPr>
            <a:r>
              <a:rPr lang="en-GB" sz="2400" b="1" u="sng"/>
              <a:t>Cash flow chart:</a:t>
            </a:r>
            <a:endParaRPr sz="2400" b="1" u="sng"/>
          </a:p>
          <a:p>
            <a:pPr marL="457200" lvl="0" indent="-381000" algn="l" rtl="0">
              <a:spcBef>
                <a:spcPts val="1000"/>
              </a:spcBef>
              <a:spcAft>
                <a:spcPts val="0"/>
              </a:spcAft>
              <a:buSzPts val="2400"/>
              <a:buChar char="❖"/>
            </a:pPr>
            <a:r>
              <a:rPr lang="en-GB" sz="2400"/>
              <a:t>See what costs are required in each month and how much, and keep track of expenditure. </a:t>
            </a:r>
            <a:r>
              <a:rPr lang="en-GB" sz="1400"/>
              <a:t>(Barrow,2012)</a:t>
            </a:r>
            <a:endParaRPr sz="1400"/>
          </a:p>
          <a:p>
            <a:pPr marL="0" lvl="0" indent="0" algn="l" rtl="0">
              <a:spcBef>
                <a:spcPts val="1000"/>
              </a:spcBef>
              <a:spcAft>
                <a:spcPts val="0"/>
              </a:spcAft>
              <a:buNone/>
            </a:pPr>
            <a:endParaRPr sz="2400"/>
          </a:p>
        </p:txBody>
      </p:sp>
      <p:pic>
        <p:nvPicPr>
          <p:cNvPr id="224" name="Google Shape;224;p32"/>
          <p:cNvPicPr preferRelativeResize="0"/>
          <p:nvPr/>
        </p:nvPicPr>
        <p:blipFill>
          <a:blip r:embed="rId3">
            <a:alphaModFix/>
          </a:blip>
          <a:stretch>
            <a:fillRect/>
          </a:stretch>
        </p:blipFill>
        <p:spPr>
          <a:xfrm>
            <a:off x="9831025" y="0"/>
            <a:ext cx="2245650" cy="2002874"/>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33"/>
          <p:cNvSpPr txBox="1">
            <a:spLocks noGrp="1"/>
          </p:cNvSpPr>
          <p:nvPr>
            <p:ph type="title"/>
          </p:nvPr>
        </p:nvSpPr>
        <p:spPr>
          <a:xfrm>
            <a:off x="963925" y="-142450"/>
            <a:ext cx="10515600" cy="7074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a:latin typeface="Arial"/>
                <a:ea typeface="Arial"/>
                <a:cs typeface="Arial"/>
                <a:sym typeface="Arial"/>
              </a:rPr>
              <a:t>Financial resources</a:t>
            </a:r>
            <a:endParaRPr u="sng">
              <a:latin typeface="Arial"/>
              <a:ea typeface="Arial"/>
              <a:cs typeface="Arial"/>
              <a:sym typeface="Arial"/>
            </a:endParaRPr>
          </a:p>
        </p:txBody>
      </p:sp>
      <p:pic>
        <p:nvPicPr>
          <p:cNvPr id="230" name="Google Shape;230;p33"/>
          <p:cNvPicPr preferRelativeResize="0"/>
          <p:nvPr/>
        </p:nvPicPr>
        <p:blipFill rotWithShape="1">
          <a:blip r:embed="rId3">
            <a:alphaModFix/>
            <a:extLst>
              <a:ext uri="{BEBA8EAE-BF5A-486C-A8C5-ECC9F3942E4B}">
                <a14:imgProps xmlns:a14="http://schemas.microsoft.com/office/drawing/2010/main">
                  <a14:imgLayer r:embed="rId4">
                    <a14:imgEffect>
                      <a14:sharpenSoften amount="25000"/>
                    </a14:imgEffect>
                  </a14:imgLayer>
                </a14:imgProps>
              </a:ext>
            </a:extLst>
          </a:blip>
          <a:srcRect l="1680" t="19888" r="23277" b="12785"/>
          <a:stretch/>
        </p:blipFill>
        <p:spPr>
          <a:xfrm>
            <a:off x="1" y="564950"/>
            <a:ext cx="12192000" cy="629305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Google Shape;235;p34"/>
          <p:cNvSpPr txBox="1">
            <a:spLocks noGrp="1"/>
          </p:cNvSpPr>
          <p:nvPr>
            <p:ph type="title"/>
          </p:nvPr>
        </p:nvSpPr>
        <p:spPr>
          <a:xfrm>
            <a:off x="838200" y="0"/>
            <a:ext cx="10515600" cy="11673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400"/>
              <a:buFont typeface="Arial"/>
              <a:buNone/>
            </a:pPr>
            <a:r>
              <a:rPr lang="en-GB" u="sng">
                <a:latin typeface="Arial"/>
                <a:ea typeface="Arial"/>
                <a:cs typeface="Arial"/>
                <a:sym typeface="Arial"/>
              </a:rPr>
              <a:t>Conclusion </a:t>
            </a:r>
            <a:endParaRPr/>
          </a:p>
        </p:txBody>
      </p:sp>
      <p:pic>
        <p:nvPicPr>
          <p:cNvPr id="236" name="Google Shape;236;p34"/>
          <p:cNvPicPr preferRelativeResize="0"/>
          <p:nvPr/>
        </p:nvPicPr>
        <p:blipFill>
          <a:blip r:embed="rId3">
            <a:alphaModFix/>
          </a:blip>
          <a:stretch>
            <a:fillRect/>
          </a:stretch>
        </p:blipFill>
        <p:spPr>
          <a:xfrm>
            <a:off x="10122850" y="-54875"/>
            <a:ext cx="2069150" cy="1623450"/>
          </a:xfrm>
          <a:prstGeom prst="rect">
            <a:avLst/>
          </a:prstGeom>
          <a:noFill/>
          <a:ln>
            <a:noFill/>
          </a:ln>
        </p:spPr>
      </p:pic>
      <p:pic>
        <p:nvPicPr>
          <p:cNvPr id="237" name="Google Shape;237;p34"/>
          <p:cNvPicPr preferRelativeResize="0"/>
          <p:nvPr/>
        </p:nvPicPr>
        <p:blipFill rotWithShape="1">
          <a:blip r:embed="rId4">
            <a:alphaModFix/>
          </a:blip>
          <a:srcRect l="35578" t="41341" r="34790" b="14233"/>
          <a:stretch/>
        </p:blipFill>
        <p:spPr>
          <a:xfrm>
            <a:off x="273600" y="1039925"/>
            <a:ext cx="10706400" cy="5526300"/>
          </a:xfrm>
          <a:prstGeom prst="snip1Rect">
            <a:avLst>
              <a:gd name="adj" fmla="val 16667"/>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Google Shape;242;p35"/>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Autofit/>
          </a:bodyPr>
          <a:lstStyle/>
          <a:p>
            <a:pPr marL="0" lvl="0" indent="0" algn="l" rtl="0">
              <a:spcBef>
                <a:spcPts val="0"/>
              </a:spcBef>
              <a:spcAft>
                <a:spcPts val="0"/>
              </a:spcAft>
              <a:buNone/>
            </a:pPr>
            <a:r>
              <a:rPr lang="en-GB"/>
              <a:t>                              </a:t>
            </a:r>
            <a:r>
              <a:rPr lang="en-GB" sz="4800" u="sng">
                <a:latin typeface="Arial"/>
                <a:ea typeface="Arial"/>
                <a:cs typeface="Arial"/>
                <a:sym typeface="Arial"/>
              </a:rPr>
              <a:t>Conclusion</a:t>
            </a:r>
            <a:endParaRPr sz="4800" u="sng">
              <a:latin typeface="Arial"/>
              <a:ea typeface="Arial"/>
              <a:cs typeface="Arial"/>
              <a:sym typeface="Arial"/>
            </a:endParaRPr>
          </a:p>
        </p:txBody>
      </p:sp>
      <p:pic>
        <p:nvPicPr>
          <p:cNvPr id="243" name="Google Shape;243;p35"/>
          <p:cNvPicPr preferRelativeResize="0"/>
          <p:nvPr/>
        </p:nvPicPr>
        <p:blipFill rotWithShape="1">
          <a:blip r:embed="rId3">
            <a:alphaModFix/>
          </a:blip>
          <a:srcRect l="35603" t="36217" r="38545" b="42934"/>
          <a:stretch/>
        </p:blipFill>
        <p:spPr>
          <a:xfrm>
            <a:off x="655320" y="1926857"/>
            <a:ext cx="10515600" cy="3913901"/>
          </a:xfrm>
          <a:prstGeom prst="rect">
            <a:avLst/>
          </a:prstGeom>
          <a:noFill/>
          <a:ln>
            <a:noFill/>
          </a:ln>
        </p:spPr>
      </p:pic>
      <p:pic>
        <p:nvPicPr>
          <p:cNvPr id="244" name="Google Shape;244;p35"/>
          <p:cNvPicPr preferRelativeResize="0"/>
          <p:nvPr/>
        </p:nvPicPr>
        <p:blipFill>
          <a:blip r:embed="rId4">
            <a:alphaModFix/>
          </a:blip>
          <a:stretch>
            <a:fillRect/>
          </a:stretch>
        </p:blipFill>
        <p:spPr>
          <a:xfrm>
            <a:off x="9674540" y="0"/>
            <a:ext cx="2399909" cy="1690825"/>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36"/>
          <p:cNvSpPr txBox="1">
            <a:spLocks noGrp="1"/>
          </p:cNvSpPr>
          <p:nvPr>
            <p:ph type="title"/>
          </p:nvPr>
        </p:nvSpPr>
        <p:spPr>
          <a:xfrm>
            <a:off x="393525" y="338588"/>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a:latin typeface="Arial"/>
                <a:ea typeface="Arial"/>
                <a:cs typeface="Arial"/>
                <a:sym typeface="Arial"/>
              </a:rPr>
              <a:t>Wales Recycle Ltd-Gantt Chart </a:t>
            </a:r>
            <a:endParaRPr u="sng">
              <a:latin typeface="Arial"/>
              <a:ea typeface="Arial"/>
              <a:cs typeface="Arial"/>
              <a:sym typeface="Arial"/>
            </a:endParaRPr>
          </a:p>
        </p:txBody>
      </p:sp>
      <p:pic>
        <p:nvPicPr>
          <p:cNvPr id="250" name="Google Shape;250;p36"/>
          <p:cNvPicPr preferRelativeResize="0"/>
          <p:nvPr/>
        </p:nvPicPr>
        <p:blipFill>
          <a:blip r:embed="rId3">
            <a:alphaModFix/>
          </a:blip>
          <a:stretch>
            <a:fillRect/>
          </a:stretch>
        </p:blipFill>
        <p:spPr>
          <a:xfrm>
            <a:off x="906625" y="2122600"/>
            <a:ext cx="10515599" cy="4386150"/>
          </a:xfrm>
          <a:prstGeom prst="rect">
            <a:avLst/>
          </a:prstGeom>
          <a:noFill/>
          <a:ln>
            <a:noFill/>
          </a:ln>
        </p:spPr>
      </p:pic>
      <p:pic>
        <p:nvPicPr>
          <p:cNvPr id="251" name="Google Shape;251;p36"/>
          <p:cNvPicPr preferRelativeResize="0"/>
          <p:nvPr/>
        </p:nvPicPr>
        <p:blipFill>
          <a:blip r:embed="rId4">
            <a:alphaModFix/>
          </a:blip>
          <a:stretch>
            <a:fillRect/>
          </a:stretch>
        </p:blipFill>
        <p:spPr>
          <a:xfrm>
            <a:off x="9831025" y="0"/>
            <a:ext cx="2245650" cy="2002874"/>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37"/>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a:latin typeface="Arial"/>
                <a:ea typeface="Arial"/>
                <a:cs typeface="Arial"/>
                <a:sym typeface="Arial"/>
              </a:rPr>
              <a:t>Conclusion</a:t>
            </a:r>
            <a:endParaRPr u="sng">
              <a:latin typeface="Arial"/>
              <a:ea typeface="Arial"/>
              <a:cs typeface="Arial"/>
              <a:sym typeface="Arial"/>
            </a:endParaRPr>
          </a:p>
        </p:txBody>
      </p:sp>
      <p:sp>
        <p:nvSpPr>
          <p:cNvPr id="257" name="Google Shape;257;p37"/>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Autofit/>
          </a:bodyPr>
          <a:lstStyle/>
          <a:p>
            <a:pPr marL="457200" lvl="0" indent="-457200" algn="l" rtl="0">
              <a:spcBef>
                <a:spcPts val="1000"/>
              </a:spcBef>
              <a:spcAft>
                <a:spcPts val="0"/>
              </a:spcAft>
              <a:buSzPts val="3600"/>
              <a:buChar char="❖"/>
            </a:pPr>
            <a:r>
              <a:rPr lang="en-GB" sz="3600"/>
              <a:t>Everything has gone as planned </a:t>
            </a:r>
            <a:endParaRPr sz="3600"/>
          </a:p>
          <a:p>
            <a:pPr marL="457200" lvl="0" indent="0" algn="l" rtl="0">
              <a:spcBef>
                <a:spcPts val="1000"/>
              </a:spcBef>
              <a:spcAft>
                <a:spcPts val="0"/>
              </a:spcAft>
              <a:buNone/>
            </a:pPr>
            <a:endParaRPr sz="3600"/>
          </a:p>
          <a:p>
            <a:pPr marL="457200" lvl="0" indent="-457200" algn="l" rtl="0">
              <a:spcBef>
                <a:spcPts val="1000"/>
              </a:spcBef>
              <a:spcAft>
                <a:spcPts val="0"/>
              </a:spcAft>
              <a:buSzPts val="3600"/>
              <a:buChar char="❖"/>
            </a:pPr>
            <a:r>
              <a:rPr lang="en-GB" sz="3600"/>
              <a:t>We will meet completion dates</a:t>
            </a:r>
            <a:endParaRPr sz="3600"/>
          </a:p>
          <a:p>
            <a:pPr marL="457200" lvl="0" indent="0" algn="l" rtl="0">
              <a:spcBef>
                <a:spcPts val="1000"/>
              </a:spcBef>
              <a:spcAft>
                <a:spcPts val="0"/>
              </a:spcAft>
              <a:buNone/>
            </a:pPr>
            <a:endParaRPr sz="3600"/>
          </a:p>
          <a:p>
            <a:pPr marL="457200" lvl="0" indent="-457200" algn="l" rtl="0">
              <a:spcBef>
                <a:spcPts val="1000"/>
              </a:spcBef>
              <a:spcAft>
                <a:spcPts val="0"/>
              </a:spcAft>
              <a:buSzPts val="3600"/>
              <a:buChar char="❖"/>
            </a:pPr>
            <a:r>
              <a:rPr lang="en-GB" sz="3600"/>
              <a:t>No losses  </a:t>
            </a:r>
            <a:endParaRPr sz="3600"/>
          </a:p>
          <a:p>
            <a:pPr marL="0" lvl="0" indent="0" algn="l" rtl="0">
              <a:spcBef>
                <a:spcPts val="1000"/>
              </a:spcBef>
              <a:spcAft>
                <a:spcPts val="0"/>
              </a:spcAft>
              <a:buNone/>
            </a:pPr>
            <a:endParaRPr/>
          </a:p>
        </p:txBody>
      </p:sp>
      <p:pic>
        <p:nvPicPr>
          <p:cNvPr id="258" name="Google Shape;258;p37"/>
          <p:cNvPicPr preferRelativeResize="0"/>
          <p:nvPr/>
        </p:nvPicPr>
        <p:blipFill>
          <a:blip r:embed="rId3">
            <a:alphaModFix/>
          </a:blip>
          <a:stretch>
            <a:fillRect/>
          </a:stretch>
        </p:blipFill>
        <p:spPr>
          <a:xfrm>
            <a:off x="9831025" y="0"/>
            <a:ext cx="2245650" cy="2002874"/>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62"/>
        <p:cNvGrpSpPr/>
        <p:nvPr/>
      </p:nvGrpSpPr>
      <p:grpSpPr>
        <a:xfrm>
          <a:off x="0" y="0"/>
          <a:ext cx="0" cy="0"/>
          <a:chOff x="0" y="0"/>
          <a:chExt cx="0" cy="0"/>
        </a:xfrm>
      </p:grpSpPr>
      <p:pic>
        <p:nvPicPr>
          <p:cNvPr id="263" name="Google Shape;263;p38"/>
          <p:cNvPicPr preferRelativeResize="0"/>
          <p:nvPr/>
        </p:nvPicPr>
        <p:blipFill rotWithShape="1">
          <a:blip r:embed="rId3">
            <a:alphaModFix/>
          </a:blip>
          <a:srcRect l="26130" t="22468" r="12095" b="18029"/>
          <a:stretch/>
        </p:blipFill>
        <p:spPr>
          <a:xfrm>
            <a:off x="0" y="0"/>
            <a:ext cx="12192001" cy="6858000"/>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sp>
        <p:nvSpPr>
          <p:cNvPr id="268" name="Google Shape;268;p39"/>
          <p:cNvSpPr txBox="1">
            <a:spLocks noGrp="1"/>
          </p:cNvSpPr>
          <p:nvPr>
            <p:ph type="title"/>
          </p:nvPr>
        </p:nvSpPr>
        <p:spPr>
          <a:xfrm>
            <a:off x="838200" y="-29070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a:latin typeface="Arial"/>
                <a:ea typeface="Arial"/>
                <a:cs typeface="Arial"/>
                <a:sym typeface="Arial"/>
              </a:rPr>
              <a:t>Reference List</a:t>
            </a:r>
            <a:endParaRPr u="sng">
              <a:latin typeface="Arial"/>
              <a:ea typeface="Arial"/>
              <a:cs typeface="Arial"/>
              <a:sym typeface="Arial"/>
            </a:endParaRPr>
          </a:p>
        </p:txBody>
      </p:sp>
      <p:sp>
        <p:nvSpPr>
          <p:cNvPr id="269" name="Google Shape;269;p39"/>
          <p:cNvSpPr txBox="1">
            <a:spLocks noGrp="1"/>
          </p:cNvSpPr>
          <p:nvPr>
            <p:ph type="body" idx="1"/>
          </p:nvPr>
        </p:nvSpPr>
        <p:spPr>
          <a:xfrm>
            <a:off x="838200" y="1327575"/>
            <a:ext cx="10945200" cy="58230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r>
              <a:rPr lang="en-GB" sz="1400"/>
              <a:t>Amazon. (2018), Recycling Centre SWOT Analysis Plus Business Plan, [Online]. Available at: </a:t>
            </a:r>
            <a:r>
              <a:rPr lang="en-GB" sz="1400" u="sng">
                <a:solidFill>
                  <a:schemeClr val="hlink"/>
                </a:solidFill>
                <a:hlinkClick r:id="rId3"/>
              </a:rPr>
              <a:t>https://www.amazon.com/Recycling-Center-SWOT-Analysis-Business/dp/B008TGJXE6</a:t>
            </a:r>
            <a:r>
              <a:rPr lang="en-GB" sz="1400"/>
              <a:t>. [Accessed 24th November 2018].</a:t>
            </a:r>
            <a:endParaRPr sz="1400"/>
          </a:p>
          <a:p>
            <a:pPr marL="0" lvl="0" indent="0" algn="l" rtl="0">
              <a:spcBef>
                <a:spcPts val="1000"/>
              </a:spcBef>
              <a:spcAft>
                <a:spcPts val="0"/>
              </a:spcAft>
              <a:buNone/>
            </a:pPr>
            <a:endParaRPr sz="1400"/>
          </a:p>
          <a:p>
            <a:pPr marL="0" lvl="0" indent="0" algn="l" rtl="0">
              <a:spcBef>
                <a:spcPts val="1000"/>
              </a:spcBef>
              <a:spcAft>
                <a:spcPts val="0"/>
              </a:spcAft>
              <a:buNone/>
            </a:pPr>
            <a:r>
              <a:rPr lang="en-GB" sz="1400">
                <a:latin typeface="Arial"/>
                <a:ea typeface="Arial"/>
                <a:cs typeface="Arial"/>
                <a:sym typeface="Arial"/>
              </a:rPr>
              <a:t>Anderson, B. (2016), ‘What is the Purpose of a Gantt Chart?’, [Online]. Available:</a:t>
            </a:r>
            <a:r>
              <a:rPr lang="en-GB" sz="1400">
                <a:uFill>
                  <a:noFill/>
                </a:uFill>
                <a:latin typeface="Arial"/>
                <a:ea typeface="Arial"/>
                <a:cs typeface="Arial"/>
                <a:sym typeface="Arial"/>
                <a:hlinkClick r:id="rId4"/>
              </a:rPr>
              <a:t> </a:t>
            </a:r>
            <a:r>
              <a:rPr lang="en-GB" sz="1400" u="sng">
                <a:solidFill>
                  <a:schemeClr val="hlink"/>
                </a:solidFill>
                <a:latin typeface="Arial"/>
                <a:ea typeface="Arial"/>
                <a:cs typeface="Arial"/>
                <a:sym typeface="Arial"/>
                <a:hlinkClick r:id="rId4"/>
              </a:rPr>
              <a:t>https://www.successfulprojects.com.au/purpose-of-a-gantt-chart/</a:t>
            </a:r>
            <a:r>
              <a:rPr lang="en-GB" sz="1400">
                <a:latin typeface="Arial"/>
                <a:ea typeface="Arial"/>
                <a:cs typeface="Arial"/>
                <a:sym typeface="Arial"/>
              </a:rPr>
              <a:t>. [Accessed: December 2</a:t>
            </a:r>
            <a:r>
              <a:rPr lang="en-GB" sz="1400" baseline="30000">
                <a:latin typeface="Arial"/>
                <a:ea typeface="Arial"/>
                <a:cs typeface="Arial"/>
                <a:sym typeface="Arial"/>
              </a:rPr>
              <a:t>nd</a:t>
            </a:r>
            <a:r>
              <a:rPr lang="en-GB" sz="1400">
                <a:latin typeface="Arial"/>
                <a:ea typeface="Arial"/>
                <a:cs typeface="Arial"/>
                <a:sym typeface="Arial"/>
              </a:rPr>
              <a:t>, 2018]</a:t>
            </a:r>
            <a:r>
              <a:rPr lang="en-GB" sz="1400" b="1">
                <a:latin typeface="Arial"/>
                <a:ea typeface="Arial"/>
                <a:cs typeface="Arial"/>
                <a:sym typeface="Arial"/>
              </a:rPr>
              <a:t>.</a:t>
            </a:r>
            <a:endParaRPr sz="1400" b="1">
              <a:latin typeface="Arial"/>
              <a:ea typeface="Arial"/>
              <a:cs typeface="Arial"/>
              <a:sym typeface="Arial"/>
            </a:endParaRPr>
          </a:p>
          <a:p>
            <a:pPr marL="0" lvl="0" indent="0" algn="l" rtl="0">
              <a:spcBef>
                <a:spcPts val="1000"/>
              </a:spcBef>
              <a:spcAft>
                <a:spcPts val="0"/>
              </a:spcAft>
              <a:buNone/>
            </a:pPr>
            <a:endParaRPr sz="1100">
              <a:latin typeface="Arial"/>
              <a:ea typeface="Arial"/>
              <a:cs typeface="Arial"/>
              <a:sym typeface="Arial"/>
            </a:endParaRPr>
          </a:p>
          <a:p>
            <a:pPr marL="0" lvl="0" indent="0" algn="l" rtl="0">
              <a:spcBef>
                <a:spcPts val="1000"/>
              </a:spcBef>
              <a:spcAft>
                <a:spcPts val="0"/>
              </a:spcAft>
              <a:buNone/>
            </a:pPr>
            <a:r>
              <a:rPr lang="en-GB" sz="1400"/>
              <a:t>Austin, H. (2015), Recycling Solution SRL, [Online]. Available at: </a:t>
            </a:r>
            <a:r>
              <a:rPr lang="en-GB" sz="1400" u="sng">
                <a:solidFill>
                  <a:schemeClr val="hlink"/>
                </a:solidFill>
                <a:hlinkClick r:id="rId5"/>
              </a:rPr>
              <a:t>http://slideplayer.com/slide/7286400/</a:t>
            </a:r>
            <a:r>
              <a:rPr lang="en-GB" sz="1400"/>
              <a:t>.  [Accessed 19th November 2018].</a:t>
            </a:r>
            <a:endParaRPr sz="1400"/>
          </a:p>
          <a:p>
            <a:pPr marL="0" lvl="0" indent="0" algn="l" rtl="0">
              <a:spcBef>
                <a:spcPts val="1000"/>
              </a:spcBef>
              <a:spcAft>
                <a:spcPts val="0"/>
              </a:spcAft>
              <a:buNone/>
            </a:pPr>
            <a:br>
              <a:rPr lang="en-GB" sz="1400"/>
            </a:br>
            <a:br>
              <a:rPr lang="en-GB" sz="1400"/>
            </a:br>
            <a:r>
              <a:rPr lang="en-GB" sz="1400"/>
              <a:t>Barrow, C. (2012), Business Plans for Small Businesses, Surrey: Crimson Publishing.</a:t>
            </a:r>
            <a:endParaRPr sz="1400"/>
          </a:p>
          <a:p>
            <a:pPr marL="0" lvl="0" indent="0" algn="l" rtl="0">
              <a:spcBef>
                <a:spcPts val="1000"/>
              </a:spcBef>
              <a:spcAft>
                <a:spcPts val="0"/>
              </a:spcAft>
              <a:buNone/>
            </a:pPr>
            <a:br>
              <a:rPr lang="en-GB" sz="1400"/>
            </a:br>
            <a:br>
              <a:rPr lang="en-GB" sz="1400"/>
            </a:br>
            <a:r>
              <a:rPr lang="en-GB" sz="1400"/>
              <a:t>Business Dictionary (2018), ‘Capital Cost’, [Online] Available: </a:t>
            </a:r>
            <a:r>
              <a:rPr lang="en-GB" sz="1400" u="sng">
                <a:solidFill>
                  <a:schemeClr val="hlink"/>
                </a:solidFill>
                <a:hlinkClick r:id="rId6"/>
              </a:rPr>
              <a:t>www.businesdictionary.com/definition/capital-cost.html</a:t>
            </a:r>
            <a:r>
              <a:rPr lang="en-GB" sz="1400"/>
              <a:t> , [Accessed: 2018,30,11].</a:t>
            </a:r>
            <a:br>
              <a:rPr lang="en-GB" sz="1400"/>
            </a:br>
            <a:r>
              <a:rPr lang="en-GB" sz="1400"/>
              <a:t>Diamond, S, Singh, S, (2015), Social Media Marketing for Dummies. 3rd Ed. Canada: John Wiley &amp; Sons.</a:t>
            </a:r>
            <a:endParaRPr sz="1400"/>
          </a:p>
          <a:p>
            <a:pPr marL="0" lvl="0" indent="0" algn="l" rtl="0">
              <a:spcBef>
                <a:spcPts val="1000"/>
              </a:spcBef>
              <a:spcAft>
                <a:spcPts val="0"/>
              </a:spcAft>
              <a:buNone/>
            </a:pPr>
            <a:endParaRPr sz="1400"/>
          </a:p>
          <a:p>
            <a:pPr marL="0" lvl="0" indent="0" algn="l" rtl="0">
              <a:spcBef>
                <a:spcPts val="1000"/>
              </a:spcBef>
              <a:spcAft>
                <a:spcPts val="0"/>
              </a:spcAft>
              <a:buNone/>
            </a:pPr>
            <a:r>
              <a:rPr lang="en-GB" sz="1400"/>
              <a:t>Evalused. (2018), ‘Questionnaire’, [Online]. Available:  </a:t>
            </a:r>
            <a:r>
              <a:rPr lang="en-GB" sz="1400" u="sng">
                <a:solidFill>
                  <a:schemeClr val="hlink"/>
                </a:solidFill>
                <a:hlinkClick r:id="rId7"/>
              </a:rPr>
              <a:t>http://www.evalued.bcu.ac.uk/tutorial/4a.htm</a:t>
            </a:r>
            <a:r>
              <a:rPr lang="en-GB" sz="1400"/>
              <a:t>.   [Accessed: 2018 ,November,24] </a:t>
            </a:r>
            <a:br>
              <a:rPr lang="en-GB" sz="1400"/>
            </a:br>
            <a:br>
              <a:rPr lang="en-GB" sz="1400"/>
            </a:br>
            <a:endParaRPr sz="1400"/>
          </a:p>
          <a:p>
            <a:pPr marL="0" lvl="0" indent="0" algn="l" rtl="0">
              <a:spcBef>
                <a:spcPts val="1000"/>
              </a:spcBef>
              <a:spcAft>
                <a:spcPts val="0"/>
              </a:spcAft>
              <a:buNone/>
            </a:pPr>
            <a:r>
              <a:rPr lang="en-GB" sz="1400"/>
              <a:t>Facebook Business. (2018), Your People are Here, [Online]. Available at: </a:t>
            </a:r>
            <a:r>
              <a:rPr lang="en-GB" sz="1400" u="sng">
                <a:solidFill>
                  <a:schemeClr val="hlink"/>
                </a:solidFill>
                <a:hlinkClick r:id="rId8"/>
              </a:rPr>
              <a:t>https://en-gb.facebook.com/business/products/ads</a:t>
            </a:r>
            <a:r>
              <a:rPr lang="en-GB" sz="1400"/>
              <a:t>.  [Accessed 23rd November 2018].</a:t>
            </a:r>
            <a:br>
              <a:rPr lang="en-GB" sz="1400"/>
            </a:br>
            <a:br>
              <a:rPr lang="en-GB" sz="1400"/>
            </a:br>
            <a:endParaRPr sz="14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73"/>
        <p:cNvGrpSpPr/>
        <p:nvPr/>
      </p:nvGrpSpPr>
      <p:grpSpPr>
        <a:xfrm>
          <a:off x="0" y="0"/>
          <a:ext cx="0" cy="0"/>
          <a:chOff x="0" y="0"/>
          <a:chExt cx="0" cy="0"/>
        </a:xfrm>
      </p:grpSpPr>
      <p:sp>
        <p:nvSpPr>
          <p:cNvPr id="274" name="Google Shape;274;p40"/>
          <p:cNvSpPr txBox="1">
            <a:spLocks noGrp="1"/>
          </p:cNvSpPr>
          <p:nvPr>
            <p:ph type="title"/>
          </p:nvPr>
        </p:nvSpPr>
        <p:spPr>
          <a:xfrm>
            <a:off x="752700" y="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a:latin typeface="Arial"/>
                <a:ea typeface="Arial"/>
                <a:cs typeface="Arial"/>
                <a:sym typeface="Arial"/>
              </a:rPr>
              <a:t>Reference List</a:t>
            </a:r>
            <a:endParaRPr u="sng">
              <a:latin typeface="Arial"/>
              <a:ea typeface="Arial"/>
              <a:cs typeface="Arial"/>
              <a:sym typeface="Arial"/>
            </a:endParaRPr>
          </a:p>
        </p:txBody>
      </p:sp>
      <p:sp>
        <p:nvSpPr>
          <p:cNvPr id="275" name="Google Shape;275;p40"/>
          <p:cNvSpPr txBox="1">
            <a:spLocks noGrp="1"/>
          </p:cNvSpPr>
          <p:nvPr>
            <p:ph type="body" idx="1"/>
          </p:nvPr>
        </p:nvSpPr>
        <p:spPr>
          <a:xfrm>
            <a:off x="838200" y="1419475"/>
            <a:ext cx="10515600" cy="47571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r>
              <a:rPr lang="en-GB" sz="1400"/>
              <a:t>Flierman, N. (2017), Dealing with Contamination in Recycling, [Online]. Available at: </a:t>
            </a:r>
            <a:r>
              <a:rPr lang="en-GB" sz="1400" u="sng">
                <a:solidFill>
                  <a:schemeClr val="hlink"/>
                </a:solidFill>
                <a:hlinkClick r:id="rId3"/>
              </a:rPr>
              <a:t>http://www.recyclingwasteworld.co.uk/in-depth-article/dealing-with-contamination-in-recycling/159483/</a:t>
            </a:r>
            <a:r>
              <a:rPr lang="en-GB" sz="1400"/>
              <a:t>.  [Accessed 23rd November 2018].</a:t>
            </a:r>
            <a:br>
              <a:rPr lang="en-GB" sz="1400"/>
            </a:br>
            <a:br>
              <a:rPr lang="en-GB" sz="1400"/>
            </a:br>
            <a:endParaRPr sz="1400"/>
          </a:p>
          <a:p>
            <a:pPr marL="0" lvl="0" indent="0" algn="l" rtl="0">
              <a:spcBef>
                <a:spcPts val="1000"/>
              </a:spcBef>
              <a:spcAft>
                <a:spcPts val="0"/>
              </a:spcAft>
              <a:buNone/>
            </a:pPr>
            <a:r>
              <a:rPr lang="en-GB" sz="1400"/>
              <a:t>Investopedia (2018), ‘Fixed Cost’, [Online] Available: </a:t>
            </a:r>
            <a:r>
              <a:rPr lang="en-GB" sz="1400" u="sng">
                <a:solidFill>
                  <a:schemeClr val="hlink"/>
                </a:solidFill>
                <a:hlinkClick r:id="rId4"/>
              </a:rPr>
              <a:t>https://www.investopedia.com/terms/fifixedcost.asp</a:t>
            </a:r>
            <a:r>
              <a:rPr lang="en-GB" sz="1400"/>
              <a:t>, [Accessed: 2018,26,11].</a:t>
            </a:r>
            <a:br>
              <a:rPr lang="en-GB" sz="1400"/>
            </a:br>
            <a:br>
              <a:rPr lang="en-GB" sz="1400"/>
            </a:br>
            <a:endParaRPr sz="1400"/>
          </a:p>
          <a:p>
            <a:pPr marL="0" lvl="0" indent="0" algn="l" rtl="0">
              <a:spcBef>
                <a:spcPts val="1000"/>
              </a:spcBef>
              <a:spcAft>
                <a:spcPts val="0"/>
              </a:spcAft>
              <a:buNone/>
            </a:pPr>
            <a:r>
              <a:rPr lang="en-GB" sz="1400"/>
              <a:t>Jones,G. (2015),’Sales Genius’. Great Britain: Hodder and Stoughton.</a:t>
            </a:r>
            <a:br>
              <a:rPr lang="en-GB" sz="1400"/>
            </a:br>
            <a:endParaRPr sz="1400"/>
          </a:p>
          <a:p>
            <a:pPr marL="0" lvl="0" indent="0" algn="l" rtl="0">
              <a:spcBef>
                <a:spcPts val="1000"/>
              </a:spcBef>
              <a:spcAft>
                <a:spcPts val="0"/>
              </a:spcAft>
              <a:buNone/>
            </a:pPr>
            <a:r>
              <a:rPr lang="en-GB" sz="1400"/>
              <a:t>Management Study Guide. (2018), ‘Roles and Responsibilities of the Sales Manager’, [Online].  Available: </a:t>
            </a:r>
            <a:r>
              <a:rPr lang="en-GB" sz="1400" u="sng">
                <a:solidFill>
                  <a:schemeClr val="hlink"/>
                </a:solidFill>
                <a:hlinkClick r:id="rId5"/>
              </a:rPr>
              <a:t>https://www.managementstudyguide.com/roles-responsibilities-of-sales-manager.htm</a:t>
            </a:r>
            <a:r>
              <a:rPr lang="en-GB" sz="1400"/>
              <a:t>.  [Accessed 24th November, 2018].</a:t>
            </a:r>
            <a:br>
              <a:rPr lang="en-GB" sz="1400"/>
            </a:br>
            <a:br>
              <a:rPr lang="en-GB" sz="1400"/>
            </a:br>
            <a:br>
              <a:rPr lang="en-GB" sz="1400"/>
            </a:br>
            <a:r>
              <a:rPr lang="en-GB" sz="1400"/>
              <a:t>McLeod, B. (2018), How Much Does it Cost to Advertise on YouTube in 2018? [Online]. Available: </a:t>
            </a:r>
            <a:r>
              <a:rPr lang="en-GB" sz="1400" u="sng">
                <a:solidFill>
                  <a:schemeClr val="hlink"/>
                </a:solidFill>
                <a:hlinkClick r:id="rId6"/>
              </a:rPr>
              <a:t>https://www.bluecorona.com/blog/how-much-does-it-cost-to-advertise-youtube</a:t>
            </a:r>
            <a:r>
              <a:rPr lang="en-GB" sz="1400"/>
              <a:t>.  [Accessed 23rd November, 2018].</a:t>
            </a:r>
            <a:br>
              <a:rPr lang="en-GB" sz="1400"/>
            </a:br>
            <a:br>
              <a:rPr lang="en-GB" sz="1400"/>
            </a:br>
            <a:endParaRPr sz="1400"/>
          </a:p>
          <a:p>
            <a:pPr marL="0" lvl="0" indent="0" algn="l" rtl="0">
              <a:spcBef>
                <a:spcPts val="1000"/>
              </a:spcBef>
              <a:spcAft>
                <a:spcPts val="0"/>
              </a:spcAft>
              <a:buNone/>
            </a:pPr>
            <a:r>
              <a:rPr lang="en-GB" sz="1400"/>
              <a:t>Money Matters. (2018), ‘Sales Forecasting, Meaning, Importance, Methods, Features. [Online]. Available: </a:t>
            </a:r>
            <a:r>
              <a:rPr lang="en-GB" sz="1400" u="sng">
                <a:solidFill>
                  <a:schemeClr val="hlink"/>
                </a:solidFill>
                <a:hlinkClick r:id="rId7"/>
              </a:rPr>
              <a:t>https://accountlearning.com/sales-forecast-meaning-importance-methods-of-sales-forecasting/</a:t>
            </a:r>
            <a:r>
              <a:rPr lang="en-GB" sz="1400"/>
              <a:t>.  [Accessed 28th November, 2018].</a:t>
            </a:r>
            <a:br>
              <a:rPr lang="en-GB" sz="1400"/>
            </a:br>
            <a:br>
              <a:rPr lang="en-GB" sz="1400"/>
            </a:br>
            <a:endParaRPr sz="14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79"/>
        <p:cNvGrpSpPr/>
        <p:nvPr/>
      </p:nvGrpSpPr>
      <p:grpSpPr>
        <a:xfrm>
          <a:off x="0" y="0"/>
          <a:ext cx="0" cy="0"/>
          <a:chOff x="0" y="0"/>
          <a:chExt cx="0" cy="0"/>
        </a:xfrm>
      </p:grpSpPr>
      <p:sp>
        <p:nvSpPr>
          <p:cNvPr id="280" name="Google Shape;280;p41"/>
          <p:cNvSpPr txBox="1">
            <a:spLocks noGrp="1"/>
          </p:cNvSpPr>
          <p:nvPr>
            <p:ph type="title"/>
          </p:nvPr>
        </p:nvSpPr>
        <p:spPr>
          <a:xfrm>
            <a:off x="838200" y="-23265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a:latin typeface="Arial"/>
                <a:ea typeface="Arial"/>
                <a:cs typeface="Arial"/>
                <a:sym typeface="Arial"/>
              </a:rPr>
              <a:t>Reference List</a:t>
            </a:r>
            <a:endParaRPr u="sng">
              <a:latin typeface="Arial"/>
              <a:ea typeface="Arial"/>
              <a:cs typeface="Arial"/>
              <a:sym typeface="Arial"/>
            </a:endParaRPr>
          </a:p>
        </p:txBody>
      </p:sp>
      <p:sp>
        <p:nvSpPr>
          <p:cNvPr id="281" name="Google Shape;281;p41"/>
          <p:cNvSpPr txBox="1">
            <a:spLocks noGrp="1"/>
          </p:cNvSpPr>
          <p:nvPr>
            <p:ph type="body" idx="1"/>
          </p:nvPr>
        </p:nvSpPr>
        <p:spPr>
          <a:xfrm>
            <a:off x="838200" y="1264075"/>
            <a:ext cx="10515600" cy="52005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r>
              <a:rPr lang="en-GB" sz="1400"/>
              <a:t>NatWest (2018), ‘Small Business Loan’, [Online] Available: </a:t>
            </a:r>
            <a:r>
              <a:rPr lang="en-GB" sz="1400" u="sng">
                <a:solidFill>
                  <a:schemeClr val="hlink"/>
                </a:solidFill>
                <a:hlinkClick r:id="rId3"/>
              </a:rPr>
              <a:t>https://beta.natwest.com/business-banking/business-lending/small-business-loan.html?intcom=N_PC_HPTO-O_Bus_SBL_SBLTM_BSBL_A1</a:t>
            </a:r>
            <a:r>
              <a:rPr lang="en-GB" sz="1400"/>
              <a:t>,  [Accessed: 2018, 22,11].</a:t>
            </a:r>
            <a:endParaRPr sz="1400"/>
          </a:p>
          <a:p>
            <a:pPr marL="0" lvl="0" indent="0" algn="l" rtl="0">
              <a:spcBef>
                <a:spcPts val="1000"/>
              </a:spcBef>
              <a:spcAft>
                <a:spcPts val="0"/>
              </a:spcAft>
              <a:buNone/>
            </a:pPr>
            <a:br>
              <a:rPr lang="en-GB" sz="1400"/>
            </a:br>
            <a:br>
              <a:rPr lang="en-GB" sz="1400"/>
            </a:br>
            <a:r>
              <a:rPr lang="en-GB" sz="1400"/>
              <a:t>Ng, D and Zimmerman, J. (2017), Social Media Marketing All-In-One for Dummies. 4th Ed. Canada: John Wiley &amp; Sons.</a:t>
            </a:r>
            <a:endParaRPr sz="1400"/>
          </a:p>
          <a:p>
            <a:pPr marL="0" lvl="0" indent="0" algn="l" rtl="0">
              <a:spcBef>
                <a:spcPts val="1000"/>
              </a:spcBef>
              <a:spcAft>
                <a:spcPts val="0"/>
              </a:spcAft>
              <a:buNone/>
            </a:pPr>
            <a:br>
              <a:rPr lang="en-GB" sz="1400"/>
            </a:br>
            <a:br>
              <a:rPr lang="en-GB" sz="1400"/>
            </a:br>
            <a:r>
              <a:rPr lang="en-GB" sz="1400"/>
              <a:t>NI Business. (2018), Recycle your Business Waste, [Online]. Available: </a:t>
            </a:r>
            <a:r>
              <a:rPr lang="en-GB" sz="1400" u="sng">
                <a:solidFill>
                  <a:schemeClr val="hlink"/>
                </a:solidFill>
                <a:hlinkClick r:id="rId4"/>
              </a:rPr>
              <a:t>https://www.nibusinessinfo.co.uk/content/advantages-and-disadvantages-recycling-business-waste</a:t>
            </a:r>
            <a:r>
              <a:rPr lang="en-GB" sz="1400"/>
              <a:t>. [Accessed 20th November, 2018].</a:t>
            </a:r>
            <a:endParaRPr sz="1400"/>
          </a:p>
          <a:p>
            <a:pPr marL="0" lvl="0" indent="0" algn="l" rtl="0">
              <a:spcBef>
                <a:spcPts val="1000"/>
              </a:spcBef>
              <a:spcAft>
                <a:spcPts val="0"/>
              </a:spcAft>
              <a:buNone/>
            </a:pPr>
            <a:br>
              <a:rPr lang="en-GB" sz="1400"/>
            </a:br>
            <a:br>
              <a:rPr lang="en-GB" sz="1400"/>
            </a:br>
            <a:r>
              <a:rPr lang="en-GB" sz="1400"/>
              <a:t>Openlearn. (2018) ‘Understanding operations management’ [Online]. Available: </a:t>
            </a:r>
            <a:r>
              <a:rPr lang="en-GB" sz="1400" u="sng">
                <a:solidFill>
                  <a:schemeClr val="hlink"/>
                </a:solidFill>
                <a:hlinkClick r:id="rId5"/>
              </a:rPr>
              <a:t>https://www.open.edu/openlearn/money-business/leadership-management/understanding-operations-management/content-section-2.3</a:t>
            </a:r>
            <a:r>
              <a:rPr lang="en-GB" sz="1400"/>
              <a:t>,   [Accessed 25th, November, 2018]</a:t>
            </a:r>
            <a:endParaRPr sz="1400"/>
          </a:p>
          <a:p>
            <a:pPr marL="0" lvl="0" indent="0" algn="l" rtl="0">
              <a:spcBef>
                <a:spcPts val="1000"/>
              </a:spcBef>
              <a:spcAft>
                <a:spcPts val="0"/>
              </a:spcAft>
              <a:buNone/>
            </a:pPr>
            <a:br>
              <a:rPr lang="en-GB" sz="1400"/>
            </a:br>
            <a:br>
              <a:rPr lang="en-GB" sz="1400"/>
            </a:br>
            <a:r>
              <a:rPr lang="en-GB" sz="1400"/>
              <a:t>Paladin. (2018), ‘Marketing Manager’, [Online]. Available: </a:t>
            </a:r>
            <a:r>
              <a:rPr lang="en-GB" sz="1400" u="sng">
                <a:solidFill>
                  <a:schemeClr val="hlink"/>
                </a:solidFill>
                <a:hlinkClick r:id="rId6"/>
              </a:rPr>
              <a:t>https://www.paladinstaff.com/jobs/careers/marketing-manager-job-description/</a:t>
            </a:r>
            <a:r>
              <a:rPr lang="en-GB" sz="1400"/>
              <a:t>  [Accessed 2018,October,17]</a:t>
            </a:r>
            <a:br>
              <a:rPr lang="en-GB" sz="1400"/>
            </a:br>
            <a:endParaRPr sz="1400"/>
          </a:p>
          <a:p>
            <a:pPr marL="0" lvl="0" indent="0" algn="l" rtl="0">
              <a:spcBef>
                <a:spcPts val="1000"/>
              </a:spcBef>
              <a:spcAft>
                <a:spcPts val="0"/>
              </a:spcAft>
              <a:buNone/>
            </a:pPr>
            <a:br>
              <a:rPr lang="en-GB" sz="1400"/>
            </a:br>
            <a:br>
              <a:rPr lang="en-GB" sz="1400"/>
            </a:br>
            <a:br>
              <a:rPr lang="en-GB" sz="1400"/>
            </a:br>
            <a:endParaRPr sz="14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85"/>
        <p:cNvGrpSpPr/>
        <p:nvPr/>
      </p:nvGrpSpPr>
      <p:grpSpPr>
        <a:xfrm>
          <a:off x="0" y="0"/>
          <a:ext cx="0" cy="0"/>
          <a:chOff x="0" y="0"/>
          <a:chExt cx="0" cy="0"/>
        </a:xfrm>
      </p:grpSpPr>
      <p:sp>
        <p:nvSpPr>
          <p:cNvPr id="286" name="Google Shape;286;p42"/>
          <p:cNvSpPr txBox="1">
            <a:spLocks noGrp="1"/>
          </p:cNvSpPr>
          <p:nvPr>
            <p:ph type="title"/>
          </p:nvPr>
        </p:nvSpPr>
        <p:spPr>
          <a:xfrm>
            <a:off x="838200" y="159900"/>
            <a:ext cx="10515600" cy="13257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u="sng">
                <a:latin typeface="Arial"/>
                <a:ea typeface="Arial"/>
                <a:cs typeface="Arial"/>
                <a:sym typeface="Arial"/>
              </a:rPr>
              <a:t>Reference List</a:t>
            </a:r>
            <a:endParaRPr u="sng">
              <a:latin typeface="Arial"/>
              <a:ea typeface="Arial"/>
              <a:cs typeface="Arial"/>
              <a:sym typeface="Arial"/>
            </a:endParaRPr>
          </a:p>
        </p:txBody>
      </p:sp>
      <p:sp>
        <p:nvSpPr>
          <p:cNvPr id="287" name="Google Shape;287;p42"/>
          <p:cNvSpPr txBox="1">
            <a:spLocks noGrp="1"/>
          </p:cNvSpPr>
          <p:nvPr>
            <p:ph type="body" idx="1"/>
          </p:nvPr>
        </p:nvSpPr>
        <p:spPr>
          <a:xfrm>
            <a:off x="838200" y="1485600"/>
            <a:ext cx="10515600" cy="4351200"/>
          </a:xfrm>
          <a:prstGeom prst="rect">
            <a:avLst/>
          </a:prstGeom>
        </p:spPr>
        <p:txBody>
          <a:bodyPr spcFirstLastPara="1" wrap="square" lIns="91425" tIns="45700" rIns="91425" bIns="45700" anchor="t" anchorCtr="0">
            <a:noAutofit/>
          </a:bodyPr>
          <a:lstStyle/>
          <a:p>
            <a:pPr marL="0" lvl="0" indent="0" algn="l" rtl="0">
              <a:spcBef>
                <a:spcPts val="1000"/>
              </a:spcBef>
              <a:spcAft>
                <a:spcPts val="0"/>
              </a:spcAft>
              <a:buNone/>
            </a:pPr>
            <a:r>
              <a:rPr lang="en-GB" sz="1400"/>
              <a:t>Rodrigo. (2012)’ The role of Human Resources Management in an Organisation’ [Online]. Available: </a:t>
            </a:r>
            <a:r>
              <a:rPr lang="en-GB" sz="1400" u="sng">
                <a:solidFill>
                  <a:schemeClr val="hlink"/>
                </a:solidFill>
                <a:hlinkClick r:id="rId3"/>
              </a:rPr>
              <a:t>https://writepass.com/journal/2012/11/the-role-of-human-resources-management-in-an-organisation/</a:t>
            </a:r>
            <a:r>
              <a:rPr lang="en-GB" sz="1400"/>
              <a:t>,  [Accessed 25th, November, 2018]</a:t>
            </a:r>
            <a:endParaRPr sz="1400"/>
          </a:p>
          <a:p>
            <a:pPr marL="0" lvl="0" indent="0" algn="l" rtl="0">
              <a:spcBef>
                <a:spcPts val="1000"/>
              </a:spcBef>
              <a:spcAft>
                <a:spcPts val="0"/>
              </a:spcAft>
              <a:buNone/>
            </a:pPr>
            <a:endParaRPr sz="1400"/>
          </a:p>
          <a:p>
            <a:pPr marL="0" lvl="0" indent="0" algn="l" rtl="0">
              <a:spcBef>
                <a:spcPts val="1000"/>
              </a:spcBef>
              <a:spcAft>
                <a:spcPts val="0"/>
              </a:spcAft>
              <a:buNone/>
            </a:pPr>
            <a:r>
              <a:rPr lang="en-GB" sz="1400"/>
              <a:t>Shopify (2018), ‘Variable Cost’, [Online] Available: </a:t>
            </a:r>
            <a:r>
              <a:rPr lang="en-GB" sz="1400" u="sng">
                <a:solidFill>
                  <a:schemeClr val="hlink"/>
                </a:solidFill>
                <a:hlinkClick r:id="rId4"/>
              </a:rPr>
              <a:t>https://www.shopify.com/encyclopedia/variable-cost</a:t>
            </a:r>
            <a:r>
              <a:rPr lang="en-GB" sz="1400"/>
              <a:t>,  [Accessed: 2018,26,11].</a:t>
            </a:r>
            <a:endParaRPr sz="1400"/>
          </a:p>
          <a:p>
            <a:pPr marL="0" lvl="0" indent="0" algn="l" rtl="0">
              <a:spcBef>
                <a:spcPts val="1000"/>
              </a:spcBef>
              <a:spcAft>
                <a:spcPts val="0"/>
              </a:spcAft>
              <a:buNone/>
            </a:pPr>
            <a:br>
              <a:rPr lang="en-GB" sz="1400"/>
            </a:br>
            <a:br>
              <a:rPr lang="en-GB" sz="1400"/>
            </a:br>
            <a:r>
              <a:rPr lang="en-GB" sz="1400"/>
              <a:t>Wagner, N. (2018), Promotion Strategies for a Recycling Company, [Online]. Available: </a:t>
            </a:r>
            <a:r>
              <a:rPr lang="en-GB" sz="1400" u="sng">
                <a:solidFill>
                  <a:schemeClr val="hlink"/>
                </a:solidFill>
                <a:hlinkClick r:id="rId5"/>
              </a:rPr>
              <a:t>https://smallbusiness.chron.com/promotion-strategies-recycling-company-64964.html</a:t>
            </a:r>
            <a:r>
              <a:rPr lang="en-GB" sz="1400"/>
              <a:t>.  [Accessed 23rd November, 2018]. </a:t>
            </a:r>
            <a:br>
              <a:rPr lang="en-GB"/>
            </a:br>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32C17D1-EE4A-4FBA-AB89-300F01F4819B}"/>
              </a:ext>
            </a:extLst>
          </p:cNvPr>
          <p:cNvSpPr>
            <a:spLocks noGrp="1"/>
          </p:cNvSpPr>
          <p:nvPr>
            <p:ph type="title"/>
          </p:nvPr>
        </p:nvSpPr>
        <p:spPr/>
        <p:txBody>
          <a:bodyPr/>
          <a:lstStyle/>
          <a:p>
            <a:r>
              <a:rPr lang="en-GB" dirty="0"/>
              <a:t>Thonuma Hassan 1710575 Speaking Notes</a:t>
            </a:r>
          </a:p>
        </p:txBody>
      </p:sp>
      <p:sp>
        <p:nvSpPr>
          <p:cNvPr id="7" name="Text Placeholder 6">
            <a:extLst>
              <a:ext uri="{FF2B5EF4-FFF2-40B4-BE49-F238E27FC236}">
                <a16:creationId xmlns:a16="http://schemas.microsoft.com/office/drawing/2014/main" id="{EF81371D-C342-48B4-BF19-62428B3D6AC9}"/>
              </a:ext>
            </a:extLst>
          </p:cNvPr>
          <p:cNvSpPr>
            <a:spLocks noGrp="1"/>
          </p:cNvSpPr>
          <p:nvPr>
            <p:ph type="body" idx="1"/>
          </p:nvPr>
        </p:nvSpPr>
        <p:spPr/>
        <p:txBody>
          <a:bodyPr/>
          <a:lstStyle/>
          <a:p>
            <a:pPr marL="114300" indent="0">
              <a:buNone/>
            </a:pPr>
            <a:r>
              <a:rPr lang="en-GB" sz="1600" u="sng" dirty="0"/>
              <a:t>Explain the marketing activities you have undertaken.</a:t>
            </a:r>
          </a:p>
          <a:p>
            <a:pPr marL="114300" indent="0">
              <a:buNone/>
            </a:pPr>
            <a:r>
              <a:rPr lang="en-GB" sz="1600" dirty="0"/>
              <a:t>Hello, I am Thonuma Hassan and I will be the marketing manager for Wales Recycle Limited. I focus mainly on creating plans and developing ideas and finding alternative ways to catch the audience attention.(Paladin, 2018).  We have engaged in various type of marketing activities to increase sales, such as creating leaflets and business cards (Which is presented in front of you), having a Facebook page set up, even finding out the opinions of others by having a questionnaire. We even have a website and commercial done as well to attract more publicity. We shall show you the advert later in the presentation. </a:t>
            </a:r>
          </a:p>
          <a:p>
            <a:pPr marL="114300" indent="0">
              <a:buNone/>
            </a:pPr>
            <a:endParaRPr lang="en-GB" sz="1600" u="sng" dirty="0"/>
          </a:p>
          <a:p>
            <a:pPr marL="114300" indent="0">
              <a:buNone/>
            </a:pPr>
            <a:r>
              <a:rPr lang="en-GB" sz="1600" u="sng" dirty="0"/>
              <a:t>How did you research your market- questionnaire.</a:t>
            </a:r>
            <a:r>
              <a:rPr lang="en-GB" sz="1600" dirty="0"/>
              <a:t> </a:t>
            </a:r>
          </a:p>
          <a:p>
            <a:pPr marL="114300" indent="0">
              <a:buNone/>
            </a:pPr>
            <a:r>
              <a:rPr lang="en-GB" sz="1600" dirty="0"/>
              <a:t>One way to understand the users needs and requirements is by a having questionnaire made up, by picking a sample group, that will represent the whole population being surveyed. Essentially sampling is the best method as it helps with cost, reliability of the result and time (Barrow,2012). It’s important to have primary research as it helps with analysing and collecting raw data, to improve ourselves as a business (Evalused,2018). (Hand out paper view of questionnaire). We have a link on the questionnaire which is available underneath for an online view.  Also having the Facebook page helps us to connect with a broader target audience, by keeping track of views, shares and follows. </a:t>
            </a:r>
            <a:endParaRPr lang="en-GB" sz="1050" dirty="0"/>
          </a:p>
          <a:p>
            <a:pPr marL="114300" indent="0">
              <a:buNone/>
            </a:pPr>
            <a:endParaRPr lang="en-GB" sz="1400" dirty="0"/>
          </a:p>
        </p:txBody>
      </p:sp>
    </p:spTree>
    <p:extLst>
      <p:ext uri="{BB962C8B-B14F-4D97-AF65-F5344CB8AC3E}">
        <p14:creationId xmlns:p14="http://schemas.microsoft.com/office/powerpoint/2010/main" val="24901568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3C19A3E-4C41-4B64-BB9B-8C8144B5E050}"/>
              </a:ext>
            </a:extLst>
          </p:cNvPr>
          <p:cNvSpPr>
            <a:spLocks noGrp="1"/>
          </p:cNvSpPr>
          <p:nvPr>
            <p:ph type="title"/>
          </p:nvPr>
        </p:nvSpPr>
        <p:spPr/>
        <p:txBody>
          <a:bodyPr/>
          <a:lstStyle/>
          <a:p>
            <a:r>
              <a:rPr lang="en-GB" dirty="0"/>
              <a:t>Continued Speaking Notes</a:t>
            </a:r>
          </a:p>
        </p:txBody>
      </p:sp>
      <p:sp>
        <p:nvSpPr>
          <p:cNvPr id="5" name="Text Placeholder 4">
            <a:extLst>
              <a:ext uri="{FF2B5EF4-FFF2-40B4-BE49-F238E27FC236}">
                <a16:creationId xmlns:a16="http://schemas.microsoft.com/office/drawing/2014/main" id="{0DFC9B05-C9BB-474E-9143-0E02E076D637}"/>
              </a:ext>
            </a:extLst>
          </p:cNvPr>
          <p:cNvSpPr>
            <a:spLocks noGrp="1"/>
          </p:cNvSpPr>
          <p:nvPr>
            <p:ph type="body" idx="1"/>
          </p:nvPr>
        </p:nvSpPr>
        <p:spPr/>
        <p:txBody>
          <a:bodyPr/>
          <a:lstStyle/>
          <a:p>
            <a:pPr marL="114300" indent="0">
              <a:buNone/>
            </a:pPr>
            <a:r>
              <a:rPr lang="en-GB" sz="1600" u="sng" dirty="0"/>
              <a:t>Evaluate the Graph of the result/ Primary research- regarding customers Age, Location, Price/ Segmentation of customers. </a:t>
            </a:r>
          </a:p>
          <a:p>
            <a:pPr marL="114300" indent="0">
              <a:buNone/>
            </a:pPr>
            <a:r>
              <a:rPr lang="en-GB" sz="1600" dirty="0"/>
              <a:t>As part of marketing research, we collected data from the audience, to understand their preference and opinions regarding recycling. We wanted to know the demographic of our customers profile. Referring to the graph (‘what type of business do you have’?) the majority owned their own retail and catering business.  Around about 76.5% business require cardboard to be collected, this helps us recognise the lifestyle of our customers as they need our service more than any other waste company. One aspect we realised was that the geographical segment of the customers mainly used the council services to get ride of their waste, as well as having 78.6% behavioural traits of the customers saying that they would recycle more if service provided was free </a:t>
            </a:r>
          </a:p>
          <a:p>
            <a:pPr marL="114300" indent="0">
              <a:buNone/>
            </a:pPr>
            <a:r>
              <a:rPr lang="en-GB" sz="1800" u="sng" dirty="0"/>
              <a:t>What is your pricing strategy/How did you arrive at the price of your product/service.</a:t>
            </a:r>
          </a:p>
          <a:p>
            <a:pPr marL="114300" indent="0">
              <a:buNone/>
            </a:pPr>
            <a:r>
              <a:rPr lang="en-GB" sz="1800" dirty="0"/>
              <a:t>Our pricing strategy is that we see our competitors prices’ (As Nazrin will mention the competitors we want to compete with)  and undercut them on bulk and buying. We take more waste for less money, meaning our liability is less. We arrived at the pricing of our service as the market detects the price, therefore with the grade cardboard that we pickup that is given, the price that is provided is given by the brokers. As part of our promotions, we promised to show you our quick advert. </a:t>
            </a:r>
            <a:endParaRPr lang="en-GB" sz="1100" dirty="0"/>
          </a:p>
        </p:txBody>
      </p:sp>
    </p:spTree>
    <p:extLst>
      <p:ext uri="{BB962C8B-B14F-4D97-AF65-F5344CB8AC3E}">
        <p14:creationId xmlns:p14="http://schemas.microsoft.com/office/powerpoint/2010/main" val="27730579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00DD1F-05B0-4215-B44C-0E356E4C9397}"/>
              </a:ext>
            </a:extLst>
          </p:cNvPr>
          <p:cNvSpPr>
            <a:spLocks noGrp="1"/>
          </p:cNvSpPr>
          <p:nvPr>
            <p:ph type="title"/>
          </p:nvPr>
        </p:nvSpPr>
        <p:spPr/>
        <p:txBody>
          <a:bodyPr/>
          <a:lstStyle/>
          <a:p>
            <a:r>
              <a:rPr lang="en-GB" dirty="0"/>
              <a:t>Thonuma References </a:t>
            </a:r>
          </a:p>
        </p:txBody>
      </p:sp>
      <p:sp>
        <p:nvSpPr>
          <p:cNvPr id="5" name="Text Placeholder 4">
            <a:extLst>
              <a:ext uri="{FF2B5EF4-FFF2-40B4-BE49-F238E27FC236}">
                <a16:creationId xmlns:a16="http://schemas.microsoft.com/office/drawing/2014/main" id="{5F9BFA56-BF3F-4D26-AE81-995B567A9647}"/>
              </a:ext>
            </a:extLst>
          </p:cNvPr>
          <p:cNvSpPr>
            <a:spLocks noGrp="1"/>
          </p:cNvSpPr>
          <p:nvPr>
            <p:ph type="body" idx="1"/>
          </p:nvPr>
        </p:nvSpPr>
        <p:spPr/>
        <p:txBody>
          <a:bodyPr/>
          <a:lstStyle/>
          <a:p>
            <a:pPr marL="114300" indent="0">
              <a:buNone/>
            </a:pPr>
            <a:r>
              <a:rPr lang="en-GB" sz="1800" dirty="0"/>
              <a:t>Evalused. (2018), ‘Questionnaire’, [Online]. Available:  </a:t>
            </a:r>
            <a:r>
              <a:rPr lang="en-GB" sz="1800" u="sng" dirty="0">
                <a:hlinkClick r:id="rId2"/>
              </a:rPr>
              <a:t>http://www.evalued.bcu.ac.uk/tutorial/4a.htm</a:t>
            </a:r>
            <a:r>
              <a:rPr lang="en-GB" sz="1800" dirty="0"/>
              <a:t>. [Accessed: 2018 ,November,24] </a:t>
            </a:r>
          </a:p>
          <a:p>
            <a:pPr marL="114300" indent="0">
              <a:buNone/>
            </a:pPr>
            <a:endParaRPr lang="en-GB" sz="1800" dirty="0"/>
          </a:p>
          <a:p>
            <a:pPr marL="114300" indent="0">
              <a:buNone/>
            </a:pPr>
            <a:r>
              <a:rPr lang="en-GB" sz="1800" dirty="0"/>
              <a:t>Paladin. (2018), ‘Marketing Manager’, [Online]. Available: </a:t>
            </a:r>
            <a:r>
              <a:rPr lang="en-GB" sz="1800" u="sng" dirty="0">
                <a:hlinkClick r:id="rId3"/>
              </a:rPr>
              <a:t>https://www.paladinstaff.com/jobs/careers/marketing-manager-job-description/</a:t>
            </a:r>
            <a:r>
              <a:rPr lang="en-GB" sz="1800" dirty="0"/>
              <a:t>  [Accessed 2018,October,17]</a:t>
            </a:r>
          </a:p>
          <a:p>
            <a:pPr marL="114300" indent="0">
              <a:buNone/>
            </a:pPr>
            <a:endParaRPr lang="en-GB" sz="1800" dirty="0"/>
          </a:p>
          <a:p>
            <a:pPr marL="114300" indent="0">
              <a:buNone/>
            </a:pPr>
            <a:r>
              <a:rPr lang="en-GB" sz="1800" dirty="0"/>
              <a:t>Barrow, C. (2012), </a:t>
            </a:r>
            <a:r>
              <a:rPr lang="en-GB" sz="1800" u="sng" dirty="0"/>
              <a:t>Business Plans for Small Businesses, </a:t>
            </a:r>
            <a:r>
              <a:rPr lang="en-GB" sz="1800" dirty="0"/>
              <a:t>Surrey: Crimson Publishing.</a:t>
            </a:r>
          </a:p>
          <a:p>
            <a:pPr marL="114300" indent="0">
              <a:buNone/>
            </a:pPr>
            <a:endParaRPr lang="en-GB" dirty="0"/>
          </a:p>
        </p:txBody>
      </p:sp>
    </p:spTree>
    <p:extLst>
      <p:ext uri="{BB962C8B-B14F-4D97-AF65-F5344CB8AC3E}">
        <p14:creationId xmlns:p14="http://schemas.microsoft.com/office/powerpoint/2010/main" val="3622103175"/>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TotalTime>
  <Words>1639</Words>
  <Application>Microsoft Office PowerPoint</Application>
  <PresentationFormat>Widescreen</PresentationFormat>
  <Paragraphs>214</Paragraphs>
  <Slides>32</Slides>
  <Notes>29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Roboto</vt:lpstr>
      <vt:lpstr>Arial</vt:lpstr>
      <vt:lpstr>Calibri</vt:lpstr>
      <vt:lpstr>Office Theme</vt:lpstr>
      <vt:lpstr>PowerPoint Presentation</vt:lpstr>
      <vt:lpstr>Business owners </vt:lpstr>
      <vt:lpstr>Overview Of The Business </vt:lpstr>
      <vt:lpstr>Overview Of The Business </vt:lpstr>
      <vt:lpstr>Operations </vt:lpstr>
      <vt:lpstr>Production Plan</vt:lpstr>
      <vt:lpstr>Marketing &amp; Promotions</vt:lpstr>
      <vt:lpstr>Result of Questionnaire  </vt:lpstr>
      <vt:lpstr>Market Research </vt:lpstr>
      <vt:lpstr>PowerPoint Presentation</vt:lpstr>
      <vt:lpstr>Promotions Activities</vt:lpstr>
      <vt:lpstr>Sales</vt:lpstr>
      <vt:lpstr>Our Target Customer</vt:lpstr>
      <vt:lpstr>Sales Forecast</vt:lpstr>
      <vt:lpstr>Sales Forecast Graph</vt:lpstr>
      <vt:lpstr>Sales Breakdown</vt:lpstr>
      <vt:lpstr>Financial Resources </vt:lpstr>
      <vt:lpstr>Financial Resources</vt:lpstr>
      <vt:lpstr>Financial resources</vt:lpstr>
      <vt:lpstr>Financial resources</vt:lpstr>
      <vt:lpstr>Conclusion </vt:lpstr>
      <vt:lpstr>                              Conclusion</vt:lpstr>
      <vt:lpstr>Wales Recycle Ltd-Gantt Chart </vt:lpstr>
      <vt:lpstr>Conclusion</vt:lpstr>
      <vt:lpstr>PowerPoint Presentation</vt:lpstr>
      <vt:lpstr>Reference List</vt:lpstr>
      <vt:lpstr>Reference List</vt:lpstr>
      <vt:lpstr>Reference List</vt:lpstr>
      <vt:lpstr>Reference List</vt:lpstr>
      <vt:lpstr>Thonuma Hassan 1710575 Speaking Notes</vt:lpstr>
      <vt:lpstr>Continued Speaking Notes</vt:lpstr>
      <vt:lpstr>Thonuma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Thonuma Hassan (1710575)</cp:lastModifiedBy>
  <cp:revision>1</cp:revision>
  <dcterms:modified xsi:type="dcterms:W3CDTF">2018-12-02T22:06:26Z</dcterms:modified>
</cp:coreProperties>
</file>