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12/6/2021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12/6/2021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DC306-E0D8-419A-9A54-519710602210}"/>
              </a:ext>
            </a:extLst>
          </p:cNvPr>
          <p:cNvSpPr>
            <a:spLocks noGrp="1"/>
          </p:cNvSpPr>
          <p:nvPr>
            <p:ph type="ctrTitle"/>
          </p:nvPr>
        </p:nvSpPr>
        <p:spPr/>
        <p:txBody>
          <a:bodyPr>
            <a:normAutofit/>
          </a:bodyPr>
          <a:lstStyle/>
          <a:p>
            <a:r>
              <a:rPr lang="en-GB" sz="4400" dirty="0"/>
              <a:t>Introduction to Contract law</a:t>
            </a:r>
          </a:p>
        </p:txBody>
      </p:sp>
      <p:sp>
        <p:nvSpPr>
          <p:cNvPr id="3" name="Subtitle 2">
            <a:extLst>
              <a:ext uri="{FF2B5EF4-FFF2-40B4-BE49-F238E27FC236}">
                <a16:creationId xmlns:a16="http://schemas.microsoft.com/office/drawing/2014/main" id="{A9DDBA74-3A52-430A-B269-51849F0B2BBF}"/>
              </a:ext>
            </a:extLst>
          </p:cNvPr>
          <p:cNvSpPr>
            <a:spLocks noGrp="1"/>
          </p:cNvSpPr>
          <p:nvPr>
            <p:ph type="subTitle" idx="1"/>
          </p:nvPr>
        </p:nvSpPr>
        <p:spPr/>
        <p:txBody>
          <a:bodyPr>
            <a:normAutofit/>
          </a:bodyPr>
          <a:lstStyle/>
          <a:p>
            <a:r>
              <a:rPr lang="en-GB" sz="3600" dirty="0"/>
              <a:t>By Andrew THORN</a:t>
            </a:r>
          </a:p>
        </p:txBody>
      </p:sp>
    </p:spTree>
    <p:extLst>
      <p:ext uri="{BB962C8B-B14F-4D97-AF65-F5344CB8AC3E}">
        <p14:creationId xmlns:p14="http://schemas.microsoft.com/office/powerpoint/2010/main" val="1520388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229EA-E0CC-451F-9494-9634A96A347F}"/>
              </a:ext>
            </a:extLst>
          </p:cNvPr>
          <p:cNvSpPr>
            <a:spLocks noGrp="1"/>
          </p:cNvSpPr>
          <p:nvPr>
            <p:ph type="title"/>
          </p:nvPr>
        </p:nvSpPr>
        <p:spPr/>
        <p:txBody>
          <a:bodyPr>
            <a:normAutofit/>
          </a:bodyPr>
          <a:lstStyle/>
          <a:p>
            <a:pPr algn="ctr"/>
            <a:r>
              <a:rPr lang="en-GB" sz="4400" dirty="0"/>
              <a:t>What is a contract</a:t>
            </a:r>
          </a:p>
        </p:txBody>
      </p:sp>
      <p:sp>
        <p:nvSpPr>
          <p:cNvPr id="3" name="Content Placeholder 2">
            <a:extLst>
              <a:ext uri="{FF2B5EF4-FFF2-40B4-BE49-F238E27FC236}">
                <a16:creationId xmlns:a16="http://schemas.microsoft.com/office/drawing/2014/main" id="{73AA1BAB-B910-4312-8B2D-349C2BC2DFEA}"/>
              </a:ext>
            </a:extLst>
          </p:cNvPr>
          <p:cNvSpPr>
            <a:spLocks noGrp="1"/>
          </p:cNvSpPr>
          <p:nvPr>
            <p:ph idx="1"/>
          </p:nvPr>
        </p:nvSpPr>
        <p:spPr/>
        <p:txBody>
          <a:bodyPr>
            <a:normAutofit lnSpcReduction="10000"/>
          </a:bodyPr>
          <a:lstStyle/>
          <a:p>
            <a:pPr marL="0" indent="0">
              <a:lnSpc>
                <a:spcPct val="100000"/>
              </a:lnSpc>
              <a:buNone/>
            </a:pPr>
            <a:r>
              <a:rPr lang="en-GB" sz="3200" dirty="0"/>
              <a:t>A contract is a legally binding agreement between at least two parties</a:t>
            </a:r>
          </a:p>
          <a:p>
            <a:pPr marL="0" indent="0">
              <a:lnSpc>
                <a:spcPct val="100000"/>
              </a:lnSpc>
              <a:buNone/>
            </a:pPr>
            <a:r>
              <a:rPr lang="en-GB" sz="3200" dirty="0"/>
              <a:t>The basic principles of formation of contract govern formation of </a:t>
            </a:r>
            <a:r>
              <a:rPr lang="en-GB" sz="3200" b="1" dirty="0"/>
              <a:t>all contracts</a:t>
            </a:r>
            <a:r>
              <a:rPr lang="en-GB" sz="3200" dirty="0"/>
              <a:t>, whether you (1) Obtain service; (2) Sell a product; (3) Sell a business; (4) Buy intellectual property; (5) Sell products to consumers (6) Give a guarantee</a:t>
            </a:r>
          </a:p>
        </p:txBody>
      </p:sp>
    </p:spTree>
    <p:extLst>
      <p:ext uri="{BB962C8B-B14F-4D97-AF65-F5344CB8AC3E}">
        <p14:creationId xmlns:p14="http://schemas.microsoft.com/office/powerpoint/2010/main" val="419173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101B-D3F4-4A3A-818C-D49C57541272}"/>
              </a:ext>
            </a:extLst>
          </p:cNvPr>
          <p:cNvSpPr>
            <a:spLocks noGrp="1"/>
          </p:cNvSpPr>
          <p:nvPr>
            <p:ph type="title"/>
          </p:nvPr>
        </p:nvSpPr>
        <p:spPr/>
        <p:txBody>
          <a:bodyPr>
            <a:normAutofit/>
          </a:bodyPr>
          <a:lstStyle/>
          <a:p>
            <a:pPr algn="ctr"/>
            <a:r>
              <a:rPr lang="en-GB" sz="4400" dirty="0"/>
              <a:t>Essential elements of a contract</a:t>
            </a:r>
          </a:p>
        </p:txBody>
      </p:sp>
      <p:sp>
        <p:nvSpPr>
          <p:cNvPr id="3" name="Content Placeholder 2">
            <a:extLst>
              <a:ext uri="{FF2B5EF4-FFF2-40B4-BE49-F238E27FC236}">
                <a16:creationId xmlns:a16="http://schemas.microsoft.com/office/drawing/2014/main" id="{538A1C47-67AE-44DD-A647-F70A6D0D4D64}"/>
              </a:ext>
            </a:extLst>
          </p:cNvPr>
          <p:cNvSpPr>
            <a:spLocks noGrp="1"/>
          </p:cNvSpPr>
          <p:nvPr>
            <p:ph idx="1"/>
          </p:nvPr>
        </p:nvSpPr>
        <p:spPr>
          <a:xfrm>
            <a:off x="1216908" y="1835675"/>
            <a:ext cx="9727375" cy="4696095"/>
          </a:xfrm>
        </p:spPr>
        <p:txBody>
          <a:bodyPr>
            <a:normAutofit fontScale="92500" lnSpcReduction="20000"/>
          </a:bodyPr>
          <a:lstStyle/>
          <a:p>
            <a:pPr marL="0" indent="0">
              <a:lnSpc>
                <a:spcPct val="100000"/>
              </a:lnSpc>
              <a:buNone/>
            </a:pPr>
            <a:r>
              <a:rPr lang="en-GB" sz="3200" dirty="0"/>
              <a:t>To make a legally binding contract, 5 elements must be satisfied:</a:t>
            </a:r>
          </a:p>
          <a:p>
            <a:pPr marL="514350" indent="-514350">
              <a:lnSpc>
                <a:spcPct val="100000"/>
              </a:lnSpc>
              <a:buAutoNum type="arabicPeriod"/>
            </a:pPr>
            <a:r>
              <a:rPr lang="en-GB" sz="3200" b="1" u="sng" dirty="0"/>
              <a:t>Offer</a:t>
            </a:r>
            <a:r>
              <a:rPr lang="en-GB" sz="3200" dirty="0"/>
              <a:t> – one party makes an offer</a:t>
            </a:r>
          </a:p>
          <a:p>
            <a:pPr marL="514350" indent="-514350">
              <a:lnSpc>
                <a:spcPct val="100000"/>
              </a:lnSpc>
              <a:buAutoNum type="arabicPeriod"/>
            </a:pPr>
            <a:r>
              <a:rPr lang="en-GB" sz="3200" b="1" u="sng" dirty="0"/>
              <a:t>Acceptance</a:t>
            </a:r>
            <a:r>
              <a:rPr lang="en-GB" sz="3200" dirty="0"/>
              <a:t> – The other party accepts the offer</a:t>
            </a:r>
            <a:endParaRPr lang="en-GB" sz="3200" b="1" u="sng" dirty="0"/>
          </a:p>
          <a:p>
            <a:pPr marL="514350" indent="-514350">
              <a:lnSpc>
                <a:spcPct val="100000"/>
              </a:lnSpc>
              <a:buAutoNum type="arabicPeriod"/>
            </a:pPr>
            <a:r>
              <a:rPr lang="en-GB" sz="3200" b="1" u="sng" dirty="0"/>
              <a:t>Consideration</a:t>
            </a:r>
            <a:r>
              <a:rPr lang="en-GB" sz="3200" dirty="0"/>
              <a:t> – Each party provides consideration to the other.  Consideration can be:</a:t>
            </a:r>
          </a:p>
          <a:p>
            <a:pPr marL="0" indent="0">
              <a:lnSpc>
                <a:spcPct val="100000"/>
              </a:lnSpc>
              <a:buNone/>
            </a:pPr>
            <a:r>
              <a:rPr lang="en-GB" sz="3200" dirty="0"/>
              <a:t>	- A promise to pay money</a:t>
            </a:r>
          </a:p>
          <a:p>
            <a:pPr marL="0" indent="0">
              <a:lnSpc>
                <a:spcPct val="100000"/>
              </a:lnSpc>
              <a:buNone/>
            </a:pPr>
            <a:r>
              <a:rPr lang="en-GB" sz="3200" dirty="0"/>
              <a:t>	- A promise to do something</a:t>
            </a:r>
          </a:p>
          <a:p>
            <a:pPr marL="0" indent="0">
              <a:lnSpc>
                <a:spcPct val="100000"/>
              </a:lnSpc>
              <a:buNone/>
            </a:pPr>
            <a:r>
              <a:rPr lang="en-GB" sz="3200" dirty="0"/>
              <a:t>	- A promise not to do something</a:t>
            </a:r>
          </a:p>
          <a:p>
            <a:pPr marL="0" indent="0">
              <a:lnSpc>
                <a:spcPct val="100000"/>
              </a:lnSpc>
              <a:buNone/>
            </a:pPr>
            <a:r>
              <a:rPr lang="en-GB" sz="3200" dirty="0"/>
              <a:t>	- A promise to provide something of value</a:t>
            </a:r>
          </a:p>
        </p:txBody>
      </p:sp>
    </p:spTree>
    <p:extLst>
      <p:ext uri="{BB962C8B-B14F-4D97-AF65-F5344CB8AC3E}">
        <p14:creationId xmlns:p14="http://schemas.microsoft.com/office/powerpoint/2010/main" val="415426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FB84-8B38-47A6-BE84-14C1F107E7A5}"/>
              </a:ext>
            </a:extLst>
          </p:cNvPr>
          <p:cNvSpPr>
            <a:spLocks noGrp="1"/>
          </p:cNvSpPr>
          <p:nvPr>
            <p:ph type="title"/>
          </p:nvPr>
        </p:nvSpPr>
        <p:spPr/>
        <p:txBody>
          <a:bodyPr>
            <a:normAutofit/>
          </a:bodyPr>
          <a:lstStyle/>
          <a:p>
            <a:pPr algn="ctr"/>
            <a:r>
              <a:rPr lang="en-GB" sz="4400" dirty="0"/>
              <a:t>Essential elements of a contract</a:t>
            </a:r>
          </a:p>
        </p:txBody>
      </p:sp>
      <p:sp>
        <p:nvSpPr>
          <p:cNvPr id="3" name="Content Placeholder 2">
            <a:extLst>
              <a:ext uri="{FF2B5EF4-FFF2-40B4-BE49-F238E27FC236}">
                <a16:creationId xmlns:a16="http://schemas.microsoft.com/office/drawing/2014/main" id="{401E8619-5FC9-43E7-9214-A8AA2C37ABA8}"/>
              </a:ext>
            </a:extLst>
          </p:cNvPr>
          <p:cNvSpPr>
            <a:spLocks noGrp="1"/>
          </p:cNvSpPr>
          <p:nvPr>
            <p:ph idx="1"/>
          </p:nvPr>
        </p:nvSpPr>
        <p:spPr>
          <a:xfrm>
            <a:off x="1141413" y="2249487"/>
            <a:ext cx="9905998" cy="4240690"/>
          </a:xfrm>
        </p:spPr>
        <p:txBody>
          <a:bodyPr>
            <a:normAutofit lnSpcReduction="10000"/>
          </a:bodyPr>
          <a:lstStyle/>
          <a:p>
            <a:pPr marL="514350" indent="-514350">
              <a:buAutoNum type="arabicPeriod" startAt="4"/>
            </a:pPr>
            <a:r>
              <a:rPr lang="en-GB" sz="3200" b="1" u="sng" dirty="0"/>
              <a:t>Intention to be legally bound</a:t>
            </a:r>
            <a:r>
              <a:rPr lang="en-GB" sz="3200" dirty="0"/>
              <a:t>: - Both parties have an intention to be legally bound by the agreement (which is proposed by offer, and then accepted)</a:t>
            </a:r>
          </a:p>
          <a:p>
            <a:pPr marL="514350" indent="-514350">
              <a:buAutoNum type="arabicPeriod" startAt="4"/>
            </a:pPr>
            <a:r>
              <a:rPr lang="en-GB" sz="3200" b="1" u="sng" dirty="0"/>
              <a:t>The parties have contractual capacity</a:t>
            </a:r>
            <a:r>
              <a:rPr lang="en-GB" sz="3200" dirty="0"/>
              <a:t>: - The parties are legal entities recognised by law, such as companies, limited liability partnerships and individuals of at least 18 years of age</a:t>
            </a:r>
            <a:endParaRPr lang="en-GB" sz="3200" b="1" u="sng" dirty="0"/>
          </a:p>
        </p:txBody>
      </p:sp>
    </p:spTree>
    <p:extLst>
      <p:ext uri="{BB962C8B-B14F-4D97-AF65-F5344CB8AC3E}">
        <p14:creationId xmlns:p14="http://schemas.microsoft.com/office/powerpoint/2010/main" val="2345236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74301-0F92-4906-B887-F208629D9747}"/>
              </a:ext>
            </a:extLst>
          </p:cNvPr>
          <p:cNvSpPr>
            <a:spLocks noGrp="1"/>
          </p:cNvSpPr>
          <p:nvPr>
            <p:ph type="title"/>
          </p:nvPr>
        </p:nvSpPr>
        <p:spPr/>
        <p:txBody>
          <a:bodyPr>
            <a:normAutofit/>
          </a:bodyPr>
          <a:lstStyle/>
          <a:p>
            <a:pPr algn="ctr"/>
            <a:r>
              <a:rPr lang="en-GB" sz="4400" dirty="0"/>
              <a:t>Essential elements of a contract</a:t>
            </a:r>
          </a:p>
        </p:txBody>
      </p:sp>
      <p:sp>
        <p:nvSpPr>
          <p:cNvPr id="3" name="Content Placeholder 2">
            <a:extLst>
              <a:ext uri="{FF2B5EF4-FFF2-40B4-BE49-F238E27FC236}">
                <a16:creationId xmlns:a16="http://schemas.microsoft.com/office/drawing/2014/main" id="{A054FA21-C050-4948-8139-C9CD2E737CCC}"/>
              </a:ext>
            </a:extLst>
          </p:cNvPr>
          <p:cNvSpPr>
            <a:spLocks noGrp="1"/>
          </p:cNvSpPr>
          <p:nvPr>
            <p:ph idx="1"/>
          </p:nvPr>
        </p:nvSpPr>
        <p:spPr>
          <a:xfrm>
            <a:off x="1024403" y="2366364"/>
            <a:ext cx="10023009" cy="4185689"/>
          </a:xfrm>
        </p:spPr>
        <p:txBody>
          <a:bodyPr>
            <a:normAutofit/>
          </a:bodyPr>
          <a:lstStyle/>
          <a:p>
            <a:pPr marL="0" indent="0">
              <a:lnSpc>
                <a:spcPct val="100000"/>
              </a:lnSpc>
              <a:spcBef>
                <a:spcPts val="0"/>
              </a:spcBef>
              <a:buNone/>
            </a:pPr>
            <a:r>
              <a:rPr lang="en-GB" sz="3200" dirty="0"/>
              <a:t>Once the elements above exist, you have a legally binding contract.</a:t>
            </a:r>
          </a:p>
          <a:p>
            <a:pPr marL="0" indent="0">
              <a:lnSpc>
                <a:spcPct val="100000"/>
              </a:lnSpc>
              <a:spcBef>
                <a:spcPts val="0"/>
              </a:spcBef>
              <a:buNone/>
            </a:pPr>
            <a:r>
              <a:rPr lang="en-GB" sz="3200" dirty="0"/>
              <a:t>Also, there must be no </a:t>
            </a:r>
            <a:r>
              <a:rPr lang="en-GB" sz="3200" b="1" dirty="0"/>
              <a:t>vitiating factors</a:t>
            </a:r>
            <a:r>
              <a:rPr lang="en-GB" sz="3200" dirty="0"/>
              <a:t> (such as misrepresentations) Which impair the validity of the contract</a:t>
            </a:r>
          </a:p>
          <a:p>
            <a:pPr marL="0" indent="0">
              <a:lnSpc>
                <a:spcPct val="100000"/>
              </a:lnSpc>
              <a:spcBef>
                <a:spcPts val="0"/>
              </a:spcBef>
              <a:buNone/>
            </a:pPr>
            <a:r>
              <a:rPr lang="en-GB" sz="3200" dirty="0"/>
              <a:t>Otherwise, what was legally binding can be reversed, declared null and void.  The remedy that makes this happen is rescission</a:t>
            </a:r>
          </a:p>
          <a:p>
            <a:pPr marL="0" indent="0">
              <a:lnSpc>
                <a:spcPct val="100000"/>
              </a:lnSpc>
              <a:spcBef>
                <a:spcPts val="0"/>
              </a:spcBef>
              <a:buNone/>
            </a:pPr>
            <a:endParaRPr lang="en-GB" sz="3200" dirty="0"/>
          </a:p>
        </p:txBody>
      </p:sp>
    </p:spTree>
    <p:extLst>
      <p:ext uri="{BB962C8B-B14F-4D97-AF65-F5344CB8AC3E}">
        <p14:creationId xmlns:p14="http://schemas.microsoft.com/office/powerpoint/2010/main" val="768294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2208F-7ACB-4E41-B2DD-CBD173458553}"/>
              </a:ext>
            </a:extLst>
          </p:cNvPr>
          <p:cNvSpPr>
            <a:spLocks noGrp="1"/>
          </p:cNvSpPr>
          <p:nvPr>
            <p:ph type="title"/>
          </p:nvPr>
        </p:nvSpPr>
        <p:spPr/>
        <p:txBody>
          <a:bodyPr>
            <a:normAutofit/>
          </a:bodyPr>
          <a:lstStyle/>
          <a:p>
            <a:pPr algn="ctr"/>
            <a:r>
              <a:rPr lang="en-GB" sz="4400" dirty="0"/>
              <a:t>How can contracts be made?</a:t>
            </a:r>
          </a:p>
        </p:txBody>
      </p:sp>
      <p:sp>
        <p:nvSpPr>
          <p:cNvPr id="3" name="Content Placeholder 2">
            <a:extLst>
              <a:ext uri="{FF2B5EF4-FFF2-40B4-BE49-F238E27FC236}">
                <a16:creationId xmlns:a16="http://schemas.microsoft.com/office/drawing/2014/main" id="{B832ED63-8698-4ADD-97C4-92321E5B852F}"/>
              </a:ext>
            </a:extLst>
          </p:cNvPr>
          <p:cNvSpPr>
            <a:spLocks noGrp="1"/>
          </p:cNvSpPr>
          <p:nvPr>
            <p:ph idx="1"/>
          </p:nvPr>
        </p:nvSpPr>
        <p:spPr/>
        <p:txBody>
          <a:bodyPr>
            <a:normAutofit/>
          </a:bodyPr>
          <a:lstStyle/>
          <a:p>
            <a:pPr marL="0" indent="0">
              <a:lnSpc>
                <a:spcPct val="100000"/>
              </a:lnSpc>
              <a:spcBef>
                <a:spcPts val="0"/>
              </a:spcBef>
              <a:buNone/>
            </a:pPr>
            <a:r>
              <a:rPr lang="en-GB" sz="3200" dirty="0"/>
              <a:t>The form of communication used to make the contract is relevant other than where statutory requirements dictate</a:t>
            </a:r>
          </a:p>
          <a:p>
            <a:pPr marL="0" indent="0">
              <a:lnSpc>
                <a:spcPct val="100000"/>
              </a:lnSpc>
              <a:spcBef>
                <a:spcPts val="0"/>
              </a:spcBef>
              <a:buNone/>
            </a:pPr>
            <a:r>
              <a:rPr lang="en-GB" sz="3200" dirty="0"/>
              <a:t>Contracts can be made- in telephone calls, skype calls, face-to-face, email text messages</a:t>
            </a:r>
          </a:p>
          <a:p>
            <a:pPr marL="0" indent="0">
              <a:lnSpc>
                <a:spcPct val="100000"/>
              </a:lnSpc>
              <a:spcBef>
                <a:spcPts val="0"/>
              </a:spcBef>
              <a:buNone/>
            </a:pPr>
            <a:r>
              <a:rPr lang="en-GB" sz="3200" dirty="0"/>
              <a:t>In fact, words do not even need to be spoke to form a contract, provided each of the 5 elements are present</a:t>
            </a:r>
          </a:p>
        </p:txBody>
      </p:sp>
    </p:spTree>
    <p:extLst>
      <p:ext uri="{BB962C8B-B14F-4D97-AF65-F5344CB8AC3E}">
        <p14:creationId xmlns:p14="http://schemas.microsoft.com/office/powerpoint/2010/main" val="1318466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FDF58-9CA9-451C-9591-B40C8E58DD2C}"/>
              </a:ext>
            </a:extLst>
          </p:cNvPr>
          <p:cNvSpPr>
            <a:spLocks noGrp="1"/>
          </p:cNvSpPr>
          <p:nvPr>
            <p:ph type="title"/>
          </p:nvPr>
        </p:nvSpPr>
        <p:spPr/>
        <p:txBody>
          <a:bodyPr>
            <a:normAutofit/>
          </a:bodyPr>
          <a:lstStyle/>
          <a:p>
            <a:pPr algn="ctr"/>
            <a:r>
              <a:rPr lang="en-GB" sz="4400" dirty="0"/>
              <a:t>How can contracts be made?</a:t>
            </a:r>
          </a:p>
        </p:txBody>
      </p:sp>
      <p:sp>
        <p:nvSpPr>
          <p:cNvPr id="3" name="Content Placeholder 2">
            <a:extLst>
              <a:ext uri="{FF2B5EF4-FFF2-40B4-BE49-F238E27FC236}">
                <a16:creationId xmlns:a16="http://schemas.microsoft.com/office/drawing/2014/main" id="{D9634842-C6D4-4AA8-B2E0-C9324C30E9AB}"/>
              </a:ext>
            </a:extLst>
          </p:cNvPr>
          <p:cNvSpPr>
            <a:spLocks noGrp="1"/>
          </p:cNvSpPr>
          <p:nvPr>
            <p:ph idx="1"/>
          </p:nvPr>
        </p:nvSpPr>
        <p:spPr>
          <a:xfrm>
            <a:off x="666893" y="2008856"/>
            <a:ext cx="10380519" cy="4230626"/>
          </a:xfrm>
        </p:spPr>
        <p:txBody>
          <a:bodyPr>
            <a:normAutofit/>
          </a:bodyPr>
          <a:lstStyle/>
          <a:p>
            <a:pPr marL="0" indent="0">
              <a:lnSpc>
                <a:spcPct val="100000"/>
              </a:lnSpc>
              <a:spcBef>
                <a:spcPts val="0"/>
              </a:spcBef>
              <a:buNone/>
            </a:pPr>
            <a:r>
              <a:rPr lang="en-GB" sz="3200" dirty="0"/>
              <a:t>When statute law has requirements for a type of contract, they usually require that the agreement is recorded in written form, and signed by the one or both of the parties or their authorised agent.  For example:</a:t>
            </a:r>
          </a:p>
          <a:p>
            <a:pPr>
              <a:lnSpc>
                <a:spcPct val="100000"/>
              </a:lnSpc>
              <a:spcBef>
                <a:spcPts val="0"/>
              </a:spcBef>
            </a:pPr>
            <a:r>
              <a:rPr lang="en-GB" sz="3200" dirty="0"/>
              <a:t>Transfers of land must be writing and signed by the parties</a:t>
            </a:r>
          </a:p>
          <a:p>
            <a:pPr>
              <a:lnSpc>
                <a:spcPct val="100000"/>
              </a:lnSpc>
              <a:spcBef>
                <a:spcPts val="0"/>
              </a:spcBef>
            </a:pPr>
            <a:r>
              <a:rPr lang="en-GB" sz="3200" dirty="0"/>
              <a:t>Guarantees must be signed by the guarantor</a:t>
            </a:r>
          </a:p>
        </p:txBody>
      </p:sp>
    </p:spTree>
    <p:extLst>
      <p:ext uri="{BB962C8B-B14F-4D97-AF65-F5344CB8AC3E}">
        <p14:creationId xmlns:p14="http://schemas.microsoft.com/office/powerpoint/2010/main" val="2399918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F123D-F09B-43AA-B496-FDD8CB8DFA8C}"/>
              </a:ext>
            </a:extLst>
          </p:cNvPr>
          <p:cNvSpPr>
            <a:spLocks noGrp="1"/>
          </p:cNvSpPr>
          <p:nvPr>
            <p:ph type="title"/>
          </p:nvPr>
        </p:nvSpPr>
        <p:spPr/>
        <p:txBody>
          <a:bodyPr>
            <a:normAutofit/>
          </a:bodyPr>
          <a:lstStyle/>
          <a:p>
            <a:pPr algn="ctr"/>
            <a:r>
              <a:rPr lang="en-GB" sz="4400" dirty="0"/>
              <a:t>Freedom of contract</a:t>
            </a:r>
          </a:p>
        </p:txBody>
      </p:sp>
      <p:sp>
        <p:nvSpPr>
          <p:cNvPr id="3" name="Content Placeholder 2">
            <a:extLst>
              <a:ext uri="{FF2B5EF4-FFF2-40B4-BE49-F238E27FC236}">
                <a16:creationId xmlns:a16="http://schemas.microsoft.com/office/drawing/2014/main" id="{456F5AA7-A683-4BFF-9C1D-50FDF98B4CA9}"/>
              </a:ext>
            </a:extLst>
          </p:cNvPr>
          <p:cNvSpPr>
            <a:spLocks noGrp="1"/>
          </p:cNvSpPr>
          <p:nvPr>
            <p:ph idx="1"/>
          </p:nvPr>
        </p:nvSpPr>
        <p:spPr>
          <a:xfrm>
            <a:off x="1141413" y="2249487"/>
            <a:ext cx="9905998" cy="4281942"/>
          </a:xfrm>
        </p:spPr>
        <p:txBody>
          <a:bodyPr>
            <a:normAutofit/>
          </a:bodyPr>
          <a:lstStyle/>
          <a:p>
            <a:pPr>
              <a:lnSpc>
                <a:spcPct val="100000"/>
              </a:lnSpc>
              <a:spcBef>
                <a:spcPts val="0"/>
              </a:spcBef>
            </a:pPr>
            <a:r>
              <a:rPr lang="en-GB" sz="3200" dirty="0"/>
              <a:t>Businesses are free to contract on terms and on any terms they choose</a:t>
            </a:r>
          </a:p>
          <a:p>
            <a:pPr>
              <a:lnSpc>
                <a:spcPct val="100000"/>
              </a:lnSpc>
              <a:spcBef>
                <a:spcPts val="0"/>
              </a:spcBef>
            </a:pPr>
            <a:r>
              <a:rPr lang="en-GB" sz="3200" dirty="0"/>
              <a:t>But the principle of freedom of contract comes before all of the exceptions, you can agree to whatever you like, unless the law takes it away</a:t>
            </a:r>
          </a:p>
          <a:p>
            <a:pPr>
              <a:lnSpc>
                <a:spcPct val="100000"/>
              </a:lnSpc>
              <a:spcBef>
                <a:spcPts val="0"/>
              </a:spcBef>
            </a:pPr>
            <a:r>
              <a:rPr lang="en-GB" sz="3200" dirty="0"/>
              <a:t>These areas of law include: (1) misrepresentation (2) Law of mistake and (3) Illegality</a:t>
            </a:r>
          </a:p>
          <a:p>
            <a:endParaRPr lang="en-GB" sz="3200" dirty="0"/>
          </a:p>
        </p:txBody>
      </p:sp>
    </p:spTree>
    <p:extLst>
      <p:ext uri="{BB962C8B-B14F-4D97-AF65-F5344CB8AC3E}">
        <p14:creationId xmlns:p14="http://schemas.microsoft.com/office/powerpoint/2010/main" val="1384440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4E2A-449C-4F8C-A3DF-8FBA716E191F}"/>
              </a:ext>
            </a:extLst>
          </p:cNvPr>
          <p:cNvSpPr>
            <a:spLocks noGrp="1"/>
          </p:cNvSpPr>
          <p:nvPr>
            <p:ph type="title"/>
          </p:nvPr>
        </p:nvSpPr>
        <p:spPr/>
        <p:txBody>
          <a:bodyPr>
            <a:normAutofit/>
          </a:bodyPr>
          <a:lstStyle/>
          <a:p>
            <a:pPr algn="ctr"/>
            <a:r>
              <a:rPr lang="en-GB" sz="4400" dirty="0"/>
              <a:t>fairness</a:t>
            </a:r>
          </a:p>
        </p:txBody>
      </p:sp>
      <p:sp>
        <p:nvSpPr>
          <p:cNvPr id="3" name="Content Placeholder 2">
            <a:extLst>
              <a:ext uri="{FF2B5EF4-FFF2-40B4-BE49-F238E27FC236}">
                <a16:creationId xmlns:a16="http://schemas.microsoft.com/office/drawing/2014/main" id="{DBCD9FEA-06C9-4B09-BA97-84AB7825686A}"/>
              </a:ext>
            </a:extLst>
          </p:cNvPr>
          <p:cNvSpPr>
            <a:spLocks noGrp="1"/>
          </p:cNvSpPr>
          <p:nvPr>
            <p:ph idx="1"/>
          </p:nvPr>
        </p:nvSpPr>
        <p:spPr>
          <a:xfrm>
            <a:off x="1038154" y="1725672"/>
            <a:ext cx="10009258" cy="4847007"/>
          </a:xfrm>
        </p:spPr>
        <p:txBody>
          <a:bodyPr>
            <a:normAutofit lnSpcReduction="10000"/>
          </a:bodyPr>
          <a:lstStyle/>
          <a:p>
            <a:pPr marL="0" indent="0">
              <a:lnSpc>
                <a:spcPct val="100000"/>
              </a:lnSpc>
              <a:spcBef>
                <a:spcPts val="0"/>
              </a:spcBef>
              <a:buNone/>
            </a:pPr>
            <a:r>
              <a:rPr lang="en-GB" sz="3200" dirty="0"/>
              <a:t>The exceptions revolved around unfair conduct.</a:t>
            </a:r>
          </a:p>
          <a:p>
            <a:pPr marL="514350" indent="-514350">
              <a:lnSpc>
                <a:spcPct val="100000"/>
              </a:lnSpc>
              <a:spcBef>
                <a:spcPts val="0"/>
              </a:spcBef>
              <a:buAutoNum type="arabicPeriod"/>
            </a:pPr>
            <a:r>
              <a:rPr lang="en-GB" sz="3200" dirty="0"/>
              <a:t>When a party does not deliver on their promises, it’s a breach of contract</a:t>
            </a:r>
          </a:p>
          <a:p>
            <a:pPr marL="514350" indent="-514350">
              <a:lnSpc>
                <a:spcPct val="100000"/>
              </a:lnSpc>
              <a:spcBef>
                <a:spcPts val="0"/>
              </a:spcBef>
              <a:buAutoNum type="arabicPeriod"/>
            </a:pPr>
            <a:r>
              <a:rPr lang="en-GB" sz="3200" dirty="0"/>
              <a:t>When a party acts without notice to their counterpart, legal consequences follow (harsh terms)</a:t>
            </a:r>
          </a:p>
          <a:p>
            <a:pPr marL="514350" indent="-514350">
              <a:lnSpc>
                <a:spcPct val="100000"/>
              </a:lnSpc>
              <a:spcBef>
                <a:spcPts val="0"/>
              </a:spcBef>
              <a:buAutoNum type="arabicPeriod"/>
            </a:pPr>
            <a:r>
              <a:rPr lang="en-GB" sz="3200" dirty="0"/>
              <a:t>Requiring a contract to use clear words to deprive a party of their usual fundamental legal rights  </a:t>
            </a:r>
          </a:p>
          <a:p>
            <a:pPr marL="514350" indent="-514350">
              <a:lnSpc>
                <a:spcPct val="100000"/>
              </a:lnSpc>
              <a:spcBef>
                <a:spcPts val="0"/>
              </a:spcBef>
              <a:buAutoNum type="arabicPeriod"/>
            </a:pPr>
            <a:r>
              <a:rPr lang="en-GB" sz="3200" dirty="0"/>
              <a:t>When there is an imbalance between the bargaining power of negotiating parties and one taken advantage of the other</a:t>
            </a:r>
          </a:p>
        </p:txBody>
      </p:sp>
    </p:spTree>
    <p:extLst>
      <p:ext uri="{BB962C8B-B14F-4D97-AF65-F5344CB8AC3E}">
        <p14:creationId xmlns:p14="http://schemas.microsoft.com/office/powerpoint/2010/main" val="1778709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E2B29-64CF-42B1-B1FA-0FF37AF52102}"/>
              </a:ext>
            </a:extLst>
          </p:cNvPr>
          <p:cNvSpPr>
            <a:spLocks noGrp="1"/>
          </p:cNvSpPr>
          <p:nvPr>
            <p:ph type="title"/>
          </p:nvPr>
        </p:nvSpPr>
        <p:spPr/>
        <p:txBody>
          <a:bodyPr>
            <a:normAutofit/>
          </a:bodyPr>
          <a:lstStyle/>
          <a:p>
            <a:pPr algn="ctr"/>
            <a:r>
              <a:rPr lang="en-GB" sz="4400" dirty="0"/>
              <a:t>Elements of a contract</a:t>
            </a:r>
          </a:p>
        </p:txBody>
      </p:sp>
      <p:sp>
        <p:nvSpPr>
          <p:cNvPr id="3" name="Content Placeholder 2">
            <a:extLst>
              <a:ext uri="{FF2B5EF4-FFF2-40B4-BE49-F238E27FC236}">
                <a16:creationId xmlns:a16="http://schemas.microsoft.com/office/drawing/2014/main" id="{A7E37D85-FBD7-4998-ABD7-DB053611C2F0}"/>
              </a:ext>
            </a:extLst>
          </p:cNvPr>
          <p:cNvSpPr>
            <a:spLocks noGrp="1"/>
          </p:cNvSpPr>
          <p:nvPr>
            <p:ph idx="1"/>
          </p:nvPr>
        </p:nvSpPr>
        <p:spPr/>
        <p:txBody>
          <a:bodyPr>
            <a:normAutofit/>
          </a:bodyPr>
          <a:lstStyle/>
          <a:p>
            <a:pPr marL="514350" indent="-514350">
              <a:lnSpc>
                <a:spcPct val="100000"/>
              </a:lnSpc>
              <a:spcBef>
                <a:spcPts val="0"/>
              </a:spcBef>
              <a:buAutoNum type="arabicPeriod"/>
            </a:pPr>
            <a:r>
              <a:rPr lang="en-GB" sz="3200" dirty="0"/>
              <a:t>Offers in contract law</a:t>
            </a:r>
          </a:p>
          <a:p>
            <a:pPr marL="0" indent="0">
              <a:lnSpc>
                <a:spcPct val="100000"/>
              </a:lnSpc>
              <a:spcBef>
                <a:spcPts val="0"/>
              </a:spcBef>
              <a:buNone/>
            </a:pPr>
            <a:r>
              <a:rPr lang="en-GB" sz="3200" dirty="0"/>
              <a:t>    An offer is a promise to do, or not to do something that is</a:t>
            </a:r>
          </a:p>
          <a:p>
            <a:pPr marL="0" indent="0">
              <a:lnSpc>
                <a:spcPct val="100000"/>
              </a:lnSpc>
              <a:spcBef>
                <a:spcPts val="0"/>
              </a:spcBef>
              <a:buNone/>
            </a:pPr>
            <a:r>
              <a:rPr lang="en-GB" sz="3200" dirty="0"/>
              <a:t>    </a:t>
            </a:r>
            <a:r>
              <a:rPr lang="en-GB" sz="3200" b="1" dirty="0"/>
              <a:t>capable of acceptance</a:t>
            </a:r>
            <a:r>
              <a:rPr lang="en-GB" sz="3200" dirty="0"/>
              <a:t> by another person</a:t>
            </a:r>
          </a:p>
          <a:p>
            <a:pPr marL="0" indent="0">
              <a:lnSpc>
                <a:spcPct val="100000"/>
              </a:lnSpc>
              <a:spcBef>
                <a:spcPts val="0"/>
              </a:spcBef>
              <a:buNone/>
            </a:pPr>
            <a:endParaRPr lang="en-GB" sz="3200" dirty="0"/>
          </a:p>
          <a:p>
            <a:pPr marL="0" indent="0">
              <a:lnSpc>
                <a:spcPct val="100000"/>
              </a:lnSpc>
              <a:spcBef>
                <a:spcPts val="0"/>
              </a:spcBef>
              <a:buNone/>
            </a:pPr>
            <a:r>
              <a:rPr lang="en-GB" sz="3200" dirty="0"/>
              <a:t>    An offer is made by an ‘offeror’ to an ‘offeree’</a:t>
            </a:r>
          </a:p>
        </p:txBody>
      </p:sp>
    </p:spTree>
    <p:extLst>
      <p:ext uri="{BB962C8B-B14F-4D97-AF65-F5344CB8AC3E}">
        <p14:creationId xmlns:p14="http://schemas.microsoft.com/office/powerpoint/2010/main" val="2544367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1F97-5149-4D23-A543-4DAFBC65E9F3}"/>
              </a:ext>
            </a:extLst>
          </p:cNvPr>
          <p:cNvSpPr>
            <a:spLocks noGrp="1"/>
          </p:cNvSpPr>
          <p:nvPr>
            <p:ph type="title"/>
          </p:nvPr>
        </p:nvSpPr>
        <p:spPr/>
        <p:txBody>
          <a:bodyPr>
            <a:normAutofit/>
          </a:bodyPr>
          <a:lstStyle/>
          <a:p>
            <a:pPr algn="ctr"/>
            <a:r>
              <a:rPr lang="en-GB" sz="4400" dirty="0"/>
              <a:t>What constitutes an offer?</a:t>
            </a:r>
          </a:p>
        </p:txBody>
      </p:sp>
      <p:sp>
        <p:nvSpPr>
          <p:cNvPr id="3" name="Content Placeholder 2">
            <a:extLst>
              <a:ext uri="{FF2B5EF4-FFF2-40B4-BE49-F238E27FC236}">
                <a16:creationId xmlns:a16="http://schemas.microsoft.com/office/drawing/2014/main" id="{A423AFB6-FDF3-46D7-85F1-A3632E1B06A4}"/>
              </a:ext>
            </a:extLst>
          </p:cNvPr>
          <p:cNvSpPr>
            <a:spLocks noGrp="1"/>
          </p:cNvSpPr>
          <p:nvPr>
            <p:ph idx="1"/>
          </p:nvPr>
        </p:nvSpPr>
        <p:spPr/>
        <p:txBody>
          <a:bodyPr>
            <a:normAutofit/>
          </a:bodyPr>
          <a:lstStyle/>
          <a:p>
            <a:pPr marL="514350" indent="-514350">
              <a:lnSpc>
                <a:spcPct val="100000"/>
              </a:lnSpc>
              <a:spcBef>
                <a:spcPts val="0"/>
              </a:spcBef>
              <a:buAutoNum type="arabicPeriod"/>
            </a:pPr>
            <a:r>
              <a:rPr lang="en-GB" sz="3200" dirty="0"/>
              <a:t>An offer must be “capable of acceptance”</a:t>
            </a:r>
          </a:p>
          <a:p>
            <a:pPr marL="514350" indent="-514350">
              <a:lnSpc>
                <a:spcPct val="100000"/>
              </a:lnSpc>
              <a:spcBef>
                <a:spcPts val="0"/>
              </a:spcBef>
              <a:buAutoNum type="arabicPeriod"/>
            </a:pPr>
            <a:r>
              <a:rPr lang="en-GB" sz="3200" dirty="0"/>
              <a:t>Whether it is an offer capable of acceptance depend on the answer to below.</a:t>
            </a:r>
          </a:p>
          <a:p>
            <a:pPr marL="0" indent="0">
              <a:lnSpc>
                <a:spcPct val="100000"/>
              </a:lnSpc>
              <a:spcBef>
                <a:spcPts val="0"/>
              </a:spcBef>
              <a:buNone/>
            </a:pPr>
            <a:r>
              <a:rPr lang="en-GB" sz="3200" dirty="0"/>
              <a:t>	</a:t>
            </a:r>
            <a:r>
              <a:rPr lang="en-GB" sz="3200" i="1" dirty="0"/>
              <a:t>Would a reasonable person to whom the offer was 	made, acting reasonably, understand that the offeror 	was making a proposal to which the offeree intended to 	be bound in the event of an unequivocal acceptance?</a:t>
            </a:r>
            <a:endParaRPr lang="en-GB" sz="3200" dirty="0"/>
          </a:p>
          <a:p>
            <a:pPr marL="514350" indent="-514350">
              <a:buAutoNum type="arabicPeriod"/>
            </a:pPr>
            <a:endParaRPr lang="en-GB" sz="3200" dirty="0"/>
          </a:p>
        </p:txBody>
      </p:sp>
    </p:spTree>
    <p:extLst>
      <p:ext uri="{BB962C8B-B14F-4D97-AF65-F5344CB8AC3E}">
        <p14:creationId xmlns:p14="http://schemas.microsoft.com/office/powerpoint/2010/main" val="2718461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02C7-13F1-4158-8E22-36260EEAECA8}"/>
              </a:ext>
            </a:extLst>
          </p:cNvPr>
          <p:cNvSpPr>
            <a:spLocks noGrp="1"/>
          </p:cNvSpPr>
          <p:nvPr>
            <p:ph type="title"/>
          </p:nvPr>
        </p:nvSpPr>
        <p:spPr/>
        <p:txBody>
          <a:bodyPr>
            <a:normAutofit/>
          </a:bodyPr>
          <a:lstStyle/>
          <a:p>
            <a:pPr algn="ctr"/>
            <a:r>
              <a:rPr lang="en-GB" sz="4400" dirty="0"/>
              <a:t>The offer must</a:t>
            </a:r>
          </a:p>
        </p:txBody>
      </p:sp>
      <p:sp>
        <p:nvSpPr>
          <p:cNvPr id="3" name="Content Placeholder 2">
            <a:extLst>
              <a:ext uri="{FF2B5EF4-FFF2-40B4-BE49-F238E27FC236}">
                <a16:creationId xmlns:a16="http://schemas.microsoft.com/office/drawing/2014/main" id="{2BF2A825-0DC9-4CDB-8435-71AA0C0553F8}"/>
              </a:ext>
            </a:extLst>
          </p:cNvPr>
          <p:cNvSpPr>
            <a:spLocks noGrp="1"/>
          </p:cNvSpPr>
          <p:nvPr>
            <p:ph idx="1"/>
          </p:nvPr>
        </p:nvSpPr>
        <p:spPr/>
        <p:txBody>
          <a:bodyPr>
            <a:normAutofit/>
          </a:bodyPr>
          <a:lstStyle/>
          <a:p>
            <a:r>
              <a:rPr lang="en-GB" sz="3200" dirty="0"/>
              <a:t>Be able to be accepted without further a do</a:t>
            </a:r>
          </a:p>
          <a:p>
            <a:r>
              <a:rPr lang="en-GB" sz="3200" dirty="0"/>
              <a:t>Convey to a reasonable person that the maker of the proposal intended to be immediately bound by the proposal if the offeror accepted it.</a:t>
            </a:r>
          </a:p>
        </p:txBody>
      </p:sp>
    </p:spTree>
    <p:extLst>
      <p:ext uri="{BB962C8B-B14F-4D97-AF65-F5344CB8AC3E}">
        <p14:creationId xmlns:p14="http://schemas.microsoft.com/office/powerpoint/2010/main" val="1938799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9273-E501-49C5-B93A-3572826BB608}"/>
              </a:ext>
            </a:extLst>
          </p:cNvPr>
          <p:cNvSpPr>
            <a:spLocks noGrp="1"/>
          </p:cNvSpPr>
          <p:nvPr>
            <p:ph type="title"/>
          </p:nvPr>
        </p:nvSpPr>
        <p:spPr/>
        <p:txBody>
          <a:bodyPr>
            <a:normAutofit/>
          </a:bodyPr>
          <a:lstStyle/>
          <a:p>
            <a:pPr algn="ctr"/>
            <a:r>
              <a:rPr lang="en-GB" sz="4400" dirty="0"/>
              <a:t>What constitutes an offer</a:t>
            </a:r>
          </a:p>
        </p:txBody>
      </p:sp>
      <p:sp>
        <p:nvSpPr>
          <p:cNvPr id="3" name="Content Placeholder 2">
            <a:extLst>
              <a:ext uri="{FF2B5EF4-FFF2-40B4-BE49-F238E27FC236}">
                <a16:creationId xmlns:a16="http://schemas.microsoft.com/office/drawing/2014/main" id="{801CF649-0D0F-468A-99DB-579F9D31FDD0}"/>
              </a:ext>
            </a:extLst>
          </p:cNvPr>
          <p:cNvSpPr>
            <a:spLocks noGrp="1"/>
          </p:cNvSpPr>
          <p:nvPr>
            <p:ph idx="1"/>
          </p:nvPr>
        </p:nvSpPr>
        <p:spPr>
          <a:xfrm>
            <a:off x="1141413" y="2249486"/>
            <a:ext cx="9905998" cy="4220065"/>
          </a:xfrm>
        </p:spPr>
        <p:txBody>
          <a:bodyPr>
            <a:normAutofit/>
          </a:bodyPr>
          <a:lstStyle/>
          <a:p>
            <a:pPr marL="514350" indent="-514350">
              <a:lnSpc>
                <a:spcPct val="100000"/>
              </a:lnSpc>
              <a:spcBef>
                <a:spcPts val="0"/>
              </a:spcBef>
              <a:buAutoNum type="arabicPeriod" startAt="3"/>
            </a:pPr>
            <a:r>
              <a:rPr lang="en-GB" sz="3200" b="1" u="sng" dirty="0"/>
              <a:t>Subjective intention irrelevant</a:t>
            </a:r>
            <a:r>
              <a:rPr lang="en-GB" sz="3200" dirty="0"/>
              <a:t>: - If a reasonable person would believe by the words or conduct that the offeror intended to be legally bound by their offer, they will be bound</a:t>
            </a:r>
          </a:p>
          <a:p>
            <a:pPr marL="514350" indent="-514350">
              <a:lnSpc>
                <a:spcPct val="100000"/>
              </a:lnSpc>
              <a:spcBef>
                <a:spcPts val="0"/>
              </a:spcBef>
              <a:buAutoNum type="arabicPeriod" startAt="3"/>
            </a:pPr>
            <a:r>
              <a:rPr lang="en-GB" sz="3200" dirty="0"/>
              <a:t>An offer can only be accepted by someone who knows the offer exists.  An offer can only be accepted by a person to whom it was made</a:t>
            </a:r>
          </a:p>
          <a:p>
            <a:pPr marL="514350" indent="-514350">
              <a:buAutoNum type="arabicPeriod" startAt="3"/>
            </a:pPr>
            <a:endParaRPr lang="en-GB" sz="3200" dirty="0"/>
          </a:p>
          <a:p>
            <a:pPr marL="0" indent="0">
              <a:buNone/>
            </a:pPr>
            <a:endParaRPr lang="en-GB" sz="3200" dirty="0"/>
          </a:p>
        </p:txBody>
      </p:sp>
    </p:spTree>
    <p:extLst>
      <p:ext uri="{BB962C8B-B14F-4D97-AF65-F5344CB8AC3E}">
        <p14:creationId xmlns:p14="http://schemas.microsoft.com/office/powerpoint/2010/main" val="384916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FB83-7EB8-44D4-93B4-D12DAF4EB1E0}"/>
              </a:ext>
            </a:extLst>
          </p:cNvPr>
          <p:cNvSpPr>
            <a:spLocks noGrp="1"/>
          </p:cNvSpPr>
          <p:nvPr>
            <p:ph type="title"/>
          </p:nvPr>
        </p:nvSpPr>
        <p:spPr/>
        <p:txBody>
          <a:bodyPr>
            <a:normAutofit/>
          </a:bodyPr>
          <a:lstStyle/>
          <a:p>
            <a:pPr algn="ctr"/>
            <a:r>
              <a:rPr lang="en-GB" sz="4400" dirty="0"/>
              <a:t>What happens when an offer is made?</a:t>
            </a:r>
          </a:p>
        </p:txBody>
      </p:sp>
      <p:sp>
        <p:nvSpPr>
          <p:cNvPr id="3" name="Content Placeholder 2">
            <a:extLst>
              <a:ext uri="{FF2B5EF4-FFF2-40B4-BE49-F238E27FC236}">
                <a16:creationId xmlns:a16="http://schemas.microsoft.com/office/drawing/2014/main" id="{53A35A75-2FAB-404B-8994-988CAF1704DD}"/>
              </a:ext>
            </a:extLst>
          </p:cNvPr>
          <p:cNvSpPr>
            <a:spLocks noGrp="1"/>
          </p:cNvSpPr>
          <p:nvPr>
            <p:ph idx="1"/>
          </p:nvPr>
        </p:nvSpPr>
        <p:spPr>
          <a:xfrm>
            <a:off x="1141413" y="2249487"/>
            <a:ext cx="9905998" cy="4398820"/>
          </a:xfrm>
        </p:spPr>
        <p:txBody>
          <a:bodyPr>
            <a:normAutofit lnSpcReduction="10000"/>
          </a:bodyPr>
          <a:lstStyle/>
          <a:p>
            <a:pPr marL="514350" indent="-514350">
              <a:lnSpc>
                <a:spcPct val="100000"/>
              </a:lnSpc>
              <a:spcBef>
                <a:spcPts val="0"/>
              </a:spcBef>
              <a:buAutoNum type="arabicPeriod"/>
            </a:pPr>
            <a:r>
              <a:rPr lang="en-GB" sz="3200" dirty="0"/>
              <a:t>The offer is </a:t>
            </a:r>
            <a:r>
              <a:rPr lang="en-GB" sz="3200" b="1" dirty="0"/>
              <a:t>accepted</a:t>
            </a:r>
            <a:r>
              <a:rPr lang="en-GB" sz="3200" dirty="0"/>
              <a:t> by the offeree</a:t>
            </a:r>
          </a:p>
          <a:p>
            <a:pPr marL="514350" indent="-514350">
              <a:lnSpc>
                <a:spcPct val="100000"/>
              </a:lnSpc>
              <a:spcBef>
                <a:spcPts val="0"/>
              </a:spcBef>
              <a:buAutoNum type="arabicPeriod"/>
            </a:pPr>
            <a:r>
              <a:rPr lang="en-GB" sz="3200" dirty="0"/>
              <a:t>The offer </a:t>
            </a:r>
            <a:r>
              <a:rPr lang="en-GB" sz="3200" b="1" dirty="0"/>
              <a:t>lapses</a:t>
            </a:r>
            <a:r>
              <a:rPr lang="en-GB" sz="3200" dirty="0"/>
              <a:t>: - with the passage of time is not accepted or because conditions attached to the offer are not satisfied</a:t>
            </a:r>
          </a:p>
          <a:p>
            <a:pPr marL="514350" indent="-514350">
              <a:lnSpc>
                <a:spcPct val="100000"/>
              </a:lnSpc>
              <a:spcBef>
                <a:spcPts val="0"/>
              </a:spcBef>
              <a:buAutoNum type="arabicPeriod"/>
            </a:pPr>
            <a:r>
              <a:rPr lang="en-GB" sz="3200" dirty="0"/>
              <a:t>The offer is </a:t>
            </a:r>
            <a:r>
              <a:rPr lang="en-GB" sz="3200" b="1" dirty="0"/>
              <a:t>rejected</a:t>
            </a:r>
            <a:r>
              <a:rPr lang="en-GB" sz="3200" dirty="0"/>
              <a:t> outright by the offeree</a:t>
            </a:r>
          </a:p>
          <a:p>
            <a:pPr marL="514350" indent="-514350">
              <a:lnSpc>
                <a:spcPct val="100000"/>
              </a:lnSpc>
              <a:spcBef>
                <a:spcPts val="0"/>
              </a:spcBef>
              <a:buAutoNum type="arabicPeriod"/>
            </a:pPr>
            <a:r>
              <a:rPr lang="en-GB" sz="3200" dirty="0"/>
              <a:t>The offer is expressly </a:t>
            </a:r>
            <a:r>
              <a:rPr lang="en-GB" sz="3200" b="1" dirty="0"/>
              <a:t>revoked</a:t>
            </a:r>
            <a:r>
              <a:rPr lang="en-GB" sz="3200" dirty="0"/>
              <a:t> or </a:t>
            </a:r>
            <a:r>
              <a:rPr lang="en-GB" sz="3200" b="1" dirty="0"/>
              <a:t>withdrawn</a:t>
            </a:r>
            <a:r>
              <a:rPr lang="en-GB" sz="3200" dirty="0"/>
              <a:t> by the offeror prior to acceptance</a:t>
            </a:r>
          </a:p>
          <a:p>
            <a:pPr marL="514350" indent="-514350">
              <a:lnSpc>
                <a:spcPct val="100000"/>
              </a:lnSpc>
              <a:spcBef>
                <a:spcPts val="0"/>
              </a:spcBef>
              <a:buAutoNum type="arabicPeriod"/>
            </a:pPr>
            <a:r>
              <a:rPr lang="en-GB" sz="3200" dirty="0"/>
              <a:t>A </a:t>
            </a:r>
            <a:r>
              <a:rPr lang="en-GB" sz="3200" b="1" dirty="0"/>
              <a:t>counteroffer</a:t>
            </a:r>
            <a:r>
              <a:rPr lang="en-GB" sz="3200" dirty="0"/>
              <a:t> may be made, which automatically rejects the offer preceding it.</a:t>
            </a:r>
          </a:p>
          <a:p>
            <a:pPr marL="514350" indent="-514350">
              <a:buAutoNum type="arabicPeriod"/>
            </a:pPr>
            <a:endParaRPr lang="en-GB" sz="3200" dirty="0"/>
          </a:p>
        </p:txBody>
      </p:sp>
    </p:spTree>
    <p:extLst>
      <p:ext uri="{BB962C8B-B14F-4D97-AF65-F5344CB8AC3E}">
        <p14:creationId xmlns:p14="http://schemas.microsoft.com/office/powerpoint/2010/main" val="1349857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E8C72-4CA8-404C-ADB4-39594300D800}"/>
              </a:ext>
            </a:extLst>
          </p:cNvPr>
          <p:cNvSpPr>
            <a:spLocks noGrp="1"/>
          </p:cNvSpPr>
          <p:nvPr>
            <p:ph type="title"/>
          </p:nvPr>
        </p:nvSpPr>
        <p:spPr/>
        <p:txBody>
          <a:bodyPr>
            <a:normAutofit/>
          </a:bodyPr>
          <a:lstStyle/>
          <a:p>
            <a:pPr algn="ctr"/>
            <a:r>
              <a:rPr lang="en-GB" sz="4400" dirty="0"/>
              <a:t>Acceptance</a:t>
            </a:r>
          </a:p>
        </p:txBody>
      </p:sp>
      <p:sp>
        <p:nvSpPr>
          <p:cNvPr id="3" name="Content Placeholder 2">
            <a:extLst>
              <a:ext uri="{FF2B5EF4-FFF2-40B4-BE49-F238E27FC236}">
                <a16:creationId xmlns:a16="http://schemas.microsoft.com/office/drawing/2014/main" id="{656ABF9A-7FC4-42B8-9611-1D5F58D10A41}"/>
              </a:ext>
            </a:extLst>
          </p:cNvPr>
          <p:cNvSpPr>
            <a:spLocks noGrp="1"/>
          </p:cNvSpPr>
          <p:nvPr>
            <p:ph idx="1"/>
          </p:nvPr>
        </p:nvSpPr>
        <p:spPr/>
        <p:txBody>
          <a:bodyPr>
            <a:normAutofit/>
          </a:bodyPr>
          <a:lstStyle/>
          <a:p>
            <a:pPr marL="0" indent="0">
              <a:lnSpc>
                <a:spcPct val="100000"/>
              </a:lnSpc>
              <a:spcBef>
                <a:spcPts val="0"/>
              </a:spcBef>
              <a:buNone/>
            </a:pPr>
            <a:r>
              <a:rPr lang="en-GB" sz="3200" dirty="0"/>
              <a:t>Forms the “agreement” not the contract- between the parties</a:t>
            </a:r>
          </a:p>
          <a:p>
            <a:pPr marL="0" indent="0">
              <a:lnSpc>
                <a:spcPct val="100000"/>
              </a:lnSpc>
              <a:spcBef>
                <a:spcPts val="0"/>
              </a:spcBef>
              <a:buNone/>
            </a:pPr>
            <a:r>
              <a:rPr lang="en-GB" sz="3200" dirty="0"/>
              <a:t>Forming the contract requires the presence of 3 other elements (1) Consideration (2) Intention to create a legally binding contract, and (3) Contractual capacity</a:t>
            </a:r>
          </a:p>
        </p:txBody>
      </p:sp>
    </p:spTree>
    <p:extLst>
      <p:ext uri="{BB962C8B-B14F-4D97-AF65-F5344CB8AC3E}">
        <p14:creationId xmlns:p14="http://schemas.microsoft.com/office/powerpoint/2010/main" val="856194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2CF48-2B33-4C9D-9243-9EFA5F9CB2CA}"/>
              </a:ext>
            </a:extLst>
          </p:cNvPr>
          <p:cNvSpPr>
            <a:spLocks noGrp="1"/>
          </p:cNvSpPr>
          <p:nvPr>
            <p:ph type="title"/>
          </p:nvPr>
        </p:nvSpPr>
        <p:spPr/>
        <p:txBody>
          <a:bodyPr>
            <a:normAutofit/>
          </a:bodyPr>
          <a:lstStyle/>
          <a:p>
            <a:pPr algn="ctr"/>
            <a:r>
              <a:rPr lang="en-GB" sz="4400" dirty="0"/>
              <a:t>Acceptance</a:t>
            </a:r>
          </a:p>
        </p:txBody>
      </p:sp>
      <p:sp>
        <p:nvSpPr>
          <p:cNvPr id="3" name="Content Placeholder 2">
            <a:extLst>
              <a:ext uri="{FF2B5EF4-FFF2-40B4-BE49-F238E27FC236}">
                <a16:creationId xmlns:a16="http://schemas.microsoft.com/office/drawing/2014/main" id="{3EF088DD-49C0-4B4C-B61B-73652151AE8D}"/>
              </a:ext>
            </a:extLst>
          </p:cNvPr>
          <p:cNvSpPr>
            <a:spLocks noGrp="1"/>
          </p:cNvSpPr>
          <p:nvPr>
            <p:ph idx="1"/>
          </p:nvPr>
        </p:nvSpPr>
        <p:spPr/>
        <p:txBody>
          <a:bodyPr>
            <a:normAutofit/>
          </a:bodyPr>
          <a:lstStyle/>
          <a:p>
            <a:pPr marL="0" indent="0">
              <a:lnSpc>
                <a:spcPct val="100000"/>
              </a:lnSpc>
              <a:spcBef>
                <a:spcPts val="0"/>
              </a:spcBef>
              <a:buNone/>
            </a:pPr>
            <a:r>
              <a:rPr lang="en-GB" sz="3200" dirty="0"/>
              <a:t>Acceptance in contract law must:</a:t>
            </a:r>
          </a:p>
          <a:p>
            <a:pPr>
              <a:lnSpc>
                <a:spcPct val="100000"/>
              </a:lnSpc>
              <a:spcBef>
                <a:spcPts val="0"/>
              </a:spcBef>
            </a:pPr>
            <a:r>
              <a:rPr lang="en-GB" sz="3200" dirty="0"/>
              <a:t>Accept an offer which remains open</a:t>
            </a:r>
          </a:p>
          <a:p>
            <a:pPr>
              <a:lnSpc>
                <a:spcPct val="100000"/>
              </a:lnSpc>
              <a:spcBef>
                <a:spcPts val="0"/>
              </a:spcBef>
            </a:pPr>
            <a:r>
              <a:rPr lang="en-GB" sz="3200" dirty="0"/>
              <a:t>Be on the same terms as the offer</a:t>
            </a:r>
          </a:p>
          <a:p>
            <a:pPr>
              <a:lnSpc>
                <a:spcPct val="100000"/>
              </a:lnSpc>
              <a:spcBef>
                <a:spcPts val="0"/>
              </a:spcBef>
            </a:pPr>
            <a:r>
              <a:rPr lang="en-GB" sz="3200" dirty="0"/>
              <a:t>Be </a:t>
            </a:r>
            <a:r>
              <a:rPr lang="en-GB" sz="3200" dirty="0" err="1"/>
              <a:t>unequivoval</a:t>
            </a:r>
            <a:endParaRPr lang="en-GB" sz="3200" dirty="0"/>
          </a:p>
          <a:p>
            <a:pPr>
              <a:lnSpc>
                <a:spcPct val="100000"/>
              </a:lnSpc>
              <a:spcBef>
                <a:spcPts val="0"/>
              </a:spcBef>
            </a:pPr>
            <a:r>
              <a:rPr lang="en-GB" sz="3200" dirty="0"/>
              <a:t>Be unconditional</a:t>
            </a:r>
          </a:p>
          <a:p>
            <a:pPr>
              <a:lnSpc>
                <a:spcPct val="100000"/>
              </a:lnSpc>
              <a:spcBef>
                <a:spcPts val="0"/>
              </a:spcBef>
            </a:pPr>
            <a:r>
              <a:rPr lang="en-GB" sz="3200" dirty="0"/>
              <a:t>Must be communicated to the offeror</a:t>
            </a:r>
          </a:p>
          <a:p>
            <a:pPr>
              <a:lnSpc>
                <a:spcPct val="100000"/>
              </a:lnSpc>
              <a:spcBef>
                <a:spcPts val="0"/>
              </a:spcBef>
            </a:pPr>
            <a:r>
              <a:rPr lang="en-GB" sz="3200" dirty="0"/>
              <a:t>Comply with any conditions of acceptance in the offer</a:t>
            </a:r>
          </a:p>
        </p:txBody>
      </p:sp>
    </p:spTree>
    <p:extLst>
      <p:ext uri="{BB962C8B-B14F-4D97-AF65-F5344CB8AC3E}">
        <p14:creationId xmlns:p14="http://schemas.microsoft.com/office/powerpoint/2010/main" val="886744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D21EC-CD8A-4966-872F-2CBD9C13934C}"/>
              </a:ext>
            </a:extLst>
          </p:cNvPr>
          <p:cNvSpPr>
            <a:spLocks noGrp="1"/>
          </p:cNvSpPr>
          <p:nvPr>
            <p:ph type="title"/>
          </p:nvPr>
        </p:nvSpPr>
        <p:spPr/>
        <p:txBody>
          <a:bodyPr>
            <a:normAutofit/>
          </a:bodyPr>
          <a:lstStyle/>
          <a:p>
            <a:pPr algn="ctr"/>
            <a:r>
              <a:rPr lang="en-GB" sz="4400" dirty="0"/>
              <a:t>Acceptance</a:t>
            </a:r>
          </a:p>
        </p:txBody>
      </p:sp>
      <p:sp>
        <p:nvSpPr>
          <p:cNvPr id="3" name="Content Placeholder 2">
            <a:extLst>
              <a:ext uri="{FF2B5EF4-FFF2-40B4-BE49-F238E27FC236}">
                <a16:creationId xmlns:a16="http://schemas.microsoft.com/office/drawing/2014/main" id="{902D619B-39AC-49B9-8A52-95ADEFEEAFC6}"/>
              </a:ext>
            </a:extLst>
          </p:cNvPr>
          <p:cNvSpPr>
            <a:spLocks noGrp="1"/>
          </p:cNvSpPr>
          <p:nvPr>
            <p:ph idx="1"/>
          </p:nvPr>
        </p:nvSpPr>
        <p:spPr>
          <a:xfrm>
            <a:off x="1141413" y="2249486"/>
            <a:ext cx="9905998" cy="4385069"/>
          </a:xfrm>
        </p:spPr>
        <p:txBody>
          <a:bodyPr>
            <a:normAutofit/>
          </a:bodyPr>
          <a:lstStyle/>
          <a:p>
            <a:pPr>
              <a:lnSpc>
                <a:spcPct val="100000"/>
              </a:lnSpc>
              <a:spcBef>
                <a:spcPts val="0"/>
              </a:spcBef>
            </a:pPr>
            <a:r>
              <a:rPr lang="en-GB" sz="3200" b="1" u="sng" dirty="0"/>
              <a:t>Be on the same terms as the offer</a:t>
            </a:r>
            <a:r>
              <a:rPr lang="en-GB" sz="3200" dirty="0"/>
              <a:t>: - where there is a variation between what has been offered and the “acceptance,” the “acceptance” is treated as a counteroffer</a:t>
            </a:r>
          </a:p>
          <a:p>
            <a:pPr>
              <a:lnSpc>
                <a:spcPct val="100000"/>
              </a:lnSpc>
              <a:spcBef>
                <a:spcPts val="0"/>
              </a:spcBef>
            </a:pPr>
            <a:r>
              <a:rPr lang="en-GB" sz="3200" dirty="0"/>
              <a:t>For example if I offer to work for you on Saturdays and Sundays and you say, “Ok, I’ll accept your working on Friday and Saturdays”- you have not accepted my offer on the terms it was offered</a:t>
            </a:r>
          </a:p>
        </p:txBody>
      </p:sp>
    </p:spTree>
    <p:extLst>
      <p:ext uri="{BB962C8B-B14F-4D97-AF65-F5344CB8AC3E}">
        <p14:creationId xmlns:p14="http://schemas.microsoft.com/office/powerpoint/2010/main" val="3971729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24EBD-DB4C-464F-898A-19BF5A267B8D}"/>
              </a:ext>
            </a:extLst>
          </p:cNvPr>
          <p:cNvSpPr>
            <a:spLocks noGrp="1"/>
          </p:cNvSpPr>
          <p:nvPr>
            <p:ph type="title"/>
          </p:nvPr>
        </p:nvSpPr>
        <p:spPr/>
        <p:txBody>
          <a:bodyPr>
            <a:normAutofit/>
          </a:bodyPr>
          <a:lstStyle/>
          <a:p>
            <a:pPr algn="ctr"/>
            <a:r>
              <a:rPr lang="en-GB" sz="4400" dirty="0"/>
              <a:t>acceptance</a:t>
            </a:r>
          </a:p>
        </p:txBody>
      </p:sp>
      <p:sp>
        <p:nvSpPr>
          <p:cNvPr id="3" name="Content Placeholder 2">
            <a:extLst>
              <a:ext uri="{FF2B5EF4-FFF2-40B4-BE49-F238E27FC236}">
                <a16:creationId xmlns:a16="http://schemas.microsoft.com/office/drawing/2014/main" id="{BF561F0F-AE28-4905-9725-799480B53749}"/>
              </a:ext>
            </a:extLst>
          </p:cNvPr>
          <p:cNvSpPr>
            <a:spLocks noGrp="1"/>
          </p:cNvSpPr>
          <p:nvPr>
            <p:ph idx="1"/>
          </p:nvPr>
        </p:nvSpPr>
        <p:spPr>
          <a:xfrm>
            <a:off x="1141413" y="2249487"/>
            <a:ext cx="9905998" cy="4247566"/>
          </a:xfrm>
        </p:spPr>
        <p:txBody>
          <a:bodyPr>
            <a:normAutofit/>
          </a:bodyPr>
          <a:lstStyle/>
          <a:p>
            <a:pPr>
              <a:lnSpc>
                <a:spcPct val="100000"/>
              </a:lnSpc>
              <a:spcBef>
                <a:spcPts val="0"/>
              </a:spcBef>
            </a:pPr>
            <a:r>
              <a:rPr lang="en-GB" sz="3200" b="1" u="sng" dirty="0"/>
              <a:t>Be unequivocal</a:t>
            </a:r>
            <a:r>
              <a:rPr lang="en-GB" sz="3200" dirty="0"/>
              <a:t>: -</a:t>
            </a:r>
          </a:p>
          <a:p>
            <a:pPr marL="0" indent="0">
              <a:lnSpc>
                <a:spcPct val="100000"/>
              </a:lnSpc>
              <a:spcBef>
                <a:spcPts val="0"/>
              </a:spcBef>
              <a:buNone/>
            </a:pPr>
            <a:r>
              <a:rPr lang="en-GB" sz="3200" dirty="0"/>
              <a:t>  There must be no doubt that the offer has been accepted</a:t>
            </a:r>
          </a:p>
          <a:p>
            <a:pPr marL="0" indent="0">
              <a:lnSpc>
                <a:spcPct val="100000"/>
              </a:lnSpc>
              <a:spcBef>
                <a:spcPts val="0"/>
              </a:spcBef>
              <a:buNone/>
            </a:pPr>
            <a:r>
              <a:rPr lang="en-GB" sz="3200" dirty="0"/>
              <a:t>  Usually, it’s not acceptance to:</a:t>
            </a:r>
          </a:p>
          <a:p>
            <a:pPr marL="0" indent="0">
              <a:lnSpc>
                <a:spcPct val="100000"/>
              </a:lnSpc>
              <a:spcBef>
                <a:spcPts val="0"/>
              </a:spcBef>
              <a:buNone/>
            </a:pPr>
            <a:r>
              <a:rPr lang="en-GB" sz="3200" dirty="0"/>
              <a:t>  - Acknowledge receipt of an offer or an order</a:t>
            </a:r>
          </a:p>
          <a:p>
            <a:pPr marL="0" indent="0">
              <a:lnSpc>
                <a:spcPct val="100000"/>
              </a:lnSpc>
              <a:spcBef>
                <a:spcPts val="0"/>
              </a:spcBef>
              <a:buNone/>
            </a:pPr>
            <a:r>
              <a:rPr lang="en-GB" sz="3200" dirty="0"/>
              <a:t>  - Express an intention to accept an order</a:t>
            </a:r>
          </a:p>
          <a:p>
            <a:pPr marL="0" indent="0">
              <a:lnSpc>
                <a:spcPct val="100000"/>
              </a:lnSpc>
              <a:spcBef>
                <a:spcPts val="0"/>
              </a:spcBef>
              <a:buNone/>
            </a:pPr>
            <a:r>
              <a:rPr lang="en-GB" sz="3200" dirty="0"/>
              <a:t>  - Express an invoice</a:t>
            </a:r>
          </a:p>
          <a:p>
            <a:pPr marL="0" indent="0">
              <a:lnSpc>
                <a:spcPct val="100000"/>
              </a:lnSpc>
              <a:spcBef>
                <a:spcPts val="0"/>
              </a:spcBef>
              <a:buNone/>
            </a:pPr>
            <a:r>
              <a:rPr lang="en-GB" sz="3200" dirty="0"/>
              <a:t>  - Express an intention to place an order</a:t>
            </a:r>
          </a:p>
          <a:p>
            <a:pPr marL="0" indent="0">
              <a:buNone/>
            </a:pPr>
            <a:endParaRPr lang="en-GB" sz="3200" b="1" u="sng" dirty="0"/>
          </a:p>
        </p:txBody>
      </p:sp>
    </p:spTree>
    <p:extLst>
      <p:ext uri="{BB962C8B-B14F-4D97-AF65-F5344CB8AC3E}">
        <p14:creationId xmlns:p14="http://schemas.microsoft.com/office/powerpoint/2010/main" val="5493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0CC24-FE1A-44CE-8436-08BD96492068}"/>
              </a:ext>
            </a:extLst>
          </p:cNvPr>
          <p:cNvSpPr>
            <a:spLocks noGrp="1"/>
          </p:cNvSpPr>
          <p:nvPr>
            <p:ph type="title"/>
          </p:nvPr>
        </p:nvSpPr>
        <p:spPr/>
        <p:txBody>
          <a:bodyPr>
            <a:normAutofit/>
          </a:bodyPr>
          <a:lstStyle/>
          <a:p>
            <a:pPr algn="ctr"/>
            <a:r>
              <a:rPr lang="en-GB" sz="4400" dirty="0"/>
              <a:t>Examples simple offer and acceptance</a:t>
            </a:r>
          </a:p>
        </p:txBody>
      </p:sp>
      <p:sp>
        <p:nvSpPr>
          <p:cNvPr id="3" name="Content Placeholder 2">
            <a:extLst>
              <a:ext uri="{FF2B5EF4-FFF2-40B4-BE49-F238E27FC236}">
                <a16:creationId xmlns:a16="http://schemas.microsoft.com/office/drawing/2014/main" id="{A25EB404-2787-497C-8221-EE8F14B5E4AC}"/>
              </a:ext>
            </a:extLst>
          </p:cNvPr>
          <p:cNvSpPr>
            <a:spLocks noGrp="1"/>
          </p:cNvSpPr>
          <p:nvPr>
            <p:ph idx="1"/>
          </p:nvPr>
        </p:nvSpPr>
        <p:spPr/>
        <p:txBody>
          <a:bodyPr>
            <a:normAutofit/>
          </a:bodyPr>
          <a:lstStyle/>
          <a:p>
            <a:pPr marL="514350" indent="-514350">
              <a:lnSpc>
                <a:spcPct val="100000"/>
              </a:lnSpc>
              <a:spcBef>
                <a:spcPts val="0"/>
              </a:spcBef>
              <a:buAutoNum type="arabicPeriod"/>
            </a:pPr>
            <a:r>
              <a:rPr lang="en-GB" sz="3200" dirty="0"/>
              <a:t>An offer to buy goods may be accepted by delivering the goods</a:t>
            </a:r>
          </a:p>
          <a:p>
            <a:pPr marL="514350" indent="-514350">
              <a:lnSpc>
                <a:spcPct val="100000"/>
              </a:lnSpc>
              <a:spcBef>
                <a:spcPts val="0"/>
              </a:spcBef>
              <a:buAutoNum type="arabicPeriod"/>
            </a:pPr>
            <a:r>
              <a:rPr lang="en-GB" sz="3200" dirty="0"/>
              <a:t>An offer to sell goods may be made by sending the goods, and acceptance by the receiver using them</a:t>
            </a:r>
          </a:p>
          <a:p>
            <a:pPr marL="514350" indent="-514350">
              <a:lnSpc>
                <a:spcPct val="100000"/>
              </a:lnSpc>
              <a:spcBef>
                <a:spcPts val="0"/>
              </a:spcBef>
              <a:buAutoNum type="arabicPeriod"/>
            </a:pPr>
            <a:r>
              <a:rPr lang="en-GB" sz="3200" dirty="0"/>
              <a:t>An offer in request for services, can be accepted by starting the supply of the services</a:t>
            </a:r>
          </a:p>
        </p:txBody>
      </p:sp>
    </p:spTree>
    <p:extLst>
      <p:ext uri="{BB962C8B-B14F-4D97-AF65-F5344CB8AC3E}">
        <p14:creationId xmlns:p14="http://schemas.microsoft.com/office/powerpoint/2010/main" val="314889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C423A-1E39-48C8-B5D0-A2D8BCBA50DA}"/>
              </a:ext>
            </a:extLst>
          </p:cNvPr>
          <p:cNvSpPr>
            <a:spLocks noGrp="1"/>
          </p:cNvSpPr>
          <p:nvPr>
            <p:ph type="title"/>
          </p:nvPr>
        </p:nvSpPr>
        <p:spPr/>
        <p:txBody>
          <a:bodyPr>
            <a:normAutofit/>
          </a:bodyPr>
          <a:lstStyle/>
          <a:p>
            <a:pPr algn="ctr"/>
            <a:r>
              <a:rPr lang="en-GB" sz="4400" dirty="0"/>
              <a:t>Consideration in Contracts</a:t>
            </a:r>
          </a:p>
        </p:txBody>
      </p:sp>
      <p:sp>
        <p:nvSpPr>
          <p:cNvPr id="3" name="Content Placeholder 2">
            <a:extLst>
              <a:ext uri="{FF2B5EF4-FFF2-40B4-BE49-F238E27FC236}">
                <a16:creationId xmlns:a16="http://schemas.microsoft.com/office/drawing/2014/main" id="{57843358-5557-42E4-945D-5263BAFECEBD}"/>
              </a:ext>
            </a:extLst>
          </p:cNvPr>
          <p:cNvSpPr>
            <a:spLocks noGrp="1"/>
          </p:cNvSpPr>
          <p:nvPr>
            <p:ph idx="1"/>
          </p:nvPr>
        </p:nvSpPr>
        <p:spPr/>
        <p:txBody>
          <a:bodyPr>
            <a:normAutofit/>
          </a:bodyPr>
          <a:lstStyle/>
          <a:p>
            <a:pPr marL="0" indent="0">
              <a:lnSpc>
                <a:spcPct val="100000"/>
              </a:lnSpc>
              <a:spcBef>
                <a:spcPts val="0"/>
              </a:spcBef>
              <a:buNone/>
            </a:pPr>
            <a:r>
              <a:rPr lang="en-GB" sz="3200" dirty="0"/>
              <a:t>To be legally binding, a contract must be “supported by consideration.”  Some value must pass from each party to the other for the agreement to become a legally binding agreement.</a:t>
            </a:r>
          </a:p>
        </p:txBody>
      </p:sp>
    </p:spTree>
    <p:extLst>
      <p:ext uri="{BB962C8B-B14F-4D97-AF65-F5344CB8AC3E}">
        <p14:creationId xmlns:p14="http://schemas.microsoft.com/office/powerpoint/2010/main" val="650925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CE95B-AD0C-4760-829D-D70CFB36ABF2}"/>
              </a:ext>
            </a:extLst>
          </p:cNvPr>
          <p:cNvSpPr>
            <a:spLocks noGrp="1"/>
          </p:cNvSpPr>
          <p:nvPr>
            <p:ph type="title"/>
          </p:nvPr>
        </p:nvSpPr>
        <p:spPr/>
        <p:txBody>
          <a:bodyPr>
            <a:normAutofit/>
          </a:bodyPr>
          <a:lstStyle/>
          <a:p>
            <a:pPr algn="ctr"/>
            <a:r>
              <a:rPr lang="en-GB" sz="4400" dirty="0"/>
              <a:t>Consideration in contracts</a:t>
            </a:r>
          </a:p>
        </p:txBody>
      </p:sp>
      <p:sp>
        <p:nvSpPr>
          <p:cNvPr id="3" name="Content Placeholder 2">
            <a:extLst>
              <a:ext uri="{FF2B5EF4-FFF2-40B4-BE49-F238E27FC236}">
                <a16:creationId xmlns:a16="http://schemas.microsoft.com/office/drawing/2014/main" id="{DCC6C304-F6B7-4F91-9256-F7EE51AD7ECD}"/>
              </a:ext>
            </a:extLst>
          </p:cNvPr>
          <p:cNvSpPr>
            <a:spLocks noGrp="1"/>
          </p:cNvSpPr>
          <p:nvPr>
            <p:ph idx="1"/>
          </p:nvPr>
        </p:nvSpPr>
        <p:spPr/>
        <p:txBody>
          <a:bodyPr>
            <a:normAutofit/>
          </a:bodyPr>
          <a:lstStyle/>
          <a:p>
            <a:r>
              <a:rPr lang="en-GB" sz="3200" dirty="0"/>
              <a:t>Is a promise, an act, or a promise not to act</a:t>
            </a:r>
          </a:p>
          <a:p>
            <a:r>
              <a:rPr lang="en-GB" sz="3200" dirty="0"/>
              <a:t>Must move from the person making the promise</a:t>
            </a:r>
          </a:p>
          <a:p>
            <a:r>
              <a:rPr lang="en-GB" sz="3200" dirty="0"/>
              <a:t>Need not be adequate, but must be sufficient</a:t>
            </a:r>
          </a:p>
        </p:txBody>
      </p:sp>
    </p:spTree>
    <p:extLst>
      <p:ext uri="{BB962C8B-B14F-4D97-AF65-F5344CB8AC3E}">
        <p14:creationId xmlns:p14="http://schemas.microsoft.com/office/powerpoint/2010/main" val="11897088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2326C-1072-4B1F-A2C2-C90CDBF607F0}"/>
              </a:ext>
            </a:extLst>
          </p:cNvPr>
          <p:cNvSpPr>
            <a:spLocks noGrp="1"/>
          </p:cNvSpPr>
          <p:nvPr>
            <p:ph type="title"/>
          </p:nvPr>
        </p:nvSpPr>
        <p:spPr/>
        <p:txBody>
          <a:bodyPr>
            <a:normAutofit/>
          </a:bodyPr>
          <a:lstStyle/>
          <a:p>
            <a:pPr algn="ctr"/>
            <a:r>
              <a:rPr lang="en-GB" sz="4400" dirty="0"/>
              <a:t>Different types of consideration</a:t>
            </a:r>
          </a:p>
        </p:txBody>
      </p:sp>
      <p:sp>
        <p:nvSpPr>
          <p:cNvPr id="3" name="Content Placeholder 2">
            <a:extLst>
              <a:ext uri="{FF2B5EF4-FFF2-40B4-BE49-F238E27FC236}">
                <a16:creationId xmlns:a16="http://schemas.microsoft.com/office/drawing/2014/main" id="{ABF29D8D-0604-4423-A8A6-3F82CAB535C5}"/>
              </a:ext>
            </a:extLst>
          </p:cNvPr>
          <p:cNvSpPr>
            <a:spLocks noGrp="1"/>
          </p:cNvSpPr>
          <p:nvPr>
            <p:ph idx="1"/>
          </p:nvPr>
        </p:nvSpPr>
        <p:spPr>
          <a:xfrm>
            <a:off x="1141413" y="2249486"/>
            <a:ext cx="9905998" cy="4336943"/>
          </a:xfrm>
        </p:spPr>
        <p:txBody>
          <a:bodyPr>
            <a:normAutofit/>
          </a:bodyPr>
          <a:lstStyle/>
          <a:p>
            <a:pPr marL="514350" indent="-514350">
              <a:lnSpc>
                <a:spcPct val="100000"/>
              </a:lnSpc>
              <a:spcBef>
                <a:spcPts val="0"/>
              </a:spcBef>
              <a:buAutoNum type="arabicPeriod"/>
            </a:pPr>
            <a:r>
              <a:rPr lang="en-GB" sz="3200" b="1" u="sng" dirty="0"/>
              <a:t>Executory consideration</a:t>
            </a:r>
            <a:r>
              <a:rPr lang="en-GB" sz="3200" dirty="0"/>
              <a:t> is a promise that will be performed in the future</a:t>
            </a:r>
            <a:endParaRPr lang="en-GB" sz="3200" b="1" u="sng" dirty="0"/>
          </a:p>
          <a:p>
            <a:pPr marL="514350" indent="-514350">
              <a:lnSpc>
                <a:spcPct val="100000"/>
              </a:lnSpc>
              <a:spcBef>
                <a:spcPts val="0"/>
              </a:spcBef>
              <a:buAutoNum type="arabicPeriod"/>
            </a:pPr>
            <a:r>
              <a:rPr lang="en-GB" sz="3200" b="1" u="sng" dirty="0"/>
              <a:t>Executed consideration</a:t>
            </a:r>
            <a:r>
              <a:rPr lang="en-GB" sz="3200" dirty="0"/>
              <a:t> is a promise that has been performed thus giving rise to the obligation on the offeror to perform their promise</a:t>
            </a:r>
            <a:endParaRPr lang="en-GB" sz="3200" b="1" u="sng" dirty="0"/>
          </a:p>
          <a:p>
            <a:pPr marL="514350" indent="-514350">
              <a:lnSpc>
                <a:spcPct val="100000"/>
              </a:lnSpc>
              <a:spcBef>
                <a:spcPts val="0"/>
              </a:spcBef>
              <a:buAutoNum type="arabicPeriod"/>
            </a:pPr>
            <a:r>
              <a:rPr lang="en-GB" sz="3200" b="1" u="sng" dirty="0"/>
              <a:t>Past consideration</a:t>
            </a:r>
            <a:r>
              <a:rPr lang="en-GB" sz="3200" dirty="0"/>
              <a:t> is where a promise is performed before the formation of the contract and as such cannot be used to bind other party to the contract</a:t>
            </a:r>
            <a:endParaRPr lang="en-GB" sz="3200" b="1" u="sng" dirty="0"/>
          </a:p>
          <a:p>
            <a:pPr marL="0" indent="0">
              <a:buNone/>
            </a:pPr>
            <a:endParaRPr lang="en-GB" sz="3200" dirty="0"/>
          </a:p>
        </p:txBody>
      </p:sp>
    </p:spTree>
    <p:extLst>
      <p:ext uri="{BB962C8B-B14F-4D97-AF65-F5344CB8AC3E}">
        <p14:creationId xmlns:p14="http://schemas.microsoft.com/office/powerpoint/2010/main" val="4276360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96F8B-402E-427D-B2B6-4A6BB92965B6}"/>
              </a:ext>
            </a:extLst>
          </p:cNvPr>
          <p:cNvSpPr>
            <a:spLocks noGrp="1"/>
          </p:cNvSpPr>
          <p:nvPr>
            <p:ph type="title"/>
          </p:nvPr>
        </p:nvSpPr>
        <p:spPr/>
        <p:txBody>
          <a:bodyPr>
            <a:normAutofit/>
          </a:bodyPr>
          <a:lstStyle/>
          <a:p>
            <a:pPr algn="ctr"/>
            <a:r>
              <a:rPr lang="en-GB" sz="4400" dirty="0"/>
              <a:t>Example consideration contract law</a:t>
            </a:r>
          </a:p>
        </p:txBody>
      </p:sp>
      <p:sp>
        <p:nvSpPr>
          <p:cNvPr id="3" name="Content Placeholder 2">
            <a:extLst>
              <a:ext uri="{FF2B5EF4-FFF2-40B4-BE49-F238E27FC236}">
                <a16:creationId xmlns:a16="http://schemas.microsoft.com/office/drawing/2014/main" id="{0DCA5583-74F9-41DA-A07B-62ED7F39E359}"/>
              </a:ext>
            </a:extLst>
          </p:cNvPr>
          <p:cNvSpPr>
            <a:spLocks noGrp="1"/>
          </p:cNvSpPr>
          <p:nvPr>
            <p:ph idx="1"/>
          </p:nvPr>
        </p:nvSpPr>
        <p:spPr/>
        <p:txBody>
          <a:bodyPr>
            <a:normAutofit/>
          </a:bodyPr>
          <a:lstStyle/>
          <a:p>
            <a:pPr marL="0" indent="0">
              <a:lnSpc>
                <a:spcPct val="100000"/>
              </a:lnSpc>
              <a:spcBef>
                <a:spcPts val="0"/>
              </a:spcBef>
              <a:buNone/>
            </a:pPr>
            <a:r>
              <a:rPr lang="en-GB" sz="3200" b="1" u="sng" dirty="0"/>
              <a:t>Business to business relationship</a:t>
            </a:r>
            <a:r>
              <a:rPr lang="en-GB" sz="3200" dirty="0"/>
              <a:t>: Say in a software as a service contract:</a:t>
            </a:r>
          </a:p>
          <a:p>
            <a:pPr>
              <a:lnSpc>
                <a:spcPct val="100000"/>
              </a:lnSpc>
              <a:spcBef>
                <a:spcPts val="0"/>
              </a:spcBef>
            </a:pPr>
            <a:r>
              <a:rPr lang="en-GB" sz="3200" dirty="0"/>
              <a:t>One business promises to supply a product or service and the other business promises to pay money in exchange for the service</a:t>
            </a:r>
          </a:p>
        </p:txBody>
      </p:sp>
    </p:spTree>
    <p:extLst>
      <p:ext uri="{BB962C8B-B14F-4D97-AF65-F5344CB8AC3E}">
        <p14:creationId xmlns:p14="http://schemas.microsoft.com/office/powerpoint/2010/main" val="2321473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A5A70-682B-460D-812D-FDE2D73486F1}"/>
              </a:ext>
            </a:extLst>
          </p:cNvPr>
          <p:cNvSpPr>
            <a:spLocks noGrp="1"/>
          </p:cNvSpPr>
          <p:nvPr>
            <p:ph type="title"/>
          </p:nvPr>
        </p:nvSpPr>
        <p:spPr/>
        <p:txBody>
          <a:bodyPr>
            <a:normAutofit/>
          </a:bodyPr>
          <a:lstStyle/>
          <a:p>
            <a:pPr algn="ctr"/>
            <a:r>
              <a:rPr lang="en-GB" sz="4400" dirty="0"/>
              <a:t>Capacity to contract</a:t>
            </a:r>
          </a:p>
        </p:txBody>
      </p:sp>
      <p:sp>
        <p:nvSpPr>
          <p:cNvPr id="3" name="Content Placeholder 2">
            <a:extLst>
              <a:ext uri="{FF2B5EF4-FFF2-40B4-BE49-F238E27FC236}">
                <a16:creationId xmlns:a16="http://schemas.microsoft.com/office/drawing/2014/main" id="{2FA5393C-FAA1-41AF-A8C6-FB5B032713EA}"/>
              </a:ext>
            </a:extLst>
          </p:cNvPr>
          <p:cNvSpPr>
            <a:spLocks noGrp="1"/>
          </p:cNvSpPr>
          <p:nvPr>
            <p:ph idx="1"/>
          </p:nvPr>
        </p:nvSpPr>
        <p:spPr>
          <a:xfrm>
            <a:off x="1210033" y="2249487"/>
            <a:ext cx="9837378" cy="4398820"/>
          </a:xfrm>
        </p:spPr>
        <p:txBody>
          <a:bodyPr>
            <a:normAutofit/>
          </a:bodyPr>
          <a:lstStyle/>
          <a:p>
            <a:pPr>
              <a:lnSpc>
                <a:spcPct val="100000"/>
              </a:lnSpc>
              <a:spcBef>
                <a:spcPts val="0"/>
              </a:spcBef>
            </a:pPr>
            <a:r>
              <a:rPr lang="en-GB" sz="3200" dirty="0"/>
              <a:t>To form a contract, a party must have the legal capacity to do so</a:t>
            </a:r>
          </a:p>
          <a:p>
            <a:pPr>
              <a:lnSpc>
                <a:spcPct val="100000"/>
              </a:lnSpc>
              <a:spcBef>
                <a:spcPts val="0"/>
              </a:spcBef>
            </a:pPr>
            <a:r>
              <a:rPr lang="en-GB" sz="3200" dirty="0"/>
              <a:t>Categories of legal person which don’t have legal capacity are: </a:t>
            </a:r>
          </a:p>
          <a:p>
            <a:pPr marL="0" indent="0">
              <a:lnSpc>
                <a:spcPct val="100000"/>
              </a:lnSpc>
              <a:spcBef>
                <a:spcPts val="0"/>
              </a:spcBef>
              <a:buNone/>
            </a:pPr>
            <a:r>
              <a:rPr lang="en-GB" sz="3200" dirty="0"/>
              <a:t>	- Bankrupts</a:t>
            </a:r>
          </a:p>
          <a:p>
            <a:pPr marL="0" indent="0">
              <a:lnSpc>
                <a:spcPct val="100000"/>
              </a:lnSpc>
              <a:spcBef>
                <a:spcPts val="0"/>
              </a:spcBef>
              <a:buNone/>
            </a:pPr>
            <a:r>
              <a:rPr lang="en-GB" sz="3200" dirty="0"/>
              <a:t>	- Minors</a:t>
            </a:r>
          </a:p>
          <a:p>
            <a:pPr marL="0" indent="0">
              <a:lnSpc>
                <a:spcPct val="100000"/>
              </a:lnSpc>
              <a:spcBef>
                <a:spcPts val="0"/>
              </a:spcBef>
              <a:buNone/>
            </a:pPr>
            <a:r>
              <a:rPr lang="en-GB" sz="3200" dirty="0"/>
              <a:t>	- Individuals operating under a mental disability</a:t>
            </a:r>
          </a:p>
          <a:p>
            <a:pPr marL="0" indent="0">
              <a:lnSpc>
                <a:spcPct val="100000"/>
              </a:lnSpc>
              <a:spcBef>
                <a:spcPts val="0"/>
              </a:spcBef>
              <a:buNone/>
            </a:pPr>
            <a:r>
              <a:rPr lang="en-GB" sz="3200" dirty="0"/>
              <a:t>	- Companies which have been dissolved</a:t>
            </a:r>
          </a:p>
        </p:txBody>
      </p:sp>
    </p:spTree>
    <p:extLst>
      <p:ext uri="{BB962C8B-B14F-4D97-AF65-F5344CB8AC3E}">
        <p14:creationId xmlns:p14="http://schemas.microsoft.com/office/powerpoint/2010/main" val="200135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E6921-A91A-4C5E-9BB3-08E0B6EAD680}"/>
              </a:ext>
            </a:extLst>
          </p:cNvPr>
          <p:cNvSpPr>
            <a:spLocks noGrp="1"/>
          </p:cNvSpPr>
          <p:nvPr>
            <p:ph type="title"/>
          </p:nvPr>
        </p:nvSpPr>
        <p:spPr/>
        <p:txBody>
          <a:bodyPr>
            <a:normAutofit/>
          </a:bodyPr>
          <a:lstStyle/>
          <a:p>
            <a:pPr algn="ctr"/>
            <a:r>
              <a:rPr lang="en-GB" sz="4400" dirty="0"/>
              <a:t>Intention to create legal relations</a:t>
            </a:r>
          </a:p>
        </p:txBody>
      </p:sp>
      <p:sp>
        <p:nvSpPr>
          <p:cNvPr id="3" name="Content Placeholder 2">
            <a:extLst>
              <a:ext uri="{FF2B5EF4-FFF2-40B4-BE49-F238E27FC236}">
                <a16:creationId xmlns:a16="http://schemas.microsoft.com/office/drawing/2014/main" id="{7E0C8336-A574-44AA-BFC4-B02CBAE83544}"/>
              </a:ext>
            </a:extLst>
          </p:cNvPr>
          <p:cNvSpPr>
            <a:spLocks noGrp="1"/>
          </p:cNvSpPr>
          <p:nvPr>
            <p:ph idx="1"/>
          </p:nvPr>
        </p:nvSpPr>
        <p:spPr>
          <a:xfrm>
            <a:off x="1141413" y="2249486"/>
            <a:ext cx="9905998" cy="4405695"/>
          </a:xfrm>
        </p:spPr>
        <p:txBody>
          <a:bodyPr>
            <a:normAutofit lnSpcReduction="10000"/>
          </a:bodyPr>
          <a:lstStyle/>
          <a:p>
            <a:pPr>
              <a:lnSpc>
                <a:spcPct val="100000"/>
              </a:lnSpc>
              <a:spcBef>
                <a:spcPts val="0"/>
              </a:spcBef>
            </a:pPr>
            <a:r>
              <a:rPr lang="en-GB" sz="3200" dirty="0"/>
              <a:t>The parties must intend that the offer and acceptance is legally binding upon them: that is known as “contractual intention”</a:t>
            </a:r>
          </a:p>
          <a:p>
            <a:pPr>
              <a:lnSpc>
                <a:spcPct val="100000"/>
              </a:lnSpc>
              <a:spcBef>
                <a:spcPts val="0"/>
              </a:spcBef>
            </a:pPr>
            <a:r>
              <a:rPr lang="en-GB" sz="3200" dirty="0"/>
              <a:t>In commercial negotiations, it’s presumed that the parties intend to create a legal relationship</a:t>
            </a:r>
          </a:p>
          <a:p>
            <a:pPr>
              <a:lnSpc>
                <a:spcPct val="100000"/>
              </a:lnSpc>
              <a:spcBef>
                <a:spcPts val="0"/>
              </a:spcBef>
            </a:pPr>
            <a:r>
              <a:rPr lang="en-GB" sz="3200" dirty="0"/>
              <a:t>Where there is a dispute about whether a contract was formed or not, it’s for the party alleging that there was no intention to create a legal relationship to prove it: i.e. they bear the burden of proof</a:t>
            </a:r>
          </a:p>
        </p:txBody>
      </p:sp>
    </p:spTree>
    <p:extLst>
      <p:ext uri="{BB962C8B-B14F-4D97-AF65-F5344CB8AC3E}">
        <p14:creationId xmlns:p14="http://schemas.microsoft.com/office/powerpoint/2010/main" val="832355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43518-D3A7-4104-A591-FAE747F67987}"/>
              </a:ext>
            </a:extLst>
          </p:cNvPr>
          <p:cNvSpPr>
            <a:spLocks noGrp="1"/>
          </p:cNvSpPr>
          <p:nvPr>
            <p:ph type="title"/>
          </p:nvPr>
        </p:nvSpPr>
        <p:spPr/>
        <p:txBody>
          <a:bodyPr>
            <a:normAutofit/>
          </a:bodyPr>
          <a:lstStyle/>
          <a:p>
            <a:pPr algn="ctr"/>
            <a:r>
              <a:rPr lang="en-GB" sz="4400" dirty="0"/>
              <a:t>Vitiating factors</a:t>
            </a:r>
          </a:p>
        </p:txBody>
      </p:sp>
      <p:sp>
        <p:nvSpPr>
          <p:cNvPr id="3" name="Content Placeholder 2">
            <a:extLst>
              <a:ext uri="{FF2B5EF4-FFF2-40B4-BE49-F238E27FC236}">
                <a16:creationId xmlns:a16="http://schemas.microsoft.com/office/drawing/2014/main" id="{78B1B309-3563-4E72-8464-FF511AB249AD}"/>
              </a:ext>
            </a:extLst>
          </p:cNvPr>
          <p:cNvSpPr>
            <a:spLocks noGrp="1"/>
          </p:cNvSpPr>
          <p:nvPr>
            <p:ph idx="1"/>
          </p:nvPr>
        </p:nvSpPr>
        <p:spPr>
          <a:xfrm>
            <a:off x="1203157" y="1725672"/>
            <a:ext cx="9844253" cy="4874507"/>
          </a:xfrm>
        </p:spPr>
        <p:txBody>
          <a:bodyPr>
            <a:normAutofit fontScale="92500" lnSpcReduction="10000"/>
          </a:bodyPr>
          <a:lstStyle/>
          <a:p>
            <a:pPr>
              <a:lnSpc>
                <a:spcPct val="100000"/>
              </a:lnSpc>
              <a:spcBef>
                <a:spcPts val="0"/>
              </a:spcBef>
            </a:pPr>
            <a:r>
              <a:rPr lang="en-GB" sz="3200" dirty="0"/>
              <a:t>In the lead up to creation of the contract, statements can be made, misunderstandings can arise which undermine the legally binding nature of the contract</a:t>
            </a:r>
          </a:p>
          <a:p>
            <a:pPr>
              <a:lnSpc>
                <a:spcPct val="100000"/>
              </a:lnSpc>
              <a:spcBef>
                <a:spcPts val="0"/>
              </a:spcBef>
            </a:pPr>
            <a:r>
              <a:rPr lang="en-GB" sz="3200" dirty="0"/>
              <a:t>The most common causes of action which can interfere with creation of a </a:t>
            </a:r>
            <a:r>
              <a:rPr lang="en-GB" sz="3200" b="1" dirty="0"/>
              <a:t>business</a:t>
            </a:r>
            <a:r>
              <a:rPr lang="en-GB" sz="3200" dirty="0"/>
              <a:t> contract or permit it to be made void include: </a:t>
            </a:r>
          </a:p>
          <a:p>
            <a:pPr marL="0" indent="0">
              <a:lnSpc>
                <a:spcPct val="100000"/>
              </a:lnSpc>
              <a:spcBef>
                <a:spcPts val="0"/>
              </a:spcBef>
              <a:buNone/>
            </a:pPr>
            <a:r>
              <a:rPr lang="en-GB" sz="3200" dirty="0"/>
              <a:t>	- Misrepresentation</a:t>
            </a:r>
          </a:p>
          <a:p>
            <a:pPr marL="0" indent="0">
              <a:lnSpc>
                <a:spcPct val="100000"/>
              </a:lnSpc>
              <a:spcBef>
                <a:spcPts val="0"/>
              </a:spcBef>
              <a:buNone/>
            </a:pPr>
            <a:r>
              <a:rPr lang="en-GB" sz="3200" dirty="0"/>
              <a:t>	- Law of Mistake</a:t>
            </a:r>
          </a:p>
          <a:p>
            <a:pPr marL="0" indent="0">
              <a:lnSpc>
                <a:spcPct val="100000"/>
              </a:lnSpc>
              <a:spcBef>
                <a:spcPts val="0"/>
              </a:spcBef>
              <a:buNone/>
            </a:pPr>
            <a:r>
              <a:rPr lang="en-GB" sz="3200" dirty="0"/>
              <a:t>	- Non-</a:t>
            </a:r>
            <a:r>
              <a:rPr lang="en-GB" sz="3200" dirty="0" err="1"/>
              <a:t>est</a:t>
            </a:r>
            <a:r>
              <a:rPr lang="en-GB" sz="3200" dirty="0"/>
              <a:t> factum</a:t>
            </a:r>
          </a:p>
          <a:p>
            <a:pPr marL="0" indent="0">
              <a:lnSpc>
                <a:spcPct val="100000"/>
              </a:lnSpc>
              <a:spcBef>
                <a:spcPts val="0"/>
              </a:spcBef>
              <a:buNone/>
            </a:pPr>
            <a:r>
              <a:rPr lang="en-GB" sz="3200" dirty="0"/>
              <a:t>	- Economic duress</a:t>
            </a:r>
          </a:p>
          <a:p>
            <a:pPr marL="0" indent="0">
              <a:lnSpc>
                <a:spcPct val="100000"/>
              </a:lnSpc>
              <a:spcBef>
                <a:spcPts val="0"/>
              </a:spcBef>
              <a:buNone/>
            </a:pPr>
            <a:r>
              <a:rPr lang="en-GB" sz="3200" dirty="0"/>
              <a:t>	- Illegality</a:t>
            </a:r>
          </a:p>
        </p:txBody>
      </p:sp>
    </p:spTree>
    <p:extLst>
      <p:ext uri="{BB962C8B-B14F-4D97-AF65-F5344CB8AC3E}">
        <p14:creationId xmlns:p14="http://schemas.microsoft.com/office/powerpoint/2010/main" val="26388184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0B839-A9C8-4517-9F82-DB138D320E75}"/>
              </a:ext>
            </a:extLst>
          </p:cNvPr>
          <p:cNvSpPr>
            <a:spLocks noGrp="1"/>
          </p:cNvSpPr>
          <p:nvPr>
            <p:ph type="title"/>
          </p:nvPr>
        </p:nvSpPr>
        <p:spPr/>
        <p:txBody>
          <a:bodyPr>
            <a:normAutofit/>
          </a:bodyPr>
          <a:lstStyle/>
          <a:p>
            <a:pPr algn="ctr"/>
            <a:r>
              <a:rPr lang="en-GB" sz="4400" dirty="0"/>
              <a:t>Misrepresentation</a:t>
            </a:r>
          </a:p>
        </p:txBody>
      </p:sp>
      <p:sp>
        <p:nvSpPr>
          <p:cNvPr id="3" name="Content Placeholder 2">
            <a:extLst>
              <a:ext uri="{FF2B5EF4-FFF2-40B4-BE49-F238E27FC236}">
                <a16:creationId xmlns:a16="http://schemas.microsoft.com/office/drawing/2014/main" id="{839EA0AC-79FC-401F-8C8E-344F1C9841CF}"/>
              </a:ext>
            </a:extLst>
          </p:cNvPr>
          <p:cNvSpPr>
            <a:spLocks noGrp="1"/>
          </p:cNvSpPr>
          <p:nvPr>
            <p:ph idx="1"/>
          </p:nvPr>
        </p:nvSpPr>
        <p:spPr/>
        <p:txBody>
          <a:bodyPr>
            <a:normAutofit/>
          </a:bodyPr>
          <a:lstStyle/>
          <a:p>
            <a:pPr>
              <a:lnSpc>
                <a:spcPct val="100000"/>
              </a:lnSpc>
              <a:spcBef>
                <a:spcPts val="0"/>
              </a:spcBef>
            </a:pPr>
            <a:r>
              <a:rPr lang="en-GB" sz="3200" dirty="0"/>
              <a:t>Taints the otherwise lawful information of a contract</a:t>
            </a:r>
          </a:p>
          <a:p>
            <a:pPr>
              <a:lnSpc>
                <a:spcPct val="100000"/>
              </a:lnSpc>
              <a:spcBef>
                <a:spcPts val="0"/>
              </a:spcBef>
            </a:pPr>
            <a:r>
              <a:rPr lang="en-GB" sz="3200" dirty="0"/>
              <a:t>When a statement by one party to the other before the contract is formed is untrue, it will be a misrepresentation</a:t>
            </a:r>
          </a:p>
          <a:p>
            <a:pPr>
              <a:lnSpc>
                <a:spcPct val="100000"/>
              </a:lnSpc>
              <a:spcBef>
                <a:spcPts val="0"/>
              </a:spcBef>
            </a:pPr>
            <a:r>
              <a:rPr lang="en-GB" sz="3200" dirty="0"/>
              <a:t>An actionable misrepresentation renders the contract voidable and remedy for misrepresentation is recission</a:t>
            </a:r>
          </a:p>
        </p:txBody>
      </p:sp>
    </p:spTree>
    <p:extLst>
      <p:ext uri="{BB962C8B-B14F-4D97-AF65-F5344CB8AC3E}">
        <p14:creationId xmlns:p14="http://schemas.microsoft.com/office/powerpoint/2010/main" val="3865929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00C1-6EC0-48B1-BA2F-CD06520CA6F8}"/>
              </a:ext>
            </a:extLst>
          </p:cNvPr>
          <p:cNvSpPr>
            <a:spLocks noGrp="1"/>
          </p:cNvSpPr>
          <p:nvPr>
            <p:ph type="title"/>
          </p:nvPr>
        </p:nvSpPr>
        <p:spPr/>
        <p:txBody>
          <a:bodyPr>
            <a:normAutofit/>
          </a:bodyPr>
          <a:lstStyle/>
          <a:p>
            <a:pPr algn="ctr"/>
            <a:r>
              <a:rPr lang="en-GB" sz="4400" dirty="0"/>
              <a:t>Law of Mistake</a:t>
            </a:r>
          </a:p>
        </p:txBody>
      </p:sp>
      <p:sp>
        <p:nvSpPr>
          <p:cNvPr id="3" name="Content Placeholder 2">
            <a:extLst>
              <a:ext uri="{FF2B5EF4-FFF2-40B4-BE49-F238E27FC236}">
                <a16:creationId xmlns:a16="http://schemas.microsoft.com/office/drawing/2014/main" id="{1D88E812-FC30-4E55-88E7-36677C3A5A6D}"/>
              </a:ext>
            </a:extLst>
          </p:cNvPr>
          <p:cNvSpPr>
            <a:spLocks noGrp="1"/>
          </p:cNvSpPr>
          <p:nvPr>
            <p:ph idx="1"/>
          </p:nvPr>
        </p:nvSpPr>
        <p:spPr>
          <a:xfrm>
            <a:off x="1141413" y="2249486"/>
            <a:ext cx="9905998" cy="4385069"/>
          </a:xfrm>
        </p:spPr>
        <p:txBody>
          <a:bodyPr>
            <a:normAutofit lnSpcReduction="10000"/>
          </a:bodyPr>
          <a:lstStyle/>
          <a:p>
            <a:pPr marL="0" indent="0">
              <a:lnSpc>
                <a:spcPct val="100000"/>
              </a:lnSpc>
              <a:spcBef>
                <a:spcPts val="0"/>
              </a:spcBef>
              <a:buNone/>
            </a:pPr>
            <a:r>
              <a:rPr lang="en-GB" sz="3200" dirty="0"/>
              <a:t>The law of mistake is about correcting- one way or another- </a:t>
            </a:r>
            <a:r>
              <a:rPr lang="en-GB" sz="3200" b="1" dirty="0"/>
              <a:t>fundamental</a:t>
            </a:r>
            <a:r>
              <a:rPr lang="en-GB" sz="3200" dirty="0"/>
              <a:t> misunderstandings which underlies a contract which has been made.</a:t>
            </a:r>
          </a:p>
          <a:p>
            <a:pPr marL="0" indent="0">
              <a:lnSpc>
                <a:spcPct val="100000"/>
              </a:lnSpc>
              <a:spcBef>
                <a:spcPts val="0"/>
              </a:spcBef>
              <a:buNone/>
            </a:pPr>
            <a:r>
              <a:rPr lang="en-GB" sz="3200" dirty="0"/>
              <a:t>Cases of mistake include where:</a:t>
            </a:r>
          </a:p>
          <a:p>
            <a:pPr>
              <a:lnSpc>
                <a:spcPct val="100000"/>
              </a:lnSpc>
              <a:spcBef>
                <a:spcPts val="0"/>
              </a:spcBef>
            </a:pPr>
            <a:r>
              <a:rPr lang="en-GB" sz="3200" dirty="0"/>
              <a:t>Both parties operate under a </a:t>
            </a:r>
            <a:r>
              <a:rPr lang="en-GB" sz="3200" b="1" dirty="0"/>
              <a:t>fundamental</a:t>
            </a:r>
            <a:r>
              <a:rPr lang="en-GB" sz="3200" dirty="0"/>
              <a:t> misapprehension of the facts forming the background to the contract (I buy land from you.  We both think that the land is good for growing wheat.  It’s not suited for that purpose)</a:t>
            </a:r>
          </a:p>
        </p:txBody>
      </p:sp>
    </p:spTree>
    <p:extLst>
      <p:ext uri="{BB962C8B-B14F-4D97-AF65-F5344CB8AC3E}">
        <p14:creationId xmlns:p14="http://schemas.microsoft.com/office/powerpoint/2010/main" val="1312468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AC21-B81E-44B4-92C5-427538123D4D}"/>
              </a:ext>
            </a:extLst>
          </p:cNvPr>
          <p:cNvSpPr>
            <a:spLocks noGrp="1"/>
          </p:cNvSpPr>
          <p:nvPr>
            <p:ph type="title"/>
          </p:nvPr>
        </p:nvSpPr>
        <p:spPr/>
        <p:txBody>
          <a:bodyPr>
            <a:normAutofit/>
          </a:bodyPr>
          <a:lstStyle/>
          <a:p>
            <a:pPr algn="ctr"/>
            <a:r>
              <a:rPr lang="en-GB" sz="4400" dirty="0"/>
              <a:t>Law of Mistake</a:t>
            </a:r>
          </a:p>
        </p:txBody>
      </p:sp>
      <p:sp>
        <p:nvSpPr>
          <p:cNvPr id="3" name="Content Placeholder 2">
            <a:extLst>
              <a:ext uri="{FF2B5EF4-FFF2-40B4-BE49-F238E27FC236}">
                <a16:creationId xmlns:a16="http://schemas.microsoft.com/office/drawing/2014/main" id="{F2015CA1-5893-4284-AF9F-B3AE03C6A70F}"/>
              </a:ext>
            </a:extLst>
          </p:cNvPr>
          <p:cNvSpPr>
            <a:spLocks noGrp="1"/>
          </p:cNvSpPr>
          <p:nvPr>
            <p:ph idx="1"/>
          </p:nvPr>
        </p:nvSpPr>
        <p:spPr>
          <a:xfrm>
            <a:off x="1024404" y="2249486"/>
            <a:ext cx="10023008" cy="4385069"/>
          </a:xfrm>
        </p:spPr>
        <p:txBody>
          <a:bodyPr>
            <a:normAutofit/>
          </a:bodyPr>
          <a:lstStyle/>
          <a:p>
            <a:r>
              <a:rPr lang="en-GB" sz="3200" dirty="0"/>
              <a:t>One or both parties are mistaken about the </a:t>
            </a:r>
            <a:r>
              <a:rPr lang="en-GB" sz="3200" b="1" u="sng" dirty="0"/>
              <a:t>terms</a:t>
            </a:r>
            <a:r>
              <a:rPr lang="en-GB" sz="3200" dirty="0"/>
              <a:t> of the contract thought the contract included a term that payments would be made at the end of a contract.  It didn’t</a:t>
            </a:r>
          </a:p>
          <a:p>
            <a:r>
              <a:rPr lang="en-GB" sz="3200" dirty="0"/>
              <a:t>One or both parties are mistaken the </a:t>
            </a:r>
            <a:r>
              <a:rPr lang="en-GB" sz="3200" b="1" u="sng" dirty="0"/>
              <a:t>identity</a:t>
            </a:r>
            <a:r>
              <a:rPr lang="en-GB" sz="3200" dirty="0"/>
              <a:t> of the other party</a:t>
            </a:r>
          </a:p>
        </p:txBody>
      </p:sp>
    </p:spTree>
    <p:extLst>
      <p:ext uri="{BB962C8B-B14F-4D97-AF65-F5344CB8AC3E}">
        <p14:creationId xmlns:p14="http://schemas.microsoft.com/office/powerpoint/2010/main" val="3309652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BE367-7BFD-4D42-B51F-952A1A5833C6}"/>
              </a:ext>
            </a:extLst>
          </p:cNvPr>
          <p:cNvSpPr>
            <a:spLocks noGrp="1"/>
          </p:cNvSpPr>
          <p:nvPr>
            <p:ph type="title"/>
          </p:nvPr>
        </p:nvSpPr>
        <p:spPr/>
        <p:txBody>
          <a:bodyPr>
            <a:normAutofit/>
          </a:bodyPr>
          <a:lstStyle/>
          <a:p>
            <a:pPr algn="ctr"/>
            <a:r>
              <a:rPr lang="en-GB" sz="4400" dirty="0"/>
              <a:t>Law of Mistake</a:t>
            </a:r>
          </a:p>
        </p:txBody>
      </p:sp>
      <p:sp>
        <p:nvSpPr>
          <p:cNvPr id="3" name="Content Placeholder 2">
            <a:extLst>
              <a:ext uri="{FF2B5EF4-FFF2-40B4-BE49-F238E27FC236}">
                <a16:creationId xmlns:a16="http://schemas.microsoft.com/office/drawing/2014/main" id="{6D9671B4-095C-4D7E-991C-09899B3F93DA}"/>
              </a:ext>
            </a:extLst>
          </p:cNvPr>
          <p:cNvSpPr>
            <a:spLocks noGrp="1"/>
          </p:cNvSpPr>
          <p:nvPr>
            <p:ph idx="1"/>
          </p:nvPr>
        </p:nvSpPr>
        <p:spPr/>
        <p:txBody>
          <a:bodyPr>
            <a:normAutofit/>
          </a:bodyPr>
          <a:lstStyle/>
          <a:p>
            <a:pPr marL="0" indent="0">
              <a:lnSpc>
                <a:spcPct val="100000"/>
              </a:lnSpc>
              <a:spcBef>
                <a:spcPts val="0"/>
              </a:spcBef>
              <a:buNone/>
            </a:pPr>
            <a:r>
              <a:rPr lang="en-GB" sz="3200" dirty="0"/>
              <a:t>In mistake cases, the contract might be:</a:t>
            </a:r>
          </a:p>
          <a:p>
            <a:pPr>
              <a:lnSpc>
                <a:spcPct val="100000"/>
              </a:lnSpc>
              <a:spcBef>
                <a:spcPts val="0"/>
              </a:spcBef>
            </a:pPr>
            <a:r>
              <a:rPr lang="en-GB" sz="3200" dirty="0"/>
              <a:t>Declared void for mistake- the innocent party may rescind the contract</a:t>
            </a:r>
          </a:p>
          <a:p>
            <a:pPr>
              <a:lnSpc>
                <a:spcPct val="100000"/>
              </a:lnSpc>
              <a:spcBef>
                <a:spcPts val="0"/>
              </a:spcBef>
            </a:pPr>
            <a:r>
              <a:rPr lang="en-GB" sz="3200" dirty="0"/>
              <a:t>Rectified to make it say what the parties actually agreed (and not what was recorded in writing)</a:t>
            </a:r>
          </a:p>
          <a:p>
            <a:pPr marL="0" indent="0">
              <a:buNone/>
            </a:pPr>
            <a:endParaRPr lang="en-GB" sz="3200" dirty="0"/>
          </a:p>
        </p:txBody>
      </p:sp>
    </p:spTree>
    <p:extLst>
      <p:ext uri="{BB962C8B-B14F-4D97-AF65-F5344CB8AC3E}">
        <p14:creationId xmlns:p14="http://schemas.microsoft.com/office/powerpoint/2010/main" val="28080499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8FA66-6E85-47DE-A48D-DE817C9C0708}"/>
              </a:ext>
            </a:extLst>
          </p:cNvPr>
          <p:cNvSpPr>
            <a:spLocks noGrp="1"/>
          </p:cNvSpPr>
          <p:nvPr>
            <p:ph type="title"/>
          </p:nvPr>
        </p:nvSpPr>
        <p:spPr/>
        <p:txBody>
          <a:bodyPr>
            <a:normAutofit/>
          </a:bodyPr>
          <a:lstStyle/>
          <a:p>
            <a:pPr algn="ctr"/>
            <a:r>
              <a:rPr lang="en-GB" sz="4400" dirty="0"/>
              <a:t>Non </a:t>
            </a:r>
            <a:r>
              <a:rPr lang="en-GB" sz="4400" dirty="0" err="1"/>
              <a:t>est</a:t>
            </a:r>
            <a:r>
              <a:rPr lang="en-GB" sz="4400" dirty="0"/>
              <a:t> Factum</a:t>
            </a:r>
          </a:p>
        </p:txBody>
      </p:sp>
      <p:sp>
        <p:nvSpPr>
          <p:cNvPr id="3" name="Content Placeholder 2">
            <a:extLst>
              <a:ext uri="{FF2B5EF4-FFF2-40B4-BE49-F238E27FC236}">
                <a16:creationId xmlns:a16="http://schemas.microsoft.com/office/drawing/2014/main" id="{55D007FA-6210-4409-ADBA-B4A01CFAEA4F}"/>
              </a:ext>
            </a:extLst>
          </p:cNvPr>
          <p:cNvSpPr>
            <a:spLocks noGrp="1"/>
          </p:cNvSpPr>
          <p:nvPr>
            <p:ph idx="1"/>
          </p:nvPr>
        </p:nvSpPr>
        <p:spPr/>
        <p:txBody>
          <a:bodyPr>
            <a:normAutofit/>
          </a:bodyPr>
          <a:lstStyle/>
          <a:p>
            <a:pPr>
              <a:lnSpc>
                <a:spcPct val="100000"/>
              </a:lnSpc>
              <a:spcBef>
                <a:spcPts val="0"/>
              </a:spcBef>
            </a:pPr>
            <a:r>
              <a:rPr lang="en-GB" sz="3200" dirty="0"/>
              <a:t>Applies when a person signs a contract is mistaken as to the fundamental character or effect to what they believed</a:t>
            </a:r>
          </a:p>
          <a:p>
            <a:pPr>
              <a:lnSpc>
                <a:spcPct val="100000"/>
              </a:lnSpc>
              <a:spcBef>
                <a:spcPts val="0"/>
              </a:spcBef>
            </a:pPr>
            <a:r>
              <a:rPr lang="en-GB" sz="3200" dirty="0"/>
              <a:t>The rule also may have effect to render a contract void when a contract is signed when it was blank, and filled by another person at a later date</a:t>
            </a:r>
          </a:p>
        </p:txBody>
      </p:sp>
    </p:spTree>
    <p:extLst>
      <p:ext uri="{BB962C8B-B14F-4D97-AF65-F5344CB8AC3E}">
        <p14:creationId xmlns:p14="http://schemas.microsoft.com/office/powerpoint/2010/main" val="34404712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D4D02-A9D4-48DC-8959-E8838CAA6E35}"/>
              </a:ext>
            </a:extLst>
          </p:cNvPr>
          <p:cNvSpPr>
            <a:spLocks noGrp="1"/>
          </p:cNvSpPr>
          <p:nvPr>
            <p:ph type="title"/>
          </p:nvPr>
        </p:nvSpPr>
        <p:spPr/>
        <p:txBody>
          <a:bodyPr>
            <a:normAutofit/>
          </a:bodyPr>
          <a:lstStyle/>
          <a:p>
            <a:pPr algn="ctr"/>
            <a:r>
              <a:rPr lang="en-GB" sz="4400" dirty="0"/>
              <a:t>Economic duress</a:t>
            </a:r>
          </a:p>
        </p:txBody>
      </p:sp>
      <p:sp>
        <p:nvSpPr>
          <p:cNvPr id="3" name="Content Placeholder 2">
            <a:extLst>
              <a:ext uri="{FF2B5EF4-FFF2-40B4-BE49-F238E27FC236}">
                <a16:creationId xmlns:a16="http://schemas.microsoft.com/office/drawing/2014/main" id="{7849FBD5-7D86-433F-83FF-7E26FFEE9EA5}"/>
              </a:ext>
            </a:extLst>
          </p:cNvPr>
          <p:cNvSpPr>
            <a:spLocks noGrp="1"/>
          </p:cNvSpPr>
          <p:nvPr>
            <p:ph idx="1"/>
          </p:nvPr>
        </p:nvSpPr>
        <p:spPr/>
        <p:txBody>
          <a:bodyPr>
            <a:normAutofit/>
          </a:bodyPr>
          <a:lstStyle/>
          <a:p>
            <a:pPr>
              <a:lnSpc>
                <a:spcPct val="100000"/>
              </a:lnSpc>
              <a:spcBef>
                <a:spcPts val="0"/>
              </a:spcBef>
            </a:pPr>
            <a:r>
              <a:rPr lang="en-GB" sz="3200" dirty="0"/>
              <a:t>When unfair- and extreme commercial pressure is applied to a party to enter a contract or vary an existing contract in a business context it may be declared void</a:t>
            </a:r>
          </a:p>
          <a:p>
            <a:pPr>
              <a:lnSpc>
                <a:spcPct val="100000"/>
              </a:lnSpc>
              <a:spcBef>
                <a:spcPts val="0"/>
              </a:spcBef>
            </a:pPr>
            <a:r>
              <a:rPr lang="en-GB" sz="3200" dirty="0"/>
              <a:t>An indicator of economic duress is a demand for performance which is well in excess of the rights of the person making the demands</a:t>
            </a:r>
          </a:p>
        </p:txBody>
      </p:sp>
    </p:spTree>
    <p:extLst>
      <p:ext uri="{BB962C8B-B14F-4D97-AF65-F5344CB8AC3E}">
        <p14:creationId xmlns:p14="http://schemas.microsoft.com/office/powerpoint/2010/main" val="27876380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74D1A-08BA-4978-A755-125027BD7490}"/>
              </a:ext>
            </a:extLst>
          </p:cNvPr>
          <p:cNvSpPr>
            <a:spLocks noGrp="1"/>
          </p:cNvSpPr>
          <p:nvPr>
            <p:ph type="title"/>
          </p:nvPr>
        </p:nvSpPr>
        <p:spPr/>
        <p:txBody>
          <a:bodyPr>
            <a:normAutofit/>
          </a:bodyPr>
          <a:lstStyle/>
          <a:p>
            <a:pPr algn="ctr"/>
            <a:r>
              <a:rPr lang="en-GB" sz="4400" dirty="0"/>
              <a:t>What isn’t a contract</a:t>
            </a:r>
          </a:p>
        </p:txBody>
      </p:sp>
      <p:sp>
        <p:nvSpPr>
          <p:cNvPr id="3" name="Content Placeholder 2">
            <a:extLst>
              <a:ext uri="{FF2B5EF4-FFF2-40B4-BE49-F238E27FC236}">
                <a16:creationId xmlns:a16="http://schemas.microsoft.com/office/drawing/2014/main" id="{55BB7935-C946-4E69-825B-05A2FA2AFAFE}"/>
              </a:ext>
            </a:extLst>
          </p:cNvPr>
          <p:cNvSpPr>
            <a:spLocks noGrp="1"/>
          </p:cNvSpPr>
          <p:nvPr>
            <p:ph idx="1"/>
          </p:nvPr>
        </p:nvSpPr>
        <p:spPr>
          <a:xfrm>
            <a:off x="1031278" y="2249486"/>
            <a:ext cx="10016133" cy="4426321"/>
          </a:xfrm>
        </p:spPr>
        <p:txBody>
          <a:bodyPr>
            <a:normAutofit fontScale="92500" lnSpcReduction="10000"/>
          </a:bodyPr>
          <a:lstStyle/>
          <a:p>
            <a:pPr>
              <a:lnSpc>
                <a:spcPct val="100000"/>
              </a:lnSpc>
              <a:spcBef>
                <a:spcPts val="0"/>
              </a:spcBef>
            </a:pPr>
            <a:r>
              <a:rPr lang="en-GB" sz="3200" dirty="0"/>
              <a:t>These are business dealings which give the impression that legally binding agreement has come into place.  However, where the criterion to form a contract have not been satisfied there can be no contract.  These include: -</a:t>
            </a:r>
          </a:p>
          <a:p>
            <a:pPr marL="0" indent="0">
              <a:lnSpc>
                <a:spcPct val="100000"/>
              </a:lnSpc>
              <a:spcBef>
                <a:spcPts val="0"/>
              </a:spcBef>
              <a:buNone/>
            </a:pPr>
            <a:r>
              <a:rPr lang="en-GB" sz="3200" dirty="0"/>
              <a:t>	1. Invitations to treat</a:t>
            </a:r>
          </a:p>
          <a:p>
            <a:pPr marL="0" indent="0">
              <a:lnSpc>
                <a:spcPct val="100000"/>
              </a:lnSpc>
              <a:spcBef>
                <a:spcPts val="0"/>
              </a:spcBef>
              <a:buNone/>
            </a:pPr>
            <a:r>
              <a:rPr lang="en-GB" sz="3200" dirty="0"/>
              <a:t>	2. Heads of terms and letters of intent</a:t>
            </a:r>
          </a:p>
          <a:p>
            <a:pPr marL="0" indent="0">
              <a:lnSpc>
                <a:spcPct val="100000"/>
              </a:lnSpc>
              <a:spcBef>
                <a:spcPts val="0"/>
              </a:spcBef>
              <a:buNone/>
            </a:pPr>
            <a:r>
              <a:rPr lang="en-GB" sz="3200" dirty="0"/>
              <a:t>	3. Proposals, letters of comfort and Declarations of 	    	    intentions</a:t>
            </a:r>
          </a:p>
          <a:p>
            <a:pPr marL="0" indent="0">
              <a:lnSpc>
                <a:spcPct val="100000"/>
              </a:lnSpc>
              <a:spcBef>
                <a:spcPts val="0"/>
              </a:spcBef>
              <a:buNone/>
            </a:pPr>
            <a:r>
              <a:rPr lang="en-GB" sz="3200" dirty="0"/>
              <a:t>	4. Contracts to enter a contract/agreements to agree</a:t>
            </a:r>
          </a:p>
          <a:p>
            <a:pPr marL="0" indent="0">
              <a:lnSpc>
                <a:spcPct val="100000"/>
              </a:lnSpc>
              <a:spcBef>
                <a:spcPts val="0"/>
              </a:spcBef>
              <a:buNone/>
            </a:pPr>
            <a:r>
              <a:rPr lang="en-GB" sz="3200" dirty="0"/>
              <a:t>	5. Agreements lacking definite meaning</a:t>
            </a:r>
          </a:p>
        </p:txBody>
      </p:sp>
    </p:spTree>
    <p:extLst>
      <p:ext uri="{BB962C8B-B14F-4D97-AF65-F5344CB8AC3E}">
        <p14:creationId xmlns:p14="http://schemas.microsoft.com/office/powerpoint/2010/main" val="10534524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75C6-418E-4331-A8A9-D3838C89A3AB}"/>
              </a:ext>
            </a:extLst>
          </p:cNvPr>
          <p:cNvSpPr>
            <a:spLocks noGrp="1"/>
          </p:cNvSpPr>
          <p:nvPr>
            <p:ph type="title"/>
          </p:nvPr>
        </p:nvSpPr>
        <p:spPr/>
        <p:txBody>
          <a:bodyPr>
            <a:normAutofit/>
          </a:bodyPr>
          <a:lstStyle/>
          <a:p>
            <a:pPr algn="ctr"/>
            <a:r>
              <a:rPr lang="en-GB" sz="4400" dirty="0"/>
              <a:t>Invitations to treat</a:t>
            </a:r>
          </a:p>
        </p:txBody>
      </p:sp>
      <p:sp>
        <p:nvSpPr>
          <p:cNvPr id="3" name="Content Placeholder 2">
            <a:extLst>
              <a:ext uri="{FF2B5EF4-FFF2-40B4-BE49-F238E27FC236}">
                <a16:creationId xmlns:a16="http://schemas.microsoft.com/office/drawing/2014/main" id="{D687906E-E615-40F7-AB0B-2FACF6E4A51E}"/>
              </a:ext>
            </a:extLst>
          </p:cNvPr>
          <p:cNvSpPr>
            <a:spLocks noGrp="1"/>
          </p:cNvSpPr>
          <p:nvPr>
            <p:ph idx="1"/>
          </p:nvPr>
        </p:nvSpPr>
        <p:spPr/>
        <p:txBody>
          <a:bodyPr>
            <a:normAutofit/>
          </a:bodyPr>
          <a:lstStyle/>
          <a:p>
            <a:pPr>
              <a:lnSpc>
                <a:spcPct val="100000"/>
              </a:lnSpc>
              <a:spcBef>
                <a:spcPts val="0"/>
              </a:spcBef>
            </a:pPr>
            <a:r>
              <a:rPr lang="en-GB" sz="3200" dirty="0"/>
              <a:t>An invitation to treat is an express or implied request to someone </a:t>
            </a:r>
            <a:r>
              <a:rPr lang="en-GB" sz="3200" u="sng" dirty="0"/>
              <a:t>to make an offer</a:t>
            </a:r>
          </a:p>
          <a:p>
            <a:pPr>
              <a:lnSpc>
                <a:spcPct val="100000"/>
              </a:lnSpc>
              <a:spcBef>
                <a:spcPts val="0"/>
              </a:spcBef>
            </a:pPr>
            <a:r>
              <a:rPr lang="en-GB" sz="3200" dirty="0"/>
              <a:t>Invitations to treat usually precede offers in lines or chains of communications: commonly email threads</a:t>
            </a:r>
          </a:p>
        </p:txBody>
      </p:sp>
    </p:spTree>
    <p:extLst>
      <p:ext uri="{BB962C8B-B14F-4D97-AF65-F5344CB8AC3E}">
        <p14:creationId xmlns:p14="http://schemas.microsoft.com/office/powerpoint/2010/main" val="17110615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E6F5-01C4-4987-8211-5682EBEB17F8}"/>
              </a:ext>
            </a:extLst>
          </p:cNvPr>
          <p:cNvSpPr>
            <a:spLocks noGrp="1"/>
          </p:cNvSpPr>
          <p:nvPr>
            <p:ph type="title"/>
          </p:nvPr>
        </p:nvSpPr>
        <p:spPr/>
        <p:txBody>
          <a:bodyPr>
            <a:normAutofit/>
          </a:bodyPr>
          <a:lstStyle/>
          <a:p>
            <a:pPr algn="ctr"/>
            <a:r>
              <a:rPr lang="en-GB" sz="4400" dirty="0"/>
              <a:t>Offer or invitation to treat?</a:t>
            </a:r>
          </a:p>
        </p:txBody>
      </p:sp>
      <p:sp>
        <p:nvSpPr>
          <p:cNvPr id="3" name="Content Placeholder 2">
            <a:extLst>
              <a:ext uri="{FF2B5EF4-FFF2-40B4-BE49-F238E27FC236}">
                <a16:creationId xmlns:a16="http://schemas.microsoft.com/office/drawing/2014/main" id="{F9E113AA-679B-4953-92F8-5AD586755250}"/>
              </a:ext>
            </a:extLst>
          </p:cNvPr>
          <p:cNvSpPr>
            <a:spLocks noGrp="1"/>
          </p:cNvSpPr>
          <p:nvPr>
            <p:ph idx="1"/>
          </p:nvPr>
        </p:nvSpPr>
        <p:spPr/>
        <p:txBody>
          <a:bodyPr>
            <a:normAutofit/>
          </a:bodyPr>
          <a:lstStyle/>
          <a:p>
            <a:pPr>
              <a:lnSpc>
                <a:spcPct val="100000"/>
              </a:lnSpc>
              <a:spcBef>
                <a:spcPts val="0"/>
              </a:spcBef>
            </a:pPr>
            <a:r>
              <a:rPr lang="en-GB" sz="3200" b="1" u="sng" dirty="0"/>
              <a:t>Price quotations</a:t>
            </a:r>
            <a:r>
              <a:rPr lang="en-GB" sz="3200" dirty="0"/>
              <a:t> are not usually offers</a:t>
            </a:r>
            <a:endParaRPr lang="en-GB" sz="3200" b="1" u="sng" dirty="0"/>
          </a:p>
          <a:p>
            <a:pPr>
              <a:lnSpc>
                <a:spcPct val="100000"/>
              </a:lnSpc>
              <a:spcBef>
                <a:spcPts val="0"/>
              </a:spcBef>
            </a:pPr>
            <a:r>
              <a:rPr lang="en-GB" sz="3200" b="1" u="sng" dirty="0"/>
              <a:t>Advertisements</a:t>
            </a:r>
            <a:r>
              <a:rPr lang="en-GB" sz="3200" dirty="0"/>
              <a:t> are intended to lead in after enquiries and further bargaining and negotiations, and determining the customer’s capability to pay</a:t>
            </a:r>
            <a:endParaRPr lang="en-GB" sz="3200" b="1" u="sng" dirty="0"/>
          </a:p>
          <a:p>
            <a:pPr>
              <a:lnSpc>
                <a:spcPct val="100000"/>
              </a:lnSpc>
              <a:spcBef>
                <a:spcPts val="0"/>
              </a:spcBef>
            </a:pPr>
            <a:r>
              <a:rPr lang="en-GB" sz="3200" b="1" u="sng" dirty="0"/>
              <a:t>Over the counter sales</a:t>
            </a:r>
            <a:r>
              <a:rPr lang="en-GB" sz="3200" dirty="0"/>
              <a:t>.  Items offered for sale at listed prices are invitations to treat</a:t>
            </a:r>
            <a:endParaRPr lang="en-GB" sz="3200" b="1" u="sng" dirty="0"/>
          </a:p>
        </p:txBody>
      </p:sp>
    </p:spTree>
    <p:extLst>
      <p:ext uri="{BB962C8B-B14F-4D97-AF65-F5344CB8AC3E}">
        <p14:creationId xmlns:p14="http://schemas.microsoft.com/office/powerpoint/2010/main" val="5870783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1F452-E52A-4189-B9EE-E3E39EF80DA3}"/>
              </a:ext>
            </a:extLst>
          </p:cNvPr>
          <p:cNvSpPr>
            <a:spLocks noGrp="1"/>
          </p:cNvSpPr>
          <p:nvPr>
            <p:ph type="title"/>
          </p:nvPr>
        </p:nvSpPr>
        <p:spPr/>
        <p:txBody>
          <a:bodyPr>
            <a:normAutofit/>
          </a:bodyPr>
          <a:lstStyle/>
          <a:p>
            <a:pPr algn="ctr"/>
            <a:r>
              <a:rPr lang="en-GB" sz="4400" dirty="0"/>
              <a:t>Offer or invitation to treat?</a:t>
            </a:r>
          </a:p>
        </p:txBody>
      </p:sp>
      <p:sp>
        <p:nvSpPr>
          <p:cNvPr id="3" name="Content Placeholder 2">
            <a:extLst>
              <a:ext uri="{FF2B5EF4-FFF2-40B4-BE49-F238E27FC236}">
                <a16:creationId xmlns:a16="http://schemas.microsoft.com/office/drawing/2014/main" id="{31137D6C-53F7-4C79-A7B7-5A98E717A141}"/>
              </a:ext>
            </a:extLst>
          </p:cNvPr>
          <p:cNvSpPr>
            <a:spLocks noGrp="1"/>
          </p:cNvSpPr>
          <p:nvPr>
            <p:ph idx="1"/>
          </p:nvPr>
        </p:nvSpPr>
        <p:spPr/>
        <p:txBody>
          <a:bodyPr>
            <a:normAutofit/>
          </a:bodyPr>
          <a:lstStyle/>
          <a:p>
            <a:pPr>
              <a:lnSpc>
                <a:spcPct val="100000"/>
              </a:lnSpc>
              <a:spcBef>
                <a:spcPts val="0"/>
              </a:spcBef>
            </a:pPr>
            <a:r>
              <a:rPr lang="en-GB" sz="3200" b="1" u="sng" dirty="0"/>
              <a:t>Common law auctions</a:t>
            </a:r>
            <a:r>
              <a:rPr lang="en-GB" sz="3200" dirty="0"/>
              <a:t>: - when the auctioneer calls for bids they are invitation to treat, bidders make offers to the auctioneer and it is open to the auctioneer to accept or reject any offer made by a bidder</a:t>
            </a:r>
          </a:p>
          <a:p>
            <a:pPr>
              <a:lnSpc>
                <a:spcPct val="100000"/>
              </a:lnSpc>
              <a:spcBef>
                <a:spcPts val="0"/>
              </a:spcBef>
            </a:pPr>
            <a:r>
              <a:rPr lang="en-GB" sz="3200" dirty="0"/>
              <a:t>The price is finalised when the auctioneer’s hammer concludes the sale.  That’s acceptance of the offer</a:t>
            </a:r>
          </a:p>
        </p:txBody>
      </p:sp>
    </p:spTree>
    <p:extLst>
      <p:ext uri="{BB962C8B-B14F-4D97-AF65-F5344CB8AC3E}">
        <p14:creationId xmlns:p14="http://schemas.microsoft.com/office/powerpoint/2010/main" val="15283333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1528F-0BB1-4045-A975-931841AC0ED1}"/>
              </a:ext>
            </a:extLst>
          </p:cNvPr>
          <p:cNvSpPr>
            <a:spLocks noGrp="1"/>
          </p:cNvSpPr>
          <p:nvPr>
            <p:ph type="title"/>
          </p:nvPr>
        </p:nvSpPr>
        <p:spPr/>
        <p:txBody>
          <a:bodyPr>
            <a:normAutofit/>
          </a:bodyPr>
          <a:lstStyle/>
          <a:p>
            <a:pPr algn="ctr"/>
            <a:r>
              <a:rPr lang="en-GB" sz="4400" dirty="0"/>
              <a:t>Offer or invitation to treat</a:t>
            </a:r>
          </a:p>
        </p:txBody>
      </p:sp>
      <p:sp>
        <p:nvSpPr>
          <p:cNvPr id="3" name="Content Placeholder 2">
            <a:extLst>
              <a:ext uri="{FF2B5EF4-FFF2-40B4-BE49-F238E27FC236}">
                <a16:creationId xmlns:a16="http://schemas.microsoft.com/office/drawing/2014/main" id="{C3677C00-D31C-4F9B-A390-465A77CC9D9E}"/>
              </a:ext>
            </a:extLst>
          </p:cNvPr>
          <p:cNvSpPr>
            <a:spLocks noGrp="1"/>
          </p:cNvSpPr>
          <p:nvPr>
            <p:ph idx="1"/>
          </p:nvPr>
        </p:nvSpPr>
        <p:spPr>
          <a:xfrm>
            <a:off x="1141412" y="2263236"/>
            <a:ext cx="9905999" cy="3989995"/>
          </a:xfrm>
        </p:spPr>
        <p:txBody>
          <a:bodyPr>
            <a:normAutofit/>
          </a:bodyPr>
          <a:lstStyle/>
          <a:p>
            <a:pPr>
              <a:lnSpc>
                <a:spcPct val="100000"/>
              </a:lnSpc>
              <a:spcBef>
                <a:spcPts val="0"/>
              </a:spcBef>
            </a:pPr>
            <a:r>
              <a:rPr lang="en-GB" sz="3200" b="1" u="sng" dirty="0"/>
              <a:t>Online auctions, Online Marketplaces, e Commerce Markets</a:t>
            </a:r>
            <a:r>
              <a:rPr lang="en-GB" sz="3200" dirty="0"/>
              <a:t>: - they’re set by contracts between the business running the auction site, the seller/vendor and potential customers/buyers</a:t>
            </a:r>
          </a:p>
          <a:p>
            <a:pPr>
              <a:lnSpc>
                <a:spcPct val="100000"/>
              </a:lnSpc>
              <a:spcBef>
                <a:spcPts val="0"/>
              </a:spcBef>
            </a:pPr>
            <a:r>
              <a:rPr lang="en-GB" sz="3200" dirty="0"/>
              <a:t>The agreements are usually set up so that the business running the online auction website merely introduce sellers to potential buyers</a:t>
            </a:r>
          </a:p>
        </p:txBody>
      </p:sp>
    </p:spTree>
    <p:extLst>
      <p:ext uri="{BB962C8B-B14F-4D97-AF65-F5344CB8AC3E}">
        <p14:creationId xmlns:p14="http://schemas.microsoft.com/office/powerpoint/2010/main" val="25497200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3623C-1D35-48F0-82F6-EB4BB3651E75}"/>
              </a:ext>
            </a:extLst>
          </p:cNvPr>
          <p:cNvSpPr>
            <a:spLocks noGrp="1"/>
          </p:cNvSpPr>
          <p:nvPr>
            <p:ph type="title"/>
          </p:nvPr>
        </p:nvSpPr>
        <p:spPr/>
        <p:txBody>
          <a:bodyPr>
            <a:normAutofit/>
          </a:bodyPr>
          <a:lstStyle/>
          <a:p>
            <a:pPr algn="ctr"/>
            <a:r>
              <a:rPr lang="en-GB" sz="4400" dirty="0"/>
              <a:t>Heads of terms and letters of intent</a:t>
            </a:r>
          </a:p>
        </p:txBody>
      </p:sp>
      <p:sp>
        <p:nvSpPr>
          <p:cNvPr id="3" name="Content Placeholder 2">
            <a:extLst>
              <a:ext uri="{FF2B5EF4-FFF2-40B4-BE49-F238E27FC236}">
                <a16:creationId xmlns:a16="http://schemas.microsoft.com/office/drawing/2014/main" id="{722C6D1A-A63A-4C60-AD2C-B030AEAA1A09}"/>
              </a:ext>
            </a:extLst>
          </p:cNvPr>
          <p:cNvSpPr>
            <a:spLocks noGrp="1"/>
          </p:cNvSpPr>
          <p:nvPr>
            <p:ph idx="1"/>
          </p:nvPr>
        </p:nvSpPr>
        <p:spPr>
          <a:xfrm>
            <a:off x="1141413" y="2249486"/>
            <a:ext cx="9905998" cy="4336943"/>
          </a:xfrm>
        </p:spPr>
        <p:txBody>
          <a:bodyPr>
            <a:normAutofit/>
          </a:bodyPr>
          <a:lstStyle/>
          <a:p>
            <a:pPr>
              <a:lnSpc>
                <a:spcPct val="100000"/>
              </a:lnSpc>
              <a:spcBef>
                <a:spcPts val="0"/>
              </a:spcBef>
            </a:pPr>
            <a:r>
              <a:rPr lang="en-GB" sz="3200" dirty="0"/>
              <a:t>Their purpose is to distil down to the basic points/essential terms of a contract which will be entered in the future</a:t>
            </a:r>
          </a:p>
          <a:p>
            <a:pPr>
              <a:lnSpc>
                <a:spcPct val="100000"/>
              </a:lnSpc>
              <a:spcBef>
                <a:spcPts val="0"/>
              </a:spcBef>
            </a:pPr>
            <a:r>
              <a:rPr lang="en-GB" sz="3200" dirty="0"/>
              <a:t>It’s not intended to be legally binding.  They’re communications which are part of the negotiations</a:t>
            </a:r>
          </a:p>
          <a:p>
            <a:pPr>
              <a:lnSpc>
                <a:spcPct val="100000"/>
              </a:lnSpc>
              <a:spcBef>
                <a:spcPts val="0"/>
              </a:spcBef>
            </a:pPr>
            <a:r>
              <a:rPr lang="en-GB" sz="3200" dirty="0"/>
              <a:t>The legally binding contract is to come later</a:t>
            </a:r>
          </a:p>
          <a:p>
            <a:pPr>
              <a:lnSpc>
                <a:spcPct val="100000"/>
              </a:lnSpc>
              <a:spcBef>
                <a:spcPts val="0"/>
              </a:spcBef>
            </a:pPr>
            <a:r>
              <a:rPr lang="en-GB" sz="3200" dirty="0"/>
              <a:t>When it is headed “subject to contract”, it affirms that the parties don’t intend the heads of terms to be legally binding</a:t>
            </a:r>
          </a:p>
        </p:txBody>
      </p:sp>
    </p:spTree>
    <p:extLst>
      <p:ext uri="{BB962C8B-B14F-4D97-AF65-F5344CB8AC3E}">
        <p14:creationId xmlns:p14="http://schemas.microsoft.com/office/powerpoint/2010/main" val="39730149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7FCC7-D5AC-4175-8115-BD020FD0FE78}"/>
              </a:ext>
            </a:extLst>
          </p:cNvPr>
          <p:cNvSpPr>
            <a:spLocks noGrp="1"/>
          </p:cNvSpPr>
          <p:nvPr>
            <p:ph type="title"/>
          </p:nvPr>
        </p:nvSpPr>
        <p:spPr/>
        <p:txBody>
          <a:bodyPr>
            <a:normAutofit/>
          </a:bodyPr>
          <a:lstStyle/>
          <a:p>
            <a:pPr algn="ctr"/>
            <a:r>
              <a:rPr lang="en-GB" sz="4400" dirty="0"/>
              <a:t>Heads of terms and letters of intent</a:t>
            </a:r>
          </a:p>
        </p:txBody>
      </p:sp>
      <p:sp>
        <p:nvSpPr>
          <p:cNvPr id="3" name="Content Placeholder 2">
            <a:extLst>
              <a:ext uri="{FF2B5EF4-FFF2-40B4-BE49-F238E27FC236}">
                <a16:creationId xmlns:a16="http://schemas.microsoft.com/office/drawing/2014/main" id="{A5485E9F-4671-4EAA-96AD-0D1958AC6414}"/>
              </a:ext>
            </a:extLst>
          </p:cNvPr>
          <p:cNvSpPr>
            <a:spLocks noGrp="1"/>
          </p:cNvSpPr>
          <p:nvPr>
            <p:ph idx="1"/>
          </p:nvPr>
        </p:nvSpPr>
        <p:spPr>
          <a:xfrm>
            <a:off x="1017528" y="2249486"/>
            <a:ext cx="10029883" cy="4302567"/>
          </a:xfrm>
        </p:spPr>
        <p:txBody>
          <a:bodyPr>
            <a:normAutofit lnSpcReduction="10000"/>
          </a:bodyPr>
          <a:lstStyle/>
          <a:p>
            <a:pPr marL="0" indent="0">
              <a:lnSpc>
                <a:spcPct val="100000"/>
              </a:lnSpc>
              <a:spcBef>
                <a:spcPts val="0"/>
              </a:spcBef>
              <a:buNone/>
            </a:pPr>
            <a:r>
              <a:rPr lang="en-GB" sz="3200" dirty="0"/>
              <a:t>Usually contain</a:t>
            </a:r>
          </a:p>
          <a:p>
            <a:pPr marL="514350" indent="-514350">
              <a:lnSpc>
                <a:spcPct val="100000"/>
              </a:lnSpc>
              <a:spcBef>
                <a:spcPts val="0"/>
              </a:spcBef>
              <a:buAutoNum type="arabicPeriod"/>
            </a:pPr>
            <a:r>
              <a:rPr lang="en-GB" sz="3200" dirty="0"/>
              <a:t>The title “Heads of Terms” or “Letter of Intent”</a:t>
            </a:r>
          </a:p>
          <a:p>
            <a:pPr marL="514350" indent="-514350">
              <a:lnSpc>
                <a:spcPct val="100000"/>
              </a:lnSpc>
              <a:spcBef>
                <a:spcPts val="0"/>
              </a:spcBef>
              <a:buAutoNum type="arabicPeriod"/>
            </a:pPr>
            <a:r>
              <a:rPr lang="en-GB" sz="3200" dirty="0"/>
              <a:t>The names of the parties</a:t>
            </a:r>
          </a:p>
          <a:p>
            <a:pPr marL="514350" indent="-514350">
              <a:lnSpc>
                <a:spcPct val="100000"/>
              </a:lnSpc>
              <a:spcBef>
                <a:spcPts val="0"/>
              </a:spcBef>
              <a:buAutoNum type="arabicPeriod"/>
            </a:pPr>
            <a:r>
              <a:rPr lang="en-GB" sz="3200" dirty="0"/>
              <a:t>Description of any property that will be part of the contract</a:t>
            </a:r>
          </a:p>
          <a:p>
            <a:pPr marL="514350" indent="-514350">
              <a:lnSpc>
                <a:spcPct val="100000"/>
              </a:lnSpc>
              <a:spcBef>
                <a:spcPts val="0"/>
              </a:spcBef>
              <a:buAutoNum type="arabicPeriod"/>
            </a:pPr>
            <a:r>
              <a:rPr lang="en-GB" sz="3200" dirty="0"/>
              <a:t>Description of the services which are to be provided</a:t>
            </a:r>
          </a:p>
          <a:p>
            <a:pPr marL="514350" indent="-514350">
              <a:lnSpc>
                <a:spcPct val="100000"/>
              </a:lnSpc>
              <a:spcBef>
                <a:spcPts val="0"/>
              </a:spcBef>
              <a:buAutoNum type="arabicPeriod"/>
            </a:pPr>
            <a:r>
              <a:rPr lang="en-GB" sz="3200" dirty="0"/>
              <a:t>The amount of money to be paid for products or services</a:t>
            </a:r>
          </a:p>
          <a:p>
            <a:pPr marL="514350" indent="-514350">
              <a:lnSpc>
                <a:spcPct val="100000"/>
              </a:lnSpc>
              <a:spcBef>
                <a:spcPts val="0"/>
              </a:spcBef>
              <a:buAutoNum type="arabicPeriod"/>
            </a:pPr>
            <a:r>
              <a:rPr lang="en-GB" sz="3200" dirty="0"/>
              <a:t>It’s not mandatory that it contains the words “subject to contract”</a:t>
            </a:r>
          </a:p>
        </p:txBody>
      </p:sp>
    </p:spTree>
    <p:extLst>
      <p:ext uri="{BB962C8B-B14F-4D97-AF65-F5344CB8AC3E}">
        <p14:creationId xmlns:p14="http://schemas.microsoft.com/office/powerpoint/2010/main" val="18195971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7009-BE67-4723-B800-29C547C9066B}"/>
              </a:ext>
            </a:extLst>
          </p:cNvPr>
          <p:cNvSpPr>
            <a:spLocks noGrp="1"/>
          </p:cNvSpPr>
          <p:nvPr>
            <p:ph type="title"/>
          </p:nvPr>
        </p:nvSpPr>
        <p:spPr/>
        <p:txBody>
          <a:bodyPr>
            <a:normAutofit/>
          </a:bodyPr>
          <a:lstStyle/>
          <a:p>
            <a:pPr algn="ctr"/>
            <a:r>
              <a:rPr lang="en-GB" sz="4400" dirty="0"/>
              <a:t>Agreements in Principal</a:t>
            </a:r>
          </a:p>
        </p:txBody>
      </p:sp>
      <p:sp>
        <p:nvSpPr>
          <p:cNvPr id="3" name="Content Placeholder 2">
            <a:extLst>
              <a:ext uri="{FF2B5EF4-FFF2-40B4-BE49-F238E27FC236}">
                <a16:creationId xmlns:a16="http://schemas.microsoft.com/office/drawing/2014/main" id="{00510B71-6C82-45D5-893E-3BDABC464708}"/>
              </a:ext>
            </a:extLst>
          </p:cNvPr>
          <p:cNvSpPr>
            <a:spLocks noGrp="1"/>
          </p:cNvSpPr>
          <p:nvPr>
            <p:ph idx="1"/>
          </p:nvPr>
        </p:nvSpPr>
        <p:spPr/>
        <p:txBody>
          <a:bodyPr>
            <a:normAutofit/>
          </a:bodyPr>
          <a:lstStyle/>
          <a:p>
            <a:pPr>
              <a:lnSpc>
                <a:spcPct val="100000"/>
              </a:lnSpc>
              <a:spcBef>
                <a:spcPts val="0"/>
              </a:spcBef>
            </a:pPr>
            <a:r>
              <a:rPr lang="en-GB" sz="3200" dirty="0"/>
              <a:t>When it comes to deciding whether any spoken words or written communication form a legally binding contract, there needs to be at least two communications: the offer and the acceptance </a:t>
            </a:r>
          </a:p>
          <a:p>
            <a:pPr>
              <a:lnSpc>
                <a:spcPct val="100000"/>
              </a:lnSpc>
              <a:spcBef>
                <a:spcPts val="0"/>
              </a:spcBef>
            </a:pPr>
            <a:r>
              <a:rPr lang="en-GB" sz="3200" dirty="0"/>
              <a:t>Where the requisite contractual intention exists, and consideration exists, a contract is formed</a:t>
            </a:r>
          </a:p>
        </p:txBody>
      </p:sp>
    </p:spTree>
    <p:extLst>
      <p:ext uri="{BB962C8B-B14F-4D97-AF65-F5344CB8AC3E}">
        <p14:creationId xmlns:p14="http://schemas.microsoft.com/office/powerpoint/2010/main" val="26227029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244AD-0A95-4933-B9BC-98A59555263A}"/>
              </a:ext>
            </a:extLst>
          </p:cNvPr>
          <p:cNvSpPr>
            <a:spLocks noGrp="1"/>
          </p:cNvSpPr>
          <p:nvPr>
            <p:ph type="title"/>
          </p:nvPr>
        </p:nvSpPr>
        <p:spPr/>
        <p:txBody>
          <a:bodyPr>
            <a:normAutofit/>
          </a:bodyPr>
          <a:lstStyle/>
          <a:p>
            <a:pPr algn="ctr"/>
            <a:r>
              <a:rPr lang="en-GB" sz="4400" dirty="0"/>
              <a:t>Agreements in principal</a:t>
            </a:r>
          </a:p>
        </p:txBody>
      </p:sp>
      <p:sp>
        <p:nvSpPr>
          <p:cNvPr id="3" name="Content Placeholder 2">
            <a:extLst>
              <a:ext uri="{FF2B5EF4-FFF2-40B4-BE49-F238E27FC236}">
                <a16:creationId xmlns:a16="http://schemas.microsoft.com/office/drawing/2014/main" id="{05E48435-3D5A-42E4-A690-AD94579669DD}"/>
              </a:ext>
            </a:extLst>
          </p:cNvPr>
          <p:cNvSpPr>
            <a:spLocks noGrp="1"/>
          </p:cNvSpPr>
          <p:nvPr>
            <p:ph idx="1"/>
          </p:nvPr>
        </p:nvSpPr>
        <p:spPr>
          <a:xfrm>
            <a:off x="1141413" y="1732548"/>
            <a:ext cx="9905998" cy="4957010"/>
          </a:xfrm>
        </p:spPr>
        <p:txBody>
          <a:bodyPr>
            <a:normAutofit lnSpcReduction="10000"/>
          </a:bodyPr>
          <a:lstStyle/>
          <a:p>
            <a:pPr>
              <a:lnSpc>
                <a:spcPct val="100000"/>
              </a:lnSpc>
              <a:spcBef>
                <a:spcPts val="0"/>
              </a:spcBef>
            </a:pPr>
            <a:r>
              <a:rPr lang="en-GB" sz="3200" b="1" u="sng" dirty="0"/>
              <a:t>Agreement in principle</a:t>
            </a:r>
            <a:r>
              <a:rPr lang="en-GB" sz="3200" dirty="0"/>
              <a:t> is not an offer ready for acceptance, because the statement communicates that there is no intention to be legally bound.  It’s only agreement “concept”</a:t>
            </a:r>
            <a:endParaRPr lang="en-GB" sz="3200" b="1" u="sng" dirty="0"/>
          </a:p>
          <a:p>
            <a:pPr>
              <a:lnSpc>
                <a:spcPct val="100000"/>
              </a:lnSpc>
              <a:spcBef>
                <a:spcPts val="0"/>
              </a:spcBef>
            </a:pPr>
            <a:r>
              <a:rPr lang="en-GB" sz="3200" b="1" u="sng" dirty="0"/>
              <a:t>Declaration of Intention</a:t>
            </a:r>
            <a:r>
              <a:rPr lang="en-GB" sz="3200" dirty="0"/>
              <a:t> to enter a contract by itself is an invitation to treat to negotiate further</a:t>
            </a:r>
            <a:endParaRPr lang="en-GB" sz="3200" b="1" u="sng" dirty="0"/>
          </a:p>
          <a:p>
            <a:pPr>
              <a:lnSpc>
                <a:spcPct val="100000"/>
              </a:lnSpc>
              <a:spcBef>
                <a:spcPts val="0"/>
              </a:spcBef>
            </a:pPr>
            <a:r>
              <a:rPr lang="en-GB" sz="3200" b="1" u="sng" dirty="0"/>
              <a:t>Proposal</a:t>
            </a:r>
            <a:r>
              <a:rPr lang="en-GB" sz="3200" dirty="0"/>
              <a:t> will be an offer where it is capable of acceptance</a:t>
            </a:r>
            <a:endParaRPr lang="en-GB" sz="3200" b="1" u="sng" dirty="0"/>
          </a:p>
          <a:p>
            <a:pPr>
              <a:lnSpc>
                <a:spcPct val="100000"/>
              </a:lnSpc>
              <a:spcBef>
                <a:spcPts val="0"/>
              </a:spcBef>
            </a:pPr>
            <a:r>
              <a:rPr lang="en-GB" sz="3200" b="1" u="sng" dirty="0"/>
              <a:t>Letter of comfort</a:t>
            </a:r>
            <a:r>
              <a:rPr lang="en-GB" sz="3200" dirty="0"/>
              <a:t> are intended to provide reassurance on a state of affairs</a:t>
            </a:r>
            <a:endParaRPr lang="en-GB" sz="3200" b="1" u="sng" dirty="0"/>
          </a:p>
        </p:txBody>
      </p:sp>
    </p:spTree>
    <p:extLst>
      <p:ext uri="{BB962C8B-B14F-4D97-AF65-F5344CB8AC3E}">
        <p14:creationId xmlns:p14="http://schemas.microsoft.com/office/powerpoint/2010/main" val="29822220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E5B27-FCA4-4E22-8ED4-AC6F034FF328}"/>
              </a:ext>
            </a:extLst>
          </p:cNvPr>
          <p:cNvSpPr>
            <a:spLocks noGrp="1"/>
          </p:cNvSpPr>
          <p:nvPr>
            <p:ph type="title"/>
          </p:nvPr>
        </p:nvSpPr>
        <p:spPr/>
        <p:txBody>
          <a:bodyPr>
            <a:normAutofit/>
          </a:bodyPr>
          <a:lstStyle/>
          <a:p>
            <a:pPr algn="ctr"/>
            <a:r>
              <a:rPr lang="en-GB" sz="4400" dirty="0"/>
              <a:t>Contracts to enter into a contract</a:t>
            </a:r>
          </a:p>
        </p:txBody>
      </p:sp>
      <p:sp>
        <p:nvSpPr>
          <p:cNvPr id="3" name="Content Placeholder 2">
            <a:extLst>
              <a:ext uri="{FF2B5EF4-FFF2-40B4-BE49-F238E27FC236}">
                <a16:creationId xmlns:a16="http://schemas.microsoft.com/office/drawing/2014/main" id="{7A2109DA-DA61-44EB-BF66-AEBC868FAE08}"/>
              </a:ext>
            </a:extLst>
          </p:cNvPr>
          <p:cNvSpPr>
            <a:spLocks noGrp="1"/>
          </p:cNvSpPr>
          <p:nvPr>
            <p:ph idx="1"/>
          </p:nvPr>
        </p:nvSpPr>
        <p:spPr>
          <a:xfrm>
            <a:off x="1141413" y="2249487"/>
            <a:ext cx="9905998" cy="4247566"/>
          </a:xfrm>
        </p:spPr>
        <p:txBody>
          <a:bodyPr>
            <a:normAutofit/>
          </a:bodyPr>
          <a:lstStyle/>
          <a:p>
            <a:pPr>
              <a:lnSpc>
                <a:spcPct val="100000"/>
              </a:lnSpc>
              <a:spcBef>
                <a:spcPts val="0"/>
              </a:spcBef>
            </a:pPr>
            <a:r>
              <a:rPr lang="en-GB" sz="3200" dirty="0"/>
              <a:t>The law does not recognise a contract- or agreement- to enter into a contract in the future</a:t>
            </a:r>
          </a:p>
          <a:p>
            <a:pPr>
              <a:lnSpc>
                <a:spcPct val="100000"/>
              </a:lnSpc>
              <a:spcBef>
                <a:spcPts val="0"/>
              </a:spcBef>
            </a:pPr>
            <a:r>
              <a:rPr lang="en-GB" sz="3200" dirty="0"/>
              <a:t>It has no binding force, because the offer and acceptance do not exist</a:t>
            </a:r>
          </a:p>
          <a:p>
            <a:pPr>
              <a:lnSpc>
                <a:spcPct val="100000"/>
              </a:lnSpc>
              <a:spcBef>
                <a:spcPts val="0"/>
              </a:spcBef>
            </a:pPr>
            <a:r>
              <a:rPr lang="en-GB" sz="3200" dirty="0"/>
              <a:t>To put it another way, what are the terms of the offer?</a:t>
            </a:r>
          </a:p>
          <a:p>
            <a:pPr>
              <a:lnSpc>
                <a:spcPct val="100000"/>
              </a:lnSpc>
              <a:spcBef>
                <a:spcPts val="0"/>
              </a:spcBef>
            </a:pPr>
            <a:r>
              <a:rPr lang="en-GB" sz="3200" dirty="0"/>
              <a:t>One or more of the offer, acceptance or consideration remain too uncertain</a:t>
            </a:r>
          </a:p>
          <a:p>
            <a:pPr>
              <a:lnSpc>
                <a:spcPct val="100000"/>
              </a:lnSpc>
              <a:spcBef>
                <a:spcPts val="0"/>
              </a:spcBef>
            </a:pPr>
            <a:endParaRPr lang="en-GB" sz="3200" dirty="0"/>
          </a:p>
        </p:txBody>
      </p:sp>
    </p:spTree>
    <p:extLst>
      <p:ext uri="{BB962C8B-B14F-4D97-AF65-F5344CB8AC3E}">
        <p14:creationId xmlns:p14="http://schemas.microsoft.com/office/powerpoint/2010/main" val="1939122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FFD7B-521C-4777-A70A-4CF6C103560A}"/>
              </a:ext>
            </a:extLst>
          </p:cNvPr>
          <p:cNvSpPr>
            <a:spLocks noGrp="1"/>
          </p:cNvSpPr>
          <p:nvPr>
            <p:ph type="title"/>
          </p:nvPr>
        </p:nvSpPr>
        <p:spPr/>
        <p:txBody>
          <a:bodyPr>
            <a:normAutofit/>
          </a:bodyPr>
          <a:lstStyle/>
          <a:p>
            <a:pPr algn="ctr"/>
            <a:r>
              <a:rPr lang="en-GB" sz="4400" dirty="0"/>
              <a:t>Contracts to negotiate</a:t>
            </a:r>
          </a:p>
        </p:txBody>
      </p:sp>
      <p:sp>
        <p:nvSpPr>
          <p:cNvPr id="3" name="Content Placeholder 2">
            <a:extLst>
              <a:ext uri="{FF2B5EF4-FFF2-40B4-BE49-F238E27FC236}">
                <a16:creationId xmlns:a16="http://schemas.microsoft.com/office/drawing/2014/main" id="{B88CC3FD-58AC-4216-9F6E-4B0648BF803E}"/>
              </a:ext>
            </a:extLst>
          </p:cNvPr>
          <p:cNvSpPr>
            <a:spLocks noGrp="1"/>
          </p:cNvSpPr>
          <p:nvPr>
            <p:ph idx="1"/>
          </p:nvPr>
        </p:nvSpPr>
        <p:spPr>
          <a:xfrm>
            <a:off x="1141413" y="2249486"/>
            <a:ext cx="9905998" cy="4254441"/>
          </a:xfrm>
        </p:spPr>
        <p:txBody>
          <a:bodyPr>
            <a:normAutofit/>
          </a:bodyPr>
          <a:lstStyle/>
          <a:p>
            <a:pPr>
              <a:lnSpc>
                <a:spcPct val="100000"/>
              </a:lnSpc>
              <a:spcBef>
                <a:spcPts val="0"/>
              </a:spcBef>
            </a:pPr>
            <a:r>
              <a:rPr lang="en-GB" sz="3200" dirty="0"/>
              <a:t>When there is a fundamental term remaining to be agreed between parties and subject to negotiation, there is no contract</a:t>
            </a:r>
          </a:p>
          <a:p>
            <a:pPr>
              <a:lnSpc>
                <a:spcPct val="100000"/>
              </a:lnSpc>
              <a:spcBef>
                <a:spcPts val="0"/>
              </a:spcBef>
            </a:pPr>
            <a:r>
              <a:rPr lang="en-GB" sz="3200" dirty="0"/>
              <a:t>Contracts to negotiate are too uncertain to have any binding force</a:t>
            </a:r>
          </a:p>
          <a:p>
            <a:pPr>
              <a:lnSpc>
                <a:spcPct val="100000"/>
              </a:lnSpc>
              <a:spcBef>
                <a:spcPts val="0"/>
              </a:spcBef>
            </a:pPr>
            <a:r>
              <a:rPr lang="en-GB" sz="3200" dirty="0"/>
              <a:t>Courts are not able to estimate the damages for a theoretical breach.  There is no </a:t>
            </a:r>
            <a:r>
              <a:rPr lang="en-GB" sz="3200" b="1" u="sng" dirty="0"/>
              <a:t>causation</a:t>
            </a:r>
            <a:r>
              <a:rPr lang="en-GB" sz="3200" dirty="0"/>
              <a:t> or </a:t>
            </a:r>
            <a:r>
              <a:rPr lang="en-GB" sz="3200" b="1" u="sng" dirty="0"/>
              <a:t>reasonable foreseeability of loss</a:t>
            </a:r>
            <a:endParaRPr lang="en-GB" sz="3200" dirty="0"/>
          </a:p>
        </p:txBody>
      </p:sp>
    </p:spTree>
    <p:extLst>
      <p:ext uri="{BB962C8B-B14F-4D97-AF65-F5344CB8AC3E}">
        <p14:creationId xmlns:p14="http://schemas.microsoft.com/office/powerpoint/2010/main" val="1709041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CF7A-0F90-47DF-8289-30992A03915C}"/>
              </a:ext>
            </a:extLst>
          </p:cNvPr>
          <p:cNvSpPr>
            <a:spLocks noGrp="1"/>
          </p:cNvSpPr>
          <p:nvPr>
            <p:ph type="title"/>
          </p:nvPr>
        </p:nvSpPr>
        <p:spPr/>
        <p:txBody>
          <a:bodyPr>
            <a:normAutofit/>
          </a:bodyPr>
          <a:lstStyle/>
          <a:p>
            <a:pPr algn="ctr"/>
            <a:r>
              <a:rPr lang="en-GB" sz="4400" dirty="0"/>
              <a:t>Contracts to negotiate</a:t>
            </a:r>
          </a:p>
        </p:txBody>
      </p:sp>
      <p:sp>
        <p:nvSpPr>
          <p:cNvPr id="3" name="Content Placeholder 2">
            <a:extLst>
              <a:ext uri="{FF2B5EF4-FFF2-40B4-BE49-F238E27FC236}">
                <a16:creationId xmlns:a16="http://schemas.microsoft.com/office/drawing/2014/main" id="{B7101B7C-5E5B-4192-967F-0F10E3B8C694}"/>
              </a:ext>
            </a:extLst>
          </p:cNvPr>
          <p:cNvSpPr>
            <a:spLocks noGrp="1"/>
          </p:cNvSpPr>
          <p:nvPr>
            <p:ph idx="1"/>
          </p:nvPr>
        </p:nvSpPr>
        <p:spPr/>
        <p:txBody>
          <a:bodyPr>
            <a:normAutofit/>
          </a:bodyPr>
          <a:lstStyle/>
          <a:p>
            <a:r>
              <a:rPr lang="en-GB" sz="3200" dirty="0"/>
              <a:t>No one tell whether the negotiations would be successful or fall through; or if successful, what the result would be</a:t>
            </a:r>
          </a:p>
        </p:txBody>
      </p:sp>
    </p:spTree>
    <p:extLst>
      <p:ext uri="{BB962C8B-B14F-4D97-AF65-F5344CB8AC3E}">
        <p14:creationId xmlns:p14="http://schemas.microsoft.com/office/powerpoint/2010/main" val="15928812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49412-6F8C-4FE0-BAD2-99D2056C53DE}"/>
              </a:ext>
            </a:extLst>
          </p:cNvPr>
          <p:cNvSpPr>
            <a:spLocks noGrp="1"/>
          </p:cNvSpPr>
          <p:nvPr>
            <p:ph type="title"/>
          </p:nvPr>
        </p:nvSpPr>
        <p:spPr/>
        <p:txBody>
          <a:bodyPr>
            <a:normAutofit/>
          </a:bodyPr>
          <a:lstStyle/>
          <a:p>
            <a:pPr algn="ctr"/>
            <a:r>
              <a:rPr lang="en-GB" sz="4400" dirty="0"/>
              <a:t>Agreements lacking definite meaning</a:t>
            </a:r>
          </a:p>
        </p:txBody>
      </p:sp>
      <p:sp>
        <p:nvSpPr>
          <p:cNvPr id="3" name="Content Placeholder 2">
            <a:extLst>
              <a:ext uri="{FF2B5EF4-FFF2-40B4-BE49-F238E27FC236}">
                <a16:creationId xmlns:a16="http://schemas.microsoft.com/office/drawing/2014/main" id="{506365AA-3CD6-405D-A4E0-0BD509C827C8}"/>
              </a:ext>
            </a:extLst>
          </p:cNvPr>
          <p:cNvSpPr>
            <a:spLocks noGrp="1"/>
          </p:cNvSpPr>
          <p:nvPr>
            <p:ph idx="1"/>
          </p:nvPr>
        </p:nvSpPr>
        <p:spPr/>
        <p:txBody>
          <a:bodyPr>
            <a:normAutofit/>
          </a:bodyPr>
          <a:lstStyle/>
          <a:p>
            <a:pPr>
              <a:lnSpc>
                <a:spcPct val="100000"/>
              </a:lnSpc>
              <a:spcBef>
                <a:spcPts val="0"/>
              </a:spcBef>
            </a:pPr>
            <a:r>
              <a:rPr lang="en-GB" sz="3200" dirty="0"/>
              <a:t>When the language used by parties to reach an agreement is so vague and indeterminate so as to prevent a reliable interpretation of the contractual intentions, in all likelihood, there will be no contract</a:t>
            </a:r>
          </a:p>
          <a:p>
            <a:pPr>
              <a:lnSpc>
                <a:spcPct val="100000"/>
              </a:lnSpc>
              <a:spcBef>
                <a:spcPts val="0"/>
              </a:spcBef>
            </a:pPr>
            <a:r>
              <a:rPr lang="en-GB" sz="3200" dirty="0"/>
              <a:t>Broad statements of intention, sentiment or policy which do not show any definite meaning on which courts can safely act cannot have legal effect</a:t>
            </a:r>
          </a:p>
        </p:txBody>
      </p:sp>
    </p:spTree>
    <p:extLst>
      <p:ext uri="{BB962C8B-B14F-4D97-AF65-F5344CB8AC3E}">
        <p14:creationId xmlns:p14="http://schemas.microsoft.com/office/powerpoint/2010/main" val="26135573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BEC1C-FA3E-4008-A5D5-AE38845DF96F}"/>
              </a:ext>
            </a:extLst>
          </p:cNvPr>
          <p:cNvSpPr>
            <a:spLocks noGrp="1"/>
          </p:cNvSpPr>
          <p:nvPr>
            <p:ph type="title"/>
          </p:nvPr>
        </p:nvSpPr>
        <p:spPr/>
        <p:txBody>
          <a:bodyPr>
            <a:normAutofit/>
          </a:bodyPr>
          <a:lstStyle/>
          <a:p>
            <a:pPr algn="ctr"/>
            <a:r>
              <a:rPr lang="en-GB" sz="4400" dirty="0"/>
              <a:t>Agreements lacking definite meaning</a:t>
            </a:r>
          </a:p>
        </p:txBody>
      </p:sp>
      <p:sp>
        <p:nvSpPr>
          <p:cNvPr id="3" name="Content Placeholder 2">
            <a:extLst>
              <a:ext uri="{FF2B5EF4-FFF2-40B4-BE49-F238E27FC236}">
                <a16:creationId xmlns:a16="http://schemas.microsoft.com/office/drawing/2014/main" id="{9E08F847-6691-4FF8-A3C9-F3853615950D}"/>
              </a:ext>
            </a:extLst>
          </p:cNvPr>
          <p:cNvSpPr>
            <a:spLocks noGrp="1"/>
          </p:cNvSpPr>
          <p:nvPr>
            <p:ph idx="1"/>
          </p:nvPr>
        </p:nvSpPr>
        <p:spPr>
          <a:xfrm>
            <a:off x="1086280" y="2249486"/>
            <a:ext cx="9961131" cy="3989995"/>
          </a:xfrm>
        </p:spPr>
        <p:txBody>
          <a:bodyPr>
            <a:normAutofit lnSpcReduction="10000"/>
          </a:bodyPr>
          <a:lstStyle/>
          <a:p>
            <a:pPr>
              <a:lnSpc>
                <a:spcPct val="100000"/>
              </a:lnSpc>
              <a:spcBef>
                <a:spcPts val="0"/>
              </a:spcBef>
            </a:pPr>
            <a:r>
              <a:rPr lang="en-GB" sz="3200" dirty="0"/>
              <a:t>Courts will do their best when there is an ascertainable and determinate intention to contract to give effect to the intention of the parties</a:t>
            </a:r>
          </a:p>
          <a:p>
            <a:pPr>
              <a:lnSpc>
                <a:spcPct val="100000"/>
              </a:lnSpc>
              <a:spcBef>
                <a:spcPts val="0"/>
              </a:spcBef>
            </a:pPr>
            <a:r>
              <a:rPr lang="en-GB" sz="3200" dirty="0"/>
              <a:t>Preference is given to substance over the form.  Difficulties of interpretation do not prevent formation of a contract</a:t>
            </a:r>
          </a:p>
          <a:p>
            <a:pPr>
              <a:lnSpc>
                <a:spcPct val="100000"/>
              </a:lnSpc>
              <a:spcBef>
                <a:spcPts val="0"/>
              </a:spcBef>
            </a:pPr>
            <a:r>
              <a:rPr lang="en-GB" sz="3200" dirty="0"/>
              <a:t>It is when intentions are so ambiguous that no definite meaning can be extracted which prevent it forming a contract</a:t>
            </a:r>
          </a:p>
          <a:p>
            <a:pPr>
              <a:lnSpc>
                <a:spcPct val="100000"/>
              </a:lnSpc>
              <a:spcBef>
                <a:spcPts val="0"/>
              </a:spcBef>
            </a:pPr>
            <a:endParaRPr lang="en-GB" sz="3200" dirty="0"/>
          </a:p>
        </p:txBody>
      </p:sp>
    </p:spTree>
    <p:extLst>
      <p:ext uri="{BB962C8B-B14F-4D97-AF65-F5344CB8AC3E}">
        <p14:creationId xmlns:p14="http://schemas.microsoft.com/office/powerpoint/2010/main" val="34914424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968E6-D379-48AD-B13F-AF29F0DAF22E}"/>
              </a:ext>
            </a:extLst>
          </p:cNvPr>
          <p:cNvSpPr>
            <a:spLocks noGrp="1"/>
          </p:cNvSpPr>
          <p:nvPr>
            <p:ph type="title"/>
          </p:nvPr>
        </p:nvSpPr>
        <p:spPr/>
        <p:txBody>
          <a:bodyPr>
            <a:normAutofit/>
          </a:bodyPr>
          <a:lstStyle/>
          <a:p>
            <a:pPr algn="ctr"/>
            <a:r>
              <a:rPr lang="en-GB" sz="4400" dirty="0"/>
              <a:t>What is contract Interpretation</a:t>
            </a:r>
          </a:p>
        </p:txBody>
      </p:sp>
      <p:sp>
        <p:nvSpPr>
          <p:cNvPr id="3" name="Content Placeholder 2">
            <a:extLst>
              <a:ext uri="{FF2B5EF4-FFF2-40B4-BE49-F238E27FC236}">
                <a16:creationId xmlns:a16="http://schemas.microsoft.com/office/drawing/2014/main" id="{D440E5FE-6102-4AA7-A6AB-609B061BA16B}"/>
              </a:ext>
            </a:extLst>
          </p:cNvPr>
          <p:cNvSpPr>
            <a:spLocks noGrp="1"/>
          </p:cNvSpPr>
          <p:nvPr>
            <p:ph idx="1"/>
          </p:nvPr>
        </p:nvSpPr>
        <p:spPr>
          <a:xfrm>
            <a:off x="1141412" y="2249486"/>
            <a:ext cx="10168271" cy="4233815"/>
          </a:xfrm>
        </p:spPr>
        <p:txBody>
          <a:bodyPr>
            <a:normAutofit/>
          </a:bodyPr>
          <a:lstStyle/>
          <a:p>
            <a:pPr>
              <a:lnSpc>
                <a:spcPct val="100000"/>
              </a:lnSpc>
              <a:spcBef>
                <a:spcPts val="0"/>
              </a:spcBef>
            </a:pPr>
            <a:r>
              <a:rPr lang="en-GB" sz="3200" dirty="0"/>
              <a:t>The overall aim of interpreting contracts is to determine what the parties meant by it when it was signed</a:t>
            </a:r>
          </a:p>
          <a:p>
            <a:pPr>
              <a:lnSpc>
                <a:spcPct val="100000"/>
              </a:lnSpc>
              <a:spcBef>
                <a:spcPts val="0"/>
              </a:spcBef>
            </a:pPr>
            <a:r>
              <a:rPr lang="en-GB" sz="3200" dirty="0"/>
              <a:t>Being able to read a contract means you’re in a better position, before you sign the contract to:</a:t>
            </a:r>
          </a:p>
          <a:p>
            <a:pPr marL="514350" indent="-514350">
              <a:lnSpc>
                <a:spcPct val="100000"/>
              </a:lnSpc>
              <a:spcBef>
                <a:spcPts val="0"/>
              </a:spcBef>
              <a:buAutoNum type="arabicPeriod"/>
            </a:pPr>
            <a:r>
              <a:rPr lang="en-GB" sz="3200" dirty="0"/>
              <a:t>Decide whether the contract will do what you want it to do</a:t>
            </a:r>
          </a:p>
          <a:p>
            <a:pPr marL="514350" indent="-514350">
              <a:lnSpc>
                <a:spcPct val="100000"/>
              </a:lnSpc>
              <a:spcBef>
                <a:spcPts val="0"/>
              </a:spcBef>
              <a:buAutoNum type="arabicPeriod"/>
            </a:pPr>
            <a:r>
              <a:rPr lang="en-GB" sz="3200" dirty="0"/>
              <a:t>Find the holes in your contract</a:t>
            </a:r>
          </a:p>
          <a:p>
            <a:pPr marL="514350" indent="-514350">
              <a:lnSpc>
                <a:spcPct val="100000"/>
              </a:lnSpc>
              <a:spcBef>
                <a:spcPts val="0"/>
              </a:spcBef>
              <a:buAutoNum type="arabicPeriod"/>
            </a:pPr>
            <a:r>
              <a:rPr lang="en-GB" sz="3200" dirty="0"/>
              <a:t>Work out where you stand in a contract dispute</a:t>
            </a:r>
          </a:p>
        </p:txBody>
      </p:sp>
    </p:spTree>
    <p:extLst>
      <p:ext uri="{BB962C8B-B14F-4D97-AF65-F5344CB8AC3E}">
        <p14:creationId xmlns:p14="http://schemas.microsoft.com/office/powerpoint/2010/main" val="25719347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F246A-6F0D-44F8-B34A-E3A498A1F176}"/>
              </a:ext>
            </a:extLst>
          </p:cNvPr>
          <p:cNvSpPr>
            <a:spLocks noGrp="1"/>
          </p:cNvSpPr>
          <p:nvPr>
            <p:ph type="title"/>
          </p:nvPr>
        </p:nvSpPr>
        <p:spPr/>
        <p:txBody>
          <a:bodyPr>
            <a:normAutofit/>
          </a:bodyPr>
          <a:lstStyle/>
          <a:p>
            <a:pPr algn="ctr"/>
            <a:r>
              <a:rPr lang="en-GB" sz="4400" dirty="0"/>
              <a:t>What is contract interpretation</a:t>
            </a:r>
          </a:p>
        </p:txBody>
      </p:sp>
      <p:sp>
        <p:nvSpPr>
          <p:cNvPr id="3" name="Content Placeholder 2">
            <a:extLst>
              <a:ext uri="{FF2B5EF4-FFF2-40B4-BE49-F238E27FC236}">
                <a16:creationId xmlns:a16="http://schemas.microsoft.com/office/drawing/2014/main" id="{52FB0CBE-C30F-4520-BFC2-29BDA9A3D050}"/>
              </a:ext>
            </a:extLst>
          </p:cNvPr>
          <p:cNvSpPr>
            <a:spLocks noGrp="1"/>
          </p:cNvSpPr>
          <p:nvPr>
            <p:ph idx="1"/>
          </p:nvPr>
        </p:nvSpPr>
        <p:spPr/>
        <p:txBody>
          <a:bodyPr>
            <a:normAutofit/>
          </a:bodyPr>
          <a:lstStyle/>
          <a:p>
            <a:pPr marL="514350" indent="-514350">
              <a:lnSpc>
                <a:spcPct val="100000"/>
              </a:lnSpc>
              <a:spcBef>
                <a:spcPts val="0"/>
              </a:spcBef>
              <a:buAutoNum type="arabicPeriod" startAt="4"/>
            </a:pPr>
            <a:r>
              <a:rPr lang="en-GB" sz="3200" dirty="0"/>
              <a:t>Identify the legal intention of the parties in the contract as a whole, and not individual words</a:t>
            </a:r>
          </a:p>
          <a:p>
            <a:pPr marL="514350" indent="-514350">
              <a:lnSpc>
                <a:spcPct val="100000"/>
              </a:lnSpc>
              <a:spcBef>
                <a:spcPts val="0"/>
              </a:spcBef>
              <a:buAutoNum type="arabicPeriod" startAt="4"/>
            </a:pPr>
            <a:r>
              <a:rPr lang="en-GB" sz="3200" dirty="0"/>
              <a:t>Figure out why someone else reads it a different way</a:t>
            </a:r>
          </a:p>
          <a:p>
            <a:pPr marL="514350" indent="-514350">
              <a:lnSpc>
                <a:spcPct val="100000"/>
              </a:lnSpc>
              <a:spcBef>
                <a:spcPts val="0"/>
              </a:spcBef>
              <a:buAutoNum type="arabicPeriod" startAt="4"/>
            </a:pPr>
            <a:r>
              <a:rPr lang="en-GB" sz="3200" dirty="0"/>
              <a:t>Promote certainty of outcome at the review stage</a:t>
            </a:r>
          </a:p>
        </p:txBody>
      </p:sp>
    </p:spTree>
    <p:extLst>
      <p:ext uri="{BB962C8B-B14F-4D97-AF65-F5344CB8AC3E}">
        <p14:creationId xmlns:p14="http://schemas.microsoft.com/office/powerpoint/2010/main" val="1078474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6C2BF-EDC4-4FC0-959A-26E82D625BFD}"/>
              </a:ext>
            </a:extLst>
          </p:cNvPr>
          <p:cNvSpPr>
            <a:spLocks noGrp="1"/>
          </p:cNvSpPr>
          <p:nvPr>
            <p:ph type="title"/>
          </p:nvPr>
        </p:nvSpPr>
        <p:spPr/>
        <p:txBody>
          <a:bodyPr>
            <a:normAutofit/>
          </a:bodyPr>
          <a:lstStyle/>
          <a:p>
            <a:pPr algn="ctr"/>
            <a:r>
              <a:rPr lang="en-GB" sz="4400" dirty="0"/>
              <a:t>What is contract interpretation</a:t>
            </a:r>
          </a:p>
        </p:txBody>
      </p:sp>
      <p:sp>
        <p:nvSpPr>
          <p:cNvPr id="3" name="Content Placeholder 2">
            <a:extLst>
              <a:ext uri="{FF2B5EF4-FFF2-40B4-BE49-F238E27FC236}">
                <a16:creationId xmlns:a16="http://schemas.microsoft.com/office/drawing/2014/main" id="{60379EBB-E0BD-45FB-8BFA-DCD11DD87234}"/>
              </a:ext>
            </a:extLst>
          </p:cNvPr>
          <p:cNvSpPr>
            <a:spLocks noGrp="1"/>
          </p:cNvSpPr>
          <p:nvPr>
            <p:ph idx="1"/>
          </p:nvPr>
        </p:nvSpPr>
        <p:spPr/>
        <p:txBody>
          <a:bodyPr>
            <a:normAutofit/>
          </a:bodyPr>
          <a:lstStyle/>
          <a:p>
            <a:pPr>
              <a:lnSpc>
                <a:spcPct val="100000"/>
              </a:lnSpc>
              <a:spcBef>
                <a:spcPts val="0"/>
              </a:spcBef>
            </a:pPr>
            <a:r>
              <a:rPr lang="en-GB" sz="3200" dirty="0"/>
              <a:t>It’s not a process of applying legal technical legal rules</a:t>
            </a:r>
          </a:p>
          <a:p>
            <a:pPr>
              <a:lnSpc>
                <a:spcPct val="100000"/>
              </a:lnSpc>
              <a:spcBef>
                <a:spcPts val="0"/>
              </a:spcBef>
            </a:pPr>
            <a:r>
              <a:rPr lang="en-GB" sz="3200" dirty="0"/>
              <a:t>It’s a larger, less technical process which takes into account how a “reasonable person” would read it</a:t>
            </a:r>
          </a:p>
          <a:p>
            <a:pPr>
              <a:lnSpc>
                <a:spcPct val="100000"/>
              </a:lnSpc>
              <a:spcBef>
                <a:spcPts val="0"/>
              </a:spcBef>
            </a:pPr>
            <a:r>
              <a:rPr lang="en-GB" sz="3200" dirty="0"/>
              <a:t>It involves finding out what a reasonable person would have understood the parties to the contract to have meant to agree to</a:t>
            </a:r>
          </a:p>
          <a:p>
            <a:pPr marL="514350" indent="-514350">
              <a:buAutoNum type="arabicPeriod" startAt="4"/>
            </a:pPr>
            <a:endParaRPr lang="en-GB" sz="3200" dirty="0"/>
          </a:p>
        </p:txBody>
      </p:sp>
    </p:spTree>
    <p:extLst>
      <p:ext uri="{BB962C8B-B14F-4D97-AF65-F5344CB8AC3E}">
        <p14:creationId xmlns:p14="http://schemas.microsoft.com/office/powerpoint/2010/main" val="7128394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57A17-C773-4E7D-B062-B633F51E9F93}"/>
              </a:ext>
            </a:extLst>
          </p:cNvPr>
          <p:cNvSpPr>
            <a:spLocks noGrp="1"/>
          </p:cNvSpPr>
          <p:nvPr>
            <p:ph type="title"/>
          </p:nvPr>
        </p:nvSpPr>
        <p:spPr/>
        <p:txBody>
          <a:bodyPr>
            <a:normAutofit/>
          </a:bodyPr>
          <a:lstStyle/>
          <a:p>
            <a:pPr algn="ctr"/>
            <a:r>
              <a:rPr lang="en-GB" sz="4400" dirty="0"/>
              <a:t>How to read contracts and agreements</a:t>
            </a:r>
          </a:p>
        </p:txBody>
      </p:sp>
      <p:sp>
        <p:nvSpPr>
          <p:cNvPr id="3" name="Content Placeholder 2">
            <a:extLst>
              <a:ext uri="{FF2B5EF4-FFF2-40B4-BE49-F238E27FC236}">
                <a16:creationId xmlns:a16="http://schemas.microsoft.com/office/drawing/2014/main" id="{C60479FA-1C08-4A96-A3C8-68E8F4DCDEF4}"/>
              </a:ext>
            </a:extLst>
          </p:cNvPr>
          <p:cNvSpPr>
            <a:spLocks noGrp="1"/>
          </p:cNvSpPr>
          <p:nvPr>
            <p:ph idx="1"/>
          </p:nvPr>
        </p:nvSpPr>
        <p:spPr/>
        <p:txBody>
          <a:bodyPr>
            <a:normAutofit/>
          </a:bodyPr>
          <a:lstStyle/>
          <a:p>
            <a:pPr marL="0" indent="0">
              <a:lnSpc>
                <a:spcPct val="100000"/>
              </a:lnSpc>
              <a:spcBef>
                <a:spcPts val="0"/>
              </a:spcBef>
              <a:buNone/>
            </a:pPr>
            <a:r>
              <a:rPr lang="en-GB" sz="3200" dirty="0"/>
              <a:t>The  steps are:</a:t>
            </a:r>
          </a:p>
          <a:p>
            <a:pPr marL="514350" indent="-514350">
              <a:lnSpc>
                <a:spcPct val="100000"/>
              </a:lnSpc>
              <a:spcBef>
                <a:spcPts val="0"/>
              </a:spcBef>
              <a:buAutoNum type="arabicPeriod"/>
            </a:pPr>
            <a:r>
              <a:rPr lang="en-GB" sz="3200" b="1" u="sng" dirty="0"/>
              <a:t>Find out the background</a:t>
            </a:r>
            <a:r>
              <a:rPr lang="en-GB" sz="3200" dirty="0"/>
              <a:t>: - Establish the background facts- the “matrix of fact” which existed the moment before the contract was signed</a:t>
            </a:r>
          </a:p>
          <a:p>
            <a:pPr marL="514350" indent="-514350">
              <a:lnSpc>
                <a:spcPct val="100000"/>
              </a:lnSpc>
              <a:spcBef>
                <a:spcPts val="0"/>
              </a:spcBef>
              <a:buAutoNum type="arabicPeriod"/>
            </a:pPr>
            <a:r>
              <a:rPr lang="en-GB" sz="3200" b="1" u="sng" dirty="0"/>
              <a:t>Ascertain the overall meaning</a:t>
            </a:r>
            <a:r>
              <a:rPr lang="en-GB" sz="3200" dirty="0"/>
              <a:t>: - This is the commercial purpose of the contract</a:t>
            </a:r>
            <a:endParaRPr lang="en-GB" sz="3200" b="1" u="sng" dirty="0"/>
          </a:p>
        </p:txBody>
      </p:sp>
    </p:spTree>
    <p:extLst>
      <p:ext uri="{BB962C8B-B14F-4D97-AF65-F5344CB8AC3E}">
        <p14:creationId xmlns:p14="http://schemas.microsoft.com/office/powerpoint/2010/main" val="9458666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553B3-2881-41C3-ACA7-8AD955ED1547}"/>
              </a:ext>
            </a:extLst>
          </p:cNvPr>
          <p:cNvSpPr>
            <a:spLocks noGrp="1"/>
          </p:cNvSpPr>
          <p:nvPr>
            <p:ph type="title"/>
          </p:nvPr>
        </p:nvSpPr>
        <p:spPr/>
        <p:txBody>
          <a:bodyPr>
            <a:normAutofit/>
          </a:bodyPr>
          <a:lstStyle/>
          <a:p>
            <a:pPr algn="ctr"/>
            <a:r>
              <a:rPr lang="en-GB" sz="4400" dirty="0"/>
              <a:t>How to read contracts and agreements</a:t>
            </a:r>
          </a:p>
        </p:txBody>
      </p:sp>
      <p:sp>
        <p:nvSpPr>
          <p:cNvPr id="3" name="Content Placeholder 2">
            <a:extLst>
              <a:ext uri="{FF2B5EF4-FFF2-40B4-BE49-F238E27FC236}">
                <a16:creationId xmlns:a16="http://schemas.microsoft.com/office/drawing/2014/main" id="{B80ECFFE-B7A5-43DD-8607-7252F8460032}"/>
              </a:ext>
            </a:extLst>
          </p:cNvPr>
          <p:cNvSpPr>
            <a:spLocks noGrp="1"/>
          </p:cNvSpPr>
          <p:nvPr>
            <p:ph idx="1"/>
          </p:nvPr>
        </p:nvSpPr>
        <p:spPr/>
        <p:txBody>
          <a:bodyPr>
            <a:normAutofit/>
          </a:bodyPr>
          <a:lstStyle/>
          <a:p>
            <a:pPr marL="514350" indent="-514350">
              <a:buAutoNum type="arabicPeriod" startAt="3"/>
            </a:pPr>
            <a:r>
              <a:rPr lang="en-GB" sz="3200" b="1" u="sng" dirty="0"/>
              <a:t>Interpret the words used in the contract</a:t>
            </a:r>
            <a:r>
              <a:rPr lang="en-GB" sz="3200" dirty="0"/>
              <a:t>: - Read the words used in the contract in a way that the contracting parties objectively understand them to mean</a:t>
            </a:r>
          </a:p>
          <a:p>
            <a:pPr marL="514350" indent="-514350">
              <a:buAutoNum type="arabicPeriod" startAt="3"/>
            </a:pPr>
            <a:r>
              <a:rPr lang="en-GB" sz="3200" b="1" u="sng" dirty="0"/>
              <a:t>Resolve the ambiguities</a:t>
            </a:r>
            <a:r>
              <a:rPr lang="en-GB" sz="3200" dirty="0"/>
              <a:t>: - when there is ambiguity in meaning, business common sense prevails to resolve it</a:t>
            </a:r>
            <a:endParaRPr lang="en-GB" sz="3200" b="1" u="sng" dirty="0"/>
          </a:p>
        </p:txBody>
      </p:sp>
    </p:spTree>
    <p:extLst>
      <p:ext uri="{BB962C8B-B14F-4D97-AF65-F5344CB8AC3E}">
        <p14:creationId xmlns:p14="http://schemas.microsoft.com/office/powerpoint/2010/main" val="28755952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E197-BFAB-4FA3-8181-1AF6CDBA4F42}"/>
              </a:ext>
            </a:extLst>
          </p:cNvPr>
          <p:cNvSpPr>
            <a:spLocks noGrp="1"/>
          </p:cNvSpPr>
          <p:nvPr>
            <p:ph type="title"/>
          </p:nvPr>
        </p:nvSpPr>
        <p:spPr/>
        <p:txBody>
          <a:bodyPr>
            <a:normAutofit/>
          </a:bodyPr>
          <a:lstStyle/>
          <a:p>
            <a:pPr algn="ctr"/>
            <a:r>
              <a:rPr lang="en-GB" sz="4400" dirty="0"/>
              <a:t>What’s all that mean</a:t>
            </a:r>
          </a:p>
        </p:txBody>
      </p:sp>
      <p:sp>
        <p:nvSpPr>
          <p:cNvPr id="3" name="Content Placeholder 2">
            <a:extLst>
              <a:ext uri="{FF2B5EF4-FFF2-40B4-BE49-F238E27FC236}">
                <a16:creationId xmlns:a16="http://schemas.microsoft.com/office/drawing/2014/main" id="{E2877E04-EA5E-472B-9D16-070DC58E6926}"/>
              </a:ext>
            </a:extLst>
          </p:cNvPr>
          <p:cNvSpPr>
            <a:spLocks noGrp="1"/>
          </p:cNvSpPr>
          <p:nvPr>
            <p:ph idx="1"/>
          </p:nvPr>
        </p:nvSpPr>
        <p:spPr/>
        <p:txBody>
          <a:bodyPr>
            <a:normAutofit/>
          </a:bodyPr>
          <a:lstStyle/>
          <a:p>
            <a:pPr>
              <a:lnSpc>
                <a:spcPct val="100000"/>
              </a:lnSpc>
              <a:spcBef>
                <a:spcPts val="0"/>
              </a:spcBef>
            </a:pPr>
            <a:r>
              <a:rPr lang="en-GB" sz="3200" dirty="0"/>
              <a:t>Once you have the background to the contract and its commercial purpose you’re in a position to work out what the contract means</a:t>
            </a:r>
          </a:p>
          <a:p>
            <a:pPr>
              <a:lnSpc>
                <a:spcPct val="100000"/>
              </a:lnSpc>
              <a:spcBef>
                <a:spcPts val="0"/>
              </a:spcBef>
            </a:pPr>
            <a:r>
              <a:rPr lang="en-GB" sz="3200" dirty="0"/>
              <a:t>The overriding objective of interpretation of a contract is to give effect to what a reasonable person would have understood the parties to mean</a:t>
            </a:r>
          </a:p>
        </p:txBody>
      </p:sp>
    </p:spTree>
    <p:extLst>
      <p:ext uri="{BB962C8B-B14F-4D97-AF65-F5344CB8AC3E}">
        <p14:creationId xmlns:p14="http://schemas.microsoft.com/office/powerpoint/2010/main" val="40038301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76545-697C-47DA-8DE6-0E08C8685997}"/>
              </a:ext>
            </a:extLst>
          </p:cNvPr>
          <p:cNvSpPr>
            <a:spLocks noGrp="1"/>
          </p:cNvSpPr>
          <p:nvPr>
            <p:ph type="title"/>
          </p:nvPr>
        </p:nvSpPr>
        <p:spPr/>
        <p:txBody>
          <a:bodyPr>
            <a:normAutofit/>
          </a:bodyPr>
          <a:lstStyle/>
          <a:p>
            <a:pPr algn="ctr"/>
            <a:r>
              <a:rPr lang="en-GB" sz="4400" dirty="0"/>
              <a:t>Who’s the reasonable person</a:t>
            </a:r>
          </a:p>
        </p:txBody>
      </p:sp>
      <p:sp>
        <p:nvSpPr>
          <p:cNvPr id="3" name="Content Placeholder 2">
            <a:extLst>
              <a:ext uri="{FF2B5EF4-FFF2-40B4-BE49-F238E27FC236}">
                <a16:creationId xmlns:a16="http://schemas.microsoft.com/office/drawing/2014/main" id="{C143C2F3-F0AD-4C4E-81A0-6C42E4C3DDFF}"/>
              </a:ext>
            </a:extLst>
          </p:cNvPr>
          <p:cNvSpPr>
            <a:spLocks noGrp="1"/>
          </p:cNvSpPr>
          <p:nvPr>
            <p:ph idx="1"/>
          </p:nvPr>
        </p:nvSpPr>
        <p:spPr/>
        <p:txBody>
          <a:bodyPr>
            <a:normAutofit/>
          </a:bodyPr>
          <a:lstStyle/>
          <a:p>
            <a:pPr marL="0" indent="0">
              <a:lnSpc>
                <a:spcPct val="100000"/>
              </a:lnSpc>
              <a:spcBef>
                <a:spcPts val="0"/>
              </a:spcBef>
              <a:buNone/>
            </a:pPr>
            <a:r>
              <a:rPr lang="en-GB" sz="3200" dirty="0"/>
              <a:t>The reasonable person is one that has</a:t>
            </a:r>
          </a:p>
          <a:p>
            <a:pPr marL="514350" indent="-514350">
              <a:lnSpc>
                <a:spcPct val="100000"/>
              </a:lnSpc>
              <a:spcBef>
                <a:spcPts val="0"/>
              </a:spcBef>
              <a:buAutoNum type="arabicPeriod"/>
            </a:pPr>
            <a:r>
              <a:rPr lang="en-GB" sz="3200" dirty="0"/>
              <a:t>Business common sense</a:t>
            </a:r>
          </a:p>
          <a:p>
            <a:pPr marL="514350" indent="-514350">
              <a:lnSpc>
                <a:spcPct val="100000"/>
              </a:lnSpc>
              <a:spcBef>
                <a:spcPts val="0"/>
              </a:spcBef>
              <a:buAutoNum type="arabicPeriod"/>
            </a:pPr>
            <a:r>
              <a:rPr lang="en-GB" sz="3200" dirty="0"/>
              <a:t>The same knowledge as the parties to the contract</a:t>
            </a:r>
          </a:p>
          <a:p>
            <a:pPr marL="514350" indent="-514350">
              <a:lnSpc>
                <a:spcPct val="100000"/>
              </a:lnSpc>
              <a:spcBef>
                <a:spcPts val="0"/>
              </a:spcBef>
              <a:buAutoNum type="arabicPeriod"/>
            </a:pPr>
            <a:r>
              <a:rPr lang="en-GB" sz="3200" dirty="0"/>
              <a:t>Access to all the terms of the contract which were agreed</a:t>
            </a:r>
          </a:p>
          <a:p>
            <a:pPr marL="514350" indent="-514350">
              <a:lnSpc>
                <a:spcPct val="100000"/>
              </a:lnSpc>
              <a:spcBef>
                <a:spcPts val="0"/>
              </a:spcBef>
              <a:buAutoNum type="arabicPeriod"/>
            </a:pPr>
            <a:r>
              <a:rPr lang="en-GB" sz="3200" dirty="0"/>
              <a:t>The experience and expertise of the contracting parties</a:t>
            </a:r>
          </a:p>
        </p:txBody>
      </p:sp>
    </p:spTree>
    <p:extLst>
      <p:ext uri="{BB962C8B-B14F-4D97-AF65-F5344CB8AC3E}">
        <p14:creationId xmlns:p14="http://schemas.microsoft.com/office/powerpoint/2010/main" val="22466517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89FF-8E5D-4376-9469-3ECBDE462DF6}"/>
              </a:ext>
            </a:extLst>
          </p:cNvPr>
          <p:cNvSpPr>
            <a:spLocks noGrp="1"/>
          </p:cNvSpPr>
          <p:nvPr>
            <p:ph type="title"/>
          </p:nvPr>
        </p:nvSpPr>
        <p:spPr/>
        <p:txBody>
          <a:bodyPr>
            <a:normAutofit/>
          </a:bodyPr>
          <a:lstStyle/>
          <a:p>
            <a:pPr algn="ctr"/>
            <a:r>
              <a:rPr lang="en-GB" sz="4400" dirty="0"/>
              <a:t>Matrix of fact: Background to the Contract</a:t>
            </a:r>
          </a:p>
        </p:txBody>
      </p:sp>
      <p:sp>
        <p:nvSpPr>
          <p:cNvPr id="3" name="Content Placeholder 2">
            <a:extLst>
              <a:ext uri="{FF2B5EF4-FFF2-40B4-BE49-F238E27FC236}">
                <a16:creationId xmlns:a16="http://schemas.microsoft.com/office/drawing/2014/main" id="{15182BF8-7FC5-4EEB-9328-FF79C643CA91}"/>
              </a:ext>
            </a:extLst>
          </p:cNvPr>
          <p:cNvSpPr>
            <a:spLocks noGrp="1"/>
          </p:cNvSpPr>
          <p:nvPr>
            <p:ph idx="1"/>
          </p:nvPr>
        </p:nvSpPr>
        <p:spPr/>
        <p:txBody>
          <a:bodyPr>
            <a:normAutofit/>
          </a:bodyPr>
          <a:lstStyle/>
          <a:p>
            <a:pPr>
              <a:lnSpc>
                <a:spcPct val="100000"/>
              </a:lnSpc>
              <a:spcBef>
                <a:spcPts val="0"/>
              </a:spcBef>
            </a:pPr>
            <a:r>
              <a:rPr lang="en-GB" sz="3200" dirty="0"/>
              <a:t>This is the surrounding circumstances leading into the signing of the contract</a:t>
            </a:r>
          </a:p>
          <a:p>
            <a:pPr>
              <a:lnSpc>
                <a:spcPct val="100000"/>
              </a:lnSpc>
              <a:spcBef>
                <a:spcPts val="0"/>
              </a:spcBef>
            </a:pPr>
            <a:r>
              <a:rPr lang="en-GB" sz="3200" dirty="0"/>
              <a:t>It includes “absolutely anything” which would affect the way in which the language of the document would be understood by a reasonable person</a:t>
            </a:r>
          </a:p>
          <a:p>
            <a:pPr>
              <a:lnSpc>
                <a:spcPct val="100000"/>
              </a:lnSpc>
              <a:spcBef>
                <a:spcPts val="0"/>
              </a:spcBef>
            </a:pPr>
            <a:r>
              <a:rPr lang="en-GB" sz="3200" dirty="0"/>
              <a:t>Pre-contractual negotiations are only considered in cases for rectification of contracts</a:t>
            </a:r>
          </a:p>
        </p:txBody>
      </p:sp>
    </p:spTree>
    <p:extLst>
      <p:ext uri="{BB962C8B-B14F-4D97-AF65-F5344CB8AC3E}">
        <p14:creationId xmlns:p14="http://schemas.microsoft.com/office/powerpoint/2010/main" val="2891973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AFA4B-E2BA-4CC0-B062-5F7A48A661DE}"/>
              </a:ext>
            </a:extLst>
          </p:cNvPr>
          <p:cNvSpPr>
            <a:spLocks noGrp="1"/>
          </p:cNvSpPr>
          <p:nvPr>
            <p:ph type="title"/>
          </p:nvPr>
        </p:nvSpPr>
        <p:spPr/>
        <p:txBody>
          <a:bodyPr>
            <a:normAutofit/>
          </a:bodyPr>
          <a:lstStyle/>
          <a:p>
            <a:pPr algn="ctr"/>
            <a:r>
              <a:rPr lang="en-GB" sz="4400" dirty="0"/>
              <a:t>Matrix of Fact: Background</a:t>
            </a:r>
          </a:p>
        </p:txBody>
      </p:sp>
      <p:sp>
        <p:nvSpPr>
          <p:cNvPr id="3" name="Content Placeholder 2">
            <a:extLst>
              <a:ext uri="{FF2B5EF4-FFF2-40B4-BE49-F238E27FC236}">
                <a16:creationId xmlns:a16="http://schemas.microsoft.com/office/drawing/2014/main" id="{D5202EB7-5DC7-4E4F-9FB1-F82D53E6A283}"/>
              </a:ext>
            </a:extLst>
          </p:cNvPr>
          <p:cNvSpPr>
            <a:spLocks noGrp="1"/>
          </p:cNvSpPr>
          <p:nvPr>
            <p:ph idx="1"/>
          </p:nvPr>
        </p:nvSpPr>
        <p:spPr/>
        <p:txBody>
          <a:bodyPr>
            <a:normAutofit/>
          </a:bodyPr>
          <a:lstStyle/>
          <a:p>
            <a:pPr marL="0" indent="0">
              <a:lnSpc>
                <a:spcPct val="100000"/>
              </a:lnSpc>
              <a:spcBef>
                <a:spcPts val="0"/>
              </a:spcBef>
              <a:buNone/>
            </a:pPr>
            <a:r>
              <a:rPr lang="en-GB" sz="3200" dirty="0"/>
              <a:t>That “absolutely anything” has two exceptions.  The matrix of fact does not include: -</a:t>
            </a:r>
          </a:p>
          <a:p>
            <a:pPr marL="514350" indent="-514350">
              <a:lnSpc>
                <a:spcPct val="100000"/>
              </a:lnSpc>
              <a:spcBef>
                <a:spcPts val="0"/>
              </a:spcBef>
              <a:buAutoNum type="arabicPeriod"/>
            </a:pPr>
            <a:r>
              <a:rPr lang="en-GB" sz="3200" dirty="0"/>
              <a:t>The negotiations of the parties, whether spoken or in writing, and</a:t>
            </a:r>
          </a:p>
          <a:p>
            <a:pPr marL="514350" indent="-514350">
              <a:lnSpc>
                <a:spcPct val="100000"/>
              </a:lnSpc>
              <a:spcBef>
                <a:spcPts val="0"/>
              </a:spcBef>
              <a:buAutoNum type="arabicPeriod"/>
            </a:pPr>
            <a:r>
              <a:rPr lang="en-GB" sz="3200" dirty="0"/>
              <a:t>What the contracting parties personally intended by the contract, i.e. their subjective intentions</a:t>
            </a:r>
          </a:p>
        </p:txBody>
      </p:sp>
    </p:spTree>
    <p:extLst>
      <p:ext uri="{BB962C8B-B14F-4D97-AF65-F5344CB8AC3E}">
        <p14:creationId xmlns:p14="http://schemas.microsoft.com/office/powerpoint/2010/main" val="35518347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34F0A-3816-4D44-A97E-B6B6111F28F4}"/>
              </a:ext>
            </a:extLst>
          </p:cNvPr>
          <p:cNvSpPr>
            <a:spLocks noGrp="1"/>
          </p:cNvSpPr>
          <p:nvPr>
            <p:ph type="title"/>
          </p:nvPr>
        </p:nvSpPr>
        <p:spPr/>
        <p:txBody>
          <a:bodyPr>
            <a:normAutofit/>
          </a:bodyPr>
          <a:lstStyle/>
          <a:p>
            <a:pPr algn="ctr"/>
            <a:r>
              <a:rPr lang="en-GB" sz="4400" dirty="0"/>
              <a:t>What can be taken into account?</a:t>
            </a:r>
          </a:p>
        </p:txBody>
      </p:sp>
      <p:sp>
        <p:nvSpPr>
          <p:cNvPr id="4" name="Content Placeholder 2">
            <a:extLst>
              <a:ext uri="{FF2B5EF4-FFF2-40B4-BE49-F238E27FC236}">
                <a16:creationId xmlns:a16="http://schemas.microsoft.com/office/drawing/2014/main" id="{DC807E91-09CA-4044-A02A-EA5677D8C8F3}"/>
              </a:ext>
            </a:extLst>
          </p:cNvPr>
          <p:cNvSpPr>
            <a:spLocks noGrp="1"/>
          </p:cNvSpPr>
          <p:nvPr>
            <p:ph idx="1"/>
          </p:nvPr>
        </p:nvSpPr>
        <p:spPr>
          <a:xfrm>
            <a:off x="1141413" y="2249488"/>
            <a:ext cx="9906000" cy="3541712"/>
          </a:xfrm>
        </p:spPr>
        <p:txBody>
          <a:bodyPr>
            <a:normAutofit/>
          </a:bodyPr>
          <a:lstStyle/>
          <a:p>
            <a:pPr>
              <a:lnSpc>
                <a:spcPct val="100000"/>
              </a:lnSpc>
              <a:spcBef>
                <a:spcPts val="0"/>
              </a:spcBef>
            </a:pPr>
            <a:r>
              <a:rPr lang="en-GB" sz="3200" b="1" u="sng" dirty="0"/>
              <a:t>Assumed knowledge</a:t>
            </a:r>
            <a:r>
              <a:rPr lang="en-GB" sz="3200" dirty="0"/>
              <a:t>: Knowledge a reasonable observer would have expected, believed and assumed both contracting parties have had</a:t>
            </a:r>
          </a:p>
          <a:p>
            <a:pPr>
              <a:lnSpc>
                <a:spcPct val="100000"/>
              </a:lnSpc>
              <a:spcBef>
                <a:spcPts val="0"/>
              </a:spcBef>
            </a:pPr>
            <a:r>
              <a:rPr lang="en-GB" sz="3200" dirty="0"/>
              <a:t>Assumed knowledge does not extend to knowledge which a reasonable observer might think that they have</a:t>
            </a:r>
          </a:p>
          <a:p>
            <a:pPr>
              <a:lnSpc>
                <a:spcPct val="100000"/>
              </a:lnSpc>
              <a:spcBef>
                <a:spcPts val="0"/>
              </a:spcBef>
            </a:pPr>
            <a:r>
              <a:rPr lang="en-GB" sz="3200" dirty="0"/>
              <a:t>It must be close to certain that t</a:t>
            </a:r>
            <a:r>
              <a:rPr lang="en-GB" sz="3200" b="1" dirty="0"/>
              <a:t>h</a:t>
            </a:r>
            <a:r>
              <a:rPr lang="en-GB" sz="3200" dirty="0"/>
              <a:t>e knowledge was known by both of the contracting parties</a:t>
            </a:r>
          </a:p>
        </p:txBody>
      </p:sp>
    </p:spTree>
    <p:extLst>
      <p:ext uri="{BB962C8B-B14F-4D97-AF65-F5344CB8AC3E}">
        <p14:creationId xmlns:p14="http://schemas.microsoft.com/office/powerpoint/2010/main" val="24197775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8B10-C6EF-4742-946E-8B219884EE6D}"/>
              </a:ext>
            </a:extLst>
          </p:cNvPr>
          <p:cNvSpPr>
            <a:spLocks noGrp="1"/>
          </p:cNvSpPr>
          <p:nvPr>
            <p:ph type="title"/>
          </p:nvPr>
        </p:nvSpPr>
        <p:spPr/>
        <p:txBody>
          <a:bodyPr>
            <a:normAutofit/>
          </a:bodyPr>
          <a:lstStyle/>
          <a:p>
            <a:pPr algn="ctr"/>
            <a:r>
              <a:rPr lang="en-GB" sz="4400" dirty="0"/>
              <a:t>What can be taken into account?</a:t>
            </a:r>
          </a:p>
        </p:txBody>
      </p:sp>
      <p:sp>
        <p:nvSpPr>
          <p:cNvPr id="3" name="Content Placeholder 2">
            <a:extLst>
              <a:ext uri="{FF2B5EF4-FFF2-40B4-BE49-F238E27FC236}">
                <a16:creationId xmlns:a16="http://schemas.microsoft.com/office/drawing/2014/main" id="{C2AF23A6-F87B-401F-A247-E299B9E0DCD5}"/>
              </a:ext>
            </a:extLst>
          </p:cNvPr>
          <p:cNvSpPr>
            <a:spLocks noGrp="1"/>
          </p:cNvSpPr>
          <p:nvPr>
            <p:ph idx="1"/>
          </p:nvPr>
        </p:nvSpPr>
        <p:spPr>
          <a:xfrm>
            <a:off x="1223914" y="2097088"/>
            <a:ext cx="9905999" cy="3541714"/>
          </a:xfrm>
        </p:spPr>
        <p:txBody>
          <a:bodyPr>
            <a:normAutofit/>
          </a:bodyPr>
          <a:lstStyle/>
          <a:p>
            <a:pPr>
              <a:lnSpc>
                <a:spcPct val="100000"/>
              </a:lnSpc>
              <a:spcBef>
                <a:spcPts val="0"/>
              </a:spcBef>
            </a:pPr>
            <a:r>
              <a:rPr lang="en-GB" sz="3200" b="1" u="sng" dirty="0"/>
              <a:t>Knowledge not shared</a:t>
            </a:r>
            <a:r>
              <a:rPr lang="en-GB" sz="3200" dirty="0"/>
              <a:t>: Information which only one of the parties knew cannot be information both of them knew</a:t>
            </a:r>
          </a:p>
          <a:p>
            <a:pPr>
              <a:lnSpc>
                <a:spcPct val="100000"/>
              </a:lnSpc>
              <a:spcBef>
                <a:spcPts val="0"/>
              </a:spcBef>
            </a:pPr>
            <a:r>
              <a:rPr lang="en-GB" sz="3200" dirty="0"/>
              <a:t>So facts known only to one of the contracting parties can’t assist when interpreting a contract</a:t>
            </a:r>
          </a:p>
        </p:txBody>
      </p:sp>
    </p:spTree>
    <p:extLst>
      <p:ext uri="{BB962C8B-B14F-4D97-AF65-F5344CB8AC3E}">
        <p14:creationId xmlns:p14="http://schemas.microsoft.com/office/powerpoint/2010/main" val="20766570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2AB8D-384F-486B-8670-F0F3514E7E7C}"/>
              </a:ext>
            </a:extLst>
          </p:cNvPr>
          <p:cNvSpPr>
            <a:spLocks noGrp="1"/>
          </p:cNvSpPr>
          <p:nvPr>
            <p:ph type="title"/>
          </p:nvPr>
        </p:nvSpPr>
        <p:spPr/>
        <p:txBody>
          <a:bodyPr>
            <a:normAutofit/>
          </a:bodyPr>
          <a:lstStyle/>
          <a:p>
            <a:pPr algn="ctr"/>
            <a:r>
              <a:rPr lang="en-GB" sz="4400" dirty="0"/>
              <a:t>Overall Meaning of the Contract</a:t>
            </a:r>
          </a:p>
        </p:txBody>
      </p:sp>
      <p:sp>
        <p:nvSpPr>
          <p:cNvPr id="3" name="Content Placeholder 2">
            <a:extLst>
              <a:ext uri="{FF2B5EF4-FFF2-40B4-BE49-F238E27FC236}">
                <a16:creationId xmlns:a16="http://schemas.microsoft.com/office/drawing/2014/main" id="{D0D131E0-F3AE-4763-9563-0EF2143FD107}"/>
              </a:ext>
            </a:extLst>
          </p:cNvPr>
          <p:cNvSpPr>
            <a:spLocks noGrp="1"/>
          </p:cNvSpPr>
          <p:nvPr>
            <p:ph idx="1"/>
          </p:nvPr>
        </p:nvSpPr>
        <p:spPr/>
        <p:txBody>
          <a:bodyPr>
            <a:noAutofit/>
          </a:bodyPr>
          <a:lstStyle/>
          <a:p>
            <a:pPr>
              <a:lnSpc>
                <a:spcPct val="100000"/>
              </a:lnSpc>
              <a:spcBef>
                <a:spcPts val="0"/>
              </a:spcBef>
            </a:pPr>
            <a:r>
              <a:rPr lang="en-GB" sz="3200" dirty="0"/>
              <a:t>Contracts are interpreted against the backdrop of the commercial purpose of the particular transaction</a:t>
            </a:r>
          </a:p>
          <a:p>
            <a:pPr>
              <a:lnSpc>
                <a:spcPct val="100000"/>
              </a:lnSpc>
              <a:spcBef>
                <a:spcPts val="0"/>
              </a:spcBef>
            </a:pPr>
            <a:r>
              <a:rPr lang="en-GB" sz="3200" dirty="0"/>
              <a:t>The commercial purpose might be to: “lease the premises for a fixed term”</a:t>
            </a:r>
          </a:p>
          <a:p>
            <a:pPr>
              <a:lnSpc>
                <a:spcPct val="100000"/>
              </a:lnSpc>
              <a:spcBef>
                <a:spcPts val="0"/>
              </a:spcBef>
            </a:pPr>
            <a:r>
              <a:rPr lang="en-GB" sz="3200" dirty="0"/>
              <a:t>The commercial purpose sets the backdrop to assess rival interpretation of a contract within their commercial setting and to investigate the commercial consequences of the interpretation</a:t>
            </a:r>
          </a:p>
        </p:txBody>
      </p:sp>
    </p:spTree>
    <p:extLst>
      <p:ext uri="{BB962C8B-B14F-4D97-AF65-F5344CB8AC3E}">
        <p14:creationId xmlns:p14="http://schemas.microsoft.com/office/powerpoint/2010/main" val="17850878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53E7-1533-46BE-9691-4892CE7B5B71}"/>
              </a:ext>
            </a:extLst>
          </p:cNvPr>
          <p:cNvSpPr>
            <a:spLocks noGrp="1"/>
          </p:cNvSpPr>
          <p:nvPr>
            <p:ph type="title"/>
          </p:nvPr>
        </p:nvSpPr>
        <p:spPr/>
        <p:txBody>
          <a:bodyPr>
            <a:normAutofit/>
          </a:bodyPr>
          <a:lstStyle/>
          <a:p>
            <a:pPr algn="ctr"/>
            <a:r>
              <a:rPr lang="en-GB" sz="4400" dirty="0"/>
              <a:t>Interpreting the words in the contract</a:t>
            </a:r>
          </a:p>
        </p:txBody>
      </p:sp>
      <p:sp>
        <p:nvSpPr>
          <p:cNvPr id="3" name="Content Placeholder 2">
            <a:extLst>
              <a:ext uri="{FF2B5EF4-FFF2-40B4-BE49-F238E27FC236}">
                <a16:creationId xmlns:a16="http://schemas.microsoft.com/office/drawing/2014/main" id="{2F40FDDD-4F15-43C2-8D6F-AE6F72B644C0}"/>
              </a:ext>
            </a:extLst>
          </p:cNvPr>
          <p:cNvSpPr>
            <a:spLocks noGrp="1"/>
          </p:cNvSpPr>
          <p:nvPr>
            <p:ph idx="1"/>
          </p:nvPr>
        </p:nvSpPr>
        <p:spPr>
          <a:xfrm>
            <a:off x="598273" y="2097088"/>
            <a:ext cx="9905999" cy="3541714"/>
          </a:xfrm>
        </p:spPr>
        <p:txBody>
          <a:bodyPr>
            <a:normAutofit/>
          </a:bodyPr>
          <a:lstStyle/>
          <a:p>
            <a:pPr marL="0" indent="0">
              <a:lnSpc>
                <a:spcPct val="100000"/>
              </a:lnSpc>
              <a:spcBef>
                <a:spcPts val="0"/>
              </a:spcBef>
              <a:buNone/>
            </a:pPr>
            <a:r>
              <a:rPr lang="en-GB" sz="3200" dirty="0"/>
              <a:t>The meaning of a contract:</a:t>
            </a:r>
          </a:p>
          <a:p>
            <a:pPr marL="0" indent="0">
              <a:lnSpc>
                <a:spcPct val="100000"/>
              </a:lnSpc>
              <a:spcBef>
                <a:spcPts val="0"/>
              </a:spcBef>
              <a:buNone/>
            </a:pPr>
            <a:r>
              <a:rPr lang="en-GB" sz="3200" dirty="0"/>
              <a:t>	Is what the parties using these words against the 	relevant background would reasonably have been</a:t>
            </a:r>
          </a:p>
          <a:p>
            <a:pPr marL="0" indent="0">
              <a:lnSpc>
                <a:spcPct val="100000"/>
              </a:lnSpc>
              <a:spcBef>
                <a:spcPts val="0"/>
              </a:spcBef>
              <a:buNone/>
            </a:pPr>
            <a:r>
              <a:rPr lang="en-GB" sz="3200" dirty="0"/>
              <a:t>	understood to mean</a:t>
            </a:r>
          </a:p>
          <a:p>
            <a:pPr marL="0" indent="0">
              <a:lnSpc>
                <a:spcPct val="100000"/>
              </a:lnSpc>
              <a:spcBef>
                <a:spcPts val="0"/>
              </a:spcBef>
              <a:buNone/>
            </a:pPr>
            <a:r>
              <a:rPr lang="en-GB" sz="3200" dirty="0"/>
              <a:t>This meaning of the contracts was contrasted with the meaning of words in dictionaries and grammar books</a:t>
            </a:r>
          </a:p>
        </p:txBody>
      </p:sp>
    </p:spTree>
    <p:extLst>
      <p:ext uri="{BB962C8B-B14F-4D97-AF65-F5344CB8AC3E}">
        <p14:creationId xmlns:p14="http://schemas.microsoft.com/office/powerpoint/2010/main" val="34658073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DA3DE-B2DB-495F-889F-A29124D48A88}"/>
              </a:ext>
            </a:extLst>
          </p:cNvPr>
          <p:cNvSpPr>
            <a:spLocks noGrp="1"/>
          </p:cNvSpPr>
          <p:nvPr>
            <p:ph type="title"/>
          </p:nvPr>
        </p:nvSpPr>
        <p:spPr/>
        <p:txBody>
          <a:bodyPr>
            <a:normAutofit/>
          </a:bodyPr>
          <a:lstStyle/>
          <a:p>
            <a:pPr algn="ctr"/>
            <a:r>
              <a:rPr lang="en-GB" sz="4400" dirty="0"/>
              <a:t>Interpreting the words in the contract</a:t>
            </a:r>
          </a:p>
        </p:txBody>
      </p:sp>
      <p:sp>
        <p:nvSpPr>
          <p:cNvPr id="3" name="Content Placeholder 2">
            <a:extLst>
              <a:ext uri="{FF2B5EF4-FFF2-40B4-BE49-F238E27FC236}">
                <a16:creationId xmlns:a16="http://schemas.microsoft.com/office/drawing/2014/main" id="{CDA0EB30-A2DB-465E-AFA3-5D795D11E647}"/>
              </a:ext>
            </a:extLst>
          </p:cNvPr>
          <p:cNvSpPr>
            <a:spLocks noGrp="1"/>
          </p:cNvSpPr>
          <p:nvPr>
            <p:ph idx="1"/>
          </p:nvPr>
        </p:nvSpPr>
        <p:spPr/>
        <p:txBody>
          <a:bodyPr>
            <a:normAutofit/>
          </a:bodyPr>
          <a:lstStyle/>
          <a:p>
            <a:pPr>
              <a:lnSpc>
                <a:spcPct val="100000"/>
              </a:lnSpc>
              <a:spcBef>
                <a:spcPts val="0"/>
              </a:spcBef>
            </a:pPr>
            <a:r>
              <a:rPr lang="en-GB" sz="3200" dirty="0"/>
              <a:t>So it is the “natural and ordinary meaning” of the words you are looking for.  Not their dictionary meaning</a:t>
            </a:r>
          </a:p>
          <a:p>
            <a:pPr>
              <a:lnSpc>
                <a:spcPct val="100000"/>
              </a:lnSpc>
              <a:spcBef>
                <a:spcPts val="0"/>
              </a:spcBef>
            </a:pPr>
            <a:r>
              <a:rPr lang="en-GB" sz="3200" dirty="0"/>
              <a:t>The ordinary meaning of words in contracts relies upon the context in which it is used.  That is, against the matrix of fact</a:t>
            </a:r>
          </a:p>
        </p:txBody>
      </p:sp>
    </p:spTree>
    <p:extLst>
      <p:ext uri="{BB962C8B-B14F-4D97-AF65-F5344CB8AC3E}">
        <p14:creationId xmlns:p14="http://schemas.microsoft.com/office/powerpoint/2010/main" val="24672081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9BB8-391D-4C1A-8C38-B40703D21F56}"/>
              </a:ext>
            </a:extLst>
          </p:cNvPr>
          <p:cNvSpPr>
            <a:spLocks noGrp="1"/>
          </p:cNvSpPr>
          <p:nvPr>
            <p:ph type="title"/>
          </p:nvPr>
        </p:nvSpPr>
        <p:spPr/>
        <p:txBody>
          <a:bodyPr>
            <a:normAutofit/>
          </a:bodyPr>
          <a:lstStyle/>
          <a:p>
            <a:pPr algn="ctr"/>
            <a:r>
              <a:rPr lang="en-GB" sz="4400" dirty="0"/>
              <a:t>Interpreting words in the contract</a:t>
            </a:r>
          </a:p>
        </p:txBody>
      </p:sp>
      <p:sp>
        <p:nvSpPr>
          <p:cNvPr id="3" name="Content Placeholder 2">
            <a:extLst>
              <a:ext uri="{FF2B5EF4-FFF2-40B4-BE49-F238E27FC236}">
                <a16:creationId xmlns:a16="http://schemas.microsoft.com/office/drawing/2014/main" id="{7DBDF822-0842-438A-9793-3AD7881D6D9C}"/>
              </a:ext>
            </a:extLst>
          </p:cNvPr>
          <p:cNvSpPr>
            <a:spLocks noGrp="1"/>
          </p:cNvSpPr>
          <p:nvPr>
            <p:ph idx="1"/>
          </p:nvPr>
        </p:nvSpPr>
        <p:spPr/>
        <p:txBody>
          <a:bodyPr>
            <a:normAutofit/>
          </a:bodyPr>
          <a:lstStyle/>
          <a:p>
            <a:pPr marL="0" indent="0">
              <a:lnSpc>
                <a:spcPct val="100000"/>
              </a:lnSpc>
              <a:spcBef>
                <a:spcPts val="0"/>
              </a:spcBef>
              <a:buNone/>
            </a:pPr>
            <a:r>
              <a:rPr lang="en-GB" sz="3200" dirty="0"/>
              <a:t>To describe the meaning of words, you can have regard to:</a:t>
            </a:r>
          </a:p>
          <a:p>
            <a:pPr>
              <a:lnSpc>
                <a:spcPct val="100000"/>
              </a:lnSpc>
              <a:spcBef>
                <a:spcPts val="0"/>
              </a:spcBef>
            </a:pPr>
            <a:r>
              <a:rPr lang="en-GB" sz="3200" dirty="0"/>
              <a:t>Words used in the contract</a:t>
            </a:r>
          </a:p>
          <a:p>
            <a:pPr>
              <a:lnSpc>
                <a:spcPct val="100000"/>
              </a:lnSpc>
              <a:spcBef>
                <a:spcPts val="0"/>
              </a:spcBef>
            </a:pPr>
            <a:r>
              <a:rPr lang="en-GB" sz="3200" dirty="0"/>
              <a:t>The provision of the contract, considered as a whole</a:t>
            </a:r>
          </a:p>
          <a:p>
            <a:pPr>
              <a:lnSpc>
                <a:spcPct val="100000"/>
              </a:lnSpc>
              <a:spcBef>
                <a:spcPts val="0"/>
              </a:spcBef>
            </a:pPr>
            <a:r>
              <a:rPr lang="en-GB" sz="3200" dirty="0"/>
              <a:t>The surrounding circumstances in so far as they were known to both parties as they existed at the time of the contract</a:t>
            </a:r>
          </a:p>
          <a:p>
            <a:pPr>
              <a:lnSpc>
                <a:spcPct val="100000"/>
              </a:lnSpc>
              <a:spcBef>
                <a:spcPts val="0"/>
              </a:spcBef>
            </a:pPr>
            <a:r>
              <a:rPr lang="en-GB" sz="3200" dirty="0"/>
              <a:t>Commercial common sense</a:t>
            </a:r>
          </a:p>
          <a:p>
            <a:pPr marL="0" indent="0">
              <a:buNone/>
            </a:pPr>
            <a:endParaRPr lang="en-GB" sz="3200" dirty="0"/>
          </a:p>
        </p:txBody>
      </p:sp>
    </p:spTree>
    <p:extLst>
      <p:ext uri="{BB962C8B-B14F-4D97-AF65-F5344CB8AC3E}">
        <p14:creationId xmlns:p14="http://schemas.microsoft.com/office/powerpoint/2010/main" val="29074591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346E4-EACF-4028-A8E3-6C87F3FB58E2}"/>
              </a:ext>
            </a:extLst>
          </p:cNvPr>
          <p:cNvSpPr>
            <a:spLocks noGrp="1"/>
          </p:cNvSpPr>
          <p:nvPr>
            <p:ph type="title"/>
          </p:nvPr>
        </p:nvSpPr>
        <p:spPr/>
        <p:txBody>
          <a:bodyPr>
            <a:normAutofit/>
          </a:bodyPr>
          <a:lstStyle/>
          <a:p>
            <a:pPr algn="ctr"/>
            <a:r>
              <a:rPr lang="en-GB" sz="4400" dirty="0"/>
              <a:t>Resolving Ambiguities in business contracts</a:t>
            </a:r>
          </a:p>
        </p:txBody>
      </p:sp>
      <p:sp>
        <p:nvSpPr>
          <p:cNvPr id="3" name="Content Placeholder 2">
            <a:extLst>
              <a:ext uri="{FF2B5EF4-FFF2-40B4-BE49-F238E27FC236}">
                <a16:creationId xmlns:a16="http://schemas.microsoft.com/office/drawing/2014/main" id="{6F3F994B-4FEC-4C6C-AE76-373B9D1AD129}"/>
              </a:ext>
            </a:extLst>
          </p:cNvPr>
          <p:cNvSpPr>
            <a:spLocks noGrp="1"/>
          </p:cNvSpPr>
          <p:nvPr>
            <p:ph idx="1"/>
          </p:nvPr>
        </p:nvSpPr>
        <p:spPr>
          <a:xfrm>
            <a:off x="1003908" y="2256362"/>
            <a:ext cx="9905999" cy="3541714"/>
          </a:xfrm>
        </p:spPr>
        <p:txBody>
          <a:bodyPr>
            <a:noAutofit/>
          </a:bodyPr>
          <a:lstStyle/>
          <a:p>
            <a:pPr>
              <a:lnSpc>
                <a:spcPct val="100000"/>
              </a:lnSpc>
              <a:spcBef>
                <a:spcPts val="0"/>
              </a:spcBef>
            </a:pPr>
            <a:r>
              <a:rPr lang="en-GB" sz="3200" dirty="0"/>
              <a:t>Courts don’t easily accept that contracting parties make mistakes in the words that they use in important documents, such as contracts</a:t>
            </a:r>
          </a:p>
          <a:p>
            <a:pPr>
              <a:lnSpc>
                <a:spcPct val="100000"/>
              </a:lnSpc>
              <a:spcBef>
                <a:spcPts val="0"/>
              </a:spcBef>
            </a:pPr>
            <a:r>
              <a:rPr lang="en-GB" sz="3200" dirty="0"/>
              <a:t>Consequently, the courts will intervene and start interpreting the natural and ordinary meaning of the words easily or lightly</a:t>
            </a:r>
          </a:p>
          <a:p>
            <a:pPr>
              <a:lnSpc>
                <a:spcPct val="100000"/>
              </a:lnSpc>
              <a:spcBef>
                <a:spcPts val="0"/>
              </a:spcBef>
            </a:pPr>
            <a:r>
              <a:rPr lang="en-GB" sz="3200" dirty="0"/>
              <a:t>If the ordinary meaning of the words makes sense in relation to the rest of the document and the factual background then courts give effect to that language</a:t>
            </a:r>
          </a:p>
        </p:txBody>
      </p:sp>
    </p:spTree>
    <p:extLst>
      <p:ext uri="{BB962C8B-B14F-4D97-AF65-F5344CB8AC3E}">
        <p14:creationId xmlns:p14="http://schemas.microsoft.com/office/powerpoint/2010/main" val="35578048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B2A03-12EC-4837-9933-69C13436DB1A}"/>
              </a:ext>
            </a:extLst>
          </p:cNvPr>
          <p:cNvSpPr>
            <a:spLocks noGrp="1"/>
          </p:cNvSpPr>
          <p:nvPr>
            <p:ph type="title"/>
          </p:nvPr>
        </p:nvSpPr>
        <p:spPr/>
        <p:txBody>
          <a:bodyPr>
            <a:normAutofit/>
          </a:bodyPr>
          <a:lstStyle/>
          <a:p>
            <a:r>
              <a:rPr lang="en-GB" sz="4400" dirty="0"/>
              <a:t>Resolving Ambiguities in Business Contracts</a:t>
            </a:r>
          </a:p>
        </p:txBody>
      </p:sp>
      <p:sp>
        <p:nvSpPr>
          <p:cNvPr id="3" name="Content Placeholder 2">
            <a:extLst>
              <a:ext uri="{FF2B5EF4-FFF2-40B4-BE49-F238E27FC236}">
                <a16:creationId xmlns:a16="http://schemas.microsoft.com/office/drawing/2014/main" id="{CD8F9238-A0FD-49FB-8C22-801AF875F055}"/>
              </a:ext>
            </a:extLst>
          </p:cNvPr>
          <p:cNvSpPr>
            <a:spLocks noGrp="1"/>
          </p:cNvSpPr>
          <p:nvPr>
            <p:ph idx="1"/>
          </p:nvPr>
        </p:nvSpPr>
        <p:spPr>
          <a:xfrm>
            <a:off x="989895" y="2035056"/>
            <a:ext cx="10002382" cy="3364258"/>
          </a:xfrm>
        </p:spPr>
        <p:txBody>
          <a:bodyPr>
            <a:noAutofit/>
          </a:bodyPr>
          <a:lstStyle/>
          <a:p>
            <a:pPr marL="0" indent="0">
              <a:lnSpc>
                <a:spcPct val="100000"/>
              </a:lnSpc>
              <a:spcBef>
                <a:spcPts val="0"/>
              </a:spcBef>
              <a:buNone/>
            </a:pPr>
            <a:r>
              <a:rPr lang="en-GB" sz="3200" dirty="0"/>
              <a:t>The party raising the point of interpretation will need to show something has gone wrong with the language by showing</a:t>
            </a:r>
          </a:p>
          <a:p>
            <a:pPr marL="514350" indent="-514350">
              <a:lnSpc>
                <a:spcPct val="100000"/>
              </a:lnSpc>
              <a:spcBef>
                <a:spcPts val="0"/>
              </a:spcBef>
              <a:buAutoNum type="arabicPeriod"/>
            </a:pPr>
            <a:r>
              <a:rPr lang="en-GB" sz="3200" b="1" u="sng" dirty="0"/>
              <a:t>A clear mistake in the contract</a:t>
            </a:r>
            <a:r>
              <a:rPr lang="en-GB" sz="3200" dirty="0"/>
              <a:t>: - The words used produce a result which is commercially nonsensical that the parties could not have </a:t>
            </a:r>
            <a:r>
              <a:rPr lang="en-GB" sz="3200" dirty="0" err="1"/>
              <a:t>indended</a:t>
            </a:r>
            <a:r>
              <a:rPr lang="en-GB" sz="3200" dirty="0"/>
              <a:t> it</a:t>
            </a:r>
            <a:endParaRPr lang="en-GB" sz="3200" b="1" u="sng" dirty="0"/>
          </a:p>
          <a:p>
            <a:pPr marL="514350" indent="-514350">
              <a:lnSpc>
                <a:spcPct val="100000"/>
              </a:lnSpc>
              <a:spcBef>
                <a:spcPts val="0"/>
              </a:spcBef>
              <a:buAutoNum type="arabicPeriod"/>
            </a:pPr>
            <a:r>
              <a:rPr lang="en-GB" sz="3200" b="1" u="sng" dirty="0"/>
              <a:t>The required correction is clear</a:t>
            </a:r>
            <a:r>
              <a:rPr lang="en-GB" sz="3200" dirty="0"/>
              <a:t>: - What is needed to fix the mistake is clear, and can be identified with confidence</a:t>
            </a:r>
          </a:p>
        </p:txBody>
      </p:sp>
    </p:spTree>
    <p:extLst>
      <p:ext uri="{BB962C8B-B14F-4D97-AF65-F5344CB8AC3E}">
        <p14:creationId xmlns:p14="http://schemas.microsoft.com/office/powerpoint/2010/main" val="4788868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C7969-9C22-4C69-834B-0117EAC12AD6}"/>
              </a:ext>
            </a:extLst>
          </p:cNvPr>
          <p:cNvSpPr>
            <a:spLocks noGrp="1"/>
          </p:cNvSpPr>
          <p:nvPr>
            <p:ph type="title"/>
          </p:nvPr>
        </p:nvSpPr>
        <p:spPr/>
        <p:txBody>
          <a:bodyPr>
            <a:normAutofit/>
          </a:bodyPr>
          <a:lstStyle/>
          <a:p>
            <a:pPr algn="ctr"/>
            <a:r>
              <a:rPr lang="en-GB" sz="4400" dirty="0"/>
              <a:t>Resolving Ambiguities in business contracts</a:t>
            </a:r>
          </a:p>
        </p:txBody>
      </p:sp>
      <p:sp>
        <p:nvSpPr>
          <p:cNvPr id="3" name="Content Placeholder 2">
            <a:extLst>
              <a:ext uri="{FF2B5EF4-FFF2-40B4-BE49-F238E27FC236}">
                <a16:creationId xmlns:a16="http://schemas.microsoft.com/office/drawing/2014/main" id="{6D3FA094-E7B8-441A-9E5C-467428677288}"/>
              </a:ext>
            </a:extLst>
          </p:cNvPr>
          <p:cNvSpPr>
            <a:spLocks noGrp="1"/>
          </p:cNvSpPr>
          <p:nvPr>
            <p:ph idx="1"/>
          </p:nvPr>
        </p:nvSpPr>
        <p:spPr/>
        <p:txBody>
          <a:bodyPr>
            <a:normAutofit/>
          </a:bodyPr>
          <a:lstStyle/>
          <a:p>
            <a:pPr marL="0" indent="0">
              <a:lnSpc>
                <a:spcPct val="100000"/>
              </a:lnSpc>
              <a:spcBef>
                <a:spcPts val="0"/>
              </a:spcBef>
              <a:buNone/>
            </a:pPr>
            <a:r>
              <a:rPr lang="en-GB" sz="3200" dirty="0"/>
              <a:t>Ambiguity arises when the ordinary, natural and common sense meaning is:</a:t>
            </a:r>
          </a:p>
          <a:p>
            <a:pPr marL="514350" indent="-514350">
              <a:lnSpc>
                <a:spcPct val="100000"/>
              </a:lnSpc>
              <a:spcBef>
                <a:spcPts val="0"/>
              </a:spcBef>
              <a:buAutoNum type="arabicPeriod"/>
            </a:pPr>
            <a:r>
              <a:rPr lang="en-GB" sz="3200" dirty="0"/>
              <a:t>Not consistent with common usage in a trade</a:t>
            </a:r>
          </a:p>
          <a:p>
            <a:pPr marL="514350" indent="-514350">
              <a:lnSpc>
                <a:spcPct val="100000"/>
              </a:lnSpc>
              <a:spcBef>
                <a:spcPts val="0"/>
              </a:spcBef>
              <a:buAutoNum type="arabicPeriod"/>
            </a:pPr>
            <a:r>
              <a:rPr lang="en-GB" sz="3200" dirty="0"/>
              <a:t>Out of context</a:t>
            </a:r>
          </a:p>
          <a:p>
            <a:pPr marL="514350" indent="-514350">
              <a:lnSpc>
                <a:spcPct val="100000"/>
              </a:lnSpc>
              <a:spcBef>
                <a:spcPts val="0"/>
              </a:spcBef>
              <a:buAutoNum type="arabicPeriod"/>
            </a:pPr>
            <a:r>
              <a:rPr lang="en-GB" sz="3200" dirty="0"/>
              <a:t>Bears ambiguous references</a:t>
            </a:r>
          </a:p>
          <a:p>
            <a:pPr marL="514350" indent="-514350">
              <a:lnSpc>
                <a:spcPct val="100000"/>
              </a:lnSpc>
              <a:spcBef>
                <a:spcPts val="0"/>
              </a:spcBef>
              <a:buAutoNum type="arabicPeriod"/>
            </a:pPr>
            <a:r>
              <a:rPr lang="en-GB" sz="3200" dirty="0"/>
              <a:t>Unusual or uncharacteristic context with the matrix of fact in mind</a:t>
            </a:r>
          </a:p>
        </p:txBody>
      </p:sp>
    </p:spTree>
    <p:extLst>
      <p:ext uri="{BB962C8B-B14F-4D97-AF65-F5344CB8AC3E}">
        <p14:creationId xmlns:p14="http://schemas.microsoft.com/office/powerpoint/2010/main" val="20881193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596B2-13C0-4135-B711-222FA8440159}"/>
              </a:ext>
            </a:extLst>
          </p:cNvPr>
          <p:cNvSpPr>
            <a:spLocks noGrp="1"/>
          </p:cNvSpPr>
          <p:nvPr>
            <p:ph type="title"/>
          </p:nvPr>
        </p:nvSpPr>
        <p:spPr/>
        <p:txBody>
          <a:bodyPr>
            <a:normAutofit/>
          </a:bodyPr>
          <a:lstStyle/>
          <a:p>
            <a:pPr algn="ctr"/>
            <a:r>
              <a:rPr lang="en-GB" sz="4400" dirty="0"/>
              <a:t>How does the court Resolve ambiguity</a:t>
            </a:r>
          </a:p>
        </p:txBody>
      </p:sp>
      <p:sp>
        <p:nvSpPr>
          <p:cNvPr id="3" name="Content Placeholder 2">
            <a:extLst>
              <a:ext uri="{FF2B5EF4-FFF2-40B4-BE49-F238E27FC236}">
                <a16:creationId xmlns:a16="http://schemas.microsoft.com/office/drawing/2014/main" id="{4CF4404A-B423-44DC-BFFD-DE1D01807893}"/>
              </a:ext>
            </a:extLst>
          </p:cNvPr>
          <p:cNvSpPr>
            <a:spLocks noGrp="1"/>
          </p:cNvSpPr>
          <p:nvPr>
            <p:ph idx="1"/>
          </p:nvPr>
        </p:nvSpPr>
        <p:spPr/>
        <p:txBody>
          <a:bodyPr>
            <a:normAutofit fontScale="92500" lnSpcReduction="10000"/>
          </a:bodyPr>
          <a:lstStyle/>
          <a:p>
            <a:r>
              <a:rPr lang="en-GB" sz="3200" dirty="0"/>
              <a:t>It needs to be shown that the plain and obvious meaning of the words was not intended</a:t>
            </a:r>
          </a:p>
          <a:p>
            <a:r>
              <a:rPr lang="en-GB" sz="3200" dirty="0"/>
              <a:t>The further the departure from the usual meaning, the more compelling the evidence needs to be to achieve the outcome</a:t>
            </a:r>
          </a:p>
          <a:p>
            <a:r>
              <a:rPr lang="en-GB" sz="3200" dirty="0"/>
              <a:t>Courts will not re-write contracts.  It is what a reasonable person would have meant</a:t>
            </a:r>
          </a:p>
        </p:txBody>
      </p:sp>
    </p:spTree>
    <p:extLst>
      <p:ext uri="{BB962C8B-B14F-4D97-AF65-F5344CB8AC3E}">
        <p14:creationId xmlns:p14="http://schemas.microsoft.com/office/powerpoint/2010/main" val="258857247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9D7BD-71D8-4581-AFC8-0990DCAA559E}"/>
              </a:ext>
            </a:extLst>
          </p:cNvPr>
          <p:cNvSpPr>
            <a:spLocks noGrp="1"/>
          </p:cNvSpPr>
          <p:nvPr>
            <p:ph type="title"/>
          </p:nvPr>
        </p:nvSpPr>
        <p:spPr/>
        <p:txBody>
          <a:bodyPr>
            <a:normAutofit/>
          </a:bodyPr>
          <a:lstStyle/>
          <a:p>
            <a:pPr algn="ctr"/>
            <a:r>
              <a:rPr lang="en-GB" sz="4400" dirty="0"/>
              <a:t>Getting the right interpretation</a:t>
            </a:r>
          </a:p>
        </p:txBody>
      </p:sp>
      <p:sp>
        <p:nvSpPr>
          <p:cNvPr id="3" name="Content Placeholder 2">
            <a:extLst>
              <a:ext uri="{FF2B5EF4-FFF2-40B4-BE49-F238E27FC236}">
                <a16:creationId xmlns:a16="http://schemas.microsoft.com/office/drawing/2014/main" id="{1C90CE3E-9148-4952-AD2F-49F5FE543644}"/>
              </a:ext>
            </a:extLst>
          </p:cNvPr>
          <p:cNvSpPr>
            <a:spLocks noGrp="1"/>
          </p:cNvSpPr>
          <p:nvPr>
            <p:ph idx="1"/>
          </p:nvPr>
        </p:nvSpPr>
        <p:spPr/>
        <p:txBody>
          <a:bodyPr>
            <a:noAutofit/>
          </a:bodyPr>
          <a:lstStyle/>
          <a:p>
            <a:pPr marL="0" indent="0">
              <a:lnSpc>
                <a:spcPct val="100000"/>
              </a:lnSpc>
              <a:spcBef>
                <a:spcPts val="0"/>
              </a:spcBef>
              <a:buNone/>
            </a:pPr>
            <a:r>
              <a:rPr lang="en-GB" sz="3200" dirty="0"/>
              <a:t>Where the words are capable of more than one interpretation, the interpretation which is most likely to give effect to the commercial purpose of the agreement is the appropriate interpretation</a:t>
            </a:r>
          </a:p>
          <a:p>
            <a:pPr marL="0" indent="0">
              <a:lnSpc>
                <a:spcPct val="100000"/>
              </a:lnSpc>
              <a:spcBef>
                <a:spcPts val="0"/>
              </a:spcBef>
              <a:buNone/>
            </a:pPr>
            <a:r>
              <a:rPr lang="en-GB" sz="3200" dirty="0"/>
              <a:t>When you have competing meanings, you’re looking for:</a:t>
            </a:r>
          </a:p>
          <a:p>
            <a:pPr>
              <a:lnSpc>
                <a:spcPct val="100000"/>
              </a:lnSpc>
              <a:spcBef>
                <a:spcPts val="0"/>
              </a:spcBef>
            </a:pPr>
            <a:r>
              <a:rPr lang="en-GB" sz="3200" b="1" u="sng" dirty="0"/>
              <a:t>Consistency</a:t>
            </a:r>
            <a:r>
              <a:rPr lang="en-GB" sz="3200" dirty="0"/>
              <a:t>: - does the meaning slot in with the overall intention of the contract?  Look for the commercial purpose of </a:t>
            </a:r>
            <a:r>
              <a:rPr lang="en-GB" sz="3200"/>
              <a:t>the contract</a:t>
            </a:r>
            <a:endParaRPr lang="en-GB" sz="3200" b="1" u="sng" dirty="0"/>
          </a:p>
        </p:txBody>
      </p:sp>
    </p:spTree>
    <p:extLst>
      <p:ext uri="{BB962C8B-B14F-4D97-AF65-F5344CB8AC3E}">
        <p14:creationId xmlns:p14="http://schemas.microsoft.com/office/powerpoint/2010/main" val="2333565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11487</TotalTime>
  <Words>3777</Words>
  <Application>Microsoft Office PowerPoint</Application>
  <PresentationFormat>Widescreen</PresentationFormat>
  <Paragraphs>284</Paragraphs>
  <Slides>66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66</vt:i4>
      </vt:variant>
    </vt:vector>
  </HeadingPairs>
  <TitlesOfParts>
    <vt:vector size="69" baseType="lpstr">
      <vt:lpstr>Arial</vt:lpstr>
      <vt:lpstr>Tw Cen MT</vt:lpstr>
      <vt:lpstr>Circuit</vt:lpstr>
      <vt:lpstr>Introduction to Contract law</vt:lpstr>
      <vt:lpstr>What is a contract</vt:lpstr>
      <vt:lpstr>Essential elements of a contract</vt:lpstr>
      <vt:lpstr>Essential elements of a contract</vt:lpstr>
      <vt:lpstr>Essential elements of a contract</vt:lpstr>
      <vt:lpstr>How can contracts be made?</vt:lpstr>
      <vt:lpstr>How can contracts be made?</vt:lpstr>
      <vt:lpstr>Freedom of contract</vt:lpstr>
      <vt:lpstr>fairness</vt:lpstr>
      <vt:lpstr>Elements of a contract</vt:lpstr>
      <vt:lpstr>What constitutes an offer?</vt:lpstr>
      <vt:lpstr>The offer must</vt:lpstr>
      <vt:lpstr>What constitutes an offer</vt:lpstr>
      <vt:lpstr>What happens when an offer is made?</vt:lpstr>
      <vt:lpstr>Acceptance</vt:lpstr>
      <vt:lpstr>Acceptance</vt:lpstr>
      <vt:lpstr>Acceptance</vt:lpstr>
      <vt:lpstr>acceptance</vt:lpstr>
      <vt:lpstr>Examples simple offer and acceptance</vt:lpstr>
      <vt:lpstr>Consideration in Contracts</vt:lpstr>
      <vt:lpstr>Consideration in contracts</vt:lpstr>
      <vt:lpstr>Different types of consideration</vt:lpstr>
      <vt:lpstr>Example consideration contract law</vt:lpstr>
      <vt:lpstr>Capacity to contract</vt:lpstr>
      <vt:lpstr>Intention to create legal relations</vt:lpstr>
      <vt:lpstr>Vitiating factors</vt:lpstr>
      <vt:lpstr>Misrepresentation</vt:lpstr>
      <vt:lpstr>Law of Mistake</vt:lpstr>
      <vt:lpstr>Law of Mistake</vt:lpstr>
      <vt:lpstr>Law of Mistake</vt:lpstr>
      <vt:lpstr>Non est Factum</vt:lpstr>
      <vt:lpstr>Economic duress</vt:lpstr>
      <vt:lpstr>What isn’t a contract</vt:lpstr>
      <vt:lpstr>Invitations to treat</vt:lpstr>
      <vt:lpstr>Offer or invitation to treat?</vt:lpstr>
      <vt:lpstr>Offer or invitation to treat?</vt:lpstr>
      <vt:lpstr>Offer or invitation to treat</vt:lpstr>
      <vt:lpstr>Heads of terms and letters of intent</vt:lpstr>
      <vt:lpstr>Heads of terms and letters of intent</vt:lpstr>
      <vt:lpstr>Agreements in Principal</vt:lpstr>
      <vt:lpstr>Agreements in principal</vt:lpstr>
      <vt:lpstr>Contracts to enter into a contract</vt:lpstr>
      <vt:lpstr>Contracts to negotiate</vt:lpstr>
      <vt:lpstr>Contracts to negotiate</vt:lpstr>
      <vt:lpstr>Agreements lacking definite meaning</vt:lpstr>
      <vt:lpstr>Agreements lacking definite meaning</vt:lpstr>
      <vt:lpstr>What is contract Interpretation</vt:lpstr>
      <vt:lpstr>What is contract interpretation</vt:lpstr>
      <vt:lpstr>What is contract interpretation</vt:lpstr>
      <vt:lpstr>How to read contracts and agreements</vt:lpstr>
      <vt:lpstr>How to read contracts and agreements</vt:lpstr>
      <vt:lpstr>What’s all that mean</vt:lpstr>
      <vt:lpstr>Who’s the reasonable person</vt:lpstr>
      <vt:lpstr>Matrix of fact: Background to the Contract</vt:lpstr>
      <vt:lpstr>Matrix of Fact: Background</vt:lpstr>
      <vt:lpstr>What can be taken into account?</vt:lpstr>
      <vt:lpstr>What can be taken into account?</vt:lpstr>
      <vt:lpstr>Overall Meaning of the Contract</vt:lpstr>
      <vt:lpstr>Interpreting the words in the contract</vt:lpstr>
      <vt:lpstr>Interpreting the words in the contract</vt:lpstr>
      <vt:lpstr>Interpreting words in the contract</vt:lpstr>
      <vt:lpstr>Resolving Ambiguities in business contracts</vt:lpstr>
      <vt:lpstr>Resolving Ambiguities in Business Contracts</vt:lpstr>
      <vt:lpstr>Resolving Ambiguities in business contracts</vt:lpstr>
      <vt:lpstr>How does the court Resolve ambiguity</vt:lpstr>
      <vt:lpstr>Getting the right interpretation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Contract law</dc:title>
  <dc:creator>Andrew Thorn</dc:creator>
  <cp:lastModifiedBy>Andrew Thorn</cp:lastModifiedBy>
  <cp:revision>29</cp:revision>
  <dcterms:created xsi:type="dcterms:W3CDTF">2021-12-01T01:56:11Z</dcterms:created>
  <dcterms:modified xsi:type="dcterms:W3CDTF">2021-12-09T19:35:46Z</dcterms:modified>
</cp:coreProperties>
</file>