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9"/>
  </p:notesMasterIdLst>
  <p:handoutMasterIdLst>
    <p:handoutMasterId r:id="rId20"/>
  </p:handoutMasterIdLst>
  <p:sldIdLst>
    <p:sldId id="317" r:id="rId5"/>
    <p:sldId id="307" r:id="rId6"/>
    <p:sldId id="320" r:id="rId7"/>
    <p:sldId id="334" r:id="rId8"/>
    <p:sldId id="321" r:id="rId9"/>
    <p:sldId id="318" r:id="rId10"/>
    <p:sldId id="332" r:id="rId11"/>
    <p:sldId id="325" r:id="rId12"/>
    <p:sldId id="324" r:id="rId13"/>
    <p:sldId id="333" r:id="rId14"/>
    <p:sldId id="326" r:id="rId15"/>
    <p:sldId id="327" r:id="rId16"/>
    <p:sldId id="328" r:id="rId17"/>
    <p:sldId id="32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405" autoAdjust="0"/>
  </p:normalViewPr>
  <p:slideViewPr>
    <p:cSldViewPr snapToGrid="0">
      <p:cViewPr varScale="1">
        <p:scale>
          <a:sx n="83" d="100"/>
          <a:sy n="83" d="100"/>
        </p:scale>
        <p:origin x="45" y="384"/>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1FB421-4378-4D6E-AB1D-61115C180911}"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FD7B95EE-892C-44D9-95CB-14ECE2614621}">
      <dgm:prSet custT="1"/>
      <dgm:spPr/>
      <dgm:t>
        <a:bodyPr/>
        <a:lstStyle/>
        <a:p>
          <a:r>
            <a:rPr lang="en-GB" sz="2000" dirty="0">
              <a:latin typeface="Arial" panose="020B0604020202020204" pitchFamily="34" charset="0"/>
              <a:cs typeface="Arial" panose="020B0604020202020204" pitchFamily="34" charset="0"/>
            </a:rPr>
            <a:t>In week three we looked at PAYE and the taxes linked to non-savings, savings and dividend income</a:t>
          </a:r>
          <a:r>
            <a:rPr lang="en-GB" sz="1500" dirty="0">
              <a:latin typeface="Arial" panose="020B0604020202020204" pitchFamily="34" charset="0"/>
              <a:cs typeface="Arial" panose="020B0604020202020204" pitchFamily="34" charset="0"/>
            </a:rPr>
            <a:t>.</a:t>
          </a:r>
          <a:endParaRPr lang="en-US" sz="1500" dirty="0">
            <a:latin typeface="Arial" panose="020B0604020202020204" pitchFamily="34" charset="0"/>
            <a:cs typeface="Arial" panose="020B0604020202020204" pitchFamily="34" charset="0"/>
          </a:endParaRPr>
        </a:p>
      </dgm:t>
    </dgm:pt>
    <dgm:pt modelId="{59A12AD2-79A3-4554-BF10-7DDE8328E8E7}" type="parTrans" cxnId="{939A0C5A-C0AE-461A-88B7-5795B5F98BF5}">
      <dgm:prSet/>
      <dgm:spPr/>
      <dgm:t>
        <a:bodyPr/>
        <a:lstStyle/>
        <a:p>
          <a:endParaRPr lang="en-US"/>
        </a:p>
      </dgm:t>
    </dgm:pt>
    <dgm:pt modelId="{3FB84AAA-7662-4F0A-AF5A-915B0486E273}" type="sibTrans" cxnId="{939A0C5A-C0AE-461A-88B7-5795B5F98BF5}">
      <dgm:prSet/>
      <dgm:spPr/>
      <dgm:t>
        <a:bodyPr/>
        <a:lstStyle/>
        <a:p>
          <a:endParaRPr lang="en-US"/>
        </a:p>
      </dgm:t>
    </dgm:pt>
    <dgm:pt modelId="{3AE9CC10-58A2-4209-B930-42CFAD15E7D6}">
      <dgm:prSet custT="1"/>
      <dgm:spPr/>
      <dgm:t>
        <a:bodyPr/>
        <a:lstStyle/>
        <a:p>
          <a:r>
            <a:rPr lang="en-GB" sz="2000" dirty="0">
              <a:latin typeface="Arial" panose="020B0604020202020204" pitchFamily="34" charset="0"/>
              <a:cs typeface="Arial" panose="020B0604020202020204" pitchFamily="34" charset="0"/>
            </a:rPr>
            <a:t>This week we will look at Pensions and National Insurance </a:t>
          </a:r>
          <a:endParaRPr lang="en-US" sz="2000" dirty="0">
            <a:latin typeface="Arial" panose="020B0604020202020204" pitchFamily="34" charset="0"/>
            <a:cs typeface="Arial" panose="020B0604020202020204" pitchFamily="34" charset="0"/>
          </a:endParaRPr>
        </a:p>
      </dgm:t>
    </dgm:pt>
    <dgm:pt modelId="{45504693-3B22-4099-A298-CF1888C8EB96}" type="parTrans" cxnId="{4AE62C2E-2377-46C7-9F1B-C0E671C131CA}">
      <dgm:prSet/>
      <dgm:spPr/>
      <dgm:t>
        <a:bodyPr/>
        <a:lstStyle/>
        <a:p>
          <a:endParaRPr lang="en-US"/>
        </a:p>
      </dgm:t>
    </dgm:pt>
    <dgm:pt modelId="{7C8A86BC-AE16-4626-A139-82C77788E577}" type="sibTrans" cxnId="{4AE62C2E-2377-46C7-9F1B-C0E671C131CA}">
      <dgm:prSet/>
      <dgm:spPr/>
      <dgm:t>
        <a:bodyPr/>
        <a:lstStyle/>
        <a:p>
          <a:endParaRPr lang="en-US"/>
        </a:p>
      </dgm:t>
    </dgm:pt>
    <dgm:pt modelId="{DE1639D0-E71D-46EB-B7CC-F73C247DFB69}" type="pres">
      <dgm:prSet presAssocID="{1F1FB421-4378-4D6E-AB1D-61115C180911}" presName="root" presStyleCnt="0">
        <dgm:presLayoutVars>
          <dgm:dir/>
          <dgm:resizeHandles val="exact"/>
        </dgm:presLayoutVars>
      </dgm:prSet>
      <dgm:spPr/>
    </dgm:pt>
    <dgm:pt modelId="{FFB17419-FD0A-43A7-9EAC-3264B9B17EDE}" type="pres">
      <dgm:prSet presAssocID="{FD7B95EE-892C-44D9-95CB-14ECE2614621}" presName="compNode" presStyleCnt="0"/>
      <dgm:spPr/>
    </dgm:pt>
    <dgm:pt modelId="{3A9AA8C7-80EA-4D64-B10B-2304129C4C2E}" type="pres">
      <dgm:prSet presAssocID="{FD7B95EE-892C-44D9-95CB-14ECE26146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ggy Bank"/>
        </a:ext>
      </dgm:extLst>
    </dgm:pt>
    <dgm:pt modelId="{380A30E9-71FD-4A56-B5CE-08891D17F55A}" type="pres">
      <dgm:prSet presAssocID="{FD7B95EE-892C-44D9-95CB-14ECE2614621}" presName="spaceRect" presStyleCnt="0"/>
      <dgm:spPr/>
    </dgm:pt>
    <dgm:pt modelId="{314E2311-D1D2-49DF-8D80-1484A06BB309}" type="pres">
      <dgm:prSet presAssocID="{FD7B95EE-892C-44D9-95CB-14ECE2614621}" presName="textRect" presStyleLbl="revTx" presStyleIdx="0" presStyleCnt="2">
        <dgm:presLayoutVars>
          <dgm:chMax val="1"/>
          <dgm:chPref val="1"/>
        </dgm:presLayoutVars>
      </dgm:prSet>
      <dgm:spPr/>
    </dgm:pt>
    <dgm:pt modelId="{AF6CF618-2871-46FA-B66D-7204C9FF559C}" type="pres">
      <dgm:prSet presAssocID="{3FB84AAA-7662-4F0A-AF5A-915B0486E273}" presName="sibTrans" presStyleCnt="0"/>
      <dgm:spPr/>
    </dgm:pt>
    <dgm:pt modelId="{6B638E08-F0C9-48BB-B1A2-F32B6F3223E4}" type="pres">
      <dgm:prSet presAssocID="{3AE9CC10-58A2-4209-B930-42CFAD15E7D6}" presName="compNode" presStyleCnt="0"/>
      <dgm:spPr/>
    </dgm:pt>
    <dgm:pt modelId="{92E1DC38-9755-4364-B13A-8F8C2194B585}" type="pres">
      <dgm:prSet presAssocID="{3AE9CC10-58A2-4209-B930-42CFAD15E7D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Cane"/>
        </a:ext>
      </dgm:extLst>
    </dgm:pt>
    <dgm:pt modelId="{491F6C41-4DBB-4AC5-BD54-E6401B1C07CF}" type="pres">
      <dgm:prSet presAssocID="{3AE9CC10-58A2-4209-B930-42CFAD15E7D6}" presName="spaceRect" presStyleCnt="0"/>
      <dgm:spPr/>
    </dgm:pt>
    <dgm:pt modelId="{533B7587-E249-4E41-ABA0-59097E4F3725}" type="pres">
      <dgm:prSet presAssocID="{3AE9CC10-58A2-4209-B930-42CFAD15E7D6}" presName="textRect" presStyleLbl="revTx" presStyleIdx="1" presStyleCnt="2">
        <dgm:presLayoutVars>
          <dgm:chMax val="1"/>
          <dgm:chPref val="1"/>
        </dgm:presLayoutVars>
      </dgm:prSet>
      <dgm:spPr/>
    </dgm:pt>
  </dgm:ptLst>
  <dgm:cxnLst>
    <dgm:cxn modelId="{4AE62C2E-2377-46C7-9F1B-C0E671C131CA}" srcId="{1F1FB421-4378-4D6E-AB1D-61115C180911}" destId="{3AE9CC10-58A2-4209-B930-42CFAD15E7D6}" srcOrd="1" destOrd="0" parTransId="{45504693-3B22-4099-A298-CF1888C8EB96}" sibTransId="{7C8A86BC-AE16-4626-A139-82C77788E577}"/>
    <dgm:cxn modelId="{939A0C5A-C0AE-461A-88B7-5795B5F98BF5}" srcId="{1F1FB421-4378-4D6E-AB1D-61115C180911}" destId="{FD7B95EE-892C-44D9-95CB-14ECE2614621}" srcOrd="0" destOrd="0" parTransId="{59A12AD2-79A3-4554-BF10-7DDE8328E8E7}" sibTransId="{3FB84AAA-7662-4F0A-AF5A-915B0486E273}"/>
    <dgm:cxn modelId="{BE8E459C-095B-4B51-BBDF-7E0734759BE1}" type="presOf" srcId="{3AE9CC10-58A2-4209-B930-42CFAD15E7D6}" destId="{533B7587-E249-4E41-ABA0-59097E4F3725}" srcOrd="0" destOrd="0" presId="urn:microsoft.com/office/officeart/2018/2/layout/IconLabelList"/>
    <dgm:cxn modelId="{A9968EC6-6E73-408E-9246-4886A21C7697}" type="presOf" srcId="{1F1FB421-4378-4D6E-AB1D-61115C180911}" destId="{DE1639D0-E71D-46EB-B7CC-F73C247DFB69}" srcOrd="0" destOrd="0" presId="urn:microsoft.com/office/officeart/2018/2/layout/IconLabelList"/>
    <dgm:cxn modelId="{EEE6A5F9-A5E4-420F-87DE-BBB7B4B75C23}" type="presOf" srcId="{FD7B95EE-892C-44D9-95CB-14ECE2614621}" destId="{314E2311-D1D2-49DF-8D80-1484A06BB309}" srcOrd="0" destOrd="0" presId="urn:microsoft.com/office/officeart/2018/2/layout/IconLabelList"/>
    <dgm:cxn modelId="{330056E4-F88E-4747-A1EB-138942013C44}" type="presParOf" srcId="{DE1639D0-E71D-46EB-B7CC-F73C247DFB69}" destId="{FFB17419-FD0A-43A7-9EAC-3264B9B17EDE}" srcOrd="0" destOrd="0" presId="urn:microsoft.com/office/officeart/2018/2/layout/IconLabelList"/>
    <dgm:cxn modelId="{44483589-F8A1-4B2A-942D-A82A03D51E16}" type="presParOf" srcId="{FFB17419-FD0A-43A7-9EAC-3264B9B17EDE}" destId="{3A9AA8C7-80EA-4D64-B10B-2304129C4C2E}" srcOrd="0" destOrd="0" presId="urn:microsoft.com/office/officeart/2018/2/layout/IconLabelList"/>
    <dgm:cxn modelId="{2CD40409-C763-4E0C-8B63-7DADCF510F0A}" type="presParOf" srcId="{FFB17419-FD0A-43A7-9EAC-3264B9B17EDE}" destId="{380A30E9-71FD-4A56-B5CE-08891D17F55A}" srcOrd="1" destOrd="0" presId="urn:microsoft.com/office/officeart/2018/2/layout/IconLabelList"/>
    <dgm:cxn modelId="{E2C05BE1-C2B5-49C3-BDD6-721E1AC9A1A5}" type="presParOf" srcId="{FFB17419-FD0A-43A7-9EAC-3264B9B17EDE}" destId="{314E2311-D1D2-49DF-8D80-1484A06BB309}" srcOrd="2" destOrd="0" presId="urn:microsoft.com/office/officeart/2018/2/layout/IconLabelList"/>
    <dgm:cxn modelId="{9BC1D92A-FEBE-4229-9E4A-EA2364B9608B}" type="presParOf" srcId="{DE1639D0-E71D-46EB-B7CC-F73C247DFB69}" destId="{AF6CF618-2871-46FA-B66D-7204C9FF559C}" srcOrd="1" destOrd="0" presId="urn:microsoft.com/office/officeart/2018/2/layout/IconLabelList"/>
    <dgm:cxn modelId="{7FE6839B-8D49-4495-B52E-105BFA70AAE8}" type="presParOf" srcId="{DE1639D0-E71D-46EB-B7CC-F73C247DFB69}" destId="{6B638E08-F0C9-48BB-B1A2-F32B6F3223E4}" srcOrd="2" destOrd="0" presId="urn:microsoft.com/office/officeart/2018/2/layout/IconLabelList"/>
    <dgm:cxn modelId="{CD83F913-E537-405D-8F83-FEB72D38C865}" type="presParOf" srcId="{6B638E08-F0C9-48BB-B1A2-F32B6F3223E4}" destId="{92E1DC38-9755-4364-B13A-8F8C2194B585}" srcOrd="0" destOrd="0" presId="urn:microsoft.com/office/officeart/2018/2/layout/IconLabelList"/>
    <dgm:cxn modelId="{1FAF7B7B-0BA1-49E8-B563-272D4195CFCA}" type="presParOf" srcId="{6B638E08-F0C9-48BB-B1A2-F32B6F3223E4}" destId="{491F6C41-4DBB-4AC5-BD54-E6401B1C07CF}" srcOrd="1" destOrd="0" presId="urn:microsoft.com/office/officeart/2018/2/layout/IconLabelList"/>
    <dgm:cxn modelId="{C2C1E748-DEC0-441B-9D3C-5021BE298E7C}" type="presParOf" srcId="{6B638E08-F0C9-48BB-B1A2-F32B6F3223E4}" destId="{533B7587-E249-4E41-ABA0-59097E4F372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AA8C7-80EA-4D64-B10B-2304129C4C2E}">
      <dsp:nvSpPr>
        <dsp:cNvPr id="0" name=""/>
        <dsp:cNvSpPr/>
      </dsp:nvSpPr>
      <dsp:spPr>
        <a:xfrm>
          <a:off x="1188786" y="5819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4E2311-D1D2-49DF-8D80-1484A06BB309}">
      <dsp:nvSpPr>
        <dsp:cNvPr id="0" name=""/>
        <dsp:cNvSpPr/>
      </dsp:nvSpPr>
      <dsp:spPr>
        <a:xfrm>
          <a:off x="786" y="2488377"/>
          <a:ext cx="432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In week three we looked at PAYE and the taxes linked to non-savings, savings and dividend income</a:t>
          </a:r>
          <a:r>
            <a:rPr lang="en-GB" sz="1500" kern="1200" dirty="0">
              <a:latin typeface="Arial" panose="020B0604020202020204" pitchFamily="34" charset="0"/>
              <a:cs typeface="Arial" panose="020B0604020202020204" pitchFamily="34" charset="0"/>
            </a:rPr>
            <a:t>.</a:t>
          </a:r>
          <a:endParaRPr lang="en-US" sz="1500" kern="1200" dirty="0">
            <a:latin typeface="Arial" panose="020B0604020202020204" pitchFamily="34" charset="0"/>
            <a:cs typeface="Arial" panose="020B0604020202020204" pitchFamily="34" charset="0"/>
          </a:endParaRPr>
        </a:p>
      </dsp:txBody>
      <dsp:txXfrm>
        <a:off x="786" y="2488377"/>
        <a:ext cx="4320000" cy="810000"/>
      </dsp:txXfrm>
    </dsp:sp>
    <dsp:sp modelId="{92E1DC38-9755-4364-B13A-8F8C2194B585}">
      <dsp:nvSpPr>
        <dsp:cNvPr id="0" name=""/>
        <dsp:cNvSpPr/>
      </dsp:nvSpPr>
      <dsp:spPr>
        <a:xfrm>
          <a:off x="6264786" y="5819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3B7587-E249-4E41-ABA0-59097E4F3725}">
      <dsp:nvSpPr>
        <dsp:cNvPr id="0" name=""/>
        <dsp:cNvSpPr/>
      </dsp:nvSpPr>
      <dsp:spPr>
        <a:xfrm>
          <a:off x="5076786" y="2488377"/>
          <a:ext cx="432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This week we will look at Pensions and National Insurance </a:t>
          </a:r>
          <a:endParaRPr lang="en-US" sz="2000" kern="1200" dirty="0">
            <a:latin typeface="Arial" panose="020B0604020202020204" pitchFamily="34" charset="0"/>
            <a:cs typeface="Arial" panose="020B0604020202020204" pitchFamily="34" charset="0"/>
          </a:endParaRPr>
        </a:p>
      </dsp:txBody>
      <dsp:txXfrm>
        <a:off x="5076786" y="2488377"/>
        <a:ext cx="4320000" cy="81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2/23/2026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2/23/2026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package" Target="../embeddings/Microsoft_Excel_Worksheet.xlsx"/><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US" sz="6600" dirty="0">
                <a:latin typeface="Arial" panose="020B0604020202020204" pitchFamily="34" charset="0"/>
                <a:cs typeface="Arial" panose="020B0604020202020204" pitchFamily="34" charset="0"/>
              </a:rPr>
              <a:t>Taxation</a:t>
            </a:r>
            <a:br>
              <a:rPr lang="en-US" sz="66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BMMB5019</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BA Accounting – Level 5</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Institute of Management and Health</a:t>
            </a: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1001467" y="914400"/>
            <a:ext cx="5641848" cy="5029200"/>
          </a:xfrm>
        </p:spPr>
        <p:txBody>
          <a:bodyPr/>
          <a:lstStyle/>
          <a:p>
            <a:r>
              <a:rPr lang="en-US" dirty="0">
                <a:latin typeface="Arial" panose="020B0604020202020204" pitchFamily="34" charset="0"/>
                <a:cs typeface="Arial" panose="020B0604020202020204" pitchFamily="34" charset="0"/>
              </a:rPr>
              <a:t>Lecture 5</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2591369650"/>
              </p:ext>
            </p:extLst>
          </p:nvPr>
        </p:nvGraphicFramePr>
        <p:xfrm>
          <a:off x="6818313" y="248919"/>
          <a:ext cx="4190999" cy="5266235"/>
        </p:xfrm>
        <a:graphic>
          <a:graphicData uri="http://schemas.openxmlformats.org/drawingml/2006/table">
            <a:tbl>
              <a:tblPr firstRow="1" bandRow="1"/>
              <a:tblGrid>
                <a:gridCol w="4190999">
                  <a:extLst>
                    <a:ext uri="{9D8B030D-6E8A-4147-A177-3AD203B41FA5}">
                      <a16:colId xmlns:a16="http://schemas.microsoft.com/office/drawing/2014/main" val="1563570424"/>
                    </a:ext>
                  </a:extLst>
                </a:gridCol>
              </a:tblGrid>
              <a:tr h="78952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15085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Pensions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0757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National Insurance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967271">
                <a:tc>
                  <a:txBody>
                    <a:bodyPr/>
                    <a:lstStyle/>
                    <a:p>
                      <a:pPr algn="r"/>
                      <a:r>
                        <a:rPr lang="en-US" sz="2000" b="0" dirty="0">
                          <a:latin typeface="Arial" panose="020B0604020202020204" pitchFamily="34" charset="0"/>
                          <a:cs typeface="Arial" panose="020B0604020202020204" pitchFamily="34" charset="0"/>
                        </a:rPr>
                        <a:t> </a:t>
                      </a:r>
                      <a:endParaRPr lang="en-US" sz="2000" b="0" kern="1200" dirty="0">
                        <a:solidFill>
                          <a:schemeClr val="tx1"/>
                        </a:solidFill>
                        <a:latin typeface="Arial" panose="020B0604020202020204" pitchFamily="34" charset="0"/>
                        <a:ea typeface="+mn-ea"/>
                        <a:cs typeface="Arial" panose="020B06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endParaRPr lang="en-US" sz="20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1351007">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endParaRPr lang="en-US" sz="2000" b="0" kern="1200" dirty="0">
                        <a:solidFill>
                          <a:schemeClr val="tx1"/>
                        </a:solidFill>
                        <a:latin typeface="Arial" panose="020B0604020202020204" pitchFamily="34" charset="0"/>
                        <a:ea typeface="+mn-ea"/>
                        <a:cs typeface="Arial" panose="020B06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p>
                    <a:p>
                      <a:pPr marL="0" algn="r" defTabSz="914400" rtl="0" eaLnBrk="1" latinLnBrk="0" hangingPunct="1"/>
                      <a:r>
                        <a:rPr lang="en-US" sz="2000" b="0" kern="1200" dirty="0">
                          <a:solidFill>
                            <a:schemeClr val="tx1"/>
                          </a:solidFill>
                          <a:latin typeface="Arial" panose="020B0604020202020204" pitchFamily="34" charset="0"/>
                          <a:ea typeface="+mn-ea"/>
                          <a:cs typeface="Arial" panose="020B0604020202020204" pitchFamily="34" charset="0"/>
                        </a:rPr>
                        <a:t>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66B93-868C-39A2-53C3-C4796315F907}"/>
              </a:ext>
            </a:extLst>
          </p:cNvPr>
          <p:cNvSpPr>
            <a:spLocks noGrp="1"/>
          </p:cNvSpPr>
          <p:nvPr>
            <p:ph type="title"/>
          </p:nvPr>
        </p:nvSpPr>
        <p:spPr>
          <a:xfrm>
            <a:off x="914400" y="914400"/>
            <a:ext cx="7534656" cy="914400"/>
          </a:xfrm>
        </p:spPr>
        <p:txBody>
          <a:bodyPr anchor="b">
            <a:normAutofit/>
          </a:bodyPr>
          <a:lstStyle/>
          <a:p>
            <a:r>
              <a:rPr lang="en-GB" dirty="0">
                <a:latin typeface="Arial" panose="020B0604020202020204" pitchFamily="34" charset="0"/>
                <a:cs typeface="Arial" panose="020B0604020202020204" pitchFamily="34" charset="0"/>
              </a:rPr>
              <a:t>Pensions and National Insurance</a:t>
            </a:r>
          </a:p>
        </p:txBody>
      </p:sp>
      <p:sp>
        <p:nvSpPr>
          <p:cNvPr id="5" name="Slide Number Placeholder 4">
            <a:extLst>
              <a:ext uri="{FF2B5EF4-FFF2-40B4-BE49-F238E27FC236}">
                <a16:creationId xmlns:a16="http://schemas.microsoft.com/office/drawing/2014/main" id="{F463FC71-478A-0D60-55AC-2BB0AE449785}"/>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3</a:t>
            </a:fld>
            <a:endParaRPr lang="en-US"/>
          </a:p>
        </p:txBody>
      </p:sp>
      <p:graphicFrame>
        <p:nvGraphicFramePr>
          <p:cNvPr id="7" name="Content Placeholder 2">
            <a:extLst>
              <a:ext uri="{FF2B5EF4-FFF2-40B4-BE49-F238E27FC236}">
                <a16:creationId xmlns:a16="http://schemas.microsoft.com/office/drawing/2014/main" id="{F28324FF-3E56-8A9A-C5AF-21B64E848029}"/>
              </a:ext>
            </a:extLst>
          </p:cNvPr>
          <p:cNvGraphicFramePr>
            <a:graphicFrameLocks noGrp="1"/>
          </p:cNvGraphicFramePr>
          <p:nvPr>
            <p:ph sz="quarter" idx="10"/>
            <p:extLst>
              <p:ext uri="{D42A27DB-BD31-4B8C-83A1-F6EECF244321}">
                <p14:modId xmlns:p14="http://schemas.microsoft.com/office/powerpoint/2010/main" val="2994011873"/>
              </p:ext>
            </p:extLst>
          </p:nvPr>
        </p:nvGraphicFramePr>
        <p:xfrm>
          <a:off x="914399" y="2039112"/>
          <a:ext cx="9397573" cy="3356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0458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7C869-8509-D511-AB15-0AAED151A1C9}"/>
              </a:ext>
            </a:extLst>
          </p:cNvPr>
          <p:cNvSpPr>
            <a:spLocks noGrp="1"/>
          </p:cNvSpPr>
          <p:nvPr>
            <p:ph type="title"/>
          </p:nvPr>
        </p:nvSpPr>
        <p:spPr>
          <a:xfrm>
            <a:off x="316302" y="172528"/>
            <a:ext cx="7534656" cy="914400"/>
          </a:xfrm>
        </p:spPr>
        <p:txBody>
          <a:bodyPr/>
          <a:lstStyle/>
          <a:p>
            <a:r>
              <a:rPr lang="en-GB" dirty="0">
                <a:latin typeface="Arial" panose="020B0604020202020204" pitchFamily="34" charset="0"/>
                <a:cs typeface="Arial" panose="020B0604020202020204" pitchFamily="34" charset="0"/>
              </a:rPr>
              <a:t>Pensions</a:t>
            </a:r>
          </a:p>
        </p:txBody>
      </p:sp>
      <p:sp>
        <p:nvSpPr>
          <p:cNvPr id="3" name="Content Placeholder 2">
            <a:extLst>
              <a:ext uri="{FF2B5EF4-FFF2-40B4-BE49-F238E27FC236}">
                <a16:creationId xmlns:a16="http://schemas.microsoft.com/office/drawing/2014/main" id="{3BD85865-03B0-C473-4D88-53383FB1055B}"/>
              </a:ext>
            </a:extLst>
          </p:cNvPr>
          <p:cNvSpPr>
            <a:spLocks noGrp="1"/>
          </p:cNvSpPr>
          <p:nvPr>
            <p:ph sz="quarter" idx="10"/>
          </p:nvPr>
        </p:nvSpPr>
        <p:spPr>
          <a:xfrm>
            <a:off x="914399" y="1086928"/>
            <a:ext cx="9868619" cy="5106838"/>
          </a:xfrm>
        </p:spPr>
        <p:txBody>
          <a:bodyPr>
            <a:normAutofit fontScale="92500" lnSpcReduction="10000"/>
          </a:bodyPr>
          <a:lstStyle/>
          <a:p>
            <a:r>
              <a:rPr lang="en-GB" dirty="0">
                <a:latin typeface="Arial" panose="020B0604020202020204" pitchFamily="34" charset="0"/>
                <a:cs typeface="Arial" panose="020B0604020202020204" pitchFamily="34" charset="0"/>
              </a:rPr>
              <a:t>A pension in the UK is a long-term savings plan designed to provide income during retirement, consisting of a government-provided State Pension and private arrangements (workplace or personal).</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Most employees are automatically enrolled in workplace schemes, which, along with personal pensions, benefit from tax relief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State Pension: A regular payment from the government available at State Pension age (currently 66, rising to 67 by 2028). The amount depends on National Insurance (NI) contributions, with a minimum of 10 qualifying years needed to get anything, and 35 years for the full amount.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Workplace Pension: Arranged by employers. If you are aged 22+ and earn over £10,000, you are automatically enrolled.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Personal/Private Pension: Set up individually to save for retirement, such as SIPPs (Self-Invested Personal Pensions).</a:t>
            </a:r>
          </a:p>
        </p:txBody>
      </p:sp>
      <p:sp>
        <p:nvSpPr>
          <p:cNvPr id="4" name="Slide Number Placeholder 3">
            <a:extLst>
              <a:ext uri="{FF2B5EF4-FFF2-40B4-BE49-F238E27FC236}">
                <a16:creationId xmlns:a16="http://schemas.microsoft.com/office/drawing/2014/main" id="{1B2B5E15-0CCC-99F7-C5D8-73091B394C3F}"/>
              </a:ext>
            </a:extLst>
          </p:cNvPr>
          <p:cNvSpPr>
            <a:spLocks noGrp="1"/>
          </p:cNvSpPr>
          <p:nvPr>
            <p:ph type="sldNum" sz="quarter" idx="4"/>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3177328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515B8-6631-1D85-7ABE-498B27728A5C}"/>
              </a:ext>
            </a:extLst>
          </p:cNvPr>
          <p:cNvSpPr>
            <a:spLocks noGrp="1"/>
          </p:cNvSpPr>
          <p:nvPr>
            <p:ph type="title"/>
          </p:nvPr>
        </p:nvSpPr>
        <p:spPr>
          <a:xfrm>
            <a:off x="914399" y="962507"/>
            <a:ext cx="7534656" cy="440724"/>
          </a:xfrm>
        </p:spPr>
        <p:txBody>
          <a:bodyPr/>
          <a:lstStyle/>
          <a:p>
            <a:r>
              <a:rPr lang="en-GB" dirty="0">
                <a:latin typeface="Arial" panose="020B0604020202020204" pitchFamily="34" charset="0"/>
                <a:cs typeface="Arial" panose="020B0604020202020204" pitchFamily="34" charset="0"/>
              </a:rPr>
              <a:t>Pension Schemes – Types of Pension Schemes</a:t>
            </a:r>
          </a:p>
        </p:txBody>
      </p:sp>
      <p:sp>
        <p:nvSpPr>
          <p:cNvPr id="3" name="Content Placeholder 2">
            <a:extLst>
              <a:ext uri="{FF2B5EF4-FFF2-40B4-BE49-F238E27FC236}">
                <a16:creationId xmlns:a16="http://schemas.microsoft.com/office/drawing/2014/main" id="{4A49ED35-935A-B11D-5473-0E40C5A1BAFE}"/>
              </a:ext>
            </a:extLst>
          </p:cNvPr>
          <p:cNvSpPr>
            <a:spLocks noGrp="1"/>
          </p:cNvSpPr>
          <p:nvPr>
            <p:ph sz="quarter" idx="10"/>
          </p:nvPr>
        </p:nvSpPr>
        <p:spPr>
          <a:xfrm>
            <a:off x="914399" y="2127849"/>
            <a:ext cx="8707395" cy="3589210"/>
          </a:xfrm>
        </p:spPr>
        <p:txBody>
          <a:bodyPr>
            <a:normAutofit/>
          </a:bodyPr>
          <a:lstStyle/>
          <a:p>
            <a:pPr marL="0" indent="0">
              <a:buNone/>
            </a:pPr>
            <a:r>
              <a:rPr lang="en-GB" sz="2400" dirty="0">
                <a:latin typeface="Arial" panose="020B0604020202020204" pitchFamily="34" charset="0"/>
                <a:cs typeface="Arial" panose="020B0604020202020204" pitchFamily="34" charset="0"/>
              </a:rPr>
              <a:t>Employees may join an occupational scheme set up by their employers and/or personal pension scheme arranged by the individual directly with a pension provider.</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Self employed </a:t>
            </a:r>
            <a:r>
              <a:rPr lang="en-GB" sz="2400" dirty="0" err="1">
                <a:latin typeface="Arial" panose="020B0604020202020204" pitchFamily="34" charset="0"/>
                <a:cs typeface="Arial" panose="020B0604020202020204" pitchFamily="34" charset="0"/>
              </a:rPr>
              <a:t>employed</a:t>
            </a:r>
            <a:r>
              <a:rPr lang="en-GB" sz="2400" dirty="0">
                <a:latin typeface="Arial" panose="020B0604020202020204" pitchFamily="34" charset="0"/>
                <a:cs typeface="Arial" panose="020B0604020202020204" pitchFamily="34" charset="0"/>
              </a:rPr>
              <a:t> individuals may only join a personal pension scheme.</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To encourage individuals to join a pension scheme, generous tax reliefs have been provided by HMRC.</a:t>
            </a:r>
          </a:p>
        </p:txBody>
      </p:sp>
      <p:sp>
        <p:nvSpPr>
          <p:cNvPr id="4" name="Slide Number Placeholder 3">
            <a:extLst>
              <a:ext uri="{FF2B5EF4-FFF2-40B4-BE49-F238E27FC236}">
                <a16:creationId xmlns:a16="http://schemas.microsoft.com/office/drawing/2014/main" id="{C6E8A570-0C37-6F5D-3339-D81E1DEA0D6A}"/>
              </a:ext>
            </a:extLst>
          </p:cNvPr>
          <p:cNvSpPr>
            <a:spLocks noGrp="1"/>
          </p:cNvSpPr>
          <p:nvPr>
            <p:ph type="sldNum" sz="quarter" idx="4"/>
          </p:nvPr>
        </p:nvSpPr>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2033294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72FF3-87F7-EC1F-83B7-42C9B15042CC}"/>
              </a:ext>
            </a:extLst>
          </p:cNvPr>
          <p:cNvSpPr>
            <a:spLocks noGrp="1"/>
          </p:cNvSpPr>
          <p:nvPr>
            <p:ph type="title"/>
          </p:nvPr>
        </p:nvSpPr>
        <p:spPr>
          <a:xfrm>
            <a:off x="914400" y="304800"/>
            <a:ext cx="7534656" cy="586596"/>
          </a:xfrm>
        </p:spPr>
        <p:txBody>
          <a:bodyPr/>
          <a:lstStyle/>
          <a:p>
            <a:r>
              <a:rPr lang="en-GB" dirty="0">
                <a:latin typeface="Arial" panose="020B0604020202020204" pitchFamily="34" charset="0"/>
                <a:cs typeface="Arial" panose="020B0604020202020204" pitchFamily="34" charset="0"/>
              </a:rPr>
              <a:t>Types of Pension Scheme</a:t>
            </a:r>
          </a:p>
        </p:txBody>
      </p:sp>
      <p:sp>
        <p:nvSpPr>
          <p:cNvPr id="3" name="Content Placeholder 2">
            <a:extLst>
              <a:ext uri="{FF2B5EF4-FFF2-40B4-BE49-F238E27FC236}">
                <a16:creationId xmlns:a16="http://schemas.microsoft.com/office/drawing/2014/main" id="{DA4B86A6-7000-40EA-C1DD-EE812E7D82CE}"/>
              </a:ext>
            </a:extLst>
          </p:cNvPr>
          <p:cNvSpPr>
            <a:spLocks noGrp="1"/>
          </p:cNvSpPr>
          <p:nvPr>
            <p:ph sz="quarter" idx="10"/>
          </p:nvPr>
        </p:nvSpPr>
        <p:spPr>
          <a:xfrm>
            <a:off x="874143" y="1023668"/>
            <a:ext cx="9862868" cy="5408227"/>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Occupational schemes will always have contributions made into them by employers and may also have contributions made by their employees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There are no limits on the amount of contributions that may may be made by the employer, but they will count towards the employee’s annual allowance and the value of the fund for the lifetime allowance (we will look at this shortly)</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These contributions will be tax deductible for the employer attracting tax relief in the accounting period in which they are paid.</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Contributions made by the employer are </a:t>
            </a:r>
            <a:r>
              <a:rPr lang="en-GB" dirty="0" err="1">
                <a:latin typeface="Arial" panose="020B0604020202020204" pitchFamily="34" charset="0"/>
                <a:cs typeface="Arial" panose="020B0604020202020204" pitchFamily="34" charset="0"/>
              </a:rPr>
              <a:t>excempt</a:t>
            </a:r>
            <a:r>
              <a:rPr lang="en-GB" dirty="0">
                <a:latin typeface="Arial" panose="020B0604020202020204" pitchFamily="34" charset="0"/>
                <a:cs typeface="Arial" panose="020B0604020202020204" pitchFamily="34" charset="0"/>
              </a:rPr>
              <a:t> benefits for the employee (though may contribute toward an annual allowance charge on the employee (we will look at this shortly)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Pension contributions are not subject to any National Insurance Payments (NIC) – we will look at this shortly</a:t>
            </a:r>
          </a:p>
        </p:txBody>
      </p:sp>
      <p:sp>
        <p:nvSpPr>
          <p:cNvPr id="4" name="Slide Number Placeholder 3">
            <a:extLst>
              <a:ext uri="{FF2B5EF4-FFF2-40B4-BE49-F238E27FC236}">
                <a16:creationId xmlns:a16="http://schemas.microsoft.com/office/drawing/2014/main" id="{4078ED35-D199-2537-B0E2-CCAE68303FD6}"/>
              </a:ext>
            </a:extLst>
          </p:cNvPr>
          <p:cNvSpPr>
            <a:spLocks noGrp="1"/>
          </p:cNvSpPr>
          <p:nvPr>
            <p:ph type="sldNum" sz="quarter" idx="4"/>
          </p:nvPr>
        </p:nvSpPr>
        <p:spPr/>
        <p:txBody>
          <a:bodyPr/>
          <a:lstStyle/>
          <a:p>
            <a:fld id="{58FB4751-880F-D840-AAA9-3A15815CC996}" type="slidenum">
              <a:rPr lang="en-US" smtClean="0"/>
              <a:pPr/>
              <a:t>6</a:t>
            </a:fld>
            <a:endParaRPr lang="en-US" dirty="0"/>
          </a:p>
        </p:txBody>
      </p:sp>
    </p:spTree>
    <p:extLst>
      <p:ext uri="{BB962C8B-B14F-4D97-AF65-F5344CB8AC3E}">
        <p14:creationId xmlns:p14="http://schemas.microsoft.com/office/powerpoint/2010/main" val="1177692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44A445-CBF3-553C-EBA9-A630E6B72F85}"/>
              </a:ext>
            </a:extLst>
          </p:cNvPr>
          <p:cNvSpPr>
            <a:spLocks noGrp="1"/>
          </p:cNvSpPr>
          <p:nvPr>
            <p:ph sz="quarter" idx="12"/>
          </p:nvPr>
        </p:nvSpPr>
        <p:spPr>
          <a:xfrm>
            <a:off x="268942" y="333555"/>
            <a:ext cx="6977102" cy="6013456"/>
          </a:xfrm>
        </p:spPr>
        <p:txBody>
          <a:bodyPr>
            <a:noAutofit/>
          </a:bodyPr>
          <a:lstStyle/>
          <a:p>
            <a:pPr marL="0" indent="0">
              <a:buNone/>
            </a:pPr>
            <a:r>
              <a:rPr lang="en-GB" dirty="0">
                <a:latin typeface="Arial" panose="020B0604020202020204" pitchFamily="34" charset="0"/>
                <a:cs typeface="Arial" panose="020B0604020202020204" pitchFamily="34" charset="0"/>
              </a:rPr>
              <a:t>Contributions made each year by an individual into a pension scheme that will attract tax relief are limited to the higher of:</a:t>
            </a:r>
          </a:p>
          <a:p>
            <a:endParaRPr lang="en-GB" dirty="0">
              <a:latin typeface="Arial" panose="020B0604020202020204" pitchFamily="34" charset="0"/>
              <a:cs typeface="Arial" panose="020B0604020202020204" pitchFamily="34" charset="0"/>
            </a:endParaRPr>
          </a:p>
          <a:p>
            <a:pPr marL="342900" indent="-342900">
              <a:lnSpc>
                <a:spcPct val="100000"/>
              </a:lnSpc>
              <a:buFont typeface="Arial" panose="020B0604020202020204" pitchFamily="34" charset="0"/>
              <a:buChar char="•"/>
            </a:pPr>
            <a:r>
              <a:rPr lang="en-GB" dirty="0">
                <a:latin typeface="Arial" panose="020B0604020202020204" pitchFamily="34" charset="0"/>
                <a:cs typeface="Arial" panose="020B0604020202020204" pitchFamily="34" charset="0"/>
              </a:rPr>
              <a:t>The relevant earnings of the taxpayer, being mainly employment income and/or trading profit plus any profits from furnished holiday lettings, or</a:t>
            </a:r>
          </a:p>
          <a:p>
            <a:pPr marL="342900" indent="-342900">
              <a:lnSpc>
                <a:spcPct val="100000"/>
              </a:lnSpc>
              <a:buFont typeface="Arial" panose="020B0604020202020204" pitchFamily="34" charset="0"/>
              <a:buChar char="•"/>
            </a:pPr>
            <a:r>
              <a:rPr lang="en-GB" dirty="0">
                <a:latin typeface="Arial" panose="020B0604020202020204" pitchFamily="34" charset="0"/>
                <a:cs typeface="Arial" panose="020B0604020202020204" pitchFamily="34" charset="0"/>
              </a:rPr>
              <a:t>£3,600 of the gross income</a:t>
            </a:r>
          </a:p>
          <a:p>
            <a:r>
              <a:rPr lang="en-GB" dirty="0">
                <a:latin typeface="Arial" panose="020B0604020202020204" pitchFamily="34" charset="0"/>
                <a:cs typeface="Arial" panose="020B0604020202020204" pitchFamily="34" charset="0"/>
              </a:rPr>
              <a:t>This amount will also contribute towards the annual allowance permitted each year.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When an employee makes a contribution into an occupational scheme, tax relief is given at source under the ‘net payment arrangement’.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employer will deduct the gross contribution from the individual’s employment income before computing the tax to be deducted under PAYE.</a:t>
            </a:r>
          </a:p>
        </p:txBody>
      </p:sp>
      <p:pic>
        <p:nvPicPr>
          <p:cNvPr id="6" name="Picture 5" descr="Calculator, pen, compass, money and a paper with graphs printed on it">
            <a:extLst>
              <a:ext uri="{FF2B5EF4-FFF2-40B4-BE49-F238E27FC236}">
                <a16:creationId xmlns:a16="http://schemas.microsoft.com/office/drawing/2014/main" id="{4A1C2B60-CE8A-623A-8295-3C75A5B5785F}"/>
              </a:ext>
            </a:extLst>
          </p:cNvPr>
          <p:cNvPicPr>
            <a:picLocks noChangeAspect="1"/>
          </p:cNvPicPr>
          <p:nvPr/>
        </p:nvPicPr>
        <p:blipFill>
          <a:blip r:embed="rId2"/>
          <a:srcRect l="30621" r="27194" b="-1"/>
          <a:stretch>
            <a:fillRect/>
          </a:stretch>
        </p:blipFill>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sp>
        <p:nvSpPr>
          <p:cNvPr id="4" name="Slide Number Placeholder 3">
            <a:extLst>
              <a:ext uri="{FF2B5EF4-FFF2-40B4-BE49-F238E27FC236}">
                <a16:creationId xmlns:a16="http://schemas.microsoft.com/office/drawing/2014/main" id="{5EF2E779-CAEC-D282-0F97-90B600318B58}"/>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7</a:t>
            </a:fld>
            <a:endParaRPr lang="en-US"/>
          </a:p>
        </p:txBody>
      </p:sp>
    </p:spTree>
    <p:extLst>
      <p:ext uri="{BB962C8B-B14F-4D97-AF65-F5344CB8AC3E}">
        <p14:creationId xmlns:p14="http://schemas.microsoft.com/office/powerpoint/2010/main" val="1671196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89CA-A4BE-410B-662D-61B9FFA17F8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Illustration 1</a:t>
            </a:r>
            <a:endParaRPr lang="en-GB" dirty="0"/>
          </a:p>
        </p:txBody>
      </p:sp>
      <p:sp>
        <p:nvSpPr>
          <p:cNvPr id="3" name="Content Placeholder 2">
            <a:extLst>
              <a:ext uri="{FF2B5EF4-FFF2-40B4-BE49-F238E27FC236}">
                <a16:creationId xmlns:a16="http://schemas.microsoft.com/office/drawing/2014/main" id="{60BF6480-CF2C-894A-FE6C-9BE72503DD16}"/>
              </a:ext>
            </a:extLst>
          </p:cNvPr>
          <p:cNvSpPr>
            <a:spLocks noGrp="1"/>
          </p:cNvSpPr>
          <p:nvPr>
            <p:ph sz="quarter" idx="13"/>
          </p:nvPr>
        </p:nvSpPr>
        <p:spPr/>
        <p:txBody>
          <a:bodyPr/>
          <a:lstStyle/>
          <a:p>
            <a:pPr marL="0" indent="0">
              <a:buNone/>
            </a:pPr>
            <a:r>
              <a:rPr lang="en-GB" dirty="0">
                <a:latin typeface="Arial" panose="020B0604020202020204" pitchFamily="34" charset="0"/>
                <a:cs typeface="Arial" panose="020B0604020202020204" pitchFamily="34" charset="0"/>
              </a:rPr>
              <a:t>If an employee has a gross annual salary of £25,000 and wants to contribute £1,000 into their occupational pension scheme</a:t>
            </a:r>
          </a:p>
          <a:p>
            <a:pPr marL="0" indent="0">
              <a:buNone/>
            </a:pPr>
            <a:r>
              <a:rPr lang="en-GB" dirty="0">
                <a:latin typeface="Arial" panose="020B0604020202020204" pitchFamily="34" charset="0"/>
                <a:cs typeface="Arial" panose="020B0604020202020204" pitchFamily="34" charset="0"/>
              </a:rPr>
              <a:t>The employer over the tax year will pay £1,000 into the pension scheme and put a (net pay) salary of £24,000 through PAYE.</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B12571E0-66B1-8C58-4844-E3305087CB52}"/>
              </a:ext>
            </a:extLst>
          </p:cNvPr>
          <p:cNvSpPr>
            <a:spLocks noGrp="1"/>
          </p:cNvSpPr>
          <p:nvPr>
            <p:ph sz="quarter" idx="12"/>
          </p:nvPr>
        </p:nvSpPr>
        <p:spPr>
          <a:xfrm>
            <a:off x="7131169" y="2039112"/>
            <a:ext cx="4150241" cy="3904488"/>
          </a:xfrm>
        </p:spPr>
        <p:txBody>
          <a:bodyPr/>
          <a:lstStyle/>
          <a:p>
            <a:r>
              <a:rPr lang="en-GB" dirty="0">
                <a:latin typeface="Arial" panose="020B0604020202020204" pitchFamily="34" charset="0"/>
                <a:cs typeface="Arial" panose="020B0604020202020204" pitchFamily="34" charset="0"/>
              </a:rPr>
              <a:t>Tax relief will be fully available as the gross contribution does not exceed £3,600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would be presented on the Income Tax Computation as a salary of £25,000 less a pension contribution of £1,000</a:t>
            </a:r>
          </a:p>
          <a:p>
            <a:endParaRPr lang="en-GB" dirty="0"/>
          </a:p>
        </p:txBody>
      </p:sp>
      <p:sp>
        <p:nvSpPr>
          <p:cNvPr id="5" name="Slide Number Placeholder 4">
            <a:extLst>
              <a:ext uri="{FF2B5EF4-FFF2-40B4-BE49-F238E27FC236}">
                <a16:creationId xmlns:a16="http://schemas.microsoft.com/office/drawing/2014/main" id="{2EFEFA54-5FD2-FEEF-AF10-0A0037FB4263}"/>
              </a:ext>
            </a:extLst>
          </p:cNvPr>
          <p:cNvSpPr>
            <a:spLocks noGrp="1"/>
          </p:cNvSpPr>
          <p:nvPr>
            <p:ph type="sldNum" sz="quarter" idx="4"/>
          </p:nvPr>
        </p:nvSpPr>
        <p:spPr/>
        <p:txBody>
          <a:bodyPr/>
          <a:lstStyle/>
          <a:p>
            <a:fld id="{58FB4751-880F-D840-AAA9-3A15815CC996}" type="slidenum">
              <a:rPr lang="en-US" smtClean="0"/>
              <a:pPr/>
              <a:t>8</a:t>
            </a:fld>
            <a:endParaRPr lang="en-US" dirty="0"/>
          </a:p>
        </p:txBody>
      </p:sp>
    </p:spTree>
    <p:extLst>
      <p:ext uri="{BB962C8B-B14F-4D97-AF65-F5344CB8AC3E}">
        <p14:creationId xmlns:p14="http://schemas.microsoft.com/office/powerpoint/2010/main" val="2421258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6A341-8830-4181-10F9-17A8C5211E9A}"/>
              </a:ext>
            </a:extLst>
          </p:cNvPr>
          <p:cNvSpPr>
            <a:spLocks noGrp="1"/>
          </p:cNvSpPr>
          <p:nvPr>
            <p:ph type="title"/>
          </p:nvPr>
        </p:nvSpPr>
        <p:spPr>
          <a:xfrm>
            <a:off x="483079" y="550207"/>
            <a:ext cx="9920378" cy="914400"/>
          </a:xfrm>
        </p:spPr>
        <p:txBody>
          <a:bodyPr/>
          <a:lstStyle/>
          <a:p>
            <a:r>
              <a:rPr lang="en-GB" sz="2000" dirty="0">
                <a:latin typeface="Arial" panose="020B0604020202020204" pitchFamily="34" charset="0"/>
                <a:cs typeface="Arial" panose="020B0604020202020204" pitchFamily="34" charset="0"/>
              </a:rPr>
              <a:t>When an individual contributes into a personal pension scheme, then no such deductions are made from Income on the computation, instead, Tax Relief is given as follows:</a:t>
            </a:r>
          </a:p>
        </p:txBody>
      </p:sp>
      <p:sp>
        <p:nvSpPr>
          <p:cNvPr id="3" name="Content Placeholder 2">
            <a:extLst>
              <a:ext uri="{FF2B5EF4-FFF2-40B4-BE49-F238E27FC236}">
                <a16:creationId xmlns:a16="http://schemas.microsoft.com/office/drawing/2014/main" id="{8A74FCEB-A9F4-7A25-6786-6C2810880400}"/>
              </a:ext>
            </a:extLst>
          </p:cNvPr>
          <p:cNvSpPr>
            <a:spLocks noGrp="1"/>
          </p:cNvSpPr>
          <p:nvPr>
            <p:ph sz="quarter" idx="10"/>
          </p:nvPr>
        </p:nvSpPr>
        <p:spPr>
          <a:xfrm>
            <a:off x="483079" y="1736785"/>
            <a:ext cx="4612257" cy="4830791"/>
          </a:xfrm>
        </p:spPr>
        <p:txBody>
          <a:bodyPr>
            <a:normAutofit lnSpcReduction="10000"/>
          </a:bodyPr>
          <a:lstStyle/>
          <a:p>
            <a:r>
              <a:rPr lang="en-GB" dirty="0">
                <a:latin typeface="Arial" panose="020B0604020202020204" pitchFamily="34" charset="0"/>
                <a:cs typeface="Arial" panose="020B0604020202020204" pitchFamily="34" charset="0"/>
              </a:rPr>
              <a:t>Basic rate tax relief is given at source – this means that if a taxpayer pays £8,000 into their pension fund, this is deemed to be net of basic rate tax at 20%.</a:t>
            </a:r>
          </a:p>
          <a:p>
            <a:r>
              <a:rPr lang="en-GB" dirty="0">
                <a:latin typeface="Arial" panose="020B0604020202020204" pitchFamily="34" charset="0"/>
                <a:cs typeface="Arial" panose="020B0604020202020204" pitchFamily="34" charset="0"/>
              </a:rPr>
              <a:t>HMRC will then pay the pension provider an amount equivalent to the basic rate deduction (20/80 x £8,000 = £2,000)</a:t>
            </a:r>
          </a:p>
          <a:p>
            <a:r>
              <a:rPr lang="en-GB" dirty="0">
                <a:latin typeface="Arial" panose="020B0604020202020204" pitchFamily="34" charset="0"/>
                <a:cs typeface="Arial" panose="020B0604020202020204" pitchFamily="34" charset="0"/>
              </a:rPr>
              <a:t>Thus, the individuals pension fund is increased by £10,000 in total.</a:t>
            </a:r>
          </a:p>
          <a:p>
            <a:r>
              <a:rPr lang="en-GB" dirty="0">
                <a:latin typeface="Arial" panose="020B0604020202020204" pitchFamily="34" charset="0"/>
                <a:cs typeface="Arial" panose="020B0604020202020204" pitchFamily="34" charset="0"/>
              </a:rPr>
              <a:t>As the gross contribution exceeds £3,600 then the taxpayer must have net relevant earnings for the tax year of at least £10,000 for tax relief to be fully available.</a:t>
            </a:r>
          </a:p>
        </p:txBody>
      </p:sp>
      <p:sp>
        <p:nvSpPr>
          <p:cNvPr id="4" name="Slide Number Placeholder 3">
            <a:extLst>
              <a:ext uri="{FF2B5EF4-FFF2-40B4-BE49-F238E27FC236}">
                <a16:creationId xmlns:a16="http://schemas.microsoft.com/office/drawing/2014/main" id="{38240ACF-8A0D-FC34-05BF-7DDA496428C6}"/>
              </a:ext>
            </a:extLst>
          </p:cNvPr>
          <p:cNvSpPr>
            <a:spLocks noGrp="1"/>
          </p:cNvSpPr>
          <p:nvPr>
            <p:ph type="sldNum" sz="quarter" idx="4"/>
          </p:nvPr>
        </p:nvSpPr>
        <p:spPr/>
        <p:txBody>
          <a:bodyPr/>
          <a:lstStyle/>
          <a:p>
            <a:fld id="{58FB4751-880F-D840-AAA9-3A15815CC996}" type="slidenum">
              <a:rPr lang="en-US" smtClean="0"/>
              <a:pPr/>
              <a:t>9</a:t>
            </a:fld>
            <a:endParaRPr lang="en-US" dirty="0"/>
          </a:p>
        </p:txBody>
      </p:sp>
      <p:sp>
        <p:nvSpPr>
          <p:cNvPr id="6" name="TextBox 5">
            <a:extLst>
              <a:ext uri="{FF2B5EF4-FFF2-40B4-BE49-F238E27FC236}">
                <a16:creationId xmlns:a16="http://schemas.microsoft.com/office/drawing/2014/main" id="{6F49DDAF-716B-1732-86A0-9E8D0330D766}"/>
              </a:ext>
            </a:extLst>
          </p:cNvPr>
          <p:cNvSpPr txBox="1"/>
          <p:nvPr/>
        </p:nvSpPr>
        <p:spPr>
          <a:xfrm>
            <a:off x="6015486" y="1736785"/>
            <a:ext cx="5693435" cy="4078039"/>
          </a:xfrm>
          <a:prstGeom prst="rect">
            <a:avLst/>
          </a:prstGeom>
          <a:noFill/>
        </p:spPr>
        <p:txBody>
          <a:bodyPr wrap="square">
            <a:spAutoFit/>
          </a:bodyPr>
          <a:lstStyle/>
          <a:p>
            <a:pPr marL="285750" indent="-285750" algn="l">
              <a:spcAft>
                <a:spcPts val="1500"/>
              </a:spcAft>
              <a:buFont typeface="Arial" panose="020B0604020202020204" pitchFamily="34" charset="0"/>
              <a:buChar char="•"/>
            </a:pPr>
            <a:r>
              <a:rPr lang="en-GB" b="0" i="0" dirty="0">
                <a:solidFill>
                  <a:srgbClr val="0B0C0C"/>
                </a:solidFill>
                <a:effectLst/>
                <a:latin typeface="Arial" panose="020B0604020202020204" pitchFamily="34" charset="0"/>
                <a:cs typeface="Arial" panose="020B0604020202020204" pitchFamily="34" charset="0"/>
              </a:rPr>
              <a:t>Higher rate and additional rate taxpayers achieve higher and additional rate relief by extending the basic and higher rate bands by the gross amount of the personal pension contribution.</a:t>
            </a:r>
          </a:p>
          <a:p>
            <a:pPr marL="285750" indent="-285750" algn="l">
              <a:spcAft>
                <a:spcPts val="1500"/>
              </a:spcAft>
              <a:buFont typeface="Arial" panose="020B0604020202020204" pitchFamily="34" charset="0"/>
              <a:buChar char="•"/>
            </a:pPr>
            <a:r>
              <a:rPr lang="en-GB" dirty="0">
                <a:solidFill>
                  <a:srgbClr val="0B0C0C"/>
                </a:solidFill>
                <a:latin typeface="Arial" panose="020B0604020202020204" pitchFamily="34" charset="0"/>
                <a:cs typeface="Arial" panose="020B0604020202020204" pitchFamily="34" charset="0"/>
              </a:rPr>
              <a:t>Hence, in this example the higher rate and additional rate tax bands will increase by £10,000 so that higher and additional rate tax will only arise above taxable income figures of £47,700 and £160,000 respectively</a:t>
            </a:r>
          </a:p>
          <a:p>
            <a:pPr marL="285750" indent="-285750" algn="l">
              <a:spcAft>
                <a:spcPts val="1500"/>
              </a:spcAft>
              <a:buFont typeface="Arial" panose="020B0604020202020204" pitchFamily="34" charset="0"/>
              <a:buChar char="•"/>
            </a:pPr>
            <a:r>
              <a:rPr lang="en-GB" b="0" i="0" dirty="0">
                <a:solidFill>
                  <a:srgbClr val="0B0C0C"/>
                </a:solidFill>
                <a:effectLst/>
                <a:latin typeface="Arial" panose="020B0604020202020204" pitchFamily="34" charset="0"/>
                <a:cs typeface="Arial" panose="020B0604020202020204" pitchFamily="34" charset="0"/>
              </a:rPr>
              <a:t>Remember that the gross amount of personal pension contributions are deducted in deriving the adjusted net income figure used to determine any reduction in the personal allowance of the taxpayer</a:t>
            </a:r>
          </a:p>
        </p:txBody>
      </p:sp>
    </p:spTree>
    <p:extLst>
      <p:ext uri="{BB962C8B-B14F-4D97-AF65-F5344CB8AC3E}">
        <p14:creationId xmlns:p14="http://schemas.microsoft.com/office/powerpoint/2010/main" val="2250444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15BBA5-50F8-128D-A465-79097C6F2E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0AD807-ADB2-BE8E-4DF6-F04A0FF5BCC5}"/>
              </a:ext>
            </a:extLst>
          </p:cNvPr>
          <p:cNvSpPr>
            <a:spLocks noGrp="1"/>
          </p:cNvSpPr>
          <p:nvPr>
            <p:ph type="title"/>
          </p:nvPr>
        </p:nvSpPr>
        <p:spPr>
          <a:xfrm>
            <a:off x="914399" y="385314"/>
            <a:ext cx="7534656" cy="523335"/>
          </a:xfrm>
        </p:spPr>
        <p:txBody>
          <a:bodyPr/>
          <a:lstStyle/>
          <a:p>
            <a:r>
              <a:rPr lang="en-GB" dirty="0">
                <a:latin typeface="Arial" panose="020B0604020202020204" pitchFamily="34" charset="0"/>
                <a:cs typeface="Arial" panose="020B0604020202020204" pitchFamily="34" charset="0"/>
              </a:rPr>
              <a:t>Annual Allowance (AA)</a:t>
            </a:r>
          </a:p>
        </p:txBody>
      </p:sp>
      <p:sp>
        <p:nvSpPr>
          <p:cNvPr id="3" name="Content Placeholder 2">
            <a:extLst>
              <a:ext uri="{FF2B5EF4-FFF2-40B4-BE49-F238E27FC236}">
                <a16:creationId xmlns:a16="http://schemas.microsoft.com/office/drawing/2014/main" id="{6A06C5D1-3D60-6388-EE02-4B9EEB98FBC0}"/>
              </a:ext>
            </a:extLst>
          </p:cNvPr>
          <p:cNvSpPr>
            <a:spLocks noGrp="1"/>
          </p:cNvSpPr>
          <p:nvPr>
            <p:ph sz="quarter" idx="10"/>
          </p:nvPr>
        </p:nvSpPr>
        <p:spPr>
          <a:xfrm>
            <a:off x="442823" y="908648"/>
            <a:ext cx="11001554" cy="5564037"/>
          </a:xfrm>
        </p:spPr>
        <p:txBody>
          <a:bodyPr>
            <a:normAutofit fontScale="85000" lnSpcReduction="20000"/>
          </a:bodyPr>
          <a:lstStyle/>
          <a:p>
            <a:pPr>
              <a:lnSpc>
                <a:spcPct val="110000"/>
              </a:lnSpc>
            </a:pPr>
            <a:r>
              <a:rPr lang="en-GB" dirty="0">
                <a:latin typeface="Arial" panose="020B0604020202020204" pitchFamily="34" charset="0"/>
                <a:cs typeface="Arial" panose="020B0604020202020204" pitchFamily="34" charset="0"/>
              </a:rPr>
              <a:t>Although tax relief is available on pension contributions up to the amount of relevant earnings for a particular tax year, the AA acts as an overall annual limit.</a:t>
            </a:r>
          </a:p>
          <a:p>
            <a:pPr>
              <a:lnSpc>
                <a:spcPct val="110000"/>
              </a:lnSpc>
            </a:pPr>
            <a:endParaRPr lang="en-GB" dirty="0">
              <a:latin typeface="Arial" panose="020B0604020202020204" pitchFamily="34" charset="0"/>
              <a:cs typeface="Arial" panose="020B0604020202020204" pitchFamily="34" charset="0"/>
            </a:endParaRPr>
          </a:p>
          <a:p>
            <a:pPr>
              <a:lnSpc>
                <a:spcPct val="110000"/>
              </a:lnSpc>
            </a:pPr>
            <a:r>
              <a:rPr lang="en-GB" dirty="0">
                <a:latin typeface="Arial" panose="020B0604020202020204" pitchFamily="34" charset="0"/>
                <a:cs typeface="Arial" panose="020B0604020202020204" pitchFamily="34" charset="0"/>
              </a:rPr>
              <a:t>Where tax relieved contributions are paid in excess of the AA (including any brought forward unused allowances, then there will be an annual allowance charge.  This charge is subject to income tax at a person’s marginal rates (marginal rates depend on their income and tax band). </a:t>
            </a:r>
          </a:p>
          <a:p>
            <a:pPr>
              <a:lnSpc>
                <a:spcPct val="110000"/>
              </a:lnSpc>
            </a:pPr>
            <a:endParaRPr lang="en-GB" dirty="0">
              <a:latin typeface="Arial" panose="020B0604020202020204" pitchFamily="34" charset="0"/>
              <a:cs typeface="Arial" panose="020B0604020202020204" pitchFamily="34" charset="0"/>
            </a:endParaRPr>
          </a:p>
          <a:p>
            <a:pPr>
              <a:lnSpc>
                <a:spcPct val="110000"/>
              </a:lnSpc>
            </a:pPr>
            <a:r>
              <a:rPr lang="en-GB" dirty="0">
                <a:latin typeface="Arial" panose="020B0604020202020204" pitchFamily="34" charset="0"/>
                <a:cs typeface="Arial" panose="020B0604020202020204" pitchFamily="34" charset="0"/>
              </a:rPr>
              <a:t>The AA determining the total pension input allowed for tax relief each year is limited to £40.000 </a:t>
            </a:r>
          </a:p>
          <a:p>
            <a:pPr>
              <a:lnSpc>
                <a:spcPct val="110000"/>
              </a:lnSpc>
            </a:pPr>
            <a:endParaRPr lang="en-GB" dirty="0">
              <a:latin typeface="Arial" panose="020B0604020202020204" pitchFamily="34" charset="0"/>
              <a:cs typeface="Arial" panose="020B0604020202020204" pitchFamily="34" charset="0"/>
            </a:endParaRPr>
          </a:p>
          <a:p>
            <a:pPr>
              <a:lnSpc>
                <a:spcPct val="110000"/>
              </a:lnSpc>
            </a:pPr>
            <a:r>
              <a:rPr lang="en-GB" dirty="0">
                <a:latin typeface="Arial" panose="020B0604020202020204" pitchFamily="34" charset="0"/>
                <a:cs typeface="Arial" panose="020B0604020202020204" pitchFamily="34" charset="0"/>
              </a:rPr>
              <a:t>The normal annual allowance of £40,000 however, is tapered (reduced) by £1 for every £2 by which a person’s ‘adjusted income’ exceeds £240,000, down to a minimum tapered annual allowance of £4,000.</a:t>
            </a:r>
          </a:p>
          <a:p>
            <a:pPr>
              <a:lnSpc>
                <a:spcPct val="110000"/>
              </a:lnSpc>
            </a:pPr>
            <a:endParaRPr lang="en-GB" dirty="0">
              <a:latin typeface="Arial" panose="020B0604020202020204" pitchFamily="34" charset="0"/>
              <a:cs typeface="Arial" panose="020B0604020202020204" pitchFamily="34" charset="0"/>
            </a:endParaRPr>
          </a:p>
          <a:p>
            <a:pPr>
              <a:lnSpc>
                <a:spcPct val="110000"/>
              </a:lnSpc>
            </a:pPr>
            <a:r>
              <a:rPr lang="en-GB" dirty="0">
                <a:latin typeface="Arial" panose="020B0604020202020204" pitchFamily="34" charset="0"/>
                <a:cs typeface="Arial" panose="020B0604020202020204" pitchFamily="34" charset="0"/>
              </a:rPr>
              <a:t>Therefore, a person with ‘adjusted income’ of £290,000 will have their AA reduced by £25,000 (£290,000 - £240,000/2) down to a tapered AA of £15,000</a:t>
            </a:r>
          </a:p>
          <a:p>
            <a:pPr>
              <a:lnSpc>
                <a:spcPct val="110000"/>
              </a:lnSpc>
            </a:pPr>
            <a:endParaRPr lang="en-GB" dirty="0">
              <a:latin typeface="Arial" panose="020B0604020202020204" pitchFamily="34" charset="0"/>
              <a:cs typeface="Arial" panose="020B0604020202020204" pitchFamily="34" charset="0"/>
            </a:endParaRPr>
          </a:p>
          <a:p>
            <a:pPr>
              <a:lnSpc>
                <a:spcPct val="110000"/>
              </a:lnSpc>
            </a:pPr>
            <a:r>
              <a:rPr lang="en-GB" dirty="0">
                <a:latin typeface="Arial" panose="020B0604020202020204" pitchFamily="34" charset="0"/>
                <a:cs typeface="Arial" panose="020B0604020202020204" pitchFamily="34" charset="0"/>
              </a:rPr>
              <a:t>A person with £312,000 or more of adjusted income will only be entitled to an annual allowance of £4,000 (£40,000 – (312,000 – 240,000/2) = £4,000</a:t>
            </a:r>
          </a:p>
        </p:txBody>
      </p:sp>
      <p:sp>
        <p:nvSpPr>
          <p:cNvPr id="4" name="Slide Number Placeholder 3">
            <a:extLst>
              <a:ext uri="{FF2B5EF4-FFF2-40B4-BE49-F238E27FC236}">
                <a16:creationId xmlns:a16="http://schemas.microsoft.com/office/drawing/2014/main" id="{C2195947-9600-27BD-D1C7-0DF8FFD3E53E}"/>
              </a:ext>
            </a:extLst>
          </p:cNvPr>
          <p:cNvSpPr>
            <a:spLocks noGrp="1"/>
          </p:cNvSpPr>
          <p:nvPr>
            <p:ph type="sldNum" sz="quarter" idx="4"/>
          </p:nvPr>
        </p:nvSpPr>
        <p:spPr/>
        <p:txBody>
          <a:bodyPr/>
          <a:lstStyle/>
          <a:p>
            <a:fld id="{58FB4751-880F-D840-AAA9-3A15815CC996}" type="slidenum">
              <a:rPr lang="en-US" smtClean="0"/>
              <a:pPr/>
              <a:t>10</a:t>
            </a:fld>
            <a:endParaRPr lang="en-US" dirty="0"/>
          </a:p>
        </p:txBody>
      </p:sp>
    </p:spTree>
    <p:extLst>
      <p:ext uri="{BB962C8B-B14F-4D97-AF65-F5344CB8AC3E}">
        <p14:creationId xmlns:p14="http://schemas.microsoft.com/office/powerpoint/2010/main" val="703102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D2D6A-265F-F423-AC80-638D8E747A4E}"/>
              </a:ext>
            </a:extLst>
          </p:cNvPr>
          <p:cNvSpPr>
            <a:spLocks noGrp="1"/>
          </p:cNvSpPr>
          <p:nvPr>
            <p:ph type="title"/>
          </p:nvPr>
        </p:nvSpPr>
        <p:spPr>
          <a:xfrm>
            <a:off x="914399" y="385314"/>
            <a:ext cx="7534656" cy="914400"/>
          </a:xfrm>
        </p:spPr>
        <p:txBody>
          <a:bodyPr/>
          <a:lstStyle/>
          <a:p>
            <a:r>
              <a:rPr lang="en-GB" dirty="0">
                <a:latin typeface="Arial" panose="020B0604020202020204" pitchFamily="34" charset="0"/>
                <a:cs typeface="Arial" panose="020B0604020202020204" pitchFamily="34" charset="0"/>
              </a:rPr>
              <a:t>Annual Allowance (AA)</a:t>
            </a:r>
          </a:p>
        </p:txBody>
      </p:sp>
      <p:sp>
        <p:nvSpPr>
          <p:cNvPr id="3" name="Content Placeholder 2">
            <a:extLst>
              <a:ext uri="{FF2B5EF4-FFF2-40B4-BE49-F238E27FC236}">
                <a16:creationId xmlns:a16="http://schemas.microsoft.com/office/drawing/2014/main" id="{FC01CCAD-F030-B804-0973-3A5EC1886924}"/>
              </a:ext>
            </a:extLst>
          </p:cNvPr>
          <p:cNvSpPr>
            <a:spLocks noGrp="1"/>
          </p:cNvSpPr>
          <p:nvPr>
            <p:ph sz="quarter" idx="10"/>
          </p:nvPr>
        </p:nvSpPr>
        <p:spPr>
          <a:xfrm>
            <a:off x="914399" y="1414732"/>
            <a:ext cx="9368287" cy="4465072"/>
          </a:xfrm>
        </p:spPr>
        <p:txBody>
          <a:bodyPr>
            <a:normAutofit/>
          </a:bodyPr>
          <a:lstStyle/>
          <a:p>
            <a:r>
              <a:rPr lang="en-GB" dirty="0">
                <a:latin typeface="Arial" panose="020B0604020202020204" pitchFamily="34" charset="0"/>
                <a:cs typeface="Arial" panose="020B0604020202020204" pitchFamily="34" charset="0"/>
              </a:rPr>
              <a:t>The figure of ‘adjusted income’ is net income plus any employee contributions to occupational pension schemes which will have been deducted in calculating net income, plus any employer contributions to either occupational or personal pension scheme</a:t>
            </a:r>
          </a:p>
          <a:p>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If AA for the year is not fully utilised and taxpayer was a member of a pension scheme in that year it is possible to carry forward any unused amount for 3 years.  Pension contributions made in a tax year will firstly use the AA of that year followed by the unused AA of the previous 3 tax used, used on a FIFO basis.</a:t>
            </a:r>
          </a:p>
          <a:p>
            <a:pPr lvl="1"/>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4A8BD4E-955F-BB59-2881-2B7FA6B42138}"/>
              </a:ext>
            </a:extLst>
          </p:cNvPr>
          <p:cNvSpPr>
            <a:spLocks noGrp="1"/>
          </p:cNvSpPr>
          <p:nvPr>
            <p:ph type="sldNum" sz="quarter" idx="4"/>
          </p:nvPr>
        </p:nvSpPr>
        <p:spPr/>
        <p:txBody>
          <a:bodyPr/>
          <a:lstStyle/>
          <a:p>
            <a:fld id="{58FB4751-880F-D840-AAA9-3A15815CC996}" type="slidenum">
              <a:rPr lang="en-US" smtClean="0"/>
              <a:pPr/>
              <a:t>11</a:t>
            </a:fld>
            <a:endParaRPr lang="en-US" dirty="0"/>
          </a:p>
        </p:txBody>
      </p:sp>
    </p:spTree>
    <p:extLst>
      <p:ext uri="{BB962C8B-B14F-4D97-AF65-F5344CB8AC3E}">
        <p14:creationId xmlns:p14="http://schemas.microsoft.com/office/powerpoint/2010/main" val="3713618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DD126-5CB4-2C03-5BE6-7374811A25F7}"/>
              </a:ext>
            </a:extLst>
          </p:cNvPr>
          <p:cNvSpPr>
            <a:spLocks noGrp="1"/>
          </p:cNvSpPr>
          <p:nvPr>
            <p:ph type="title"/>
          </p:nvPr>
        </p:nvSpPr>
        <p:spPr>
          <a:xfrm>
            <a:off x="885645" y="345057"/>
            <a:ext cx="7534656" cy="914400"/>
          </a:xfrm>
        </p:spPr>
        <p:txBody>
          <a:bodyPr/>
          <a:lstStyle/>
          <a:p>
            <a:r>
              <a:rPr lang="en-GB" dirty="0">
                <a:latin typeface="Arial" panose="020B0604020202020204" pitchFamily="34" charset="0"/>
                <a:cs typeface="Arial" panose="020B0604020202020204" pitchFamily="34" charset="0"/>
              </a:rPr>
              <a:t>Activity</a:t>
            </a:r>
          </a:p>
        </p:txBody>
      </p:sp>
      <p:sp>
        <p:nvSpPr>
          <p:cNvPr id="4" name="Slide Number Placeholder 3">
            <a:extLst>
              <a:ext uri="{FF2B5EF4-FFF2-40B4-BE49-F238E27FC236}">
                <a16:creationId xmlns:a16="http://schemas.microsoft.com/office/drawing/2014/main" id="{8AA6F643-E8AA-47B6-E814-CFBFC0FEBC1D}"/>
              </a:ext>
            </a:extLst>
          </p:cNvPr>
          <p:cNvSpPr>
            <a:spLocks noGrp="1"/>
          </p:cNvSpPr>
          <p:nvPr>
            <p:ph type="sldNum" sz="quarter" idx="4"/>
          </p:nvPr>
        </p:nvSpPr>
        <p:spPr/>
        <p:txBody>
          <a:bodyPr/>
          <a:lstStyle/>
          <a:p>
            <a:fld id="{58FB4751-880F-D840-AAA9-3A15815CC996}" type="slidenum">
              <a:rPr lang="en-US" smtClean="0"/>
              <a:pPr/>
              <a:t>12</a:t>
            </a:fld>
            <a:endParaRPr lang="en-US" dirty="0"/>
          </a:p>
        </p:txBody>
      </p:sp>
      <p:graphicFrame>
        <p:nvGraphicFramePr>
          <p:cNvPr id="3" name="Object 2">
            <a:extLst>
              <a:ext uri="{FF2B5EF4-FFF2-40B4-BE49-F238E27FC236}">
                <a16:creationId xmlns:a16="http://schemas.microsoft.com/office/drawing/2014/main" id="{04CAE3FF-7580-7114-4018-45D411CCD736}"/>
              </a:ext>
            </a:extLst>
          </p:cNvPr>
          <p:cNvGraphicFramePr>
            <a:graphicFrameLocks noChangeAspect="1"/>
          </p:cNvGraphicFramePr>
          <p:nvPr>
            <p:extLst>
              <p:ext uri="{D42A27DB-BD31-4B8C-83A1-F6EECF244321}">
                <p14:modId xmlns:p14="http://schemas.microsoft.com/office/powerpoint/2010/main" val="635250367"/>
              </p:ext>
            </p:extLst>
          </p:nvPr>
        </p:nvGraphicFramePr>
        <p:xfrm>
          <a:off x="943155" y="1489495"/>
          <a:ext cx="8856452" cy="3640347"/>
        </p:xfrm>
        <a:graphic>
          <a:graphicData uri="http://schemas.openxmlformats.org/presentationml/2006/ole">
            <mc:AlternateContent xmlns:mc="http://schemas.openxmlformats.org/markup-compatibility/2006">
              <mc:Choice xmlns:v="urn:schemas-microsoft-com:vml" Requires="v">
                <p:oleObj name="Worksheet" r:id="rId2" imgW="6414868" imgH="1633420" progId="Excel.Sheet.12">
                  <p:embed/>
                </p:oleObj>
              </mc:Choice>
              <mc:Fallback>
                <p:oleObj name="Worksheet" r:id="rId2" imgW="6414868" imgH="1633420" progId="Excel.Sheet.12">
                  <p:embed/>
                  <p:pic>
                    <p:nvPicPr>
                      <p:cNvPr id="0" name=""/>
                      <p:cNvPicPr/>
                      <p:nvPr/>
                    </p:nvPicPr>
                    <p:blipFill>
                      <a:blip r:embed="rId3"/>
                      <a:stretch>
                        <a:fillRect/>
                      </a:stretch>
                    </p:blipFill>
                    <p:spPr>
                      <a:xfrm>
                        <a:off x="943155" y="1489495"/>
                        <a:ext cx="8856452" cy="3640347"/>
                      </a:xfrm>
                      <a:prstGeom prst="rect">
                        <a:avLst/>
                      </a:prstGeom>
                    </p:spPr>
                  </p:pic>
                </p:oleObj>
              </mc:Fallback>
            </mc:AlternateContent>
          </a:graphicData>
        </a:graphic>
      </p:graphicFrame>
    </p:spTree>
    <p:extLst>
      <p:ext uri="{BB962C8B-B14F-4D97-AF65-F5344CB8AC3E}">
        <p14:creationId xmlns:p14="http://schemas.microsoft.com/office/powerpoint/2010/main" val="3994606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FEF61-77B1-0C96-490E-F567603B2E20}"/>
              </a:ext>
            </a:extLst>
          </p:cNvPr>
          <p:cNvSpPr>
            <a:spLocks noGrp="1"/>
          </p:cNvSpPr>
          <p:nvPr>
            <p:ph type="title"/>
          </p:nvPr>
        </p:nvSpPr>
        <p:spPr>
          <a:xfrm>
            <a:off x="914400" y="265176"/>
            <a:ext cx="10360152" cy="914400"/>
          </a:xfrm>
        </p:spPr>
        <p:txBody>
          <a:bodyPr/>
          <a:lstStyle/>
          <a:p>
            <a:r>
              <a:rPr lang="en-GB" dirty="0">
                <a:latin typeface="Arial" panose="020B0604020202020204" pitchFamily="34" charset="0"/>
                <a:cs typeface="Arial" panose="020B0604020202020204" pitchFamily="34" charset="0"/>
              </a:rPr>
              <a:t>Annual Allowance Charge</a:t>
            </a:r>
          </a:p>
        </p:txBody>
      </p:sp>
      <p:sp>
        <p:nvSpPr>
          <p:cNvPr id="3" name="Content Placeholder 2">
            <a:extLst>
              <a:ext uri="{FF2B5EF4-FFF2-40B4-BE49-F238E27FC236}">
                <a16:creationId xmlns:a16="http://schemas.microsoft.com/office/drawing/2014/main" id="{412BD7E6-CB9C-B167-F0F4-30C67D4E88AB}"/>
              </a:ext>
            </a:extLst>
          </p:cNvPr>
          <p:cNvSpPr>
            <a:spLocks noGrp="1"/>
          </p:cNvSpPr>
          <p:nvPr>
            <p:ph sz="quarter" idx="11"/>
          </p:nvPr>
        </p:nvSpPr>
        <p:spPr>
          <a:xfrm>
            <a:off x="914400" y="1362974"/>
            <a:ext cx="4576953" cy="4553193"/>
          </a:xfrm>
        </p:spPr>
        <p:txBody>
          <a:bodyPr>
            <a:normAutofit/>
          </a:bodyPr>
          <a:lstStyle/>
          <a:p>
            <a:r>
              <a:rPr lang="en-GB" dirty="0">
                <a:latin typeface="Arial" panose="020B0604020202020204" pitchFamily="34" charset="0"/>
                <a:cs typeface="Arial" panose="020B0604020202020204" pitchFamily="34" charset="0"/>
              </a:rPr>
              <a:t>Tax relief is given on pension contributions up to the level of relevant earnings of the taxpayer for a tax year.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If the tax relieved contributions exceed the AA (including any unused allowances brought forward) there will be an AA charge, chargeable to income tax at the taxpayer’s marginal rate(s).</a:t>
            </a:r>
          </a:p>
        </p:txBody>
      </p:sp>
      <p:sp>
        <p:nvSpPr>
          <p:cNvPr id="4" name="Content Placeholder 3">
            <a:extLst>
              <a:ext uri="{FF2B5EF4-FFF2-40B4-BE49-F238E27FC236}">
                <a16:creationId xmlns:a16="http://schemas.microsoft.com/office/drawing/2014/main" id="{ED11C297-81FD-FF6F-2349-6C3632F000B3}"/>
              </a:ext>
            </a:extLst>
          </p:cNvPr>
          <p:cNvSpPr>
            <a:spLocks noGrp="1"/>
          </p:cNvSpPr>
          <p:nvPr>
            <p:ph sz="quarter" idx="12"/>
          </p:nvPr>
        </p:nvSpPr>
        <p:spPr>
          <a:xfrm>
            <a:off x="6357747" y="1362974"/>
            <a:ext cx="5368427" cy="4553193"/>
          </a:xfrm>
        </p:spPr>
        <p:txBody>
          <a:bodyPr>
            <a:normAutofit/>
          </a:bodyPr>
          <a:lstStyle/>
          <a:p>
            <a:r>
              <a:rPr lang="en-GB" dirty="0">
                <a:latin typeface="Arial" panose="020B0604020202020204" pitchFamily="34" charset="0"/>
                <a:cs typeface="Arial" panose="020B0604020202020204" pitchFamily="34" charset="0"/>
              </a:rPr>
              <a:t>Illustration 2</a:t>
            </a:r>
          </a:p>
          <a:p>
            <a:r>
              <a:rPr lang="en-GB" dirty="0">
                <a:latin typeface="Arial" panose="020B0604020202020204" pitchFamily="34" charset="0"/>
                <a:cs typeface="Arial" panose="020B0604020202020204" pitchFamily="34" charset="0"/>
              </a:rPr>
              <a:t>Villa</a:t>
            </a:r>
          </a:p>
        </p:txBody>
      </p:sp>
      <p:sp>
        <p:nvSpPr>
          <p:cNvPr id="5" name="Slide Number Placeholder 4">
            <a:extLst>
              <a:ext uri="{FF2B5EF4-FFF2-40B4-BE49-F238E27FC236}">
                <a16:creationId xmlns:a16="http://schemas.microsoft.com/office/drawing/2014/main" id="{D9C63797-2C2A-53CC-1057-98F1F1BC220A}"/>
              </a:ext>
            </a:extLst>
          </p:cNvPr>
          <p:cNvSpPr>
            <a:spLocks noGrp="1"/>
          </p:cNvSpPr>
          <p:nvPr>
            <p:ph type="sldNum" sz="quarter" idx="4"/>
          </p:nvPr>
        </p:nvSpPr>
        <p:spPr/>
        <p:txBody>
          <a:bodyPr/>
          <a:lstStyle/>
          <a:p>
            <a:fld id="{58FB4751-880F-D840-AAA9-3A15815CC996}" type="slidenum">
              <a:rPr lang="en-US" smtClean="0"/>
              <a:pPr/>
              <a:t>13</a:t>
            </a:fld>
            <a:endParaRPr lang="en-US" dirty="0"/>
          </a:p>
        </p:txBody>
      </p:sp>
    </p:spTree>
    <p:extLst>
      <p:ext uri="{BB962C8B-B14F-4D97-AF65-F5344CB8AC3E}">
        <p14:creationId xmlns:p14="http://schemas.microsoft.com/office/powerpoint/2010/main" val="3721461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0DE99-4301-2FE0-45D6-D19CF30C26C1}"/>
              </a:ext>
            </a:extLst>
          </p:cNvPr>
          <p:cNvSpPr>
            <a:spLocks noGrp="1"/>
          </p:cNvSpPr>
          <p:nvPr>
            <p:ph type="title"/>
          </p:nvPr>
        </p:nvSpPr>
        <p:spPr>
          <a:xfrm>
            <a:off x="914400" y="253042"/>
            <a:ext cx="7534656" cy="753373"/>
          </a:xfrm>
        </p:spPr>
        <p:txBody>
          <a:bodyPr/>
          <a:lstStyle/>
          <a:p>
            <a:r>
              <a:rPr lang="en-GB" dirty="0">
                <a:latin typeface="Arial" panose="020B0604020202020204" pitchFamily="34" charset="0"/>
                <a:cs typeface="Arial" panose="020B0604020202020204" pitchFamily="34" charset="0"/>
              </a:rPr>
              <a:t>Lifetime Allowance</a:t>
            </a:r>
          </a:p>
        </p:txBody>
      </p:sp>
      <p:sp>
        <p:nvSpPr>
          <p:cNvPr id="3" name="Content Placeholder 2">
            <a:extLst>
              <a:ext uri="{FF2B5EF4-FFF2-40B4-BE49-F238E27FC236}">
                <a16:creationId xmlns:a16="http://schemas.microsoft.com/office/drawing/2014/main" id="{92AAF0ED-9419-B2C9-4E7B-9CCD3884CC8C}"/>
              </a:ext>
            </a:extLst>
          </p:cNvPr>
          <p:cNvSpPr>
            <a:spLocks noGrp="1"/>
          </p:cNvSpPr>
          <p:nvPr>
            <p:ph sz="quarter" idx="10"/>
          </p:nvPr>
        </p:nvSpPr>
        <p:spPr>
          <a:xfrm>
            <a:off x="914400" y="1069675"/>
            <a:ext cx="9494808" cy="4326013"/>
          </a:xfrm>
        </p:spPr>
        <p:txBody>
          <a:bodyPr>
            <a:normAutofit/>
          </a:bodyPr>
          <a:lstStyle/>
          <a:p>
            <a:r>
              <a:rPr lang="en-GB" dirty="0">
                <a:latin typeface="Arial" panose="020B0604020202020204" pitchFamily="34" charset="0"/>
                <a:cs typeface="Arial" panose="020B0604020202020204" pitchFamily="34" charset="0"/>
              </a:rPr>
              <a:t>When the taxpayer takes their pension a tax free lump sum of 25% of the pension fund may be taken and whereas previously the remainder would have to be used to  buy a pension annuity, the taxpayer may now withdraw the balance of the pension fund as a taxable income whenever they wish</a:t>
            </a:r>
          </a:p>
          <a:p>
            <a:r>
              <a:rPr lang="en-GB" dirty="0">
                <a:latin typeface="Arial" panose="020B0604020202020204" pitchFamily="34" charset="0"/>
                <a:cs typeface="Arial" panose="020B0604020202020204" pitchFamily="34" charset="0"/>
              </a:rPr>
              <a:t>In addition to the AA limiting the tax relief available on yearly contributions, a Lifetime Allowance of £1,073,100 applies to the value of the pension fund built up at the date the taxpayer takes their pension.  </a:t>
            </a:r>
          </a:p>
          <a:p>
            <a:r>
              <a:rPr lang="en-GB" dirty="0">
                <a:latin typeface="Arial" panose="020B0604020202020204" pitchFamily="34" charset="0"/>
                <a:cs typeface="Arial" panose="020B0604020202020204" pitchFamily="34" charset="0"/>
              </a:rPr>
              <a:t>If the fund value exceeds this limit an Income Tax charge will arise on the excess dependent upon how the excess is used.</a:t>
            </a:r>
          </a:p>
        </p:txBody>
      </p:sp>
      <p:sp>
        <p:nvSpPr>
          <p:cNvPr id="4" name="Slide Number Placeholder 3">
            <a:extLst>
              <a:ext uri="{FF2B5EF4-FFF2-40B4-BE49-F238E27FC236}">
                <a16:creationId xmlns:a16="http://schemas.microsoft.com/office/drawing/2014/main" id="{0EB83284-3865-55D5-B385-8E4E7EB7F2DA}"/>
              </a:ext>
            </a:extLst>
          </p:cNvPr>
          <p:cNvSpPr>
            <a:spLocks noGrp="1"/>
          </p:cNvSpPr>
          <p:nvPr>
            <p:ph type="sldNum" sz="quarter" idx="4"/>
          </p:nvPr>
        </p:nvSpPr>
        <p:spPr/>
        <p:txBody>
          <a:bodyPr/>
          <a:lstStyle/>
          <a:p>
            <a:fld id="{58FB4751-880F-D840-AAA9-3A15815CC996}" type="slidenum">
              <a:rPr lang="en-US" smtClean="0"/>
              <a:pPr/>
              <a:t>14</a:t>
            </a:fld>
            <a:endParaRPr lang="en-US" dirty="0"/>
          </a:p>
        </p:txBody>
      </p:sp>
    </p:spTree>
    <p:extLst>
      <p:ext uri="{BB962C8B-B14F-4D97-AF65-F5344CB8AC3E}">
        <p14:creationId xmlns:p14="http://schemas.microsoft.com/office/powerpoint/2010/main" val="1507797442"/>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{74948851-79E0-4B38-8080-35F4ABCDDF5B}TF1ed9553b-00c4-4092-846a-c8f7f2908f3beecd942f_win32-8e33096c3cfc</Template>
  <TotalTime>0</TotalTime>
  <Words>1380</Words>
  <Application>Microsoft Office PowerPoint</Application>
  <PresentationFormat>Widescreen</PresentationFormat>
  <Paragraphs>104</Paragraphs>
  <Slides>14</Slides>
  <Notes>2</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14</vt:i4>
      </vt:variant>
    </vt:vector>
  </HeadingPairs>
  <TitlesOfParts>
    <vt:vector size="21" baseType="lpstr">
      <vt:lpstr>Arial</vt:lpstr>
      <vt:lpstr>Calibri</vt:lpstr>
      <vt:lpstr>Courier New</vt:lpstr>
      <vt:lpstr>Gill Sans Nova Light</vt:lpstr>
      <vt:lpstr>Sagona Book</vt:lpstr>
      <vt:lpstr>Custom</vt:lpstr>
      <vt:lpstr>Microsoft Excel Worksheet</vt:lpstr>
      <vt:lpstr>Taxation BMMB5019  BA Accounting – Level 5 Institute of Management and Health</vt:lpstr>
      <vt:lpstr>Lecture 5</vt:lpstr>
      <vt:lpstr>Pensions and National Insurance</vt:lpstr>
      <vt:lpstr>Pensions</vt:lpstr>
      <vt:lpstr>Pension Schemes – Types of Pension Schemes</vt:lpstr>
      <vt:lpstr>Types of Pension Scheme</vt:lpstr>
      <vt:lpstr>PowerPoint Presentation</vt:lpstr>
      <vt:lpstr>Illustration 1</vt:lpstr>
      <vt:lpstr>When an individual contributes into a personal pension scheme, then no such deductions are made from Income on the computation, instead, Tax Relief is given as follows:</vt:lpstr>
      <vt:lpstr>Annual Allowance (AA)</vt:lpstr>
      <vt:lpstr>Annual Allowance (AA)</vt:lpstr>
      <vt:lpstr>Activity</vt:lpstr>
      <vt:lpstr>Annual Allowance Charge</vt:lpstr>
      <vt:lpstr>Lifetime Allowance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8</cp:revision>
  <dcterms:created xsi:type="dcterms:W3CDTF">2026-01-27T08:41:58Z</dcterms:created>
  <dcterms:modified xsi:type="dcterms:W3CDTF">2026-02-23T14:31:02Z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