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9601200" cy="12801600" type="A3"/>
  <p:notesSz cx="6858000" cy="9144000"/>
  <p:defaultTextStyle>
    <a:defPPr>
      <a:defRPr lang="en-US"/>
    </a:defPPr>
    <a:lvl1pPr marL="0" algn="l" defTabSz="280264" rtl="0" eaLnBrk="1" latinLnBrk="0" hangingPunct="1">
      <a:defRPr sz="552" kern="1200">
        <a:solidFill>
          <a:schemeClr val="tx1"/>
        </a:solidFill>
        <a:latin typeface="+mn-lt"/>
        <a:ea typeface="+mn-ea"/>
        <a:cs typeface="+mn-cs"/>
      </a:defRPr>
    </a:lvl1pPr>
    <a:lvl2pPr marL="140132" algn="l" defTabSz="280264" rtl="0" eaLnBrk="1" latinLnBrk="0" hangingPunct="1">
      <a:defRPr sz="552" kern="1200">
        <a:solidFill>
          <a:schemeClr val="tx1"/>
        </a:solidFill>
        <a:latin typeface="+mn-lt"/>
        <a:ea typeface="+mn-ea"/>
        <a:cs typeface="+mn-cs"/>
      </a:defRPr>
    </a:lvl2pPr>
    <a:lvl3pPr marL="280264" algn="l" defTabSz="280264" rtl="0" eaLnBrk="1" latinLnBrk="0" hangingPunct="1">
      <a:defRPr sz="552" kern="1200">
        <a:solidFill>
          <a:schemeClr val="tx1"/>
        </a:solidFill>
        <a:latin typeface="+mn-lt"/>
        <a:ea typeface="+mn-ea"/>
        <a:cs typeface="+mn-cs"/>
      </a:defRPr>
    </a:lvl3pPr>
    <a:lvl4pPr marL="420395" algn="l" defTabSz="280264" rtl="0" eaLnBrk="1" latinLnBrk="0" hangingPunct="1">
      <a:defRPr sz="552" kern="1200">
        <a:solidFill>
          <a:schemeClr val="tx1"/>
        </a:solidFill>
        <a:latin typeface="+mn-lt"/>
        <a:ea typeface="+mn-ea"/>
        <a:cs typeface="+mn-cs"/>
      </a:defRPr>
    </a:lvl4pPr>
    <a:lvl5pPr marL="560527" algn="l" defTabSz="280264" rtl="0" eaLnBrk="1" latinLnBrk="0" hangingPunct="1">
      <a:defRPr sz="552" kern="1200">
        <a:solidFill>
          <a:schemeClr val="tx1"/>
        </a:solidFill>
        <a:latin typeface="+mn-lt"/>
        <a:ea typeface="+mn-ea"/>
        <a:cs typeface="+mn-cs"/>
      </a:defRPr>
    </a:lvl5pPr>
    <a:lvl6pPr marL="700659" algn="l" defTabSz="280264" rtl="0" eaLnBrk="1" latinLnBrk="0" hangingPunct="1">
      <a:defRPr sz="552" kern="1200">
        <a:solidFill>
          <a:schemeClr val="tx1"/>
        </a:solidFill>
        <a:latin typeface="+mn-lt"/>
        <a:ea typeface="+mn-ea"/>
        <a:cs typeface="+mn-cs"/>
      </a:defRPr>
    </a:lvl6pPr>
    <a:lvl7pPr marL="840791" algn="l" defTabSz="280264" rtl="0" eaLnBrk="1" latinLnBrk="0" hangingPunct="1">
      <a:defRPr sz="552" kern="1200">
        <a:solidFill>
          <a:schemeClr val="tx1"/>
        </a:solidFill>
        <a:latin typeface="+mn-lt"/>
        <a:ea typeface="+mn-ea"/>
        <a:cs typeface="+mn-cs"/>
      </a:defRPr>
    </a:lvl7pPr>
    <a:lvl8pPr marL="980923" algn="l" defTabSz="280264" rtl="0" eaLnBrk="1" latinLnBrk="0" hangingPunct="1">
      <a:defRPr sz="552" kern="1200">
        <a:solidFill>
          <a:schemeClr val="tx1"/>
        </a:solidFill>
        <a:latin typeface="+mn-lt"/>
        <a:ea typeface="+mn-ea"/>
        <a:cs typeface="+mn-cs"/>
      </a:defRPr>
    </a:lvl8pPr>
    <a:lvl9pPr marL="1121054" algn="l" defTabSz="280264" rtl="0" eaLnBrk="1" latinLnBrk="0" hangingPunct="1">
      <a:defRPr sz="552"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46" userDrawn="1">
          <p15:clr>
            <a:srgbClr val="A4A3A4"/>
          </p15:clr>
        </p15:guide>
        <p15:guide id="2" pos="91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94621" autoAdjust="0"/>
  </p:normalViewPr>
  <p:slideViewPr>
    <p:cSldViewPr>
      <p:cViewPr>
        <p:scale>
          <a:sx n="100" d="100"/>
          <a:sy n="100" d="100"/>
        </p:scale>
        <p:origin x="1840" y="-1992"/>
      </p:cViewPr>
      <p:guideLst>
        <p:guide orient="horz" pos="646"/>
        <p:guide pos="913"/>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17477" y="637231"/>
            <a:ext cx="2464738" cy="439699"/>
          </a:xfrm>
        </p:spPr>
        <p:txBody>
          <a:bodyPr/>
          <a:lstStyle/>
          <a:p>
            <a:r>
              <a:rPr lang="en-US"/>
              <a:t>Click to edit Master title style</a:t>
            </a:r>
          </a:p>
        </p:txBody>
      </p:sp>
      <p:sp>
        <p:nvSpPr>
          <p:cNvPr id="3" name="Subtitle 2"/>
          <p:cNvSpPr>
            <a:spLocks noGrp="1"/>
          </p:cNvSpPr>
          <p:nvPr>
            <p:ph type="subTitle" idx="1"/>
          </p:nvPr>
        </p:nvSpPr>
        <p:spPr>
          <a:xfrm>
            <a:off x="434954" y="1162400"/>
            <a:ext cx="2029784" cy="524220"/>
          </a:xfrm>
        </p:spPr>
        <p:txBody>
          <a:bodyPr/>
          <a:lstStyle>
            <a:lvl1pPr marL="0" indent="0" algn="ctr">
              <a:buNone/>
              <a:defRPr>
                <a:solidFill>
                  <a:schemeClr val="tx1">
                    <a:tint val="75000"/>
                  </a:schemeClr>
                </a:solidFill>
              </a:defRPr>
            </a:lvl1pPr>
            <a:lvl2pPr marL="136749" indent="0" algn="ctr">
              <a:buNone/>
              <a:defRPr>
                <a:solidFill>
                  <a:schemeClr val="tx1">
                    <a:tint val="75000"/>
                  </a:schemeClr>
                </a:solidFill>
              </a:defRPr>
            </a:lvl2pPr>
            <a:lvl3pPr marL="273497" indent="0" algn="ctr">
              <a:buNone/>
              <a:defRPr>
                <a:solidFill>
                  <a:schemeClr val="tx1">
                    <a:tint val="75000"/>
                  </a:schemeClr>
                </a:solidFill>
              </a:defRPr>
            </a:lvl3pPr>
            <a:lvl4pPr marL="410246" indent="0" algn="ctr">
              <a:buNone/>
              <a:defRPr>
                <a:solidFill>
                  <a:schemeClr val="tx1">
                    <a:tint val="75000"/>
                  </a:schemeClr>
                </a:solidFill>
              </a:defRPr>
            </a:lvl4pPr>
            <a:lvl5pPr marL="546994" indent="0" algn="ctr">
              <a:buNone/>
              <a:defRPr>
                <a:solidFill>
                  <a:schemeClr val="tx1">
                    <a:tint val="75000"/>
                  </a:schemeClr>
                </a:solidFill>
              </a:defRPr>
            </a:lvl5pPr>
            <a:lvl6pPr marL="683743" indent="0" algn="ctr">
              <a:buNone/>
              <a:defRPr>
                <a:solidFill>
                  <a:schemeClr val="tx1">
                    <a:tint val="75000"/>
                  </a:schemeClr>
                </a:solidFill>
              </a:defRPr>
            </a:lvl6pPr>
            <a:lvl7pPr marL="820491" indent="0" algn="ctr">
              <a:buNone/>
              <a:defRPr>
                <a:solidFill>
                  <a:schemeClr val="tx1">
                    <a:tint val="75000"/>
                  </a:schemeClr>
                </a:solidFill>
              </a:defRPr>
            </a:lvl7pPr>
            <a:lvl8pPr marL="957240" indent="0" algn="ctr">
              <a:buNone/>
              <a:defRPr>
                <a:solidFill>
                  <a:schemeClr val="tx1">
                    <a:tint val="75000"/>
                  </a:schemeClr>
                </a:solidFill>
              </a:defRPr>
            </a:lvl8pPr>
            <a:lvl9pPr marL="109398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9055" y="1318147"/>
            <a:ext cx="2464738" cy="407410"/>
          </a:xfrm>
        </p:spPr>
        <p:txBody>
          <a:bodyPr anchor="t"/>
          <a:lstStyle>
            <a:lvl1pPr algn="l">
              <a:defRPr sz="1196" b="1" cap="all"/>
            </a:lvl1pPr>
          </a:lstStyle>
          <a:p>
            <a:r>
              <a:rPr lang="en-US"/>
              <a:t>Click to edit Master title style</a:t>
            </a:r>
          </a:p>
        </p:txBody>
      </p:sp>
      <p:sp>
        <p:nvSpPr>
          <p:cNvPr id="3" name="Text Placeholder 2"/>
          <p:cNvSpPr>
            <a:spLocks noGrp="1"/>
          </p:cNvSpPr>
          <p:nvPr>
            <p:ph type="body" idx="1"/>
          </p:nvPr>
        </p:nvSpPr>
        <p:spPr>
          <a:xfrm>
            <a:off x="229055" y="869426"/>
            <a:ext cx="2464738" cy="448721"/>
          </a:xfrm>
        </p:spPr>
        <p:txBody>
          <a:bodyPr anchor="b"/>
          <a:lstStyle>
            <a:lvl1pPr marL="0" indent="0">
              <a:buNone/>
              <a:defRPr sz="598">
                <a:solidFill>
                  <a:schemeClr val="tx1">
                    <a:tint val="75000"/>
                  </a:schemeClr>
                </a:solidFill>
              </a:defRPr>
            </a:lvl1pPr>
            <a:lvl2pPr marL="136749" indent="0">
              <a:buNone/>
              <a:defRPr sz="538">
                <a:solidFill>
                  <a:schemeClr val="tx1">
                    <a:tint val="75000"/>
                  </a:schemeClr>
                </a:solidFill>
              </a:defRPr>
            </a:lvl2pPr>
            <a:lvl3pPr marL="273497" indent="0">
              <a:buNone/>
              <a:defRPr sz="479">
                <a:solidFill>
                  <a:schemeClr val="tx1">
                    <a:tint val="75000"/>
                  </a:schemeClr>
                </a:solidFill>
              </a:defRPr>
            </a:lvl3pPr>
            <a:lvl4pPr marL="410246" indent="0">
              <a:buNone/>
              <a:defRPr sz="419">
                <a:solidFill>
                  <a:schemeClr val="tx1">
                    <a:tint val="75000"/>
                  </a:schemeClr>
                </a:solidFill>
              </a:defRPr>
            </a:lvl4pPr>
            <a:lvl5pPr marL="546994" indent="0">
              <a:buNone/>
              <a:defRPr sz="419">
                <a:solidFill>
                  <a:schemeClr val="tx1">
                    <a:tint val="75000"/>
                  </a:schemeClr>
                </a:solidFill>
              </a:defRPr>
            </a:lvl5pPr>
            <a:lvl6pPr marL="683743" indent="0">
              <a:buNone/>
              <a:defRPr sz="419">
                <a:solidFill>
                  <a:schemeClr val="tx1">
                    <a:tint val="75000"/>
                  </a:schemeClr>
                </a:solidFill>
              </a:defRPr>
            </a:lvl6pPr>
            <a:lvl7pPr marL="820491" indent="0">
              <a:buNone/>
              <a:defRPr sz="419">
                <a:solidFill>
                  <a:schemeClr val="tx1">
                    <a:tint val="75000"/>
                  </a:schemeClr>
                </a:solidFill>
              </a:defRPr>
            </a:lvl7pPr>
            <a:lvl8pPr marL="957240" indent="0">
              <a:buNone/>
              <a:defRPr sz="419">
                <a:solidFill>
                  <a:schemeClr val="tx1">
                    <a:tint val="75000"/>
                  </a:schemeClr>
                </a:solidFill>
              </a:defRPr>
            </a:lvl8pPr>
            <a:lvl9pPr marL="1093988" indent="0">
              <a:buNone/>
              <a:defRPr sz="41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44985" y="478636"/>
            <a:ext cx="1280697" cy="1353760"/>
          </a:xfrm>
        </p:spPr>
        <p:txBody>
          <a:bodyPr/>
          <a:lstStyle>
            <a:lvl1pPr>
              <a:defRPr sz="837"/>
            </a:lvl1pPr>
            <a:lvl2pPr>
              <a:defRPr sz="718"/>
            </a:lvl2pPr>
            <a:lvl3pPr>
              <a:defRPr sz="598"/>
            </a:lvl3pPr>
            <a:lvl4pPr>
              <a:defRPr sz="538"/>
            </a:lvl4pPr>
            <a:lvl5pPr>
              <a:defRPr sz="538"/>
            </a:lvl5pPr>
            <a:lvl6pPr>
              <a:defRPr sz="538"/>
            </a:lvl6pPr>
            <a:lvl7pPr>
              <a:defRPr sz="538"/>
            </a:lvl7pPr>
            <a:lvl8pPr>
              <a:defRPr sz="538"/>
            </a:lvl8pPr>
            <a:lvl9pPr>
              <a:defRPr sz="53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474010" y="478636"/>
            <a:ext cx="1280697" cy="1353760"/>
          </a:xfrm>
        </p:spPr>
        <p:txBody>
          <a:bodyPr/>
          <a:lstStyle>
            <a:lvl1pPr>
              <a:defRPr sz="837"/>
            </a:lvl1pPr>
            <a:lvl2pPr>
              <a:defRPr sz="718"/>
            </a:lvl2pPr>
            <a:lvl3pPr>
              <a:defRPr sz="598"/>
            </a:lvl3pPr>
            <a:lvl4pPr>
              <a:defRPr sz="538"/>
            </a:lvl4pPr>
            <a:lvl5pPr>
              <a:defRPr sz="538"/>
            </a:lvl5pPr>
            <a:lvl6pPr>
              <a:defRPr sz="538"/>
            </a:lvl6pPr>
            <a:lvl7pPr>
              <a:defRPr sz="538"/>
            </a:lvl7pPr>
            <a:lvl8pPr>
              <a:defRPr sz="538"/>
            </a:lvl8pPr>
            <a:lvl9pPr>
              <a:defRPr sz="53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4984" y="459167"/>
            <a:ext cx="1281201" cy="191359"/>
          </a:xfrm>
        </p:spPr>
        <p:txBody>
          <a:bodyPr anchor="b"/>
          <a:lstStyle>
            <a:lvl1pPr marL="0" indent="0">
              <a:buNone/>
              <a:defRPr sz="718" b="1"/>
            </a:lvl1pPr>
            <a:lvl2pPr marL="136749" indent="0">
              <a:buNone/>
              <a:defRPr sz="598" b="1"/>
            </a:lvl2pPr>
            <a:lvl3pPr marL="273497" indent="0">
              <a:buNone/>
              <a:defRPr sz="538" b="1"/>
            </a:lvl3pPr>
            <a:lvl4pPr marL="410246" indent="0">
              <a:buNone/>
              <a:defRPr sz="479" b="1"/>
            </a:lvl4pPr>
            <a:lvl5pPr marL="546994" indent="0">
              <a:buNone/>
              <a:defRPr sz="479" b="1"/>
            </a:lvl5pPr>
            <a:lvl6pPr marL="683743" indent="0">
              <a:buNone/>
              <a:defRPr sz="479" b="1"/>
            </a:lvl6pPr>
            <a:lvl7pPr marL="820491" indent="0">
              <a:buNone/>
              <a:defRPr sz="479" b="1"/>
            </a:lvl7pPr>
            <a:lvl8pPr marL="957240" indent="0">
              <a:buNone/>
              <a:defRPr sz="479" b="1"/>
            </a:lvl8pPr>
            <a:lvl9pPr marL="1093988" indent="0">
              <a:buNone/>
              <a:defRPr sz="479" b="1"/>
            </a:lvl9pPr>
          </a:lstStyle>
          <a:p>
            <a:pPr lvl="0"/>
            <a:r>
              <a:rPr lang="en-US"/>
              <a:t>Click to edit Master text styles</a:t>
            </a:r>
          </a:p>
        </p:txBody>
      </p:sp>
      <p:sp>
        <p:nvSpPr>
          <p:cNvPr id="4" name="Content Placeholder 3"/>
          <p:cNvSpPr>
            <a:spLocks noGrp="1"/>
          </p:cNvSpPr>
          <p:nvPr>
            <p:ph sz="half" idx="2"/>
          </p:nvPr>
        </p:nvSpPr>
        <p:spPr>
          <a:xfrm>
            <a:off x="144984" y="650526"/>
            <a:ext cx="1281201" cy="1181869"/>
          </a:xfrm>
        </p:spPr>
        <p:txBody>
          <a:bodyPr/>
          <a:lstStyle>
            <a:lvl1pPr>
              <a:defRPr sz="718"/>
            </a:lvl1pPr>
            <a:lvl2pPr>
              <a:defRPr sz="598"/>
            </a:lvl2pPr>
            <a:lvl3pPr>
              <a:defRPr sz="538"/>
            </a:lvl3pPr>
            <a:lvl4pPr>
              <a:defRPr sz="479"/>
            </a:lvl4pPr>
            <a:lvl5pPr>
              <a:defRPr sz="479"/>
            </a:lvl5pPr>
            <a:lvl6pPr>
              <a:defRPr sz="479"/>
            </a:lvl6pPr>
            <a:lvl7pPr>
              <a:defRPr sz="479"/>
            </a:lvl7pPr>
            <a:lvl8pPr>
              <a:defRPr sz="479"/>
            </a:lvl8pPr>
            <a:lvl9pPr>
              <a:defRPr sz="47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473003" y="459167"/>
            <a:ext cx="1281704" cy="191359"/>
          </a:xfrm>
        </p:spPr>
        <p:txBody>
          <a:bodyPr anchor="b"/>
          <a:lstStyle>
            <a:lvl1pPr marL="0" indent="0">
              <a:buNone/>
              <a:defRPr sz="718" b="1"/>
            </a:lvl1pPr>
            <a:lvl2pPr marL="136749" indent="0">
              <a:buNone/>
              <a:defRPr sz="598" b="1"/>
            </a:lvl2pPr>
            <a:lvl3pPr marL="273497" indent="0">
              <a:buNone/>
              <a:defRPr sz="538" b="1"/>
            </a:lvl3pPr>
            <a:lvl4pPr marL="410246" indent="0">
              <a:buNone/>
              <a:defRPr sz="479" b="1"/>
            </a:lvl4pPr>
            <a:lvl5pPr marL="546994" indent="0">
              <a:buNone/>
              <a:defRPr sz="479" b="1"/>
            </a:lvl5pPr>
            <a:lvl6pPr marL="683743" indent="0">
              <a:buNone/>
              <a:defRPr sz="479" b="1"/>
            </a:lvl6pPr>
            <a:lvl7pPr marL="820491" indent="0">
              <a:buNone/>
              <a:defRPr sz="479" b="1"/>
            </a:lvl7pPr>
            <a:lvl8pPr marL="957240" indent="0">
              <a:buNone/>
              <a:defRPr sz="479" b="1"/>
            </a:lvl8pPr>
            <a:lvl9pPr marL="1093988" indent="0">
              <a:buNone/>
              <a:defRPr sz="479" b="1"/>
            </a:lvl9pPr>
          </a:lstStyle>
          <a:p>
            <a:pPr lvl="0"/>
            <a:r>
              <a:rPr lang="en-US"/>
              <a:t>Click to edit Master text styles</a:t>
            </a:r>
          </a:p>
        </p:txBody>
      </p:sp>
      <p:sp>
        <p:nvSpPr>
          <p:cNvPr id="6" name="Content Placeholder 5"/>
          <p:cNvSpPr>
            <a:spLocks noGrp="1"/>
          </p:cNvSpPr>
          <p:nvPr>
            <p:ph sz="quarter" idx="4"/>
          </p:nvPr>
        </p:nvSpPr>
        <p:spPr>
          <a:xfrm>
            <a:off x="1473003" y="650526"/>
            <a:ext cx="1281704" cy="1181869"/>
          </a:xfrm>
        </p:spPr>
        <p:txBody>
          <a:bodyPr/>
          <a:lstStyle>
            <a:lvl1pPr>
              <a:defRPr sz="718"/>
            </a:lvl1pPr>
            <a:lvl2pPr>
              <a:defRPr sz="598"/>
            </a:lvl2pPr>
            <a:lvl3pPr>
              <a:defRPr sz="538"/>
            </a:lvl3pPr>
            <a:lvl4pPr>
              <a:defRPr sz="479"/>
            </a:lvl4pPr>
            <a:lvl5pPr>
              <a:defRPr sz="479"/>
            </a:lvl5pPr>
            <a:lvl6pPr>
              <a:defRPr sz="479"/>
            </a:lvl6pPr>
            <a:lvl7pPr>
              <a:defRPr sz="479"/>
            </a:lvl7pPr>
            <a:lvl8pPr>
              <a:defRPr sz="479"/>
            </a:lvl8pPr>
            <a:lvl9pPr>
              <a:defRPr sz="47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11/4/25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11/4/25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11/4/25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985" y="81672"/>
            <a:ext cx="953978" cy="347581"/>
          </a:xfrm>
        </p:spPr>
        <p:txBody>
          <a:bodyPr anchor="b"/>
          <a:lstStyle>
            <a:lvl1pPr algn="l">
              <a:defRPr sz="598" b="1"/>
            </a:lvl1pPr>
          </a:lstStyle>
          <a:p>
            <a:r>
              <a:rPr lang="en-US"/>
              <a:t>Click to edit Master title style</a:t>
            </a:r>
          </a:p>
        </p:txBody>
      </p:sp>
      <p:sp>
        <p:nvSpPr>
          <p:cNvPr id="3" name="Content Placeholder 2"/>
          <p:cNvSpPr>
            <a:spLocks noGrp="1"/>
          </p:cNvSpPr>
          <p:nvPr>
            <p:ph idx="1"/>
          </p:nvPr>
        </p:nvSpPr>
        <p:spPr>
          <a:xfrm>
            <a:off x="1133699" y="81672"/>
            <a:ext cx="1621008" cy="1750723"/>
          </a:xfrm>
        </p:spPr>
        <p:txBody>
          <a:bodyPr/>
          <a:lstStyle>
            <a:lvl1pPr>
              <a:defRPr sz="957"/>
            </a:lvl1pPr>
            <a:lvl2pPr>
              <a:defRPr sz="837"/>
            </a:lvl2pPr>
            <a:lvl3pPr>
              <a:defRPr sz="718"/>
            </a:lvl3pPr>
            <a:lvl4pPr>
              <a:defRPr sz="598"/>
            </a:lvl4pPr>
            <a:lvl5pPr>
              <a:defRPr sz="598"/>
            </a:lvl5pPr>
            <a:lvl6pPr>
              <a:defRPr sz="598"/>
            </a:lvl6pPr>
            <a:lvl7pPr>
              <a:defRPr sz="598"/>
            </a:lvl7pPr>
            <a:lvl8pPr>
              <a:defRPr sz="598"/>
            </a:lvl8pPr>
            <a:lvl9pPr>
              <a:defRPr sz="59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4985" y="429253"/>
            <a:ext cx="953978" cy="1403143"/>
          </a:xfrm>
        </p:spPr>
        <p:txBody>
          <a:bodyPr/>
          <a:lstStyle>
            <a:lvl1pPr marL="0" indent="0">
              <a:buNone/>
              <a:defRPr sz="419"/>
            </a:lvl1pPr>
            <a:lvl2pPr marL="136749" indent="0">
              <a:buNone/>
              <a:defRPr sz="359"/>
            </a:lvl2pPr>
            <a:lvl3pPr marL="273497" indent="0">
              <a:buNone/>
              <a:defRPr sz="299"/>
            </a:lvl3pPr>
            <a:lvl4pPr marL="410246" indent="0">
              <a:buNone/>
              <a:defRPr sz="269"/>
            </a:lvl4pPr>
            <a:lvl5pPr marL="546994" indent="0">
              <a:buNone/>
              <a:defRPr sz="269"/>
            </a:lvl5pPr>
            <a:lvl6pPr marL="683743" indent="0">
              <a:buNone/>
              <a:defRPr sz="269"/>
            </a:lvl6pPr>
            <a:lvl7pPr marL="820491" indent="0">
              <a:buNone/>
              <a:defRPr sz="269"/>
            </a:lvl7pPr>
            <a:lvl8pPr marL="957240" indent="0">
              <a:buNone/>
              <a:defRPr sz="269"/>
            </a:lvl8pPr>
            <a:lvl9pPr marL="1093988" indent="0">
              <a:buNone/>
              <a:defRPr sz="26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68360" y="1435906"/>
            <a:ext cx="1739815" cy="169517"/>
          </a:xfrm>
        </p:spPr>
        <p:txBody>
          <a:bodyPr anchor="b"/>
          <a:lstStyle>
            <a:lvl1pPr algn="l">
              <a:defRPr sz="598" b="1"/>
            </a:lvl1pPr>
          </a:lstStyle>
          <a:p>
            <a:r>
              <a:rPr lang="en-US"/>
              <a:t>Click to edit Master title style</a:t>
            </a:r>
          </a:p>
        </p:txBody>
      </p:sp>
      <p:sp>
        <p:nvSpPr>
          <p:cNvPr id="3" name="Picture Placeholder 2"/>
          <p:cNvSpPr>
            <a:spLocks noGrp="1"/>
          </p:cNvSpPr>
          <p:nvPr>
            <p:ph type="pic" idx="1"/>
          </p:nvPr>
        </p:nvSpPr>
        <p:spPr>
          <a:xfrm>
            <a:off x="568360" y="183287"/>
            <a:ext cx="1739815" cy="1230777"/>
          </a:xfrm>
        </p:spPr>
        <p:txBody>
          <a:bodyPr/>
          <a:lstStyle>
            <a:lvl1pPr marL="0" indent="0">
              <a:buNone/>
              <a:defRPr sz="957"/>
            </a:lvl1pPr>
            <a:lvl2pPr marL="136749" indent="0">
              <a:buNone/>
              <a:defRPr sz="837"/>
            </a:lvl2pPr>
            <a:lvl3pPr marL="273497" indent="0">
              <a:buNone/>
              <a:defRPr sz="718"/>
            </a:lvl3pPr>
            <a:lvl4pPr marL="410246" indent="0">
              <a:buNone/>
              <a:defRPr sz="598"/>
            </a:lvl4pPr>
            <a:lvl5pPr marL="546994" indent="0">
              <a:buNone/>
              <a:defRPr sz="598"/>
            </a:lvl5pPr>
            <a:lvl6pPr marL="683743" indent="0">
              <a:buNone/>
              <a:defRPr sz="598"/>
            </a:lvl6pPr>
            <a:lvl7pPr marL="820491" indent="0">
              <a:buNone/>
              <a:defRPr sz="598"/>
            </a:lvl7pPr>
            <a:lvl8pPr marL="957240" indent="0">
              <a:buNone/>
              <a:defRPr sz="598"/>
            </a:lvl8pPr>
            <a:lvl9pPr marL="1093988" indent="0">
              <a:buNone/>
              <a:defRPr sz="598"/>
            </a:lvl9pPr>
          </a:lstStyle>
          <a:p>
            <a:endParaRPr lang="en-US"/>
          </a:p>
        </p:txBody>
      </p:sp>
      <p:sp>
        <p:nvSpPr>
          <p:cNvPr id="4" name="Text Placeholder 3"/>
          <p:cNvSpPr>
            <a:spLocks noGrp="1"/>
          </p:cNvSpPr>
          <p:nvPr>
            <p:ph type="body" sz="half" idx="2"/>
          </p:nvPr>
        </p:nvSpPr>
        <p:spPr>
          <a:xfrm>
            <a:off x="568360" y="1605423"/>
            <a:ext cx="1739815" cy="240742"/>
          </a:xfrm>
        </p:spPr>
        <p:txBody>
          <a:bodyPr/>
          <a:lstStyle>
            <a:lvl1pPr marL="0" indent="0">
              <a:buNone/>
              <a:defRPr sz="419"/>
            </a:lvl1pPr>
            <a:lvl2pPr marL="136749" indent="0">
              <a:buNone/>
              <a:defRPr sz="359"/>
            </a:lvl2pPr>
            <a:lvl3pPr marL="273497" indent="0">
              <a:buNone/>
              <a:defRPr sz="299"/>
            </a:lvl3pPr>
            <a:lvl4pPr marL="410246" indent="0">
              <a:buNone/>
              <a:defRPr sz="269"/>
            </a:lvl4pPr>
            <a:lvl5pPr marL="546994" indent="0">
              <a:buNone/>
              <a:defRPr sz="269"/>
            </a:lvl5pPr>
            <a:lvl6pPr marL="683743" indent="0">
              <a:buNone/>
              <a:defRPr sz="269"/>
            </a:lvl6pPr>
            <a:lvl7pPr marL="820491" indent="0">
              <a:buNone/>
              <a:defRPr sz="269"/>
            </a:lvl7pPr>
            <a:lvl8pPr marL="957240" indent="0">
              <a:buNone/>
              <a:defRPr sz="269"/>
            </a:lvl8pPr>
            <a:lvl9pPr marL="1093988" indent="0">
              <a:buNone/>
              <a:defRPr sz="26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02276" y="82147"/>
            <a:ext cx="652431" cy="175024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4985" y="82147"/>
            <a:ext cx="1908963" cy="175024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2000">
              <a:schemeClr val="accent2">
                <a:lumMod val="20000"/>
                <a:lumOff val="80000"/>
              </a:schemeClr>
            </a:gs>
            <a:gs pos="9000">
              <a:schemeClr val="accent1">
                <a:lumMod val="45000"/>
                <a:lumOff val="55000"/>
              </a:schemeClr>
            </a:gs>
            <a:gs pos="79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4985" y="82147"/>
            <a:ext cx="2609722" cy="34188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4985" y="478636"/>
            <a:ext cx="2609722" cy="13537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44984" y="1901247"/>
            <a:ext cx="676595" cy="109212"/>
          </a:xfrm>
          <a:prstGeom prst="rect">
            <a:avLst/>
          </a:prstGeom>
        </p:spPr>
        <p:txBody>
          <a:bodyPr vert="horz" lIns="91440" tIns="45720" rIns="91440" bIns="45720" rtlCol="0" anchor="ctr"/>
          <a:lstStyle>
            <a:lvl1pPr algn="l">
              <a:defRPr sz="359">
                <a:solidFill>
                  <a:schemeClr val="tx1">
                    <a:tint val="75000"/>
                  </a:schemeClr>
                </a:solidFill>
              </a:defRPr>
            </a:lvl1pPr>
          </a:lstStyle>
          <a:p>
            <a:fld id="{1D8BD707-D9CF-40AE-B4C6-C98DA3205C09}" type="datetimeFigureOut">
              <a:rPr lang="en-US" smtClean="0"/>
              <a:pPr/>
              <a:t>11/4/25</a:t>
            </a:fld>
            <a:endParaRPr lang="en-US"/>
          </a:p>
        </p:txBody>
      </p:sp>
      <p:sp>
        <p:nvSpPr>
          <p:cNvPr id="5" name="Footer Placeholder 4"/>
          <p:cNvSpPr>
            <a:spLocks noGrp="1"/>
          </p:cNvSpPr>
          <p:nvPr>
            <p:ph type="ftr" sz="quarter" idx="3"/>
          </p:nvPr>
        </p:nvSpPr>
        <p:spPr>
          <a:xfrm>
            <a:off x="990728" y="1901247"/>
            <a:ext cx="918236" cy="109212"/>
          </a:xfrm>
          <a:prstGeom prst="rect">
            <a:avLst/>
          </a:prstGeom>
        </p:spPr>
        <p:txBody>
          <a:bodyPr vert="horz" lIns="91440" tIns="45720" rIns="91440" bIns="45720" rtlCol="0" anchor="ctr"/>
          <a:lstStyle>
            <a:lvl1pPr algn="ctr">
              <a:defRPr sz="359">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078112" y="1901247"/>
            <a:ext cx="676595" cy="109212"/>
          </a:xfrm>
          <a:prstGeom prst="rect">
            <a:avLst/>
          </a:prstGeom>
        </p:spPr>
        <p:txBody>
          <a:bodyPr vert="horz" lIns="91440" tIns="45720" rIns="91440" bIns="45720" rtlCol="0" anchor="ctr"/>
          <a:lstStyle>
            <a:lvl1pPr algn="r">
              <a:defRPr sz="359">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73497" rtl="0" eaLnBrk="1" latinLnBrk="0" hangingPunct="1">
        <a:spcBef>
          <a:spcPct val="0"/>
        </a:spcBef>
        <a:buNone/>
        <a:defRPr sz="1316" kern="1200">
          <a:solidFill>
            <a:schemeClr val="tx1"/>
          </a:solidFill>
          <a:latin typeface="+mj-lt"/>
          <a:ea typeface="+mj-ea"/>
          <a:cs typeface="+mj-cs"/>
        </a:defRPr>
      </a:lvl1pPr>
    </p:titleStyle>
    <p:bodyStyle>
      <a:lvl1pPr marL="102561" indent="-102561" algn="l" defTabSz="273497" rtl="0" eaLnBrk="1" latinLnBrk="0" hangingPunct="1">
        <a:spcBef>
          <a:spcPct val="20000"/>
        </a:spcBef>
        <a:buFont typeface="Arial" pitchFamily="34" charset="0"/>
        <a:buChar char="•"/>
        <a:defRPr sz="957" kern="1200">
          <a:solidFill>
            <a:schemeClr val="tx1"/>
          </a:solidFill>
          <a:latin typeface="+mn-lt"/>
          <a:ea typeface="+mn-ea"/>
          <a:cs typeface="+mn-cs"/>
        </a:defRPr>
      </a:lvl1pPr>
      <a:lvl2pPr marL="222216" indent="-85468" algn="l" defTabSz="273497" rtl="0" eaLnBrk="1" latinLnBrk="0" hangingPunct="1">
        <a:spcBef>
          <a:spcPct val="20000"/>
        </a:spcBef>
        <a:buFont typeface="Arial" pitchFamily="34" charset="0"/>
        <a:buChar char="–"/>
        <a:defRPr sz="837" kern="1200">
          <a:solidFill>
            <a:schemeClr val="tx1"/>
          </a:solidFill>
          <a:latin typeface="+mn-lt"/>
          <a:ea typeface="+mn-ea"/>
          <a:cs typeface="+mn-cs"/>
        </a:defRPr>
      </a:lvl2pPr>
      <a:lvl3pPr marL="341871" indent="-68374" algn="l" defTabSz="273497" rtl="0" eaLnBrk="1" latinLnBrk="0" hangingPunct="1">
        <a:spcBef>
          <a:spcPct val="20000"/>
        </a:spcBef>
        <a:buFont typeface="Arial" pitchFamily="34" charset="0"/>
        <a:buChar char="•"/>
        <a:defRPr sz="718" kern="1200">
          <a:solidFill>
            <a:schemeClr val="tx1"/>
          </a:solidFill>
          <a:latin typeface="+mn-lt"/>
          <a:ea typeface="+mn-ea"/>
          <a:cs typeface="+mn-cs"/>
        </a:defRPr>
      </a:lvl3pPr>
      <a:lvl4pPr marL="478620" indent="-68374" algn="l" defTabSz="273497" rtl="0" eaLnBrk="1" latinLnBrk="0" hangingPunct="1">
        <a:spcBef>
          <a:spcPct val="20000"/>
        </a:spcBef>
        <a:buFont typeface="Arial" pitchFamily="34" charset="0"/>
        <a:buChar char="–"/>
        <a:defRPr sz="598" kern="1200">
          <a:solidFill>
            <a:schemeClr val="tx1"/>
          </a:solidFill>
          <a:latin typeface="+mn-lt"/>
          <a:ea typeface="+mn-ea"/>
          <a:cs typeface="+mn-cs"/>
        </a:defRPr>
      </a:lvl4pPr>
      <a:lvl5pPr marL="615368" indent="-68374" algn="l" defTabSz="273497" rtl="0" eaLnBrk="1" latinLnBrk="0" hangingPunct="1">
        <a:spcBef>
          <a:spcPct val="20000"/>
        </a:spcBef>
        <a:buFont typeface="Arial" pitchFamily="34" charset="0"/>
        <a:buChar char="»"/>
        <a:defRPr sz="598" kern="1200">
          <a:solidFill>
            <a:schemeClr val="tx1"/>
          </a:solidFill>
          <a:latin typeface="+mn-lt"/>
          <a:ea typeface="+mn-ea"/>
          <a:cs typeface="+mn-cs"/>
        </a:defRPr>
      </a:lvl5pPr>
      <a:lvl6pPr marL="752117" indent="-68374" algn="l" defTabSz="273497" rtl="0" eaLnBrk="1" latinLnBrk="0" hangingPunct="1">
        <a:spcBef>
          <a:spcPct val="20000"/>
        </a:spcBef>
        <a:buFont typeface="Arial" pitchFamily="34" charset="0"/>
        <a:buChar char="•"/>
        <a:defRPr sz="598" kern="1200">
          <a:solidFill>
            <a:schemeClr val="tx1"/>
          </a:solidFill>
          <a:latin typeface="+mn-lt"/>
          <a:ea typeface="+mn-ea"/>
          <a:cs typeface="+mn-cs"/>
        </a:defRPr>
      </a:lvl6pPr>
      <a:lvl7pPr marL="888865" indent="-68374" algn="l" defTabSz="273497" rtl="0" eaLnBrk="1" latinLnBrk="0" hangingPunct="1">
        <a:spcBef>
          <a:spcPct val="20000"/>
        </a:spcBef>
        <a:buFont typeface="Arial" pitchFamily="34" charset="0"/>
        <a:buChar char="•"/>
        <a:defRPr sz="598" kern="1200">
          <a:solidFill>
            <a:schemeClr val="tx1"/>
          </a:solidFill>
          <a:latin typeface="+mn-lt"/>
          <a:ea typeface="+mn-ea"/>
          <a:cs typeface="+mn-cs"/>
        </a:defRPr>
      </a:lvl7pPr>
      <a:lvl8pPr marL="1025614" indent="-68374" algn="l" defTabSz="273497" rtl="0" eaLnBrk="1" latinLnBrk="0" hangingPunct="1">
        <a:spcBef>
          <a:spcPct val="20000"/>
        </a:spcBef>
        <a:buFont typeface="Arial" pitchFamily="34" charset="0"/>
        <a:buChar char="•"/>
        <a:defRPr sz="598" kern="1200">
          <a:solidFill>
            <a:schemeClr val="tx1"/>
          </a:solidFill>
          <a:latin typeface="+mn-lt"/>
          <a:ea typeface="+mn-ea"/>
          <a:cs typeface="+mn-cs"/>
        </a:defRPr>
      </a:lvl8pPr>
      <a:lvl9pPr marL="1162362" indent="-68374" algn="l" defTabSz="273497" rtl="0" eaLnBrk="1" latinLnBrk="0" hangingPunct="1">
        <a:spcBef>
          <a:spcPct val="20000"/>
        </a:spcBef>
        <a:buFont typeface="Arial" pitchFamily="34" charset="0"/>
        <a:buChar char="•"/>
        <a:defRPr sz="598" kern="1200">
          <a:solidFill>
            <a:schemeClr val="tx1"/>
          </a:solidFill>
          <a:latin typeface="+mn-lt"/>
          <a:ea typeface="+mn-ea"/>
          <a:cs typeface="+mn-cs"/>
        </a:defRPr>
      </a:lvl9pPr>
    </p:bodyStyle>
    <p:otherStyle>
      <a:defPPr>
        <a:defRPr lang="en-US"/>
      </a:defPPr>
      <a:lvl1pPr marL="0" algn="l" defTabSz="273497" rtl="0" eaLnBrk="1" latinLnBrk="0" hangingPunct="1">
        <a:defRPr sz="538" kern="1200">
          <a:solidFill>
            <a:schemeClr val="tx1"/>
          </a:solidFill>
          <a:latin typeface="+mn-lt"/>
          <a:ea typeface="+mn-ea"/>
          <a:cs typeface="+mn-cs"/>
        </a:defRPr>
      </a:lvl1pPr>
      <a:lvl2pPr marL="136749" algn="l" defTabSz="273497" rtl="0" eaLnBrk="1" latinLnBrk="0" hangingPunct="1">
        <a:defRPr sz="538" kern="1200">
          <a:solidFill>
            <a:schemeClr val="tx1"/>
          </a:solidFill>
          <a:latin typeface="+mn-lt"/>
          <a:ea typeface="+mn-ea"/>
          <a:cs typeface="+mn-cs"/>
        </a:defRPr>
      </a:lvl2pPr>
      <a:lvl3pPr marL="273497" algn="l" defTabSz="273497" rtl="0" eaLnBrk="1" latinLnBrk="0" hangingPunct="1">
        <a:defRPr sz="538" kern="1200">
          <a:solidFill>
            <a:schemeClr val="tx1"/>
          </a:solidFill>
          <a:latin typeface="+mn-lt"/>
          <a:ea typeface="+mn-ea"/>
          <a:cs typeface="+mn-cs"/>
        </a:defRPr>
      </a:lvl3pPr>
      <a:lvl4pPr marL="410246" algn="l" defTabSz="273497" rtl="0" eaLnBrk="1" latinLnBrk="0" hangingPunct="1">
        <a:defRPr sz="538" kern="1200">
          <a:solidFill>
            <a:schemeClr val="tx1"/>
          </a:solidFill>
          <a:latin typeface="+mn-lt"/>
          <a:ea typeface="+mn-ea"/>
          <a:cs typeface="+mn-cs"/>
        </a:defRPr>
      </a:lvl4pPr>
      <a:lvl5pPr marL="546994" algn="l" defTabSz="273497" rtl="0" eaLnBrk="1" latinLnBrk="0" hangingPunct="1">
        <a:defRPr sz="538" kern="1200">
          <a:solidFill>
            <a:schemeClr val="tx1"/>
          </a:solidFill>
          <a:latin typeface="+mn-lt"/>
          <a:ea typeface="+mn-ea"/>
          <a:cs typeface="+mn-cs"/>
        </a:defRPr>
      </a:lvl5pPr>
      <a:lvl6pPr marL="683743" algn="l" defTabSz="273497" rtl="0" eaLnBrk="1" latinLnBrk="0" hangingPunct="1">
        <a:defRPr sz="538" kern="1200">
          <a:solidFill>
            <a:schemeClr val="tx1"/>
          </a:solidFill>
          <a:latin typeface="+mn-lt"/>
          <a:ea typeface="+mn-ea"/>
          <a:cs typeface="+mn-cs"/>
        </a:defRPr>
      </a:lvl6pPr>
      <a:lvl7pPr marL="820491" algn="l" defTabSz="273497" rtl="0" eaLnBrk="1" latinLnBrk="0" hangingPunct="1">
        <a:defRPr sz="538" kern="1200">
          <a:solidFill>
            <a:schemeClr val="tx1"/>
          </a:solidFill>
          <a:latin typeface="+mn-lt"/>
          <a:ea typeface="+mn-ea"/>
          <a:cs typeface="+mn-cs"/>
        </a:defRPr>
      </a:lvl7pPr>
      <a:lvl8pPr marL="957240" algn="l" defTabSz="273497" rtl="0" eaLnBrk="1" latinLnBrk="0" hangingPunct="1">
        <a:defRPr sz="538" kern="1200">
          <a:solidFill>
            <a:schemeClr val="tx1"/>
          </a:solidFill>
          <a:latin typeface="+mn-lt"/>
          <a:ea typeface="+mn-ea"/>
          <a:cs typeface="+mn-cs"/>
        </a:defRPr>
      </a:lvl8pPr>
      <a:lvl9pPr marL="1093988" algn="l" defTabSz="273497" rtl="0" eaLnBrk="1" latinLnBrk="0" hangingPunct="1">
        <a:defRPr sz="53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186/s12877-022-03453-1" TargetMode="External"/><Relationship Id="rId13" Type="http://schemas.openxmlformats.org/officeDocument/2006/relationships/hyperlink" Target="https://doi.org/10.7759/cureus.42490" TargetMode="External"/><Relationship Id="rId18" Type="http://schemas.openxmlformats.org/officeDocument/2006/relationships/hyperlink" Target="https://www.who.int/news/item/02-09-2025-over-a-billion-people-living-with-mental-health-conditions-services-require-urgent-scale-up" TargetMode="External"/><Relationship Id="rId3" Type="http://schemas.openxmlformats.org/officeDocument/2006/relationships/image" Target="../media/image2.jpeg"/><Relationship Id="rId7" Type="http://schemas.openxmlformats.org/officeDocument/2006/relationships/hyperlink" Target="https://emhicglobal.com/global-news/over-one-billion-people-living-with-mental-health-conditions-who-warns-of-urgent-need-for-scaled-up-services/" TargetMode="External"/><Relationship Id="rId12" Type="http://schemas.openxmlformats.org/officeDocument/2006/relationships/hyperlink" Target="https://doi.org/10.1016/j.iccn.2024.103890" TargetMode="External"/><Relationship Id="rId17" Type="http://schemas.openxmlformats.org/officeDocument/2006/relationships/hyperlink" Target="https://www.who.int/news-room/fact-sheets/detail/mental-disorders" TargetMode="External"/><Relationship Id="rId2" Type="http://schemas.openxmlformats.org/officeDocument/2006/relationships/image" Target="../media/image1.png"/><Relationship Id="rId16" Type="http://schemas.openxmlformats.org/officeDocument/2006/relationships/hyperlink" Target="https://www.who.int/news-room/fact-sheets/detail/depression" TargetMode="External"/><Relationship Id="rId20"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hyperlink" Target="https://doi.org/10.17650/2712-7672-2020-1-2-14-20" TargetMode="External"/><Relationship Id="rId11" Type="http://schemas.openxmlformats.org/officeDocument/2006/relationships/hyperlink" Target="https://www.ipsos.com/en-id/ipsos-world-mental-health-day-report-2024" TargetMode="External"/><Relationship Id="rId5" Type="http://schemas.openxmlformats.org/officeDocument/2006/relationships/hyperlink" Target="https://doi.org/10.1016/j.pec.2019.12.002" TargetMode="External"/><Relationship Id="rId15" Type="http://schemas.openxmlformats.org/officeDocument/2006/relationships/hyperlink" Target="https://www.psychiatryadvisor.com/news/2019-global-burden-of-diseases-found-dalys-increased-from-3-1-to-4-9-percent/" TargetMode="External"/><Relationship Id="rId10" Type="http://schemas.openxmlformats.org/officeDocument/2006/relationships/hyperlink" Target="https://ueaeprints.uea.ac.uk/id/eprint/97626/1/2024HumphreysCClinPsyD_Thesis.pdf" TargetMode="External"/><Relationship Id="rId19" Type="http://schemas.openxmlformats.org/officeDocument/2006/relationships/image" Target="../media/image4.jpeg"/><Relationship Id="rId4" Type="http://schemas.openxmlformats.org/officeDocument/2006/relationships/image" Target="../media/image3.jpeg"/><Relationship Id="rId9" Type="http://schemas.openxmlformats.org/officeDocument/2006/relationships/hyperlink" Target="https://doi.org/10.1136/bmjgh-2022-008722" TargetMode="External"/><Relationship Id="rId14" Type="http://schemas.openxmlformats.org/officeDocument/2006/relationships/hyperlink" Target="https://doi.org/10.7759/cureus.522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15F6EEF-2A37-8C5A-4D3F-9AED6DB2D53D}"/>
              </a:ext>
            </a:extLst>
          </p:cNvPr>
          <p:cNvSpPr txBox="1"/>
          <p:nvPr/>
        </p:nvSpPr>
        <p:spPr>
          <a:xfrm>
            <a:off x="381000" y="152400"/>
            <a:ext cx="8915400" cy="1661993"/>
          </a:xfrm>
          <a:prstGeom prst="rect">
            <a:avLst/>
          </a:prstGeom>
          <a:solidFill>
            <a:schemeClr val="accent2">
              <a:lumMod val="60000"/>
              <a:lumOff val="40000"/>
            </a:schemeClr>
          </a:solidFill>
        </p:spPr>
        <p:txBody>
          <a:bodyPr wrap="square" rtlCol="0">
            <a:spAutoFit/>
          </a:bodyPr>
          <a:lstStyle/>
          <a:p>
            <a:pPr algn="ctr"/>
            <a:r>
              <a:rPr lang="en-US" sz="2000" b="1" dirty="0">
                <a:latin typeface="Times New Roman" panose="02020603050405020304" pitchFamily="18" charset="0"/>
                <a:cs typeface="Times New Roman" panose="02020603050405020304" pitchFamily="18" charset="0"/>
              </a:rPr>
              <a:t>The Effectiveness of Community-Based Mental Health Interventions in Reducing Hospital Readmission Rates in adults living with a mental health condition</a:t>
            </a:r>
          </a:p>
          <a:p>
            <a:r>
              <a:rPr lang="en-GB" sz="1400" b="1" i="1" dirty="0">
                <a:latin typeface="Times New Roman" panose="02020603050405020304" pitchFamily="18" charset="0"/>
                <a:cs typeface="Times New Roman" panose="02020603050405020304" pitchFamily="18" charset="0"/>
              </a:rPr>
              <a:t>Student Name:	Urvesh </a:t>
            </a:r>
            <a:r>
              <a:rPr lang="en-GB" sz="1400" b="1" i="1" dirty="0" err="1">
                <a:latin typeface="Times New Roman" panose="02020603050405020304" pitchFamily="18" charset="0"/>
                <a:cs typeface="Times New Roman" panose="02020603050405020304" pitchFamily="18" charset="0"/>
              </a:rPr>
              <a:t>Chandrakantbhai</a:t>
            </a:r>
            <a:r>
              <a:rPr lang="en-GB" sz="1400" b="1" i="1" dirty="0">
                <a:latin typeface="Times New Roman" panose="02020603050405020304" pitchFamily="18" charset="0"/>
                <a:cs typeface="Times New Roman" panose="02020603050405020304" pitchFamily="18" charset="0"/>
              </a:rPr>
              <a:t> Rathod		                          Student ID: 2431315</a:t>
            </a:r>
          </a:p>
          <a:p>
            <a:r>
              <a:rPr lang="en-GB" sz="1400" b="1" i="1" dirty="0" err="1">
                <a:latin typeface="Times New Roman" panose="02020603050405020304" pitchFamily="18" charset="0"/>
                <a:cs typeface="Times New Roman" panose="02020603050405020304" pitchFamily="18" charset="0"/>
              </a:rPr>
              <a:t>Supervisor:Dr</a:t>
            </a:r>
            <a:r>
              <a:rPr lang="en-GB" sz="1400" b="1" i="1" dirty="0">
                <a:latin typeface="Times New Roman" panose="02020603050405020304" pitchFamily="18" charset="0"/>
                <a:cs typeface="Times New Roman" panose="02020603050405020304" pitchFamily="18" charset="0"/>
              </a:rPr>
              <a:t> Diola </a:t>
            </a:r>
            <a:r>
              <a:rPr lang="en-GB" sz="1400" b="1" i="1" dirty="0" err="1">
                <a:latin typeface="Times New Roman" panose="02020603050405020304" pitchFamily="18" charset="0"/>
                <a:cs typeface="Times New Roman" panose="02020603050405020304" pitchFamily="18" charset="0"/>
              </a:rPr>
              <a:t>Bijlhout</a:t>
            </a:r>
            <a:r>
              <a:rPr lang="en-GB" sz="1400" b="1" i="1" dirty="0">
                <a:latin typeface="Times New Roman" panose="02020603050405020304" pitchFamily="18" charset="0"/>
                <a:cs typeface="Times New Roman" panose="02020603050405020304" pitchFamily="18" charset="0"/>
              </a:rPr>
              <a:t>									             Student Email: 2431315@student.uwtsd.ac.uk</a:t>
            </a:r>
          </a:p>
          <a:p>
            <a:r>
              <a:rPr lang="en-GB" sz="1400" b="1" i="1" dirty="0">
                <a:latin typeface="Times New Roman" panose="02020603050405020304" pitchFamily="18" charset="0"/>
                <a:cs typeface="Times New Roman" panose="02020603050405020304" pitchFamily="18" charset="0"/>
              </a:rPr>
              <a:t>Programme: </a:t>
            </a:r>
            <a:r>
              <a:rPr lang="en-US" sz="1400" b="1" i="1" dirty="0">
                <a:latin typeface="Times New Roman" panose="02020603050405020304" pitchFamily="18" charset="0"/>
                <a:cs typeface="Times New Roman" panose="02020603050405020304" pitchFamily="18" charset="0"/>
              </a:rPr>
              <a:t>MSc Public Health and Social Care in Practice</a:t>
            </a:r>
          </a:p>
        </p:txBody>
      </p:sp>
      <p:sp>
        <p:nvSpPr>
          <p:cNvPr id="38" name="TextBox 37">
            <a:extLst>
              <a:ext uri="{FF2B5EF4-FFF2-40B4-BE49-F238E27FC236}">
                <a16:creationId xmlns:a16="http://schemas.microsoft.com/office/drawing/2014/main" id="{82F39F0F-F77C-D4E2-274A-CC618BBD856F}"/>
              </a:ext>
            </a:extLst>
          </p:cNvPr>
          <p:cNvSpPr txBox="1"/>
          <p:nvPr/>
        </p:nvSpPr>
        <p:spPr>
          <a:xfrm>
            <a:off x="375920" y="1905000"/>
            <a:ext cx="4800600" cy="3231654"/>
          </a:xfrm>
          <a:prstGeom prst="rect">
            <a:avLst/>
          </a:prstGeom>
          <a:solidFill>
            <a:schemeClr val="accent3">
              <a:lumMod val="20000"/>
              <a:lumOff val="80000"/>
            </a:schemeClr>
          </a:solidFill>
          <a:ln w="9525">
            <a:solidFill>
              <a:schemeClr val="tx1"/>
            </a:solidFill>
          </a:ln>
        </p:spPr>
        <p:txBody>
          <a:bodyPr wrap="square">
            <a:spAutoFit/>
          </a:bodyPr>
          <a:lstStyle/>
          <a:p>
            <a:pPr algn="ctr">
              <a:lnSpc>
                <a:spcPct val="150000"/>
              </a:lnSpc>
              <a:buNone/>
            </a:pPr>
            <a:r>
              <a:rPr lang="en-GB" sz="1600" b="1" kern="0" dirty="0">
                <a:effectLst/>
                <a:latin typeface="Times New Roman" panose="02020603050405020304" pitchFamily="18" charset="0"/>
              </a:rPr>
              <a:t>Prevalence</a:t>
            </a:r>
          </a:p>
          <a:p>
            <a:pPr marL="171450" indent="-171450" algn="just">
              <a:buFont typeface="Arial" panose="020B0604020202020204" pitchFamily="34" charset="0"/>
              <a:buChar char="•"/>
            </a:pPr>
            <a:r>
              <a:rPr lang="en-GB" sz="900" dirty="0">
                <a:effectLst/>
                <a:latin typeface="Times New Roman" panose="02020603050405020304" pitchFamily="18" charset="0"/>
                <a:ea typeface="Times New Roman" panose="02020603050405020304" pitchFamily="18" charset="0"/>
              </a:rPr>
              <a:t>Mental disorders are one of the major contributors towards the global burden of diseases, accounting for 14.61% of worldwide years lived with disability (Psychiatryadvisor, 2022).  It has been observed that nearly 1 in 7 people in the world live with a mental disorder (World Health Organization, 2022). Additionally, an estimated 332 million people are suffering from depression worldwide in the year of 2024 (WHO, 2025). Moreover, in low- and middle-income countries (LMICs) rate of depression, anxiety reaches more than 950 million together. In this context, mental health workers stand at 13 per 100,000 people in these countries, which indicates an extreme shortage of workers (</a:t>
            </a:r>
            <a:r>
              <a:rPr lang="en-GB" sz="900" dirty="0" err="1">
                <a:effectLst/>
                <a:latin typeface="Times New Roman" panose="02020603050405020304" pitchFamily="18" charset="0"/>
                <a:ea typeface="Times New Roman" panose="02020603050405020304" pitchFamily="18" charset="0"/>
              </a:rPr>
              <a:t>Emhicglobal</a:t>
            </a:r>
            <a:r>
              <a:rPr lang="en-GB" sz="900" dirty="0">
                <a:effectLst/>
                <a:latin typeface="Times New Roman" panose="02020603050405020304" pitchFamily="18" charset="0"/>
                <a:ea typeface="Times New Roman" panose="02020603050405020304" pitchFamily="18" charset="0"/>
              </a:rPr>
              <a:t>, 2025). </a:t>
            </a:r>
          </a:p>
          <a:p>
            <a:pPr marL="171450" indent="-171450" algn="just">
              <a:buFont typeface="Arial" panose="020B0604020202020204" pitchFamily="34" charset="0"/>
              <a:buChar char="•"/>
            </a:pPr>
            <a:r>
              <a:rPr lang="en-GB" sz="900" dirty="0">
                <a:effectLst/>
                <a:latin typeface="Times New Roman" panose="02020603050405020304" pitchFamily="18" charset="0"/>
                <a:ea typeface="Times New Roman" panose="02020603050405020304" pitchFamily="18" charset="0"/>
              </a:rPr>
              <a:t>In lower-middle-income countries, less than 10% affects people receive care or treatment, while in case of higher economic countries, this rate reaches up to 50% (World Health Organization, 2025). Hospital readmission is one of the greatest and continuous problems.  Nazar et al., (2023) developed a systematic review and found that 30-day readmission rates range from 10-25% among psychiatric inpatients. Limitations in post-discharge support and weak community follow-up are some common reasons. </a:t>
            </a:r>
          </a:p>
          <a:p>
            <a:pPr marL="171450" indent="-171450" algn="just">
              <a:buFont typeface="Arial" panose="020B0604020202020204" pitchFamily="34" charset="0"/>
              <a:buChar char="•"/>
            </a:pPr>
            <a:r>
              <a:rPr lang="en-GB" sz="900" dirty="0">
                <a:effectLst/>
                <a:latin typeface="Times New Roman" panose="02020603050405020304" pitchFamily="18" charset="0"/>
                <a:ea typeface="Times New Roman" panose="02020603050405020304" pitchFamily="18" charset="0"/>
              </a:rPr>
              <a:t>Globally, certain countries like the UK, Canada and Australia have implemented a “community-based mental health interventions” CBMHIs which include assertive community treatment, peer support networks, crisis resolution and home treatment teams and primary-care models (Giebel et al., 2022; Burns, 2020). All these help to reduce avoidable hospitalisation. While in several LMICs service coverage index remains 7.9% and inappropriate resources hinder the way to being sustainable (Hooley et al., 2022).</a:t>
            </a:r>
            <a:endParaRPr lang="en-GB" sz="700" dirty="0"/>
          </a:p>
        </p:txBody>
      </p:sp>
      <p:pic>
        <p:nvPicPr>
          <p:cNvPr id="1026" name="Picture 2" descr="In 2019 almost a billion people were living with a mental disorder: World  Mental Health Report (17 June 2022) | communitymedicine4all">
            <a:extLst>
              <a:ext uri="{FF2B5EF4-FFF2-40B4-BE49-F238E27FC236}">
                <a16:creationId xmlns:a16="http://schemas.microsoft.com/office/drawing/2014/main" id="{E3627E41-F603-2CDD-9AE4-2A360C76D7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1831" y="1935478"/>
            <a:ext cx="4004569" cy="3201176"/>
          </a:xfrm>
          <a:prstGeom prst="rect">
            <a:avLst/>
          </a:prstGeom>
          <a:noFill/>
          <a:extLst>
            <a:ext uri="{909E8E84-426E-40DD-AFC4-6F175D3DCCD1}">
              <a14:hiddenFill xmlns:a14="http://schemas.microsoft.com/office/drawing/2010/main">
                <a:solidFill>
                  <a:srgbClr val="FFFFFF"/>
                </a:solidFill>
              </a14:hiddenFill>
            </a:ext>
          </a:extLst>
        </p:spPr>
      </p:pic>
      <p:sp>
        <p:nvSpPr>
          <p:cNvPr id="39" name="Rectangle 3">
            <a:extLst>
              <a:ext uri="{FF2B5EF4-FFF2-40B4-BE49-F238E27FC236}">
                <a16:creationId xmlns:a16="http://schemas.microsoft.com/office/drawing/2014/main" id="{B3CD0EB9-415A-B3EB-4537-4C333D9D9759}"/>
              </a:ext>
            </a:extLst>
          </p:cNvPr>
          <p:cNvSpPr>
            <a:spLocks noChangeArrowheads="1"/>
          </p:cNvSpPr>
          <p:nvPr/>
        </p:nvSpPr>
        <p:spPr bwMode="auto">
          <a:xfrm>
            <a:off x="6858000" y="5099872"/>
            <a:ext cx="1011815" cy="2000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 </a:t>
            </a:r>
            <a:r>
              <a:rPr lang="en-IN" sz="700" dirty="0">
                <a:latin typeface="Times New Roman" panose="02020603050405020304" pitchFamily="18" charset="0"/>
                <a:cs typeface="Times New Roman" panose="02020603050405020304" pitchFamily="18" charset="0"/>
              </a:rPr>
              <a:t>(WHO, 2022)</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1549D702-36D2-304A-E07C-11C520F47883}"/>
              </a:ext>
            </a:extLst>
          </p:cNvPr>
          <p:cNvSpPr txBox="1"/>
          <p:nvPr/>
        </p:nvSpPr>
        <p:spPr>
          <a:xfrm>
            <a:off x="353060" y="5218951"/>
            <a:ext cx="4800600" cy="2559675"/>
          </a:xfrm>
          <a:prstGeom prst="rect">
            <a:avLst/>
          </a:prstGeom>
          <a:solidFill>
            <a:schemeClr val="accent4">
              <a:lumMod val="20000"/>
              <a:lumOff val="80000"/>
            </a:schemeClr>
          </a:solidFill>
          <a:ln>
            <a:solidFill>
              <a:schemeClr val="tx1"/>
            </a:solidFill>
          </a:ln>
        </p:spPr>
        <p:txBody>
          <a:bodyPr wrap="square">
            <a:spAutoFit/>
          </a:bodyPr>
          <a:lstStyle/>
          <a:p>
            <a:pPr algn="ctr">
              <a:lnSpc>
                <a:spcPct val="150000"/>
              </a:lnSpc>
              <a:spcBef>
                <a:spcPts val="1000"/>
              </a:spcBef>
              <a:spcAft>
                <a:spcPts val="1000"/>
              </a:spcAft>
              <a:buNone/>
            </a:pPr>
            <a:r>
              <a:rPr lang="en-GB" sz="1600" b="1" kern="0" dirty="0">
                <a:effectLst/>
                <a:latin typeface="Times New Roman" panose="02020603050405020304" pitchFamily="18" charset="0"/>
              </a:rPr>
              <a:t>Rationale of the Research</a:t>
            </a:r>
          </a:p>
          <a:p>
            <a:pPr marL="171450" indent="-171450" algn="just">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This research has been conducted to address the rapid increase in challenges of hospital readmission among individuals with mental health disorders worldwide</a:t>
            </a:r>
            <a:r>
              <a:rPr lang="en-GB" sz="800" dirty="0">
                <a:latin typeface="Times New Roman" panose="02020603050405020304" pitchFamily="18" charset="0"/>
                <a:ea typeface="Times New Roman" panose="02020603050405020304" pitchFamily="18" charset="0"/>
              </a:rPr>
              <a:t> (Ojo et al., 2024)</a:t>
            </a:r>
            <a:r>
              <a:rPr lang="en-GB" sz="800" dirty="0">
                <a:effectLst/>
                <a:latin typeface="Times New Roman" panose="02020603050405020304" pitchFamily="18" charset="0"/>
                <a:ea typeface="Times New Roman" panose="02020603050405020304" pitchFamily="18" charset="0"/>
              </a:rPr>
              <a:t>. Although there is an expansion of psychiatric services, a certain gap persists in the case of continuity of care and community support after discharge from hospitals (</a:t>
            </a:r>
            <a:r>
              <a:rPr lang="en-US" altLang="en-US" sz="800" dirty="0" err="1">
                <a:latin typeface="Times New Roman" panose="02020603050405020304" pitchFamily="18" charset="0"/>
                <a:cs typeface="Times New Roman" panose="02020603050405020304" pitchFamily="18" charset="0"/>
              </a:rPr>
              <a:t>Ådnanes</a:t>
            </a:r>
            <a:r>
              <a:rPr lang="en-US" altLang="en-US" sz="800" dirty="0">
                <a:latin typeface="Times New Roman" panose="02020603050405020304" pitchFamily="18" charset="0"/>
                <a:cs typeface="Times New Roman" panose="02020603050405020304" pitchFamily="18" charset="0"/>
              </a:rPr>
              <a:t> et al., 2019</a:t>
            </a:r>
            <a:r>
              <a:rPr lang="en-GB" sz="800" dirty="0">
                <a:effectLst/>
                <a:latin typeface="Times New Roman" panose="02020603050405020304" pitchFamily="18" charset="0"/>
                <a:ea typeface="Times New Roman" panose="02020603050405020304" pitchFamily="18" charset="0"/>
              </a:rPr>
              <a:t>). </a:t>
            </a:r>
          </a:p>
          <a:p>
            <a:pPr marL="171450" indent="-171450" algn="just">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This results in recurring admissions as well as high treatment costs</a:t>
            </a:r>
            <a:r>
              <a:rPr lang="en-GB" sz="800" dirty="0">
                <a:latin typeface="Times New Roman" panose="02020603050405020304" pitchFamily="18" charset="0"/>
                <a:ea typeface="Times New Roman" panose="02020603050405020304" pitchFamily="18" charset="0"/>
              </a:rPr>
              <a:t> (</a:t>
            </a:r>
            <a:r>
              <a:rPr lang="en-US" altLang="en-US" sz="800" dirty="0" err="1">
                <a:latin typeface="Times New Roman" panose="02020603050405020304" pitchFamily="18" charset="0"/>
                <a:cs typeface="Times New Roman" panose="02020603050405020304" pitchFamily="18" charset="0"/>
              </a:rPr>
              <a:t>Ådnanes</a:t>
            </a:r>
            <a:r>
              <a:rPr lang="en-US" altLang="en-US" sz="800" dirty="0">
                <a:latin typeface="Times New Roman" panose="02020603050405020304" pitchFamily="18" charset="0"/>
                <a:cs typeface="Times New Roman" panose="02020603050405020304" pitchFamily="18" charset="0"/>
              </a:rPr>
              <a:t> et al., 2019</a:t>
            </a:r>
            <a:r>
              <a:rPr lang="en-GB" sz="800" dirty="0">
                <a:latin typeface="Times New Roman" panose="02020603050405020304" pitchFamily="18" charset="0"/>
                <a:ea typeface="Times New Roman" panose="02020603050405020304" pitchFamily="18" charset="0"/>
              </a:rPr>
              <a:t>)</a:t>
            </a:r>
            <a:r>
              <a:rPr lang="en-GB" sz="800" dirty="0">
                <a:effectLst/>
                <a:latin typeface="Times New Roman" panose="02020603050405020304" pitchFamily="18" charset="0"/>
                <a:ea typeface="Times New Roman" panose="02020603050405020304" pitchFamily="18" charset="0"/>
              </a:rPr>
              <a:t>. “Community-based mental health interventions” have shown that there is a potential need to promote recovery, improve adherence, as well as reduce the rate of readmission (Humphreys, 2024). </a:t>
            </a:r>
          </a:p>
          <a:p>
            <a:pPr marL="171450" indent="-171450" algn="just">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While global evidence remains fragmented as well as context-specific. The urgency of this research lies in the increasing relevance of mental illness and limited investment, which is sometimes less than 2% of total health budgets in mental health across countries. </a:t>
            </a:r>
          </a:p>
          <a:p>
            <a:pPr marL="171450" indent="-171450" algn="just">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This research is original in context to synthesising evidence from diverse global contexts, which includes high, middle and low-income nations, so that scalable and cost-effective community interventions can be recognised. </a:t>
            </a:r>
          </a:p>
          <a:p>
            <a:pPr marL="171450" indent="-171450" algn="just">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The findings will also contribute to make more effective the public health system as well as guide international policy that is aligned properly with WHO's “Comprehensive Mental Health Action Plan 2013–2030”. </a:t>
            </a:r>
            <a:endParaRPr lang="en-GB" sz="800" dirty="0"/>
          </a:p>
        </p:txBody>
      </p:sp>
      <p:sp>
        <p:nvSpPr>
          <p:cNvPr id="43" name="TextBox 42">
            <a:extLst>
              <a:ext uri="{FF2B5EF4-FFF2-40B4-BE49-F238E27FC236}">
                <a16:creationId xmlns:a16="http://schemas.microsoft.com/office/drawing/2014/main" id="{A7B04621-633A-090A-ADB5-41DFC6865F81}"/>
              </a:ext>
            </a:extLst>
          </p:cNvPr>
          <p:cNvSpPr txBox="1"/>
          <p:nvPr/>
        </p:nvSpPr>
        <p:spPr>
          <a:xfrm>
            <a:off x="5257800" y="5287758"/>
            <a:ext cx="4038600" cy="2508379"/>
          </a:xfrm>
          <a:prstGeom prst="rect">
            <a:avLst/>
          </a:prstGeom>
          <a:solidFill>
            <a:schemeClr val="accent6">
              <a:lumMod val="20000"/>
              <a:lumOff val="80000"/>
            </a:schemeClr>
          </a:solidFill>
          <a:ln>
            <a:solidFill>
              <a:schemeClr val="tx1"/>
            </a:solidFill>
          </a:ln>
        </p:spPr>
        <p:txBody>
          <a:bodyPr wrap="square">
            <a:spAutoFit/>
          </a:bodyPr>
          <a:lstStyle/>
          <a:p>
            <a:pPr algn="ctr">
              <a:buNone/>
            </a:pPr>
            <a:r>
              <a:rPr lang="en-GB" sz="1600" b="1" kern="0" dirty="0">
                <a:effectLst/>
                <a:latin typeface="Times New Roman" panose="02020603050405020304" pitchFamily="18" charset="0"/>
              </a:rPr>
              <a:t>Research Questions, Aim and Objectives</a:t>
            </a:r>
          </a:p>
          <a:p>
            <a:pPr algn="just">
              <a:spcBef>
                <a:spcPts val="600"/>
              </a:spcBef>
              <a:buNone/>
            </a:pPr>
            <a:r>
              <a:rPr lang="en-GB" sz="900" b="1" dirty="0">
                <a:effectLst/>
                <a:latin typeface="Times New Roman" panose="02020603050405020304" pitchFamily="18" charset="0"/>
                <a:ea typeface="Times New Roman" panose="02020603050405020304" pitchFamily="18" charset="0"/>
              </a:rPr>
              <a:t>Aim: </a:t>
            </a:r>
            <a:r>
              <a:rPr lang="en-GB" sz="900" dirty="0">
                <a:effectLst/>
                <a:latin typeface="Times New Roman" panose="02020603050405020304" pitchFamily="18" charset="0"/>
                <a:ea typeface="Times New Roman" panose="02020603050405020304" pitchFamily="18" charset="0"/>
              </a:rPr>
              <a:t>The aim of this study is to assess the effectiveness of various community-based mental health interventions in reducing hospital readmission rates in adults living with mental health condition.</a:t>
            </a:r>
          </a:p>
          <a:p>
            <a:pPr algn="just">
              <a:spcBef>
                <a:spcPts val="600"/>
              </a:spcBef>
              <a:buNone/>
            </a:pPr>
            <a:r>
              <a:rPr lang="en-GB" sz="900" b="1" dirty="0">
                <a:effectLst/>
                <a:latin typeface="Times New Roman" panose="02020603050405020304" pitchFamily="18" charset="0"/>
                <a:ea typeface="Times New Roman" panose="02020603050405020304" pitchFamily="18" charset="0"/>
              </a:rPr>
              <a:t>Research Question: </a:t>
            </a:r>
            <a:r>
              <a:rPr lang="en-GB" sz="900" dirty="0">
                <a:effectLst/>
                <a:latin typeface="Times New Roman" panose="02020603050405020304" pitchFamily="18" charset="0"/>
                <a:ea typeface="Times New Roman" panose="02020603050405020304" pitchFamily="18" charset="0"/>
              </a:rPr>
              <a:t>What are the different community-based mental health interventions, and assess their effectiveness in hospital readmission rates in case of adults dealing with mental health conditions?</a:t>
            </a:r>
          </a:p>
          <a:p>
            <a:pPr algn="just">
              <a:spcBef>
                <a:spcPts val="600"/>
              </a:spcBef>
              <a:buNone/>
            </a:pPr>
            <a:r>
              <a:rPr lang="en-GB" sz="900" b="1" dirty="0">
                <a:effectLst/>
                <a:latin typeface="Times New Roman" panose="02020603050405020304" pitchFamily="18" charset="0"/>
                <a:ea typeface="Times New Roman" panose="02020603050405020304" pitchFamily="18" charset="0"/>
              </a:rPr>
              <a:t>Objectives</a:t>
            </a:r>
            <a:endParaRPr lang="en-GB" sz="900" dirty="0">
              <a:effectLst/>
              <a:latin typeface="Times New Roman" panose="02020603050405020304" pitchFamily="18" charset="0"/>
              <a:ea typeface="Times New Roman" panose="02020603050405020304" pitchFamily="18" charset="0"/>
            </a:endParaRPr>
          </a:p>
          <a:p>
            <a:pPr marL="342900" lvl="0" indent="-342900" algn="just">
              <a:spcBef>
                <a:spcPts val="600"/>
              </a:spcBef>
              <a:buFont typeface="Arial" panose="020B0604020202020204" pitchFamily="34" charset="0"/>
              <a:buChar char="●"/>
            </a:pPr>
            <a:r>
              <a:rPr lang="en-GB" sz="800" u="none" strike="noStrike" dirty="0">
                <a:effectLst/>
                <a:latin typeface="Times New Roman" panose="02020603050405020304" pitchFamily="18" charset="0"/>
                <a:ea typeface="Times New Roman" panose="02020603050405020304" pitchFamily="18" charset="0"/>
              </a:rPr>
              <a:t>To identify different types of community-based mental health interventions for reducing readmission for adults.</a:t>
            </a:r>
          </a:p>
          <a:p>
            <a:pPr marL="342900" lvl="0" indent="-342900" algn="just">
              <a:spcBef>
                <a:spcPts val="600"/>
              </a:spcBef>
              <a:buFont typeface="Arial" panose="020B0604020202020204" pitchFamily="34" charset="0"/>
              <a:buChar char="●"/>
            </a:pPr>
            <a:r>
              <a:rPr lang="en-GB" sz="800" u="none" strike="noStrike" dirty="0">
                <a:effectLst/>
                <a:latin typeface="Times New Roman" panose="02020603050405020304" pitchFamily="18" charset="0"/>
                <a:ea typeface="Times New Roman" panose="02020603050405020304" pitchFamily="18" charset="0"/>
              </a:rPr>
              <a:t>To assess the impact of community-based mental health interventions on reducing readmission.</a:t>
            </a:r>
          </a:p>
          <a:p>
            <a:pPr marL="342900" lvl="0" indent="-342900" algn="just">
              <a:spcBef>
                <a:spcPts val="600"/>
              </a:spcBef>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To recommend better policy implementations and strategic solutions to reduce hospital readmission rates through community-based mental health interventions</a:t>
            </a:r>
            <a:r>
              <a:rPr lang="en-GB" sz="700" dirty="0">
                <a:effectLst/>
                <a:latin typeface="Times New Roman" panose="02020603050405020304" pitchFamily="18" charset="0"/>
                <a:ea typeface="Times New Roman" panose="02020603050405020304" pitchFamily="18" charset="0"/>
              </a:rPr>
              <a:t>.</a:t>
            </a:r>
            <a:endParaRPr lang="en-GB" sz="500" dirty="0"/>
          </a:p>
        </p:txBody>
      </p:sp>
      <p:pic>
        <p:nvPicPr>
          <p:cNvPr id="1029" name="Picture 5" descr="Ipsos World Mental Health Day Report 2024 | Ipsos">
            <a:extLst>
              <a:ext uri="{FF2B5EF4-FFF2-40B4-BE49-F238E27FC236}">
                <a16:creationId xmlns:a16="http://schemas.microsoft.com/office/drawing/2014/main" id="{4BA69971-11DB-CDB8-09C9-068EF98E1EC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5920" y="7860923"/>
            <a:ext cx="3463624" cy="2074172"/>
          </a:xfrm>
          <a:prstGeom prst="rect">
            <a:avLst/>
          </a:prstGeom>
          <a:noFill/>
          <a:extLst>
            <a:ext uri="{909E8E84-426E-40DD-AFC4-6F175D3DCCD1}">
              <a14:hiddenFill xmlns:a14="http://schemas.microsoft.com/office/drawing/2010/main">
                <a:solidFill>
                  <a:srgbClr val="FFFFFF"/>
                </a:solidFill>
              </a14:hiddenFill>
            </a:ext>
          </a:extLst>
        </p:spPr>
      </p:pic>
      <p:sp>
        <p:nvSpPr>
          <p:cNvPr id="44" name="Rectangle 3">
            <a:extLst>
              <a:ext uri="{FF2B5EF4-FFF2-40B4-BE49-F238E27FC236}">
                <a16:creationId xmlns:a16="http://schemas.microsoft.com/office/drawing/2014/main" id="{974EF626-C49B-4A8D-B804-28C42984F44D}"/>
              </a:ext>
            </a:extLst>
          </p:cNvPr>
          <p:cNvSpPr>
            <a:spLocks noChangeArrowheads="1"/>
          </p:cNvSpPr>
          <p:nvPr/>
        </p:nvSpPr>
        <p:spPr bwMode="auto">
          <a:xfrm>
            <a:off x="1291696" y="9950536"/>
            <a:ext cx="1576686"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 IPSOS, 2024)</a:t>
            </a:r>
            <a:endParaRPr kumimoji="0" lang="en-US" altLang="en-US" sz="1050" b="0" i="0" u="none" strike="noStrike" cap="none" normalizeH="0" baseline="0" dirty="0">
              <a:ln>
                <a:noFill/>
              </a:ln>
              <a:solidFill>
                <a:schemeClr val="tx1"/>
              </a:solidFill>
              <a:effectLst/>
              <a:latin typeface="Arial" panose="020B0604020202020204" pitchFamily="34" charset="0"/>
            </a:endParaRPr>
          </a:p>
        </p:txBody>
      </p:sp>
      <p:pic>
        <p:nvPicPr>
          <p:cNvPr id="1032" name="Picture 8">
            <a:extLst>
              <a:ext uri="{FF2B5EF4-FFF2-40B4-BE49-F238E27FC236}">
                <a16:creationId xmlns:a16="http://schemas.microsoft.com/office/drawing/2014/main" id="{EB674D76-D088-9FA3-7AD9-8FF91BC45D5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39544" y="7850008"/>
            <a:ext cx="3704256" cy="2096002"/>
          </a:xfrm>
          <a:prstGeom prst="rect">
            <a:avLst/>
          </a:prstGeom>
          <a:noFill/>
          <a:extLst>
            <a:ext uri="{909E8E84-426E-40DD-AFC4-6F175D3DCCD1}">
              <a14:hiddenFill xmlns:a14="http://schemas.microsoft.com/office/drawing/2010/main">
                <a:solidFill>
                  <a:srgbClr val="FFFFFF"/>
                </a:solidFill>
              </a14:hiddenFill>
            </a:ext>
          </a:extLst>
        </p:spPr>
      </p:pic>
      <p:sp>
        <p:nvSpPr>
          <p:cNvPr id="49" name="Rectangle 3">
            <a:extLst>
              <a:ext uri="{FF2B5EF4-FFF2-40B4-BE49-F238E27FC236}">
                <a16:creationId xmlns:a16="http://schemas.microsoft.com/office/drawing/2014/main" id="{44F87FA4-3411-287B-C415-2FDF7679544D}"/>
              </a:ext>
            </a:extLst>
          </p:cNvPr>
          <p:cNvSpPr>
            <a:spLocks noChangeArrowheads="1"/>
          </p:cNvSpPr>
          <p:nvPr/>
        </p:nvSpPr>
        <p:spPr bwMode="auto">
          <a:xfrm>
            <a:off x="4876800" y="9918452"/>
            <a:ext cx="1451038"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 McPeake et al., 2025)</a:t>
            </a:r>
            <a:endParaRPr kumimoji="0" lang="en-US" altLang="en-US" sz="1050" b="0" i="0" u="none" strike="noStrike" cap="none" normalizeH="0" baseline="0" dirty="0">
              <a:ln>
                <a:noFill/>
              </a:ln>
              <a:solidFill>
                <a:schemeClr val="tx1"/>
              </a:solidFill>
              <a:effectLst/>
              <a:latin typeface="Arial" panose="020B0604020202020204" pitchFamily="34" charset="0"/>
            </a:endParaRPr>
          </a:p>
        </p:txBody>
      </p:sp>
      <p:sp>
        <p:nvSpPr>
          <p:cNvPr id="51" name="TextBox 50">
            <a:extLst>
              <a:ext uri="{FF2B5EF4-FFF2-40B4-BE49-F238E27FC236}">
                <a16:creationId xmlns:a16="http://schemas.microsoft.com/office/drawing/2014/main" id="{914FD9A0-CA94-CAF5-32E1-84AFCE2AA9DE}"/>
              </a:ext>
            </a:extLst>
          </p:cNvPr>
          <p:cNvSpPr txBox="1"/>
          <p:nvPr/>
        </p:nvSpPr>
        <p:spPr>
          <a:xfrm>
            <a:off x="259080" y="10173861"/>
            <a:ext cx="3357880" cy="2559675"/>
          </a:xfrm>
          <a:prstGeom prst="rect">
            <a:avLst/>
          </a:prstGeom>
          <a:solidFill>
            <a:schemeClr val="accent4">
              <a:lumMod val="20000"/>
              <a:lumOff val="80000"/>
            </a:schemeClr>
          </a:solidFill>
          <a:ln>
            <a:solidFill>
              <a:schemeClr val="tx1"/>
            </a:solidFill>
          </a:ln>
        </p:spPr>
        <p:txBody>
          <a:bodyPr wrap="square">
            <a:spAutoFit/>
          </a:bodyPr>
          <a:lstStyle/>
          <a:p>
            <a:pPr algn="ctr">
              <a:lnSpc>
                <a:spcPct val="150000"/>
              </a:lnSpc>
              <a:spcBef>
                <a:spcPts val="1000"/>
              </a:spcBef>
              <a:spcAft>
                <a:spcPts val="1000"/>
              </a:spcAft>
              <a:buNone/>
            </a:pPr>
            <a:r>
              <a:rPr lang="en-GB" sz="1600" b="1" kern="0" dirty="0">
                <a:effectLst/>
                <a:latin typeface="Times New Roman" panose="02020603050405020304" pitchFamily="18" charset="0"/>
              </a:rPr>
              <a:t>Research Impact</a:t>
            </a:r>
          </a:p>
          <a:p>
            <a:pPr marL="171450" indent="-171450" algn="just">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This specific research will strengthen a global understanding of low-cost community-based mental health interventions, which can reduce the rate of hospital readmission as well as make improvements in patient recovery. </a:t>
            </a:r>
          </a:p>
          <a:p>
            <a:pPr marL="171450" indent="-171450" algn="just">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All the results and findings will facilitate public health policymakers through recognising effective, scalable models adaptable across diverse healthcare systems. </a:t>
            </a:r>
          </a:p>
          <a:p>
            <a:pPr marL="171450" indent="-171450" algn="just">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Additionally, health and social care professionals will achieve evidence-based some strategies so that post-discharge support can be enhanced, continuity of care can be improved as well, and relapse can be decreased (Ojo et al., 2024). </a:t>
            </a:r>
          </a:p>
          <a:p>
            <a:pPr marL="171450" indent="-171450" algn="just">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Besides this, for service users, the outcomes may lead to improved access, a decrease in stigma and a good quality of life. </a:t>
            </a:r>
          </a:p>
          <a:p>
            <a:pPr marL="171450" indent="-171450" algn="just">
              <a:buFont typeface="Arial" panose="020B0604020202020204" pitchFamily="34" charset="0"/>
              <a:buChar char="•"/>
            </a:pPr>
            <a:r>
              <a:rPr lang="en-GB" sz="800" dirty="0">
                <a:effectLst/>
                <a:latin typeface="Times New Roman" panose="02020603050405020304" pitchFamily="18" charset="0"/>
                <a:ea typeface="Times New Roman" panose="02020603050405020304" pitchFamily="18" charset="0"/>
              </a:rPr>
              <a:t>Finally, this research will provide support to the WHO’s agenda for integration and Community-centred mental health systems, which can promote sustainability and equity in care delivery.</a:t>
            </a:r>
            <a:endParaRPr lang="en-GB" sz="600" dirty="0"/>
          </a:p>
        </p:txBody>
      </p:sp>
      <p:sp>
        <p:nvSpPr>
          <p:cNvPr id="53" name="TextBox 52">
            <a:extLst>
              <a:ext uri="{FF2B5EF4-FFF2-40B4-BE49-F238E27FC236}">
                <a16:creationId xmlns:a16="http://schemas.microsoft.com/office/drawing/2014/main" id="{2EF9E41F-61D8-5B88-4EEC-2D8BFA633B4B}"/>
              </a:ext>
            </a:extLst>
          </p:cNvPr>
          <p:cNvSpPr txBox="1"/>
          <p:nvPr/>
        </p:nvSpPr>
        <p:spPr>
          <a:xfrm>
            <a:off x="3733800" y="10134796"/>
            <a:ext cx="5774382" cy="2466829"/>
          </a:xfrm>
          <a:prstGeom prst="rect">
            <a:avLst/>
          </a:prstGeom>
          <a:solidFill>
            <a:schemeClr val="accent6">
              <a:lumMod val="20000"/>
              <a:lumOff val="80000"/>
            </a:schemeClr>
          </a:solidFill>
          <a:ln>
            <a:solidFill>
              <a:schemeClr val="tx1"/>
            </a:solidFill>
          </a:ln>
        </p:spPr>
        <p:txBody>
          <a:bodyPr wrap="square">
            <a:spAutoFit/>
          </a:bodyPr>
          <a:lstStyle/>
          <a:p>
            <a:pPr algn="ctr">
              <a:buNone/>
            </a:pPr>
            <a:r>
              <a:rPr lang="en-GB" sz="1100" b="1" kern="0" dirty="0">
                <a:effectLst/>
                <a:latin typeface="Times New Roman" panose="02020603050405020304" pitchFamily="18" charset="0"/>
              </a:rPr>
              <a:t>References</a:t>
            </a:r>
          </a:p>
          <a:p>
            <a:pPr marL="171450" indent="-171450" algn="just">
              <a:buFont typeface="Arial" panose="020B0604020202020204" pitchFamily="34" charset="0"/>
              <a:buChar char="•"/>
            </a:pPr>
            <a:endParaRPr lang="en-GB" sz="550" dirty="0">
              <a:effectLst/>
              <a:latin typeface="Times New Roman" panose="02020603050405020304" pitchFamily="18" charset="0"/>
              <a:ea typeface="Times New Roman" panose="02020603050405020304" pitchFamily="18" charset="0"/>
            </a:endParaRPr>
          </a:p>
          <a:p>
            <a:pPr marL="171450" lvl="0" indent="-171450" defTabSz="914400" eaLnBrk="0" fontAlgn="base" hangingPunct="0">
              <a:spcBef>
                <a:spcPct val="0"/>
              </a:spcBef>
              <a:spcAft>
                <a:spcPct val="0"/>
              </a:spcAft>
              <a:buFont typeface="Arial" panose="020B0604020202020204" pitchFamily="34" charset="0"/>
              <a:buChar char="•"/>
            </a:pPr>
            <a:r>
              <a:rPr lang="en-US" altLang="en-US" sz="530" dirty="0" err="1">
                <a:latin typeface="Times New Roman" panose="02020603050405020304" pitchFamily="18" charset="0"/>
                <a:cs typeface="Times New Roman" panose="02020603050405020304" pitchFamily="18" charset="0"/>
              </a:rPr>
              <a:t>Ådnanes</a:t>
            </a:r>
            <a:r>
              <a:rPr lang="en-US" altLang="en-US" sz="530" dirty="0">
                <a:latin typeface="Times New Roman" panose="02020603050405020304" pitchFamily="18" charset="0"/>
                <a:cs typeface="Times New Roman" panose="02020603050405020304" pitchFamily="18" charset="0"/>
              </a:rPr>
              <a:t>, M., Cresswell-Smith, J., Melby, L., Westerlund, H., </a:t>
            </a:r>
            <a:r>
              <a:rPr lang="en-US" altLang="en-US" sz="530" dirty="0" err="1">
                <a:latin typeface="Times New Roman" panose="02020603050405020304" pitchFamily="18" charset="0"/>
                <a:cs typeface="Times New Roman" panose="02020603050405020304" pitchFamily="18" charset="0"/>
              </a:rPr>
              <a:t>Šprah</a:t>
            </a:r>
            <a:r>
              <a:rPr lang="en-US" altLang="en-US" sz="530" dirty="0">
                <a:latin typeface="Times New Roman" panose="02020603050405020304" pitchFamily="18" charset="0"/>
                <a:cs typeface="Times New Roman" panose="02020603050405020304" pitchFamily="18" charset="0"/>
              </a:rPr>
              <a:t>, L., </a:t>
            </a:r>
            <a:r>
              <a:rPr lang="en-US" altLang="en-US" sz="530" dirty="0" err="1">
                <a:latin typeface="Times New Roman" panose="02020603050405020304" pitchFamily="18" charset="0"/>
                <a:cs typeface="Times New Roman" panose="02020603050405020304" pitchFamily="18" charset="0"/>
              </a:rPr>
              <a:t>Sfetcu</a:t>
            </a:r>
            <a:r>
              <a:rPr lang="en-US" altLang="en-US" sz="530" dirty="0">
                <a:latin typeface="Times New Roman" panose="02020603050405020304" pitchFamily="18" charset="0"/>
                <a:cs typeface="Times New Roman" panose="02020603050405020304" pitchFamily="18" charset="0"/>
              </a:rPr>
              <a:t>, R., </a:t>
            </a:r>
            <a:r>
              <a:rPr lang="en-US" altLang="en-US" sz="530" dirty="0" err="1">
                <a:latin typeface="Times New Roman" panose="02020603050405020304" pitchFamily="18" charset="0"/>
                <a:cs typeface="Times New Roman" panose="02020603050405020304" pitchFamily="18" charset="0"/>
              </a:rPr>
              <a:t>Straßmayr</a:t>
            </a:r>
            <a:r>
              <a:rPr lang="en-US" altLang="en-US" sz="530" dirty="0">
                <a:latin typeface="Times New Roman" panose="02020603050405020304" pitchFamily="18" charset="0"/>
                <a:cs typeface="Times New Roman" panose="02020603050405020304" pitchFamily="18" charset="0"/>
              </a:rPr>
              <a:t>, C. and Donisi, V. (2019). Discharge planning, self-management, and community support: Strategies to avoid psychiatric </a:t>
            </a:r>
            <a:r>
              <a:rPr lang="en-US" altLang="en-US" sz="530" dirty="0" err="1">
                <a:latin typeface="Times New Roman" panose="02020603050405020304" pitchFamily="18" charset="0"/>
                <a:cs typeface="Times New Roman" panose="02020603050405020304" pitchFamily="18" charset="0"/>
              </a:rPr>
              <a:t>rehospitalisation</a:t>
            </a:r>
            <a:r>
              <a:rPr lang="en-US" altLang="en-US" sz="530" dirty="0">
                <a:latin typeface="Times New Roman" panose="02020603050405020304" pitchFamily="18" charset="0"/>
                <a:cs typeface="Times New Roman" panose="02020603050405020304" pitchFamily="18" charset="0"/>
              </a:rPr>
              <a:t> from a service user perspective. </a:t>
            </a:r>
            <a:r>
              <a:rPr lang="en-US" altLang="en-US" sz="530" i="1" dirty="0">
                <a:latin typeface="Times New Roman" panose="02020603050405020304" pitchFamily="18" charset="0"/>
                <a:cs typeface="Times New Roman" panose="02020603050405020304" pitchFamily="18" charset="0"/>
              </a:rPr>
              <a:t>Patient Education and Counseling</a:t>
            </a:r>
            <a:r>
              <a:rPr lang="en-US" altLang="en-US" sz="530" dirty="0">
                <a:latin typeface="Times New Roman" panose="02020603050405020304" pitchFamily="18" charset="0"/>
                <a:cs typeface="Times New Roman" panose="02020603050405020304" pitchFamily="18" charset="0"/>
              </a:rPr>
              <a:t>, [online] 103(5), pp.1033–1040. doi: </a:t>
            </a:r>
            <a:r>
              <a:rPr lang="en-US" altLang="en-US" sz="530" dirty="0">
                <a:latin typeface="Times New Roman" panose="02020603050405020304" pitchFamily="18" charset="0"/>
                <a:cs typeface="Times New Roman" panose="02020603050405020304" pitchFamily="18" charset="0"/>
                <a:hlinkClick r:id="rId5"/>
              </a:rPr>
              <a:t>https://doi.org/10.1016/j.pec.2019.12.002</a:t>
            </a:r>
            <a:r>
              <a:rPr lang="en-US" altLang="en-US" sz="530" dirty="0">
                <a:latin typeface="Times New Roman" panose="02020603050405020304" pitchFamily="18" charset="0"/>
                <a:cs typeface="Times New Roman" panose="02020603050405020304" pitchFamily="18" charset="0"/>
              </a:rPr>
              <a:t>. </a:t>
            </a:r>
            <a:endParaRPr lang="en-US" altLang="en-US" sz="530" dirty="0"/>
          </a:p>
          <a:p>
            <a:pPr marL="171450" lvl="0" indent="-171450" defTabSz="914400" eaLnBrk="0" fontAlgn="base" hangingPunct="0">
              <a:spcBef>
                <a:spcPct val="0"/>
              </a:spcBef>
              <a:spcAft>
                <a:spcPct val="0"/>
              </a:spcAft>
              <a:buFont typeface="Arial" panose="020B0604020202020204" pitchFamily="34" charset="0"/>
              <a:buChar char="•"/>
            </a:pPr>
            <a:r>
              <a:rPr lang="en-US" altLang="en-US" sz="530" dirty="0">
                <a:latin typeface="Times New Roman" panose="02020603050405020304" pitchFamily="18" charset="0"/>
                <a:cs typeface="Times New Roman" panose="02020603050405020304" pitchFamily="18" charset="0"/>
              </a:rPr>
              <a:t>Burns, T. (2020). Community-Based Mental Health Care in Britain. </a:t>
            </a:r>
            <a:r>
              <a:rPr lang="en-US" altLang="en-US" sz="530" i="1" dirty="0">
                <a:latin typeface="Times New Roman" panose="02020603050405020304" pitchFamily="18" charset="0"/>
                <a:cs typeface="Times New Roman" panose="02020603050405020304" pitchFamily="18" charset="0"/>
              </a:rPr>
              <a:t>Consortium </a:t>
            </a:r>
            <a:r>
              <a:rPr lang="en-US" altLang="en-US" sz="530" i="1" dirty="0" err="1">
                <a:latin typeface="Times New Roman" panose="02020603050405020304" pitchFamily="18" charset="0"/>
                <a:cs typeface="Times New Roman" panose="02020603050405020304" pitchFamily="18" charset="0"/>
              </a:rPr>
              <a:t>Psychiatricum</a:t>
            </a:r>
            <a:r>
              <a:rPr lang="en-US" altLang="en-US" sz="530" dirty="0">
                <a:latin typeface="Times New Roman" panose="02020603050405020304" pitchFamily="18" charset="0"/>
                <a:cs typeface="Times New Roman" panose="02020603050405020304" pitchFamily="18" charset="0"/>
              </a:rPr>
              <a:t>, 1(2), pp.14–20. doi: </a:t>
            </a:r>
            <a:r>
              <a:rPr lang="en-US" altLang="en-US" sz="530" dirty="0">
                <a:latin typeface="Times New Roman" panose="02020603050405020304" pitchFamily="18" charset="0"/>
                <a:cs typeface="Times New Roman" panose="02020603050405020304" pitchFamily="18" charset="0"/>
                <a:hlinkClick r:id="rId6"/>
              </a:rPr>
              <a:t>https://doi.org/10.17650/2712-7672-2020-1-2-14-20</a:t>
            </a:r>
            <a:r>
              <a:rPr lang="en-US" altLang="en-US" sz="530" dirty="0">
                <a:latin typeface="Times New Roman" panose="02020603050405020304" pitchFamily="18" charset="0"/>
                <a:cs typeface="Times New Roman" panose="02020603050405020304" pitchFamily="18" charset="0"/>
              </a:rPr>
              <a:t>. </a:t>
            </a:r>
            <a:endParaRPr lang="en-US" altLang="en-US" sz="530" dirty="0"/>
          </a:p>
          <a:p>
            <a:pPr marL="171450" lvl="0" indent="-171450" defTabSz="914400" eaLnBrk="0" fontAlgn="base" hangingPunct="0">
              <a:spcBef>
                <a:spcPct val="0"/>
              </a:spcBef>
              <a:spcAft>
                <a:spcPct val="0"/>
              </a:spcAft>
              <a:buFont typeface="Arial" panose="020B0604020202020204" pitchFamily="34" charset="0"/>
              <a:buChar char="•"/>
            </a:pPr>
            <a:r>
              <a:rPr lang="en-US" altLang="en-US" sz="530" dirty="0" err="1">
                <a:latin typeface="Times New Roman" panose="02020603050405020304" pitchFamily="18" charset="0"/>
                <a:cs typeface="Times New Roman" panose="02020603050405020304" pitchFamily="18" charset="0"/>
              </a:rPr>
              <a:t>Emhicglobal</a:t>
            </a:r>
            <a:r>
              <a:rPr lang="en-US" altLang="en-US" sz="530" dirty="0">
                <a:latin typeface="Times New Roman" panose="02020603050405020304" pitchFamily="18" charset="0"/>
                <a:cs typeface="Times New Roman" panose="02020603050405020304" pitchFamily="18" charset="0"/>
              </a:rPr>
              <a:t> (2025). </a:t>
            </a:r>
            <a:r>
              <a:rPr lang="en-US" altLang="en-US" sz="530" i="1" dirty="0">
                <a:latin typeface="Times New Roman" panose="02020603050405020304" pitchFamily="18" charset="0"/>
                <a:cs typeface="Times New Roman" panose="02020603050405020304" pitchFamily="18" charset="0"/>
              </a:rPr>
              <a:t>Over One Billion People Living With Mental Health Conditions, WHO Warns Of Urgent Need For Scaled-Up Services | EMHIC</a:t>
            </a:r>
            <a:r>
              <a:rPr lang="en-US" altLang="en-US" sz="530" dirty="0">
                <a:latin typeface="Times New Roman" panose="02020603050405020304" pitchFamily="18" charset="0"/>
                <a:cs typeface="Times New Roman" panose="02020603050405020304" pitchFamily="18" charset="0"/>
              </a:rPr>
              <a:t>. [online] </a:t>
            </a:r>
            <a:r>
              <a:rPr lang="en-US" altLang="en-US" sz="530" dirty="0" err="1">
                <a:latin typeface="Times New Roman" panose="02020603050405020304" pitchFamily="18" charset="0"/>
                <a:cs typeface="Times New Roman" panose="02020603050405020304" pitchFamily="18" charset="0"/>
              </a:rPr>
              <a:t>eMHIC</a:t>
            </a:r>
            <a:r>
              <a:rPr lang="en-US" altLang="en-US" sz="530" dirty="0">
                <a:latin typeface="Times New Roman" panose="02020603050405020304" pitchFamily="18" charset="0"/>
                <a:cs typeface="Times New Roman" panose="02020603050405020304" pitchFamily="18" charset="0"/>
              </a:rPr>
              <a:t>. Available at: </a:t>
            </a:r>
            <a:r>
              <a:rPr lang="en-US" altLang="en-US" sz="530" dirty="0">
                <a:latin typeface="Times New Roman" panose="02020603050405020304" pitchFamily="18" charset="0"/>
                <a:cs typeface="Times New Roman" panose="02020603050405020304" pitchFamily="18" charset="0"/>
                <a:hlinkClick r:id="rId7"/>
              </a:rPr>
              <a:t>https://emhicglobal.com/global-news/over-one-billion-people-living-with-mental-health-conditions-who-warns-of-urgent-need-for-scaled-up-services/</a:t>
            </a:r>
            <a:r>
              <a:rPr lang="en-US" altLang="en-US" sz="530" dirty="0">
                <a:latin typeface="Times New Roman" panose="02020603050405020304" pitchFamily="18" charset="0"/>
                <a:cs typeface="Times New Roman" panose="02020603050405020304" pitchFamily="18" charset="0"/>
              </a:rPr>
              <a:t>  [Accessed 4 Nov. 2025].</a:t>
            </a:r>
            <a:endParaRPr lang="en-US" altLang="en-US" sz="530" dirty="0">
              <a:latin typeface="Arial" panose="020B0604020202020204" pitchFamily="34" charset="0"/>
              <a:cs typeface="Times New Roman" panose="02020603050405020304" pitchFamily="18" charset="0"/>
            </a:endParaRPr>
          </a:p>
          <a:p>
            <a:pPr marL="171450" lvl="0" indent="-171450" defTabSz="914400" eaLnBrk="0" fontAlgn="base" hangingPunct="0">
              <a:spcBef>
                <a:spcPct val="0"/>
              </a:spcBef>
              <a:spcAft>
                <a:spcPct val="0"/>
              </a:spcAft>
              <a:buFont typeface="Arial" panose="020B0604020202020204" pitchFamily="34" charset="0"/>
              <a:buChar char="•"/>
            </a:pPr>
            <a:r>
              <a:rPr lang="en-GB" sz="530" dirty="0">
                <a:effectLst/>
                <a:latin typeface="Times New Roman" panose="02020603050405020304" pitchFamily="18" charset="0"/>
                <a:ea typeface="Times New Roman" panose="02020603050405020304" pitchFamily="18" charset="0"/>
              </a:rPr>
              <a:t>Giebel, C., Shrestha, N., Reilly, S., White, R.G., Zuluaga, M.I., Saldarriaga, G., Liu, G., Allen, D. and Gabbay, M. (2022). Community-based mental health and well-being interventions for older adults in low- and middle-income countries: a systematic review and meta-analysis. </a:t>
            </a:r>
            <a:r>
              <a:rPr lang="en-GB" sz="530" i="1" dirty="0">
                <a:effectLst/>
                <a:latin typeface="Times New Roman" panose="02020603050405020304" pitchFamily="18" charset="0"/>
                <a:ea typeface="Times New Roman" panose="02020603050405020304" pitchFamily="18" charset="0"/>
              </a:rPr>
              <a:t>BMC geriatrics</a:t>
            </a:r>
            <a:r>
              <a:rPr lang="en-GB" sz="530" dirty="0">
                <a:effectLst/>
                <a:latin typeface="Times New Roman" panose="02020603050405020304" pitchFamily="18" charset="0"/>
                <a:ea typeface="Times New Roman" panose="02020603050405020304" pitchFamily="18" charset="0"/>
              </a:rPr>
              <a:t>, [online] 22(1), p.773. doi: </a:t>
            </a:r>
            <a:r>
              <a:rPr lang="en-GB" sz="530" u="sng" dirty="0">
                <a:solidFill>
                  <a:srgbClr val="0000FF"/>
                </a:solidFill>
                <a:effectLst/>
                <a:latin typeface="Times New Roman" panose="02020603050405020304" pitchFamily="18" charset="0"/>
                <a:ea typeface="Times New Roman" panose="02020603050405020304" pitchFamily="18" charset="0"/>
                <a:hlinkClick r:id="rId8"/>
              </a:rPr>
              <a:t>https://doi.org/10.1186/s12877-022-03453-1</a:t>
            </a:r>
            <a:r>
              <a:rPr lang="en-GB" sz="530" dirty="0">
                <a:effectLst/>
                <a:latin typeface="Times New Roman" panose="02020603050405020304" pitchFamily="18" charset="0"/>
                <a:ea typeface="Times New Roman" panose="02020603050405020304" pitchFamily="18" charset="0"/>
              </a:rPr>
              <a:t>. </a:t>
            </a:r>
          </a:p>
          <a:p>
            <a:pPr marL="171450" indent="-171450" algn="just">
              <a:buFont typeface="Arial" panose="020B0604020202020204" pitchFamily="34" charset="0"/>
              <a:buChar char="•"/>
            </a:pPr>
            <a:r>
              <a:rPr lang="en-GB" sz="530" dirty="0">
                <a:effectLst/>
                <a:latin typeface="Times New Roman" panose="02020603050405020304" pitchFamily="18" charset="0"/>
                <a:ea typeface="Times New Roman" panose="02020603050405020304" pitchFamily="18" charset="0"/>
              </a:rPr>
              <a:t>Hooley, B., Afriyie, D.O., Fink, G. and </a:t>
            </a:r>
            <a:r>
              <a:rPr lang="en-GB" sz="530" dirty="0" err="1">
                <a:effectLst/>
                <a:latin typeface="Times New Roman" panose="02020603050405020304" pitchFamily="18" charset="0"/>
                <a:ea typeface="Times New Roman" panose="02020603050405020304" pitchFamily="18" charset="0"/>
              </a:rPr>
              <a:t>Tediosi</a:t>
            </a:r>
            <a:r>
              <a:rPr lang="en-GB" sz="530" dirty="0">
                <a:effectLst/>
                <a:latin typeface="Times New Roman" panose="02020603050405020304" pitchFamily="18" charset="0"/>
                <a:ea typeface="Times New Roman" panose="02020603050405020304" pitchFamily="18" charset="0"/>
              </a:rPr>
              <a:t>, F. (2022). Health insurance coverage in low-income and middle-income countries: progress made to date and related changes in private and public health expenditure. </a:t>
            </a:r>
            <a:r>
              <a:rPr lang="en-GB" sz="530" i="1" dirty="0">
                <a:effectLst/>
                <a:latin typeface="Times New Roman" panose="02020603050405020304" pitchFamily="18" charset="0"/>
                <a:ea typeface="Times New Roman" panose="02020603050405020304" pitchFamily="18" charset="0"/>
              </a:rPr>
              <a:t>BMJ Global Health</a:t>
            </a:r>
            <a:r>
              <a:rPr lang="en-GB" sz="530" dirty="0">
                <a:effectLst/>
                <a:latin typeface="Times New Roman" panose="02020603050405020304" pitchFamily="18" charset="0"/>
                <a:ea typeface="Times New Roman" panose="02020603050405020304" pitchFamily="18" charset="0"/>
              </a:rPr>
              <a:t>, [online] 7(5), p.e008722. doi: </a:t>
            </a:r>
            <a:r>
              <a:rPr lang="en-GB" sz="530" u="sng" dirty="0">
                <a:solidFill>
                  <a:srgbClr val="0000FF"/>
                </a:solidFill>
                <a:effectLst/>
                <a:latin typeface="Times New Roman" panose="02020603050405020304" pitchFamily="18" charset="0"/>
                <a:ea typeface="Times New Roman" panose="02020603050405020304" pitchFamily="18" charset="0"/>
                <a:hlinkClick r:id="rId9"/>
              </a:rPr>
              <a:t>https://doi.org/10.1136/bmjgh-2022-008722</a:t>
            </a:r>
            <a:r>
              <a:rPr lang="en-GB" sz="530" dirty="0">
                <a:effectLst/>
                <a:latin typeface="Times New Roman" panose="02020603050405020304" pitchFamily="18" charset="0"/>
                <a:ea typeface="Times New Roman" panose="02020603050405020304" pitchFamily="18" charset="0"/>
              </a:rPr>
              <a:t>. </a:t>
            </a:r>
          </a:p>
          <a:p>
            <a:pPr marL="171450" indent="-171450" algn="just">
              <a:buFont typeface="Arial" panose="020B0604020202020204" pitchFamily="34" charset="0"/>
              <a:buChar char="•"/>
            </a:pPr>
            <a:r>
              <a:rPr lang="en-GB" sz="530" dirty="0">
                <a:effectLst/>
                <a:latin typeface="Times New Roman" panose="02020603050405020304" pitchFamily="18" charset="0"/>
                <a:ea typeface="Times New Roman" panose="02020603050405020304" pitchFamily="18" charset="0"/>
              </a:rPr>
              <a:t>Humphreys, C. (2024). Advancing our understanding of mental health outcomes in deprived communities - UEA Digital Repository. </a:t>
            </a:r>
            <a:r>
              <a:rPr lang="en-GB" sz="530" i="1" dirty="0">
                <a:effectLst/>
                <a:latin typeface="Times New Roman" panose="02020603050405020304" pitchFamily="18" charset="0"/>
                <a:ea typeface="Times New Roman" panose="02020603050405020304" pitchFamily="18" charset="0"/>
              </a:rPr>
              <a:t>Uea.ac.uk</a:t>
            </a:r>
            <a:r>
              <a:rPr lang="en-GB" sz="530" dirty="0">
                <a:effectLst/>
                <a:latin typeface="Times New Roman" panose="02020603050405020304" pitchFamily="18" charset="0"/>
                <a:ea typeface="Times New Roman" panose="02020603050405020304" pitchFamily="18" charset="0"/>
              </a:rPr>
              <a:t>. [online] doi: </a:t>
            </a:r>
            <a:r>
              <a:rPr lang="en-GB" sz="530" u="sng" dirty="0">
                <a:solidFill>
                  <a:srgbClr val="0000FF"/>
                </a:solidFill>
                <a:effectLst/>
                <a:latin typeface="Times New Roman" panose="02020603050405020304" pitchFamily="18" charset="0"/>
                <a:ea typeface="Times New Roman" panose="02020603050405020304" pitchFamily="18" charset="0"/>
                <a:hlinkClick r:id="rId10"/>
              </a:rPr>
              <a:t>https://ueaeprints.uea.ac.uk/id/eprint/97626/1/2024HumphreysCClinPsyD_Thesis.pdf</a:t>
            </a:r>
            <a:r>
              <a:rPr lang="en-GB" sz="530" dirty="0">
                <a:effectLst/>
                <a:latin typeface="Times New Roman" panose="02020603050405020304" pitchFamily="18" charset="0"/>
                <a:ea typeface="Times New Roman" panose="02020603050405020304" pitchFamily="18" charset="0"/>
              </a:rPr>
              <a:t>. </a:t>
            </a:r>
          </a:p>
          <a:p>
            <a:pPr marL="171450" indent="-171450" algn="just">
              <a:buFont typeface="Arial" panose="020B0604020202020204" pitchFamily="34" charset="0"/>
              <a:buChar char="•"/>
            </a:pPr>
            <a:r>
              <a:rPr lang="en-GB" sz="530" dirty="0">
                <a:effectLst/>
                <a:latin typeface="Times New Roman" panose="02020603050405020304" pitchFamily="18" charset="0"/>
                <a:ea typeface="Times New Roman" panose="02020603050405020304" pitchFamily="18" charset="0"/>
              </a:rPr>
              <a:t>IPSOS (2024). </a:t>
            </a:r>
            <a:r>
              <a:rPr lang="en-GB" sz="530" i="1" dirty="0">
                <a:effectLst/>
                <a:latin typeface="Times New Roman" panose="02020603050405020304" pitchFamily="18" charset="0"/>
                <a:ea typeface="Times New Roman" panose="02020603050405020304" pitchFamily="18" charset="0"/>
              </a:rPr>
              <a:t>Ipsos World Mental Health Day Report 2024</a:t>
            </a:r>
            <a:r>
              <a:rPr lang="en-GB" sz="530" dirty="0">
                <a:effectLst/>
                <a:latin typeface="Times New Roman" panose="02020603050405020304" pitchFamily="18" charset="0"/>
                <a:ea typeface="Times New Roman" panose="02020603050405020304" pitchFamily="18" charset="0"/>
              </a:rPr>
              <a:t>. [online] Ipsos. Available at: </a:t>
            </a:r>
            <a:r>
              <a:rPr lang="en-GB" sz="530" u="sng" dirty="0">
                <a:solidFill>
                  <a:srgbClr val="0000FF"/>
                </a:solidFill>
                <a:effectLst/>
                <a:latin typeface="Times New Roman" panose="02020603050405020304" pitchFamily="18" charset="0"/>
                <a:ea typeface="Times New Roman" panose="02020603050405020304" pitchFamily="18" charset="0"/>
                <a:hlinkClick r:id="rId11"/>
              </a:rPr>
              <a:t>https://www.ipsos.com/en-id/ipsos-world-mental-health-day-report-2024</a:t>
            </a:r>
            <a:r>
              <a:rPr lang="en-GB" sz="530" dirty="0">
                <a:effectLst/>
                <a:latin typeface="Times New Roman" panose="02020603050405020304" pitchFamily="18" charset="0"/>
                <a:ea typeface="Times New Roman" panose="02020603050405020304" pitchFamily="18" charset="0"/>
              </a:rPr>
              <a:t>  [Accessed 31 Oct. 2025].</a:t>
            </a:r>
          </a:p>
          <a:p>
            <a:pPr marL="171450" indent="-171450" algn="just">
              <a:buFont typeface="Arial" panose="020B0604020202020204" pitchFamily="34" charset="0"/>
              <a:buChar char="•"/>
            </a:pPr>
            <a:r>
              <a:rPr lang="en-GB" sz="530" dirty="0">
                <a:effectLst/>
                <a:latin typeface="Times New Roman" panose="02020603050405020304" pitchFamily="18" charset="0"/>
                <a:ea typeface="Times New Roman" panose="02020603050405020304" pitchFamily="18" charset="0"/>
              </a:rPr>
              <a:t>McPeake, J., MacTavish, P., </a:t>
            </a:r>
            <a:r>
              <a:rPr lang="en-GB" sz="530" dirty="0" err="1">
                <a:effectLst/>
                <a:latin typeface="Times New Roman" panose="02020603050405020304" pitchFamily="18" charset="0"/>
                <a:ea typeface="Times New Roman" panose="02020603050405020304" pitchFamily="18" charset="0"/>
              </a:rPr>
              <a:t>Puxty</a:t>
            </a:r>
            <a:r>
              <a:rPr lang="en-GB" sz="530" dirty="0">
                <a:effectLst/>
                <a:latin typeface="Times New Roman" panose="02020603050405020304" pitchFamily="18" charset="0"/>
                <a:ea typeface="Times New Roman" panose="02020603050405020304" pitchFamily="18" charset="0"/>
              </a:rPr>
              <a:t>, K., Crook, C. and Quasim, T. (2025). Patient and family member experience of hospital readmission following critical illness. </a:t>
            </a:r>
            <a:r>
              <a:rPr lang="en-GB" sz="530" i="1" dirty="0">
                <a:effectLst/>
                <a:latin typeface="Times New Roman" panose="02020603050405020304" pitchFamily="18" charset="0"/>
                <a:ea typeface="Times New Roman" panose="02020603050405020304" pitchFamily="18" charset="0"/>
              </a:rPr>
              <a:t>Intensive and Critical Care Nursing</a:t>
            </a:r>
            <a:r>
              <a:rPr lang="en-GB" sz="530" dirty="0">
                <a:effectLst/>
                <a:latin typeface="Times New Roman" panose="02020603050405020304" pitchFamily="18" charset="0"/>
                <a:ea typeface="Times New Roman" panose="02020603050405020304" pitchFamily="18" charset="0"/>
              </a:rPr>
              <a:t>, 87, p.103890. doi: </a:t>
            </a:r>
            <a:r>
              <a:rPr lang="en-GB" sz="530" u="sng" dirty="0">
                <a:solidFill>
                  <a:srgbClr val="0000FF"/>
                </a:solidFill>
                <a:effectLst/>
                <a:latin typeface="Times New Roman" panose="02020603050405020304" pitchFamily="18" charset="0"/>
                <a:ea typeface="Times New Roman" panose="02020603050405020304" pitchFamily="18" charset="0"/>
                <a:hlinkClick r:id="rId12"/>
              </a:rPr>
              <a:t>https://doi.org/10.1016/j.iccn.2024.103890</a:t>
            </a:r>
            <a:r>
              <a:rPr lang="en-GB" sz="530" dirty="0">
                <a:effectLst/>
                <a:latin typeface="Times New Roman" panose="02020603050405020304" pitchFamily="18" charset="0"/>
                <a:ea typeface="Times New Roman" panose="02020603050405020304" pitchFamily="18" charset="0"/>
              </a:rPr>
              <a:t>. </a:t>
            </a:r>
          </a:p>
          <a:p>
            <a:pPr marL="171450" indent="-171450" algn="just">
              <a:buFont typeface="Arial" panose="020B0604020202020204" pitchFamily="34" charset="0"/>
              <a:buChar char="•"/>
            </a:pPr>
            <a:r>
              <a:rPr lang="en-GB" sz="530" dirty="0">
                <a:effectLst/>
                <a:latin typeface="Times New Roman" panose="02020603050405020304" pitchFamily="18" charset="0"/>
                <a:ea typeface="Times New Roman" panose="02020603050405020304" pitchFamily="18" charset="0"/>
              </a:rPr>
              <a:t>Nazar, M., Saifullah Talpur, Niraj Sangroula and FNU Washdave (2023). Independent Predictors of 30-Day Readmission to Acute Psychiatric Wards in Patients With Mental Disorders: A Systematic Review and Meta-Analysis. </a:t>
            </a:r>
            <a:r>
              <a:rPr lang="en-GB" sz="530" i="1" dirty="0">
                <a:effectLst/>
                <a:latin typeface="Times New Roman" panose="02020603050405020304" pitchFamily="18" charset="0"/>
                <a:ea typeface="Times New Roman" panose="02020603050405020304" pitchFamily="18" charset="0"/>
              </a:rPr>
              <a:t>Cureus</a:t>
            </a:r>
            <a:r>
              <a:rPr lang="en-GB" sz="530" dirty="0">
                <a:effectLst/>
                <a:latin typeface="Times New Roman" panose="02020603050405020304" pitchFamily="18" charset="0"/>
                <a:ea typeface="Times New Roman" panose="02020603050405020304" pitchFamily="18" charset="0"/>
              </a:rPr>
              <a:t>, [online] 15(7). doi: </a:t>
            </a:r>
            <a:r>
              <a:rPr lang="en-GB" sz="530" u="sng" dirty="0">
                <a:solidFill>
                  <a:srgbClr val="0000FF"/>
                </a:solidFill>
                <a:effectLst/>
                <a:latin typeface="Times New Roman" panose="02020603050405020304" pitchFamily="18" charset="0"/>
                <a:ea typeface="Times New Roman" panose="02020603050405020304" pitchFamily="18" charset="0"/>
                <a:hlinkClick r:id="rId13"/>
              </a:rPr>
              <a:t>https://doi.org/10.7759/cureus.42490</a:t>
            </a:r>
            <a:r>
              <a:rPr lang="en-GB" sz="530" dirty="0">
                <a:effectLst/>
                <a:latin typeface="Times New Roman" panose="02020603050405020304" pitchFamily="18" charset="0"/>
                <a:ea typeface="Times New Roman" panose="02020603050405020304" pitchFamily="18" charset="0"/>
              </a:rPr>
              <a:t>. </a:t>
            </a:r>
          </a:p>
          <a:p>
            <a:pPr marL="171450" indent="-171450" algn="just">
              <a:buFont typeface="Arial" panose="020B0604020202020204" pitchFamily="34" charset="0"/>
              <a:buChar char="•"/>
            </a:pPr>
            <a:r>
              <a:rPr lang="en-US" altLang="en-US" sz="530" dirty="0">
                <a:latin typeface="Times New Roman" panose="02020603050405020304" pitchFamily="18" charset="0"/>
                <a:cs typeface="Times New Roman" panose="02020603050405020304" pitchFamily="18" charset="0"/>
              </a:rPr>
              <a:t>Ojo, S., Okoye, T.O., Olaniyi, S.A., </a:t>
            </a:r>
            <a:r>
              <a:rPr lang="en-US" altLang="en-US" sz="530" dirty="0" err="1">
                <a:latin typeface="Times New Roman" panose="02020603050405020304" pitchFamily="18" charset="0"/>
                <a:cs typeface="Times New Roman" panose="02020603050405020304" pitchFamily="18" charset="0"/>
              </a:rPr>
              <a:t>Ofochukwu</a:t>
            </a:r>
            <a:r>
              <a:rPr lang="en-US" altLang="en-US" sz="530" dirty="0">
                <a:latin typeface="Times New Roman" panose="02020603050405020304" pitchFamily="18" charset="0"/>
                <a:cs typeface="Times New Roman" panose="02020603050405020304" pitchFamily="18" charset="0"/>
              </a:rPr>
              <a:t>, V.C., Obi, M.O., Nwokolo, A.S., Okeke-Moffatt, C., </a:t>
            </a:r>
            <a:r>
              <a:rPr lang="en-US" altLang="en-US" sz="530" dirty="0" err="1">
                <a:latin typeface="Times New Roman" panose="02020603050405020304" pitchFamily="18" charset="0"/>
                <a:cs typeface="Times New Roman" panose="02020603050405020304" pitchFamily="18" charset="0"/>
              </a:rPr>
              <a:t>Iyun</a:t>
            </a:r>
            <a:r>
              <a:rPr lang="en-US" altLang="en-US" sz="530" dirty="0">
                <a:latin typeface="Times New Roman" panose="02020603050405020304" pitchFamily="18" charset="0"/>
                <a:cs typeface="Times New Roman" panose="02020603050405020304" pitchFamily="18" charset="0"/>
              </a:rPr>
              <a:t>, O.B., Idemudia, E.A., Obodo, O.R., </a:t>
            </a:r>
            <a:r>
              <a:rPr lang="en-US" altLang="en-US" sz="530" dirty="0" err="1">
                <a:latin typeface="Times New Roman" panose="02020603050405020304" pitchFamily="18" charset="0"/>
                <a:cs typeface="Times New Roman" panose="02020603050405020304" pitchFamily="18" charset="0"/>
              </a:rPr>
              <a:t>Mokwenye</a:t>
            </a:r>
            <a:r>
              <a:rPr lang="en-US" altLang="en-US" sz="530" dirty="0">
                <a:latin typeface="Times New Roman" panose="02020603050405020304" pitchFamily="18" charset="0"/>
                <a:cs typeface="Times New Roman" panose="02020603050405020304" pitchFamily="18" charset="0"/>
              </a:rPr>
              <a:t>, V.C. and </a:t>
            </a:r>
            <a:r>
              <a:rPr lang="en-US" altLang="en-US" sz="530" dirty="0" err="1">
                <a:latin typeface="Times New Roman" panose="02020603050405020304" pitchFamily="18" charset="0"/>
                <a:cs typeface="Times New Roman" panose="02020603050405020304" pitchFamily="18" charset="0"/>
              </a:rPr>
              <a:t>Okobi</a:t>
            </a:r>
            <a:r>
              <a:rPr lang="en-US" altLang="en-US" sz="530" dirty="0">
                <a:latin typeface="Times New Roman" panose="02020603050405020304" pitchFamily="18" charset="0"/>
                <a:cs typeface="Times New Roman" panose="02020603050405020304" pitchFamily="18" charset="0"/>
              </a:rPr>
              <a:t>, O.E. (2024). Ensuring Continuity of Care: Effective Strategies for the Post-hospitalization Transition of Psychiatric Patients in a Family Medicine Outpatient Clinic. </a:t>
            </a:r>
            <a:r>
              <a:rPr lang="en-US" altLang="en-US" sz="530" i="1" dirty="0" err="1">
                <a:latin typeface="Times New Roman" panose="02020603050405020304" pitchFamily="18" charset="0"/>
                <a:cs typeface="Times New Roman" panose="02020603050405020304" pitchFamily="18" charset="0"/>
              </a:rPr>
              <a:t>Cureus</a:t>
            </a:r>
            <a:r>
              <a:rPr lang="en-US" altLang="en-US" sz="530" dirty="0">
                <a:latin typeface="Times New Roman" panose="02020603050405020304" pitchFamily="18" charset="0"/>
                <a:cs typeface="Times New Roman" panose="02020603050405020304" pitchFamily="18" charset="0"/>
              </a:rPr>
              <a:t>, [online] 16(1). doi: </a:t>
            </a:r>
            <a:r>
              <a:rPr lang="en-US" altLang="en-US" sz="530" dirty="0">
                <a:latin typeface="Times New Roman" panose="02020603050405020304" pitchFamily="18" charset="0"/>
                <a:cs typeface="Times New Roman" panose="02020603050405020304" pitchFamily="18" charset="0"/>
                <a:hlinkClick r:id="rId14"/>
              </a:rPr>
              <a:t>https://doi.org/10.7759/cureus.52263</a:t>
            </a:r>
            <a:r>
              <a:rPr lang="en-US" altLang="en-US" sz="530" dirty="0">
                <a:latin typeface="Times New Roman" panose="02020603050405020304" pitchFamily="18" charset="0"/>
                <a:cs typeface="Times New Roman" panose="02020603050405020304" pitchFamily="18" charset="0"/>
              </a:rPr>
              <a:t>. </a:t>
            </a:r>
            <a:endParaRPr lang="en-GB" sz="530" dirty="0">
              <a:effectLst/>
              <a:latin typeface="Times New Roman" panose="02020603050405020304" pitchFamily="18" charset="0"/>
              <a:ea typeface="Times New Roman" panose="02020603050405020304" pitchFamily="18" charset="0"/>
            </a:endParaRPr>
          </a:p>
          <a:p>
            <a:pPr marL="171450" indent="-171450" algn="just">
              <a:buFont typeface="Arial" panose="020B0604020202020204" pitchFamily="34" charset="0"/>
              <a:buChar char="•"/>
            </a:pPr>
            <a:r>
              <a:rPr lang="en-GB" sz="530" dirty="0">
                <a:effectLst/>
                <a:latin typeface="Times New Roman" panose="02020603050405020304" pitchFamily="18" charset="0"/>
                <a:ea typeface="Times New Roman" panose="02020603050405020304" pitchFamily="18" charset="0"/>
              </a:rPr>
              <a:t>Psychiatryadvisor (2022). </a:t>
            </a:r>
            <a:r>
              <a:rPr lang="en-GB" sz="530" i="1" dirty="0">
                <a:effectLst/>
                <a:latin typeface="Times New Roman" panose="02020603050405020304" pitchFamily="18" charset="0"/>
                <a:ea typeface="Times New Roman" panose="02020603050405020304" pitchFamily="18" charset="0"/>
              </a:rPr>
              <a:t>Global Disability Adjusted Life-Years Attributed to Mental Disorders Increased From 1990 to 2019</a:t>
            </a:r>
            <a:r>
              <a:rPr lang="en-GB" sz="530" dirty="0">
                <a:effectLst/>
                <a:latin typeface="Times New Roman" panose="02020603050405020304" pitchFamily="18" charset="0"/>
                <a:ea typeface="Times New Roman" panose="02020603050405020304" pitchFamily="18" charset="0"/>
              </a:rPr>
              <a:t>. [online] Psychiatry Advisor. Available at: </a:t>
            </a:r>
            <a:r>
              <a:rPr lang="en-GB" sz="530" u="sng" dirty="0">
                <a:solidFill>
                  <a:srgbClr val="0000FF"/>
                </a:solidFill>
                <a:effectLst/>
                <a:latin typeface="Times New Roman" panose="02020603050405020304" pitchFamily="18" charset="0"/>
                <a:ea typeface="Times New Roman" panose="02020603050405020304" pitchFamily="18" charset="0"/>
                <a:hlinkClick r:id="rId15"/>
              </a:rPr>
              <a:t>https://www.psychiatryadvisor.com/news/2019-global-burden-of-diseases-found-dalys-increased-from-3-1-to-4-9-percent/</a:t>
            </a:r>
            <a:r>
              <a:rPr lang="en-GB" sz="530" dirty="0">
                <a:effectLst/>
                <a:latin typeface="Times New Roman" panose="02020603050405020304" pitchFamily="18" charset="0"/>
                <a:ea typeface="Times New Roman" panose="02020603050405020304" pitchFamily="18" charset="0"/>
              </a:rPr>
              <a:t>  [Accessed 31 Oct. 2025].</a:t>
            </a:r>
          </a:p>
          <a:p>
            <a:pPr marL="171450" indent="-171450" algn="just">
              <a:buFont typeface="Arial" panose="020B0604020202020204" pitchFamily="34" charset="0"/>
              <a:buChar char="•"/>
            </a:pPr>
            <a:r>
              <a:rPr lang="en-GB" sz="530" dirty="0">
                <a:effectLst/>
                <a:latin typeface="Times New Roman" panose="02020603050405020304" pitchFamily="18" charset="0"/>
                <a:ea typeface="Times New Roman" panose="02020603050405020304" pitchFamily="18" charset="0"/>
              </a:rPr>
              <a:t>WHO (2025). </a:t>
            </a:r>
            <a:r>
              <a:rPr lang="en-GB" sz="530" i="1" dirty="0">
                <a:effectLst/>
                <a:latin typeface="Times New Roman" panose="02020603050405020304" pitchFamily="18" charset="0"/>
                <a:ea typeface="Times New Roman" panose="02020603050405020304" pitchFamily="18" charset="0"/>
              </a:rPr>
              <a:t>Depressive disorder (depression)</a:t>
            </a:r>
            <a:r>
              <a:rPr lang="en-GB" sz="530" dirty="0">
                <a:effectLst/>
                <a:latin typeface="Times New Roman" panose="02020603050405020304" pitchFamily="18" charset="0"/>
                <a:ea typeface="Times New Roman" panose="02020603050405020304" pitchFamily="18" charset="0"/>
              </a:rPr>
              <a:t>. [online] World Health Organization. Available at: </a:t>
            </a:r>
            <a:r>
              <a:rPr lang="en-GB" sz="530" u="sng" dirty="0">
                <a:solidFill>
                  <a:srgbClr val="0000FF"/>
                </a:solidFill>
                <a:effectLst/>
                <a:latin typeface="Times New Roman" panose="02020603050405020304" pitchFamily="18" charset="0"/>
                <a:ea typeface="Times New Roman" panose="02020603050405020304" pitchFamily="18" charset="0"/>
                <a:hlinkClick r:id="rId16"/>
              </a:rPr>
              <a:t>https://www.who.int/news-room/fact-sheets/detail/depression</a:t>
            </a:r>
            <a:r>
              <a:rPr lang="en-GB" sz="530" dirty="0">
                <a:effectLst/>
                <a:latin typeface="Times New Roman" panose="02020603050405020304" pitchFamily="18" charset="0"/>
                <a:ea typeface="Times New Roman" panose="02020603050405020304" pitchFamily="18" charset="0"/>
              </a:rPr>
              <a:t>  [Accessed 29 Oct. 2025].</a:t>
            </a:r>
          </a:p>
          <a:p>
            <a:pPr marL="171450" indent="-171450" algn="just">
              <a:buFont typeface="Arial" panose="020B0604020202020204" pitchFamily="34" charset="0"/>
              <a:buChar char="•"/>
            </a:pPr>
            <a:r>
              <a:rPr lang="en-GB" sz="530" dirty="0">
                <a:effectLst/>
                <a:latin typeface="Times New Roman" panose="02020603050405020304" pitchFamily="18" charset="0"/>
                <a:ea typeface="Times New Roman" panose="02020603050405020304" pitchFamily="18" charset="0"/>
              </a:rPr>
              <a:t>World Health Organization (2022). </a:t>
            </a:r>
            <a:r>
              <a:rPr lang="en-GB" sz="530" i="1" dirty="0">
                <a:effectLst/>
                <a:latin typeface="Times New Roman" panose="02020603050405020304" pitchFamily="18" charset="0"/>
                <a:ea typeface="Times New Roman" panose="02020603050405020304" pitchFamily="18" charset="0"/>
              </a:rPr>
              <a:t>Mental Disorders</a:t>
            </a:r>
            <a:r>
              <a:rPr lang="en-GB" sz="530" dirty="0">
                <a:effectLst/>
                <a:latin typeface="Times New Roman" panose="02020603050405020304" pitchFamily="18" charset="0"/>
                <a:ea typeface="Times New Roman" panose="02020603050405020304" pitchFamily="18" charset="0"/>
              </a:rPr>
              <a:t>. [online] World Health Organization. Available at: </a:t>
            </a:r>
            <a:r>
              <a:rPr lang="en-GB" sz="530" u="sng" dirty="0">
                <a:solidFill>
                  <a:srgbClr val="0000FF"/>
                </a:solidFill>
                <a:effectLst/>
                <a:latin typeface="Times New Roman" panose="02020603050405020304" pitchFamily="18" charset="0"/>
                <a:ea typeface="Times New Roman" panose="02020603050405020304" pitchFamily="18" charset="0"/>
                <a:hlinkClick r:id="rId17"/>
              </a:rPr>
              <a:t>https://www.who.int/news-room/fact-sheets/detail/mental-disorders</a:t>
            </a:r>
            <a:r>
              <a:rPr lang="en-GB" sz="530" dirty="0">
                <a:effectLst/>
                <a:latin typeface="Times New Roman" panose="02020603050405020304" pitchFamily="18" charset="0"/>
                <a:ea typeface="Times New Roman" panose="02020603050405020304" pitchFamily="18" charset="0"/>
              </a:rPr>
              <a:t>  [Accessed 30 Oct. 2025].</a:t>
            </a:r>
          </a:p>
          <a:p>
            <a:pPr marL="171450" indent="-171450">
              <a:buFont typeface="Arial" panose="020B0604020202020204" pitchFamily="34" charset="0"/>
              <a:buChar char="•"/>
            </a:pPr>
            <a:r>
              <a:rPr lang="en-GB" sz="530" dirty="0">
                <a:effectLst/>
                <a:latin typeface="Times New Roman" panose="02020603050405020304" pitchFamily="18" charset="0"/>
                <a:ea typeface="Times New Roman" panose="02020603050405020304" pitchFamily="18" charset="0"/>
              </a:rPr>
              <a:t>World Health Organization (2025). </a:t>
            </a:r>
            <a:r>
              <a:rPr lang="en-GB" sz="530" i="1" dirty="0">
                <a:effectLst/>
                <a:latin typeface="Times New Roman" panose="02020603050405020304" pitchFamily="18" charset="0"/>
                <a:ea typeface="Times New Roman" panose="02020603050405020304" pitchFamily="18" charset="0"/>
              </a:rPr>
              <a:t>Over a billion people living with mental health conditions – services require urgent scale-up</a:t>
            </a:r>
            <a:r>
              <a:rPr lang="en-GB" sz="530" dirty="0">
                <a:effectLst/>
                <a:latin typeface="Times New Roman" panose="02020603050405020304" pitchFamily="18" charset="0"/>
                <a:ea typeface="Times New Roman" panose="02020603050405020304" pitchFamily="18" charset="0"/>
              </a:rPr>
              <a:t>. [online] Who.int. Available at: </a:t>
            </a:r>
            <a:r>
              <a:rPr lang="en-GB" sz="530" u="sng" dirty="0">
                <a:solidFill>
                  <a:srgbClr val="0000FF"/>
                </a:solidFill>
                <a:effectLst/>
                <a:latin typeface="Times New Roman" panose="02020603050405020304" pitchFamily="18" charset="0"/>
                <a:ea typeface="Times New Roman" panose="02020603050405020304" pitchFamily="18" charset="0"/>
                <a:hlinkClick r:id="rId18"/>
              </a:rPr>
              <a:t>https://www.who.int/news/item/02-09-2025-over-a-billion-people-living-with-mental-health-conditions-services-require-urgent-scale-up</a:t>
            </a:r>
            <a:r>
              <a:rPr lang="en-GB" sz="530" dirty="0">
                <a:effectLst/>
                <a:latin typeface="Times New Roman" panose="02020603050405020304" pitchFamily="18" charset="0"/>
                <a:ea typeface="Times New Roman" panose="02020603050405020304" pitchFamily="18" charset="0"/>
              </a:rPr>
              <a:t>  [Accessed 29 Oct. 2025].</a:t>
            </a:r>
          </a:p>
          <a:p>
            <a:pPr marL="171450" indent="-171450">
              <a:buFont typeface="Arial" panose="020B0604020202020204" pitchFamily="34" charset="0"/>
              <a:buChar char="•"/>
            </a:pPr>
            <a:r>
              <a:rPr lang="en-IN" sz="530" dirty="0">
                <a:latin typeface="Times New Roman" panose="02020603050405020304" pitchFamily="18" charset="0"/>
                <a:cs typeface="Times New Roman" panose="02020603050405020304" pitchFamily="18" charset="0"/>
              </a:rPr>
              <a:t>WHO (2022). </a:t>
            </a:r>
            <a:r>
              <a:rPr lang="en-IN" sz="530" i="1" dirty="0">
                <a:latin typeface="Times New Roman" panose="02020603050405020304" pitchFamily="18" charset="0"/>
                <a:cs typeface="Times New Roman" panose="02020603050405020304" pitchFamily="18" charset="0"/>
              </a:rPr>
              <a:t>World Mental Health report: Transforming Mental Health for all. Geneva: World Health Organization; 2022. Licence: CC BY-NC-SA 3.0 IGO.</a:t>
            </a:r>
            <a:r>
              <a:rPr lang="en-IN" sz="530" dirty="0">
                <a:latin typeface="Times New Roman" panose="02020603050405020304" pitchFamily="18" charset="0"/>
                <a:cs typeface="Times New Roman" panose="02020603050405020304" pitchFamily="18" charset="0"/>
              </a:rPr>
              <a:t>.</a:t>
            </a:r>
          </a:p>
        </p:txBody>
      </p:sp>
      <p:pic>
        <p:nvPicPr>
          <p:cNvPr id="2" name="Picture 2" descr="Free Mental Health Infographics for Google Slides and PowerPoint">
            <a:extLst>
              <a:ext uri="{FF2B5EF4-FFF2-40B4-BE49-F238E27FC236}">
                <a16:creationId xmlns:a16="http://schemas.microsoft.com/office/drawing/2014/main" id="{698343CA-C225-AC0E-5DB4-2470A1F06DD3}"/>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l="71079" t="22569" r="2163" b="11059"/>
          <a:stretch>
            <a:fillRect/>
          </a:stretch>
        </p:blipFill>
        <p:spPr bwMode="auto">
          <a:xfrm>
            <a:off x="7543800" y="7838033"/>
            <a:ext cx="1143000" cy="210797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Directorate of Health Services, Government of Manipur, has initiated  enhanced psychological support and mental health interventions across  various relief camps to ensure timely care for affected individuals.  Dedicated staff members have">
            <a:extLst>
              <a:ext uri="{FF2B5EF4-FFF2-40B4-BE49-F238E27FC236}">
                <a16:creationId xmlns:a16="http://schemas.microsoft.com/office/drawing/2014/main" id="{3D54159A-FE4A-B593-1319-F805C51714B8}"/>
              </a:ext>
            </a:extLst>
          </p:cNvPr>
          <p:cNvPicPr>
            <a:picLocks noChangeAspect="1" noChangeArrowheads="1"/>
          </p:cNvPicPr>
          <p:nvPr/>
        </p:nvPicPr>
        <p:blipFill rotWithShape="1">
          <a:blip r:embed="rId20">
            <a:extLst>
              <a:ext uri="{28A0092B-C50C-407E-A947-70E740481C1C}">
                <a14:useLocalDpi xmlns:a14="http://schemas.microsoft.com/office/drawing/2010/main" val="0"/>
              </a:ext>
            </a:extLst>
          </a:blip>
          <a:srcRect l="20424" t="6972" r="44031" b="28486"/>
          <a:stretch>
            <a:fillRect/>
          </a:stretch>
        </p:blipFill>
        <p:spPr bwMode="auto">
          <a:xfrm>
            <a:off x="8686800" y="7844882"/>
            <a:ext cx="911162" cy="209021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TotalTime>
  <Words>1756</Words>
  <Application>Microsoft Macintosh PowerPoint</Application>
  <PresentationFormat>A3 Paper (297x420 mm)</PresentationFormat>
  <Paragraphs>47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Times New Roman</vt:lpstr>
      <vt:lpstr>Calibri</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Portrait University Research Poster in Blue Pink Playful and Illustrative Style</dc:title>
  <dc:creator>User</dc:creator>
  <cp:lastModifiedBy>17563</cp:lastModifiedBy>
  <cp:revision>15</cp:revision>
  <dcterms:created xsi:type="dcterms:W3CDTF">2006-08-16T00:00:00Z</dcterms:created>
  <dcterms:modified xsi:type="dcterms:W3CDTF">2025-11-04T10:43:49Z</dcterms:modified>
  <dc:identifier>DAGiAf_AMHk</dc:identifier>
</cp:coreProperties>
</file>