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304" r:id="rId3"/>
    <p:sldId id="302" r:id="rId4"/>
    <p:sldId id="262" r:id="rId5"/>
    <p:sldId id="307" r:id="rId6"/>
    <p:sldId id="303" r:id="rId7"/>
    <p:sldId id="289" r:id="rId8"/>
    <p:sldId id="290" r:id="rId9"/>
    <p:sldId id="291" r:id="rId10"/>
    <p:sldId id="292" r:id="rId11"/>
    <p:sldId id="300" r:id="rId12"/>
    <p:sldId id="305" r:id="rId13"/>
    <p:sldId id="293" r:id="rId14"/>
    <p:sldId id="295" r:id="rId15"/>
    <p:sldId id="308" r:id="rId16"/>
    <p:sldId id="309" r:id="rId17"/>
    <p:sldId id="264" r:id="rId18"/>
    <p:sldId id="263" r:id="rId19"/>
    <p:sldId id="275" r:id="rId20"/>
    <p:sldId id="276" r:id="rId21"/>
    <p:sldId id="277" r:id="rId22"/>
    <p:sldId id="278" r:id="rId23"/>
    <p:sldId id="298" r:id="rId24"/>
    <p:sldId id="310" r:id="rId25"/>
    <p:sldId id="316" r:id="rId26"/>
    <p:sldId id="299" r:id="rId27"/>
    <p:sldId id="306"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6605" autoAdjust="0"/>
  </p:normalViewPr>
  <p:slideViewPr>
    <p:cSldViewPr>
      <p:cViewPr>
        <p:scale>
          <a:sx n="70" d="100"/>
          <a:sy n="70" d="100"/>
        </p:scale>
        <p:origin x="1748" y="5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9EC848B-7474-4CB4-9D8A-AB31837B88A7}" type="datetimeFigureOut">
              <a:rPr lang="en-US" smtClean="0"/>
              <a:t>10/25/2023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19C8B7C-DFF8-4F16-A9C4-4C826AD43C43}" type="slidenum">
              <a:rPr lang="en-US" smtClean="0"/>
              <a:t>‹#›</a:t>
            </a:fld>
            <a:endParaRPr lang="en-US"/>
          </a:p>
        </p:txBody>
      </p:sp>
    </p:spTree>
    <p:extLst>
      <p:ext uri="{BB962C8B-B14F-4D97-AF65-F5344CB8AC3E}">
        <p14:creationId xmlns:p14="http://schemas.microsoft.com/office/powerpoint/2010/main" val="3119630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goodenergy.co.uk/about-us/"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19C8B7C-DFF8-4F16-A9C4-4C826AD43C43}" type="slidenum">
              <a:rPr lang="en-US" smtClean="0"/>
              <a:t>1</a:t>
            </a:fld>
            <a:endParaRPr lang="en-US"/>
          </a:p>
        </p:txBody>
      </p:sp>
    </p:spTree>
    <p:extLst>
      <p:ext uri="{BB962C8B-B14F-4D97-AF65-F5344CB8AC3E}">
        <p14:creationId xmlns:p14="http://schemas.microsoft.com/office/powerpoint/2010/main" val="28464529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architecture best thought of as a design.</a:t>
            </a:r>
          </a:p>
          <a:p>
            <a:r>
              <a:rPr lang="en-GB" dirty="0" err="1"/>
              <a:t>Timmers</a:t>
            </a:r>
            <a:r>
              <a:rPr lang="en-GB" dirty="0"/>
              <a:t> was a leader</a:t>
            </a:r>
            <a:r>
              <a:rPr lang="en-GB" baseline="0" dirty="0"/>
              <a:t> in the EU business research department in the 1980-2000’s and did much research to determine the role e-business would play in the future and to enhance the practical understanding of how traditional forms of business would need to change, and adapt to the changing technical environment.</a:t>
            </a:r>
          </a:p>
          <a:p>
            <a:r>
              <a:rPr lang="en-GB" baseline="0" dirty="0"/>
              <a:t>Business models evolve to reflect changes in technology.</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4</a:t>
            </a:fld>
            <a:endParaRPr lang="en-US"/>
          </a:p>
        </p:txBody>
      </p:sp>
    </p:spTree>
    <p:extLst>
      <p:ext uri="{BB962C8B-B14F-4D97-AF65-F5344CB8AC3E}">
        <p14:creationId xmlns:p14="http://schemas.microsoft.com/office/powerpoint/2010/main" val="30296635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19C8B7C-DFF8-4F16-A9C4-4C826AD43C43}" type="slidenum">
              <a:rPr lang="en-US" smtClean="0"/>
              <a:t>5</a:t>
            </a:fld>
            <a:endParaRPr lang="en-US"/>
          </a:p>
        </p:txBody>
      </p:sp>
    </p:spTree>
    <p:extLst>
      <p:ext uri="{BB962C8B-B14F-4D97-AF65-F5344CB8AC3E}">
        <p14:creationId xmlns:p14="http://schemas.microsoft.com/office/powerpoint/2010/main" val="41375186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kumimoji="1" sz="1200">
                <a:solidFill>
                  <a:schemeClr val="tx1"/>
                </a:solidFill>
                <a:latin typeface="Times New Roman" panose="02020603050405020304" pitchFamily="18" charset="0"/>
              </a:defRPr>
            </a:lvl1pPr>
            <a:lvl2pPr marL="742950" indent="-285750">
              <a:spcBef>
                <a:spcPct val="30000"/>
              </a:spcBef>
              <a:defRPr kumimoji="1" sz="1200">
                <a:solidFill>
                  <a:schemeClr val="tx1"/>
                </a:solidFill>
                <a:latin typeface="Times New Roman" panose="02020603050405020304" pitchFamily="18" charset="0"/>
              </a:defRPr>
            </a:lvl2pPr>
            <a:lvl3pPr marL="1143000" indent="-228600">
              <a:spcBef>
                <a:spcPct val="30000"/>
              </a:spcBef>
              <a:defRPr kumimoji="1" sz="1200">
                <a:solidFill>
                  <a:schemeClr val="tx1"/>
                </a:solidFill>
                <a:latin typeface="Times New Roman" panose="02020603050405020304" pitchFamily="18" charset="0"/>
              </a:defRPr>
            </a:lvl3pPr>
            <a:lvl4pPr marL="1600200" indent="-228600">
              <a:spcBef>
                <a:spcPct val="30000"/>
              </a:spcBef>
              <a:defRPr kumimoji="1" sz="1200">
                <a:solidFill>
                  <a:schemeClr val="tx1"/>
                </a:solidFill>
                <a:latin typeface="Times New Roman" panose="02020603050405020304" pitchFamily="18" charset="0"/>
              </a:defRPr>
            </a:lvl4pPr>
            <a:lvl5pPr marL="2057400" indent="-228600">
              <a:spcBef>
                <a:spcPct val="30000"/>
              </a:spcBef>
              <a:defRPr kumimoji="1" sz="1200">
                <a:solidFill>
                  <a:schemeClr val="tx1"/>
                </a:solidFill>
                <a:latin typeface="Times New Roman" panose="02020603050405020304" pitchFamily="18" charset="0"/>
              </a:defRPr>
            </a:lvl5pPr>
            <a:lvl6pPr marL="2514600" indent="-228600" eaLnBrk="0" fontAlgn="base" hangingPunct="0">
              <a:spcBef>
                <a:spcPct val="30000"/>
              </a:spcBef>
              <a:spcAft>
                <a:spcPct val="0"/>
              </a:spcAft>
              <a:defRPr kumimoji="1" sz="1200">
                <a:solidFill>
                  <a:schemeClr val="tx1"/>
                </a:solidFill>
                <a:latin typeface="Times New Roman" panose="02020603050405020304" pitchFamily="18" charset="0"/>
              </a:defRPr>
            </a:lvl6pPr>
            <a:lvl7pPr marL="2971800" indent="-228600" eaLnBrk="0" fontAlgn="base" hangingPunct="0">
              <a:spcBef>
                <a:spcPct val="30000"/>
              </a:spcBef>
              <a:spcAft>
                <a:spcPct val="0"/>
              </a:spcAft>
              <a:defRPr kumimoji="1" sz="1200">
                <a:solidFill>
                  <a:schemeClr val="tx1"/>
                </a:solidFill>
                <a:latin typeface="Times New Roman" panose="02020603050405020304" pitchFamily="18" charset="0"/>
              </a:defRPr>
            </a:lvl7pPr>
            <a:lvl8pPr marL="3429000" indent="-228600" eaLnBrk="0" fontAlgn="base" hangingPunct="0">
              <a:spcBef>
                <a:spcPct val="30000"/>
              </a:spcBef>
              <a:spcAft>
                <a:spcPct val="0"/>
              </a:spcAft>
              <a:defRPr kumimoji="1" sz="1200">
                <a:solidFill>
                  <a:schemeClr val="tx1"/>
                </a:solidFill>
                <a:latin typeface="Times New Roman" panose="02020603050405020304" pitchFamily="18" charset="0"/>
              </a:defRPr>
            </a:lvl8pPr>
            <a:lvl9pPr marL="3886200" indent="-228600" eaLnBrk="0" fontAlgn="base" hangingPunct="0">
              <a:spcBef>
                <a:spcPct val="30000"/>
              </a:spcBef>
              <a:spcAft>
                <a:spcPct val="0"/>
              </a:spcAft>
              <a:defRPr kumimoji="1" sz="1200">
                <a:solidFill>
                  <a:schemeClr val="tx1"/>
                </a:solidFill>
                <a:latin typeface="Times New Roman" panose="02020603050405020304" pitchFamily="18" charset="0"/>
              </a:defRPr>
            </a:lvl9pPr>
          </a:lstStyle>
          <a:p>
            <a:pPr>
              <a:spcBef>
                <a:spcPct val="0"/>
              </a:spcBef>
            </a:pPr>
            <a:fld id="{C394B52A-E318-41E4-AF53-968E84C485FF}" type="slidenum">
              <a:rPr kumimoji="0" lang="zh-CN" altLang="en-US" smtClean="0"/>
              <a:pPr>
                <a:spcBef>
                  <a:spcPct val="0"/>
                </a:spcBef>
              </a:pPr>
              <a:t>6</a:t>
            </a:fld>
            <a:endParaRPr kumimoji="0" lang="en-US" altLang="zh-CN"/>
          </a:p>
        </p:txBody>
      </p:sp>
      <p:sp>
        <p:nvSpPr>
          <p:cNvPr id="41987" name="Rectangle 2"/>
          <p:cNvSpPr>
            <a:spLocks noGrp="1" noRot="1" noChangeAspect="1" noChangeArrowheads="1" noTextEdit="1"/>
          </p:cNvSpPr>
          <p:nvPr>
            <p:ph type="sldImg"/>
          </p:nvPr>
        </p:nvSpPr>
        <p:spPr>
          <a:xfrm>
            <a:off x="1292225" y="792163"/>
            <a:ext cx="4268788" cy="3201987"/>
          </a:xfrm>
          <a:ln/>
        </p:spPr>
      </p:sp>
      <p:sp>
        <p:nvSpPr>
          <p:cNvPr id="41988" name="Rectangle 3"/>
          <p:cNvSpPr>
            <a:spLocks noGrp="1" noChangeArrowheads="1"/>
          </p:cNvSpPr>
          <p:nvPr>
            <p:ph type="body" idx="1"/>
          </p:nvPr>
        </p:nvSpPr>
        <p:spPr>
          <a:xfrm>
            <a:off x="831850" y="4344988"/>
            <a:ext cx="5194300" cy="38544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36" tIns="45218" rIns="90436" bIns="45218"/>
          <a:lstStyle/>
          <a:p>
            <a:pPr eaLnBrk="1" hangingPunct="1"/>
            <a:r>
              <a:rPr lang="fr-FR" altLang="en-US" dirty="0"/>
              <a:t>As </a:t>
            </a:r>
            <a:r>
              <a:rPr lang="en-GB" altLang="en-US" dirty="0"/>
              <a:t>it is illustrated above, a </a:t>
            </a:r>
            <a:r>
              <a:rPr lang="en-GB" altLang="en-US" b="1" dirty="0"/>
              <a:t>business model is the conceptual and architectural implementation </a:t>
            </a:r>
            <a:r>
              <a:rPr lang="en-GB" altLang="en-US" dirty="0"/>
              <a:t>(blueprint) </a:t>
            </a:r>
            <a:r>
              <a:rPr lang="en-GB" altLang="en-US" b="1" dirty="0"/>
              <a:t>of a business strategy </a:t>
            </a:r>
            <a:r>
              <a:rPr lang="en-GB" altLang="en-US" dirty="0"/>
              <a:t>and represents the foundation for the implementation of business processes and information systems. In other words, a </a:t>
            </a:r>
            <a:r>
              <a:rPr lang="en-GB" altLang="en-US" b="1" dirty="0"/>
              <a:t>business model is the missing link between strategy and business processes</a:t>
            </a:r>
            <a:r>
              <a:rPr lang="en-GB" altLang="en-US" dirty="0"/>
              <a:t>. Strategy people position the company, define and formulate objectives and goals whereas business process and information systems designers have to understand and implement this information. This is where a business model comes into play because it assures a clear communication of concepts among the implicated parties.  </a:t>
            </a:r>
            <a:r>
              <a:rPr lang="en-US" altLang="en-US" dirty="0"/>
              <a:t>The logic of a “business system” can be described as creating value that lies behind the actual processes. A business model is the conceptual and architectural implementation of a business strategy and the foundation for the implementation of business processes and Information Systems.</a:t>
            </a:r>
          </a:p>
          <a:p>
            <a:pPr eaLnBrk="1" hangingPunct="1"/>
            <a:r>
              <a:rPr lang="en-US" altLang="en-US" dirty="0"/>
              <a:t>Business models have two essential functions. First, they allow managers to talk about possible implementations of strategic objectives and understand the relevant issues. </a:t>
            </a:r>
          </a:p>
          <a:p>
            <a:pPr eaLnBrk="1" hangingPunct="1"/>
            <a:r>
              <a:rPr lang="en-US" altLang="en-US" dirty="0"/>
              <a:t>Secondly, an appropriately formulated business model can help managers easily express what they expect from people on the business process level or from technically oriented people that are in charge of IS (Information Systems) implementation.</a:t>
            </a:r>
          </a:p>
          <a:p>
            <a:pPr eaLnBrk="1" hangingPunct="1"/>
            <a:r>
              <a:rPr lang="en-US" altLang="en-US" dirty="0"/>
              <a:t>Business models help to capture, visualize, understand, communicate and share the business logic.</a:t>
            </a:r>
          </a:p>
          <a:p>
            <a:pPr eaLnBrk="1" hangingPunct="1"/>
            <a:r>
              <a:rPr lang="en-US" altLang="en-US" dirty="0"/>
              <a:t>the </a:t>
            </a:r>
            <a:r>
              <a:rPr lang="en-US" altLang="en-US" b="1" dirty="0"/>
              <a:t>business model guides day-to-day execution, the strategy should communicate how the change in the business model is intended to take advantage of shifting markets and new opportunities</a:t>
            </a:r>
            <a:endParaRPr lang="fr-FR" altLang="en-US" b="1" dirty="0"/>
          </a:p>
        </p:txBody>
      </p:sp>
    </p:spTree>
    <p:extLst>
      <p:ext uri="{BB962C8B-B14F-4D97-AF65-F5344CB8AC3E}">
        <p14:creationId xmlns:p14="http://schemas.microsoft.com/office/powerpoint/2010/main" val="414014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Value innovation at the heart of digital disruption.</a:t>
            </a:r>
          </a:p>
          <a:p>
            <a:r>
              <a:rPr lang="en-GB" dirty="0"/>
              <a:t>This is wider than digital innovation.</a:t>
            </a:r>
          </a:p>
          <a:p>
            <a:r>
              <a:rPr lang="en-GB" dirty="0"/>
              <a:t>So value innovation really means that </a:t>
            </a:r>
            <a:r>
              <a:rPr lang="en-GB" b="1" dirty="0"/>
              <a:t>strategy is driven by what is valued by the customer</a:t>
            </a:r>
            <a:r>
              <a:rPr lang="en-GB" b="1" baseline="0" dirty="0"/>
              <a:t> without being constrained by existing industry rules.  </a:t>
            </a:r>
          </a:p>
          <a:p>
            <a:r>
              <a:rPr lang="en-GB" baseline="0" dirty="0"/>
              <a:t>Disruptive technology came along first and now we are in the era of disruptive markets.</a:t>
            </a:r>
          </a:p>
          <a:p>
            <a:r>
              <a:rPr lang="en-GB" baseline="0" dirty="0"/>
              <a:t>Banks, Online stock brokers.</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7</a:t>
            </a:fld>
            <a:endParaRPr lang="en-US"/>
          </a:p>
        </p:txBody>
      </p:sp>
    </p:spTree>
    <p:extLst>
      <p:ext uri="{BB962C8B-B14F-4D97-AF65-F5344CB8AC3E}">
        <p14:creationId xmlns:p14="http://schemas.microsoft.com/office/powerpoint/2010/main" val="20947182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Conventional view is that the industry conditions are unstable </a:t>
            </a:r>
            <a:r>
              <a:rPr lang="en-GB"/>
              <a:t>and unpredictable</a:t>
            </a:r>
            <a:r>
              <a:rPr lang="en-GB" dirty="0"/>
              <a:t>! Or the alternative stable and predictable.  UK economic market 2022!</a:t>
            </a:r>
          </a:p>
          <a:p>
            <a:r>
              <a:rPr lang="en-GB" dirty="0"/>
              <a:t>Strategic focus – value innovators do not use competitors as a benchmark and don’t expend their resources to offer certain products or services just because that is what their rivals are doing.</a:t>
            </a:r>
          </a:p>
          <a:p>
            <a:r>
              <a:rPr lang="en-GB" dirty="0"/>
              <a:t>Energy industry – deregulated - </a:t>
            </a:r>
            <a:r>
              <a:rPr lang="en-GB" b="1" i="0" dirty="0">
                <a:solidFill>
                  <a:srgbClr val="5F6368"/>
                </a:solidFill>
                <a:effectLst/>
                <a:latin typeface="arial" panose="020B0604020202020204" pitchFamily="34" charset="0"/>
              </a:rPr>
              <a:t>energy</a:t>
            </a:r>
            <a:r>
              <a:rPr lang="en-GB" b="0" i="0" dirty="0">
                <a:solidFill>
                  <a:srgbClr val="4D5156"/>
                </a:solidFill>
                <a:effectLst/>
                <a:latin typeface="arial" panose="020B0604020202020204" pitchFamily="34" charset="0"/>
              </a:rPr>
              <a:t> users to choose where their </a:t>
            </a:r>
            <a:r>
              <a:rPr lang="en-GB" b="1" i="0" dirty="0">
                <a:solidFill>
                  <a:srgbClr val="5F6368"/>
                </a:solidFill>
                <a:effectLst/>
                <a:latin typeface="arial" panose="020B0604020202020204" pitchFamily="34" charset="0"/>
              </a:rPr>
              <a:t>energy</a:t>
            </a:r>
            <a:r>
              <a:rPr lang="en-GB" b="0" i="0" dirty="0">
                <a:solidFill>
                  <a:srgbClr val="4D5156"/>
                </a:solidFill>
                <a:effectLst/>
                <a:latin typeface="arial" panose="020B0604020202020204" pitchFamily="34" charset="0"/>
              </a:rPr>
              <a:t> comes from </a:t>
            </a:r>
            <a:r>
              <a:rPr lang="en-GB" b="0" i="0" dirty="0" err="1">
                <a:solidFill>
                  <a:srgbClr val="4D5156"/>
                </a:solidFill>
                <a:effectLst/>
                <a:latin typeface="arial" panose="020B0604020202020204" pitchFamily="34" charset="0"/>
              </a:rPr>
              <a:t>e.g</a:t>
            </a:r>
            <a:r>
              <a:rPr lang="en-GB" b="0" i="0" dirty="0">
                <a:solidFill>
                  <a:srgbClr val="4D5156"/>
                </a:solidFill>
                <a:effectLst/>
                <a:latin typeface="arial" panose="020B0604020202020204" pitchFamily="34" charset="0"/>
              </a:rPr>
              <a:t> </a:t>
            </a:r>
            <a:r>
              <a:rPr lang="en-GB" b="0" i="0" dirty="0" err="1">
                <a:solidFill>
                  <a:srgbClr val="4D5156"/>
                </a:solidFill>
                <a:effectLst/>
                <a:latin typeface="arial" panose="020B0604020202020204" pitchFamily="34" charset="0"/>
              </a:rPr>
              <a:t>GoodEnergy</a:t>
            </a:r>
            <a:r>
              <a:rPr lang="en-GB" b="0" i="0" dirty="0">
                <a:solidFill>
                  <a:srgbClr val="4D5156"/>
                </a:solidFill>
                <a:effectLst/>
                <a:latin typeface="arial" panose="020B0604020202020204" pitchFamily="34" charset="0"/>
              </a:rPr>
              <a:t> – Prof </a:t>
            </a:r>
            <a:r>
              <a:rPr lang="en-GB" b="0" i="0" dirty="0">
                <a:solidFill>
                  <a:srgbClr val="46413E"/>
                </a:solidFill>
                <a:effectLst/>
                <a:latin typeface="Arial" panose="020B0604020202020204" pitchFamily="34" charset="0"/>
              </a:rPr>
              <a:t>Juliet Davenport founded Good Energy in 1999 focused on renewable. </a:t>
            </a:r>
            <a:r>
              <a:rPr lang="en-GB" dirty="0">
                <a:hlinkClick r:id="rId3"/>
              </a:rPr>
              <a:t>About Us | Award-Winning Energy Supplier | Good Energy</a:t>
            </a:r>
            <a:r>
              <a:rPr lang="en-GB" dirty="0"/>
              <a:t> </a:t>
            </a:r>
            <a:endParaRPr lang="en-GB" b="0" i="0" dirty="0">
              <a:solidFill>
                <a:srgbClr val="46413E"/>
              </a:solidFill>
              <a:effectLst/>
              <a:latin typeface="Arial" panose="020B0604020202020204" pitchFamily="34" charset="0"/>
            </a:endParaRPr>
          </a:p>
          <a:p>
            <a:endParaRPr lang="en-GB" dirty="0"/>
          </a:p>
          <a:p>
            <a:r>
              <a:rPr lang="en-GB" dirty="0"/>
              <a:t>Offer service solutions as well as the products.</a:t>
            </a:r>
          </a:p>
        </p:txBody>
      </p:sp>
      <p:sp>
        <p:nvSpPr>
          <p:cNvPr id="4" name="Slide Number Placeholder 3"/>
          <p:cNvSpPr>
            <a:spLocks noGrp="1"/>
          </p:cNvSpPr>
          <p:nvPr>
            <p:ph type="sldNum" sz="quarter" idx="10"/>
          </p:nvPr>
        </p:nvSpPr>
        <p:spPr/>
        <p:txBody>
          <a:bodyPr/>
          <a:lstStyle/>
          <a:p>
            <a:fld id="{819C8B7C-DFF8-4F16-A9C4-4C826AD43C43}" type="slidenum">
              <a:rPr lang="en-US" smtClean="0"/>
              <a:t>8</a:t>
            </a:fld>
            <a:endParaRPr lang="en-US"/>
          </a:p>
        </p:txBody>
      </p:sp>
    </p:spTree>
    <p:extLst>
      <p:ext uri="{BB962C8B-B14F-4D97-AF65-F5344CB8AC3E}">
        <p14:creationId xmlns:p14="http://schemas.microsoft.com/office/powerpoint/2010/main" val="855333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Husqvarna Construction has built a leading position globally based on </a:t>
            </a:r>
            <a:r>
              <a:rPr lang="en-GB" b="1" dirty="0"/>
              <a:t>strong product values, such as performance, ergonomics and reliability</a:t>
            </a:r>
            <a:r>
              <a:rPr lang="en-GB" dirty="0"/>
              <a:t>.</a:t>
            </a:r>
          </a:p>
          <a:p>
            <a:r>
              <a:rPr lang="en-GB" dirty="0"/>
              <a:t>Rather than just focusing on customer centric needs – they focus on products values, and </a:t>
            </a:r>
            <a:r>
              <a:rPr lang="en-GB" b="1" dirty="0"/>
              <a:t>what product features could benefit the customer</a:t>
            </a:r>
          </a:p>
        </p:txBody>
      </p:sp>
      <p:sp>
        <p:nvSpPr>
          <p:cNvPr id="4" name="Slide Number Placeholder 3"/>
          <p:cNvSpPr>
            <a:spLocks noGrp="1"/>
          </p:cNvSpPr>
          <p:nvPr>
            <p:ph type="sldNum" sz="quarter" idx="5"/>
          </p:nvPr>
        </p:nvSpPr>
        <p:spPr/>
        <p:txBody>
          <a:bodyPr/>
          <a:lstStyle/>
          <a:p>
            <a:fld id="{819C8B7C-DFF8-4F16-A9C4-4C826AD43C43}" type="slidenum">
              <a:rPr lang="en-US" smtClean="0"/>
              <a:t>9</a:t>
            </a:fld>
            <a:endParaRPr lang="en-US"/>
          </a:p>
        </p:txBody>
      </p:sp>
    </p:spTree>
    <p:extLst>
      <p:ext uri="{BB962C8B-B14F-4D97-AF65-F5344CB8AC3E}">
        <p14:creationId xmlns:p14="http://schemas.microsoft.com/office/powerpoint/2010/main" val="13428882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Instead of heavy investments in IT  move to Cloud services to reduce costs.</a:t>
            </a:r>
          </a:p>
          <a:p>
            <a:r>
              <a:rPr lang="en-GB" b="0" i="0" dirty="0">
                <a:solidFill>
                  <a:srgbClr val="202122"/>
                </a:solidFill>
                <a:effectLst/>
                <a:latin typeface="Arial" panose="020B0604020202020204" pitchFamily="34" charset="0"/>
              </a:rPr>
              <a:t>Starling bank - bank primarily serves customers via mobile banking apps  -</a:t>
            </a:r>
          </a:p>
          <a:p>
            <a:r>
              <a:rPr lang="en-GB" b="0" i="0" dirty="0">
                <a:solidFill>
                  <a:srgbClr val="202122"/>
                </a:solidFill>
                <a:effectLst/>
                <a:latin typeface="Arial" panose="020B0604020202020204" pitchFamily="34" charset="0"/>
              </a:rPr>
              <a:t>Starling created a subsidiary business for its banking-as-a-service platform, Engine, through which it plans to white-label to other firms to allow them to use its systems for processing payments, card transactions and opening customer accounts</a:t>
            </a:r>
          </a:p>
          <a:p>
            <a:r>
              <a:rPr lang="en-GB" b="0" i="0" dirty="0">
                <a:solidFill>
                  <a:srgbClr val="202122"/>
                </a:solidFill>
                <a:effectLst/>
                <a:latin typeface="Arial" panose="020B0604020202020204" pitchFamily="34" charset="0"/>
              </a:rPr>
              <a:t>Since 2021 moved into Mortgage offerings - Starling acquired specialist buy-to-let mortgage lender Fleet Mortgages </a:t>
            </a:r>
            <a:endParaRPr lang="en-GB" dirty="0"/>
          </a:p>
          <a:p>
            <a:r>
              <a:rPr lang="en-GB" dirty="0"/>
              <a:t>A form of horizontal integration</a:t>
            </a:r>
          </a:p>
          <a:p>
            <a:endParaRPr lang="en-GB" dirty="0"/>
          </a:p>
          <a:p>
            <a:r>
              <a:rPr lang="en-GB" dirty="0"/>
              <a:t>May need to offer incentives to customers – feed-in-tariffs</a:t>
            </a:r>
          </a:p>
          <a:p>
            <a:r>
              <a:rPr lang="en-GB" dirty="0"/>
              <a:t>Airbnb – not just providing accommodation – what else do customers want that the service can add to its existing service offerings!</a:t>
            </a:r>
          </a:p>
        </p:txBody>
      </p:sp>
      <p:sp>
        <p:nvSpPr>
          <p:cNvPr id="4" name="Slide Number Placeholder 3"/>
          <p:cNvSpPr>
            <a:spLocks noGrp="1"/>
          </p:cNvSpPr>
          <p:nvPr>
            <p:ph type="sldNum" sz="quarter" idx="5"/>
          </p:nvPr>
        </p:nvSpPr>
        <p:spPr/>
        <p:txBody>
          <a:bodyPr/>
          <a:lstStyle/>
          <a:p>
            <a:fld id="{819C8B7C-DFF8-4F16-A9C4-4C826AD43C43}" type="slidenum">
              <a:rPr lang="en-US" smtClean="0"/>
              <a:t>10</a:t>
            </a:fld>
            <a:endParaRPr lang="en-US"/>
          </a:p>
        </p:txBody>
      </p:sp>
    </p:spTree>
    <p:extLst>
      <p:ext uri="{BB962C8B-B14F-4D97-AF65-F5344CB8AC3E}">
        <p14:creationId xmlns:p14="http://schemas.microsoft.com/office/powerpoint/2010/main" val="2664630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were testing possible models.</a:t>
            </a:r>
          </a:p>
        </p:txBody>
      </p:sp>
      <p:sp>
        <p:nvSpPr>
          <p:cNvPr id="4" name="Slide Number Placeholder 3"/>
          <p:cNvSpPr>
            <a:spLocks noGrp="1"/>
          </p:cNvSpPr>
          <p:nvPr>
            <p:ph type="sldNum" sz="quarter" idx="10"/>
          </p:nvPr>
        </p:nvSpPr>
        <p:spPr/>
        <p:txBody>
          <a:bodyPr/>
          <a:lstStyle/>
          <a:p>
            <a:fld id="{819C8B7C-DFF8-4F16-A9C4-4C826AD43C43}" type="slidenum">
              <a:rPr lang="en-US" smtClean="0"/>
              <a:t>11</a:t>
            </a:fld>
            <a:endParaRPr lang="en-US"/>
          </a:p>
        </p:txBody>
      </p:sp>
    </p:spTree>
    <p:extLst>
      <p:ext uri="{BB962C8B-B14F-4D97-AF65-F5344CB8AC3E}">
        <p14:creationId xmlns:p14="http://schemas.microsoft.com/office/powerpoint/2010/main" val="3151964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does value mean to you?</a:t>
            </a:r>
          </a:p>
          <a:p>
            <a:r>
              <a:rPr lang="en-GB" dirty="0"/>
              <a:t>Is it simply the cost of replacing something? Or is it more than that?</a:t>
            </a:r>
          </a:p>
          <a:p>
            <a:endParaRPr lang="en-GB" dirty="0"/>
          </a:p>
        </p:txBody>
      </p:sp>
      <p:sp>
        <p:nvSpPr>
          <p:cNvPr id="4" name="Slide Number Placeholder 3"/>
          <p:cNvSpPr>
            <a:spLocks noGrp="1"/>
          </p:cNvSpPr>
          <p:nvPr>
            <p:ph type="sldNum" sz="quarter" idx="5"/>
          </p:nvPr>
        </p:nvSpPr>
        <p:spPr/>
        <p:txBody>
          <a:bodyPr/>
          <a:lstStyle/>
          <a:p>
            <a:fld id="{819C8B7C-DFF8-4F16-A9C4-4C826AD43C43}" type="slidenum">
              <a:rPr lang="en-US" smtClean="0"/>
              <a:t>12</a:t>
            </a:fld>
            <a:endParaRPr lang="en-US"/>
          </a:p>
        </p:txBody>
      </p:sp>
    </p:spTree>
    <p:extLst>
      <p:ext uri="{BB962C8B-B14F-4D97-AF65-F5344CB8AC3E}">
        <p14:creationId xmlns:p14="http://schemas.microsoft.com/office/powerpoint/2010/main" val="23847653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You score these based on the market</a:t>
            </a:r>
          </a:p>
          <a:p>
            <a:r>
              <a:rPr lang="en-GB" sz="1200" b="0" i="0" u="none" strike="noStrike" kern="1200" baseline="0" dirty="0">
                <a:solidFill>
                  <a:schemeClr val="tx1"/>
                </a:solidFill>
                <a:latin typeface="+mn-lt"/>
                <a:ea typeface="+mn-ea"/>
                <a:cs typeface="+mn-cs"/>
              </a:rPr>
              <a:t>Peer-to-Peer example – Airbnb</a:t>
            </a:r>
          </a:p>
          <a:p>
            <a:r>
              <a:rPr lang="en-GB" sz="1200" b="0" i="0" u="none" strike="noStrike" kern="1200" baseline="0" dirty="0">
                <a:solidFill>
                  <a:schemeClr val="tx1"/>
                </a:solidFill>
                <a:latin typeface="+mn-lt"/>
                <a:ea typeface="+mn-ea"/>
                <a:cs typeface="+mn-cs"/>
              </a:rPr>
              <a:t>https://uq.pressbooks.pub/airbnb-978-1-74272-321-1/chapter/the-evolution-of-airbnbs-business-model/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Thin read – quality short-form content.</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With an increase in the use of micropayments this leads to a reduction in processing costs.</a:t>
            </a:r>
          </a:p>
          <a:p>
            <a:r>
              <a:rPr lang="en-GB" sz="1200" b="0" i="0" u="none" strike="noStrike" kern="1200" baseline="0" dirty="0">
                <a:solidFill>
                  <a:schemeClr val="tx1"/>
                </a:solidFill>
                <a:latin typeface="+mn-lt"/>
                <a:ea typeface="+mn-ea"/>
                <a:cs typeface="+mn-cs"/>
              </a:rPr>
              <a:t>A sub model called “Direct operator billing” or “carrier billing,” allows</a:t>
            </a:r>
          </a:p>
          <a:p>
            <a:r>
              <a:rPr lang="en-GB" sz="1200" b="0" i="0" u="none" strike="noStrike" kern="1200" baseline="0" dirty="0">
                <a:solidFill>
                  <a:schemeClr val="tx1"/>
                </a:solidFill>
                <a:latin typeface="+mn-lt"/>
                <a:ea typeface="+mn-ea"/>
                <a:cs typeface="+mn-cs"/>
              </a:rPr>
              <a:t>consumers to use their smartphones to make purchases which are then charged to their phone bill.</a:t>
            </a:r>
          </a:p>
          <a:p>
            <a:r>
              <a:rPr lang="en-GB" sz="1200" b="0" i="0" u="none" strike="noStrike" kern="1200" baseline="0" dirty="0">
                <a:solidFill>
                  <a:schemeClr val="tx1"/>
                </a:solidFill>
                <a:latin typeface="+mn-lt"/>
                <a:ea typeface="+mn-ea"/>
                <a:cs typeface="+mn-cs"/>
              </a:rPr>
              <a:t> </a:t>
            </a:r>
          </a:p>
          <a:p>
            <a:r>
              <a:rPr lang="en-GB" sz="1200" b="0" i="0" u="none" strike="noStrike" kern="1200" baseline="0" dirty="0">
                <a:solidFill>
                  <a:schemeClr val="tx1"/>
                </a:solidFill>
                <a:latin typeface="+mn-lt"/>
                <a:ea typeface="+mn-ea"/>
                <a:cs typeface="+mn-cs"/>
              </a:rPr>
              <a:t>e.g. a new app for smartphones, a cross between the online payment platform PayPal and instant messaging apps</a:t>
            </a:r>
          </a:p>
          <a:p>
            <a:r>
              <a:rPr lang="en-GB" sz="1200" b="0" i="0" u="none" strike="noStrike" kern="1200" baseline="0" dirty="0">
                <a:solidFill>
                  <a:schemeClr val="tx1"/>
                </a:solidFill>
                <a:latin typeface="+mn-lt"/>
                <a:ea typeface="+mn-ea"/>
                <a:cs typeface="+mn-cs"/>
              </a:rPr>
              <a:t>like WhatsApp. Users of </a:t>
            </a:r>
            <a:r>
              <a:rPr lang="en-GB" sz="1200" b="0" i="0" u="none" strike="noStrike" kern="1200" baseline="0" dirty="0" err="1">
                <a:solidFill>
                  <a:schemeClr val="tx1"/>
                </a:solidFill>
                <a:latin typeface="+mn-lt"/>
                <a:ea typeface="+mn-ea"/>
                <a:cs typeface="+mn-cs"/>
              </a:rPr>
              <a:t>Mugipay</a:t>
            </a:r>
            <a:r>
              <a:rPr lang="en-GB" sz="1200" b="0" i="0" u="none" strike="noStrike" kern="1200" baseline="0" dirty="0">
                <a:solidFill>
                  <a:schemeClr val="tx1"/>
                </a:solidFill>
                <a:latin typeface="+mn-lt"/>
                <a:ea typeface="+mn-ea"/>
                <a:cs typeface="+mn-cs"/>
              </a:rPr>
              <a:t> can make small payments to other users from the app itself. A good</a:t>
            </a:r>
          </a:p>
          <a:p>
            <a:r>
              <a:rPr lang="en-GB" sz="1200" b="0" i="0" u="none" strike="noStrike" kern="1200" baseline="0" dirty="0">
                <a:solidFill>
                  <a:schemeClr val="tx1"/>
                </a:solidFill>
                <a:latin typeface="+mn-lt"/>
                <a:ea typeface="+mn-ea"/>
                <a:cs typeface="+mn-cs"/>
              </a:rPr>
              <a:t>example of a blended model, this app falls somewhere in between micropayments and P2P.</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13</a:t>
            </a:fld>
            <a:endParaRPr lang="en-US"/>
          </a:p>
        </p:txBody>
      </p:sp>
    </p:spTree>
    <p:extLst>
      <p:ext uri="{BB962C8B-B14F-4D97-AF65-F5344CB8AC3E}">
        <p14:creationId xmlns:p14="http://schemas.microsoft.com/office/powerpoint/2010/main" val="5226390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Creates the market space and takes the benefits of the three groups.</a:t>
            </a:r>
          </a:p>
          <a:p>
            <a:r>
              <a:rPr lang="en-GB" dirty="0"/>
              <a:t>Really good initiative and used by the rent-a-car groups.</a:t>
            </a:r>
          </a:p>
        </p:txBody>
      </p:sp>
      <p:sp>
        <p:nvSpPr>
          <p:cNvPr id="4" name="Slide Number Placeholder 3"/>
          <p:cNvSpPr>
            <a:spLocks noGrp="1"/>
          </p:cNvSpPr>
          <p:nvPr>
            <p:ph type="sldNum" sz="quarter" idx="10"/>
          </p:nvPr>
        </p:nvSpPr>
        <p:spPr/>
        <p:txBody>
          <a:bodyPr/>
          <a:lstStyle/>
          <a:p>
            <a:fld id="{819C8B7C-DFF8-4F16-A9C4-4C826AD43C43}" type="slidenum">
              <a:rPr lang="en-US" smtClean="0"/>
              <a:t>14</a:t>
            </a:fld>
            <a:endParaRPr lang="en-US"/>
          </a:p>
        </p:txBody>
      </p:sp>
    </p:spTree>
    <p:extLst>
      <p:ext uri="{BB962C8B-B14F-4D97-AF65-F5344CB8AC3E}">
        <p14:creationId xmlns:p14="http://schemas.microsoft.com/office/powerpoint/2010/main" val="357880767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only used with external analysis, it doesn’t consider internal factors the company may determine have value.</a:t>
            </a:r>
          </a:p>
        </p:txBody>
      </p:sp>
      <p:sp>
        <p:nvSpPr>
          <p:cNvPr id="4" name="Slide Number Placeholder 3"/>
          <p:cNvSpPr>
            <a:spLocks noGrp="1"/>
          </p:cNvSpPr>
          <p:nvPr>
            <p:ph type="sldNum" sz="quarter" idx="5"/>
          </p:nvPr>
        </p:nvSpPr>
        <p:spPr/>
        <p:txBody>
          <a:bodyPr/>
          <a:lstStyle/>
          <a:p>
            <a:fld id="{819C8B7C-DFF8-4F16-A9C4-4C826AD43C43}" type="slidenum">
              <a:rPr lang="en-US" smtClean="0"/>
              <a:t>15</a:t>
            </a:fld>
            <a:endParaRPr lang="en-US"/>
          </a:p>
        </p:txBody>
      </p:sp>
    </p:spTree>
    <p:extLst>
      <p:ext uri="{BB962C8B-B14F-4D97-AF65-F5344CB8AC3E}">
        <p14:creationId xmlns:p14="http://schemas.microsoft.com/office/powerpoint/2010/main" val="15443506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look at this in more detail next week.</a:t>
            </a:r>
          </a:p>
        </p:txBody>
      </p:sp>
      <p:sp>
        <p:nvSpPr>
          <p:cNvPr id="4" name="Slide Number Placeholder 3"/>
          <p:cNvSpPr>
            <a:spLocks noGrp="1"/>
          </p:cNvSpPr>
          <p:nvPr>
            <p:ph type="sldNum" sz="quarter" idx="5"/>
          </p:nvPr>
        </p:nvSpPr>
        <p:spPr/>
        <p:txBody>
          <a:bodyPr/>
          <a:lstStyle/>
          <a:p>
            <a:fld id="{819C8B7C-DFF8-4F16-A9C4-4C826AD43C43}" type="slidenum">
              <a:rPr lang="en-US" smtClean="0"/>
              <a:t>17</a:t>
            </a:fld>
            <a:endParaRPr lang="en-US"/>
          </a:p>
        </p:txBody>
      </p:sp>
    </p:spTree>
    <p:extLst>
      <p:ext uri="{BB962C8B-B14F-4D97-AF65-F5344CB8AC3E}">
        <p14:creationId xmlns:p14="http://schemas.microsoft.com/office/powerpoint/2010/main" val="41906970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dirty="0"/>
              <a:t>P2P technologies have made inroads in the music industry (P2P file sharing). </a:t>
            </a:r>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065E032A-5B08-4460-9461-80B2A8E47EED}" type="slidenum">
              <a:rPr lang="zh-CN" altLang="en-US" smtClean="0"/>
              <a:pPr eaLnBrk="1" hangingPunct="1"/>
              <a:t>20</a:t>
            </a:fld>
            <a:endParaRPr lang="en-US" altLang="zh-CN"/>
          </a:p>
        </p:txBody>
      </p:sp>
    </p:spTree>
    <p:extLst>
      <p:ext uri="{BB962C8B-B14F-4D97-AF65-F5344CB8AC3E}">
        <p14:creationId xmlns:p14="http://schemas.microsoft.com/office/powerpoint/2010/main" val="40532571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Selltowales.gov an examples of E2E</a:t>
            </a:r>
          </a:p>
          <a:p>
            <a:r>
              <a:rPr lang="en-GB" dirty="0" err="1"/>
              <a:t>eGov</a:t>
            </a:r>
            <a:r>
              <a:rPr lang="en-GB" dirty="0"/>
              <a:t> model used to communicate</a:t>
            </a:r>
            <a:r>
              <a:rPr lang="en-GB" baseline="0" dirty="0"/>
              <a:t> with public bodies, schools, hospitals, country councils</a:t>
            </a:r>
            <a:endParaRPr lang="en-GB" dirty="0"/>
          </a:p>
        </p:txBody>
      </p:sp>
      <p:sp>
        <p:nvSpPr>
          <p:cNvPr id="4" name="Slide Number Placeholder 3"/>
          <p:cNvSpPr>
            <a:spLocks noGrp="1"/>
          </p:cNvSpPr>
          <p:nvPr>
            <p:ph type="sldNum" sz="quarter" idx="10"/>
          </p:nvPr>
        </p:nvSpPr>
        <p:spPr/>
        <p:txBody>
          <a:bodyPr/>
          <a:lstStyle/>
          <a:p>
            <a:fld id="{819C8B7C-DFF8-4F16-A9C4-4C826AD43C43}" type="slidenum">
              <a:rPr lang="en-US" smtClean="0"/>
              <a:t>22</a:t>
            </a:fld>
            <a:endParaRPr lang="en-US"/>
          </a:p>
        </p:txBody>
      </p:sp>
    </p:spTree>
    <p:extLst>
      <p:ext uri="{BB962C8B-B14F-4D97-AF65-F5344CB8AC3E}">
        <p14:creationId xmlns:p14="http://schemas.microsoft.com/office/powerpoint/2010/main" val="27545099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fld id="{50A317F0-92F7-4682-865D-166BAC58475A}" type="slidenum">
              <a:rPr lang="zh-CN" altLang="en-US" smtClean="0"/>
              <a:pPr eaLnBrk="1" hangingPunct="1"/>
              <a:t>23</a:t>
            </a:fld>
            <a:endParaRPr lang="en-US" altLang="zh-CN"/>
          </a:p>
        </p:txBody>
      </p:sp>
      <p:sp>
        <p:nvSpPr>
          <p:cNvPr id="66563" name="Rectangle 2"/>
          <p:cNvSpPr>
            <a:spLocks noGrp="1" noRot="1" noChangeAspect="1" noChangeArrowheads="1" noTextEdit="1"/>
          </p:cNvSpPr>
          <p:nvPr>
            <p:ph type="sldImg"/>
          </p:nvPr>
        </p:nvSpPr>
        <p:spPr>
          <a:xfrm>
            <a:off x="1146175" y="685800"/>
            <a:ext cx="4570413" cy="3427413"/>
          </a:xfrm>
          <a:ln/>
        </p:spPr>
      </p:sp>
      <p:sp>
        <p:nvSpPr>
          <p:cNvPr id="66564"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zh-CN" dirty="0"/>
              <a:t>B2C – traditionally this is what most people know as e-commerce, i.e. selling products on the web</a:t>
            </a:r>
          </a:p>
          <a:p>
            <a:pPr eaLnBrk="1" hangingPunct="1"/>
            <a:r>
              <a:rPr lang="en-GB" altLang="zh-CN" dirty="0"/>
              <a:t>B2B – DEALS CONDUCTED OVER AN EXTRANET ( 2 intranets connected via the Internet)</a:t>
            </a:r>
          </a:p>
          <a:p>
            <a:pPr eaLnBrk="1" hangingPunct="1"/>
            <a:r>
              <a:rPr lang="en-GB" altLang="zh-CN" dirty="0"/>
              <a:t>C2C – CUSTOMER TO CUSTOMER INTERACTIONS</a:t>
            </a:r>
          </a:p>
          <a:p>
            <a:pPr eaLnBrk="1" hangingPunct="1"/>
            <a:r>
              <a:rPr lang="en-GB" altLang="zh-CN" dirty="0"/>
              <a:t>C2B Customer to business where customers approach the business in their own terms </a:t>
            </a:r>
          </a:p>
          <a:p>
            <a:pPr eaLnBrk="1" hangingPunct="1"/>
            <a:endParaRPr lang="en-GB" altLang="zh-CN" dirty="0"/>
          </a:p>
          <a:p>
            <a:pPr eaLnBrk="1" hangingPunct="1"/>
            <a:r>
              <a:rPr lang="en-GB" altLang="zh-CN" dirty="0"/>
              <a:t>Barnes &amp; Noble who are one of the largest chain of bookshops in USA and were forced to open a branch on the Internet because it felt the pressure of Amazon</a:t>
            </a:r>
          </a:p>
        </p:txBody>
      </p:sp>
    </p:spTree>
    <p:extLst>
      <p:ext uri="{BB962C8B-B14F-4D97-AF65-F5344CB8AC3E}">
        <p14:creationId xmlns:p14="http://schemas.microsoft.com/office/powerpoint/2010/main" val="21665568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Uber, ability to exchange the underutilised capacity of resources that individuals already own.  Minimising / concern for scarcity of resources.</a:t>
            </a:r>
          </a:p>
          <a:p>
            <a:r>
              <a:rPr lang="en-GB" dirty="0"/>
              <a:t>The temporary access means that consumers can obtain </a:t>
            </a:r>
            <a:r>
              <a:rPr lang="en-GB" b="1" dirty="0"/>
              <a:t>value</a:t>
            </a:r>
            <a:r>
              <a:rPr lang="en-GB" dirty="0"/>
              <a:t> from untapped potential present in goods that have not been entirely exploited by their owners.</a:t>
            </a:r>
          </a:p>
          <a:p>
            <a:r>
              <a:rPr lang="en-GB" sz="1200" dirty="0"/>
              <a:t>The </a:t>
            </a:r>
            <a:r>
              <a:rPr lang="en-GB" sz="1200" b="1" dirty="0"/>
              <a:t>value</a:t>
            </a:r>
            <a:r>
              <a:rPr lang="en-GB" sz="1200" dirty="0"/>
              <a:t> cannot be perceived exclusively in terms of finance but more broadly in terms of the </a:t>
            </a:r>
            <a:r>
              <a:rPr lang="en-GB" sz="1200" b="1" dirty="0"/>
              <a:t>system of exchange </a:t>
            </a:r>
            <a:r>
              <a:rPr lang="en-GB" sz="1200" b="0" dirty="0"/>
              <a:t>which motivates people to want to exchange.</a:t>
            </a:r>
          </a:p>
          <a:p>
            <a:r>
              <a:rPr lang="en-GB" sz="1200" b="0" dirty="0"/>
              <a:t>The hosts in the sharing economy (i.e. owners of the product / service) </a:t>
            </a:r>
            <a:r>
              <a:rPr lang="en-US" dirty="0"/>
              <a:t>become socially and economically independent.  There is interesting power share and distribution, as the platform enables individuals' access to power and decision making.  Perhaps a good example may be of social good - empowering  a group such as a charity by enabling them access to untapped resources.</a:t>
            </a:r>
            <a:r>
              <a:rPr lang="en-US" sz="1200" dirty="0"/>
              <a:t> . Information and knowledge are shared, open and accessible through the platform, encouraging open communication, efficiency and sustainability as these platforms continue to gain and retain customers.</a:t>
            </a:r>
            <a:endParaRPr lang="en-GB" b="0" dirty="0"/>
          </a:p>
        </p:txBody>
      </p:sp>
      <p:sp>
        <p:nvSpPr>
          <p:cNvPr id="4" name="Slide Number Placeholder 3"/>
          <p:cNvSpPr>
            <a:spLocks noGrp="1"/>
          </p:cNvSpPr>
          <p:nvPr>
            <p:ph type="sldNum" sz="quarter" idx="5"/>
          </p:nvPr>
        </p:nvSpPr>
        <p:spPr/>
        <p:txBody>
          <a:bodyPr/>
          <a:lstStyle/>
          <a:p>
            <a:fld id="{63F4A986-9AB5-419D-80CD-66AFE3A27D26}" type="slidenum">
              <a:rPr lang="en-GB" smtClean="0"/>
              <a:t>24</a:t>
            </a:fld>
            <a:endParaRPr lang="en-GB"/>
          </a:p>
        </p:txBody>
      </p:sp>
    </p:spTree>
    <p:extLst>
      <p:ext uri="{BB962C8B-B14F-4D97-AF65-F5344CB8AC3E}">
        <p14:creationId xmlns:p14="http://schemas.microsoft.com/office/powerpoint/2010/main" val="22462939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sharing economy is a suite of software platforms acting as an </a:t>
            </a:r>
            <a:r>
              <a:rPr lang="en-GB" b="1" dirty="0"/>
              <a:t>intermediary</a:t>
            </a:r>
            <a:r>
              <a:rPr lang="en-GB" dirty="0"/>
              <a:t> between private buyers and private sellers, allowing them to share their existing resources. </a:t>
            </a:r>
          </a:p>
          <a:p>
            <a:r>
              <a:rPr lang="en-GB" dirty="0"/>
              <a:t>This is one of the models of the sharing economy, to allow the transactions to take place.</a:t>
            </a:r>
          </a:p>
          <a:p>
            <a:r>
              <a:rPr lang="en-GB" dirty="0"/>
              <a:t>Access to the goods and services in the sharing economy is mediated through the disruptive technologies, it is these technologies that create the </a:t>
            </a:r>
            <a:r>
              <a:rPr lang="en-GB" b="1" dirty="0"/>
              <a:t>marketplace</a:t>
            </a:r>
            <a:r>
              <a:rPr lang="en-GB" dirty="0"/>
              <a:t> for coordinating resources.  The marketplace is another model.</a:t>
            </a:r>
          </a:p>
          <a:p>
            <a:r>
              <a:rPr lang="en-GB" dirty="0" err="1"/>
              <a:t>Botsman</a:t>
            </a:r>
            <a:r>
              <a:rPr lang="en-GB" dirty="0"/>
              <a:t> and Roger (2010)</a:t>
            </a:r>
          </a:p>
        </p:txBody>
      </p:sp>
      <p:sp>
        <p:nvSpPr>
          <p:cNvPr id="4" name="Slide Number Placeholder 3"/>
          <p:cNvSpPr>
            <a:spLocks noGrp="1"/>
          </p:cNvSpPr>
          <p:nvPr>
            <p:ph type="sldNum" sz="quarter" idx="5"/>
          </p:nvPr>
        </p:nvSpPr>
        <p:spPr/>
        <p:txBody>
          <a:bodyPr/>
          <a:lstStyle/>
          <a:p>
            <a:fld id="{63F4A986-9AB5-419D-80CD-66AFE3A27D26}" type="slidenum">
              <a:rPr lang="en-GB" smtClean="0"/>
              <a:t>25</a:t>
            </a:fld>
            <a:endParaRPr lang="en-GB"/>
          </a:p>
        </p:txBody>
      </p:sp>
    </p:spTree>
    <p:extLst>
      <p:ext uri="{BB962C8B-B14F-4D97-AF65-F5344CB8AC3E}">
        <p14:creationId xmlns:p14="http://schemas.microsoft.com/office/powerpoint/2010/main" val="2251948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Extracted Fig 1.11 from Chaffey, D 2007</a:t>
            </a:r>
          </a:p>
        </p:txBody>
      </p:sp>
      <p:sp>
        <p:nvSpPr>
          <p:cNvPr id="4" name="Slide Number Placeholder 3"/>
          <p:cNvSpPr>
            <a:spLocks noGrp="1"/>
          </p:cNvSpPr>
          <p:nvPr>
            <p:ph type="sldNum" sz="quarter" idx="5"/>
          </p:nvPr>
        </p:nvSpPr>
        <p:spPr/>
        <p:txBody>
          <a:bodyPr/>
          <a:lstStyle/>
          <a:p>
            <a:fld id="{819C8B7C-DFF8-4F16-A9C4-4C826AD43C43}" type="slidenum">
              <a:rPr lang="en-US" smtClean="0"/>
              <a:t>26</a:t>
            </a:fld>
            <a:endParaRPr lang="en-US"/>
          </a:p>
        </p:txBody>
      </p:sp>
    </p:spTree>
    <p:extLst>
      <p:ext uri="{BB962C8B-B14F-4D97-AF65-F5344CB8AC3E}">
        <p14:creationId xmlns:p14="http://schemas.microsoft.com/office/powerpoint/2010/main" val="18489183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Thoben</a:t>
            </a:r>
            <a:r>
              <a:rPr lang="en-GB" dirty="0"/>
              <a:t> et al. (2002) – </a:t>
            </a:r>
          </a:p>
          <a:p>
            <a:r>
              <a:rPr lang="en-GB" dirty="0" err="1"/>
              <a:t>Thoben</a:t>
            </a:r>
            <a:r>
              <a:rPr lang="en-GB" dirty="0"/>
              <a:t>, K.D., </a:t>
            </a:r>
            <a:r>
              <a:rPr lang="en-GB" dirty="0" err="1"/>
              <a:t>Kirisci</a:t>
            </a:r>
            <a:r>
              <a:rPr lang="en-GB" dirty="0"/>
              <a:t>, P., </a:t>
            </a:r>
            <a:r>
              <a:rPr lang="en-GB" dirty="0" err="1"/>
              <a:t>Kicin</a:t>
            </a:r>
            <a:r>
              <a:rPr lang="en-GB" dirty="0"/>
              <a:t>, S., </a:t>
            </a:r>
            <a:r>
              <a:rPr lang="en-GB" dirty="0" err="1"/>
              <a:t>Eschenbaecher</a:t>
            </a:r>
            <a:r>
              <a:rPr lang="en-GB" dirty="0"/>
              <a:t>, J. and Higgins, P., Holistic approach for structuring the various facets of e-business in enterprise networks. In ICE, 2002, Rome, Italy, 2002.</a:t>
            </a:r>
          </a:p>
        </p:txBody>
      </p:sp>
      <p:sp>
        <p:nvSpPr>
          <p:cNvPr id="4" name="Slide Number Placeholder 3"/>
          <p:cNvSpPr>
            <a:spLocks noGrp="1"/>
          </p:cNvSpPr>
          <p:nvPr>
            <p:ph type="sldNum" sz="quarter" idx="5"/>
          </p:nvPr>
        </p:nvSpPr>
        <p:spPr/>
        <p:txBody>
          <a:bodyPr/>
          <a:lstStyle/>
          <a:p>
            <a:fld id="{819C8B7C-DFF8-4F16-A9C4-4C826AD43C43}" type="slidenum">
              <a:rPr lang="en-US" smtClean="0"/>
              <a:t>27</a:t>
            </a:fld>
            <a:endParaRPr lang="en-US"/>
          </a:p>
        </p:txBody>
      </p:sp>
    </p:spTree>
    <p:extLst>
      <p:ext uri="{BB962C8B-B14F-4D97-AF65-F5344CB8AC3E}">
        <p14:creationId xmlns:p14="http://schemas.microsoft.com/office/powerpoint/2010/main" val="4310422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7BF07F16-E038-4AE6-8C11-DCAB258B1FF7}"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225556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F07F16-E038-4AE6-8C11-DCAB258B1FF7}"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153000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BF07F16-E038-4AE6-8C11-DCAB258B1FF7}"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8010525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BF07F16-E038-4AE6-8C11-DCAB258B1FF7}"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729985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BF07F16-E038-4AE6-8C11-DCAB258B1FF7}" type="datetimeFigureOut">
              <a:rPr lang="en-US" smtClean="0"/>
              <a:t>10/25/2023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3700964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BF07F16-E038-4AE6-8C11-DCAB258B1FF7}" type="datetimeFigureOut">
              <a:rPr lang="en-US" smtClean="0"/>
              <a:t>10/25/2023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407384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F07F16-E038-4AE6-8C11-DCAB258B1FF7}" type="datetimeFigureOut">
              <a:rPr lang="en-US" smtClean="0"/>
              <a:t>10/25/2023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1537120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F07F16-E038-4AE6-8C11-DCAB258B1FF7}"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65163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F07F16-E038-4AE6-8C11-DCAB258B1FF7}" type="datetimeFigureOut">
              <a:rPr lang="en-US" smtClean="0"/>
              <a:t>10/25/2023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28483096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F07F16-E038-4AE6-8C11-DCAB258B1FF7}"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4982393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BF07F16-E038-4AE6-8C11-DCAB258B1FF7}" type="datetimeFigureOut">
              <a:rPr lang="en-US" smtClean="0"/>
              <a:t>10/25/2023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2B5FCD-EEC8-43CF-A9B7-FDE5B5FE3E21}" type="slidenum">
              <a:rPr lang="en-US" smtClean="0"/>
              <a:t>‹#›</a:t>
            </a:fld>
            <a:endParaRPr lang="en-US"/>
          </a:p>
        </p:txBody>
      </p:sp>
    </p:spTree>
    <p:extLst>
      <p:ext uri="{BB962C8B-B14F-4D97-AF65-F5344CB8AC3E}">
        <p14:creationId xmlns:p14="http://schemas.microsoft.com/office/powerpoint/2010/main" val="1257847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5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F07F16-E038-4AE6-8C11-DCAB258B1FF7}" type="datetimeFigureOut">
              <a:rPr lang="en-US" smtClean="0"/>
              <a:t>10/25/2023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92B5FCD-EEC8-43CF-A9B7-FDE5B5FE3E21}" type="slidenum">
              <a:rPr lang="en-US" smtClean="0"/>
              <a:t>‹#›</a:t>
            </a:fld>
            <a:endParaRPr lang="en-US"/>
          </a:p>
        </p:txBody>
      </p:sp>
    </p:spTree>
    <p:extLst>
      <p:ext uri="{BB962C8B-B14F-4D97-AF65-F5344CB8AC3E}">
        <p14:creationId xmlns:p14="http://schemas.microsoft.com/office/powerpoint/2010/main" val="497019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husqvarna.com/uk/"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youtube.com/dellVLo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autobytel.com/"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www.carsupermarket.com/"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3390/joitmc8020090" TargetMode="External"/><Relationship Id="rId2" Type="http://schemas.openxmlformats.org/officeDocument/2006/relationships/hyperlink" Target="https://www.mdpi.com/2199-8531/8/2/90" TargetMode="External"/><Relationship Id="rId1" Type="http://schemas.openxmlformats.org/officeDocument/2006/relationships/slideLayout" Target="../slideLayouts/slideLayout10.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9113" y="4267200"/>
            <a:ext cx="7772400" cy="1470025"/>
          </a:xfrm>
        </p:spPr>
        <p:txBody>
          <a:bodyPr>
            <a:normAutofit/>
          </a:bodyPr>
          <a:lstStyle/>
          <a:p>
            <a:r>
              <a:rPr lang="en-GB" dirty="0">
                <a:solidFill>
                  <a:schemeClr val="bg1"/>
                </a:solidFill>
              </a:rPr>
              <a:t>What is an e-Business Model and what does it signify?</a:t>
            </a:r>
            <a:endParaRPr lang="en-US" dirty="0">
              <a:solidFill>
                <a:schemeClr val="bg1"/>
              </a:solidFill>
            </a:endParaRPr>
          </a:p>
        </p:txBody>
      </p:sp>
      <p:sp>
        <p:nvSpPr>
          <p:cNvPr id="3" name="Subtitle 2"/>
          <p:cNvSpPr>
            <a:spLocks noGrp="1"/>
          </p:cNvSpPr>
          <p:nvPr>
            <p:ph type="subTitle" idx="1"/>
          </p:nvPr>
        </p:nvSpPr>
        <p:spPr>
          <a:xfrm>
            <a:off x="304800" y="609600"/>
            <a:ext cx="8153400" cy="2819400"/>
          </a:xfrm>
        </p:spPr>
        <p:txBody>
          <a:bodyPr>
            <a:noAutofit/>
          </a:bodyPr>
          <a:lstStyle/>
          <a:p>
            <a:r>
              <a:rPr lang="en-GB" sz="4000" dirty="0">
                <a:solidFill>
                  <a:srgbClr val="FFFF00"/>
                </a:solidFill>
              </a:rPr>
              <a:t>Digital Business</a:t>
            </a:r>
          </a:p>
          <a:p>
            <a:r>
              <a:rPr lang="en-GB" sz="4000" dirty="0">
                <a:solidFill>
                  <a:srgbClr val="FFFF00"/>
                </a:solidFill>
              </a:rPr>
              <a:t>Week 4</a:t>
            </a:r>
          </a:p>
          <a:p>
            <a:endParaRPr lang="en-GB" sz="4000" dirty="0">
              <a:solidFill>
                <a:srgbClr val="FFFF00"/>
              </a:solidFill>
            </a:endParaRPr>
          </a:p>
          <a:p>
            <a:r>
              <a:rPr lang="en-GB" sz="4000" dirty="0">
                <a:solidFill>
                  <a:srgbClr val="FFFF00"/>
                </a:solidFill>
              </a:rPr>
              <a:t>Dr Roisin Mullins</a:t>
            </a:r>
          </a:p>
          <a:p>
            <a:endParaRPr lang="en-US" sz="4000" dirty="0">
              <a:solidFill>
                <a:srgbClr val="FFFF00"/>
              </a:solidFill>
            </a:endParaRPr>
          </a:p>
        </p:txBody>
      </p:sp>
    </p:spTree>
    <p:extLst>
      <p:ext uri="{BB962C8B-B14F-4D97-AF65-F5344CB8AC3E}">
        <p14:creationId xmlns:p14="http://schemas.microsoft.com/office/powerpoint/2010/main" val="2461857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075B0C1-DB5A-4DD0-91EE-109926F2121E}"/>
              </a:ext>
            </a:extLst>
          </p:cNvPr>
          <p:cNvSpPr txBox="1"/>
          <p:nvPr/>
        </p:nvSpPr>
        <p:spPr>
          <a:xfrm>
            <a:off x="549728" y="304800"/>
            <a:ext cx="5181600" cy="769441"/>
          </a:xfrm>
          <a:prstGeom prst="rect">
            <a:avLst/>
          </a:prstGeom>
          <a:noFill/>
        </p:spPr>
        <p:txBody>
          <a:bodyPr wrap="square" rtlCol="0">
            <a:spAutoFit/>
          </a:bodyPr>
          <a:lstStyle/>
          <a:p>
            <a:r>
              <a:rPr lang="en-GB" sz="4400" dirty="0">
                <a:solidFill>
                  <a:schemeClr val="bg1"/>
                </a:solidFill>
                <a:latin typeface="+mj-lt"/>
                <a:ea typeface="宋体" pitchFamily="2" charset="-122"/>
                <a:cs typeface="+mj-cs"/>
              </a:rPr>
              <a:t>Week 4</a:t>
            </a:r>
            <a:endParaRPr lang="en-GB" dirty="0"/>
          </a:p>
        </p:txBody>
      </p:sp>
      <p:sp>
        <p:nvSpPr>
          <p:cNvPr id="3" name="TextBox 2">
            <a:extLst>
              <a:ext uri="{FF2B5EF4-FFF2-40B4-BE49-F238E27FC236}">
                <a16:creationId xmlns:a16="http://schemas.microsoft.com/office/drawing/2014/main" id="{F6FB5A29-DCD8-4102-A2F7-5C00AA09604C}"/>
              </a:ext>
            </a:extLst>
          </p:cNvPr>
          <p:cNvSpPr txBox="1"/>
          <p:nvPr/>
        </p:nvSpPr>
        <p:spPr>
          <a:xfrm>
            <a:off x="402770" y="1237672"/>
            <a:ext cx="8191502" cy="4893647"/>
          </a:xfrm>
          <a:prstGeom prst="rect">
            <a:avLst/>
          </a:prstGeom>
          <a:noFill/>
        </p:spPr>
        <p:txBody>
          <a:bodyPr wrap="square" rtlCol="0">
            <a:spAutoFit/>
          </a:bodyPr>
          <a:lstStyle/>
          <a:p>
            <a:pPr marL="342900" indent="-342900">
              <a:buFont typeface="Arial" panose="020B0604020202020204" pitchFamily="34" charset="0"/>
              <a:buChar char="•"/>
            </a:pPr>
            <a:r>
              <a:rPr lang="en-GB" sz="2600" dirty="0">
                <a:solidFill>
                  <a:schemeClr val="bg1"/>
                </a:solidFill>
              </a:rPr>
              <a:t>This lecture explores business model value innovation, business categories, sharing economy and collaborative consumption (These are themes to note in the papers, examples and videos).</a:t>
            </a:r>
          </a:p>
          <a:p>
            <a:endParaRPr lang="en-GB" sz="2600" dirty="0">
              <a:solidFill>
                <a:schemeClr val="bg1"/>
              </a:solidFill>
            </a:endParaRPr>
          </a:p>
          <a:p>
            <a:pPr marL="342900" indent="-342900">
              <a:buFont typeface="Arial" panose="020B0604020202020204" pitchFamily="34" charset="0"/>
              <a:buChar char="•"/>
            </a:pPr>
            <a:r>
              <a:rPr lang="en-GB" sz="2600" dirty="0">
                <a:solidFill>
                  <a:schemeClr val="bg1"/>
                </a:solidFill>
              </a:rPr>
              <a:t>Following the lecture read the papers listed.</a:t>
            </a:r>
          </a:p>
          <a:p>
            <a:endParaRPr lang="en-GB" sz="2600" dirty="0">
              <a:solidFill>
                <a:schemeClr val="bg1"/>
              </a:solidFill>
            </a:endParaRPr>
          </a:p>
          <a:p>
            <a:pPr marL="342900" indent="-342900">
              <a:buFont typeface="Arial" panose="020B0604020202020204" pitchFamily="34" charset="0"/>
              <a:buChar char="•"/>
            </a:pPr>
            <a:r>
              <a:rPr lang="en-GB" sz="2600" dirty="0">
                <a:solidFill>
                  <a:schemeClr val="bg1"/>
                </a:solidFill>
              </a:rPr>
              <a:t>The videos are guides, they are a good selection to capture the themes for week 4.</a:t>
            </a:r>
          </a:p>
          <a:p>
            <a:pPr marL="342900" indent="-342900">
              <a:buFont typeface="Arial" panose="020B0604020202020204" pitchFamily="34" charset="0"/>
              <a:buChar char="•"/>
            </a:pPr>
            <a:endParaRPr lang="en-GB" sz="2600" dirty="0">
              <a:solidFill>
                <a:schemeClr val="bg1"/>
              </a:solidFill>
            </a:endParaRPr>
          </a:p>
          <a:p>
            <a:pPr marL="342900" indent="-342900">
              <a:buFont typeface="Arial" panose="020B0604020202020204" pitchFamily="34" charset="0"/>
              <a:buChar char="•"/>
            </a:pPr>
            <a:r>
              <a:rPr lang="en-GB" sz="2600" dirty="0">
                <a:solidFill>
                  <a:schemeClr val="bg1"/>
                </a:solidFill>
              </a:rPr>
              <a:t>Keep engaging in discussion with each other, and focus on the issues to explore these in good depth.</a:t>
            </a:r>
          </a:p>
        </p:txBody>
      </p:sp>
    </p:spTree>
    <p:extLst>
      <p:ext uri="{BB962C8B-B14F-4D97-AF65-F5344CB8AC3E}">
        <p14:creationId xmlns:p14="http://schemas.microsoft.com/office/powerpoint/2010/main" val="1153079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idx="4294967295"/>
          </p:nvPr>
        </p:nvSpPr>
        <p:spPr/>
        <p:txBody>
          <a:bodyPr lIns="91436" tIns="45718" rIns="91436" bIns="45718"/>
          <a:lstStyle/>
          <a:p>
            <a:pPr eaLnBrk="1" hangingPunct="1">
              <a:defRPr/>
            </a:pPr>
            <a:r>
              <a:rPr lang="en-US" altLang="zh-CN" dirty="0">
                <a:solidFill>
                  <a:schemeClr val="bg1"/>
                </a:solidFill>
                <a:ea typeface="宋体" pitchFamily="2" charset="-122"/>
              </a:rPr>
              <a:t>Objectives</a:t>
            </a:r>
          </a:p>
        </p:txBody>
      </p:sp>
      <p:sp>
        <p:nvSpPr>
          <p:cNvPr id="41987" name="Rectangle 3"/>
          <p:cNvSpPr>
            <a:spLocks noGrp="1" noChangeArrowheads="1"/>
          </p:cNvSpPr>
          <p:nvPr>
            <p:ph type="body" idx="4294967295"/>
          </p:nvPr>
        </p:nvSpPr>
        <p:spPr>
          <a:xfrm>
            <a:off x="395288" y="1981200"/>
            <a:ext cx="8291512" cy="4114800"/>
          </a:xfrm>
        </p:spPr>
        <p:txBody>
          <a:bodyPr lIns="91436" tIns="45718" rIns="91436" bIns="45718">
            <a:normAutofit/>
          </a:bodyPr>
          <a:lstStyle/>
          <a:p>
            <a:pPr marL="0" indent="0" eaLnBrk="1" hangingPunct="1">
              <a:lnSpc>
                <a:spcPct val="80000"/>
              </a:lnSpc>
              <a:buNone/>
              <a:defRPr/>
            </a:pPr>
            <a:r>
              <a:rPr lang="en-US" altLang="zh-CN" sz="2800" dirty="0">
                <a:solidFill>
                  <a:schemeClr val="bg1"/>
                </a:solidFill>
                <a:ea typeface="宋体" pitchFamily="2" charset="-122"/>
              </a:rPr>
              <a:t>Understand Business Models and value innovation</a:t>
            </a:r>
          </a:p>
          <a:p>
            <a:pPr lvl="1" eaLnBrk="1" hangingPunct="1">
              <a:lnSpc>
                <a:spcPct val="80000"/>
              </a:lnSpc>
              <a:defRPr/>
            </a:pPr>
            <a:r>
              <a:rPr lang="en-US" altLang="zh-CN" dirty="0">
                <a:solidFill>
                  <a:schemeClr val="bg1"/>
                </a:solidFill>
                <a:ea typeface="宋体" pitchFamily="2" charset="-122"/>
              </a:rPr>
              <a:t>Definitions</a:t>
            </a:r>
          </a:p>
          <a:p>
            <a:pPr lvl="1" eaLnBrk="1" hangingPunct="1">
              <a:lnSpc>
                <a:spcPct val="80000"/>
              </a:lnSpc>
              <a:defRPr/>
            </a:pPr>
            <a:r>
              <a:rPr lang="en-US" altLang="zh-CN" dirty="0">
                <a:solidFill>
                  <a:schemeClr val="bg1"/>
                </a:solidFill>
                <a:ea typeface="宋体" pitchFamily="2" charset="-122"/>
              </a:rPr>
              <a:t>Key Elements</a:t>
            </a:r>
          </a:p>
          <a:p>
            <a:pPr lvl="1" eaLnBrk="1" hangingPunct="1">
              <a:lnSpc>
                <a:spcPct val="80000"/>
              </a:lnSpc>
              <a:defRPr/>
            </a:pPr>
            <a:r>
              <a:rPr lang="en-US" altLang="zh-CN" dirty="0">
                <a:solidFill>
                  <a:schemeClr val="bg1"/>
                </a:solidFill>
                <a:ea typeface="宋体" pitchFamily="2" charset="-122"/>
              </a:rPr>
              <a:t>Examples</a:t>
            </a:r>
          </a:p>
          <a:p>
            <a:pPr lvl="1" eaLnBrk="1" hangingPunct="1">
              <a:lnSpc>
                <a:spcPct val="80000"/>
              </a:lnSpc>
              <a:defRPr/>
            </a:pPr>
            <a:r>
              <a:rPr lang="en-US" altLang="zh-CN" dirty="0">
                <a:solidFill>
                  <a:schemeClr val="bg1"/>
                </a:solidFill>
                <a:ea typeface="宋体" pitchFamily="2" charset="-122"/>
              </a:rPr>
              <a:t>Classifications in e-Commerce</a:t>
            </a:r>
          </a:p>
        </p:txBody>
      </p:sp>
    </p:spTree>
    <p:extLst>
      <p:ext uri="{BB962C8B-B14F-4D97-AF65-F5344CB8AC3E}">
        <p14:creationId xmlns:p14="http://schemas.microsoft.com/office/powerpoint/2010/main" val="1529446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idx="4294967295"/>
          </p:nvPr>
        </p:nvSpPr>
        <p:spPr/>
        <p:txBody>
          <a:bodyPr lIns="91436" tIns="45718" rIns="91436" bIns="45718">
            <a:normAutofit fontScale="90000"/>
          </a:bodyPr>
          <a:lstStyle/>
          <a:p>
            <a:pPr eaLnBrk="1" hangingPunct="1">
              <a:defRPr/>
            </a:pPr>
            <a:r>
              <a:rPr lang="en-US" altLang="zh-CN" sz="4000" b="1" dirty="0">
                <a:solidFill>
                  <a:schemeClr val="bg1"/>
                </a:solidFill>
                <a:ea typeface="宋体" pitchFamily="2" charset="-122"/>
              </a:rPr>
              <a:t>Definition of </a:t>
            </a:r>
            <a:br>
              <a:rPr lang="en-US" altLang="zh-CN" sz="4000" b="1" dirty="0">
                <a:solidFill>
                  <a:schemeClr val="bg1"/>
                </a:solidFill>
                <a:ea typeface="宋体" pitchFamily="2" charset="-122"/>
              </a:rPr>
            </a:br>
            <a:r>
              <a:rPr lang="en-US" altLang="zh-CN" sz="4000" b="1" dirty="0">
                <a:solidFill>
                  <a:schemeClr val="bg1"/>
                </a:solidFill>
                <a:ea typeface="宋体" pitchFamily="2" charset="-122"/>
              </a:rPr>
              <a:t>a Business Model</a:t>
            </a:r>
          </a:p>
        </p:txBody>
      </p:sp>
      <p:sp>
        <p:nvSpPr>
          <p:cNvPr id="8195" name="Rectangle 3"/>
          <p:cNvSpPr>
            <a:spLocks noGrp="1" noChangeArrowheads="1"/>
          </p:cNvSpPr>
          <p:nvPr>
            <p:ph type="body" idx="4294967295"/>
          </p:nvPr>
        </p:nvSpPr>
        <p:spPr>
          <a:xfrm>
            <a:off x="457200" y="1981200"/>
            <a:ext cx="8229600" cy="4256088"/>
          </a:xfrm>
        </p:spPr>
        <p:txBody>
          <a:bodyPr lIns="91436" tIns="45718" rIns="91436" bIns="45718">
            <a:noAutofit/>
          </a:bodyPr>
          <a:lstStyle/>
          <a:p>
            <a:pPr eaLnBrk="1" hangingPunct="1">
              <a:lnSpc>
                <a:spcPct val="90000"/>
              </a:lnSpc>
              <a:defRPr/>
            </a:pPr>
            <a:r>
              <a:rPr lang="en-US" altLang="zh-CN" sz="2800" dirty="0">
                <a:solidFill>
                  <a:schemeClr val="bg1"/>
                </a:solidFill>
                <a:ea typeface="宋体" pitchFamily="2" charset="-122"/>
              </a:rPr>
              <a:t>An architecture for product, service, and information flows, including </a:t>
            </a:r>
          </a:p>
          <a:p>
            <a:pPr lvl="1" eaLnBrk="1" hangingPunct="1">
              <a:lnSpc>
                <a:spcPct val="90000"/>
              </a:lnSpc>
              <a:defRPr/>
            </a:pPr>
            <a:r>
              <a:rPr lang="en-US" altLang="zh-CN" dirty="0">
                <a:solidFill>
                  <a:schemeClr val="bg1"/>
                </a:solidFill>
                <a:ea typeface="宋体" pitchFamily="2" charset="-122"/>
              </a:rPr>
              <a:t>a description of various business actors and their roles; </a:t>
            </a:r>
          </a:p>
          <a:p>
            <a:pPr lvl="1" eaLnBrk="1" hangingPunct="1">
              <a:lnSpc>
                <a:spcPct val="90000"/>
              </a:lnSpc>
              <a:defRPr/>
            </a:pPr>
            <a:r>
              <a:rPr lang="en-US" altLang="zh-CN" dirty="0">
                <a:solidFill>
                  <a:schemeClr val="bg1"/>
                </a:solidFill>
                <a:ea typeface="宋体" pitchFamily="2" charset="-122"/>
              </a:rPr>
              <a:t>a description of the potential benefits for the various business actors</a:t>
            </a:r>
          </a:p>
          <a:p>
            <a:pPr lvl="1" eaLnBrk="1" hangingPunct="1">
              <a:lnSpc>
                <a:spcPct val="90000"/>
              </a:lnSpc>
              <a:defRPr/>
            </a:pPr>
            <a:r>
              <a:rPr lang="en-US" altLang="zh-CN" dirty="0">
                <a:solidFill>
                  <a:schemeClr val="bg1"/>
                </a:solidFill>
                <a:ea typeface="宋体" pitchFamily="2" charset="-122"/>
              </a:rPr>
              <a:t>and a description of the source of revenue. </a:t>
            </a:r>
          </a:p>
          <a:p>
            <a:pPr marL="457200" lvl="1" indent="0" eaLnBrk="1" hangingPunct="1">
              <a:lnSpc>
                <a:spcPct val="90000"/>
              </a:lnSpc>
              <a:buNone/>
              <a:defRPr/>
            </a:pPr>
            <a:endParaRPr lang="en-US" altLang="zh-CN" dirty="0">
              <a:solidFill>
                <a:schemeClr val="bg1"/>
              </a:solidFill>
              <a:ea typeface="宋体" pitchFamily="2" charset="-122"/>
            </a:endParaRPr>
          </a:p>
          <a:p>
            <a:pPr>
              <a:lnSpc>
                <a:spcPct val="90000"/>
              </a:lnSpc>
              <a:defRPr/>
            </a:pPr>
            <a:r>
              <a:rPr lang="en-US" altLang="zh-CN" sz="2800" dirty="0">
                <a:solidFill>
                  <a:schemeClr val="bg1"/>
                </a:solidFill>
              </a:rPr>
              <a:t>Often cited as a favored definition.</a:t>
            </a:r>
          </a:p>
          <a:p>
            <a:pPr lvl="1" eaLnBrk="1" hangingPunct="1">
              <a:lnSpc>
                <a:spcPct val="90000"/>
              </a:lnSpc>
              <a:buFont typeface="Wingdings" pitchFamily="2" charset="2"/>
              <a:buNone/>
              <a:defRPr/>
            </a:pPr>
            <a:endParaRPr lang="en-US" altLang="zh-CN" dirty="0">
              <a:solidFill>
                <a:schemeClr val="bg1"/>
              </a:solidFill>
              <a:ea typeface="宋体" pitchFamily="2" charset="-122"/>
            </a:endParaRPr>
          </a:p>
          <a:p>
            <a:pPr lvl="1" algn="r" eaLnBrk="1" hangingPunct="1">
              <a:lnSpc>
                <a:spcPct val="90000"/>
              </a:lnSpc>
              <a:buFont typeface="Wingdings" pitchFamily="2" charset="2"/>
              <a:buNone/>
              <a:defRPr/>
            </a:pPr>
            <a:r>
              <a:rPr lang="en-US" altLang="zh-CN" dirty="0" err="1">
                <a:solidFill>
                  <a:schemeClr val="bg1"/>
                </a:solidFill>
                <a:ea typeface="宋体" pitchFamily="2" charset="-122"/>
              </a:rPr>
              <a:t>Timmers</a:t>
            </a:r>
            <a:r>
              <a:rPr lang="en-US" altLang="zh-CN" dirty="0">
                <a:solidFill>
                  <a:schemeClr val="bg1"/>
                </a:solidFill>
                <a:ea typeface="宋体" pitchFamily="2" charset="-122"/>
              </a:rPr>
              <a:t> (1999) </a:t>
            </a:r>
          </a:p>
        </p:txBody>
      </p:sp>
    </p:spTree>
    <p:extLst>
      <p:ext uri="{BB962C8B-B14F-4D97-AF65-F5344CB8AC3E}">
        <p14:creationId xmlns:p14="http://schemas.microsoft.com/office/powerpoint/2010/main" val="1694916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D4B2816-2B81-4F07-9C53-1123C330E38E}"/>
              </a:ext>
            </a:extLst>
          </p:cNvPr>
          <p:cNvSpPr txBox="1"/>
          <p:nvPr/>
        </p:nvSpPr>
        <p:spPr>
          <a:xfrm>
            <a:off x="457200" y="2413338"/>
            <a:ext cx="7924800" cy="3108543"/>
          </a:xfrm>
          <a:prstGeom prst="rect">
            <a:avLst/>
          </a:prstGeom>
          <a:noFill/>
        </p:spPr>
        <p:txBody>
          <a:bodyPr wrap="square">
            <a:spAutoFit/>
          </a:bodyPr>
          <a:lstStyle/>
          <a:p>
            <a:r>
              <a:rPr lang="en-GB" sz="2800" dirty="0">
                <a:solidFill>
                  <a:schemeClr val="bg1"/>
                </a:solidFill>
                <a:latin typeface="+mj-lt"/>
              </a:rPr>
              <a:t>Teece (2010) states that a business model describes the design or architecture of the value creation, delivery and capture mechanisms employed. </a:t>
            </a:r>
          </a:p>
          <a:p>
            <a:endParaRPr lang="en-GB" sz="2800" dirty="0">
              <a:solidFill>
                <a:schemeClr val="bg1"/>
              </a:solidFill>
              <a:latin typeface="+mj-lt"/>
            </a:endParaRPr>
          </a:p>
          <a:p>
            <a:r>
              <a:rPr lang="en-GB" sz="2800" dirty="0">
                <a:solidFill>
                  <a:schemeClr val="bg1"/>
                </a:solidFill>
                <a:latin typeface="+mj-lt"/>
              </a:rPr>
              <a:t>So, when companies make changes to the way they operate, these changes are frequently also reflected in their business model(s).</a:t>
            </a:r>
          </a:p>
        </p:txBody>
      </p:sp>
      <p:sp>
        <p:nvSpPr>
          <p:cNvPr id="4" name="Rectangle 2">
            <a:extLst>
              <a:ext uri="{FF2B5EF4-FFF2-40B4-BE49-F238E27FC236}">
                <a16:creationId xmlns:a16="http://schemas.microsoft.com/office/drawing/2014/main" id="{7C2824E3-C954-45C7-8920-506E465DC9C6}"/>
              </a:ext>
            </a:extLst>
          </p:cNvPr>
          <p:cNvSpPr txBox="1">
            <a:spLocks noChangeArrowheads="1"/>
          </p:cNvSpPr>
          <p:nvPr/>
        </p:nvSpPr>
        <p:spPr>
          <a:xfrm>
            <a:off x="457200" y="274638"/>
            <a:ext cx="8229600" cy="1143000"/>
          </a:xfrm>
          <a:prstGeom prst="rect">
            <a:avLst/>
          </a:prstGeom>
        </p:spPr>
        <p:txBody>
          <a:bodyPr vert="horz" lIns="91436" tIns="45718" rIns="91436" bIns="45718"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US" altLang="zh-CN" sz="4000" b="1">
                <a:solidFill>
                  <a:schemeClr val="bg1"/>
                </a:solidFill>
                <a:ea typeface="宋体" pitchFamily="2" charset="-122"/>
              </a:rPr>
              <a:t>Definition of </a:t>
            </a:r>
            <a:br>
              <a:rPr lang="en-US" altLang="zh-CN" sz="4000" b="1">
                <a:solidFill>
                  <a:schemeClr val="bg1"/>
                </a:solidFill>
                <a:ea typeface="宋体" pitchFamily="2" charset="-122"/>
              </a:rPr>
            </a:br>
            <a:r>
              <a:rPr lang="en-US" altLang="zh-CN" sz="4000" b="1">
                <a:solidFill>
                  <a:schemeClr val="bg1"/>
                </a:solidFill>
                <a:ea typeface="宋体" pitchFamily="2" charset="-122"/>
              </a:rPr>
              <a:t>a Business Model</a:t>
            </a:r>
            <a:endParaRPr lang="en-US" altLang="zh-CN" sz="4000" b="1" dirty="0">
              <a:solidFill>
                <a:schemeClr val="bg1"/>
              </a:solidFill>
              <a:ea typeface="宋体" pitchFamily="2" charset="-122"/>
            </a:endParaRPr>
          </a:p>
        </p:txBody>
      </p:sp>
    </p:spTree>
    <p:extLst>
      <p:ext uri="{BB962C8B-B14F-4D97-AF65-F5344CB8AC3E}">
        <p14:creationId xmlns:p14="http://schemas.microsoft.com/office/powerpoint/2010/main" val="92050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a:xfrm>
            <a:off x="838200" y="381002"/>
            <a:ext cx="6853237" cy="979487"/>
          </a:xfrm>
        </p:spPr>
        <p:txBody>
          <a:bodyPr>
            <a:noAutofit/>
          </a:bodyPr>
          <a:lstStyle/>
          <a:p>
            <a:pPr>
              <a:defRPr/>
            </a:pPr>
            <a:r>
              <a:rPr lang="en-US" altLang="zh-CN" sz="3800" dirty="0">
                <a:solidFill>
                  <a:schemeClr val="bg1"/>
                </a:solidFill>
                <a:ea typeface="宋体" pitchFamily="2" charset="-122"/>
              </a:rPr>
              <a:t>E-business Logic Triangle </a:t>
            </a:r>
            <a:endParaRPr lang="fr-CH" sz="3800" dirty="0">
              <a:solidFill>
                <a:schemeClr val="bg1"/>
              </a:solidFill>
            </a:endParaRPr>
          </a:p>
        </p:txBody>
      </p:sp>
      <p:sp>
        <p:nvSpPr>
          <p:cNvPr id="121859" name="Line 3"/>
          <p:cNvSpPr>
            <a:spLocks noChangeShapeType="1"/>
          </p:cNvSpPr>
          <p:nvPr/>
        </p:nvSpPr>
        <p:spPr bwMode="auto">
          <a:xfrm>
            <a:off x="1042988" y="3621088"/>
            <a:ext cx="8158162" cy="0"/>
          </a:xfrm>
          <a:prstGeom prst="line">
            <a:avLst/>
          </a:prstGeom>
          <a:noFill/>
          <a:ln w="12700">
            <a:solidFill>
              <a:srgbClr val="4C4C4C"/>
            </a:solidFill>
            <a:round/>
            <a:headEnd/>
            <a:tailEnd/>
          </a:ln>
          <a:effec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40964" name="AutoShape 4"/>
          <p:cNvSpPr>
            <a:spLocks noChangeAspect="1" noChangeArrowheads="1"/>
          </p:cNvSpPr>
          <p:nvPr/>
        </p:nvSpPr>
        <p:spPr bwMode="auto">
          <a:xfrm>
            <a:off x="2636838" y="2414588"/>
            <a:ext cx="4179887" cy="3294062"/>
          </a:xfrm>
          <a:prstGeom prst="triangle">
            <a:avLst>
              <a:gd name="adj" fmla="val 50000"/>
            </a:avLst>
          </a:prstGeom>
          <a:gradFill rotWithShape="0">
            <a:gsLst>
              <a:gs pos="0">
                <a:srgbClr val="FFFFFF"/>
              </a:gs>
              <a:gs pos="100000">
                <a:srgbClr val="CC99FF"/>
              </a:gs>
            </a:gsLst>
            <a:lin ang="2700000" scaled="1"/>
          </a:gradFill>
          <a:ln w="12700">
            <a:solidFill>
              <a:srgbClr val="4C4C4C"/>
            </a:solidFill>
            <a:miter lim="800000"/>
            <a:headEnd/>
            <a:tailEnd/>
          </a:ln>
        </p:spPr>
        <p:txBody>
          <a:bodyPr wrap="none" anchor="ct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endParaRPr kumimoji="0" lang="zh-CN"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a:p>
            <a:pPr algn="ctr">
              <a:spcBef>
                <a:spcPct val="0"/>
              </a:spcBef>
              <a:buClrTx/>
              <a:buSzTx/>
              <a:buFontTx/>
              <a:buNone/>
            </a:pPr>
            <a:r>
              <a:rPr kumimoji="0" lang="en-US" altLang="zh-CN" sz="1800" b="0" i="0">
                <a:solidFill>
                  <a:srgbClr val="004080"/>
                </a:solidFill>
                <a:latin typeface="Arial" panose="020B0604020202020204" pitchFamily="34" charset="0"/>
                <a:ea typeface="宋体" panose="02010600030101010101" pitchFamily="2" charset="-122"/>
                <a:cs typeface="Arial" panose="020B0604020202020204" pitchFamily="34" charset="0"/>
              </a:rPr>
              <a:t>Business </a:t>
            </a:r>
          </a:p>
          <a:p>
            <a:pPr algn="ctr">
              <a:spcBef>
                <a:spcPct val="0"/>
              </a:spcBef>
              <a:buClrTx/>
              <a:buSzTx/>
              <a:buFontTx/>
              <a:buNone/>
            </a:pPr>
            <a:r>
              <a:rPr kumimoji="0" lang="en-US" altLang="zh-CN" sz="1800" b="0" i="0">
                <a:solidFill>
                  <a:srgbClr val="004080"/>
                </a:solidFill>
                <a:latin typeface="Arial" panose="020B0604020202020204" pitchFamily="34" charset="0"/>
                <a:ea typeface="宋体" panose="02010600030101010101" pitchFamily="2" charset="-122"/>
                <a:cs typeface="Arial" panose="020B0604020202020204" pitchFamily="34" charset="0"/>
              </a:rPr>
              <a:t>Processes</a:t>
            </a:r>
          </a:p>
        </p:txBody>
      </p:sp>
      <p:sp>
        <p:nvSpPr>
          <p:cNvPr id="121861" name="AutoShape 5"/>
          <p:cNvSpPr>
            <a:spLocks noChangeAspect="1" noChangeArrowheads="1"/>
          </p:cNvSpPr>
          <p:nvPr/>
        </p:nvSpPr>
        <p:spPr bwMode="auto">
          <a:xfrm>
            <a:off x="3294063" y="2401888"/>
            <a:ext cx="2859087" cy="2255837"/>
          </a:xfrm>
          <a:prstGeom prst="triangle">
            <a:avLst>
              <a:gd name="adj" fmla="val 50000"/>
            </a:avLst>
          </a:prstGeom>
          <a:gradFill rotWithShape="0">
            <a:gsLst>
              <a:gs pos="0">
                <a:schemeClr val="accent1">
                  <a:gamma/>
                  <a:tint val="33725"/>
                  <a:invGamma/>
                </a:schemeClr>
              </a:gs>
              <a:gs pos="100000">
                <a:schemeClr val="accent1"/>
              </a:gs>
            </a:gsLst>
            <a:lin ang="2700000" scaled="1"/>
          </a:gradFill>
          <a:ln w="12700">
            <a:solidFill>
              <a:srgbClr val="4C4C4C"/>
            </a:solidFill>
            <a:miter lim="800000"/>
            <a:headEnd/>
            <a:tailEnd/>
          </a:ln>
          <a:effectLst/>
        </p:spPr>
        <p:txBody>
          <a:bodyPr wrap="none" anchor="ctr"/>
          <a:lstStyle/>
          <a:p>
            <a:pPr algn="ctr">
              <a:defRPr/>
            </a:pPr>
            <a:endParaRPr lang="fr-FR" sz="1800" b="0" i="0">
              <a:solidFill>
                <a:srgbClr val="004080"/>
              </a:solidFill>
              <a:latin typeface="Arial" charset="0"/>
              <a:ea typeface="宋体" pitchFamily="2" charset="-122"/>
              <a:cs typeface="Arial" charset="0"/>
            </a:endParaRPr>
          </a:p>
          <a:p>
            <a:pPr algn="ctr">
              <a:defRPr/>
            </a:pPr>
            <a:endParaRPr lang="fr-FR" sz="1800" b="0" i="0">
              <a:solidFill>
                <a:srgbClr val="004080"/>
              </a:solidFill>
              <a:latin typeface="Arial" charset="0"/>
              <a:ea typeface="宋体" pitchFamily="2" charset="-122"/>
              <a:cs typeface="Arial" charset="0"/>
            </a:endParaRPr>
          </a:p>
          <a:p>
            <a:pPr algn="ctr">
              <a:defRPr/>
            </a:pPr>
            <a:r>
              <a:rPr lang="fr-FR" sz="1800" b="0" i="0">
                <a:solidFill>
                  <a:srgbClr val="004080"/>
                </a:solidFill>
                <a:latin typeface="Arial" charset="0"/>
                <a:ea typeface="宋体" pitchFamily="2" charset="-122"/>
                <a:cs typeface="Arial" charset="0"/>
              </a:rPr>
              <a:t>Business </a:t>
            </a:r>
          </a:p>
          <a:p>
            <a:pPr algn="ctr">
              <a:defRPr/>
            </a:pPr>
            <a:r>
              <a:rPr lang="fr-FR" sz="1800" b="0" i="0">
                <a:solidFill>
                  <a:srgbClr val="004080"/>
                </a:solidFill>
                <a:latin typeface="Arial" charset="0"/>
                <a:ea typeface="宋体" pitchFamily="2" charset="-122"/>
                <a:cs typeface="Arial" charset="0"/>
              </a:rPr>
              <a:t>Model</a:t>
            </a:r>
          </a:p>
        </p:txBody>
      </p:sp>
      <p:sp>
        <p:nvSpPr>
          <p:cNvPr id="40966" name="AutoShape 6"/>
          <p:cNvSpPr>
            <a:spLocks noChangeArrowheads="1"/>
          </p:cNvSpPr>
          <p:nvPr/>
        </p:nvSpPr>
        <p:spPr bwMode="auto">
          <a:xfrm>
            <a:off x="3949700" y="2401888"/>
            <a:ext cx="1547813" cy="1219200"/>
          </a:xfrm>
          <a:prstGeom prst="triangle">
            <a:avLst>
              <a:gd name="adj" fmla="val 50000"/>
            </a:avLst>
          </a:prstGeom>
          <a:gradFill rotWithShape="0">
            <a:gsLst>
              <a:gs pos="0">
                <a:srgbClr val="FFEEDD"/>
              </a:gs>
              <a:gs pos="100000">
                <a:srgbClr val="FFCC99"/>
              </a:gs>
            </a:gsLst>
            <a:lin ang="2700000" scaled="1"/>
          </a:gradFill>
          <a:ln w="12700">
            <a:solidFill>
              <a:srgbClr val="4C4C4C"/>
            </a:solidFill>
            <a:miter lim="800000"/>
            <a:headEnd/>
            <a:tailEnd/>
          </a:ln>
        </p:spPr>
        <p:txBody>
          <a:bodyPr wrap="none" anchor="ct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ctr">
              <a:spcBef>
                <a:spcPct val="0"/>
              </a:spcBef>
              <a:buClrTx/>
              <a:buSzTx/>
              <a:buFontTx/>
              <a:buNone/>
            </a:pPr>
            <a:r>
              <a:rPr kumimoji="0" lang="en-US" altLang="zh-CN" sz="1800" b="0" i="0">
                <a:solidFill>
                  <a:srgbClr val="004080"/>
                </a:solidFill>
                <a:latin typeface="Arial" panose="020B0604020202020204" pitchFamily="34" charset="0"/>
                <a:ea typeface="宋体" panose="02010600030101010101" pitchFamily="2" charset="-122"/>
                <a:cs typeface="Arial" panose="020B0604020202020204" pitchFamily="34" charset="0"/>
              </a:rPr>
              <a:t>Strategy</a:t>
            </a:r>
            <a:endParaRPr kumimoji="0" lang="fr-FR" altLang="en-US" sz="1800" b="0" i="0">
              <a:solidFill>
                <a:srgbClr val="004080"/>
              </a:solidFill>
              <a:latin typeface="Arial" panose="020B0604020202020204" pitchFamily="34" charset="0"/>
              <a:ea typeface="宋体" panose="02010600030101010101" pitchFamily="2" charset="-122"/>
              <a:cs typeface="Arial" panose="020B0604020202020204" pitchFamily="34" charset="0"/>
            </a:endParaRPr>
          </a:p>
        </p:txBody>
      </p:sp>
      <p:sp>
        <p:nvSpPr>
          <p:cNvPr id="40967" name="Text Box 7"/>
          <p:cNvSpPr txBox="1">
            <a:spLocks noChangeArrowheads="1"/>
          </p:cNvSpPr>
          <p:nvPr/>
        </p:nvSpPr>
        <p:spPr bwMode="auto">
          <a:xfrm>
            <a:off x="1323975" y="3011488"/>
            <a:ext cx="1606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800" b="0" i="0" dirty="0">
                <a:solidFill>
                  <a:srgbClr val="FFC000"/>
                </a:solidFill>
                <a:latin typeface="Arial" panose="020B0604020202020204" pitchFamily="34" charset="0"/>
                <a:ea typeface="宋体" panose="02010600030101010101" pitchFamily="2" charset="-122"/>
                <a:cs typeface="Arial" panose="020B0604020202020204" pitchFamily="34" charset="0"/>
              </a:rPr>
              <a:t>Planning level</a:t>
            </a:r>
          </a:p>
        </p:txBody>
      </p:sp>
      <p:sp>
        <p:nvSpPr>
          <p:cNvPr id="40968" name="Text Box 8"/>
          <p:cNvSpPr txBox="1">
            <a:spLocks noChangeArrowheads="1"/>
          </p:cNvSpPr>
          <p:nvPr/>
        </p:nvSpPr>
        <p:spPr bwMode="auto">
          <a:xfrm>
            <a:off x="1323975" y="3849688"/>
            <a:ext cx="1552575"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800" b="0" i="0">
                <a:solidFill>
                  <a:srgbClr val="FFC000"/>
                </a:solidFill>
                <a:latin typeface="Arial" panose="020B0604020202020204" pitchFamily="34" charset="0"/>
                <a:ea typeface="宋体" panose="02010600030101010101" pitchFamily="2" charset="-122"/>
                <a:cs typeface="Arial" panose="020B0604020202020204" pitchFamily="34" charset="0"/>
              </a:rPr>
              <a:t>Architectural level</a:t>
            </a:r>
          </a:p>
        </p:txBody>
      </p:sp>
      <p:sp>
        <p:nvSpPr>
          <p:cNvPr id="40969" name="Text Box 9"/>
          <p:cNvSpPr txBox="1">
            <a:spLocks noChangeArrowheads="1"/>
          </p:cNvSpPr>
          <p:nvPr/>
        </p:nvSpPr>
        <p:spPr bwMode="auto">
          <a:xfrm>
            <a:off x="1323975" y="4840288"/>
            <a:ext cx="17462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spcBef>
                <a:spcPct val="0"/>
              </a:spcBef>
              <a:buClrTx/>
              <a:buSzTx/>
              <a:buFontTx/>
              <a:buNone/>
            </a:pPr>
            <a:r>
              <a:rPr kumimoji="0" lang="en-US" altLang="zh-CN" sz="1800" b="0" i="0">
                <a:solidFill>
                  <a:srgbClr val="FFC000"/>
                </a:solidFill>
                <a:latin typeface="Arial" panose="020B0604020202020204" pitchFamily="34" charset="0"/>
                <a:ea typeface="宋体" panose="02010600030101010101" pitchFamily="2" charset="-122"/>
                <a:cs typeface="Arial" panose="020B0604020202020204" pitchFamily="34" charset="0"/>
              </a:rPr>
              <a:t>Implementation</a:t>
            </a:r>
          </a:p>
          <a:p>
            <a:pPr>
              <a:spcBef>
                <a:spcPct val="0"/>
              </a:spcBef>
              <a:buClrTx/>
              <a:buSzTx/>
              <a:buFontTx/>
              <a:buNone/>
            </a:pPr>
            <a:r>
              <a:rPr kumimoji="0" lang="en-US" altLang="zh-CN" sz="1800" b="0" i="0">
                <a:solidFill>
                  <a:srgbClr val="FFC000"/>
                </a:solidFill>
                <a:latin typeface="Arial" panose="020B0604020202020204" pitchFamily="34" charset="0"/>
                <a:ea typeface="宋体" panose="02010600030101010101" pitchFamily="2" charset="-122"/>
                <a:cs typeface="Arial" panose="020B0604020202020204" pitchFamily="34" charset="0"/>
              </a:rPr>
              <a:t>level</a:t>
            </a:r>
          </a:p>
        </p:txBody>
      </p:sp>
      <p:sp>
        <p:nvSpPr>
          <p:cNvPr id="121866" name="Line 10"/>
          <p:cNvSpPr>
            <a:spLocks noChangeShapeType="1"/>
          </p:cNvSpPr>
          <p:nvPr/>
        </p:nvSpPr>
        <p:spPr bwMode="auto">
          <a:xfrm>
            <a:off x="1323975" y="2478088"/>
            <a:ext cx="0" cy="3225800"/>
          </a:xfrm>
          <a:prstGeom prst="line">
            <a:avLst/>
          </a:prstGeom>
          <a:noFill/>
          <a:ln w="12700">
            <a:solidFill>
              <a:srgbClr val="4C4C4C"/>
            </a:solidFill>
            <a:round/>
            <a:headEnd/>
            <a:tailEnd/>
          </a:ln>
          <a:effec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40971" name="Text Box 11"/>
          <p:cNvSpPr txBox="1">
            <a:spLocks noChangeArrowheads="1"/>
          </p:cNvSpPr>
          <p:nvPr/>
        </p:nvSpPr>
        <p:spPr bwMode="auto">
          <a:xfrm>
            <a:off x="6740525" y="2401888"/>
            <a:ext cx="2116138" cy="1190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Information &amp; Communication Technology (ICT) pressure</a:t>
            </a:r>
          </a:p>
        </p:txBody>
      </p:sp>
      <p:sp>
        <p:nvSpPr>
          <p:cNvPr id="40972" name="Text Box 12"/>
          <p:cNvSpPr txBox="1">
            <a:spLocks noChangeArrowheads="1"/>
          </p:cNvSpPr>
          <p:nvPr/>
        </p:nvSpPr>
        <p:spPr bwMode="auto">
          <a:xfrm>
            <a:off x="6457950" y="3716338"/>
            <a:ext cx="2392363"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e-Business opportunities &amp; change</a:t>
            </a:r>
          </a:p>
        </p:txBody>
      </p:sp>
      <p:sp>
        <p:nvSpPr>
          <p:cNvPr id="121869" name="Line 13"/>
          <p:cNvSpPr>
            <a:spLocks noChangeShapeType="1"/>
          </p:cNvSpPr>
          <p:nvPr/>
        </p:nvSpPr>
        <p:spPr bwMode="auto">
          <a:xfrm>
            <a:off x="1042988" y="4662488"/>
            <a:ext cx="8158162" cy="0"/>
          </a:xfrm>
          <a:prstGeom prst="line">
            <a:avLst/>
          </a:prstGeom>
          <a:noFill/>
          <a:ln w="12700">
            <a:solidFill>
              <a:srgbClr val="4C4C4C"/>
            </a:solidFill>
            <a:round/>
            <a:headEnd/>
            <a:tailEnd/>
          </a:ln>
          <a:effec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121870" name="Line 14"/>
          <p:cNvSpPr>
            <a:spLocks noChangeShapeType="1"/>
          </p:cNvSpPr>
          <p:nvPr/>
        </p:nvSpPr>
        <p:spPr bwMode="auto">
          <a:xfrm>
            <a:off x="1042988" y="5703888"/>
            <a:ext cx="8158162" cy="0"/>
          </a:xfrm>
          <a:prstGeom prst="line">
            <a:avLst/>
          </a:prstGeom>
          <a:noFill/>
          <a:ln w="12700">
            <a:solidFill>
              <a:schemeClr val="tx1"/>
            </a:solidFill>
            <a:round/>
            <a:headEnd/>
            <a:tailEnd/>
          </a:ln>
          <a:effec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121871" name="Line 15"/>
          <p:cNvSpPr>
            <a:spLocks noChangeShapeType="1"/>
          </p:cNvSpPr>
          <p:nvPr/>
        </p:nvSpPr>
        <p:spPr bwMode="auto">
          <a:xfrm>
            <a:off x="8920163" y="2478088"/>
            <a:ext cx="0" cy="3225800"/>
          </a:xfrm>
          <a:prstGeom prst="line">
            <a:avLst/>
          </a:prstGeom>
          <a:noFill/>
          <a:ln w="12700">
            <a:solidFill>
              <a:srgbClr val="4C4C4C"/>
            </a:solidFill>
            <a:round/>
            <a:headEnd/>
            <a:tailEnd/>
          </a:ln>
          <a:effectLst/>
        </p:spPr>
        <p:txBody>
          <a:bodyPr wrap="none" anchor="ctr"/>
          <a:lstStyle/>
          <a:p>
            <a:pPr eaLnBrk="1" hangingPunct="1">
              <a:defRPr/>
            </a:pPr>
            <a:endParaRPr lang="en-US">
              <a:effectLst>
                <a:outerShdw blurRad="38100" dist="38100" dir="2700000" algn="tl">
                  <a:srgbClr val="000000">
                    <a:alpha val="43137"/>
                  </a:srgbClr>
                </a:outerShdw>
              </a:effectLst>
              <a:latin typeface="Arial" charset="0"/>
            </a:endParaRPr>
          </a:p>
        </p:txBody>
      </p:sp>
      <p:sp>
        <p:nvSpPr>
          <p:cNvPr id="40976" name="Text Box 16"/>
          <p:cNvSpPr txBox="1">
            <a:spLocks noChangeArrowheads="1"/>
          </p:cNvSpPr>
          <p:nvPr/>
        </p:nvSpPr>
        <p:spPr bwMode="auto">
          <a:xfrm>
            <a:off x="6951663" y="4840288"/>
            <a:ext cx="189230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e-Business</a:t>
            </a:r>
          </a:p>
          <a:p>
            <a:pPr algn="r">
              <a:spcBef>
                <a:spcPct val="0"/>
              </a:spcBef>
              <a:buClrTx/>
              <a:buSzTx/>
              <a:buFontTx/>
              <a:buNone/>
            </a:pPr>
            <a:r>
              <a:rPr kumimoji="0" lang="en-US" altLang="zh-CN" sz="1800" b="0" i="0">
                <a:solidFill>
                  <a:srgbClr val="FF9933"/>
                </a:solidFill>
                <a:latin typeface="Arial" panose="020B0604020202020204" pitchFamily="34" charset="0"/>
                <a:ea typeface="宋体" panose="02010600030101010101" pitchFamily="2" charset="-122"/>
                <a:cs typeface="Arial" panose="020B0604020202020204" pitchFamily="34" charset="0"/>
              </a:rPr>
              <a:t>processes</a:t>
            </a:r>
          </a:p>
        </p:txBody>
      </p:sp>
      <p:sp>
        <p:nvSpPr>
          <p:cNvPr id="121873" name="Rectangle 17"/>
          <p:cNvSpPr>
            <a:spLocks noChangeArrowheads="1"/>
          </p:cNvSpPr>
          <p:nvPr/>
        </p:nvSpPr>
        <p:spPr bwMode="auto">
          <a:xfrm>
            <a:off x="1323975" y="5703888"/>
            <a:ext cx="7596188" cy="533400"/>
          </a:xfrm>
          <a:prstGeom prst="rect">
            <a:avLst/>
          </a:prstGeom>
          <a:gradFill rotWithShape="0">
            <a:gsLst>
              <a:gs pos="0">
                <a:schemeClr val="bg2">
                  <a:gamma/>
                  <a:tint val="40000"/>
                  <a:invGamma/>
                </a:schemeClr>
              </a:gs>
              <a:gs pos="100000">
                <a:schemeClr val="bg2"/>
              </a:gs>
            </a:gsLst>
            <a:lin ang="2700000" scaled="1"/>
          </a:gradFill>
          <a:ln w="12700">
            <a:solidFill>
              <a:srgbClr val="4C4C4C"/>
            </a:solidFill>
            <a:miter lim="800000"/>
            <a:headEnd/>
            <a:tailEnd/>
          </a:ln>
          <a:effectLst/>
        </p:spPr>
        <p:txBody>
          <a:bodyPr wrap="none" lIns="90000" tIns="46800" rIns="90000" bIns="46800" anchor="ctr"/>
          <a:lstStyle/>
          <a:p>
            <a:pPr algn="ctr">
              <a:defRPr/>
            </a:pPr>
            <a:r>
              <a:rPr lang="en-US" altLang="zh-CN" sz="1800" b="0" i="0">
                <a:solidFill>
                  <a:srgbClr val="004080"/>
                </a:solidFill>
                <a:latin typeface="Arial" charset="0"/>
                <a:ea typeface="宋体" pitchFamily="2" charset="-122"/>
                <a:cs typeface="Arial" charset="0"/>
              </a:rPr>
              <a:t>e-Business Technology layer</a:t>
            </a:r>
          </a:p>
        </p:txBody>
      </p:sp>
      <p:sp>
        <p:nvSpPr>
          <p:cNvPr id="40978" name="Rectangle 18"/>
          <p:cNvSpPr>
            <a:spLocks noChangeArrowheads="1"/>
          </p:cNvSpPr>
          <p:nvPr/>
        </p:nvSpPr>
        <p:spPr bwMode="auto">
          <a:xfrm>
            <a:off x="3371850" y="6446838"/>
            <a:ext cx="4578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2"/>
              </a:buClr>
              <a:buSzPct val="75000"/>
              <a:buFont typeface="Wingdings" panose="05000000000000000000" pitchFamily="2" charset="2"/>
              <a:buChar char="n"/>
              <a:defRPr kumimoji="1" sz="3200">
                <a:solidFill>
                  <a:schemeClr val="tx1"/>
                </a:solidFill>
                <a:latin typeface="Verdana" panose="020B0604030504040204" pitchFamily="34" charset="0"/>
              </a:defRPr>
            </a:lvl1pPr>
            <a:lvl2pPr marL="742950" indent="-285750">
              <a:spcBef>
                <a:spcPct val="20000"/>
              </a:spcBef>
              <a:buClr>
                <a:schemeClr val="accent2"/>
              </a:buClr>
              <a:buSzPct val="75000"/>
              <a:buFont typeface="Wingdings" panose="05000000000000000000" pitchFamily="2" charset="2"/>
              <a:buChar char="n"/>
              <a:defRPr kumimoji="1" sz="2800">
                <a:solidFill>
                  <a:schemeClr val="tx1"/>
                </a:solidFill>
                <a:latin typeface="Verdana" panose="020B0604030504040204" pitchFamily="34" charset="0"/>
              </a:defRPr>
            </a:lvl2pPr>
            <a:lvl3pPr marL="1143000" indent="-228600">
              <a:spcBef>
                <a:spcPct val="20000"/>
              </a:spcBef>
              <a:buClr>
                <a:schemeClr val="accent2"/>
              </a:buClr>
              <a:buSzPct val="75000"/>
              <a:buFont typeface="Wingdings" panose="05000000000000000000" pitchFamily="2" charset="2"/>
              <a:buChar char="n"/>
              <a:defRPr kumimoji="1" sz="2400">
                <a:solidFill>
                  <a:schemeClr val="tx1"/>
                </a:solidFill>
                <a:latin typeface="Verdana" panose="020B0604030504040204" pitchFamily="34" charset="0"/>
              </a:defRPr>
            </a:lvl3pPr>
            <a:lvl4pPr marL="16002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4pPr>
            <a:lvl5pPr marL="2057400" indent="-228600">
              <a:spcBef>
                <a:spcPct val="20000"/>
              </a:spcBef>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accent2"/>
              </a:buClr>
              <a:buSzPct val="75000"/>
              <a:buFont typeface="Wingdings" panose="05000000000000000000" pitchFamily="2" charset="2"/>
              <a:buChar char="n"/>
              <a:defRPr kumimoji="1" sz="2000">
                <a:solidFill>
                  <a:schemeClr val="tx1"/>
                </a:solidFill>
                <a:latin typeface="Verdana" panose="020B0604030504040204" pitchFamily="34" charset="0"/>
              </a:defRPr>
            </a:lvl9pPr>
          </a:lstStyle>
          <a:p>
            <a:pPr eaLnBrk="1" hangingPunct="1">
              <a:spcBef>
                <a:spcPct val="0"/>
              </a:spcBef>
              <a:buClrTx/>
              <a:buSzTx/>
              <a:buFontTx/>
              <a:buNone/>
            </a:pPr>
            <a:r>
              <a:rPr kumimoji="0" lang="en-US" altLang="zh-CN" sz="1800" b="0" i="0">
                <a:latin typeface="Arial" panose="020B0604020202020204" pitchFamily="34" charset="0"/>
                <a:ea typeface="宋体" panose="02010600030101010101" pitchFamily="2" charset="-122"/>
                <a:cs typeface="Arial" panose="020B0604020202020204" pitchFamily="34" charset="0"/>
              </a:rPr>
              <a:t>Pignuer (2002) et al.,  HEC Paris/Lausanne</a:t>
            </a:r>
          </a:p>
        </p:txBody>
      </p:sp>
      <p:sp>
        <p:nvSpPr>
          <p:cNvPr id="121877" name="Line 21"/>
          <p:cNvSpPr>
            <a:spLocks noChangeShapeType="1"/>
          </p:cNvSpPr>
          <p:nvPr/>
        </p:nvSpPr>
        <p:spPr bwMode="auto">
          <a:xfrm flipH="1">
            <a:off x="5364163" y="2997200"/>
            <a:ext cx="792162" cy="0"/>
          </a:xfrm>
          <a:prstGeom prst="line">
            <a:avLst/>
          </a:prstGeom>
          <a:noFill/>
          <a:ln w="19050" cap="sq">
            <a:solidFill>
              <a:schemeClr val="tx2"/>
            </a:solidFill>
            <a:round/>
            <a:headEnd/>
            <a:tailEnd type="triangle" w="med" len="med"/>
          </a:ln>
          <a:effectLst/>
        </p:spPr>
        <p:txBody>
          <a:bodyPr wrap="none"/>
          <a:lstStyle/>
          <a:p>
            <a:pPr eaLnBrk="1" hangingPunct="1">
              <a:defRPr/>
            </a:pPr>
            <a:endParaRPr lang="en-US">
              <a:effectLst>
                <a:outerShdw blurRad="38100" dist="38100" dir="2700000" algn="tl">
                  <a:srgbClr val="000000">
                    <a:alpha val="43137"/>
                  </a:srgbClr>
                </a:outerShdw>
              </a:effectLst>
              <a:latin typeface="Arial" charset="0"/>
            </a:endParaRPr>
          </a:p>
        </p:txBody>
      </p:sp>
    </p:spTree>
    <p:extLst>
      <p:ext uri="{BB962C8B-B14F-4D97-AF65-F5344CB8AC3E}">
        <p14:creationId xmlns:p14="http://schemas.microsoft.com/office/powerpoint/2010/main" val="1658162933"/>
      </p:ext>
    </p:extLst>
  </p:cSld>
  <p:clrMapOvr>
    <a:masterClrMapping/>
  </p:clrMapOvr>
  <p:transition spd="slow">
    <p:split/>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nodeType="clickEffect">
                                  <p:stCondLst>
                                    <p:cond delay="0"/>
                                  </p:stCondLst>
                                  <p:childTnLst>
                                    <p:set>
                                      <p:cBhvr>
                                        <p:cTn id="6" dur="1" fill="hold">
                                          <p:stCondLst>
                                            <p:cond delay="0"/>
                                          </p:stCondLst>
                                        </p:cTn>
                                        <p:tgtEl>
                                          <p:spTgt spid="121877"/>
                                        </p:tgtEl>
                                        <p:attrNameLst>
                                          <p:attrName>style.visibility</p:attrName>
                                        </p:attrNameLst>
                                      </p:cBhvr>
                                      <p:to>
                                        <p:strVal val="visible"/>
                                      </p:to>
                                    </p:set>
                                    <p:animEffect transition="in" filter="slide(fromBottom)">
                                      <p:cBhvr>
                                        <p:cTn id="7" dur="500"/>
                                        <p:tgtEl>
                                          <p:spTgt spid="1218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71600" y="228600"/>
            <a:ext cx="5943600" cy="646331"/>
          </a:xfrm>
          <a:prstGeom prst="rect">
            <a:avLst/>
          </a:prstGeom>
          <a:noFill/>
        </p:spPr>
        <p:txBody>
          <a:bodyPr wrap="square" rtlCol="0">
            <a:spAutoFit/>
          </a:bodyPr>
          <a:lstStyle/>
          <a:p>
            <a:pPr algn="ctr"/>
            <a:r>
              <a:rPr lang="en-GB" sz="3600" b="1" dirty="0">
                <a:solidFill>
                  <a:schemeClr val="bg1"/>
                </a:solidFill>
                <a:latin typeface="+mj-lt"/>
                <a:ea typeface="宋体" pitchFamily="2" charset="-122"/>
                <a:cs typeface="+mj-cs"/>
              </a:rPr>
              <a:t>What is Value Innovation?</a:t>
            </a:r>
          </a:p>
        </p:txBody>
      </p:sp>
      <p:sp>
        <p:nvSpPr>
          <p:cNvPr id="3" name="TextBox 2"/>
          <p:cNvSpPr txBox="1"/>
          <p:nvPr/>
        </p:nvSpPr>
        <p:spPr>
          <a:xfrm>
            <a:off x="914400" y="1524000"/>
            <a:ext cx="7620000" cy="4031873"/>
          </a:xfrm>
          <a:prstGeom prst="rect">
            <a:avLst/>
          </a:prstGeom>
          <a:noFill/>
        </p:spPr>
        <p:txBody>
          <a:bodyPr wrap="square" rtlCol="0">
            <a:spAutoFit/>
          </a:bodyPr>
          <a:lstStyle/>
          <a:p>
            <a:r>
              <a:rPr lang="en-GB" sz="3200" dirty="0">
                <a:solidFill>
                  <a:schemeClr val="bg1"/>
                </a:solidFill>
                <a:ea typeface="宋体" pitchFamily="2" charset="-122"/>
              </a:rPr>
              <a:t>It is at the heart of e-business </a:t>
            </a:r>
          </a:p>
          <a:p>
            <a:endParaRPr lang="en-GB" sz="3200" dirty="0">
              <a:solidFill>
                <a:schemeClr val="bg1"/>
              </a:solidFill>
              <a:ea typeface="宋体" pitchFamily="2" charset="-122"/>
            </a:endParaRPr>
          </a:p>
          <a:p>
            <a:r>
              <a:rPr lang="en-GB" sz="3200" dirty="0">
                <a:solidFill>
                  <a:schemeClr val="bg1"/>
                </a:solidFill>
                <a:ea typeface="宋体" pitchFamily="2" charset="-122"/>
              </a:rPr>
              <a:t>New e-business entrants  have often been able with limited resources to undermine existing competition in an industry through </a:t>
            </a:r>
            <a:r>
              <a:rPr lang="en-GB" sz="3200" i="1" dirty="0">
                <a:solidFill>
                  <a:schemeClr val="bg1"/>
                </a:solidFill>
                <a:ea typeface="宋体" pitchFamily="2" charset="-122"/>
              </a:rPr>
              <a:t>the use of new business models </a:t>
            </a:r>
            <a:r>
              <a:rPr lang="en-GB" sz="3200" dirty="0">
                <a:solidFill>
                  <a:schemeClr val="bg1"/>
                </a:solidFill>
                <a:ea typeface="宋体" pitchFamily="2" charset="-122"/>
              </a:rPr>
              <a:t>and this is often referred to by Kim and Mauborgne (1997) as “</a:t>
            </a:r>
            <a:r>
              <a:rPr lang="en-GB" sz="3200" i="1" dirty="0">
                <a:solidFill>
                  <a:schemeClr val="bg1"/>
                </a:solidFill>
                <a:ea typeface="宋体" pitchFamily="2" charset="-122"/>
              </a:rPr>
              <a:t>value innovation</a:t>
            </a:r>
            <a:r>
              <a:rPr lang="en-GB" sz="3200" dirty="0">
                <a:solidFill>
                  <a:schemeClr val="bg1"/>
                </a:solidFill>
                <a:ea typeface="宋体" pitchFamily="2" charset="-122"/>
              </a:rPr>
              <a:t>”.</a:t>
            </a:r>
          </a:p>
        </p:txBody>
      </p:sp>
    </p:spTree>
    <p:extLst>
      <p:ext uri="{BB962C8B-B14F-4D97-AF65-F5344CB8AC3E}">
        <p14:creationId xmlns:p14="http://schemas.microsoft.com/office/powerpoint/2010/main" val="23320890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30431" y="228600"/>
            <a:ext cx="8229600" cy="646331"/>
          </a:xfrm>
          <a:prstGeom prst="rect">
            <a:avLst/>
          </a:prstGeom>
          <a:noFill/>
        </p:spPr>
        <p:txBody>
          <a:bodyPr wrap="square" rtlCol="0">
            <a:spAutoFit/>
          </a:bodyPr>
          <a:lstStyle/>
          <a:p>
            <a:r>
              <a:rPr lang="en-GB" sz="3600" b="1" dirty="0">
                <a:solidFill>
                  <a:schemeClr val="bg1"/>
                </a:solidFill>
                <a:latin typeface="+mj-lt"/>
                <a:ea typeface="宋体" pitchFamily="2" charset="-122"/>
                <a:cs typeface="+mj-cs"/>
              </a:rPr>
              <a:t>The Five Challenges of Value Innovation</a:t>
            </a:r>
          </a:p>
        </p:txBody>
      </p:sp>
      <p:sp>
        <p:nvSpPr>
          <p:cNvPr id="4" name="TextBox 3"/>
          <p:cNvSpPr txBox="1"/>
          <p:nvPr/>
        </p:nvSpPr>
        <p:spPr>
          <a:xfrm>
            <a:off x="356260" y="997089"/>
            <a:ext cx="8382000" cy="5786199"/>
          </a:xfrm>
          <a:prstGeom prst="rect">
            <a:avLst/>
          </a:prstGeom>
          <a:noFill/>
        </p:spPr>
        <p:txBody>
          <a:bodyPr wrap="square" rtlCol="0">
            <a:spAutoFit/>
          </a:bodyPr>
          <a:lstStyle/>
          <a:p>
            <a:pPr marL="285750" indent="-285750">
              <a:buFont typeface="Arial" panose="020B0604020202020204" pitchFamily="34" charset="0"/>
              <a:buChar char="•"/>
            </a:pPr>
            <a:r>
              <a:rPr lang="en-GB" sz="3000" dirty="0">
                <a:solidFill>
                  <a:schemeClr val="bg1"/>
                </a:solidFill>
                <a:ea typeface="宋体" pitchFamily="2" charset="-122"/>
              </a:rPr>
              <a:t>Industry assumptions – A conventional strategic approach might be to take the industry conditions as given and set the strategy accordingly; instead value innovators challenge existing industry assumptions an look for quantum leaps in value.</a:t>
            </a:r>
          </a:p>
          <a:p>
            <a:endParaRPr lang="en-GB" sz="3000" dirty="0">
              <a:solidFill>
                <a:schemeClr val="bg1"/>
              </a:solidFill>
              <a:ea typeface="宋体" pitchFamily="2" charset="-122"/>
            </a:endParaRPr>
          </a:p>
          <a:p>
            <a:pPr marL="285750" indent="-285750">
              <a:buFont typeface="Arial" panose="020B0604020202020204" pitchFamily="34" charset="0"/>
              <a:buChar char="•"/>
            </a:pPr>
            <a:r>
              <a:rPr lang="en-GB" sz="3000" dirty="0">
                <a:solidFill>
                  <a:schemeClr val="bg1"/>
                </a:solidFill>
                <a:ea typeface="宋体" pitchFamily="2" charset="-122"/>
              </a:rPr>
              <a:t>Strategic focus – A conventional strategic approach would set the parameters of their strategic thinking according to their competitors and focus on building advantage.  Value innovators monitor competition</a:t>
            </a:r>
          </a:p>
          <a:p>
            <a:endParaRPr lang="en-GB" sz="1000" dirty="0">
              <a:solidFill>
                <a:schemeClr val="bg1"/>
              </a:solidFill>
              <a:ea typeface="宋体" pitchFamily="2" charset="-122"/>
            </a:endParaRPr>
          </a:p>
          <a:p>
            <a:r>
              <a:rPr lang="en-GB" sz="3000" dirty="0">
                <a:solidFill>
                  <a:schemeClr val="bg1"/>
                </a:solidFill>
                <a:ea typeface="宋体" pitchFamily="2" charset="-122"/>
              </a:rPr>
              <a:t>Examples - </a:t>
            </a:r>
            <a:r>
              <a:rPr lang="en-GB" sz="3000" dirty="0">
                <a:solidFill>
                  <a:srgbClr val="FFFF00"/>
                </a:solidFill>
                <a:ea typeface="宋体" pitchFamily="2" charset="-122"/>
              </a:rPr>
              <a:t>goodenergy.co.uk </a:t>
            </a:r>
            <a:r>
              <a:rPr lang="en-GB" sz="3000" dirty="0">
                <a:solidFill>
                  <a:schemeClr val="bg1"/>
                </a:solidFill>
                <a:ea typeface="宋体" pitchFamily="2" charset="-122"/>
              </a:rPr>
              <a:t>,  </a:t>
            </a:r>
            <a:r>
              <a:rPr lang="en-GB" sz="3000" dirty="0" err="1">
                <a:solidFill>
                  <a:srgbClr val="FFFF00"/>
                </a:solidFill>
                <a:ea typeface="宋体" pitchFamily="2" charset="-122"/>
              </a:rPr>
              <a:t>Go.Compare</a:t>
            </a:r>
            <a:endParaRPr lang="en-GB" sz="3000" dirty="0">
              <a:solidFill>
                <a:srgbClr val="FFFF00"/>
              </a:solidFill>
              <a:ea typeface="宋体" pitchFamily="2" charset="-122"/>
            </a:endParaRPr>
          </a:p>
        </p:txBody>
      </p:sp>
    </p:spTree>
    <p:extLst>
      <p:ext uri="{BB962C8B-B14F-4D97-AF65-F5344CB8AC3E}">
        <p14:creationId xmlns:p14="http://schemas.microsoft.com/office/powerpoint/2010/main" val="15443599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3400" y="228600"/>
            <a:ext cx="7772400" cy="646331"/>
          </a:xfrm>
          <a:prstGeom prst="rect">
            <a:avLst/>
          </a:prstGeom>
          <a:noFill/>
        </p:spPr>
        <p:txBody>
          <a:bodyPr wrap="square" rtlCol="0">
            <a:spAutoFit/>
          </a:bodyPr>
          <a:lstStyle/>
          <a:p>
            <a:r>
              <a:rPr lang="en-GB" sz="3600" b="1" dirty="0">
                <a:solidFill>
                  <a:schemeClr val="bg1"/>
                </a:solidFill>
                <a:latin typeface="+mj-lt"/>
                <a:ea typeface="宋体" pitchFamily="2" charset="-122"/>
                <a:cs typeface="+mj-cs"/>
              </a:rPr>
              <a:t>The Third Challenge of Value Innovation</a:t>
            </a:r>
          </a:p>
        </p:txBody>
      </p:sp>
      <p:sp>
        <p:nvSpPr>
          <p:cNvPr id="5" name="TextBox 4"/>
          <p:cNvSpPr txBox="1"/>
          <p:nvPr/>
        </p:nvSpPr>
        <p:spPr>
          <a:xfrm>
            <a:off x="533400" y="1371600"/>
            <a:ext cx="8305800" cy="4662815"/>
          </a:xfrm>
          <a:prstGeom prst="rect">
            <a:avLst/>
          </a:prstGeom>
          <a:noFill/>
        </p:spPr>
        <p:txBody>
          <a:bodyPr wrap="square" rtlCol="0">
            <a:spAutoFit/>
          </a:bodyPr>
          <a:lstStyle/>
          <a:p>
            <a:pPr marL="285750" indent="-285750">
              <a:buFont typeface="Arial" panose="020B0604020202020204" pitchFamily="34" charset="0"/>
              <a:buChar char="•"/>
            </a:pPr>
            <a:r>
              <a:rPr lang="en-GB" sz="2700" dirty="0">
                <a:solidFill>
                  <a:schemeClr val="bg1"/>
                </a:solidFill>
                <a:ea typeface="宋体" pitchFamily="2" charset="-122"/>
              </a:rPr>
              <a:t>Customers – Many companies seek growth through retaining and expanding customer bases.  This leads to finer segmentation and greater customisation of offering to meet specialised needs.  </a:t>
            </a:r>
          </a:p>
          <a:p>
            <a:endParaRPr lang="en-GB" sz="2700" dirty="0">
              <a:solidFill>
                <a:schemeClr val="bg1"/>
              </a:solidFill>
              <a:ea typeface="宋体" pitchFamily="2" charset="-122"/>
            </a:endParaRPr>
          </a:p>
          <a:p>
            <a:r>
              <a:rPr lang="en-GB" sz="2700" dirty="0">
                <a:solidFill>
                  <a:schemeClr val="bg1"/>
                </a:solidFill>
                <a:ea typeface="宋体" pitchFamily="2" charset="-122"/>
              </a:rPr>
              <a:t>Value innovators build on the commonalities in the </a:t>
            </a:r>
            <a:r>
              <a:rPr lang="en-GB" sz="2700" dirty="0">
                <a:solidFill>
                  <a:srgbClr val="FFFF00"/>
                </a:solidFill>
                <a:ea typeface="宋体" pitchFamily="2" charset="-122"/>
              </a:rPr>
              <a:t>features</a:t>
            </a:r>
            <a:r>
              <a:rPr lang="en-GB" sz="2700" dirty="0">
                <a:solidFill>
                  <a:schemeClr val="bg1"/>
                </a:solidFill>
                <a:ea typeface="宋体" pitchFamily="2" charset="-122"/>
              </a:rPr>
              <a:t> that customers value.  This enables the companies to capture the core of the market, even if it means that they loose some of their customers.</a:t>
            </a:r>
          </a:p>
          <a:p>
            <a:endParaRPr lang="en-GB" sz="2700" dirty="0">
              <a:solidFill>
                <a:schemeClr val="bg1"/>
              </a:solidFill>
              <a:ea typeface="宋体" pitchFamily="2" charset="-122"/>
            </a:endParaRPr>
          </a:p>
          <a:p>
            <a:r>
              <a:rPr lang="en-GB" sz="2700" dirty="0">
                <a:solidFill>
                  <a:schemeClr val="bg1"/>
                </a:solidFill>
                <a:ea typeface="宋体" pitchFamily="2" charset="-122"/>
              </a:rPr>
              <a:t>Example </a:t>
            </a:r>
            <a:r>
              <a:rPr lang="en-GB" sz="2700" dirty="0">
                <a:solidFill>
                  <a:srgbClr val="FFFF00"/>
                </a:solidFill>
                <a:ea typeface="宋体" pitchFamily="2" charset="-122"/>
                <a:hlinkClick r:id="rId3">
                  <a:extLst>
                    <a:ext uri="{A12FA001-AC4F-418D-AE19-62706E023703}">
                      <ahyp:hlinkClr xmlns:ahyp="http://schemas.microsoft.com/office/drawing/2018/hyperlinkcolor" val="tx"/>
                    </a:ext>
                  </a:extLst>
                </a:hlinkClick>
              </a:rPr>
              <a:t>husqvarna.com/</a:t>
            </a:r>
            <a:r>
              <a:rPr lang="en-GB" sz="2700" dirty="0" err="1">
                <a:solidFill>
                  <a:srgbClr val="FFFF00"/>
                </a:solidFill>
                <a:ea typeface="宋体" pitchFamily="2" charset="-122"/>
                <a:hlinkClick r:id="rId3">
                  <a:extLst>
                    <a:ext uri="{A12FA001-AC4F-418D-AE19-62706E023703}">
                      <ahyp:hlinkClr xmlns:ahyp="http://schemas.microsoft.com/office/drawing/2018/hyperlinkcolor" val="tx"/>
                    </a:ext>
                  </a:extLst>
                </a:hlinkClick>
              </a:rPr>
              <a:t>uk</a:t>
            </a:r>
            <a:r>
              <a:rPr lang="en-GB" sz="2700" dirty="0">
                <a:solidFill>
                  <a:srgbClr val="FFFF00"/>
                </a:solidFill>
                <a:ea typeface="宋体" pitchFamily="2" charset="-122"/>
                <a:hlinkClick r:id="rId3">
                  <a:extLst>
                    <a:ext uri="{A12FA001-AC4F-418D-AE19-62706E023703}">
                      <ahyp:hlinkClr xmlns:ahyp="http://schemas.microsoft.com/office/drawing/2018/hyperlinkcolor" val="tx"/>
                    </a:ext>
                  </a:extLst>
                </a:hlinkClick>
              </a:rPr>
              <a:t>/</a:t>
            </a:r>
            <a:endParaRPr lang="en-GB" sz="2700" dirty="0">
              <a:solidFill>
                <a:srgbClr val="FFFF00"/>
              </a:solidFill>
              <a:ea typeface="宋体" pitchFamily="2" charset="-122"/>
            </a:endParaRPr>
          </a:p>
        </p:txBody>
      </p:sp>
    </p:spTree>
    <p:extLst>
      <p:ext uri="{BB962C8B-B14F-4D97-AF65-F5344CB8AC3E}">
        <p14:creationId xmlns:p14="http://schemas.microsoft.com/office/powerpoint/2010/main" val="24567286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6200" y="1295400"/>
            <a:ext cx="8686800" cy="5257800"/>
          </a:xfrm>
        </p:spPr>
        <p:txBody>
          <a:bodyPr>
            <a:noAutofit/>
          </a:bodyPr>
          <a:lstStyle/>
          <a:p>
            <a:r>
              <a:rPr lang="en-GB" sz="2600" dirty="0">
                <a:solidFill>
                  <a:schemeClr val="bg1"/>
                </a:solidFill>
              </a:rPr>
              <a:t>Assets and capabilities – Many business view opportunities through the lens of their existing assets and capabilities.  In contract, value innovators start from a clean slate.  They do not let </a:t>
            </a:r>
            <a:r>
              <a:rPr lang="en-GB" sz="2600" b="1" dirty="0">
                <a:solidFill>
                  <a:schemeClr val="bg1"/>
                </a:solidFill>
              </a:rPr>
              <a:t>existing assets </a:t>
            </a:r>
            <a:r>
              <a:rPr lang="en-GB" sz="2600" dirty="0">
                <a:solidFill>
                  <a:schemeClr val="bg1"/>
                </a:solidFill>
              </a:rPr>
              <a:t>constrain their assessment of </a:t>
            </a:r>
            <a:r>
              <a:rPr lang="en-GB" sz="2600" b="1" dirty="0">
                <a:solidFill>
                  <a:schemeClr val="bg1"/>
                </a:solidFill>
              </a:rPr>
              <a:t>business opportunities</a:t>
            </a:r>
            <a:r>
              <a:rPr lang="en-GB" sz="2600" dirty="0">
                <a:solidFill>
                  <a:schemeClr val="bg1"/>
                </a:solidFill>
              </a:rPr>
              <a:t>.</a:t>
            </a:r>
          </a:p>
          <a:p>
            <a:pPr marL="0" indent="0">
              <a:buNone/>
            </a:pPr>
            <a:endParaRPr lang="en-GB" sz="2600" dirty="0">
              <a:solidFill>
                <a:schemeClr val="bg1"/>
              </a:solidFill>
            </a:endParaRPr>
          </a:p>
          <a:p>
            <a:r>
              <a:rPr lang="en-GB" sz="2600" dirty="0">
                <a:solidFill>
                  <a:schemeClr val="bg1"/>
                </a:solidFill>
              </a:rPr>
              <a:t>Products and service offerings – Conventional competition takes place within established boundaries defined by product and services the industry traditionally offers.  Value innovators often cross the boundaries and think in terms of the total solution buyers seek and they try to overcome the chief compromises their industry forces customers to make.</a:t>
            </a:r>
          </a:p>
          <a:p>
            <a:r>
              <a:rPr lang="en-GB" sz="2600" dirty="0">
                <a:solidFill>
                  <a:schemeClr val="bg1"/>
                </a:solidFill>
              </a:rPr>
              <a:t>Example </a:t>
            </a:r>
            <a:r>
              <a:rPr lang="en-GB" sz="2200" i="0" dirty="0">
                <a:solidFill>
                  <a:srgbClr val="FFFF00"/>
                </a:solidFill>
                <a:effectLst/>
                <a:latin typeface="Arial" panose="020B0604020202020204" pitchFamily="34" charset="0"/>
                <a:cs typeface="Arial" panose="020B0604020202020204" pitchFamily="34" charset="0"/>
              </a:rPr>
              <a:t>Starlingbank.com</a:t>
            </a:r>
            <a:r>
              <a:rPr lang="en-GB" sz="2200" i="0" dirty="0">
                <a:solidFill>
                  <a:srgbClr val="242424"/>
                </a:solidFill>
                <a:effectLst/>
                <a:latin typeface="Arial" panose="020B0604020202020204" pitchFamily="34" charset="0"/>
                <a:cs typeface="Arial" panose="020B0604020202020204" pitchFamily="34" charset="0"/>
              </a:rPr>
              <a:t>, </a:t>
            </a:r>
            <a:r>
              <a:rPr lang="en-GB" sz="2200" dirty="0">
                <a:solidFill>
                  <a:srgbClr val="FFFF00"/>
                </a:solidFill>
                <a:latin typeface="Arial" panose="020B0604020202020204" pitchFamily="34" charset="0"/>
                <a:cs typeface="Arial" panose="020B0604020202020204" pitchFamily="34" charset="0"/>
              </a:rPr>
              <a:t>Amazon , </a:t>
            </a:r>
            <a:r>
              <a:rPr lang="en-GB" sz="2200" dirty="0" err="1">
                <a:solidFill>
                  <a:srgbClr val="FFFF00"/>
                </a:solidFill>
                <a:latin typeface="Arial" panose="020B0604020202020204" pitchFamily="34" charset="0"/>
                <a:cs typeface="Arial" panose="020B0604020202020204" pitchFamily="34" charset="0"/>
              </a:rPr>
              <a:t>AirBnb</a:t>
            </a:r>
            <a:endParaRPr lang="en-GB" sz="2200" dirty="0">
              <a:solidFill>
                <a:srgbClr val="FFFF00"/>
              </a:solidFill>
              <a:latin typeface="Arial" panose="020B0604020202020204" pitchFamily="34" charset="0"/>
              <a:cs typeface="Arial" panose="020B0604020202020204" pitchFamily="34" charset="0"/>
            </a:endParaRPr>
          </a:p>
        </p:txBody>
      </p:sp>
      <p:sp>
        <p:nvSpPr>
          <p:cNvPr id="4" name="Title 3"/>
          <p:cNvSpPr txBox="1">
            <a:spLocks noGrp="1"/>
          </p:cNvSpPr>
          <p:nvPr>
            <p:ph type="title"/>
          </p:nvPr>
        </p:nvSpPr>
        <p:spPr>
          <a:xfrm>
            <a:off x="0" y="152400"/>
            <a:ext cx="9144000" cy="600164"/>
          </a:xfrm>
          <a:prstGeom prst="rect">
            <a:avLst/>
          </a:prstGeom>
          <a:noFill/>
        </p:spPr>
        <p:txBody>
          <a:bodyPr wrap="square" rtlCol="0">
            <a:spAutoFit/>
          </a:bodyPr>
          <a:lstStyle/>
          <a:p>
            <a:pPr algn="l"/>
            <a:r>
              <a:rPr lang="en-GB" sz="3300" b="1" dirty="0">
                <a:solidFill>
                  <a:schemeClr val="bg1"/>
                </a:solidFill>
                <a:ea typeface="宋体" pitchFamily="2" charset="-122"/>
              </a:rPr>
              <a:t>The Fourth and Fifth Challenge of Value Innovation</a:t>
            </a:r>
          </a:p>
        </p:txBody>
      </p:sp>
    </p:spTree>
    <p:extLst>
      <p:ext uri="{BB962C8B-B14F-4D97-AF65-F5344CB8AC3E}">
        <p14:creationId xmlns:p14="http://schemas.microsoft.com/office/powerpoint/2010/main" val="1635060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6576"/>
            <a:ext cx="8229600" cy="792162"/>
          </a:xfrm>
        </p:spPr>
        <p:txBody>
          <a:bodyPr/>
          <a:lstStyle/>
          <a:p>
            <a:r>
              <a:rPr lang="en-GB" dirty="0">
                <a:solidFill>
                  <a:schemeClr val="bg1"/>
                </a:solidFill>
              </a:rPr>
              <a:t>Dell Computers</a:t>
            </a:r>
          </a:p>
        </p:txBody>
      </p:sp>
      <p:sp>
        <p:nvSpPr>
          <p:cNvPr id="3" name="Content Placeholder 2"/>
          <p:cNvSpPr>
            <a:spLocks noGrp="1"/>
          </p:cNvSpPr>
          <p:nvPr>
            <p:ph idx="1"/>
          </p:nvPr>
        </p:nvSpPr>
        <p:spPr>
          <a:xfrm>
            <a:off x="304800" y="828738"/>
            <a:ext cx="8534400" cy="5876862"/>
          </a:xfrm>
        </p:spPr>
        <p:txBody>
          <a:bodyPr>
            <a:noAutofit/>
          </a:bodyPr>
          <a:lstStyle/>
          <a:p>
            <a:r>
              <a:rPr lang="en-GB" sz="2400" dirty="0">
                <a:solidFill>
                  <a:schemeClr val="bg1"/>
                </a:solidFill>
              </a:rPr>
              <a:t>Dell gained early mover advantage in the 1990’s when it was the first to offer PC’s for sale online.</a:t>
            </a:r>
          </a:p>
          <a:p>
            <a:r>
              <a:rPr lang="en-GB" sz="2400" dirty="0">
                <a:solidFill>
                  <a:schemeClr val="bg1"/>
                </a:solidFill>
              </a:rPr>
              <a:t>In 2000, Dell launched a marketplace for discounted goods but closed after four months.</a:t>
            </a:r>
          </a:p>
          <a:p>
            <a:r>
              <a:rPr lang="en-GB" sz="2400" dirty="0">
                <a:solidFill>
                  <a:schemeClr val="bg1"/>
                </a:solidFill>
              </a:rPr>
              <a:t>In 2007 launched </a:t>
            </a:r>
            <a:r>
              <a:rPr lang="en-GB" sz="2400" dirty="0" err="1">
                <a:solidFill>
                  <a:schemeClr val="bg1"/>
                </a:solidFill>
              </a:rPr>
              <a:t>IdeaStorm</a:t>
            </a:r>
            <a:r>
              <a:rPr lang="en-GB" sz="2400" dirty="0">
                <a:solidFill>
                  <a:schemeClr val="bg1"/>
                </a:solidFill>
              </a:rPr>
              <a:t> encouraging user-participation to suggest new products/services.</a:t>
            </a:r>
          </a:p>
          <a:p>
            <a:pPr lvl="1"/>
            <a:r>
              <a:rPr lang="en-GB" sz="2400" dirty="0">
                <a:solidFill>
                  <a:schemeClr val="bg1"/>
                </a:solidFill>
              </a:rPr>
              <a:t>Updates in Action section of the website to report improvements to customers.</a:t>
            </a:r>
          </a:p>
          <a:p>
            <a:r>
              <a:rPr lang="en-GB" sz="2400" dirty="0">
                <a:solidFill>
                  <a:schemeClr val="bg1"/>
                </a:solidFill>
              </a:rPr>
              <a:t>A corporate blog – Direct2Dell</a:t>
            </a:r>
          </a:p>
          <a:p>
            <a:r>
              <a:rPr lang="en-GB" sz="2400" dirty="0">
                <a:solidFill>
                  <a:schemeClr val="bg1"/>
                </a:solidFill>
              </a:rPr>
              <a:t>Customer experience – </a:t>
            </a:r>
            <a:r>
              <a:rPr lang="en-GB" sz="2400" dirty="0" err="1">
                <a:solidFill>
                  <a:schemeClr val="bg1"/>
                </a:solidFill>
              </a:rPr>
              <a:t>StudioDell</a:t>
            </a:r>
            <a:endParaRPr lang="en-GB" sz="2400" dirty="0">
              <a:solidFill>
                <a:schemeClr val="bg1"/>
              </a:solidFill>
            </a:endParaRPr>
          </a:p>
          <a:p>
            <a:r>
              <a:rPr lang="en-GB" sz="2400" dirty="0">
                <a:solidFill>
                  <a:schemeClr val="bg1"/>
                </a:solidFill>
              </a:rPr>
              <a:t>A brand channel on YouTube </a:t>
            </a:r>
            <a:r>
              <a:rPr lang="en-GB" sz="2400" dirty="0">
                <a:solidFill>
                  <a:schemeClr val="bg1"/>
                </a:solidFill>
                <a:hlinkClick r:id="rId3"/>
              </a:rPr>
              <a:t>www.youtube.com/dellVLog</a:t>
            </a:r>
            <a:r>
              <a:rPr lang="en-GB" sz="2400" dirty="0">
                <a:solidFill>
                  <a:schemeClr val="bg1"/>
                </a:solidFill>
              </a:rPr>
              <a:t> </a:t>
            </a:r>
          </a:p>
          <a:p>
            <a:r>
              <a:rPr lang="en-GB" sz="2400" dirty="0">
                <a:solidFill>
                  <a:schemeClr val="bg1"/>
                </a:solidFill>
              </a:rPr>
              <a:t>Dell community – share and learn with others in an interactive environment – dell.com/conversations</a:t>
            </a:r>
          </a:p>
          <a:p>
            <a:r>
              <a:rPr lang="en-GB" sz="2400" dirty="0">
                <a:solidFill>
                  <a:schemeClr val="bg1"/>
                </a:solidFill>
              </a:rPr>
              <a:t>Premier – premier.dell.com a customised procurement portal</a:t>
            </a:r>
          </a:p>
        </p:txBody>
      </p:sp>
    </p:spTree>
    <p:extLst>
      <p:ext uri="{BB962C8B-B14F-4D97-AF65-F5344CB8AC3E}">
        <p14:creationId xmlns:p14="http://schemas.microsoft.com/office/powerpoint/2010/main" val="816835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5982" y="381000"/>
            <a:ext cx="6858000" cy="755545"/>
          </a:xfrm>
        </p:spPr>
        <p:txBody>
          <a:bodyPr>
            <a:normAutofit fontScale="90000"/>
          </a:bodyPr>
          <a:lstStyle/>
          <a:p>
            <a:r>
              <a:rPr lang="en-GB" b="1" dirty="0">
                <a:solidFill>
                  <a:schemeClr val="bg1"/>
                </a:solidFill>
              </a:rPr>
              <a:t>Business Components</a:t>
            </a:r>
          </a:p>
        </p:txBody>
      </p:sp>
      <p:sp>
        <p:nvSpPr>
          <p:cNvPr id="4" name="Rectangle 3"/>
          <p:cNvSpPr/>
          <p:nvPr/>
        </p:nvSpPr>
        <p:spPr>
          <a:xfrm>
            <a:off x="595564" y="2133600"/>
            <a:ext cx="7938835" cy="3046988"/>
          </a:xfrm>
          <a:prstGeom prst="rect">
            <a:avLst/>
          </a:prstGeom>
        </p:spPr>
        <p:txBody>
          <a:bodyPr wrap="square">
            <a:spAutoFit/>
          </a:bodyPr>
          <a:lstStyle/>
          <a:p>
            <a:pPr marL="514350" indent="-514350">
              <a:buFont typeface="+mj-lt"/>
              <a:buAutoNum type="arabicPeriod"/>
            </a:pPr>
            <a:r>
              <a:rPr lang="en-GB" sz="3200" dirty="0">
                <a:solidFill>
                  <a:schemeClr val="bg1"/>
                </a:solidFill>
                <a:latin typeface="Arial" panose="020B0604020202020204" pitchFamily="34" charset="0"/>
                <a:cs typeface="Arial" panose="020B0604020202020204" pitchFamily="34" charset="0"/>
              </a:rPr>
              <a:t>Create value. </a:t>
            </a:r>
          </a:p>
          <a:p>
            <a:pPr marL="514350" indent="-514350">
              <a:buFont typeface="+mj-lt"/>
              <a:buAutoNum type="arabicPeriod"/>
            </a:pPr>
            <a:r>
              <a:rPr lang="en-GB" sz="3200" dirty="0">
                <a:solidFill>
                  <a:schemeClr val="bg1"/>
                </a:solidFill>
                <a:latin typeface="Arial" panose="020B0604020202020204" pitchFamily="34" charset="0"/>
                <a:cs typeface="Arial" panose="020B0604020202020204" pitchFamily="34" charset="0"/>
              </a:rPr>
              <a:t>Business is lasting or permanent in a Meaningful way. (relationship driven, relationships matter).</a:t>
            </a:r>
          </a:p>
          <a:p>
            <a:pPr marL="514350" indent="-514350">
              <a:buFont typeface="+mj-lt"/>
              <a:buAutoNum type="arabicPeriod"/>
            </a:pPr>
            <a:r>
              <a:rPr lang="en-GB" sz="3200" dirty="0">
                <a:solidFill>
                  <a:schemeClr val="bg1"/>
                </a:solidFill>
                <a:latin typeface="Arial" panose="020B0604020202020204" pitchFamily="34" charset="0"/>
                <a:cs typeface="Arial" panose="020B0604020202020204" pitchFamily="34" charset="0"/>
              </a:rPr>
              <a:t>Capture at least some of the value they create.  (Make money)</a:t>
            </a:r>
          </a:p>
        </p:txBody>
      </p:sp>
    </p:spTree>
    <p:extLst>
      <p:ext uri="{BB962C8B-B14F-4D97-AF65-F5344CB8AC3E}">
        <p14:creationId xmlns:p14="http://schemas.microsoft.com/office/powerpoint/2010/main" val="639146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340" y="83977"/>
            <a:ext cx="7124700" cy="1143000"/>
          </a:xfrm>
        </p:spPr>
        <p:txBody>
          <a:bodyPr/>
          <a:lstStyle/>
          <a:p>
            <a:r>
              <a:rPr lang="en-GB" dirty="0">
                <a:solidFill>
                  <a:schemeClr val="bg1"/>
                </a:solidFill>
              </a:rPr>
              <a:t>The Value Curve</a:t>
            </a:r>
          </a:p>
        </p:txBody>
      </p:sp>
      <p:sp>
        <p:nvSpPr>
          <p:cNvPr id="3" name="Content Placeholder 2"/>
          <p:cNvSpPr>
            <a:spLocks noGrp="1"/>
          </p:cNvSpPr>
          <p:nvPr>
            <p:ph idx="1"/>
          </p:nvPr>
        </p:nvSpPr>
        <p:spPr>
          <a:xfrm>
            <a:off x="489608" y="1169890"/>
            <a:ext cx="8425791" cy="3276600"/>
          </a:xfrm>
        </p:spPr>
        <p:txBody>
          <a:bodyPr>
            <a:normAutofit lnSpcReduction="10000"/>
          </a:bodyPr>
          <a:lstStyle/>
          <a:p>
            <a:pPr marL="0" indent="0">
              <a:buNone/>
            </a:pPr>
            <a:r>
              <a:rPr lang="en-GB" sz="2600" dirty="0">
                <a:solidFill>
                  <a:schemeClr val="bg1"/>
                </a:solidFill>
              </a:rPr>
              <a:t>The key to new value curves lies in answering four questions </a:t>
            </a:r>
          </a:p>
          <a:p>
            <a:pPr marL="0" indent="0">
              <a:buNone/>
            </a:pPr>
            <a:endParaRPr lang="en-GB" sz="2600" dirty="0">
              <a:solidFill>
                <a:schemeClr val="bg1"/>
              </a:solidFill>
            </a:endParaRPr>
          </a:p>
          <a:p>
            <a:pPr marL="0" indent="0">
              <a:buNone/>
            </a:pPr>
            <a:r>
              <a:rPr lang="en-GB" sz="2600" dirty="0">
                <a:solidFill>
                  <a:srgbClr val="FFFF00"/>
                </a:solidFill>
              </a:rPr>
              <a:t>What (competing) factors can be (scored)?</a:t>
            </a:r>
          </a:p>
          <a:p>
            <a:pPr lvl="1"/>
            <a:r>
              <a:rPr lang="en-GB" sz="2600" dirty="0">
                <a:solidFill>
                  <a:schemeClr val="bg1"/>
                </a:solidFill>
              </a:rPr>
              <a:t>reduced well below the industry standard?</a:t>
            </a:r>
          </a:p>
          <a:p>
            <a:pPr lvl="1"/>
            <a:r>
              <a:rPr lang="en-GB" sz="2600" dirty="0">
                <a:solidFill>
                  <a:schemeClr val="bg1"/>
                </a:solidFill>
              </a:rPr>
              <a:t>raised well above the industry standard?</a:t>
            </a:r>
          </a:p>
          <a:p>
            <a:pPr lvl="1"/>
            <a:r>
              <a:rPr lang="en-GB" sz="2600" dirty="0">
                <a:solidFill>
                  <a:schemeClr val="bg1"/>
                </a:solidFill>
              </a:rPr>
              <a:t>eliminated that the industry takes for granted?</a:t>
            </a:r>
          </a:p>
          <a:p>
            <a:pPr lvl="1"/>
            <a:r>
              <a:rPr lang="en-GB" sz="2600" dirty="0">
                <a:solidFill>
                  <a:schemeClr val="bg1"/>
                </a:solidFill>
              </a:rPr>
              <a:t>created that the industry has never offered?</a:t>
            </a:r>
          </a:p>
          <a:p>
            <a:pPr marL="457200" lvl="1" indent="0">
              <a:buNone/>
            </a:pPr>
            <a:endParaRPr lang="en-GB" sz="2600" dirty="0">
              <a:solidFill>
                <a:schemeClr val="bg1"/>
              </a:solidFill>
            </a:endParaRPr>
          </a:p>
          <a:p>
            <a:pPr marL="0" indent="0">
              <a:buNone/>
            </a:pPr>
            <a:endParaRPr lang="en-GB" sz="2600" dirty="0">
              <a:solidFill>
                <a:schemeClr val="bg1"/>
              </a:solidFill>
            </a:endParaRPr>
          </a:p>
        </p:txBody>
      </p:sp>
      <p:sp>
        <p:nvSpPr>
          <p:cNvPr id="4" name="Oval 3"/>
          <p:cNvSpPr/>
          <p:nvPr/>
        </p:nvSpPr>
        <p:spPr>
          <a:xfrm>
            <a:off x="3505200" y="5055539"/>
            <a:ext cx="990600" cy="990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3570019" y="4592689"/>
            <a:ext cx="1143000" cy="369332"/>
          </a:xfrm>
          <a:prstGeom prst="rect">
            <a:avLst/>
          </a:prstGeom>
          <a:noFill/>
        </p:spPr>
        <p:txBody>
          <a:bodyPr wrap="square" rtlCol="0">
            <a:spAutoFit/>
          </a:bodyPr>
          <a:lstStyle/>
          <a:p>
            <a:r>
              <a:rPr lang="en-GB" dirty="0">
                <a:solidFill>
                  <a:srgbClr val="FFFF00"/>
                </a:solidFill>
              </a:rPr>
              <a:t>Reduce</a:t>
            </a:r>
          </a:p>
        </p:txBody>
      </p:sp>
      <p:sp>
        <p:nvSpPr>
          <p:cNvPr id="6" name="TextBox 5"/>
          <p:cNvSpPr txBox="1"/>
          <p:nvPr/>
        </p:nvSpPr>
        <p:spPr>
          <a:xfrm>
            <a:off x="2374075" y="5475317"/>
            <a:ext cx="1143000" cy="369332"/>
          </a:xfrm>
          <a:prstGeom prst="rect">
            <a:avLst/>
          </a:prstGeom>
          <a:noFill/>
        </p:spPr>
        <p:txBody>
          <a:bodyPr wrap="square" rtlCol="0">
            <a:spAutoFit/>
          </a:bodyPr>
          <a:lstStyle/>
          <a:p>
            <a:r>
              <a:rPr lang="en-GB" dirty="0">
                <a:solidFill>
                  <a:srgbClr val="FFFF00"/>
                </a:solidFill>
              </a:rPr>
              <a:t>Eliminate</a:t>
            </a:r>
          </a:p>
        </p:txBody>
      </p:sp>
      <p:sp>
        <p:nvSpPr>
          <p:cNvPr id="7" name="TextBox 6"/>
          <p:cNvSpPr txBox="1"/>
          <p:nvPr/>
        </p:nvSpPr>
        <p:spPr>
          <a:xfrm>
            <a:off x="4713019" y="5475317"/>
            <a:ext cx="1143000" cy="369332"/>
          </a:xfrm>
          <a:prstGeom prst="rect">
            <a:avLst/>
          </a:prstGeom>
          <a:noFill/>
        </p:spPr>
        <p:txBody>
          <a:bodyPr wrap="square" rtlCol="0">
            <a:spAutoFit/>
          </a:bodyPr>
          <a:lstStyle/>
          <a:p>
            <a:r>
              <a:rPr lang="en-GB" dirty="0">
                <a:solidFill>
                  <a:srgbClr val="FFFF00"/>
                </a:solidFill>
              </a:rPr>
              <a:t>Create</a:t>
            </a:r>
          </a:p>
        </p:txBody>
      </p:sp>
      <p:sp>
        <p:nvSpPr>
          <p:cNvPr id="8" name="TextBox 7"/>
          <p:cNvSpPr txBox="1"/>
          <p:nvPr/>
        </p:nvSpPr>
        <p:spPr>
          <a:xfrm>
            <a:off x="3684319" y="6209162"/>
            <a:ext cx="1143000" cy="369332"/>
          </a:xfrm>
          <a:prstGeom prst="rect">
            <a:avLst/>
          </a:prstGeom>
          <a:noFill/>
        </p:spPr>
        <p:txBody>
          <a:bodyPr wrap="square" rtlCol="0">
            <a:spAutoFit/>
          </a:bodyPr>
          <a:lstStyle/>
          <a:p>
            <a:r>
              <a:rPr lang="en-GB" dirty="0">
                <a:solidFill>
                  <a:srgbClr val="FFFF00"/>
                </a:solidFill>
              </a:rPr>
              <a:t>Raise</a:t>
            </a:r>
          </a:p>
        </p:txBody>
      </p:sp>
      <p:cxnSp>
        <p:nvCxnSpPr>
          <p:cNvPr id="10" name="Straight Arrow Connector 9"/>
          <p:cNvCxnSpPr>
            <a:endCxn id="4" idx="0"/>
          </p:cNvCxnSpPr>
          <p:nvPr/>
        </p:nvCxnSpPr>
        <p:spPr>
          <a:xfrm>
            <a:off x="4000500" y="4854049"/>
            <a:ext cx="0" cy="20149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2" name="Straight Arrow Connector 11"/>
          <p:cNvCxnSpPr>
            <a:endCxn id="4" idx="2"/>
          </p:cNvCxnSpPr>
          <p:nvPr/>
        </p:nvCxnSpPr>
        <p:spPr>
          <a:xfrm>
            <a:off x="3303319" y="5550839"/>
            <a:ext cx="20188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flipH="1">
            <a:off x="4495800" y="5550839"/>
            <a:ext cx="2172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flipV="1">
            <a:off x="4000500" y="6093353"/>
            <a:ext cx="0" cy="184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6249390" y="6446906"/>
            <a:ext cx="2781300" cy="369332"/>
          </a:xfrm>
          <a:prstGeom prst="rect">
            <a:avLst/>
          </a:prstGeom>
          <a:noFill/>
        </p:spPr>
        <p:txBody>
          <a:bodyPr wrap="square" rtlCol="0">
            <a:spAutoFit/>
          </a:bodyPr>
          <a:lstStyle/>
          <a:p>
            <a:r>
              <a:rPr lang="en-GB" dirty="0">
                <a:solidFill>
                  <a:schemeClr val="bg1"/>
                </a:solidFill>
              </a:rPr>
              <a:t>Kim and Mauborgne (1999)</a:t>
            </a:r>
          </a:p>
        </p:txBody>
      </p:sp>
      <p:sp>
        <p:nvSpPr>
          <p:cNvPr id="11" name="Rectangle 10"/>
          <p:cNvSpPr/>
          <p:nvPr/>
        </p:nvSpPr>
        <p:spPr>
          <a:xfrm>
            <a:off x="5875897" y="4197946"/>
            <a:ext cx="3375561" cy="2031325"/>
          </a:xfrm>
          <a:prstGeom prst="rect">
            <a:avLst/>
          </a:prstGeom>
        </p:spPr>
        <p:txBody>
          <a:bodyPr wrap="square">
            <a:spAutoFit/>
          </a:bodyPr>
          <a:lstStyle/>
          <a:p>
            <a:r>
              <a:rPr lang="en-GB" dirty="0">
                <a:solidFill>
                  <a:srgbClr val="FFC000"/>
                </a:solidFill>
                <a:latin typeface="Arial" panose="020B0604020202020204" pitchFamily="34" charset="0"/>
                <a:cs typeface="Arial" panose="020B0604020202020204" pitchFamily="34" charset="0"/>
              </a:rPr>
              <a:t>Thin Reads </a:t>
            </a:r>
            <a:r>
              <a:rPr lang="en-GB" dirty="0">
                <a:solidFill>
                  <a:srgbClr val="FFFF00"/>
                </a:solidFill>
                <a:latin typeface="Arial" panose="020B0604020202020204" pitchFamily="34" charset="0"/>
                <a:cs typeface="Arial" panose="020B0604020202020204" pitchFamily="34" charset="0"/>
              </a:rPr>
              <a:t>website dedicated to reviewing and recommending short-form content</a:t>
            </a:r>
            <a:r>
              <a:rPr lang="en-GB" dirty="0">
                <a:solidFill>
                  <a:srgbClr val="FFC000"/>
                </a:solidFill>
                <a:latin typeface="Arial" panose="020B0604020202020204" pitchFamily="34" charset="0"/>
                <a:cs typeface="Arial" panose="020B0604020202020204" pitchFamily="34" charset="0"/>
              </a:rPr>
              <a:t> </a:t>
            </a:r>
            <a:r>
              <a:rPr lang="en-GB" dirty="0">
                <a:solidFill>
                  <a:srgbClr val="FFFF00"/>
                </a:solidFill>
                <a:latin typeface="Arial" panose="020B0604020202020204" pitchFamily="34" charset="0"/>
                <a:cs typeface="Arial" panose="020B0604020202020204" pitchFamily="34" charset="0"/>
              </a:rPr>
              <a:t>from Kindle Singles (Amazon), Quick Reads (Apple Books Store), and NOOK Snaps (Barnes &amp; Noble)</a:t>
            </a:r>
          </a:p>
        </p:txBody>
      </p:sp>
    </p:spTree>
    <p:extLst>
      <p:ext uri="{BB962C8B-B14F-4D97-AF65-F5344CB8AC3E}">
        <p14:creationId xmlns:p14="http://schemas.microsoft.com/office/powerpoint/2010/main" val="2656254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6200" y="0"/>
            <a:ext cx="8686800" cy="615553"/>
          </a:xfrm>
          <a:prstGeom prst="rect">
            <a:avLst/>
          </a:prstGeom>
          <a:noFill/>
        </p:spPr>
        <p:txBody>
          <a:bodyPr wrap="square" rtlCol="0">
            <a:spAutoFit/>
          </a:bodyPr>
          <a:lstStyle/>
          <a:p>
            <a:r>
              <a:rPr lang="en-GB" sz="3400" dirty="0">
                <a:solidFill>
                  <a:srgbClr val="FFFF00"/>
                </a:solidFill>
              </a:rPr>
              <a:t>Value Innovation in the US Car-Retailing Industry</a:t>
            </a:r>
          </a:p>
        </p:txBody>
      </p:sp>
      <p:sp>
        <p:nvSpPr>
          <p:cNvPr id="3" name="TextBox 2"/>
          <p:cNvSpPr txBox="1"/>
          <p:nvPr/>
        </p:nvSpPr>
        <p:spPr>
          <a:xfrm>
            <a:off x="76200" y="608296"/>
            <a:ext cx="9067800" cy="6186309"/>
          </a:xfrm>
          <a:prstGeom prst="rect">
            <a:avLst/>
          </a:prstGeom>
          <a:noFill/>
        </p:spPr>
        <p:txBody>
          <a:bodyPr wrap="square" rtlCol="0">
            <a:spAutoFit/>
          </a:bodyPr>
          <a:lstStyle/>
          <a:p>
            <a:r>
              <a:rPr lang="en-GB" sz="2200" dirty="0">
                <a:solidFill>
                  <a:schemeClr val="bg1"/>
                </a:solidFill>
              </a:rPr>
              <a:t>Innovators always need to come up with a new value curve.</a:t>
            </a:r>
          </a:p>
          <a:p>
            <a:endParaRPr lang="en-GB" sz="2200" dirty="0">
              <a:solidFill>
                <a:schemeClr val="bg1"/>
              </a:solidFill>
            </a:endParaRPr>
          </a:p>
          <a:p>
            <a:r>
              <a:rPr lang="en-GB" sz="2200" dirty="0">
                <a:solidFill>
                  <a:schemeClr val="bg1"/>
                </a:solidFill>
              </a:rPr>
              <a:t>Prior to 1993 the Car-Retailing Industry in the USA consisted of two segments: new car retailing (through licenced dealerships) and used car dealing. Within the used car-retailing industry, consumers had a choice of three channels:</a:t>
            </a:r>
          </a:p>
          <a:p>
            <a:pPr marL="342900" indent="-342900">
              <a:buFont typeface="Arial" panose="020B0604020202020204" pitchFamily="34" charset="0"/>
              <a:buChar char="•"/>
            </a:pPr>
            <a:r>
              <a:rPr lang="en-GB" sz="2200" dirty="0">
                <a:solidFill>
                  <a:schemeClr val="bg1"/>
                </a:solidFill>
              </a:rPr>
              <a:t>Newspaper adverts. (listed process but limited choice)</a:t>
            </a:r>
          </a:p>
          <a:p>
            <a:pPr marL="342900" indent="-342900">
              <a:buFont typeface="Arial" panose="020B0604020202020204" pitchFamily="34" charset="0"/>
              <a:buChar char="•"/>
            </a:pPr>
            <a:r>
              <a:rPr lang="en-GB" sz="2200" dirty="0">
                <a:solidFill>
                  <a:schemeClr val="bg1"/>
                </a:solidFill>
              </a:rPr>
              <a:t>Local used car dealers.  Reasonable choice (poor reliability and unsatisfactory sales process)</a:t>
            </a:r>
          </a:p>
          <a:p>
            <a:pPr marL="342900" indent="-342900">
              <a:buFont typeface="Arial" panose="020B0604020202020204" pitchFamily="34" charset="0"/>
              <a:buChar char="•"/>
            </a:pPr>
            <a:r>
              <a:rPr lang="en-GB" sz="2200" dirty="0">
                <a:solidFill>
                  <a:schemeClr val="bg1"/>
                </a:solidFill>
              </a:rPr>
              <a:t>Exclusive car dealerships.  Reliable quality (limited choice)</a:t>
            </a:r>
          </a:p>
          <a:p>
            <a:r>
              <a:rPr lang="en-GB" sz="2200" dirty="0">
                <a:solidFill>
                  <a:schemeClr val="bg1"/>
                </a:solidFill>
              </a:rPr>
              <a:t>CarMax saw an opportunity to create a market space between three strategic groups – low price, variety and reliability, and created a car superstore.</a:t>
            </a:r>
          </a:p>
          <a:p>
            <a:r>
              <a:rPr lang="en-GB" sz="2200" dirty="0">
                <a:solidFill>
                  <a:schemeClr val="bg1"/>
                </a:solidFill>
              </a:rPr>
              <a:t>AutoNation then blurred the distinction between the new and used car  industry by introducing a complementary value proposition not offered by CarMax, an inter-state service for the cars purchased at AutoNation.  Finally, </a:t>
            </a:r>
            <a:r>
              <a:rPr lang="en-GB" sz="2200" dirty="0" err="1">
                <a:solidFill>
                  <a:schemeClr val="bg1"/>
                </a:solidFill>
              </a:rPr>
              <a:t>Autobytel</a:t>
            </a:r>
            <a:r>
              <a:rPr lang="en-GB" sz="2200" dirty="0">
                <a:solidFill>
                  <a:schemeClr val="bg1"/>
                </a:solidFill>
              </a:rPr>
              <a:t> took the competition to a new level by electronically linking customers with dealers and manufactures using the Internet.  This allowed access to 24-h, 7-day week service , so eliminating barriers to distance and time. </a:t>
            </a:r>
            <a:r>
              <a:rPr lang="en-GB" sz="2200" dirty="0">
                <a:solidFill>
                  <a:srgbClr val="FFFF00"/>
                </a:solidFill>
              </a:rPr>
              <a:t> </a:t>
            </a:r>
            <a:r>
              <a:rPr lang="en-GB" sz="2200" dirty="0">
                <a:solidFill>
                  <a:srgbClr val="FFFF00"/>
                </a:solidFill>
                <a:hlinkClick r:id="rId3">
                  <a:extLst>
                    <a:ext uri="{A12FA001-AC4F-418D-AE19-62706E023703}">
                      <ahyp:hlinkClr xmlns:ahyp="http://schemas.microsoft.com/office/drawing/2018/hyperlinkcolor" val="tx"/>
                    </a:ext>
                  </a:extLst>
                </a:hlinkClick>
              </a:rPr>
              <a:t>www.autobytel.com</a:t>
            </a:r>
            <a:r>
              <a:rPr lang="en-GB" sz="2200" dirty="0">
                <a:solidFill>
                  <a:schemeClr val="bg1"/>
                </a:solidFill>
              </a:rPr>
              <a:t>  In the UK  </a:t>
            </a:r>
            <a:r>
              <a:rPr lang="en-GB" sz="2200" dirty="0">
                <a:solidFill>
                  <a:srgbClr val="FFFF00"/>
                </a:solidFill>
                <a:hlinkClick r:id="rId4">
                  <a:extLst>
                    <a:ext uri="{A12FA001-AC4F-418D-AE19-62706E023703}">
                      <ahyp:hlinkClr xmlns:ahyp="http://schemas.microsoft.com/office/drawing/2018/hyperlinkcolor" val="tx"/>
                    </a:ext>
                  </a:extLst>
                </a:hlinkClick>
              </a:rPr>
              <a:t>www.carsupermarket.com</a:t>
            </a:r>
            <a:r>
              <a:rPr lang="en-GB" sz="2200" dirty="0">
                <a:solidFill>
                  <a:schemeClr val="bg1"/>
                </a:solidFill>
              </a:rPr>
              <a:t>  </a:t>
            </a:r>
          </a:p>
        </p:txBody>
      </p:sp>
    </p:spTree>
    <p:extLst>
      <p:ext uri="{BB962C8B-B14F-4D97-AF65-F5344CB8AC3E}">
        <p14:creationId xmlns:p14="http://schemas.microsoft.com/office/powerpoint/2010/main" val="203238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5DE9CD-2514-DA3C-EAFC-4FEEF1C4E1F5}"/>
              </a:ext>
            </a:extLst>
          </p:cNvPr>
          <p:cNvSpPr txBox="1"/>
          <p:nvPr/>
        </p:nvSpPr>
        <p:spPr>
          <a:xfrm>
            <a:off x="381000" y="282655"/>
            <a:ext cx="4572000" cy="584775"/>
          </a:xfrm>
          <a:prstGeom prst="rect">
            <a:avLst/>
          </a:prstGeom>
          <a:noFill/>
        </p:spPr>
        <p:txBody>
          <a:bodyPr wrap="square">
            <a:spAutoFit/>
          </a:bodyPr>
          <a:lstStyle/>
          <a:p>
            <a:r>
              <a:rPr lang="en-GB" sz="3200" dirty="0">
                <a:solidFill>
                  <a:schemeClr val="bg1"/>
                </a:solidFill>
                <a:latin typeface="Arial" panose="020B0604020202020204" pitchFamily="34" charset="0"/>
                <a:cs typeface="Arial" panose="020B0604020202020204" pitchFamily="34" charset="0"/>
              </a:rPr>
              <a:t>The Value Curve</a:t>
            </a:r>
            <a:endParaRPr lang="en-GB" sz="32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092C2BD4-2F55-83A6-F369-540FCDBEA5FA}"/>
              </a:ext>
            </a:extLst>
          </p:cNvPr>
          <p:cNvPicPr>
            <a:picLocks noChangeAspect="1"/>
          </p:cNvPicPr>
          <p:nvPr/>
        </p:nvPicPr>
        <p:blipFill>
          <a:blip r:embed="rId3"/>
          <a:stretch>
            <a:fillRect/>
          </a:stretch>
        </p:blipFill>
        <p:spPr>
          <a:xfrm>
            <a:off x="1371600" y="1338620"/>
            <a:ext cx="6400800" cy="3927334"/>
          </a:xfrm>
          <a:prstGeom prst="rect">
            <a:avLst/>
          </a:prstGeom>
        </p:spPr>
      </p:pic>
      <p:sp>
        <p:nvSpPr>
          <p:cNvPr id="8" name="TextBox 7">
            <a:extLst>
              <a:ext uri="{FF2B5EF4-FFF2-40B4-BE49-F238E27FC236}">
                <a16:creationId xmlns:a16="http://schemas.microsoft.com/office/drawing/2014/main" id="{9D50F622-1F4B-E715-F9E3-FEA988083B3F}"/>
              </a:ext>
            </a:extLst>
          </p:cNvPr>
          <p:cNvSpPr txBox="1"/>
          <p:nvPr/>
        </p:nvSpPr>
        <p:spPr>
          <a:xfrm>
            <a:off x="838200" y="5562600"/>
            <a:ext cx="7086600" cy="1107996"/>
          </a:xfrm>
          <a:prstGeom prst="rect">
            <a:avLst/>
          </a:prstGeom>
          <a:noFill/>
        </p:spPr>
        <p:txBody>
          <a:bodyPr wrap="square" rtlCol="0">
            <a:spAutoFit/>
          </a:bodyPr>
          <a:lstStyle/>
          <a:p>
            <a:r>
              <a:rPr lang="en-GB" sz="2200" dirty="0">
                <a:solidFill>
                  <a:schemeClr val="bg1"/>
                </a:solidFill>
              </a:rPr>
              <a:t>The curve represents the strategies used by the BA and TA</a:t>
            </a:r>
          </a:p>
          <a:p>
            <a:r>
              <a:rPr lang="en-GB" sz="2200" dirty="0">
                <a:solidFill>
                  <a:schemeClr val="bg1"/>
                </a:solidFill>
              </a:rPr>
              <a:t>X axis – key criteria the company think are important</a:t>
            </a:r>
          </a:p>
          <a:p>
            <a:r>
              <a:rPr lang="en-GB" sz="2200" dirty="0">
                <a:solidFill>
                  <a:schemeClr val="bg1"/>
                </a:solidFill>
              </a:rPr>
              <a:t>Y axis – the degree to which the BA and TA invest</a:t>
            </a:r>
          </a:p>
        </p:txBody>
      </p:sp>
    </p:spTree>
    <p:extLst>
      <p:ext uri="{BB962C8B-B14F-4D97-AF65-F5344CB8AC3E}">
        <p14:creationId xmlns:p14="http://schemas.microsoft.com/office/powerpoint/2010/main" val="24243279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1943E-A554-5AA3-6F69-6C9A84D2EC35}"/>
              </a:ext>
            </a:extLst>
          </p:cNvPr>
          <p:cNvSpPr>
            <a:spLocks noGrp="1"/>
          </p:cNvSpPr>
          <p:nvPr>
            <p:ph type="title"/>
          </p:nvPr>
        </p:nvSpPr>
        <p:spPr>
          <a:xfrm>
            <a:off x="213360" y="106680"/>
            <a:ext cx="8229600" cy="533400"/>
          </a:xfrm>
        </p:spPr>
        <p:txBody>
          <a:bodyPr>
            <a:normAutofit fontScale="90000"/>
          </a:bodyPr>
          <a:lstStyle/>
          <a:p>
            <a:pPr algn="l"/>
            <a:r>
              <a:rPr lang="en-GB" sz="3200" dirty="0">
                <a:solidFill>
                  <a:schemeClr val="bg1"/>
                </a:solidFill>
                <a:latin typeface="Arial" panose="020B0604020202020204" pitchFamily="34" charset="0"/>
                <a:cs typeface="Arial" panose="020B0604020202020204" pitchFamily="34" charset="0"/>
              </a:rPr>
              <a:t>The Value Curve</a:t>
            </a:r>
          </a:p>
        </p:txBody>
      </p:sp>
      <p:sp>
        <p:nvSpPr>
          <p:cNvPr id="3" name="Vertical Text Placeholder 2">
            <a:extLst>
              <a:ext uri="{FF2B5EF4-FFF2-40B4-BE49-F238E27FC236}">
                <a16:creationId xmlns:a16="http://schemas.microsoft.com/office/drawing/2014/main" id="{CC442A71-6F7C-A219-4B69-8911D7C21902}"/>
              </a:ext>
            </a:extLst>
          </p:cNvPr>
          <p:cNvSpPr>
            <a:spLocks noGrp="1"/>
          </p:cNvSpPr>
          <p:nvPr>
            <p:ph type="body" orient="vert" idx="1"/>
          </p:nvPr>
        </p:nvSpPr>
        <p:spPr>
          <a:xfrm rot="16200000">
            <a:off x="4234070" y="1662759"/>
            <a:ext cx="736821" cy="8778241"/>
          </a:xfrm>
        </p:spPr>
        <p:txBody>
          <a:bodyPr>
            <a:noAutofit/>
          </a:bodyPr>
          <a:lstStyle/>
          <a:p>
            <a:pPr marL="0" indent="0">
              <a:buNone/>
            </a:pPr>
            <a:r>
              <a:rPr lang="en-GB" sz="1600"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https://www.mdpi.com/2199-8531/8/2/90</a:t>
            </a:r>
            <a:endParaRPr lang="en-GB" sz="1600" dirty="0">
              <a:solidFill>
                <a:schemeClr val="bg1"/>
              </a:solidFill>
              <a:latin typeface="Arial" panose="020B0604020202020204" pitchFamily="34" charset="0"/>
              <a:cs typeface="Arial" panose="020B0604020202020204" pitchFamily="34" charset="0"/>
            </a:endParaRPr>
          </a:p>
          <a:p>
            <a:pPr marL="0" indent="0">
              <a:buNone/>
            </a:pPr>
            <a:r>
              <a:rPr lang="en-GB" sz="1600" dirty="0">
                <a:solidFill>
                  <a:schemeClr val="bg1"/>
                </a:solidFill>
                <a:latin typeface="Arial" panose="020B0604020202020204" pitchFamily="34" charset="0"/>
                <a:cs typeface="Arial" panose="020B0604020202020204" pitchFamily="34" charset="0"/>
              </a:rPr>
              <a:t>Liu and Kim 2022 </a:t>
            </a:r>
          </a:p>
          <a:p>
            <a:pPr marL="0" indent="0">
              <a:buNone/>
            </a:pPr>
            <a:r>
              <a:rPr lang="en-GB" sz="1600" b="0" i="1" dirty="0">
                <a:solidFill>
                  <a:schemeClr val="bg1"/>
                </a:solidFill>
                <a:effectLst/>
                <a:latin typeface="Arial" panose="020B0604020202020204" pitchFamily="34" charset="0"/>
              </a:rPr>
              <a:t>J. Open </a:t>
            </a:r>
            <a:r>
              <a:rPr lang="en-GB" sz="1600" b="0" i="1" dirty="0" err="1">
                <a:solidFill>
                  <a:schemeClr val="bg1"/>
                </a:solidFill>
                <a:effectLst/>
                <a:latin typeface="Arial" panose="020B0604020202020204" pitchFamily="34" charset="0"/>
              </a:rPr>
              <a:t>Innov</a:t>
            </a:r>
            <a:r>
              <a:rPr lang="en-GB" sz="1600" b="0" i="1" dirty="0">
                <a:solidFill>
                  <a:schemeClr val="bg1"/>
                </a:solidFill>
                <a:effectLst/>
                <a:latin typeface="Arial" panose="020B0604020202020204" pitchFamily="34" charset="0"/>
              </a:rPr>
              <a:t>. Technol. Mark. Complex.</a:t>
            </a:r>
            <a:r>
              <a:rPr lang="en-GB" sz="1600" b="0" i="0" dirty="0">
                <a:solidFill>
                  <a:schemeClr val="bg1"/>
                </a:solidFill>
                <a:effectLst/>
                <a:latin typeface="Arial" panose="020B0604020202020204" pitchFamily="34" charset="0"/>
              </a:rPr>
              <a:t> </a:t>
            </a:r>
            <a:r>
              <a:rPr lang="en-GB" sz="1600" b="1" i="0" dirty="0">
                <a:solidFill>
                  <a:schemeClr val="bg1"/>
                </a:solidFill>
                <a:effectLst/>
                <a:latin typeface="Arial" panose="020B0604020202020204" pitchFamily="34" charset="0"/>
              </a:rPr>
              <a:t>2022</a:t>
            </a:r>
            <a:r>
              <a:rPr lang="en-GB" sz="1600" b="0" i="0" dirty="0">
                <a:solidFill>
                  <a:schemeClr val="bg1"/>
                </a:solidFill>
                <a:effectLst/>
                <a:latin typeface="Arial" panose="020B0604020202020204" pitchFamily="34" charset="0"/>
              </a:rPr>
              <a:t>, </a:t>
            </a:r>
            <a:r>
              <a:rPr lang="en-GB" sz="1600" b="0" i="1" dirty="0">
                <a:solidFill>
                  <a:schemeClr val="bg1"/>
                </a:solidFill>
                <a:effectLst/>
                <a:latin typeface="Arial" panose="020B0604020202020204" pitchFamily="34" charset="0"/>
              </a:rPr>
              <a:t>8</a:t>
            </a:r>
            <a:r>
              <a:rPr lang="en-GB" sz="1600" b="0" i="0" dirty="0">
                <a:solidFill>
                  <a:schemeClr val="bg1"/>
                </a:solidFill>
                <a:effectLst/>
                <a:latin typeface="Arial" panose="020B0604020202020204" pitchFamily="34" charset="0"/>
              </a:rPr>
              <a:t>(2), 90; </a:t>
            </a:r>
            <a:r>
              <a:rPr lang="en-GB" sz="1600" b="1" i="0" u="none" strike="noStrike" dirty="0">
                <a:solidFill>
                  <a:schemeClr val="bg1"/>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https://doi.org/10.3390/joitmc8020090</a:t>
            </a:r>
            <a:endParaRPr lang="en-GB" sz="1600" dirty="0">
              <a:solidFill>
                <a:schemeClr val="bg1"/>
              </a:solidFill>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CBAA952-91F9-6B7C-6808-FC196D38BB48}"/>
              </a:ext>
            </a:extLst>
          </p:cNvPr>
          <p:cNvPicPr>
            <a:picLocks noChangeAspect="1"/>
          </p:cNvPicPr>
          <p:nvPr/>
        </p:nvPicPr>
        <p:blipFill>
          <a:blip r:embed="rId4"/>
          <a:stretch>
            <a:fillRect/>
          </a:stretch>
        </p:blipFill>
        <p:spPr>
          <a:xfrm>
            <a:off x="304800" y="1143000"/>
            <a:ext cx="8534400" cy="4333358"/>
          </a:xfrm>
          <a:prstGeom prst="rect">
            <a:avLst/>
          </a:prstGeom>
        </p:spPr>
      </p:pic>
    </p:spTree>
    <p:extLst>
      <p:ext uri="{BB962C8B-B14F-4D97-AF65-F5344CB8AC3E}">
        <p14:creationId xmlns:p14="http://schemas.microsoft.com/office/powerpoint/2010/main" val="1978451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idx="4294967295"/>
          </p:nvPr>
        </p:nvSpPr>
        <p:spPr/>
        <p:txBody>
          <a:bodyPr lIns="91436" tIns="45718" rIns="91436" bIns="45718">
            <a:normAutofit fontScale="90000"/>
          </a:bodyPr>
          <a:lstStyle/>
          <a:p>
            <a:pPr eaLnBrk="1" hangingPunct="1">
              <a:defRPr/>
            </a:pPr>
            <a:r>
              <a:rPr lang="en-US" altLang="zh-CN" sz="4000" b="1" dirty="0">
                <a:solidFill>
                  <a:schemeClr val="bg1"/>
                </a:solidFill>
                <a:ea typeface="宋体" pitchFamily="2" charset="-122"/>
              </a:rPr>
              <a:t>Different Definitions of </a:t>
            </a:r>
            <a:br>
              <a:rPr lang="en-US" altLang="zh-CN" sz="4000" b="1" dirty="0">
                <a:solidFill>
                  <a:schemeClr val="bg1"/>
                </a:solidFill>
                <a:ea typeface="宋体" pitchFamily="2" charset="-122"/>
              </a:rPr>
            </a:br>
            <a:r>
              <a:rPr lang="en-US" altLang="zh-CN" sz="4000" b="1" dirty="0">
                <a:solidFill>
                  <a:schemeClr val="bg1"/>
                </a:solidFill>
                <a:ea typeface="宋体" pitchFamily="2" charset="-122"/>
              </a:rPr>
              <a:t>a Business Model</a:t>
            </a:r>
          </a:p>
        </p:txBody>
      </p:sp>
      <p:sp>
        <p:nvSpPr>
          <p:cNvPr id="10243" name="Rectangle 3"/>
          <p:cNvSpPr>
            <a:spLocks noGrp="1" noChangeArrowheads="1"/>
          </p:cNvSpPr>
          <p:nvPr>
            <p:ph type="body" idx="4294967295"/>
          </p:nvPr>
        </p:nvSpPr>
        <p:spPr>
          <a:xfrm>
            <a:off x="457200" y="1981200"/>
            <a:ext cx="8229600" cy="4471988"/>
          </a:xfrm>
        </p:spPr>
        <p:txBody>
          <a:bodyPr lIns="91436" tIns="45718" rIns="91436" bIns="45718">
            <a:normAutofit/>
          </a:bodyPr>
          <a:lstStyle/>
          <a:p>
            <a:pPr eaLnBrk="1" hangingPunct="1">
              <a:lnSpc>
                <a:spcPct val="90000"/>
              </a:lnSpc>
              <a:defRPr/>
            </a:pPr>
            <a:r>
              <a:rPr lang="en-US" altLang="zh-CN" sz="2800" dirty="0">
                <a:solidFill>
                  <a:schemeClr val="bg1"/>
                </a:solidFill>
                <a:ea typeface="宋体" pitchFamily="2" charset="-122"/>
              </a:rPr>
              <a:t>A Business Model is nothing else than a description of </a:t>
            </a:r>
          </a:p>
          <a:p>
            <a:pPr lvl="1" eaLnBrk="1" hangingPunct="1">
              <a:lnSpc>
                <a:spcPct val="90000"/>
              </a:lnSpc>
              <a:defRPr/>
            </a:pPr>
            <a:r>
              <a:rPr lang="en-US" altLang="zh-CN" u="sng" dirty="0">
                <a:solidFill>
                  <a:schemeClr val="bg1"/>
                </a:solidFill>
                <a:ea typeface="宋体" pitchFamily="2" charset="-122"/>
              </a:rPr>
              <a:t>the value a company offers</a:t>
            </a:r>
            <a:r>
              <a:rPr lang="en-US" altLang="zh-CN" dirty="0">
                <a:solidFill>
                  <a:schemeClr val="bg1"/>
                </a:solidFill>
                <a:ea typeface="宋体" pitchFamily="2" charset="-122"/>
              </a:rPr>
              <a:t> to one or several </a:t>
            </a:r>
            <a:r>
              <a:rPr lang="en-US" altLang="zh-CN" u="sng" dirty="0">
                <a:solidFill>
                  <a:schemeClr val="bg1"/>
                </a:solidFill>
                <a:ea typeface="宋体" pitchFamily="2" charset="-122"/>
              </a:rPr>
              <a:t>segments of customers</a:t>
            </a:r>
            <a:r>
              <a:rPr lang="en-US" altLang="zh-CN" dirty="0">
                <a:solidFill>
                  <a:schemeClr val="bg1"/>
                </a:solidFill>
                <a:ea typeface="宋体" pitchFamily="2" charset="-122"/>
              </a:rPr>
              <a:t> </a:t>
            </a:r>
          </a:p>
          <a:p>
            <a:pPr lvl="1" eaLnBrk="1" hangingPunct="1">
              <a:lnSpc>
                <a:spcPct val="90000"/>
              </a:lnSpc>
              <a:defRPr/>
            </a:pPr>
            <a:r>
              <a:rPr lang="en-US" altLang="zh-CN" dirty="0">
                <a:solidFill>
                  <a:schemeClr val="bg1"/>
                </a:solidFill>
                <a:ea typeface="宋体" pitchFamily="2" charset="-122"/>
              </a:rPr>
              <a:t>and the </a:t>
            </a:r>
            <a:r>
              <a:rPr lang="en-US" altLang="zh-CN" u="sng" dirty="0">
                <a:solidFill>
                  <a:schemeClr val="bg1"/>
                </a:solidFill>
                <a:ea typeface="宋体" pitchFamily="2" charset="-122"/>
              </a:rPr>
              <a:t>architecture</a:t>
            </a:r>
            <a:r>
              <a:rPr lang="en-US" altLang="zh-CN" dirty="0">
                <a:solidFill>
                  <a:schemeClr val="bg1"/>
                </a:solidFill>
                <a:ea typeface="宋体" pitchFamily="2" charset="-122"/>
              </a:rPr>
              <a:t> of the firm and its network of partners for creating, marketing, and delivering this value and relationship capital, in order to generate profitable and sustainable </a:t>
            </a:r>
            <a:r>
              <a:rPr lang="en-US" altLang="zh-CN" u="sng" dirty="0">
                <a:solidFill>
                  <a:schemeClr val="bg1"/>
                </a:solidFill>
                <a:ea typeface="宋体" pitchFamily="2" charset="-122"/>
              </a:rPr>
              <a:t>revenue</a:t>
            </a:r>
            <a:r>
              <a:rPr lang="en-US" altLang="zh-CN" dirty="0">
                <a:solidFill>
                  <a:schemeClr val="bg1"/>
                </a:solidFill>
                <a:ea typeface="宋体" pitchFamily="2" charset="-122"/>
              </a:rPr>
              <a:t> streams. </a:t>
            </a:r>
          </a:p>
          <a:p>
            <a:pPr algn="r" eaLnBrk="1" hangingPunct="1">
              <a:lnSpc>
                <a:spcPct val="90000"/>
              </a:lnSpc>
              <a:buFont typeface="Wingdings" pitchFamily="2" charset="2"/>
              <a:buNone/>
              <a:defRPr/>
            </a:pPr>
            <a:r>
              <a:rPr lang="en-US" altLang="zh-CN" sz="2800" dirty="0" err="1">
                <a:solidFill>
                  <a:schemeClr val="bg1"/>
                </a:solidFill>
                <a:ea typeface="宋体" pitchFamily="2" charset="-122"/>
              </a:rPr>
              <a:t>Pigneur</a:t>
            </a:r>
            <a:r>
              <a:rPr lang="en-US" altLang="zh-CN" sz="2800" dirty="0">
                <a:solidFill>
                  <a:schemeClr val="bg1"/>
                </a:solidFill>
                <a:ea typeface="宋体" pitchFamily="2" charset="-122"/>
              </a:rPr>
              <a:t> </a:t>
            </a:r>
            <a:r>
              <a:rPr lang="en-US" altLang="zh-CN" sz="2800" i="1" dirty="0">
                <a:solidFill>
                  <a:schemeClr val="bg1"/>
                </a:solidFill>
                <a:ea typeface="宋体" pitchFamily="2" charset="-122"/>
              </a:rPr>
              <a:t>et al., </a:t>
            </a:r>
            <a:r>
              <a:rPr lang="en-US" altLang="zh-CN" sz="2800" dirty="0">
                <a:solidFill>
                  <a:schemeClr val="bg1"/>
                </a:solidFill>
                <a:ea typeface="宋体" pitchFamily="2" charset="-122"/>
              </a:rPr>
              <a:t>(2002)</a:t>
            </a:r>
          </a:p>
        </p:txBody>
      </p:sp>
    </p:spTree>
    <p:extLst>
      <p:ext uri="{BB962C8B-B14F-4D97-AF65-F5344CB8AC3E}">
        <p14:creationId xmlns:p14="http://schemas.microsoft.com/office/powerpoint/2010/main" val="1605106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idx="4294967295"/>
          </p:nvPr>
        </p:nvSpPr>
        <p:spPr>
          <a:xfrm>
            <a:off x="468313" y="476250"/>
            <a:ext cx="8229600" cy="1371600"/>
          </a:xfrm>
        </p:spPr>
        <p:txBody>
          <a:bodyPr lIns="91436" tIns="45718" rIns="91436" bIns="45718"/>
          <a:lstStyle/>
          <a:p>
            <a:pPr eaLnBrk="1" hangingPunct="1">
              <a:defRPr/>
            </a:pPr>
            <a:r>
              <a:rPr lang="en-US" altLang="zh-CN" sz="4000" b="1" dirty="0">
                <a:solidFill>
                  <a:schemeClr val="bg1"/>
                </a:solidFill>
                <a:ea typeface="宋体" pitchFamily="2" charset="-122"/>
              </a:rPr>
              <a:t>Different Definitions of </a:t>
            </a:r>
            <a:br>
              <a:rPr lang="en-US" altLang="zh-CN" sz="4000" b="1" dirty="0">
                <a:solidFill>
                  <a:schemeClr val="bg1"/>
                </a:solidFill>
                <a:ea typeface="宋体" pitchFamily="2" charset="-122"/>
              </a:rPr>
            </a:br>
            <a:r>
              <a:rPr lang="en-US" altLang="zh-CN" sz="4000" b="1" dirty="0">
                <a:solidFill>
                  <a:schemeClr val="bg1"/>
                </a:solidFill>
                <a:ea typeface="宋体" pitchFamily="2" charset="-122"/>
              </a:rPr>
              <a:t>a Business Model</a:t>
            </a:r>
          </a:p>
        </p:txBody>
      </p:sp>
      <p:sp>
        <p:nvSpPr>
          <p:cNvPr id="9219" name="Rectangle 3"/>
          <p:cNvSpPr>
            <a:spLocks noGrp="1" noChangeArrowheads="1"/>
          </p:cNvSpPr>
          <p:nvPr>
            <p:ph type="body" idx="4294967295"/>
          </p:nvPr>
        </p:nvSpPr>
        <p:spPr>
          <a:xfrm>
            <a:off x="457200" y="2514600"/>
            <a:ext cx="8229600" cy="2895600"/>
          </a:xfrm>
        </p:spPr>
        <p:txBody>
          <a:bodyPr lIns="91436" tIns="45718" rIns="91436" bIns="45718"/>
          <a:lstStyle/>
          <a:p>
            <a:pPr eaLnBrk="1" hangingPunct="1">
              <a:defRPr/>
            </a:pPr>
            <a:r>
              <a:rPr lang="en-GB" altLang="zh-CN" dirty="0">
                <a:solidFill>
                  <a:schemeClr val="bg1"/>
                </a:solidFill>
                <a:ea typeface="宋体" pitchFamily="2" charset="-122"/>
              </a:rPr>
              <a:t>A summary of how a company will generate revenue, identifying its </a:t>
            </a:r>
            <a:r>
              <a:rPr lang="en-GB" altLang="zh-CN" u="sng" dirty="0">
                <a:solidFill>
                  <a:schemeClr val="bg1"/>
                </a:solidFill>
                <a:ea typeface="宋体" pitchFamily="2" charset="-122"/>
              </a:rPr>
              <a:t>product</a:t>
            </a:r>
            <a:r>
              <a:rPr lang="en-GB" altLang="zh-CN" dirty="0">
                <a:solidFill>
                  <a:schemeClr val="bg1"/>
                </a:solidFill>
                <a:ea typeface="宋体" pitchFamily="2" charset="-122"/>
              </a:rPr>
              <a:t> offering, </a:t>
            </a:r>
            <a:r>
              <a:rPr lang="en-GB" altLang="zh-CN" u="sng" dirty="0">
                <a:solidFill>
                  <a:schemeClr val="bg1"/>
                </a:solidFill>
                <a:ea typeface="宋体" pitchFamily="2" charset="-122"/>
              </a:rPr>
              <a:t>value-added services</a:t>
            </a:r>
            <a:r>
              <a:rPr lang="en-GB" altLang="zh-CN" dirty="0">
                <a:solidFill>
                  <a:schemeClr val="bg1"/>
                </a:solidFill>
                <a:ea typeface="宋体" pitchFamily="2" charset="-122"/>
              </a:rPr>
              <a:t>, </a:t>
            </a:r>
            <a:r>
              <a:rPr lang="en-GB" altLang="zh-CN" u="sng" dirty="0">
                <a:solidFill>
                  <a:schemeClr val="bg1"/>
                </a:solidFill>
                <a:ea typeface="宋体" pitchFamily="2" charset="-122"/>
              </a:rPr>
              <a:t>revenue sources</a:t>
            </a:r>
            <a:r>
              <a:rPr lang="en-GB" altLang="zh-CN" dirty="0">
                <a:solidFill>
                  <a:schemeClr val="bg1"/>
                </a:solidFill>
                <a:ea typeface="宋体" pitchFamily="2" charset="-122"/>
              </a:rPr>
              <a:t> and target </a:t>
            </a:r>
            <a:r>
              <a:rPr lang="en-GB" altLang="zh-CN" u="sng" dirty="0">
                <a:solidFill>
                  <a:schemeClr val="bg1"/>
                </a:solidFill>
                <a:ea typeface="宋体" pitchFamily="2" charset="-122"/>
              </a:rPr>
              <a:t>customers</a:t>
            </a:r>
          </a:p>
          <a:p>
            <a:pPr eaLnBrk="1" hangingPunct="1">
              <a:buFont typeface="Wingdings" pitchFamily="2" charset="2"/>
              <a:buNone/>
              <a:defRPr/>
            </a:pPr>
            <a:r>
              <a:rPr lang="en-US" altLang="zh-CN" dirty="0">
                <a:solidFill>
                  <a:schemeClr val="bg1"/>
                </a:solidFill>
                <a:ea typeface="宋体" pitchFamily="2" charset="-122"/>
              </a:rPr>
              <a:t>                                       Chaffey (2011)</a:t>
            </a:r>
            <a:endParaRPr lang="en-GB" altLang="zh-CN" dirty="0">
              <a:solidFill>
                <a:schemeClr val="bg1"/>
              </a:solidFill>
              <a:ea typeface="宋体" pitchFamily="2" charset="-122"/>
            </a:endParaRPr>
          </a:p>
          <a:p>
            <a:pPr eaLnBrk="1" hangingPunct="1">
              <a:defRPr/>
            </a:pPr>
            <a:endParaRPr lang="en-GB" altLang="zh-CN" dirty="0">
              <a:solidFill>
                <a:schemeClr val="bg1"/>
              </a:solidFill>
              <a:ea typeface="宋体" pitchFamily="2" charset="-122"/>
            </a:endParaRPr>
          </a:p>
          <a:p>
            <a:pPr eaLnBrk="1" hangingPunct="1">
              <a:defRPr/>
            </a:pPr>
            <a:endParaRPr lang="zh-CN" altLang="en-US" dirty="0">
              <a:solidFill>
                <a:schemeClr val="bg1"/>
              </a:solidFill>
              <a:ea typeface="宋体" pitchFamily="2" charset="-122"/>
            </a:endParaRPr>
          </a:p>
        </p:txBody>
      </p:sp>
    </p:spTree>
    <p:extLst>
      <p:ext uri="{BB962C8B-B14F-4D97-AF65-F5344CB8AC3E}">
        <p14:creationId xmlns:p14="http://schemas.microsoft.com/office/powerpoint/2010/main" val="29223744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idx="4294967295"/>
          </p:nvPr>
        </p:nvSpPr>
        <p:spPr>
          <a:xfrm>
            <a:off x="838200" y="444500"/>
            <a:ext cx="7772400" cy="1036638"/>
          </a:xfrm>
        </p:spPr>
        <p:txBody>
          <a:bodyPr lIns="91436" tIns="45718" rIns="91436" bIns="45718">
            <a:normAutofit fontScale="90000"/>
          </a:bodyPr>
          <a:lstStyle/>
          <a:p>
            <a:pPr eaLnBrk="1" hangingPunct="1">
              <a:defRPr/>
            </a:pPr>
            <a:r>
              <a:rPr lang="en-US" altLang="zh-CN" sz="4000" dirty="0">
                <a:solidFill>
                  <a:schemeClr val="bg1"/>
                </a:solidFill>
                <a:ea typeface="宋体" pitchFamily="2" charset="-122"/>
              </a:rPr>
              <a:t>More Classification of e-Commerce  by Transactions or Interactions</a:t>
            </a:r>
            <a:endParaRPr lang="en-US" altLang="zh-CN" sz="3200" dirty="0">
              <a:solidFill>
                <a:schemeClr val="bg1"/>
              </a:solidFill>
              <a:ea typeface="宋体" pitchFamily="2" charset="-122"/>
            </a:endParaRPr>
          </a:p>
        </p:txBody>
      </p:sp>
      <p:sp>
        <p:nvSpPr>
          <p:cNvPr id="37891" name="Rectangle 3"/>
          <p:cNvSpPr>
            <a:spLocks noGrp="1" noChangeArrowheads="1"/>
          </p:cNvSpPr>
          <p:nvPr>
            <p:ph type="body" idx="4294967295"/>
          </p:nvPr>
        </p:nvSpPr>
        <p:spPr>
          <a:xfrm>
            <a:off x="457200" y="1981200"/>
            <a:ext cx="8229600" cy="4525963"/>
          </a:xfrm>
        </p:spPr>
        <p:txBody>
          <a:bodyPr lIns="91436" tIns="45718" rIns="91436" bIns="45718">
            <a:normAutofit/>
          </a:bodyPr>
          <a:lstStyle/>
          <a:p>
            <a:pPr eaLnBrk="1" hangingPunct="1">
              <a:defRPr/>
            </a:pPr>
            <a:r>
              <a:rPr lang="en-US" altLang="zh-CN" sz="2800" i="1" dirty="0">
                <a:solidFill>
                  <a:schemeClr val="bg1"/>
                </a:solidFill>
                <a:ea typeface="宋体" pitchFamily="2" charset="-122"/>
              </a:rPr>
              <a:t>business-to-business-to-consumer (B2B2C):</a:t>
            </a:r>
            <a:r>
              <a:rPr lang="en-US" altLang="zh-CN" sz="2800" b="1" dirty="0">
                <a:solidFill>
                  <a:schemeClr val="bg1"/>
                </a:solidFill>
                <a:ea typeface="宋体" pitchFamily="2" charset="-122"/>
              </a:rPr>
              <a:t> </a:t>
            </a:r>
            <a:r>
              <a:rPr lang="en-US" altLang="zh-CN" sz="2800" dirty="0">
                <a:solidFill>
                  <a:schemeClr val="bg1"/>
                </a:solidFill>
                <a:ea typeface="宋体" pitchFamily="2" charset="-122"/>
              </a:rPr>
              <a:t>e-commerce model in which a business provides some product or service to a client business that maintains its own customers (</a:t>
            </a:r>
            <a:r>
              <a:rPr lang="en-GB" sz="2000" b="0" i="0" dirty="0">
                <a:solidFill>
                  <a:schemeClr val="bg1"/>
                </a:solidFill>
                <a:effectLst/>
                <a:latin typeface="Google Sans"/>
              </a:rPr>
              <a:t>Online food ordering platforms)</a:t>
            </a:r>
            <a:endParaRPr lang="en-US" altLang="zh-CN" sz="2000" dirty="0">
              <a:solidFill>
                <a:schemeClr val="bg1"/>
              </a:solidFill>
              <a:ea typeface="宋体" pitchFamily="2" charset="-122"/>
            </a:endParaRPr>
          </a:p>
          <a:p>
            <a:pPr eaLnBrk="1" hangingPunct="1">
              <a:defRPr/>
            </a:pPr>
            <a:endParaRPr lang="en-US" altLang="zh-CN" sz="2800" dirty="0">
              <a:solidFill>
                <a:schemeClr val="bg1"/>
              </a:solidFill>
              <a:ea typeface="宋体" pitchFamily="2" charset="-122"/>
            </a:endParaRPr>
          </a:p>
          <a:p>
            <a:pPr eaLnBrk="1" hangingPunct="1">
              <a:defRPr/>
            </a:pPr>
            <a:r>
              <a:rPr lang="en-US" altLang="zh-CN" sz="2800" i="1" dirty="0">
                <a:solidFill>
                  <a:schemeClr val="bg1"/>
                </a:solidFill>
                <a:ea typeface="宋体" pitchFamily="2" charset="-122"/>
              </a:rPr>
              <a:t>consumer-to-business (C2B):</a:t>
            </a:r>
            <a:r>
              <a:rPr lang="en-US" altLang="zh-CN" sz="2800" dirty="0">
                <a:solidFill>
                  <a:schemeClr val="bg1"/>
                </a:solidFill>
                <a:ea typeface="宋体" pitchFamily="2" charset="-122"/>
              </a:rPr>
              <a:t> </a:t>
            </a:r>
          </a:p>
          <a:p>
            <a:pPr eaLnBrk="1" hangingPunct="1">
              <a:buFont typeface="Wingdings" pitchFamily="2" charset="2"/>
              <a:buNone/>
              <a:defRPr/>
            </a:pPr>
            <a:r>
              <a:rPr lang="en-US" altLang="zh-CN" sz="2800" b="1" dirty="0">
                <a:solidFill>
                  <a:schemeClr val="bg1"/>
                </a:solidFill>
                <a:ea typeface="宋体" pitchFamily="2" charset="-122"/>
              </a:rPr>
              <a:t>	</a:t>
            </a:r>
            <a:r>
              <a:rPr lang="en-US" altLang="zh-CN" sz="2800" dirty="0">
                <a:solidFill>
                  <a:schemeClr val="bg1"/>
                </a:solidFill>
                <a:ea typeface="宋体" pitchFamily="2" charset="-122"/>
              </a:rPr>
              <a:t>e-commerce model in which individuals use the Internet to sell products or services to </a:t>
            </a:r>
            <a:r>
              <a:rPr lang="en-US" altLang="zh-CN" sz="2800" dirty="0" err="1">
                <a:solidFill>
                  <a:schemeClr val="bg1"/>
                </a:solidFill>
                <a:ea typeface="宋体" pitchFamily="2" charset="-122"/>
              </a:rPr>
              <a:t>organisations</a:t>
            </a:r>
            <a:r>
              <a:rPr lang="en-US" altLang="zh-CN" sz="2800" dirty="0">
                <a:solidFill>
                  <a:schemeClr val="bg1"/>
                </a:solidFill>
                <a:ea typeface="宋体" pitchFamily="2" charset="-122"/>
              </a:rPr>
              <a:t> </a:t>
            </a:r>
            <a:r>
              <a:rPr lang="en-US" altLang="zh-CN" sz="2200" dirty="0">
                <a:solidFill>
                  <a:schemeClr val="bg1"/>
                </a:solidFill>
                <a:latin typeface="Arial" panose="020B0604020202020204" pitchFamily="34" charset="0"/>
                <a:ea typeface="宋体" pitchFamily="2" charset="-122"/>
                <a:cs typeface="Arial" panose="020B0604020202020204" pitchFamily="34" charset="0"/>
              </a:rPr>
              <a:t>(</a:t>
            </a:r>
            <a:r>
              <a:rPr lang="en-US" altLang="zh-CN" sz="2200" dirty="0" err="1">
                <a:solidFill>
                  <a:schemeClr val="bg1"/>
                </a:solidFill>
                <a:latin typeface="Arial" panose="020B0604020202020204" pitchFamily="34" charset="0"/>
                <a:ea typeface="宋体" pitchFamily="2" charset="-122"/>
                <a:cs typeface="Arial" panose="020B0604020202020204" pitchFamily="34" charset="0"/>
              </a:rPr>
              <a:t>etsy</a:t>
            </a:r>
            <a:r>
              <a:rPr lang="en-US" altLang="zh-CN" sz="2200" dirty="0">
                <a:solidFill>
                  <a:schemeClr val="bg1"/>
                </a:solidFill>
                <a:latin typeface="Arial" panose="020B0604020202020204" pitchFamily="34" charset="0"/>
                <a:ea typeface="宋体" pitchFamily="2" charset="-122"/>
                <a:cs typeface="Arial" panose="020B0604020202020204" pitchFamily="34" charset="0"/>
              </a:rPr>
              <a:t> </a:t>
            </a:r>
            <a:r>
              <a:rPr lang="en-US" altLang="zh-CN" sz="2200" dirty="0" err="1">
                <a:solidFill>
                  <a:schemeClr val="bg1"/>
                </a:solidFill>
                <a:latin typeface="Arial" panose="020B0604020202020204" pitchFamily="34" charset="0"/>
                <a:ea typeface="宋体" pitchFamily="2" charset="-122"/>
                <a:cs typeface="Arial" panose="020B0604020202020204" pitchFamily="34" charset="0"/>
              </a:rPr>
              <a:t>ebay</a:t>
            </a:r>
            <a:r>
              <a:rPr lang="en-US" altLang="zh-CN" sz="2200" dirty="0">
                <a:solidFill>
                  <a:schemeClr val="bg1"/>
                </a:solidFill>
                <a:latin typeface="Arial" panose="020B0604020202020204" pitchFamily="34" charset="0"/>
                <a:ea typeface="宋体" pitchFamily="2" charset="-122"/>
                <a:cs typeface="Arial" panose="020B0604020202020204" pitchFamily="34" charset="0"/>
              </a:rPr>
              <a:t>)</a:t>
            </a:r>
          </a:p>
        </p:txBody>
      </p:sp>
    </p:spTree>
    <p:extLst>
      <p:ext uri="{BB962C8B-B14F-4D97-AF65-F5344CB8AC3E}">
        <p14:creationId xmlns:p14="http://schemas.microsoft.com/office/powerpoint/2010/main" val="1904221775"/>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idx="4294967295"/>
          </p:nvPr>
        </p:nvSpPr>
        <p:spPr>
          <a:xfrm>
            <a:off x="914400" y="304800"/>
            <a:ext cx="7924800" cy="1431925"/>
          </a:xfrm>
        </p:spPr>
        <p:txBody>
          <a:bodyPr lIns="91436" tIns="45718" rIns="91436" bIns="45718"/>
          <a:lstStyle/>
          <a:p>
            <a:pPr eaLnBrk="1" hangingPunct="1">
              <a:defRPr/>
            </a:pPr>
            <a:r>
              <a:rPr lang="en-US" altLang="zh-CN" sz="4000" dirty="0">
                <a:solidFill>
                  <a:schemeClr val="bg1"/>
                </a:solidFill>
                <a:ea typeface="宋体" pitchFamily="2" charset="-122"/>
              </a:rPr>
              <a:t>More Classification of e-Commerce by Transactions or Interactions </a:t>
            </a:r>
            <a:r>
              <a:rPr lang="en-US" altLang="zh-CN" sz="3200" dirty="0">
                <a:solidFill>
                  <a:schemeClr val="bg1"/>
                </a:solidFill>
                <a:ea typeface="宋体" pitchFamily="2" charset="-122"/>
              </a:rPr>
              <a:t>(cont.)</a:t>
            </a:r>
          </a:p>
        </p:txBody>
      </p:sp>
      <p:sp>
        <p:nvSpPr>
          <p:cNvPr id="38915" name="Rectangle 3"/>
          <p:cNvSpPr>
            <a:spLocks noGrp="1" noChangeArrowheads="1"/>
          </p:cNvSpPr>
          <p:nvPr>
            <p:ph type="body" idx="4294967295"/>
          </p:nvPr>
        </p:nvSpPr>
        <p:spPr>
          <a:xfrm>
            <a:off x="457200" y="2027237"/>
            <a:ext cx="8229600" cy="4525963"/>
          </a:xfrm>
        </p:spPr>
        <p:txBody>
          <a:bodyPr lIns="91436" tIns="45718" rIns="91436" bIns="45718"/>
          <a:lstStyle/>
          <a:p>
            <a:pPr eaLnBrk="1" hangingPunct="1">
              <a:defRPr/>
            </a:pPr>
            <a:r>
              <a:rPr lang="en-US" altLang="zh-CN" sz="2800" i="1" dirty="0">
                <a:solidFill>
                  <a:schemeClr val="bg1"/>
                </a:solidFill>
                <a:ea typeface="宋体" pitchFamily="2" charset="-122"/>
              </a:rPr>
              <a:t>consumer-to-consumer (C2C):</a:t>
            </a:r>
            <a:r>
              <a:rPr lang="en-US" altLang="zh-CN" sz="2800" b="1" dirty="0">
                <a:solidFill>
                  <a:schemeClr val="bg1"/>
                </a:solidFill>
                <a:ea typeface="宋体" pitchFamily="2" charset="-122"/>
              </a:rPr>
              <a:t> </a:t>
            </a:r>
          </a:p>
          <a:p>
            <a:pPr eaLnBrk="1" hangingPunct="1">
              <a:buFont typeface="Wingdings" pitchFamily="2" charset="2"/>
              <a:buNone/>
              <a:defRPr/>
            </a:pPr>
            <a:r>
              <a:rPr lang="en-US" altLang="zh-CN" sz="2800" dirty="0">
                <a:solidFill>
                  <a:schemeClr val="bg1"/>
                </a:solidFill>
                <a:ea typeface="宋体" pitchFamily="2" charset="-122"/>
              </a:rPr>
              <a:t>	e-commerce model in which consumers sell directly to other consumers (</a:t>
            </a:r>
            <a:r>
              <a:rPr lang="en-US" altLang="zh-CN" sz="2800" dirty="0" err="1">
                <a:solidFill>
                  <a:schemeClr val="bg1"/>
                </a:solidFill>
                <a:ea typeface="宋体" pitchFamily="2" charset="-122"/>
              </a:rPr>
              <a:t>ebay</a:t>
            </a:r>
            <a:r>
              <a:rPr lang="en-US" altLang="zh-CN" sz="2800" dirty="0">
                <a:solidFill>
                  <a:schemeClr val="bg1"/>
                </a:solidFill>
                <a:ea typeface="宋体" pitchFamily="2" charset="-122"/>
              </a:rPr>
              <a:t>, communities)</a:t>
            </a:r>
            <a:endParaRPr lang="en-US" altLang="zh-CN" sz="2800" i="1" dirty="0">
              <a:solidFill>
                <a:schemeClr val="bg1"/>
              </a:solidFill>
              <a:ea typeface="宋体" pitchFamily="2" charset="-122"/>
            </a:endParaRPr>
          </a:p>
          <a:p>
            <a:pPr eaLnBrk="1" hangingPunct="1">
              <a:defRPr/>
            </a:pPr>
            <a:endParaRPr lang="en-US" altLang="zh-CN" sz="2800" i="1" dirty="0">
              <a:solidFill>
                <a:schemeClr val="bg1"/>
              </a:solidFill>
              <a:ea typeface="宋体" pitchFamily="2" charset="-122"/>
            </a:endParaRPr>
          </a:p>
          <a:p>
            <a:pPr eaLnBrk="1" hangingPunct="1">
              <a:defRPr/>
            </a:pPr>
            <a:r>
              <a:rPr lang="en-US" altLang="zh-CN" sz="2800" i="1" dirty="0">
                <a:solidFill>
                  <a:schemeClr val="bg1"/>
                </a:solidFill>
                <a:ea typeface="宋体" pitchFamily="2" charset="-122"/>
              </a:rPr>
              <a:t>peer-to-peer (P2P):</a:t>
            </a:r>
            <a:r>
              <a:rPr lang="en-US" altLang="zh-CN" sz="2800" b="1" dirty="0">
                <a:solidFill>
                  <a:schemeClr val="bg1"/>
                </a:solidFill>
                <a:ea typeface="宋体" pitchFamily="2" charset="-122"/>
              </a:rPr>
              <a:t> </a:t>
            </a:r>
            <a:r>
              <a:rPr lang="en-US" altLang="zh-CN" sz="2800" dirty="0">
                <a:solidFill>
                  <a:schemeClr val="bg1"/>
                </a:solidFill>
                <a:ea typeface="宋体" pitchFamily="2" charset="-122"/>
              </a:rPr>
              <a:t>technology that enables networked peer computers to share data and processing with each other directly; can be used in C2C, B2B, and B2C e-commerce </a:t>
            </a:r>
            <a:r>
              <a:rPr lang="en-US" altLang="zh-CN" sz="2200" dirty="0">
                <a:solidFill>
                  <a:schemeClr val="bg1"/>
                </a:solidFill>
                <a:latin typeface="Arial" panose="020B0604020202020204" pitchFamily="34" charset="0"/>
                <a:ea typeface="宋体" pitchFamily="2" charset="-122"/>
                <a:cs typeface="Arial" panose="020B0604020202020204" pitchFamily="34" charset="0"/>
              </a:rPr>
              <a:t>(Airbnb – use the platform to </a:t>
            </a:r>
            <a:r>
              <a:rPr lang="en-GB" sz="2200" b="0" i="0" dirty="0">
                <a:solidFill>
                  <a:schemeClr val="bg1"/>
                </a:solidFill>
                <a:effectLst/>
                <a:latin typeface="Arial" panose="020B0604020202020204" pitchFamily="34" charset="0"/>
                <a:cs typeface="Arial" panose="020B0604020202020204" pitchFamily="34" charset="0"/>
              </a:rPr>
              <a:t>help consumers find each other, trust one another, and make secure payments)</a:t>
            </a:r>
            <a:endParaRPr lang="en-US" altLang="zh-CN" sz="2200" dirty="0">
              <a:solidFill>
                <a:schemeClr val="bg1"/>
              </a:solidFill>
              <a:latin typeface="Arial" panose="020B0604020202020204" pitchFamily="34" charset="0"/>
              <a:ea typeface="宋体" pitchFamily="2" charset="-122"/>
              <a:cs typeface="Arial" panose="020B0604020202020204" pitchFamily="34" charset="0"/>
            </a:endParaRPr>
          </a:p>
        </p:txBody>
      </p:sp>
    </p:spTree>
    <p:extLst>
      <p:ext uri="{BB962C8B-B14F-4D97-AF65-F5344CB8AC3E}">
        <p14:creationId xmlns:p14="http://schemas.microsoft.com/office/powerpoint/2010/main" val="4135267980"/>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idx="4294967295"/>
          </p:nvPr>
        </p:nvSpPr>
        <p:spPr>
          <a:xfrm>
            <a:off x="1066800" y="304800"/>
            <a:ext cx="8077200" cy="1431925"/>
          </a:xfrm>
        </p:spPr>
        <p:txBody>
          <a:bodyPr lIns="91436" tIns="45718" rIns="91436" bIns="45718"/>
          <a:lstStyle/>
          <a:p>
            <a:pPr eaLnBrk="1" hangingPunct="1">
              <a:defRPr/>
            </a:pPr>
            <a:r>
              <a:rPr lang="en-US" altLang="zh-CN" sz="4000" dirty="0">
                <a:solidFill>
                  <a:schemeClr val="bg1"/>
                </a:solidFill>
                <a:ea typeface="宋体" pitchFamily="2" charset="-122"/>
              </a:rPr>
              <a:t>More Classification of e-Commerce by Transactions or Interactions </a:t>
            </a:r>
            <a:r>
              <a:rPr lang="en-US" altLang="zh-CN" sz="3200" dirty="0">
                <a:solidFill>
                  <a:schemeClr val="bg1"/>
                </a:solidFill>
                <a:ea typeface="宋体" pitchFamily="2" charset="-122"/>
              </a:rPr>
              <a:t>(cont.)</a:t>
            </a:r>
          </a:p>
        </p:txBody>
      </p:sp>
      <p:sp>
        <p:nvSpPr>
          <p:cNvPr id="39939" name="Rectangle 3"/>
          <p:cNvSpPr>
            <a:spLocks noGrp="1" noChangeArrowheads="1"/>
          </p:cNvSpPr>
          <p:nvPr>
            <p:ph type="body" idx="4294967295"/>
          </p:nvPr>
        </p:nvSpPr>
        <p:spPr>
          <a:xfrm>
            <a:off x="457200" y="1981200"/>
            <a:ext cx="8229600" cy="4543425"/>
          </a:xfrm>
        </p:spPr>
        <p:txBody>
          <a:bodyPr lIns="91436" tIns="45718" rIns="91436" bIns="45718">
            <a:normAutofit fontScale="92500" lnSpcReduction="10000"/>
          </a:bodyPr>
          <a:lstStyle/>
          <a:p>
            <a:pPr eaLnBrk="1" hangingPunct="1">
              <a:defRPr/>
            </a:pPr>
            <a:r>
              <a:rPr lang="en-US" altLang="zh-CN" sz="2800" i="1" dirty="0">
                <a:solidFill>
                  <a:schemeClr val="bg1"/>
                </a:solidFill>
                <a:ea typeface="宋体" pitchFamily="2" charset="-122"/>
              </a:rPr>
              <a:t>collaborative commerce (c-commerce):</a:t>
            </a:r>
            <a:r>
              <a:rPr lang="en-US" altLang="zh-CN" sz="2800" b="1" dirty="0">
                <a:solidFill>
                  <a:schemeClr val="bg1"/>
                </a:solidFill>
                <a:ea typeface="宋体" pitchFamily="2" charset="-122"/>
              </a:rPr>
              <a:t> </a:t>
            </a:r>
          </a:p>
          <a:p>
            <a:pPr eaLnBrk="1" hangingPunct="1">
              <a:buFont typeface="Wingdings" pitchFamily="2" charset="2"/>
              <a:buNone/>
              <a:defRPr/>
            </a:pPr>
            <a:r>
              <a:rPr lang="en-US" altLang="zh-CN" sz="2800" dirty="0">
                <a:solidFill>
                  <a:schemeClr val="bg1"/>
                </a:solidFill>
                <a:ea typeface="宋体" pitchFamily="2" charset="-122"/>
              </a:rPr>
              <a:t>	e-commerce model in which individuals or groups communicate or collaborate online (companies pair up services to collaborate – food services)</a:t>
            </a:r>
            <a:endParaRPr lang="en-US" altLang="zh-CN" sz="2800" b="1" dirty="0">
              <a:solidFill>
                <a:schemeClr val="bg1"/>
              </a:solidFill>
              <a:ea typeface="宋体" pitchFamily="2" charset="-122"/>
            </a:endParaRPr>
          </a:p>
          <a:p>
            <a:pPr eaLnBrk="1" hangingPunct="1">
              <a:defRPr/>
            </a:pPr>
            <a:endParaRPr lang="en-US" altLang="zh-CN" sz="2800" i="1" dirty="0">
              <a:solidFill>
                <a:schemeClr val="bg1"/>
              </a:solidFill>
              <a:ea typeface="宋体" pitchFamily="2" charset="-122"/>
            </a:endParaRPr>
          </a:p>
          <a:p>
            <a:pPr eaLnBrk="1" hangingPunct="1">
              <a:defRPr/>
            </a:pPr>
            <a:r>
              <a:rPr lang="en-US" altLang="zh-CN" sz="2800" i="1" dirty="0">
                <a:solidFill>
                  <a:schemeClr val="bg1"/>
                </a:solidFill>
                <a:ea typeface="宋体" pitchFamily="2" charset="-122"/>
              </a:rPr>
              <a:t>e-learning:</a:t>
            </a:r>
            <a:r>
              <a:rPr lang="en-US" altLang="zh-CN" sz="2800" b="1" dirty="0">
                <a:solidFill>
                  <a:schemeClr val="bg1"/>
                </a:solidFill>
                <a:ea typeface="宋体" pitchFamily="2" charset="-122"/>
              </a:rPr>
              <a:t> t</a:t>
            </a:r>
            <a:r>
              <a:rPr lang="en-US" altLang="zh-CN" sz="2800" dirty="0">
                <a:solidFill>
                  <a:schemeClr val="bg1"/>
                </a:solidFill>
                <a:ea typeface="宋体" pitchFamily="2" charset="-122"/>
              </a:rPr>
              <a:t>he online delivery of information for purposes of training or education (Moodle,  Canvas, </a:t>
            </a:r>
            <a:r>
              <a:rPr lang="en-US" altLang="zh-CN" sz="2800" dirty="0" err="1">
                <a:solidFill>
                  <a:schemeClr val="bg1"/>
                </a:solidFill>
                <a:ea typeface="宋体" pitchFamily="2" charset="-122"/>
              </a:rPr>
              <a:t>ScreenPal</a:t>
            </a:r>
            <a:r>
              <a:rPr lang="en-US" altLang="zh-CN" sz="2800" dirty="0">
                <a:solidFill>
                  <a:schemeClr val="bg1"/>
                </a:solidFill>
                <a:ea typeface="宋体" pitchFamily="2" charset="-122"/>
              </a:rPr>
              <a:t>)</a:t>
            </a:r>
            <a:endParaRPr lang="en-US" altLang="zh-CN" sz="2800" b="1" dirty="0">
              <a:solidFill>
                <a:schemeClr val="bg1"/>
              </a:solidFill>
              <a:ea typeface="宋体" pitchFamily="2" charset="-122"/>
            </a:endParaRPr>
          </a:p>
          <a:p>
            <a:pPr eaLnBrk="1" hangingPunct="1">
              <a:defRPr/>
            </a:pPr>
            <a:endParaRPr lang="en-US" altLang="zh-CN" sz="2800" i="1" dirty="0">
              <a:solidFill>
                <a:schemeClr val="bg1"/>
              </a:solidFill>
              <a:ea typeface="宋体" pitchFamily="2" charset="-122"/>
            </a:endParaRPr>
          </a:p>
          <a:p>
            <a:pPr eaLnBrk="1" hangingPunct="1">
              <a:defRPr/>
            </a:pPr>
            <a:r>
              <a:rPr lang="en-US" altLang="zh-CN" sz="2800" i="1" dirty="0">
                <a:solidFill>
                  <a:schemeClr val="bg1"/>
                </a:solidFill>
                <a:ea typeface="宋体" pitchFamily="2" charset="-122"/>
              </a:rPr>
              <a:t>exchange (electronic):</a:t>
            </a:r>
            <a:r>
              <a:rPr lang="en-US" altLang="zh-CN" sz="2800" b="1" dirty="0">
                <a:solidFill>
                  <a:schemeClr val="bg1"/>
                </a:solidFill>
                <a:ea typeface="宋体" pitchFamily="2" charset="-122"/>
              </a:rPr>
              <a:t> a</a:t>
            </a:r>
            <a:r>
              <a:rPr lang="en-US" altLang="zh-CN" sz="2800" dirty="0">
                <a:solidFill>
                  <a:schemeClr val="bg1"/>
                </a:solidFill>
                <a:ea typeface="宋体" pitchFamily="2" charset="-122"/>
              </a:rPr>
              <a:t> public electronic market with many buyers and sellers (Stock exchange)</a:t>
            </a:r>
          </a:p>
        </p:txBody>
      </p:sp>
    </p:spTree>
    <p:extLst>
      <p:ext uri="{BB962C8B-B14F-4D97-AF65-F5344CB8AC3E}">
        <p14:creationId xmlns:p14="http://schemas.microsoft.com/office/powerpoint/2010/main" val="2317087682"/>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idx="4294967295"/>
          </p:nvPr>
        </p:nvSpPr>
        <p:spPr>
          <a:xfrm>
            <a:off x="914400" y="304800"/>
            <a:ext cx="7772400" cy="1431925"/>
          </a:xfrm>
        </p:spPr>
        <p:txBody>
          <a:bodyPr lIns="91436" tIns="45718" rIns="91436" bIns="45718"/>
          <a:lstStyle/>
          <a:p>
            <a:pPr eaLnBrk="1" hangingPunct="1">
              <a:defRPr/>
            </a:pPr>
            <a:r>
              <a:rPr lang="en-US" altLang="zh-CN" sz="4000" dirty="0">
                <a:solidFill>
                  <a:schemeClr val="bg1"/>
                </a:solidFill>
                <a:ea typeface="宋体" pitchFamily="2" charset="-122"/>
              </a:rPr>
              <a:t>Classification of e-Commerce by Transactions or Interactions </a:t>
            </a:r>
            <a:r>
              <a:rPr lang="en-US" altLang="zh-CN" sz="3200" dirty="0">
                <a:solidFill>
                  <a:schemeClr val="bg1"/>
                </a:solidFill>
                <a:ea typeface="宋体" pitchFamily="2" charset="-122"/>
              </a:rPr>
              <a:t>(cont.)</a:t>
            </a:r>
          </a:p>
        </p:txBody>
      </p:sp>
      <p:sp>
        <p:nvSpPr>
          <p:cNvPr id="40963" name="Rectangle 3"/>
          <p:cNvSpPr>
            <a:spLocks noGrp="1" noChangeArrowheads="1"/>
          </p:cNvSpPr>
          <p:nvPr>
            <p:ph type="body" idx="4294967295"/>
          </p:nvPr>
        </p:nvSpPr>
        <p:spPr>
          <a:xfrm>
            <a:off x="457200" y="1981200"/>
            <a:ext cx="8229600" cy="4400550"/>
          </a:xfrm>
        </p:spPr>
        <p:txBody>
          <a:bodyPr lIns="91436" tIns="45718" rIns="91436" bIns="45718">
            <a:normAutofit fontScale="92500"/>
          </a:bodyPr>
          <a:lstStyle/>
          <a:p>
            <a:pPr eaLnBrk="1" hangingPunct="1">
              <a:defRPr/>
            </a:pPr>
            <a:r>
              <a:rPr lang="en-US" altLang="zh-CN" sz="2800" i="1" dirty="0">
                <a:solidFill>
                  <a:schemeClr val="bg1"/>
                </a:solidFill>
                <a:ea typeface="宋体" pitchFamily="2" charset="-122"/>
              </a:rPr>
              <a:t>exchange-to-exchange (E2E):</a:t>
            </a:r>
            <a:r>
              <a:rPr lang="en-US" altLang="zh-CN" sz="2800" dirty="0">
                <a:solidFill>
                  <a:schemeClr val="bg1"/>
                </a:solidFill>
                <a:ea typeface="宋体" pitchFamily="2" charset="-122"/>
              </a:rPr>
              <a:t> e-commerce model in which electronic exchanges formally connect to one another for the purpose of exchanging information ( a website to a business, chemical industry) (Sell to Wales – Connects a contractor to sub contract a tender)</a:t>
            </a:r>
            <a:endParaRPr lang="en-US" altLang="zh-CN" sz="2800" i="1" dirty="0">
              <a:solidFill>
                <a:schemeClr val="bg1"/>
              </a:solidFill>
              <a:ea typeface="宋体" pitchFamily="2" charset="-122"/>
            </a:endParaRPr>
          </a:p>
          <a:p>
            <a:pPr eaLnBrk="1" hangingPunct="1">
              <a:defRPr/>
            </a:pPr>
            <a:endParaRPr lang="en-US" altLang="zh-CN" sz="2800" i="1" dirty="0">
              <a:solidFill>
                <a:schemeClr val="bg1"/>
              </a:solidFill>
              <a:ea typeface="宋体" pitchFamily="2" charset="-122"/>
            </a:endParaRPr>
          </a:p>
          <a:p>
            <a:pPr eaLnBrk="1" hangingPunct="1">
              <a:defRPr/>
            </a:pPr>
            <a:r>
              <a:rPr lang="en-US" altLang="zh-CN" sz="2800" i="1" dirty="0">
                <a:solidFill>
                  <a:schemeClr val="bg1"/>
                </a:solidFill>
                <a:ea typeface="宋体" pitchFamily="2" charset="-122"/>
              </a:rPr>
              <a:t>e-government:</a:t>
            </a:r>
            <a:r>
              <a:rPr lang="en-US" altLang="zh-CN" sz="2800" dirty="0">
                <a:solidFill>
                  <a:schemeClr val="bg1"/>
                </a:solidFill>
                <a:ea typeface="宋体" pitchFamily="2" charset="-122"/>
              </a:rPr>
              <a:t> e-commerce model in which a government entity buys or provides goods, services, or information to businesses or individual citizens (G2C, G2B)</a:t>
            </a:r>
          </a:p>
        </p:txBody>
      </p:sp>
    </p:spTree>
    <p:extLst>
      <p:ext uri="{BB962C8B-B14F-4D97-AF65-F5344CB8AC3E}">
        <p14:creationId xmlns:p14="http://schemas.microsoft.com/office/powerpoint/2010/main" val="2503735659"/>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idx="4294967295"/>
          </p:nvPr>
        </p:nvSpPr>
        <p:spPr/>
        <p:txBody>
          <a:bodyPr lIns="91436" tIns="45718" rIns="91436" bIns="45718"/>
          <a:lstStyle/>
          <a:p>
            <a:pPr eaLnBrk="1" hangingPunct="1">
              <a:defRPr/>
            </a:pPr>
            <a:r>
              <a:rPr lang="en-GB" altLang="zh-CN" sz="2800" b="1" dirty="0">
                <a:solidFill>
                  <a:schemeClr val="bg1"/>
                </a:solidFill>
                <a:ea typeface="宋体" pitchFamily="2" charset="-122"/>
              </a:rPr>
              <a:t>Summary of transaction alternatives between businesses and consumers</a:t>
            </a:r>
          </a:p>
        </p:txBody>
      </p:sp>
      <p:graphicFrame>
        <p:nvGraphicFramePr>
          <p:cNvPr id="126990" name="Group 14"/>
          <p:cNvGraphicFramePr>
            <a:graphicFrameLocks noGrp="1"/>
          </p:cNvGraphicFramePr>
          <p:nvPr>
            <p:ph idx="4294967295"/>
            <p:extLst>
              <p:ext uri="{D42A27DB-BD31-4B8C-83A1-F6EECF244321}">
                <p14:modId xmlns:p14="http://schemas.microsoft.com/office/powerpoint/2010/main" val="772384582"/>
              </p:ext>
            </p:extLst>
          </p:nvPr>
        </p:nvGraphicFramePr>
        <p:xfrm>
          <a:off x="1068388" y="1844675"/>
          <a:ext cx="7391400" cy="4495800"/>
        </p:xfrm>
        <a:graphic>
          <a:graphicData uri="http://schemas.openxmlformats.org/drawingml/2006/table">
            <a:tbl>
              <a:tblPr/>
              <a:tblGrid>
                <a:gridCol w="3697287">
                  <a:extLst>
                    <a:ext uri="{9D8B030D-6E8A-4147-A177-3AD203B41FA5}">
                      <a16:colId xmlns:a16="http://schemas.microsoft.com/office/drawing/2014/main" val="20000"/>
                    </a:ext>
                  </a:extLst>
                </a:gridCol>
                <a:gridCol w="3694113">
                  <a:extLst>
                    <a:ext uri="{9D8B030D-6E8A-4147-A177-3AD203B41FA5}">
                      <a16:colId xmlns:a16="http://schemas.microsoft.com/office/drawing/2014/main" val="20001"/>
                    </a:ext>
                  </a:extLst>
                </a:gridCol>
              </a:tblGrid>
              <a:tr h="2247900">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cap="none" normalizeH="0" baseline="0" dirty="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B2C</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Organisation sites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(Dell, Amazon)</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Consumer marketplaces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(Kelkoo.com</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Shopsmart.com)</a:t>
                      </a:r>
                    </a:p>
                  </a:txBody>
                  <a:tcPr marL="91436" marR="91436"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kern="1200" cap="none" normalizeH="0" baseline="0" dirty="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C2C</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Auctions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(QXL, EBay)</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Consumer reviews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(Bizrate.com</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Deja.com)</a:t>
                      </a:r>
                    </a:p>
                  </a:txBody>
                  <a:tcPr marL="91436" marR="91436"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2247900">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kern="1200" cap="none" normalizeH="0" baseline="0" dirty="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B2B</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Organisation sites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(Dell)</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Business marketplaces</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a:t>
                      </a:r>
                      <a:r>
                        <a:rPr kumimoji="0" lang="en-GB" altLang="zh-CN" sz="1900" b="0" i="0" u="none" strike="noStrike" cap="none" normalizeH="0" baseline="0" dirty="0" err="1">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CommerceOne</a:t>
                      </a:r>
                      <a:endPar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endParaRP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err="1">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VerticalNet</a:t>
                      </a: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a:t>
                      </a:r>
                    </a:p>
                  </a:txBody>
                  <a:tcPr marL="91436" marR="91436" marT="45718" marB="4571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800" b="1" i="0" u="none" strike="noStrike" kern="1200" cap="none" normalizeH="0" baseline="0" dirty="0">
                          <a:ln>
                            <a:noFill/>
                          </a:ln>
                          <a:solidFill>
                            <a:srgbClr val="FFFF00"/>
                          </a:solidFill>
                          <a:effectLst>
                            <a:outerShdw blurRad="38100" dist="38100" dir="2700000" algn="tl">
                              <a:srgbClr val="000000"/>
                            </a:outerShdw>
                          </a:effectLst>
                          <a:latin typeface="Tahoma" pitchFamily="34" charset="0"/>
                          <a:ea typeface="宋体" pitchFamily="2" charset="-122"/>
                          <a:cs typeface="Arial" charset="0"/>
                        </a:rPr>
                        <a:t>C2B</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Customer bids – Name your own price</a:t>
                      </a:r>
                    </a:p>
                    <a:p>
                      <a:pPr marL="0" marR="0" lvl="0" indent="0" algn="l" defTabSz="914400" rtl="0" eaLnBrk="1" fontAlgn="base" latinLnBrk="0" hangingPunct="1">
                        <a:lnSpc>
                          <a:spcPct val="100000"/>
                        </a:lnSpc>
                        <a:spcBef>
                          <a:spcPct val="0"/>
                        </a:spcBef>
                        <a:spcAft>
                          <a:spcPct val="0"/>
                        </a:spcAft>
                        <a:buClrTx/>
                        <a:buSzPct val="65000"/>
                        <a:buFontTx/>
                        <a:buNone/>
                        <a:tabLst/>
                      </a:pPr>
                      <a:r>
                        <a:rPr kumimoji="0" lang="en-GB" altLang="zh-CN" sz="1900" b="0" i="0" u="none" strike="noStrike" cap="none" normalizeH="0" baseline="0" dirty="0">
                          <a:ln>
                            <a:noFill/>
                          </a:ln>
                          <a:solidFill>
                            <a:schemeClr val="bg1"/>
                          </a:solidFill>
                          <a:effectLst>
                            <a:outerShdw blurRad="38100" dist="38100" dir="2700000" algn="tl">
                              <a:srgbClr val="000000"/>
                            </a:outerShdw>
                          </a:effectLst>
                          <a:latin typeface="Tahoma" pitchFamily="34" charset="0"/>
                          <a:ea typeface="宋体" pitchFamily="2" charset="-122"/>
                          <a:cs typeface="Arial" charset="0"/>
                        </a:rPr>
                        <a:t>(Priceline.com)</a:t>
                      </a:r>
                    </a:p>
                  </a:txBody>
                  <a:tcPr marL="91436" marR="91436" marT="45718" marB="4571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70110893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normAutofit/>
          </a:bodyPr>
          <a:lstStyle/>
          <a:p>
            <a:r>
              <a:rPr lang="en-GB" sz="4200" dirty="0">
                <a:solidFill>
                  <a:schemeClr val="bg1"/>
                </a:solidFill>
                <a:latin typeface="Arial" panose="020B0604020202020204" pitchFamily="34" charset="0"/>
                <a:cs typeface="Arial" panose="020B0604020202020204" pitchFamily="34" charset="0"/>
              </a:rPr>
              <a:t>What is the sharing economy?</a:t>
            </a:r>
            <a:endParaRPr lang="en-US" sz="4200" dirty="0">
              <a:solidFill>
                <a:schemeClr val="bg1"/>
              </a:solidFill>
              <a:latin typeface="Arial" panose="020B0604020202020204" pitchFamily="34" charset="0"/>
              <a:cs typeface="Arial" panose="020B0604020202020204" pitchFamily="34" charset="0"/>
            </a:endParaRPr>
          </a:p>
        </p:txBody>
      </p:sp>
      <p:sp>
        <p:nvSpPr>
          <p:cNvPr id="3" name="Segnaposto contenuto 2"/>
          <p:cNvSpPr>
            <a:spLocks noGrp="1"/>
          </p:cNvSpPr>
          <p:nvPr>
            <p:ph idx="1"/>
          </p:nvPr>
        </p:nvSpPr>
        <p:spPr/>
        <p:txBody>
          <a:bodyPr>
            <a:normAutofit/>
          </a:bodyPr>
          <a:lstStyle/>
          <a:p>
            <a:r>
              <a:rPr lang="en-US" sz="2600" dirty="0">
                <a:solidFill>
                  <a:schemeClr val="bg1"/>
                </a:solidFill>
                <a:latin typeface="Arial" panose="020B0604020202020204" pitchFamily="34" charset="0"/>
                <a:cs typeface="Arial" panose="020B0604020202020204" pitchFamily="34" charset="0"/>
              </a:rPr>
              <a:t>Consumers pay to temporarily access or share products and services rather than buy or own them. </a:t>
            </a:r>
          </a:p>
          <a:p>
            <a:r>
              <a:rPr lang="en-US" sz="2600" dirty="0">
                <a:solidFill>
                  <a:schemeClr val="bg1"/>
                </a:solidFill>
                <a:latin typeface="Arial" panose="020B0604020202020204" pitchFamily="34" charset="0"/>
                <a:cs typeface="Arial" panose="020B0604020202020204" pitchFamily="34" charset="0"/>
              </a:rPr>
              <a:t>PwC estimates that by 2025, five main sectors of the sharing economy could represent $335 billion in revenue worldwide. </a:t>
            </a:r>
          </a:p>
          <a:p>
            <a:r>
              <a:rPr lang="en-US" sz="2600" dirty="0">
                <a:solidFill>
                  <a:schemeClr val="bg1"/>
                </a:solidFill>
                <a:latin typeface="Arial" panose="020B0604020202020204" pitchFamily="34" charset="0"/>
                <a:cs typeface="Arial" panose="020B0604020202020204" pitchFamily="34" charset="0"/>
              </a:rPr>
              <a:t>The sharing economy is a suite of emerging software platforms acting as an intermediary between private buyers and private sellers, allowing them to </a:t>
            </a:r>
            <a:r>
              <a:rPr lang="en-US" sz="2600" b="1" dirty="0">
                <a:solidFill>
                  <a:srgbClr val="FFFF00"/>
                </a:solidFill>
                <a:latin typeface="Arial" panose="020B0604020202020204" pitchFamily="34" charset="0"/>
                <a:cs typeface="Arial" panose="020B0604020202020204" pitchFamily="34" charset="0"/>
              </a:rPr>
              <a:t>share/exchange </a:t>
            </a:r>
            <a:r>
              <a:rPr lang="en-US" sz="2600" dirty="0">
                <a:solidFill>
                  <a:schemeClr val="bg1"/>
                </a:solidFill>
                <a:latin typeface="Arial" panose="020B0604020202020204" pitchFamily="34" charset="0"/>
                <a:cs typeface="Arial" panose="020B0604020202020204" pitchFamily="34" charset="0"/>
              </a:rPr>
              <a:t>their existing resources (Allen, 2015). </a:t>
            </a:r>
          </a:p>
          <a:p>
            <a:endParaRPr lang="en-US" sz="26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69821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Название 1"/>
          <p:cNvSpPr>
            <a:spLocks noGrp="1"/>
          </p:cNvSpPr>
          <p:nvPr>
            <p:ph type="title"/>
          </p:nvPr>
        </p:nvSpPr>
        <p:spPr/>
        <p:txBody>
          <a:bodyPr>
            <a:normAutofit/>
          </a:bodyPr>
          <a:lstStyle/>
          <a:p>
            <a:r>
              <a:rPr lang="en-GB" sz="4200" dirty="0">
                <a:solidFill>
                  <a:schemeClr val="bg1"/>
                </a:solidFill>
                <a:latin typeface="Arial" panose="020B0604020202020204" pitchFamily="34" charset="0"/>
                <a:cs typeface="Arial" panose="020B0604020202020204" pitchFamily="34" charset="0"/>
              </a:rPr>
              <a:t>Collaborative Consumption</a:t>
            </a:r>
          </a:p>
        </p:txBody>
      </p:sp>
      <p:sp>
        <p:nvSpPr>
          <p:cNvPr id="3" name="Содержимое 2"/>
          <p:cNvSpPr>
            <a:spLocks noGrp="1"/>
          </p:cNvSpPr>
          <p:nvPr>
            <p:ph idx="1"/>
          </p:nvPr>
        </p:nvSpPr>
        <p:spPr/>
        <p:txBody>
          <a:bodyPr>
            <a:noAutofit/>
          </a:bodyPr>
          <a:lstStyle/>
          <a:p>
            <a:r>
              <a:rPr lang="en-GB" sz="2600" dirty="0">
                <a:solidFill>
                  <a:schemeClr val="bg1"/>
                </a:solidFill>
                <a:latin typeface="Arial" panose="020B0604020202020204" pitchFamily="34" charset="0"/>
                <a:cs typeface="Arial" panose="020B0604020202020204" pitchFamily="34" charset="0"/>
              </a:rPr>
              <a:t>Long before social media, communities of practice existed on the web. Programmers were able to share code (Linux), </a:t>
            </a:r>
            <a:r>
              <a:rPr lang="en-GB" sz="2600" dirty="0" err="1">
                <a:solidFill>
                  <a:schemeClr val="bg1"/>
                </a:solidFill>
                <a:latin typeface="Arial" panose="020B0604020202020204" pitchFamily="34" charset="0"/>
                <a:cs typeface="Arial" panose="020B0604020202020204" pitchFamily="34" charset="0"/>
              </a:rPr>
              <a:t>weka</a:t>
            </a:r>
            <a:r>
              <a:rPr lang="en-GB" sz="2600" dirty="0">
                <a:solidFill>
                  <a:schemeClr val="bg1"/>
                </a:solidFill>
                <a:latin typeface="Arial" panose="020B0604020202020204" pitchFamily="34" charset="0"/>
                <a:cs typeface="Arial" panose="020B0604020202020204" pitchFamily="34" charset="0"/>
              </a:rPr>
              <a:t> (machine learning) ….</a:t>
            </a:r>
          </a:p>
          <a:p>
            <a:r>
              <a:rPr lang="en-GB" sz="2600" dirty="0">
                <a:solidFill>
                  <a:schemeClr val="bg1"/>
                </a:solidFill>
                <a:latin typeface="Arial" panose="020B0604020202020204" pitchFamily="34" charset="0"/>
                <a:cs typeface="Arial" panose="020B0604020202020204" pitchFamily="34" charset="0"/>
              </a:rPr>
              <a:t>In more rent times web 2.0 gained support for their platforms.  People share their lives (Facebook), and creators share their content (YouTube)…</a:t>
            </a:r>
          </a:p>
          <a:p>
            <a:r>
              <a:rPr lang="en-GB" sz="2600" dirty="0">
                <a:solidFill>
                  <a:schemeClr val="bg1"/>
                </a:solidFill>
                <a:latin typeface="Arial" panose="020B0604020202020204" pitchFamily="34" charset="0"/>
                <a:cs typeface="Arial" panose="020B0604020202020204" pitchFamily="34" charset="0"/>
              </a:rPr>
              <a:t>The main focus of collaborative consumption is that having access to goods and skills is more important than ownership.. e.g. education Coursera…</a:t>
            </a:r>
          </a:p>
        </p:txBody>
      </p:sp>
    </p:spTree>
    <p:extLst>
      <p:ext uri="{BB962C8B-B14F-4D97-AF65-F5344CB8AC3E}">
        <p14:creationId xmlns:p14="http://schemas.microsoft.com/office/powerpoint/2010/main" val="32320953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08025" y="400050"/>
            <a:ext cx="7727950" cy="526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 Box 4"/>
          <p:cNvSpPr txBox="1">
            <a:spLocks noChangeArrowheads="1"/>
          </p:cNvSpPr>
          <p:nvPr/>
        </p:nvSpPr>
        <p:spPr bwMode="auto">
          <a:xfrm>
            <a:off x="282575" y="5876925"/>
            <a:ext cx="8534400" cy="646113"/>
          </a:xfrm>
          <a:prstGeom prst="rect">
            <a:avLst/>
          </a:prstGeom>
          <a:noFill/>
          <a:ln w="9525">
            <a:noFill/>
            <a:miter lim="800000"/>
            <a:headEnd/>
            <a:tailEnd/>
          </a:ln>
        </p:spPr>
        <p:txBody>
          <a:bodyPr>
            <a:spAutoFit/>
          </a:bodyPr>
          <a:lstStyle/>
          <a:p>
            <a:pPr>
              <a:spcBef>
                <a:spcPct val="50000"/>
              </a:spcBef>
              <a:defRPr/>
            </a:pPr>
            <a:r>
              <a:rPr lang="en-GB" sz="1200" dirty="0">
                <a:solidFill>
                  <a:schemeClr val="bg1"/>
                </a:solidFill>
                <a:latin typeface="+mn-lt"/>
                <a:ea typeface="+mn-ea"/>
                <a:cs typeface="Microsoft Sans Serif" pitchFamily="34" charset="0"/>
              </a:rPr>
              <a:t>Figure 1.11 </a:t>
            </a:r>
            <a:r>
              <a:rPr lang="en-GB" sz="1800" dirty="0">
                <a:solidFill>
                  <a:schemeClr val="bg1"/>
                </a:solidFill>
                <a:latin typeface="+mn-lt"/>
                <a:ea typeface="+mn-ea"/>
                <a:cs typeface="Microsoft Sans Serif" pitchFamily="34" charset="0"/>
              </a:rPr>
              <a:t> </a:t>
            </a:r>
            <a:r>
              <a:rPr lang="en-IN" sz="1800" dirty="0">
                <a:solidFill>
                  <a:schemeClr val="bg1"/>
                </a:solidFill>
                <a:latin typeface="+mn-lt"/>
                <a:ea typeface="+mn-ea"/>
                <a:cs typeface="Microsoft Sans Serif" pitchFamily="34" charset="0"/>
              </a:rPr>
              <a:t>Summary and examples of transaction alternatives between businesses, consumers and governmental organisations</a:t>
            </a:r>
          </a:p>
        </p:txBody>
      </p:sp>
    </p:spTree>
    <p:extLst>
      <p:ext uri="{BB962C8B-B14F-4D97-AF65-F5344CB8AC3E}">
        <p14:creationId xmlns:p14="http://schemas.microsoft.com/office/powerpoint/2010/main" val="29815659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5315F9-17E3-4AE0-A3FA-C759D3420E1B}"/>
              </a:ext>
            </a:extLst>
          </p:cNvPr>
          <p:cNvPicPr>
            <a:picLocks noChangeAspect="1"/>
          </p:cNvPicPr>
          <p:nvPr/>
        </p:nvPicPr>
        <p:blipFill>
          <a:blip r:embed="rId3"/>
          <a:stretch>
            <a:fillRect/>
          </a:stretch>
        </p:blipFill>
        <p:spPr>
          <a:xfrm>
            <a:off x="190500" y="656924"/>
            <a:ext cx="8763000" cy="6158267"/>
          </a:xfrm>
          <a:prstGeom prst="rect">
            <a:avLst/>
          </a:prstGeom>
        </p:spPr>
      </p:pic>
      <p:sp>
        <p:nvSpPr>
          <p:cNvPr id="4" name="Rectangle 2">
            <a:extLst>
              <a:ext uri="{FF2B5EF4-FFF2-40B4-BE49-F238E27FC236}">
                <a16:creationId xmlns:a16="http://schemas.microsoft.com/office/drawing/2014/main" id="{78798ECB-F22E-4BBC-B484-AF9614ED241F}"/>
              </a:ext>
            </a:extLst>
          </p:cNvPr>
          <p:cNvSpPr txBox="1">
            <a:spLocks noChangeArrowheads="1"/>
          </p:cNvSpPr>
          <p:nvPr/>
        </p:nvSpPr>
        <p:spPr>
          <a:xfrm>
            <a:off x="457200" y="-14438"/>
            <a:ext cx="8229600" cy="685800"/>
          </a:xfrm>
          <a:prstGeom prst="rect">
            <a:avLst/>
          </a:prstGeom>
        </p:spPr>
        <p:txBody>
          <a:bodyPr vert="horz" lIns="91436" tIns="45718" rIns="91436" bIns="45718"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zh-CN" sz="2800" b="1" dirty="0">
                <a:solidFill>
                  <a:schemeClr val="bg1"/>
                </a:solidFill>
                <a:ea typeface="宋体" pitchFamily="2" charset="-122"/>
              </a:rPr>
              <a:t>Summary of Digital Business</a:t>
            </a:r>
          </a:p>
        </p:txBody>
      </p:sp>
    </p:spTree>
    <p:extLst>
      <p:ext uri="{BB962C8B-B14F-4D97-AF65-F5344CB8AC3E}">
        <p14:creationId xmlns:p14="http://schemas.microsoft.com/office/powerpoint/2010/main" val="6689154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3142</Words>
  <Application>Microsoft Office PowerPoint</Application>
  <PresentationFormat>On-screen Show (4:3)</PresentationFormat>
  <Paragraphs>271</Paragraphs>
  <Slides>27</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Google Sans</vt:lpstr>
      <vt:lpstr>Arial</vt:lpstr>
      <vt:lpstr>Arial</vt:lpstr>
      <vt:lpstr>Calibri</vt:lpstr>
      <vt:lpstr>Tahoma</vt:lpstr>
      <vt:lpstr>Times New Roman</vt:lpstr>
      <vt:lpstr>Wingdings</vt:lpstr>
      <vt:lpstr>Office Theme</vt:lpstr>
      <vt:lpstr>What is an e-Business Model and what does it signify?</vt:lpstr>
      <vt:lpstr>PowerPoint Presentation</vt:lpstr>
      <vt:lpstr>Objectives</vt:lpstr>
      <vt:lpstr>Definition of  a Business Model</vt:lpstr>
      <vt:lpstr>PowerPoint Presentation</vt:lpstr>
      <vt:lpstr>E-business Logic Triangle </vt:lpstr>
      <vt:lpstr>PowerPoint Presentation</vt:lpstr>
      <vt:lpstr>PowerPoint Presentation</vt:lpstr>
      <vt:lpstr>PowerPoint Presentation</vt:lpstr>
      <vt:lpstr>The Fourth and Fifth Challenge of Value Innovation</vt:lpstr>
      <vt:lpstr>Dell Computers</vt:lpstr>
      <vt:lpstr>Business Components</vt:lpstr>
      <vt:lpstr>The Value Curve</vt:lpstr>
      <vt:lpstr>PowerPoint Presentation</vt:lpstr>
      <vt:lpstr>PowerPoint Presentation</vt:lpstr>
      <vt:lpstr>The Value Curve</vt:lpstr>
      <vt:lpstr>Different Definitions of  a Business Model</vt:lpstr>
      <vt:lpstr>Different Definitions of  a Business Model</vt:lpstr>
      <vt:lpstr>More Classification of e-Commerce  by Transactions or Interactions</vt:lpstr>
      <vt:lpstr>More Classification of e-Commerce by Transactions or Interactions (cont.)</vt:lpstr>
      <vt:lpstr>More Classification of e-Commerce by Transactions or Interactions (cont.)</vt:lpstr>
      <vt:lpstr>Classification of e-Commerce by Transactions or Interactions (cont.)</vt:lpstr>
      <vt:lpstr>Summary of transaction alternatives between businesses and consumers</vt:lpstr>
      <vt:lpstr>What is the sharing economy?</vt:lpstr>
      <vt:lpstr>Collaborative Consumption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RM</dc:creator>
  <cp:lastModifiedBy>Roisin Mullins</cp:lastModifiedBy>
  <cp:revision>138</cp:revision>
  <dcterms:created xsi:type="dcterms:W3CDTF">2013-10-20T12:50:06Z</dcterms:created>
  <dcterms:modified xsi:type="dcterms:W3CDTF">2023-10-25T12:48:35Z</dcterms:modified>
</cp:coreProperties>
</file>