
<file path=[Content_Types].xml><?xml version="1.0" encoding="utf-8"?>
<Types xmlns="http://schemas.openxmlformats.org/package/2006/content-types">
  <Default Extension="1" ContentType="image/jpeg"/>
  <Default Extension="2" ContentType="image/jpeg"/>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sldIdLst>
    <p:sldId id="261" r:id="rId5"/>
    <p:sldId id="262" r:id="rId6"/>
    <p:sldId id="350" r:id="rId7"/>
    <p:sldId id="268" r:id="rId8"/>
    <p:sldId id="269" r:id="rId9"/>
    <p:sldId id="333" r:id="rId10"/>
    <p:sldId id="327" r:id="rId11"/>
    <p:sldId id="328" r:id="rId12"/>
    <p:sldId id="332" r:id="rId13"/>
    <p:sldId id="271" r:id="rId14"/>
    <p:sldId id="329" r:id="rId15"/>
    <p:sldId id="260" r:id="rId16"/>
    <p:sldId id="334" r:id="rId17"/>
    <p:sldId id="335" r:id="rId18"/>
    <p:sldId id="273" r:id="rId19"/>
    <p:sldId id="274" r:id="rId20"/>
    <p:sldId id="331" r:id="rId21"/>
    <p:sldId id="336" r:id="rId22"/>
    <p:sldId id="337" r:id="rId23"/>
    <p:sldId id="339" r:id="rId24"/>
    <p:sldId id="341" r:id="rId25"/>
    <p:sldId id="276" r:id="rId26"/>
    <p:sldId id="316" r:id="rId27"/>
    <p:sldId id="322" r:id="rId28"/>
    <p:sldId id="375" r:id="rId29"/>
    <p:sldId id="376" r:id="rId30"/>
    <p:sldId id="317" r:id="rId31"/>
    <p:sldId id="315" r:id="rId32"/>
    <p:sldId id="319" r:id="rId33"/>
    <p:sldId id="342" r:id="rId34"/>
    <p:sldId id="323" r:id="rId35"/>
    <p:sldId id="277" r:id="rId36"/>
    <p:sldId id="325" r:id="rId37"/>
    <p:sldId id="321" r:id="rId38"/>
    <p:sldId id="378" r:id="rId39"/>
    <p:sldId id="318" r:id="rId40"/>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89054" autoAdjust="0"/>
  </p:normalViewPr>
  <p:slideViewPr>
    <p:cSldViewPr snapToGrid="0">
      <p:cViewPr varScale="1">
        <p:scale>
          <a:sx n="71" d="100"/>
          <a:sy n="71" d="100"/>
        </p:scale>
        <p:origin x="182" y="2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C1FF4C-9EB4-4478-A4C6-F3BFAF3633FC}"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C1553340-5320-4AEE-A29A-A10A20A47BA4}">
      <dgm:prSet phldrT="[Text]"/>
      <dgm:spPr/>
      <dgm:t>
        <a:bodyPr/>
        <a:lstStyle/>
        <a:p>
          <a:pPr>
            <a:buFont typeface="+mj-lt"/>
            <a:buAutoNum type="arabicPeriod"/>
          </a:pPr>
          <a:r>
            <a:rPr lang="en-GB" dirty="0"/>
            <a:t>Personal attitudes </a:t>
          </a:r>
        </a:p>
      </dgm:t>
    </dgm:pt>
    <dgm:pt modelId="{A0180884-2DFB-49BF-8BB6-3C7A03491F52}" type="parTrans" cxnId="{01CB7BC0-8453-4045-A8E9-40A74C209DE1}">
      <dgm:prSet/>
      <dgm:spPr/>
      <dgm:t>
        <a:bodyPr/>
        <a:lstStyle/>
        <a:p>
          <a:endParaRPr lang="en-GB"/>
        </a:p>
      </dgm:t>
    </dgm:pt>
    <dgm:pt modelId="{B46AEB6A-638E-42E9-8C51-19D621F1C195}" type="sibTrans" cxnId="{01CB7BC0-8453-4045-A8E9-40A74C209DE1}">
      <dgm:prSet/>
      <dgm:spPr/>
      <dgm:t>
        <a:bodyPr/>
        <a:lstStyle/>
        <a:p>
          <a:endParaRPr lang="en-GB"/>
        </a:p>
      </dgm:t>
    </dgm:pt>
    <dgm:pt modelId="{88431CFB-56AD-42F2-8FAD-F907B63E0FCD}">
      <dgm:prSet phldrT="[Text]" custT="1"/>
      <dgm:spPr/>
      <dgm:t>
        <a:bodyPr/>
        <a:lstStyle/>
        <a:p>
          <a:r>
            <a:rPr lang="en-GB" sz="2400" dirty="0"/>
            <a:t>How much do we believe we can control and determine our behaviour </a:t>
          </a:r>
        </a:p>
      </dgm:t>
    </dgm:pt>
    <dgm:pt modelId="{4CB2AE93-69AC-4002-B8B9-4AF98A551984}" type="parTrans" cxnId="{2EABD707-4008-4B59-ABC5-3CC3280B6D25}">
      <dgm:prSet/>
      <dgm:spPr/>
      <dgm:t>
        <a:bodyPr/>
        <a:lstStyle/>
        <a:p>
          <a:endParaRPr lang="en-GB"/>
        </a:p>
      </dgm:t>
    </dgm:pt>
    <dgm:pt modelId="{ABF40E51-39B2-439E-95E5-9DF512B28C1A}" type="sibTrans" cxnId="{2EABD707-4008-4B59-ABC5-3CC3280B6D25}">
      <dgm:prSet/>
      <dgm:spPr/>
      <dgm:t>
        <a:bodyPr/>
        <a:lstStyle/>
        <a:p>
          <a:endParaRPr lang="en-GB"/>
        </a:p>
      </dgm:t>
    </dgm:pt>
    <dgm:pt modelId="{30328384-92B2-425F-9151-A260266DB139}">
      <dgm:prSet/>
      <dgm:spPr/>
      <dgm:t>
        <a:bodyPr/>
        <a:lstStyle/>
        <a:p>
          <a:r>
            <a:rPr lang="en-GB" dirty="0"/>
            <a:t>Subjective norms </a:t>
          </a:r>
        </a:p>
      </dgm:t>
    </dgm:pt>
    <dgm:pt modelId="{86FDB379-BABC-4F59-A112-4869C2FC0FE2}" type="parTrans" cxnId="{2A602650-9881-4308-9BC9-D828D49DBDA6}">
      <dgm:prSet/>
      <dgm:spPr/>
      <dgm:t>
        <a:bodyPr/>
        <a:lstStyle/>
        <a:p>
          <a:endParaRPr lang="en-GB"/>
        </a:p>
      </dgm:t>
    </dgm:pt>
    <dgm:pt modelId="{F9A287A6-266A-4F3B-A794-3399FF3EB623}" type="sibTrans" cxnId="{2A602650-9881-4308-9BC9-D828D49DBDA6}">
      <dgm:prSet/>
      <dgm:spPr/>
      <dgm:t>
        <a:bodyPr/>
        <a:lstStyle/>
        <a:p>
          <a:endParaRPr lang="en-GB"/>
        </a:p>
      </dgm:t>
    </dgm:pt>
    <dgm:pt modelId="{B151BF6D-32B5-4BBF-88B5-E13928F75CC6}">
      <dgm:prSet/>
      <dgm:spPr/>
      <dgm:t>
        <a:bodyPr/>
        <a:lstStyle/>
        <a:p>
          <a:r>
            <a:rPr lang="en-GB" dirty="0"/>
            <a:t>Perceived behavioural control </a:t>
          </a:r>
        </a:p>
      </dgm:t>
    </dgm:pt>
    <dgm:pt modelId="{B9F083CE-587F-4C00-A78B-63B0EB89F758}" type="parTrans" cxnId="{DCABAD66-8D00-4A49-88F6-3F4DE4E4A7DD}">
      <dgm:prSet/>
      <dgm:spPr/>
      <dgm:t>
        <a:bodyPr/>
        <a:lstStyle/>
        <a:p>
          <a:endParaRPr lang="en-GB"/>
        </a:p>
      </dgm:t>
    </dgm:pt>
    <dgm:pt modelId="{1EA422A9-7BE4-4EE0-86F3-A33B7EEAE345}" type="sibTrans" cxnId="{DCABAD66-8D00-4A49-88F6-3F4DE4E4A7DD}">
      <dgm:prSet/>
      <dgm:spPr/>
      <dgm:t>
        <a:bodyPr/>
        <a:lstStyle/>
        <a:p>
          <a:endParaRPr lang="en-GB"/>
        </a:p>
      </dgm:t>
    </dgm:pt>
    <dgm:pt modelId="{A6982258-CFBD-4DE9-BA99-47117E8384F7}">
      <dgm:prSet phldrT="[Text]" custT="1"/>
      <dgm:spPr/>
      <dgm:t>
        <a:bodyPr/>
        <a:lstStyle/>
        <a:p>
          <a:pPr>
            <a:buFont typeface="+mj-lt"/>
            <a:buAutoNum type="arabicPeriod"/>
          </a:pPr>
          <a:r>
            <a:rPr lang="en-GB" sz="2400" dirty="0"/>
            <a:t>Positive </a:t>
          </a:r>
        </a:p>
      </dgm:t>
    </dgm:pt>
    <dgm:pt modelId="{213A41D3-9AA6-4128-A2A1-93247196926D}" type="parTrans" cxnId="{52B3B962-6BC1-43AA-8D1A-C1430C934371}">
      <dgm:prSet/>
      <dgm:spPr/>
      <dgm:t>
        <a:bodyPr/>
        <a:lstStyle/>
        <a:p>
          <a:endParaRPr lang="en-GB"/>
        </a:p>
      </dgm:t>
    </dgm:pt>
    <dgm:pt modelId="{BE34B1A6-6FC1-4948-BD5E-69717E937A21}" type="sibTrans" cxnId="{52B3B962-6BC1-43AA-8D1A-C1430C934371}">
      <dgm:prSet/>
      <dgm:spPr/>
      <dgm:t>
        <a:bodyPr/>
        <a:lstStyle/>
        <a:p>
          <a:endParaRPr lang="en-GB"/>
        </a:p>
      </dgm:t>
    </dgm:pt>
    <dgm:pt modelId="{ACE49477-8DFC-438D-B823-04D705AAC65E}">
      <dgm:prSet phldrT="[Text]" custT="1"/>
      <dgm:spPr/>
      <dgm:t>
        <a:bodyPr/>
        <a:lstStyle/>
        <a:p>
          <a:pPr>
            <a:buFont typeface="+mj-lt"/>
            <a:buAutoNum type="arabicPeriod"/>
          </a:pPr>
          <a:r>
            <a:rPr lang="en-GB" sz="2400" dirty="0"/>
            <a:t>Negative </a:t>
          </a:r>
        </a:p>
      </dgm:t>
    </dgm:pt>
    <dgm:pt modelId="{AEB07262-BF99-4AF9-9B82-4888256EB8F6}" type="parTrans" cxnId="{9E696374-721C-4CD8-988E-82BBCD4F1452}">
      <dgm:prSet/>
      <dgm:spPr/>
      <dgm:t>
        <a:bodyPr/>
        <a:lstStyle/>
        <a:p>
          <a:endParaRPr lang="en-GB"/>
        </a:p>
      </dgm:t>
    </dgm:pt>
    <dgm:pt modelId="{F524D113-B844-4F0E-94F3-5D680083CA5A}" type="sibTrans" cxnId="{9E696374-721C-4CD8-988E-82BBCD4F1452}">
      <dgm:prSet/>
      <dgm:spPr/>
      <dgm:t>
        <a:bodyPr/>
        <a:lstStyle/>
        <a:p>
          <a:endParaRPr lang="en-GB"/>
        </a:p>
      </dgm:t>
    </dgm:pt>
    <dgm:pt modelId="{49A1A620-46DD-49AF-83DD-052CADA6E74C}">
      <dgm:prSet custT="1"/>
      <dgm:spPr/>
      <dgm:t>
        <a:bodyPr/>
        <a:lstStyle/>
        <a:p>
          <a:r>
            <a:rPr lang="en-GB" sz="2400" dirty="0"/>
            <a:t>Our perception of what other people think of the behaviour</a:t>
          </a:r>
        </a:p>
      </dgm:t>
    </dgm:pt>
    <dgm:pt modelId="{418FA097-3002-467F-8FE5-9E3AFFE44B34}" type="parTrans" cxnId="{538CE05E-69F0-47EB-8F2A-492C78DA7B31}">
      <dgm:prSet/>
      <dgm:spPr/>
      <dgm:t>
        <a:bodyPr/>
        <a:lstStyle/>
        <a:p>
          <a:endParaRPr lang="en-GB"/>
        </a:p>
      </dgm:t>
    </dgm:pt>
    <dgm:pt modelId="{52B5DF80-D186-46C7-AE98-C498FEFF3F07}" type="sibTrans" cxnId="{538CE05E-69F0-47EB-8F2A-492C78DA7B31}">
      <dgm:prSet/>
      <dgm:spPr/>
      <dgm:t>
        <a:bodyPr/>
        <a:lstStyle/>
        <a:p>
          <a:endParaRPr lang="en-GB"/>
        </a:p>
      </dgm:t>
    </dgm:pt>
    <dgm:pt modelId="{FA418273-BF36-47E5-8E16-863B3707DFB6}">
      <dgm:prSet custT="1"/>
      <dgm:spPr/>
      <dgm:t>
        <a:bodyPr/>
        <a:lstStyle/>
        <a:p>
          <a:r>
            <a:rPr lang="en-GB" sz="2400" dirty="0"/>
            <a:t>What we think other people think of behaviour</a:t>
          </a:r>
        </a:p>
      </dgm:t>
    </dgm:pt>
    <dgm:pt modelId="{AD5D6B47-CD92-48D7-A8FE-DEAFDB664BB1}" type="parTrans" cxnId="{E20037A8-B011-4381-8185-FC13CC5C4CFB}">
      <dgm:prSet/>
      <dgm:spPr/>
      <dgm:t>
        <a:bodyPr/>
        <a:lstStyle/>
        <a:p>
          <a:endParaRPr lang="en-GB"/>
        </a:p>
      </dgm:t>
    </dgm:pt>
    <dgm:pt modelId="{1ABB1451-AC63-4AF9-A9F4-03CD192BAEDC}" type="sibTrans" cxnId="{E20037A8-B011-4381-8185-FC13CC5C4CFB}">
      <dgm:prSet/>
      <dgm:spPr/>
      <dgm:t>
        <a:bodyPr/>
        <a:lstStyle/>
        <a:p>
          <a:endParaRPr lang="en-GB"/>
        </a:p>
      </dgm:t>
    </dgm:pt>
    <dgm:pt modelId="{2DAA245C-3CA2-4E43-ADDA-BD0A7FA74D20}">
      <dgm:prSet phldrT="[Text]" custT="1"/>
      <dgm:spPr/>
      <dgm:t>
        <a:bodyPr/>
        <a:lstStyle/>
        <a:p>
          <a:pPr>
            <a:buFont typeface="+mj-lt"/>
            <a:buNone/>
          </a:pPr>
          <a:r>
            <a:rPr lang="en-GB" sz="2400" dirty="0"/>
            <a:t>Our attitudes and beliefs about the behaviour </a:t>
          </a:r>
        </a:p>
      </dgm:t>
    </dgm:pt>
    <dgm:pt modelId="{AFDFCDA0-6C25-4881-AC01-FEE6616F1437}" type="parTrans" cxnId="{58F02B24-330E-439B-A52A-CDD4C29C5CD7}">
      <dgm:prSet/>
      <dgm:spPr/>
      <dgm:t>
        <a:bodyPr/>
        <a:lstStyle/>
        <a:p>
          <a:endParaRPr lang="en-GB"/>
        </a:p>
      </dgm:t>
    </dgm:pt>
    <dgm:pt modelId="{C108A024-A480-4748-B122-51E81EC0D82B}" type="sibTrans" cxnId="{58F02B24-330E-439B-A52A-CDD4C29C5CD7}">
      <dgm:prSet/>
      <dgm:spPr/>
      <dgm:t>
        <a:bodyPr/>
        <a:lstStyle/>
        <a:p>
          <a:endParaRPr lang="en-GB"/>
        </a:p>
      </dgm:t>
    </dgm:pt>
    <dgm:pt modelId="{4D49765A-6878-461C-8E91-40378B888876}" type="pres">
      <dgm:prSet presAssocID="{78C1FF4C-9EB4-4478-A4C6-F3BFAF3633FC}" presName="Name0" presStyleCnt="0">
        <dgm:presLayoutVars>
          <dgm:dir/>
          <dgm:animLvl val="lvl"/>
          <dgm:resizeHandles val="exact"/>
        </dgm:presLayoutVars>
      </dgm:prSet>
      <dgm:spPr/>
    </dgm:pt>
    <dgm:pt modelId="{33E81A07-A2C4-43E2-ABC1-2727ACF22CA9}" type="pres">
      <dgm:prSet presAssocID="{C1553340-5320-4AEE-A29A-A10A20A47BA4}" presName="composite" presStyleCnt="0"/>
      <dgm:spPr/>
    </dgm:pt>
    <dgm:pt modelId="{EF623ABD-6E9A-42B5-AB96-A1A4B18C6FB5}" type="pres">
      <dgm:prSet presAssocID="{C1553340-5320-4AEE-A29A-A10A20A47BA4}" presName="parTx" presStyleLbl="alignNode1" presStyleIdx="0" presStyleCnt="3" custLinFactNeighborX="-995" custLinFactNeighborY="6221">
        <dgm:presLayoutVars>
          <dgm:chMax val="0"/>
          <dgm:chPref val="0"/>
          <dgm:bulletEnabled val="1"/>
        </dgm:presLayoutVars>
      </dgm:prSet>
      <dgm:spPr/>
    </dgm:pt>
    <dgm:pt modelId="{F20F62D7-E083-451A-9D3A-7A06E2267A96}" type="pres">
      <dgm:prSet presAssocID="{C1553340-5320-4AEE-A29A-A10A20A47BA4}" presName="desTx" presStyleLbl="alignAccFollowNode1" presStyleIdx="0" presStyleCnt="3">
        <dgm:presLayoutVars>
          <dgm:bulletEnabled val="1"/>
        </dgm:presLayoutVars>
      </dgm:prSet>
      <dgm:spPr/>
    </dgm:pt>
    <dgm:pt modelId="{DCE108F6-D257-46C5-876C-53610D307FDF}" type="pres">
      <dgm:prSet presAssocID="{B46AEB6A-638E-42E9-8C51-19D621F1C195}" presName="space" presStyleCnt="0"/>
      <dgm:spPr/>
    </dgm:pt>
    <dgm:pt modelId="{794F0784-C318-450E-9871-15579DC55541}" type="pres">
      <dgm:prSet presAssocID="{30328384-92B2-425F-9151-A260266DB139}" presName="composite" presStyleCnt="0"/>
      <dgm:spPr/>
    </dgm:pt>
    <dgm:pt modelId="{F851B47A-E73C-458A-9CB5-1033705143E3}" type="pres">
      <dgm:prSet presAssocID="{30328384-92B2-425F-9151-A260266DB139}" presName="parTx" presStyleLbl="alignNode1" presStyleIdx="1" presStyleCnt="3" custLinFactNeighborX="0" custLinFactNeighborY="1874">
        <dgm:presLayoutVars>
          <dgm:chMax val="0"/>
          <dgm:chPref val="0"/>
          <dgm:bulletEnabled val="1"/>
        </dgm:presLayoutVars>
      </dgm:prSet>
      <dgm:spPr/>
    </dgm:pt>
    <dgm:pt modelId="{EA00F689-CDC6-4A52-978E-895CD391E4DE}" type="pres">
      <dgm:prSet presAssocID="{30328384-92B2-425F-9151-A260266DB139}" presName="desTx" presStyleLbl="alignAccFollowNode1" presStyleIdx="1" presStyleCnt="3">
        <dgm:presLayoutVars>
          <dgm:bulletEnabled val="1"/>
        </dgm:presLayoutVars>
      </dgm:prSet>
      <dgm:spPr/>
    </dgm:pt>
    <dgm:pt modelId="{0BEB2A7F-2778-4EC1-B17B-C2249430E73C}" type="pres">
      <dgm:prSet presAssocID="{F9A287A6-266A-4F3B-A794-3399FF3EB623}" presName="space" presStyleCnt="0"/>
      <dgm:spPr/>
    </dgm:pt>
    <dgm:pt modelId="{D689D6E7-1DA3-4443-B307-EAA5599C00F9}" type="pres">
      <dgm:prSet presAssocID="{B151BF6D-32B5-4BBF-88B5-E13928F75CC6}" presName="composite" presStyleCnt="0"/>
      <dgm:spPr/>
    </dgm:pt>
    <dgm:pt modelId="{11DAA39F-7847-4D56-A270-2BAB77435160}" type="pres">
      <dgm:prSet presAssocID="{B151BF6D-32B5-4BBF-88B5-E13928F75CC6}" presName="parTx" presStyleLbl="alignNode1" presStyleIdx="2" presStyleCnt="3">
        <dgm:presLayoutVars>
          <dgm:chMax val="0"/>
          <dgm:chPref val="0"/>
          <dgm:bulletEnabled val="1"/>
        </dgm:presLayoutVars>
      </dgm:prSet>
      <dgm:spPr/>
    </dgm:pt>
    <dgm:pt modelId="{6180549C-B2A5-4CB8-BC7F-E51DB41D5C98}" type="pres">
      <dgm:prSet presAssocID="{B151BF6D-32B5-4BBF-88B5-E13928F75CC6}" presName="desTx" presStyleLbl="alignAccFollowNode1" presStyleIdx="2" presStyleCnt="3">
        <dgm:presLayoutVars>
          <dgm:bulletEnabled val="1"/>
        </dgm:presLayoutVars>
      </dgm:prSet>
      <dgm:spPr/>
    </dgm:pt>
  </dgm:ptLst>
  <dgm:cxnLst>
    <dgm:cxn modelId="{2EABD707-4008-4B59-ABC5-3CC3280B6D25}" srcId="{B151BF6D-32B5-4BBF-88B5-E13928F75CC6}" destId="{88431CFB-56AD-42F2-8FAD-F907B63E0FCD}" srcOrd="0" destOrd="0" parTransId="{4CB2AE93-69AC-4002-B8B9-4AF98A551984}" sibTransId="{ABF40E51-39B2-439E-95E5-9DF512B28C1A}"/>
    <dgm:cxn modelId="{8384E508-3C2A-4B4B-99D5-064C415218B0}" type="presOf" srcId="{78C1FF4C-9EB4-4478-A4C6-F3BFAF3633FC}" destId="{4D49765A-6878-461C-8E91-40378B888876}" srcOrd="0" destOrd="0" presId="urn:microsoft.com/office/officeart/2005/8/layout/hList1"/>
    <dgm:cxn modelId="{58F02B24-330E-439B-A52A-CDD4C29C5CD7}" srcId="{C1553340-5320-4AEE-A29A-A10A20A47BA4}" destId="{2DAA245C-3CA2-4E43-ADDA-BD0A7FA74D20}" srcOrd="0" destOrd="0" parTransId="{AFDFCDA0-6C25-4881-AC01-FEE6616F1437}" sibTransId="{C108A024-A480-4748-B122-51E81EC0D82B}"/>
    <dgm:cxn modelId="{2251ED2F-4D0C-432B-8C43-7D350C9E1D64}" type="presOf" srcId="{C1553340-5320-4AEE-A29A-A10A20A47BA4}" destId="{EF623ABD-6E9A-42B5-AB96-A1A4B18C6FB5}" srcOrd="0" destOrd="0" presId="urn:microsoft.com/office/officeart/2005/8/layout/hList1"/>
    <dgm:cxn modelId="{5C5EA15D-BBCA-4FA4-9D7F-B86A914CB04E}" type="presOf" srcId="{2DAA245C-3CA2-4E43-ADDA-BD0A7FA74D20}" destId="{F20F62D7-E083-451A-9D3A-7A06E2267A96}" srcOrd="0" destOrd="0" presId="urn:microsoft.com/office/officeart/2005/8/layout/hList1"/>
    <dgm:cxn modelId="{538CE05E-69F0-47EB-8F2A-492C78DA7B31}" srcId="{30328384-92B2-425F-9151-A260266DB139}" destId="{49A1A620-46DD-49AF-83DD-052CADA6E74C}" srcOrd="0" destOrd="0" parTransId="{418FA097-3002-467F-8FE5-9E3AFFE44B34}" sibTransId="{52B5DF80-D186-46C7-AE98-C498FEFF3F07}"/>
    <dgm:cxn modelId="{52B3B962-6BC1-43AA-8D1A-C1430C934371}" srcId="{C1553340-5320-4AEE-A29A-A10A20A47BA4}" destId="{A6982258-CFBD-4DE9-BA99-47117E8384F7}" srcOrd="1" destOrd="0" parTransId="{213A41D3-9AA6-4128-A2A1-93247196926D}" sibTransId="{BE34B1A6-6FC1-4948-BD5E-69717E937A21}"/>
    <dgm:cxn modelId="{DCABAD66-8D00-4A49-88F6-3F4DE4E4A7DD}" srcId="{78C1FF4C-9EB4-4478-A4C6-F3BFAF3633FC}" destId="{B151BF6D-32B5-4BBF-88B5-E13928F75CC6}" srcOrd="2" destOrd="0" parTransId="{B9F083CE-587F-4C00-A78B-63B0EB89F758}" sibTransId="{1EA422A9-7BE4-4EE0-86F3-A33B7EEAE345}"/>
    <dgm:cxn modelId="{1C5A8D4B-A86D-4585-8986-5C4BEECF33E2}" type="presOf" srcId="{A6982258-CFBD-4DE9-BA99-47117E8384F7}" destId="{F20F62D7-E083-451A-9D3A-7A06E2267A96}" srcOrd="0" destOrd="1" presId="urn:microsoft.com/office/officeart/2005/8/layout/hList1"/>
    <dgm:cxn modelId="{2A602650-9881-4308-9BC9-D828D49DBDA6}" srcId="{78C1FF4C-9EB4-4478-A4C6-F3BFAF3633FC}" destId="{30328384-92B2-425F-9151-A260266DB139}" srcOrd="1" destOrd="0" parTransId="{86FDB379-BABC-4F59-A112-4869C2FC0FE2}" sibTransId="{F9A287A6-266A-4F3B-A794-3399FF3EB623}"/>
    <dgm:cxn modelId="{9E696374-721C-4CD8-988E-82BBCD4F1452}" srcId="{C1553340-5320-4AEE-A29A-A10A20A47BA4}" destId="{ACE49477-8DFC-438D-B823-04D705AAC65E}" srcOrd="2" destOrd="0" parTransId="{AEB07262-BF99-4AF9-9B82-4888256EB8F6}" sibTransId="{F524D113-B844-4F0E-94F3-5D680083CA5A}"/>
    <dgm:cxn modelId="{9A77D076-FC63-4C46-9967-320159F376DD}" type="presOf" srcId="{49A1A620-46DD-49AF-83DD-052CADA6E74C}" destId="{EA00F689-CDC6-4A52-978E-895CD391E4DE}" srcOrd="0" destOrd="0" presId="urn:microsoft.com/office/officeart/2005/8/layout/hList1"/>
    <dgm:cxn modelId="{3D6F6657-DF69-4448-BCF1-F8A8A81EE8A2}" type="presOf" srcId="{88431CFB-56AD-42F2-8FAD-F907B63E0FCD}" destId="{6180549C-B2A5-4CB8-BC7F-E51DB41D5C98}" srcOrd="0" destOrd="0" presId="urn:microsoft.com/office/officeart/2005/8/layout/hList1"/>
    <dgm:cxn modelId="{CFA2D187-007C-49F3-9FCF-845D1F65F7A7}" type="presOf" srcId="{30328384-92B2-425F-9151-A260266DB139}" destId="{F851B47A-E73C-458A-9CB5-1033705143E3}" srcOrd="0" destOrd="0" presId="urn:microsoft.com/office/officeart/2005/8/layout/hList1"/>
    <dgm:cxn modelId="{6D62AEA0-D641-47C4-9785-FE6CF8A128BD}" type="presOf" srcId="{ACE49477-8DFC-438D-B823-04D705AAC65E}" destId="{F20F62D7-E083-451A-9D3A-7A06E2267A96}" srcOrd="0" destOrd="2" presId="urn:microsoft.com/office/officeart/2005/8/layout/hList1"/>
    <dgm:cxn modelId="{E20037A8-B011-4381-8185-FC13CC5C4CFB}" srcId="{49A1A620-46DD-49AF-83DD-052CADA6E74C}" destId="{FA418273-BF36-47E5-8E16-863B3707DFB6}" srcOrd="0" destOrd="0" parTransId="{AD5D6B47-CD92-48D7-A8FE-DEAFDB664BB1}" sibTransId="{1ABB1451-AC63-4AF9-A9F4-03CD192BAEDC}"/>
    <dgm:cxn modelId="{01CB7BC0-8453-4045-A8E9-40A74C209DE1}" srcId="{78C1FF4C-9EB4-4478-A4C6-F3BFAF3633FC}" destId="{C1553340-5320-4AEE-A29A-A10A20A47BA4}" srcOrd="0" destOrd="0" parTransId="{A0180884-2DFB-49BF-8BB6-3C7A03491F52}" sibTransId="{B46AEB6A-638E-42E9-8C51-19D621F1C195}"/>
    <dgm:cxn modelId="{9676E0C1-8F35-4BBA-A5AD-760F176A379D}" type="presOf" srcId="{B151BF6D-32B5-4BBF-88B5-E13928F75CC6}" destId="{11DAA39F-7847-4D56-A270-2BAB77435160}" srcOrd="0" destOrd="0" presId="urn:microsoft.com/office/officeart/2005/8/layout/hList1"/>
    <dgm:cxn modelId="{DF27BAEA-DB02-4A75-A095-B5CA6C3BB857}" type="presOf" srcId="{FA418273-BF36-47E5-8E16-863B3707DFB6}" destId="{EA00F689-CDC6-4A52-978E-895CD391E4DE}" srcOrd="0" destOrd="1" presId="urn:microsoft.com/office/officeart/2005/8/layout/hList1"/>
    <dgm:cxn modelId="{41A4A0CA-64DB-417F-875E-01CC9DB70DEB}" type="presParOf" srcId="{4D49765A-6878-461C-8E91-40378B888876}" destId="{33E81A07-A2C4-43E2-ABC1-2727ACF22CA9}" srcOrd="0" destOrd="0" presId="urn:microsoft.com/office/officeart/2005/8/layout/hList1"/>
    <dgm:cxn modelId="{4D8D42CD-6D79-45D6-8A11-2F1B723C23F1}" type="presParOf" srcId="{33E81A07-A2C4-43E2-ABC1-2727ACF22CA9}" destId="{EF623ABD-6E9A-42B5-AB96-A1A4B18C6FB5}" srcOrd="0" destOrd="0" presId="urn:microsoft.com/office/officeart/2005/8/layout/hList1"/>
    <dgm:cxn modelId="{7FA57A6D-A960-47E6-8798-5F3A680E1F5C}" type="presParOf" srcId="{33E81A07-A2C4-43E2-ABC1-2727ACF22CA9}" destId="{F20F62D7-E083-451A-9D3A-7A06E2267A96}" srcOrd="1" destOrd="0" presId="urn:microsoft.com/office/officeart/2005/8/layout/hList1"/>
    <dgm:cxn modelId="{B888018C-424D-4BA4-A23D-049F0C3A54E8}" type="presParOf" srcId="{4D49765A-6878-461C-8E91-40378B888876}" destId="{DCE108F6-D257-46C5-876C-53610D307FDF}" srcOrd="1" destOrd="0" presId="urn:microsoft.com/office/officeart/2005/8/layout/hList1"/>
    <dgm:cxn modelId="{3D7CF3C5-A29C-42BE-9D57-C831209F2178}" type="presParOf" srcId="{4D49765A-6878-461C-8E91-40378B888876}" destId="{794F0784-C318-450E-9871-15579DC55541}" srcOrd="2" destOrd="0" presId="urn:microsoft.com/office/officeart/2005/8/layout/hList1"/>
    <dgm:cxn modelId="{E3A67D3C-C280-483D-BA3D-488FCDCCF19F}" type="presParOf" srcId="{794F0784-C318-450E-9871-15579DC55541}" destId="{F851B47A-E73C-458A-9CB5-1033705143E3}" srcOrd="0" destOrd="0" presId="urn:microsoft.com/office/officeart/2005/8/layout/hList1"/>
    <dgm:cxn modelId="{07381519-75A7-4519-8DF8-256C681C823F}" type="presParOf" srcId="{794F0784-C318-450E-9871-15579DC55541}" destId="{EA00F689-CDC6-4A52-978E-895CD391E4DE}" srcOrd="1" destOrd="0" presId="urn:microsoft.com/office/officeart/2005/8/layout/hList1"/>
    <dgm:cxn modelId="{97E7D396-00DB-4C2E-9FD4-4A4EAE7A5F01}" type="presParOf" srcId="{4D49765A-6878-461C-8E91-40378B888876}" destId="{0BEB2A7F-2778-4EC1-B17B-C2249430E73C}" srcOrd="3" destOrd="0" presId="urn:microsoft.com/office/officeart/2005/8/layout/hList1"/>
    <dgm:cxn modelId="{40526DA6-8C9A-4186-AB32-22AC66065305}" type="presParOf" srcId="{4D49765A-6878-461C-8E91-40378B888876}" destId="{D689D6E7-1DA3-4443-B307-EAA5599C00F9}" srcOrd="4" destOrd="0" presId="urn:microsoft.com/office/officeart/2005/8/layout/hList1"/>
    <dgm:cxn modelId="{F65E04DF-A28A-4CB5-8A46-6FEB8E461A7D}" type="presParOf" srcId="{D689D6E7-1DA3-4443-B307-EAA5599C00F9}" destId="{11DAA39F-7847-4D56-A270-2BAB77435160}" srcOrd="0" destOrd="0" presId="urn:microsoft.com/office/officeart/2005/8/layout/hList1"/>
    <dgm:cxn modelId="{E7389342-9B72-42FB-BC8F-8FA8F2598E8E}" type="presParOf" srcId="{D689D6E7-1DA3-4443-B307-EAA5599C00F9}" destId="{6180549C-B2A5-4CB8-BC7F-E51DB41D5C9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BE7677-ABFC-44A5-910A-D2CD458856C6}" type="doc">
      <dgm:prSet loTypeId="urn:microsoft.com/office/officeart/2005/8/layout/list1" loCatId="list" qsTypeId="urn:microsoft.com/office/officeart/2005/8/quickstyle/simple2" qsCatId="simple" csTypeId="urn:microsoft.com/office/officeart/2005/8/colors/accent5_2" csCatId="accent5" phldr="1"/>
      <dgm:spPr/>
      <dgm:t>
        <a:bodyPr/>
        <a:lstStyle/>
        <a:p>
          <a:endParaRPr lang="en-GB"/>
        </a:p>
      </dgm:t>
    </dgm:pt>
    <dgm:pt modelId="{E4DF5C47-77DF-426B-B7F8-AFE59E538E5A}">
      <dgm:prSet phldrT="[Text]"/>
      <dgm:spPr/>
      <dgm:t>
        <a:bodyPr/>
        <a:lstStyle/>
        <a:p>
          <a:r>
            <a:rPr lang="en-GB" b="1" dirty="0"/>
            <a:t>External factors </a:t>
          </a:r>
          <a:endParaRPr lang="en-GB" dirty="0"/>
        </a:p>
      </dgm:t>
    </dgm:pt>
    <dgm:pt modelId="{EC231E2F-4AF4-4DB9-BDAC-D90517AFA81A}" type="parTrans" cxnId="{CD71270A-20E9-4CE9-BBF3-8F5EBF402089}">
      <dgm:prSet/>
      <dgm:spPr/>
      <dgm:t>
        <a:bodyPr/>
        <a:lstStyle/>
        <a:p>
          <a:endParaRPr lang="en-GB"/>
        </a:p>
      </dgm:t>
    </dgm:pt>
    <dgm:pt modelId="{22A536AE-2E10-411D-A64E-E0C4B43A7639}" type="sibTrans" cxnId="{CD71270A-20E9-4CE9-BBF3-8F5EBF402089}">
      <dgm:prSet/>
      <dgm:spPr/>
      <dgm:t>
        <a:bodyPr/>
        <a:lstStyle/>
        <a:p>
          <a:endParaRPr lang="en-GB"/>
        </a:p>
      </dgm:t>
    </dgm:pt>
    <dgm:pt modelId="{B9333B8F-90EF-49E7-8861-DA2EB218C889}">
      <dgm:prSet phldrT="[Text]"/>
      <dgm:spPr/>
      <dgm:t>
        <a:bodyPr/>
        <a:lstStyle/>
        <a:p>
          <a:r>
            <a:rPr lang="en-GB" b="1" dirty="0"/>
            <a:t>Internal factors </a:t>
          </a:r>
          <a:endParaRPr lang="en-GB" dirty="0"/>
        </a:p>
      </dgm:t>
    </dgm:pt>
    <dgm:pt modelId="{8CF297B7-A371-4776-AE45-B6BC4756D9BD}" type="parTrans" cxnId="{FEBB139E-1F11-4648-A60A-34DD2AA03DCA}">
      <dgm:prSet/>
      <dgm:spPr/>
      <dgm:t>
        <a:bodyPr/>
        <a:lstStyle/>
        <a:p>
          <a:endParaRPr lang="en-GB"/>
        </a:p>
      </dgm:t>
    </dgm:pt>
    <dgm:pt modelId="{5AC6C30B-B9C1-4F6F-A050-1030B6843EA2}" type="sibTrans" cxnId="{FEBB139E-1F11-4648-A60A-34DD2AA03DCA}">
      <dgm:prSet/>
      <dgm:spPr/>
      <dgm:t>
        <a:bodyPr/>
        <a:lstStyle/>
        <a:p>
          <a:endParaRPr lang="en-GB"/>
        </a:p>
      </dgm:t>
    </dgm:pt>
    <dgm:pt modelId="{1064F873-CDC4-48CB-A729-9D43F11A8D49}">
      <dgm:prSet/>
      <dgm:spPr/>
      <dgm:t>
        <a:bodyPr/>
        <a:lstStyle/>
        <a:p>
          <a:r>
            <a:rPr lang="en-GB" dirty="0"/>
            <a:t>Will my friends support me if I say I want to stop binge drinking? </a:t>
          </a:r>
          <a:endParaRPr lang="en-US" dirty="0"/>
        </a:p>
      </dgm:t>
    </dgm:pt>
    <dgm:pt modelId="{304972F1-AE43-42D9-8B30-F2B2DC61D21F}" type="parTrans" cxnId="{C13F6789-0E45-4D1E-924B-0A8E33A36B6D}">
      <dgm:prSet/>
      <dgm:spPr/>
      <dgm:t>
        <a:bodyPr/>
        <a:lstStyle/>
        <a:p>
          <a:endParaRPr lang="en-GB"/>
        </a:p>
      </dgm:t>
    </dgm:pt>
    <dgm:pt modelId="{B156D530-CF00-4D00-87C8-6A12FC37E032}" type="sibTrans" cxnId="{C13F6789-0E45-4D1E-924B-0A8E33A36B6D}">
      <dgm:prSet/>
      <dgm:spPr/>
      <dgm:t>
        <a:bodyPr/>
        <a:lstStyle/>
        <a:p>
          <a:endParaRPr lang="en-GB"/>
        </a:p>
      </dgm:t>
    </dgm:pt>
    <dgm:pt modelId="{CF171A3D-3729-4CDD-9EA5-CE39FE0A08C1}">
      <dgm:prSet/>
      <dgm:spPr/>
      <dgm:t>
        <a:bodyPr/>
        <a:lstStyle/>
        <a:p>
          <a:r>
            <a:rPr lang="en-GB" dirty="0"/>
            <a:t>Am I confident enough to go out and socialise with other people if I am not very drunk?</a:t>
          </a:r>
          <a:endParaRPr lang="en-US" dirty="0"/>
        </a:p>
      </dgm:t>
    </dgm:pt>
    <dgm:pt modelId="{0F6AF21F-47B1-4CCF-896F-4E8363436847}" type="parTrans" cxnId="{21C85156-6516-40F1-9887-C1704D2AB5F8}">
      <dgm:prSet/>
      <dgm:spPr/>
      <dgm:t>
        <a:bodyPr/>
        <a:lstStyle/>
        <a:p>
          <a:endParaRPr lang="en-GB"/>
        </a:p>
      </dgm:t>
    </dgm:pt>
    <dgm:pt modelId="{F28647A8-9C77-4191-9391-3940AC825A08}" type="sibTrans" cxnId="{21C85156-6516-40F1-9887-C1704D2AB5F8}">
      <dgm:prSet/>
      <dgm:spPr/>
      <dgm:t>
        <a:bodyPr/>
        <a:lstStyle/>
        <a:p>
          <a:endParaRPr lang="en-GB"/>
        </a:p>
      </dgm:t>
    </dgm:pt>
    <dgm:pt modelId="{FA4346E4-444F-4332-85A6-F31AAEDFA13C}" type="pres">
      <dgm:prSet presAssocID="{E5BE7677-ABFC-44A5-910A-D2CD458856C6}" presName="linear" presStyleCnt="0">
        <dgm:presLayoutVars>
          <dgm:dir/>
          <dgm:animLvl val="lvl"/>
          <dgm:resizeHandles val="exact"/>
        </dgm:presLayoutVars>
      </dgm:prSet>
      <dgm:spPr/>
    </dgm:pt>
    <dgm:pt modelId="{ECE9D415-CED9-4059-9072-77A50C882B7F}" type="pres">
      <dgm:prSet presAssocID="{E4DF5C47-77DF-426B-B7F8-AFE59E538E5A}" presName="parentLin" presStyleCnt="0"/>
      <dgm:spPr/>
    </dgm:pt>
    <dgm:pt modelId="{92E38C0B-89AF-4161-8B95-F2ED4CB2501F}" type="pres">
      <dgm:prSet presAssocID="{E4DF5C47-77DF-426B-B7F8-AFE59E538E5A}" presName="parentLeftMargin" presStyleLbl="node1" presStyleIdx="0" presStyleCnt="2"/>
      <dgm:spPr/>
    </dgm:pt>
    <dgm:pt modelId="{26603FBD-2979-4AAB-A6FA-AF2A8F75E5D9}" type="pres">
      <dgm:prSet presAssocID="{E4DF5C47-77DF-426B-B7F8-AFE59E538E5A}" presName="parentText" presStyleLbl="node1" presStyleIdx="0" presStyleCnt="2">
        <dgm:presLayoutVars>
          <dgm:chMax val="0"/>
          <dgm:bulletEnabled val="1"/>
        </dgm:presLayoutVars>
      </dgm:prSet>
      <dgm:spPr/>
    </dgm:pt>
    <dgm:pt modelId="{95F0038B-0213-4BB1-83E8-471152AA07FF}" type="pres">
      <dgm:prSet presAssocID="{E4DF5C47-77DF-426B-B7F8-AFE59E538E5A}" presName="negativeSpace" presStyleCnt="0"/>
      <dgm:spPr/>
    </dgm:pt>
    <dgm:pt modelId="{DC28ABEF-F3DC-4F4A-8D17-3D63BFACE6AC}" type="pres">
      <dgm:prSet presAssocID="{E4DF5C47-77DF-426B-B7F8-AFE59E538E5A}" presName="childText" presStyleLbl="conFgAcc1" presStyleIdx="0" presStyleCnt="2">
        <dgm:presLayoutVars>
          <dgm:bulletEnabled val="1"/>
        </dgm:presLayoutVars>
      </dgm:prSet>
      <dgm:spPr/>
    </dgm:pt>
    <dgm:pt modelId="{C92D88D3-56EC-4E49-A943-46ED06914059}" type="pres">
      <dgm:prSet presAssocID="{22A536AE-2E10-411D-A64E-E0C4B43A7639}" presName="spaceBetweenRectangles" presStyleCnt="0"/>
      <dgm:spPr/>
    </dgm:pt>
    <dgm:pt modelId="{89147E12-D641-4A61-A76D-B250EAD169E9}" type="pres">
      <dgm:prSet presAssocID="{B9333B8F-90EF-49E7-8861-DA2EB218C889}" presName="parentLin" presStyleCnt="0"/>
      <dgm:spPr/>
    </dgm:pt>
    <dgm:pt modelId="{C48BA884-9E0E-4368-B533-D0A47A03527C}" type="pres">
      <dgm:prSet presAssocID="{B9333B8F-90EF-49E7-8861-DA2EB218C889}" presName="parentLeftMargin" presStyleLbl="node1" presStyleIdx="0" presStyleCnt="2"/>
      <dgm:spPr/>
    </dgm:pt>
    <dgm:pt modelId="{EDCA5C18-B574-4B69-8C04-BF07B4CDFD26}" type="pres">
      <dgm:prSet presAssocID="{B9333B8F-90EF-49E7-8861-DA2EB218C889}" presName="parentText" presStyleLbl="node1" presStyleIdx="1" presStyleCnt="2">
        <dgm:presLayoutVars>
          <dgm:chMax val="0"/>
          <dgm:bulletEnabled val="1"/>
        </dgm:presLayoutVars>
      </dgm:prSet>
      <dgm:spPr/>
    </dgm:pt>
    <dgm:pt modelId="{90733953-A61B-4EF5-B9E5-DE1ACC6CE84B}" type="pres">
      <dgm:prSet presAssocID="{B9333B8F-90EF-49E7-8861-DA2EB218C889}" presName="negativeSpace" presStyleCnt="0"/>
      <dgm:spPr/>
    </dgm:pt>
    <dgm:pt modelId="{62813D6B-CEE8-4443-9872-563D894988E8}" type="pres">
      <dgm:prSet presAssocID="{B9333B8F-90EF-49E7-8861-DA2EB218C889}" presName="childText" presStyleLbl="conFgAcc1" presStyleIdx="1" presStyleCnt="2">
        <dgm:presLayoutVars>
          <dgm:bulletEnabled val="1"/>
        </dgm:presLayoutVars>
      </dgm:prSet>
      <dgm:spPr/>
    </dgm:pt>
  </dgm:ptLst>
  <dgm:cxnLst>
    <dgm:cxn modelId="{372ACA09-C638-4836-BC6F-BFEB17A8EBBB}" type="presOf" srcId="{CF171A3D-3729-4CDD-9EA5-CE39FE0A08C1}" destId="{62813D6B-CEE8-4443-9872-563D894988E8}" srcOrd="0" destOrd="0" presId="urn:microsoft.com/office/officeart/2005/8/layout/list1"/>
    <dgm:cxn modelId="{CD71270A-20E9-4CE9-BBF3-8F5EBF402089}" srcId="{E5BE7677-ABFC-44A5-910A-D2CD458856C6}" destId="{E4DF5C47-77DF-426B-B7F8-AFE59E538E5A}" srcOrd="0" destOrd="0" parTransId="{EC231E2F-4AF4-4DB9-BDAC-D90517AFA81A}" sibTransId="{22A536AE-2E10-411D-A64E-E0C4B43A7639}"/>
    <dgm:cxn modelId="{5BC57412-A54E-4FDF-851F-6BB026269A7D}" type="presOf" srcId="{E4DF5C47-77DF-426B-B7F8-AFE59E538E5A}" destId="{26603FBD-2979-4AAB-A6FA-AF2A8F75E5D9}" srcOrd="1" destOrd="0" presId="urn:microsoft.com/office/officeart/2005/8/layout/list1"/>
    <dgm:cxn modelId="{2DD8BA18-F706-4BE7-869A-F3640CE03C9E}" type="presOf" srcId="{E5BE7677-ABFC-44A5-910A-D2CD458856C6}" destId="{FA4346E4-444F-4332-85A6-F31AAEDFA13C}" srcOrd="0" destOrd="0" presId="urn:microsoft.com/office/officeart/2005/8/layout/list1"/>
    <dgm:cxn modelId="{95DBB528-C8E9-46AE-9BB5-5119391EA024}" type="presOf" srcId="{B9333B8F-90EF-49E7-8861-DA2EB218C889}" destId="{EDCA5C18-B574-4B69-8C04-BF07B4CDFD26}" srcOrd="1" destOrd="0" presId="urn:microsoft.com/office/officeart/2005/8/layout/list1"/>
    <dgm:cxn modelId="{C202F860-50AB-471B-9F7D-F7B015438485}" type="presOf" srcId="{B9333B8F-90EF-49E7-8861-DA2EB218C889}" destId="{C48BA884-9E0E-4368-B533-D0A47A03527C}" srcOrd="0" destOrd="0" presId="urn:microsoft.com/office/officeart/2005/8/layout/list1"/>
    <dgm:cxn modelId="{21C85156-6516-40F1-9887-C1704D2AB5F8}" srcId="{B9333B8F-90EF-49E7-8861-DA2EB218C889}" destId="{CF171A3D-3729-4CDD-9EA5-CE39FE0A08C1}" srcOrd="0" destOrd="0" parTransId="{0F6AF21F-47B1-4CCF-896F-4E8363436847}" sibTransId="{F28647A8-9C77-4191-9391-3940AC825A08}"/>
    <dgm:cxn modelId="{522B8E82-0645-4725-B6B1-E52ECB814426}" type="presOf" srcId="{1064F873-CDC4-48CB-A729-9D43F11A8D49}" destId="{DC28ABEF-F3DC-4F4A-8D17-3D63BFACE6AC}" srcOrd="0" destOrd="0" presId="urn:microsoft.com/office/officeart/2005/8/layout/list1"/>
    <dgm:cxn modelId="{C13F6789-0E45-4D1E-924B-0A8E33A36B6D}" srcId="{E4DF5C47-77DF-426B-B7F8-AFE59E538E5A}" destId="{1064F873-CDC4-48CB-A729-9D43F11A8D49}" srcOrd="0" destOrd="0" parTransId="{304972F1-AE43-42D9-8B30-F2B2DC61D21F}" sibTransId="{B156D530-CF00-4D00-87C8-6A12FC37E032}"/>
    <dgm:cxn modelId="{FEBB139E-1F11-4648-A60A-34DD2AA03DCA}" srcId="{E5BE7677-ABFC-44A5-910A-D2CD458856C6}" destId="{B9333B8F-90EF-49E7-8861-DA2EB218C889}" srcOrd="1" destOrd="0" parTransId="{8CF297B7-A371-4776-AE45-B6BC4756D9BD}" sibTransId="{5AC6C30B-B9C1-4F6F-A050-1030B6843EA2}"/>
    <dgm:cxn modelId="{4CDEDAF9-A3D6-4A9B-A414-BE61DAAB500B}" type="presOf" srcId="{E4DF5C47-77DF-426B-B7F8-AFE59E538E5A}" destId="{92E38C0B-89AF-4161-8B95-F2ED4CB2501F}" srcOrd="0" destOrd="0" presId="urn:microsoft.com/office/officeart/2005/8/layout/list1"/>
    <dgm:cxn modelId="{E28ACB8A-F504-455D-B717-6C92BA9810F8}" type="presParOf" srcId="{FA4346E4-444F-4332-85A6-F31AAEDFA13C}" destId="{ECE9D415-CED9-4059-9072-77A50C882B7F}" srcOrd="0" destOrd="0" presId="urn:microsoft.com/office/officeart/2005/8/layout/list1"/>
    <dgm:cxn modelId="{30A9C913-8DCE-42BA-8597-51ECC28B32B0}" type="presParOf" srcId="{ECE9D415-CED9-4059-9072-77A50C882B7F}" destId="{92E38C0B-89AF-4161-8B95-F2ED4CB2501F}" srcOrd="0" destOrd="0" presId="urn:microsoft.com/office/officeart/2005/8/layout/list1"/>
    <dgm:cxn modelId="{008B0C2E-B05F-407B-9668-A1652E0B86EC}" type="presParOf" srcId="{ECE9D415-CED9-4059-9072-77A50C882B7F}" destId="{26603FBD-2979-4AAB-A6FA-AF2A8F75E5D9}" srcOrd="1" destOrd="0" presId="urn:microsoft.com/office/officeart/2005/8/layout/list1"/>
    <dgm:cxn modelId="{96529FAD-CC3A-45EE-82E4-E42BD0EDC939}" type="presParOf" srcId="{FA4346E4-444F-4332-85A6-F31AAEDFA13C}" destId="{95F0038B-0213-4BB1-83E8-471152AA07FF}" srcOrd="1" destOrd="0" presId="urn:microsoft.com/office/officeart/2005/8/layout/list1"/>
    <dgm:cxn modelId="{A82D7CBC-B682-41AE-8561-111EDD3CD7B9}" type="presParOf" srcId="{FA4346E4-444F-4332-85A6-F31AAEDFA13C}" destId="{DC28ABEF-F3DC-4F4A-8D17-3D63BFACE6AC}" srcOrd="2" destOrd="0" presId="urn:microsoft.com/office/officeart/2005/8/layout/list1"/>
    <dgm:cxn modelId="{3D9D7430-1DFC-4D6B-AB2F-3C54026791E7}" type="presParOf" srcId="{FA4346E4-444F-4332-85A6-F31AAEDFA13C}" destId="{C92D88D3-56EC-4E49-A943-46ED06914059}" srcOrd="3" destOrd="0" presId="urn:microsoft.com/office/officeart/2005/8/layout/list1"/>
    <dgm:cxn modelId="{43519798-13BD-4051-8900-6D48A9D07BC3}" type="presParOf" srcId="{FA4346E4-444F-4332-85A6-F31AAEDFA13C}" destId="{89147E12-D641-4A61-A76D-B250EAD169E9}" srcOrd="4" destOrd="0" presId="urn:microsoft.com/office/officeart/2005/8/layout/list1"/>
    <dgm:cxn modelId="{0B294AF8-ABD9-45C1-ADB9-F41634DA1025}" type="presParOf" srcId="{89147E12-D641-4A61-A76D-B250EAD169E9}" destId="{C48BA884-9E0E-4368-B533-D0A47A03527C}" srcOrd="0" destOrd="0" presId="urn:microsoft.com/office/officeart/2005/8/layout/list1"/>
    <dgm:cxn modelId="{030FBB84-BFF3-47D5-998E-09D1932F53B7}" type="presParOf" srcId="{89147E12-D641-4A61-A76D-B250EAD169E9}" destId="{EDCA5C18-B574-4B69-8C04-BF07B4CDFD26}" srcOrd="1" destOrd="0" presId="urn:microsoft.com/office/officeart/2005/8/layout/list1"/>
    <dgm:cxn modelId="{CBDD4C07-9166-4BF8-8889-7A2FCD31F352}" type="presParOf" srcId="{FA4346E4-444F-4332-85A6-F31AAEDFA13C}" destId="{90733953-A61B-4EF5-B9E5-DE1ACC6CE84B}" srcOrd="5" destOrd="0" presId="urn:microsoft.com/office/officeart/2005/8/layout/list1"/>
    <dgm:cxn modelId="{DF4098B7-5A8D-4CA4-A11B-93B21BD039BC}" type="presParOf" srcId="{FA4346E4-444F-4332-85A6-F31AAEDFA13C}" destId="{62813D6B-CEE8-4443-9872-563D894988E8}"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9DF3A9-CA64-448B-9524-91C8F962EA99}" type="doc">
      <dgm:prSet loTypeId="urn:microsoft.com/office/officeart/2005/8/layout/hierarchy2" loCatId="hierarchy" qsTypeId="urn:microsoft.com/office/officeart/2005/8/quickstyle/simple1" qsCatId="simple" csTypeId="urn:microsoft.com/office/officeart/2005/8/colors/colorful1" csCatId="colorful" phldr="1"/>
      <dgm:spPr/>
      <dgm:t>
        <a:bodyPr/>
        <a:lstStyle/>
        <a:p>
          <a:endParaRPr lang="en-GB"/>
        </a:p>
      </dgm:t>
    </dgm:pt>
    <dgm:pt modelId="{045368E8-C7A8-4FB5-AD29-D5B95F177CA5}">
      <dgm:prSet phldrT="[Text]" custT="1"/>
      <dgm:spPr/>
      <dgm:t>
        <a:bodyPr/>
        <a:lstStyle/>
        <a:p>
          <a:r>
            <a:rPr lang="en-GB" sz="6000" dirty="0"/>
            <a:t>B</a:t>
          </a:r>
          <a:r>
            <a:rPr lang="en-GB" sz="2800" dirty="0"/>
            <a:t>ehaviour</a:t>
          </a:r>
        </a:p>
      </dgm:t>
    </dgm:pt>
    <dgm:pt modelId="{8F78CD75-1767-419B-BB8A-006208716CA0}" type="parTrans" cxnId="{E862B0DD-A13B-4ED9-996D-6F9BEC22F6F3}">
      <dgm:prSet/>
      <dgm:spPr/>
      <dgm:t>
        <a:bodyPr/>
        <a:lstStyle/>
        <a:p>
          <a:endParaRPr lang="en-GB"/>
        </a:p>
      </dgm:t>
    </dgm:pt>
    <dgm:pt modelId="{E764234C-F4F8-42CB-A21A-D0555793EC81}" type="sibTrans" cxnId="{E862B0DD-A13B-4ED9-996D-6F9BEC22F6F3}">
      <dgm:prSet/>
      <dgm:spPr/>
      <dgm:t>
        <a:bodyPr/>
        <a:lstStyle/>
        <a:p>
          <a:endParaRPr lang="en-GB"/>
        </a:p>
      </dgm:t>
    </dgm:pt>
    <dgm:pt modelId="{40AD642D-C1AA-4597-A714-D12DDDE2D117}">
      <dgm:prSet phldrT="[Text]" custT="1"/>
      <dgm:spPr/>
      <dgm:t>
        <a:bodyPr/>
        <a:lstStyle/>
        <a:p>
          <a:r>
            <a:rPr lang="en-GB" sz="6000" dirty="0"/>
            <a:t>I</a:t>
          </a:r>
          <a:r>
            <a:rPr lang="en-GB" sz="2800" dirty="0"/>
            <a:t>ntention</a:t>
          </a:r>
        </a:p>
      </dgm:t>
    </dgm:pt>
    <dgm:pt modelId="{8E252E0B-4287-4CDD-9B30-896FF3F4B48A}" type="parTrans" cxnId="{523D30ED-BD7C-4DBE-AA7F-525A1C6CD294}">
      <dgm:prSet/>
      <dgm:spPr/>
      <dgm:t>
        <a:bodyPr/>
        <a:lstStyle/>
        <a:p>
          <a:endParaRPr lang="en-GB"/>
        </a:p>
      </dgm:t>
    </dgm:pt>
    <dgm:pt modelId="{4EE6D0A6-181D-49C5-B7C5-598374F8038F}" type="sibTrans" cxnId="{523D30ED-BD7C-4DBE-AA7F-525A1C6CD294}">
      <dgm:prSet/>
      <dgm:spPr/>
      <dgm:t>
        <a:bodyPr/>
        <a:lstStyle/>
        <a:p>
          <a:endParaRPr lang="en-GB"/>
        </a:p>
      </dgm:t>
    </dgm:pt>
    <dgm:pt modelId="{08E1914E-A093-4D8E-B7B5-811A63298B26}">
      <dgm:prSet phldrT="[Text]" custT="1"/>
      <dgm:spPr/>
      <dgm:t>
        <a:bodyPr/>
        <a:lstStyle/>
        <a:p>
          <a:r>
            <a:rPr lang="en-GB" sz="6000" dirty="0"/>
            <a:t>C</a:t>
          </a:r>
          <a:r>
            <a:rPr lang="en-GB" sz="2800" dirty="0"/>
            <a:t>ontrol</a:t>
          </a:r>
        </a:p>
      </dgm:t>
    </dgm:pt>
    <dgm:pt modelId="{ACA7EB24-9A0D-4224-B06E-F40230344D24}" type="parTrans" cxnId="{E1475C47-5F2F-457F-9482-C2B5995A5A64}">
      <dgm:prSet/>
      <dgm:spPr/>
      <dgm:t>
        <a:bodyPr/>
        <a:lstStyle/>
        <a:p>
          <a:endParaRPr lang="en-GB"/>
        </a:p>
      </dgm:t>
    </dgm:pt>
    <dgm:pt modelId="{B7C25891-9BA5-4A0C-88EE-6EC3CFF88DDD}" type="sibTrans" cxnId="{E1475C47-5F2F-457F-9482-C2B5995A5A64}">
      <dgm:prSet/>
      <dgm:spPr/>
      <dgm:t>
        <a:bodyPr/>
        <a:lstStyle/>
        <a:p>
          <a:endParaRPr lang="en-GB"/>
        </a:p>
      </dgm:t>
    </dgm:pt>
    <dgm:pt modelId="{3074A43F-82B5-4FCA-A805-C16EBD7BBE4E}">
      <dgm:prSet phldrT="[Text]" custT="1"/>
      <dgm:spPr/>
      <dgm:t>
        <a:bodyPr/>
        <a:lstStyle/>
        <a:p>
          <a:r>
            <a:rPr lang="en-GB" sz="6600" dirty="0"/>
            <a:t>A</a:t>
          </a:r>
          <a:r>
            <a:rPr lang="en-GB" sz="2800" dirty="0"/>
            <a:t>ttitude</a:t>
          </a:r>
          <a:r>
            <a:rPr lang="en-GB" sz="4600" dirty="0"/>
            <a:t> </a:t>
          </a:r>
        </a:p>
      </dgm:t>
    </dgm:pt>
    <dgm:pt modelId="{86640167-4552-46DA-A454-88884CF794D6}" type="parTrans" cxnId="{D84521CB-6F85-4FB8-BD37-09852ADD70D8}">
      <dgm:prSet/>
      <dgm:spPr/>
      <dgm:t>
        <a:bodyPr/>
        <a:lstStyle/>
        <a:p>
          <a:endParaRPr lang="en-GB"/>
        </a:p>
      </dgm:t>
    </dgm:pt>
    <dgm:pt modelId="{4A862AD8-754D-47C3-A907-459DDA63C71B}" type="sibTrans" cxnId="{D84521CB-6F85-4FB8-BD37-09852ADD70D8}">
      <dgm:prSet/>
      <dgm:spPr/>
      <dgm:t>
        <a:bodyPr/>
        <a:lstStyle/>
        <a:p>
          <a:endParaRPr lang="en-GB"/>
        </a:p>
      </dgm:t>
    </dgm:pt>
    <dgm:pt modelId="{14C86210-474E-463B-8105-1C4EDB63152D}">
      <dgm:prSet phldrT="[Text]" custT="1"/>
      <dgm:spPr/>
      <dgm:t>
        <a:bodyPr/>
        <a:lstStyle/>
        <a:p>
          <a:r>
            <a:rPr lang="en-GB" sz="6400" dirty="0"/>
            <a:t>N</a:t>
          </a:r>
          <a:r>
            <a:rPr lang="en-GB" sz="2800" dirty="0"/>
            <a:t>orm</a:t>
          </a:r>
        </a:p>
      </dgm:t>
    </dgm:pt>
    <dgm:pt modelId="{E00083ED-73AE-4713-9BE2-88E8BEDF8327}" type="parTrans" cxnId="{943E6EAD-FF78-417F-8986-3EF2AEF33E19}">
      <dgm:prSet/>
      <dgm:spPr/>
      <dgm:t>
        <a:bodyPr/>
        <a:lstStyle/>
        <a:p>
          <a:endParaRPr lang="en-GB"/>
        </a:p>
      </dgm:t>
    </dgm:pt>
    <dgm:pt modelId="{F4CE2F2E-36F1-4534-B144-B71D0668CD83}" type="sibTrans" cxnId="{943E6EAD-FF78-417F-8986-3EF2AEF33E19}">
      <dgm:prSet/>
      <dgm:spPr/>
      <dgm:t>
        <a:bodyPr/>
        <a:lstStyle/>
        <a:p>
          <a:endParaRPr lang="en-GB"/>
        </a:p>
      </dgm:t>
    </dgm:pt>
    <dgm:pt modelId="{4C88EB54-AFFD-4A9B-883D-573CE15403FB}" type="pres">
      <dgm:prSet presAssocID="{B79DF3A9-CA64-448B-9524-91C8F962EA99}" presName="diagram" presStyleCnt="0">
        <dgm:presLayoutVars>
          <dgm:chPref val="1"/>
          <dgm:dir val="rev"/>
          <dgm:animOne val="branch"/>
          <dgm:animLvl val="lvl"/>
          <dgm:resizeHandles val="exact"/>
        </dgm:presLayoutVars>
      </dgm:prSet>
      <dgm:spPr/>
    </dgm:pt>
    <dgm:pt modelId="{7A0F38F5-3B48-4BAA-9C5D-6139E8EC0124}" type="pres">
      <dgm:prSet presAssocID="{045368E8-C7A8-4FB5-AD29-D5B95F177CA5}" presName="root1" presStyleCnt="0"/>
      <dgm:spPr/>
    </dgm:pt>
    <dgm:pt modelId="{7BCAF393-E148-4D95-BFFD-9E59624337A1}" type="pres">
      <dgm:prSet presAssocID="{045368E8-C7A8-4FB5-AD29-D5B95F177CA5}" presName="LevelOneTextNode" presStyleLbl="node0" presStyleIdx="0" presStyleCnt="1">
        <dgm:presLayoutVars>
          <dgm:chPref val="3"/>
        </dgm:presLayoutVars>
      </dgm:prSet>
      <dgm:spPr/>
    </dgm:pt>
    <dgm:pt modelId="{B82257FB-79AE-4DFE-97B0-B09A3A35ED82}" type="pres">
      <dgm:prSet presAssocID="{045368E8-C7A8-4FB5-AD29-D5B95F177CA5}" presName="level2hierChild" presStyleCnt="0"/>
      <dgm:spPr/>
    </dgm:pt>
    <dgm:pt modelId="{74ECE908-E1CA-4E7C-BBD1-108929CD2AE1}" type="pres">
      <dgm:prSet presAssocID="{8E252E0B-4287-4CDD-9B30-896FF3F4B48A}" presName="conn2-1" presStyleLbl="parChTrans1D2" presStyleIdx="0" presStyleCnt="1"/>
      <dgm:spPr/>
    </dgm:pt>
    <dgm:pt modelId="{915F8507-7438-4879-8762-C94F82D600F7}" type="pres">
      <dgm:prSet presAssocID="{8E252E0B-4287-4CDD-9B30-896FF3F4B48A}" presName="connTx" presStyleLbl="parChTrans1D2" presStyleIdx="0" presStyleCnt="1"/>
      <dgm:spPr/>
    </dgm:pt>
    <dgm:pt modelId="{03B8A594-FB40-4AF8-997C-268A2E7F4CA7}" type="pres">
      <dgm:prSet presAssocID="{40AD642D-C1AA-4597-A714-D12DDDE2D117}" presName="root2" presStyleCnt="0"/>
      <dgm:spPr/>
    </dgm:pt>
    <dgm:pt modelId="{1F50342A-5AC5-47D5-8087-5554740F0766}" type="pres">
      <dgm:prSet presAssocID="{40AD642D-C1AA-4597-A714-D12DDDE2D117}" presName="LevelTwoTextNode" presStyleLbl="node2" presStyleIdx="0" presStyleCnt="1">
        <dgm:presLayoutVars>
          <dgm:chPref val="3"/>
        </dgm:presLayoutVars>
      </dgm:prSet>
      <dgm:spPr/>
    </dgm:pt>
    <dgm:pt modelId="{624DA77C-A6EA-4F6A-9266-C3A156733648}" type="pres">
      <dgm:prSet presAssocID="{40AD642D-C1AA-4597-A714-D12DDDE2D117}" presName="level3hierChild" presStyleCnt="0"/>
      <dgm:spPr/>
    </dgm:pt>
    <dgm:pt modelId="{8CC5291D-215D-4799-8D2B-C7534048B325}" type="pres">
      <dgm:prSet presAssocID="{ACA7EB24-9A0D-4224-B06E-F40230344D24}" presName="conn2-1" presStyleLbl="parChTrans1D3" presStyleIdx="0" presStyleCnt="3"/>
      <dgm:spPr/>
    </dgm:pt>
    <dgm:pt modelId="{87E78143-0895-4317-AF9D-533680B48E55}" type="pres">
      <dgm:prSet presAssocID="{ACA7EB24-9A0D-4224-B06E-F40230344D24}" presName="connTx" presStyleLbl="parChTrans1D3" presStyleIdx="0" presStyleCnt="3"/>
      <dgm:spPr/>
    </dgm:pt>
    <dgm:pt modelId="{9509C45D-92EC-4221-A30A-09BCAA8201F7}" type="pres">
      <dgm:prSet presAssocID="{08E1914E-A093-4D8E-B7B5-811A63298B26}" presName="root2" presStyleCnt="0"/>
      <dgm:spPr/>
    </dgm:pt>
    <dgm:pt modelId="{C13805AF-694C-47CA-90B1-2F9347B56A4B}" type="pres">
      <dgm:prSet presAssocID="{08E1914E-A093-4D8E-B7B5-811A63298B26}" presName="LevelTwoTextNode" presStyleLbl="node3" presStyleIdx="0" presStyleCnt="3" custLinFactNeighborX="-3901" custLinFactNeighborY="-950">
        <dgm:presLayoutVars>
          <dgm:chPref val="3"/>
        </dgm:presLayoutVars>
      </dgm:prSet>
      <dgm:spPr/>
    </dgm:pt>
    <dgm:pt modelId="{D55A57F7-74E5-4FD6-9A59-ACA82350FAF0}" type="pres">
      <dgm:prSet presAssocID="{08E1914E-A093-4D8E-B7B5-811A63298B26}" presName="level3hierChild" presStyleCnt="0"/>
      <dgm:spPr/>
    </dgm:pt>
    <dgm:pt modelId="{DF82E48F-EA45-45EB-BE26-3568E26EA239}" type="pres">
      <dgm:prSet presAssocID="{86640167-4552-46DA-A454-88884CF794D6}" presName="conn2-1" presStyleLbl="parChTrans1D3" presStyleIdx="1" presStyleCnt="3"/>
      <dgm:spPr/>
    </dgm:pt>
    <dgm:pt modelId="{68330C12-7AEE-48C5-8A95-85D3AC45CA83}" type="pres">
      <dgm:prSet presAssocID="{86640167-4552-46DA-A454-88884CF794D6}" presName="connTx" presStyleLbl="parChTrans1D3" presStyleIdx="1" presStyleCnt="3"/>
      <dgm:spPr/>
    </dgm:pt>
    <dgm:pt modelId="{4441B9D3-C885-43DA-BE02-D10D06375A4C}" type="pres">
      <dgm:prSet presAssocID="{3074A43F-82B5-4FCA-A805-C16EBD7BBE4E}" presName="root2" presStyleCnt="0"/>
      <dgm:spPr/>
    </dgm:pt>
    <dgm:pt modelId="{E934F705-0F90-45A0-AFD0-865706907469}" type="pres">
      <dgm:prSet presAssocID="{3074A43F-82B5-4FCA-A805-C16EBD7BBE4E}" presName="LevelTwoTextNode" presStyleLbl="node3" presStyleIdx="1" presStyleCnt="3">
        <dgm:presLayoutVars>
          <dgm:chPref val="3"/>
        </dgm:presLayoutVars>
      </dgm:prSet>
      <dgm:spPr/>
    </dgm:pt>
    <dgm:pt modelId="{17CBA5C4-FF7A-42E0-8A6E-9A4508A1F417}" type="pres">
      <dgm:prSet presAssocID="{3074A43F-82B5-4FCA-A805-C16EBD7BBE4E}" presName="level3hierChild" presStyleCnt="0"/>
      <dgm:spPr/>
    </dgm:pt>
    <dgm:pt modelId="{D0376D0E-1561-446B-AFA3-FB1416B4BD3F}" type="pres">
      <dgm:prSet presAssocID="{E00083ED-73AE-4713-9BE2-88E8BEDF8327}" presName="conn2-1" presStyleLbl="parChTrans1D3" presStyleIdx="2" presStyleCnt="3"/>
      <dgm:spPr/>
    </dgm:pt>
    <dgm:pt modelId="{CEC63E88-C039-4395-ADBB-205EF22222DC}" type="pres">
      <dgm:prSet presAssocID="{E00083ED-73AE-4713-9BE2-88E8BEDF8327}" presName="connTx" presStyleLbl="parChTrans1D3" presStyleIdx="2" presStyleCnt="3"/>
      <dgm:spPr/>
    </dgm:pt>
    <dgm:pt modelId="{D0BF8968-9A68-43EB-AD51-AEE42D126DD5}" type="pres">
      <dgm:prSet presAssocID="{14C86210-474E-463B-8105-1C4EDB63152D}" presName="root2" presStyleCnt="0"/>
      <dgm:spPr/>
    </dgm:pt>
    <dgm:pt modelId="{EC153B08-E9CE-4902-93FE-4C408841F555}" type="pres">
      <dgm:prSet presAssocID="{14C86210-474E-463B-8105-1C4EDB63152D}" presName="LevelTwoTextNode" presStyleLbl="node3" presStyleIdx="2" presStyleCnt="3">
        <dgm:presLayoutVars>
          <dgm:chPref val="3"/>
        </dgm:presLayoutVars>
      </dgm:prSet>
      <dgm:spPr/>
    </dgm:pt>
    <dgm:pt modelId="{72D80CF1-9ABB-4415-AD44-CCC8407AE4B0}" type="pres">
      <dgm:prSet presAssocID="{14C86210-474E-463B-8105-1C4EDB63152D}" presName="level3hierChild" presStyleCnt="0"/>
      <dgm:spPr/>
    </dgm:pt>
  </dgm:ptLst>
  <dgm:cxnLst>
    <dgm:cxn modelId="{E2397E09-C757-4513-AE90-7AF8F171F64C}" type="presOf" srcId="{ACA7EB24-9A0D-4224-B06E-F40230344D24}" destId="{87E78143-0895-4317-AF9D-533680B48E55}" srcOrd="1" destOrd="0" presId="urn:microsoft.com/office/officeart/2005/8/layout/hierarchy2"/>
    <dgm:cxn modelId="{3205CC13-C722-4D9C-88E6-C665DA9E1E56}" type="presOf" srcId="{3074A43F-82B5-4FCA-A805-C16EBD7BBE4E}" destId="{E934F705-0F90-45A0-AFD0-865706907469}" srcOrd="0" destOrd="0" presId="urn:microsoft.com/office/officeart/2005/8/layout/hierarchy2"/>
    <dgm:cxn modelId="{585B142C-0A4A-425C-B41C-7F5DBD094AF0}" type="presOf" srcId="{8E252E0B-4287-4CDD-9B30-896FF3F4B48A}" destId="{74ECE908-E1CA-4E7C-BBD1-108929CD2AE1}" srcOrd="0" destOrd="0" presId="urn:microsoft.com/office/officeart/2005/8/layout/hierarchy2"/>
    <dgm:cxn modelId="{4E81F13B-E63E-4690-9936-F38D745474F8}" type="presOf" srcId="{86640167-4552-46DA-A454-88884CF794D6}" destId="{68330C12-7AEE-48C5-8A95-85D3AC45CA83}" srcOrd="1" destOrd="0" presId="urn:microsoft.com/office/officeart/2005/8/layout/hierarchy2"/>
    <dgm:cxn modelId="{48624F3E-44A0-4915-BFDE-2CA41453538B}" type="presOf" srcId="{E00083ED-73AE-4713-9BE2-88E8BEDF8327}" destId="{CEC63E88-C039-4395-ADBB-205EF22222DC}" srcOrd="1" destOrd="0" presId="urn:microsoft.com/office/officeart/2005/8/layout/hierarchy2"/>
    <dgm:cxn modelId="{4D90F560-02CC-49B7-970F-47BF034C765E}" type="presOf" srcId="{045368E8-C7A8-4FB5-AD29-D5B95F177CA5}" destId="{7BCAF393-E148-4D95-BFFD-9E59624337A1}" srcOrd="0" destOrd="0" presId="urn:microsoft.com/office/officeart/2005/8/layout/hierarchy2"/>
    <dgm:cxn modelId="{2A366461-F060-46DC-A7B5-064ACC1EA3FC}" type="presOf" srcId="{14C86210-474E-463B-8105-1C4EDB63152D}" destId="{EC153B08-E9CE-4902-93FE-4C408841F555}" srcOrd="0" destOrd="0" presId="urn:microsoft.com/office/officeart/2005/8/layout/hierarchy2"/>
    <dgm:cxn modelId="{815C0547-4C05-4F7D-B73E-F48CE4D01E8D}" type="presOf" srcId="{8E252E0B-4287-4CDD-9B30-896FF3F4B48A}" destId="{915F8507-7438-4879-8762-C94F82D600F7}" srcOrd="1" destOrd="0" presId="urn:microsoft.com/office/officeart/2005/8/layout/hierarchy2"/>
    <dgm:cxn modelId="{E1475C47-5F2F-457F-9482-C2B5995A5A64}" srcId="{40AD642D-C1AA-4597-A714-D12DDDE2D117}" destId="{08E1914E-A093-4D8E-B7B5-811A63298B26}" srcOrd="0" destOrd="0" parTransId="{ACA7EB24-9A0D-4224-B06E-F40230344D24}" sibTransId="{B7C25891-9BA5-4A0C-88EE-6EC3CFF88DDD}"/>
    <dgm:cxn modelId="{EC43226D-F1C1-428E-BDC8-EB7DF8B3BA99}" type="presOf" srcId="{B79DF3A9-CA64-448B-9524-91C8F962EA99}" destId="{4C88EB54-AFFD-4A9B-883D-573CE15403FB}" srcOrd="0" destOrd="0" presId="urn:microsoft.com/office/officeart/2005/8/layout/hierarchy2"/>
    <dgm:cxn modelId="{943E6EAD-FF78-417F-8986-3EF2AEF33E19}" srcId="{40AD642D-C1AA-4597-A714-D12DDDE2D117}" destId="{14C86210-474E-463B-8105-1C4EDB63152D}" srcOrd="2" destOrd="0" parTransId="{E00083ED-73AE-4713-9BE2-88E8BEDF8327}" sibTransId="{F4CE2F2E-36F1-4534-B144-B71D0668CD83}"/>
    <dgm:cxn modelId="{AF497BBE-2856-4432-98D4-1F5C5BEC23FC}" type="presOf" srcId="{40AD642D-C1AA-4597-A714-D12DDDE2D117}" destId="{1F50342A-5AC5-47D5-8087-5554740F0766}" srcOrd="0" destOrd="0" presId="urn:microsoft.com/office/officeart/2005/8/layout/hierarchy2"/>
    <dgm:cxn modelId="{2A6427C0-12BF-4BF1-B77C-C4CE037425E1}" type="presOf" srcId="{E00083ED-73AE-4713-9BE2-88E8BEDF8327}" destId="{D0376D0E-1561-446B-AFA3-FB1416B4BD3F}" srcOrd="0" destOrd="0" presId="urn:microsoft.com/office/officeart/2005/8/layout/hierarchy2"/>
    <dgm:cxn modelId="{D99EC5C4-244A-446B-BF9E-0BAAD1EB8863}" type="presOf" srcId="{08E1914E-A093-4D8E-B7B5-811A63298B26}" destId="{C13805AF-694C-47CA-90B1-2F9347B56A4B}" srcOrd="0" destOrd="0" presId="urn:microsoft.com/office/officeart/2005/8/layout/hierarchy2"/>
    <dgm:cxn modelId="{0777F5C7-E71C-448A-BC3E-ACD3201E49A0}" type="presOf" srcId="{86640167-4552-46DA-A454-88884CF794D6}" destId="{DF82E48F-EA45-45EB-BE26-3568E26EA239}" srcOrd="0" destOrd="0" presId="urn:microsoft.com/office/officeart/2005/8/layout/hierarchy2"/>
    <dgm:cxn modelId="{D84521CB-6F85-4FB8-BD37-09852ADD70D8}" srcId="{40AD642D-C1AA-4597-A714-D12DDDE2D117}" destId="{3074A43F-82B5-4FCA-A805-C16EBD7BBE4E}" srcOrd="1" destOrd="0" parTransId="{86640167-4552-46DA-A454-88884CF794D6}" sibTransId="{4A862AD8-754D-47C3-A907-459DDA63C71B}"/>
    <dgm:cxn modelId="{E862B0DD-A13B-4ED9-996D-6F9BEC22F6F3}" srcId="{B79DF3A9-CA64-448B-9524-91C8F962EA99}" destId="{045368E8-C7A8-4FB5-AD29-D5B95F177CA5}" srcOrd="0" destOrd="0" parTransId="{8F78CD75-1767-419B-BB8A-006208716CA0}" sibTransId="{E764234C-F4F8-42CB-A21A-D0555793EC81}"/>
    <dgm:cxn modelId="{07DC3ADF-22C1-4B74-9F07-3B9D778C86B4}" type="presOf" srcId="{ACA7EB24-9A0D-4224-B06E-F40230344D24}" destId="{8CC5291D-215D-4799-8D2B-C7534048B325}" srcOrd="0" destOrd="0" presId="urn:microsoft.com/office/officeart/2005/8/layout/hierarchy2"/>
    <dgm:cxn modelId="{523D30ED-BD7C-4DBE-AA7F-525A1C6CD294}" srcId="{045368E8-C7A8-4FB5-AD29-D5B95F177CA5}" destId="{40AD642D-C1AA-4597-A714-D12DDDE2D117}" srcOrd="0" destOrd="0" parTransId="{8E252E0B-4287-4CDD-9B30-896FF3F4B48A}" sibTransId="{4EE6D0A6-181D-49C5-B7C5-598374F8038F}"/>
    <dgm:cxn modelId="{6E7545B5-B518-48A1-8728-30E9921A09CF}" type="presParOf" srcId="{4C88EB54-AFFD-4A9B-883D-573CE15403FB}" destId="{7A0F38F5-3B48-4BAA-9C5D-6139E8EC0124}" srcOrd="0" destOrd="0" presId="urn:microsoft.com/office/officeart/2005/8/layout/hierarchy2"/>
    <dgm:cxn modelId="{3503C7AD-D203-4244-9AF4-2F8ED3BADAEA}" type="presParOf" srcId="{7A0F38F5-3B48-4BAA-9C5D-6139E8EC0124}" destId="{7BCAF393-E148-4D95-BFFD-9E59624337A1}" srcOrd="0" destOrd="0" presId="urn:microsoft.com/office/officeart/2005/8/layout/hierarchy2"/>
    <dgm:cxn modelId="{0EA38AC5-A867-4B94-8CBC-938F46B433E6}" type="presParOf" srcId="{7A0F38F5-3B48-4BAA-9C5D-6139E8EC0124}" destId="{B82257FB-79AE-4DFE-97B0-B09A3A35ED82}" srcOrd="1" destOrd="0" presId="urn:microsoft.com/office/officeart/2005/8/layout/hierarchy2"/>
    <dgm:cxn modelId="{F7503B07-4C30-4F6F-B944-927B72FB6234}" type="presParOf" srcId="{B82257FB-79AE-4DFE-97B0-B09A3A35ED82}" destId="{74ECE908-E1CA-4E7C-BBD1-108929CD2AE1}" srcOrd="0" destOrd="0" presId="urn:microsoft.com/office/officeart/2005/8/layout/hierarchy2"/>
    <dgm:cxn modelId="{7338EB0B-1948-4BE3-B337-03DC744BF3E2}" type="presParOf" srcId="{74ECE908-E1CA-4E7C-BBD1-108929CD2AE1}" destId="{915F8507-7438-4879-8762-C94F82D600F7}" srcOrd="0" destOrd="0" presId="urn:microsoft.com/office/officeart/2005/8/layout/hierarchy2"/>
    <dgm:cxn modelId="{E74B122A-2441-4365-AE9E-899472074510}" type="presParOf" srcId="{B82257FB-79AE-4DFE-97B0-B09A3A35ED82}" destId="{03B8A594-FB40-4AF8-997C-268A2E7F4CA7}" srcOrd="1" destOrd="0" presId="urn:microsoft.com/office/officeart/2005/8/layout/hierarchy2"/>
    <dgm:cxn modelId="{654F03BB-3F88-445C-BBAF-84CCFFD5F008}" type="presParOf" srcId="{03B8A594-FB40-4AF8-997C-268A2E7F4CA7}" destId="{1F50342A-5AC5-47D5-8087-5554740F0766}" srcOrd="0" destOrd="0" presId="urn:microsoft.com/office/officeart/2005/8/layout/hierarchy2"/>
    <dgm:cxn modelId="{C7A9D408-6D83-4AEA-99A6-800E521F75B7}" type="presParOf" srcId="{03B8A594-FB40-4AF8-997C-268A2E7F4CA7}" destId="{624DA77C-A6EA-4F6A-9266-C3A156733648}" srcOrd="1" destOrd="0" presId="urn:microsoft.com/office/officeart/2005/8/layout/hierarchy2"/>
    <dgm:cxn modelId="{BF14FB7A-3AAF-488A-8B8B-9BC04D51FB72}" type="presParOf" srcId="{624DA77C-A6EA-4F6A-9266-C3A156733648}" destId="{8CC5291D-215D-4799-8D2B-C7534048B325}" srcOrd="0" destOrd="0" presId="urn:microsoft.com/office/officeart/2005/8/layout/hierarchy2"/>
    <dgm:cxn modelId="{AF92EC2A-ADA8-4AB2-A411-4740E2D0538B}" type="presParOf" srcId="{8CC5291D-215D-4799-8D2B-C7534048B325}" destId="{87E78143-0895-4317-AF9D-533680B48E55}" srcOrd="0" destOrd="0" presId="urn:microsoft.com/office/officeart/2005/8/layout/hierarchy2"/>
    <dgm:cxn modelId="{D55A8100-1270-4B2F-922C-C30FCEA0ABC6}" type="presParOf" srcId="{624DA77C-A6EA-4F6A-9266-C3A156733648}" destId="{9509C45D-92EC-4221-A30A-09BCAA8201F7}" srcOrd="1" destOrd="0" presId="urn:microsoft.com/office/officeart/2005/8/layout/hierarchy2"/>
    <dgm:cxn modelId="{1C897251-1418-4082-9CE7-1BE1A3E66F3F}" type="presParOf" srcId="{9509C45D-92EC-4221-A30A-09BCAA8201F7}" destId="{C13805AF-694C-47CA-90B1-2F9347B56A4B}" srcOrd="0" destOrd="0" presId="urn:microsoft.com/office/officeart/2005/8/layout/hierarchy2"/>
    <dgm:cxn modelId="{207D2EE6-0559-49B0-B112-E62BBD92D268}" type="presParOf" srcId="{9509C45D-92EC-4221-A30A-09BCAA8201F7}" destId="{D55A57F7-74E5-4FD6-9A59-ACA82350FAF0}" srcOrd="1" destOrd="0" presId="urn:microsoft.com/office/officeart/2005/8/layout/hierarchy2"/>
    <dgm:cxn modelId="{EA1D695F-FF26-437B-B198-6EE43027DEE4}" type="presParOf" srcId="{624DA77C-A6EA-4F6A-9266-C3A156733648}" destId="{DF82E48F-EA45-45EB-BE26-3568E26EA239}" srcOrd="2" destOrd="0" presId="urn:microsoft.com/office/officeart/2005/8/layout/hierarchy2"/>
    <dgm:cxn modelId="{1556169B-E3B4-403D-AC9F-7AEA595AC7D5}" type="presParOf" srcId="{DF82E48F-EA45-45EB-BE26-3568E26EA239}" destId="{68330C12-7AEE-48C5-8A95-85D3AC45CA83}" srcOrd="0" destOrd="0" presId="urn:microsoft.com/office/officeart/2005/8/layout/hierarchy2"/>
    <dgm:cxn modelId="{33C70EFC-E6BE-462A-8286-4AA9798449A8}" type="presParOf" srcId="{624DA77C-A6EA-4F6A-9266-C3A156733648}" destId="{4441B9D3-C885-43DA-BE02-D10D06375A4C}" srcOrd="3" destOrd="0" presId="urn:microsoft.com/office/officeart/2005/8/layout/hierarchy2"/>
    <dgm:cxn modelId="{A982C523-1B56-4A16-A7FB-B683656ACA0D}" type="presParOf" srcId="{4441B9D3-C885-43DA-BE02-D10D06375A4C}" destId="{E934F705-0F90-45A0-AFD0-865706907469}" srcOrd="0" destOrd="0" presId="urn:microsoft.com/office/officeart/2005/8/layout/hierarchy2"/>
    <dgm:cxn modelId="{509CDF1F-7592-472D-81AB-9DD6ABE9C36C}" type="presParOf" srcId="{4441B9D3-C885-43DA-BE02-D10D06375A4C}" destId="{17CBA5C4-FF7A-42E0-8A6E-9A4508A1F417}" srcOrd="1" destOrd="0" presId="urn:microsoft.com/office/officeart/2005/8/layout/hierarchy2"/>
    <dgm:cxn modelId="{F9D36788-AD3D-4AC8-8AD6-4284A852A2E3}" type="presParOf" srcId="{624DA77C-A6EA-4F6A-9266-C3A156733648}" destId="{D0376D0E-1561-446B-AFA3-FB1416B4BD3F}" srcOrd="4" destOrd="0" presId="urn:microsoft.com/office/officeart/2005/8/layout/hierarchy2"/>
    <dgm:cxn modelId="{5F72DA96-029B-4C99-B17D-2E4127034E75}" type="presParOf" srcId="{D0376D0E-1561-446B-AFA3-FB1416B4BD3F}" destId="{CEC63E88-C039-4395-ADBB-205EF22222DC}" srcOrd="0" destOrd="0" presId="urn:microsoft.com/office/officeart/2005/8/layout/hierarchy2"/>
    <dgm:cxn modelId="{A2EF1FEB-1230-4AAA-8177-AD2A8EAB0032}" type="presParOf" srcId="{624DA77C-A6EA-4F6A-9266-C3A156733648}" destId="{D0BF8968-9A68-43EB-AD51-AEE42D126DD5}" srcOrd="5" destOrd="0" presId="urn:microsoft.com/office/officeart/2005/8/layout/hierarchy2"/>
    <dgm:cxn modelId="{9CE7D9DF-B2C5-48B8-9425-921A62A64020}" type="presParOf" srcId="{D0BF8968-9A68-43EB-AD51-AEE42D126DD5}" destId="{EC153B08-E9CE-4902-93FE-4C408841F555}" srcOrd="0" destOrd="0" presId="urn:microsoft.com/office/officeart/2005/8/layout/hierarchy2"/>
    <dgm:cxn modelId="{CB9011C7-6D20-4DCB-BA27-64FEFB4AC215}" type="presParOf" srcId="{D0BF8968-9A68-43EB-AD51-AEE42D126DD5}" destId="{72D80CF1-9ABB-4415-AD44-CCC8407AE4B0}" srcOrd="1" destOrd="0" presId="urn:microsoft.com/office/officeart/2005/8/layout/hierarchy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9DF3A9-CA64-448B-9524-91C8F962EA99}" type="doc">
      <dgm:prSet loTypeId="urn:microsoft.com/office/officeart/2005/8/layout/hierarchy2" loCatId="hierarchy" qsTypeId="urn:microsoft.com/office/officeart/2005/8/quickstyle/simple1" qsCatId="simple" csTypeId="urn:microsoft.com/office/officeart/2005/8/colors/colorful1" csCatId="colorful" phldr="1"/>
      <dgm:spPr/>
      <dgm:t>
        <a:bodyPr/>
        <a:lstStyle/>
        <a:p>
          <a:endParaRPr lang="en-GB"/>
        </a:p>
      </dgm:t>
    </dgm:pt>
    <dgm:pt modelId="{045368E8-C7A8-4FB5-AD29-D5B95F177CA5}">
      <dgm:prSet phldrT="[Text]" custT="1"/>
      <dgm:spPr/>
      <dgm:t>
        <a:bodyPr/>
        <a:lstStyle/>
        <a:p>
          <a:r>
            <a:rPr lang="en-GB" sz="6000" dirty="0"/>
            <a:t>B</a:t>
          </a:r>
          <a:r>
            <a:rPr lang="en-GB" sz="2800" dirty="0"/>
            <a:t>ehaviour</a:t>
          </a:r>
        </a:p>
      </dgm:t>
    </dgm:pt>
    <dgm:pt modelId="{8F78CD75-1767-419B-BB8A-006208716CA0}" type="parTrans" cxnId="{E862B0DD-A13B-4ED9-996D-6F9BEC22F6F3}">
      <dgm:prSet/>
      <dgm:spPr/>
      <dgm:t>
        <a:bodyPr/>
        <a:lstStyle/>
        <a:p>
          <a:endParaRPr lang="en-GB"/>
        </a:p>
      </dgm:t>
    </dgm:pt>
    <dgm:pt modelId="{E764234C-F4F8-42CB-A21A-D0555793EC81}" type="sibTrans" cxnId="{E862B0DD-A13B-4ED9-996D-6F9BEC22F6F3}">
      <dgm:prSet/>
      <dgm:spPr/>
      <dgm:t>
        <a:bodyPr/>
        <a:lstStyle/>
        <a:p>
          <a:endParaRPr lang="en-GB"/>
        </a:p>
      </dgm:t>
    </dgm:pt>
    <dgm:pt modelId="{40AD642D-C1AA-4597-A714-D12DDDE2D117}">
      <dgm:prSet phldrT="[Text]" custT="1"/>
      <dgm:spPr/>
      <dgm:t>
        <a:bodyPr/>
        <a:lstStyle/>
        <a:p>
          <a:r>
            <a:rPr lang="en-GB" sz="6000" dirty="0"/>
            <a:t>I</a:t>
          </a:r>
          <a:r>
            <a:rPr lang="en-GB" sz="2800" dirty="0"/>
            <a:t>ntention</a:t>
          </a:r>
        </a:p>
      </dgm:t>
    </dgm:pt>
    <dgm:pt modelId="{8E252E0B-4287-4CDD-9B30-896FF3F4B48A}" type="parTrans" cxnId="{523D30ED-BD7C-4DBE-AA7F-525A1C6CD294}">
      <dgm:prSet/>
      <dgm:spPr/>
      <dgm:t>
        <a:bodyPr/>
        <a:lstStyle/>
        <a:p>
          <a:endParaRPr lang="en-GB"/>
        </a:p>
      </dgm:t>
    </dgm:pt>
    <dgm:pt modelId="{4EE6D0A6-181D-49C5-B7C5-598374F8038F}" type="sibTrans" cxnId="{523D30ED-BD7C-4DBE-AA7F-525A1C6CD294}">
      <dgm:prSet/>
      <dgm:spPr/>
      <dgm:t>
        <a:bodyPr/>
        <a:lstStyle/>
        <a:p>
          <a:endParaRPr lang="en-GB"/>
        </a:p>
      </dgm:t>
    </dgm:pt>
    <dgm:pt modelId="{08E1914E-A093-4D8E-B7B5-811A63298B26}">
      <dgm:prSet phldrT="[Text]" custT="1"/>
      <dgm:spPr/>
      <dgm:t>
        <a:bodyPr/>
        <a:lstStyle/>
        <a:p>
          <a:r>
            <a:rPr lang="en-GB" sz="6000" dirty="0"/>
            <a:t>C</a:t>
          </a:r>
          <a:r>
            <a:rPr lang="en-GB" sz="2800" dirty="0"/>
            <a:t>ontrol</a:t>
          </a:r>
        </a:p>
      </dgm:t>
    </dgm:pt>
    <dgm:pt modelId="{ACA7EB24-9A0D-4224-B06E-F40230344D24}" type="parTrans" cxnId="{E1475C47-5F2F-457F-9482-C2B5995A5A64}">
      <dgm:prSet/>
      <dgm:spPr/>
      <dgm:t>
        <a:bodyPr/>
        <a:lstStyle/>
        <a:p>
          <a:endParaRPr lang="en-GB"/>
        </a:p>
      </dgm:t>
    </dgm:pt>
    <dgm:pt modelId="{B7C25891-9BA5-4A0C-88EE-6EC3CFF88DDD}" type="sibTrans" cxnId="{E1475C47-5F2F-457F-9482-C2B5995A5A64}">
      <dgm:prSet/>
      <dgm:spPr/>
      <dgm:t>
        <a:bodyPr/>
        <a:lstStyle/>
        <a:p>
          <a:endParaRPr lang="en-GB"/>
        </a:p>
      </dgm:t>
    </dgm:pt>
    <dgm:pt modelId="{3074A43F-82B5-4FCA-A805-C16EBD7BBE4E}">
      <dgm:prSet phldrT="[Text]" custT="1"/>
      <dgm:spPr/>
      <dgm:t>
        <a:bodyPr/>
        <a:lstStyle/>
        <a:p>
          <a:r>
            <a:rPr lang="en-GB" sz="6600" dirty="0"/>
            <a:t>A</a:t>
          </a:r>
          <a:r>
            <a:rPr lang="en-GB" sz="2800" dirty="0"/>
            <a:t>ttitude</a:t>
          </a:r>
          <a:r>
            <a:rPr lang="en-GB" sz="4600" dirty="0"/>
            <a:t> </a:t>
          </a:r>
        </a:p>
      </dgm:t>
    </dgm:pt>
    <dgm:pt modelId="{86640167-4552-46DA-A454-88884CF794D6}" type="parTrans" cxnId="{D84521CB-6F85-4FB8-BD37-09852ADD70D8}">
      <dgm:prSet/>
      <dgm:spPr/>
      <dgm:t>
        <a:bodyPr/>
        <a:lstStyle/>
        <a:p>
          <a:endParaRPr lang="en-GB"/>
        </a:p>
      </dgm:t>
    </dgm:pt>
    <dgm:pt modelId="{4A862AD8-754D-47C3-A907-459DDA63C71B}" type="sibTrans" cxnId="{D84521CB-6F85-4FB8-BD37-09852ADD70D8}">
      <dgm:prSet/>
      <dgm:spPr/>
      <dgm:t>
        <a:bodyPr/>
        <a:lstStyle/>
        <a:p>
          <a:endParaRPr lang="en-GB"/>
        </a:p>
      </dgm:t>
    </dgm:pt>
    <dgm:pt modelId="{14C86210-474E-463B-8105-1C4EDB63152D}">
      <dgm:prSet phldrT="[Text]" custT="1"/>
      <dgm:spPr/>
      <dgm:t>
        <a:bodyPr/>
        <a:lstStyle/>
        <a:p>
          <a:r>
            <a:rPr lang="en-GB" sz="6400" dirty="0"/>
            <a:t>N</a:t>
          </a:r>
          <a:r>
            <a:rPr lang="en-GB" sz="2800" dirty="0"/>
            <a:t>orm</a:t>
          </a:r>
        </a:p>
      </dgm:t>
    </dgm:pt>
    <dgm:pt modelId="{E00083ED-73AE-4713-9BE2-88E8BEDF8327}" type="parTrans" cxnId="{943E6EAD-FF78-417F-8986-3EF2AEF33E19}">
      <dgm:prSet/>
      <dgm:spPr/>
      <dgm:t>
        <a:bodyPr/>
        <a:lstStyle/>
        <a:p>
          <a:endParaRPr lang="en-GB"/>
        </a:p>
      </dgm:t>
    </dgm:pt>
    <dgm:pt modelId="{F4CE2F2E-36F1-4534-B144-B71D0668CD83}" type="sibTrans" cxnId="{943E6EAD-FF78-417F-8986-3EF2AEF33E19}">
      <dgm:prSet/>
      <dgm:spPr/>
      <dgm:t>
        <a:bodyPr/>
        <a:lstStyle/>
        <a:p>
          <a:endParaRPr lang="en-GB"/>
        </a:p>
      </dgm:t>
    </dgm:pt>
    <dgm:pt modelId="{4C88EB54-AFFD-4A9B-883D-573CE15403FB}" type="pres">
      <dgm:prSet presAssocID="{B79DF3A9-CA64-448B-9524-91C8F962EA99}" presName="diagram" presStyleCnt="0">
        <dgm:presLayoutVars>
          <dgm:chPref val="1"/>
          <dgm:dir val="rev"/>
          <dgm:animOne val="branch"/>
          <dgm:animLvl val="lvl"/>
          <dgm:resizeHandles val="exact"/>
        </dgm:presLayoutVars>
      </dgm:prSet>
      <dgm:spPr/>
    </dgm:pt>
    <dgm:pt modelId="{7A0F38F5-3B48-4BAA-9C5D-6139E8EC0124}" type="pres">
      <dgm:prSet presAssocID="{045368E8-C7A8-4FB5-AD29-D5B95F177CA5}" presName="root1" presStyleCnt="0"/>
      <dgm:spPr/>
    </dgm:pt>
    <dgm:pt modelId="{7BCAF393-E148-4D95-BFFD-9E59624337A1}" type="pres">
      <dgm:prSet presAssocID="{045368E8-C7A8-4FB5-AD29-D5B95F177CA5}" presName="LevelOneTextNode" presStyleLbl="node0" presStyleIdx="0" presStyleCnt="1">
        <dgm:presLayoutVars>
          <dgm:chPref val="3"/>
        </dgm:presLayoutVars>
      </dgm:prSet>
      <dgm:spPr/>
    </dgm:pt>
    <dgm:pt modelId="{B82257FB-79AE-4DFE-97B0-B09A3A35ED82}" type="pres">
      <dgm:prSet presAssocID="{045368E8-C7A8-4FB5-AD29-D5B95F177CA5}" presName="level2hierChild" presStyleCnt="0"/>
      <dgm:spPr/>
    </dgm:pt>
    <dgm:pt modelId="{74ECE908-E1CA-4E7C-BBD1-108929CD2AE1}" type="pres">
      <dgm:prSet presAssocID="{8E252E0B-4287-4CDD-9B30-896FF3F4B48A}" presName="conn2-1" presStyleLbl="parChTrans1D2" presStyleIdx="0" presStyleCnt="1"/>
      <dgm:spPr/>
    </dgm:pt>
    <dgm:pt modelId="{915F8507-7438-4879-8762-C94F82D600F7}" type="pres">
      <dgm:prSet presAssocID="{8E252E0B-4287-4CDD-9B30-896FF3F4B48A}" presName="connTx" presStyleLbl="parChTrans1D2" presStyleIdx="0" presStyleCnt="1"/>
      <dgm:spPr/>
    </dgm:pt>
    <dgm:pt modelId="{03B8A594-FB40-4AF8-997C-268A2E7F4CA7}" type="pres">
      <dgm:prSet presAssocID="{40AD642D-C1AA-4597-A714-D12DDDE2D117}" presName="root2" presStyleCnt="0"/>
      <dgm:spPr/>
    </dgm:pt>
    <dgm:pt modelId="{1F50342A-5AC5-47D5-8087-5554740F0766}" type="pres">
      <dgm:prSet presAssocID="{40AD642D-C1AA-4597-A714-D12DDDE2D117}" presName="LevelTwoTextNode" presStyleLbl="node2" presStyleIdx="0" presStyleCnt="1">
        <dgm:presLayoutVars>
          <dgm:chPref val="3"/>
        </dgm:presLayoutVars>
      </dgm:prSet>
      <dgm:spPr/>
    </dgm:pt>
    <dgm:pt modelId="{624DA77C-A6EA-4F6A-9266-C3A156733648}" type="pres">
      <dgm:prSet presAssocID="{40AD642D-C1AA-4597-A714-D12DDDE2D117}" presName="level3hierChild" presStyleCnt="0"/>
      <dgm:spPr/>
    </dgm:pt>
    <dgm:pt modelId="{8CC5291D-215D-4799-8D2B-C7534048B325}" type="pres">
      <dgm:prSet presAssocID="{ACA7EB24-9A0D-4224-B06E-F40230344D24}" presName="conn2-1" presStyleLbl="parChTrans1D3" presStyleIdx="0" presStyleCnt="3"/>
      <dgm:spPr/>
    </dgm:pt>
    <dgm:pt modelId="{87E78143-0895-4317-AF9D-533680B48E55}" type="pres">
      <dgm:prSet presAssocID="{ACA7EB24-9A0D-4224-B06E-F40230344D24}" presName="connTx" presStyleLbl="parChTrans1D3" presStyleIdx="0" presStyleCnt="3"/>
      <dgm:spPr/>
    </dgm:pt>
    <dgm:pt modelId="{9509C45D-92EC-4221-A30A-09BCAA8201F7}" type="pres">
      <dgm:prSet presAssocID="{08E1914E-A093-4D8E-B7B5-811A63298B26}" presName="root2" presStyleCnt="0"/>
      <dgm:spPr/>
    </dgm:pt>
    <dgm:pt modelId="{C13805AF-694C-47CA-90B1-2F9347B56A4B}" type="pres">
      <dgm:prSet presAssocID="{08E1914E-A093-4D8E-B7B5-811A63298B26}" presName="LevelTwoTextNode" presStyleLbl="node3" presStyleIdx="0" presStyleCnt="3" custLinFactNeighborX="-3901" custLinFactNeighborY="-950">
        <dgm:presLayoutVars>
          <dgm:chPref val="3"/>
        </dgm:presLayoutVars>
      </dgm:prSet>
      <dgm:spPr/>
    </dgm:pt>
    <dgm:pt modelId="{D55A57F7-74E5-4FD6-9A59-ACA82350FAF0}" type="pres">
      <dgm:prSet presAssocID="{08E1914E-A093-4D8E-B7B5-811A63298B26}" presName="level3hierChild" presStyleCnt="0"/>
      <dgm:spPr/>
    </dgm:pt>
    <dgm:pt modelId="{DF82E48F-EA45-45EB-BE26-3568E26EA239}" type="pres">
      <dgm:prSet presAssocID="{86640167-4552-46DA-A454-88884CF794D6}" presName="conn2-1" presStyleLbl="parChTrans1D3" presStyleIdx="1" presStyleCnt="3"/>
      <dgm:spPr/>
    </dgm:pt>
    <dgm:pt modelId="{68330C12-7AEE-48C5-8A95-85D3AC45CA83}" type="pres">
      <dgm:prSet presAssocID="{86640167-4552-46DA-A454-88884CF794D6}" presName="connTx" presStyleLbl="parChTrans1D3" presStyleIdx="1" presStyleCnt="3"/>
      <dgm:spPr/>
    </dgm:pt>
    <dgm:pt modelId="{4441B9D3-C885-43DA-BE02-D10D06375A4C}" type="pres">
      <dgm:prSet presAssocID="{3074A43F-82B5-4FCA-A805-C16EBD7BBE4E}" presName="root2" presStyleCnt="0"/>
      <dgm:spPr/>
    </dgm:pt>
    <dgm:pt modelId="{E934F705-0F90-45A0-AFD0-865706907469}" type="pres">
      <dgm:prSet presAssocID="{3074A43F-82B5-4FCA-A805-C16EBD7BBE4E}" presName="LevelTwoTextNode" presStyleLbl="node3" presStyleIdx="1" presStyleCnt="3">
        <dgm:presLayoutVars>
          <dgm:chPref val="3"/>
        </dgm:presLayoutVars>
      </dgm:prSet>
      <dgm:spPr/>
    </dgm:pt>
    <dgm:pt modelId="{17CBA5C4-FF7A-42E0-8A6E-9A4508A1F417}" type="pres">
      <dgm:prSet presAssocID="{3074A43F-82B5-4FCA-A805-C16EBD7BBE4E}" presName="level3hierChild" presStyleCnt="0"/>
      <dgm:spPr/>
    </dgm:pt>
    <dgm:pt modelId="{D0376D0E-1561-446B-AFA3-FB1416B4BD3F}" type="pres">
      <dgm:prSet presAssocID="{E00083ED-73AE-4713-9BE2-88E8BEDF8327}" presName="conn2-1" presStyleLbl="parChTrans1D3" presStyleIdx="2" presStyleCnt="3"/>
      <dgm:spPr/>
    </dgm:pt>
    <dgm:pt modelId="{CEC63E88-C039-4395-ADBB-205EF22222DC}" type="pres">
      <dgm:prSet presAssocID="{E00083ED-73AE-4713-9BE2-88E8BEDF8327}" presName="connTx" presStyleLbl="parChTrans1D3" presStyleIdx="2" presStyleCnt="3"/>
      <dgm:spPr/>
    </dgm:pt>
    <dgm:pt modelId="{D0BF8968-9A68-43EB-AD51-AEE42D126DD5}" type="pres">
      <dgm:prSet presAssocID="{14C86210-474E-463B-8105-1C4EDB63152D}" presName="root2" presStyleCnt="0"/>
      <dgm:spPr/>
    </dgm:pt>
    <dgm:pt modelId="{EC153B08-E9CE-4902-93FE-4C408841F555}" type="pres">
      <dgm:prSet presAssocID="{14C86210-474E-463B-8105-1C4EDB63152D}" presName="LevelTwoTextNode" presStyleLbl="node3" presStyleIdx="2" presStyleCnt="3">
        <dgm:presLayoutVars>
          <dgm:chPref val="3"/>
        </dgm:presLayoutVars>
      </dgm:prSet>
      <dgm:spPr/>
    </dgm:pt>
    <dgm:pt modelId="{72D80CF1-9ABB-4415-AD44-CCC8407AE4B0}" type="pres">
      <dgm:prSet presAssocID="{14C86210-474E-463B-8105-1C4EDB63152D}" presName="level3hierChild" presStyleCnt="0"/>
      <dgm:spPr/>
    </dgm:pt>
  </dgm:ptLst>
  <dgm:cxnLst>
    <dgm:cxn modelId="{E2397E09-C757-4513-AE90-7AF8F171F64C}" type="presOf" srcId="{ACA7EB24-9A0D-4224-B06E-F40230344D24}" destId="{87E78143-0895-4317-AF9D-533680B48E55}" srcOrd="1" destOrd="0" presId="urn:microsoft.com/office/officeart/2005/8/layout/hierarchy2"/>
    <dgm:cxn modelId="{3205CC13-C722-4D9C-88E6-C665DA9E1E56}" type="presOf" srcId="{3074A43F-82B5-4FCA-A805-C16EBD7BBE4E}" destId="{E934F705-0F90-45A0-AFD0-865706907469}" srcOrd="0" destOrd="0" presId="urn:microsoft.com/office/officeart/2005/8/layout/hierarchy2"/>
    <dgm:cxn modelId="{585B142C-0A4A-425C-B41C-7F5DBD094AF0}" type="presOf" srcId="{8E252E0B-4287-4CDD-9B30-896FF3F4B48A}" destId="{74ECE908-E1CA-4E7C-BBD1-108929CD2AE1}" srcOrd="0" destOrd="0" presId="urn:microsoft.com/office/officeart/2005/8/layout/hierarchy2"/>
    <dgm:cxn modelId="{4E81F13B-E63E-4690-9936-F38D745474F8}" type="presOf" srcId="{86640167-4552-46DA-A454-88884CF794D6}" destId="{68330C12-7AEE-48C5-8A95-85D3AC45CA83}" srcOrd="1" destOrd="0" presId="urn:microsoft.com/office/officeart/2005/8/layout/hierarchy2"/>
    <dgm:cxn modelId="{48624F3E-44A0-4915-BFDE-2CA41453538B}" type="presOf" srcId="{E00083ED-73AE-4713-9BE2-88E8BEDF8327}" destId="{CEC63E88-C039-4395-ADBB-205EF22222DC}" srcOrd="1" destOrd="0" presId="urn:microsoft.com/office/officeart/2005/8/layout/hierarchy2"/>
    <dgm:cxn modelId="{4D90F560-02CC-49B7-970F-47BF034C765E}" type="presOf" srcId="{045368E8-C7A8-4FB5-AD29-D5B95F177CA5}" destId="{7BCAF393-E148-4D95-BFFD-9E59624337A1}" srcOrd="0" destOrd="0" presId="urn:microsoft.com/office/officeart/2005/8/layout/hierarchy2"/>
    <dgm:cxn modelId="{2A366461-F060-46DC-A7B5-064ACC1EA3FC}" type="presOf" srcId="{14C86210-474E-463B-8105-1C4EDB63152D}" destId="{EC153B08-E9CE-4902-93FE-4C408841F555}" srcOrd="0" destOrd="0" presId="urn:microsoft.com/office/officeart/2005/8/layout/hierarchy2"/>
    <dgm:cxn modelId="{815C0547-4C05-4F7D-B73E-F48CE4D01E8D}" type="presOf" srcId="{8E252E0B-4287-4CDD-9B30-896FF3F4B48A}" destId="{915F8507-7438-4879-8762-C94F82D600F7}" srcOrd="1" destOrd="0" presId="urn:microsoft.com/office/officeart/2005/8/layout/hierarchy2"/>
    <dgm:cxn modelId="{E1475C47-5F2F-457F-9482-C2B5995A5A64}" srcId="{40AD642D-C1AA-4597-A714-D12DDDE2D117}" destId="{08E1914E-A093-4D8E-B7B5-811A63298B26}" srcOrd="0" destOrd="0" parTransId="{ACA7EB24-9A0D-4224-B06E-F40230344D24}" sibTransId="{B7C25891-9BA5-4A0C-88EE-6EC3CFF88DDD}"/>
    <dgm:cxn modelId="{EC43226D-F1C1-428E-BDC8-EB7DF8B3BA99}" type="presOf" srcId="{B79DF3A9-CA64-448B-9524-91C8F962EA99}" destId="{4C88EB54-AFFD-4A9B-883D-573CE15403FB}" srcOrd="0" destOrd="0" presId="urn:microsoft.com/office/officeart/2005/8/layout/hierarchy2"/>
    <dgm:cxn modelId="{943E6EAD-FF78-417F-8986-3EF2AEF33E19}" srcId="{40AD642D-C1AA-4597-A714-D12DDDE2D117}" destId="{14C86210-474E-463B-8105-1C4EDB63152D}" srcOrd="2" destOrd="0" parTransId="{E00083ED-73AE-4713-9BE2-88E8BEDF8327}" sibTransId="{F4CE2F2E-36F1-4534-B144-B71D0668CD83}"/>
    <dgm:cxn modelId="{AF497BBE-2856-4432-98D4-1F5C5BEC23FC}" type="presOf" srcId="{40AD642D-C1AA-4597-A714-D12DDDE2D117}" destId="{1F50342A-5AC5-47D5-8087-5554740F0766}" srcOrd="0" destOrd="0" presId="urn:microsoft.com/office/officeart/2005/8/layout/hierarchy2"/>
    <dgm:cxn modelId="{2A6427C0-12BF-4BF1-B77C-C4CE037425E1}" type="presOf" srcId="{E00083ED-73AE-4713-9BE2-88E8BEDF8327}" destId="{D0376D0E-1561-446B-AFA3-FB1416B4BD3F}" srcOrd="0" destOrd="0" presId="urn:microsoft.com/office/officeart/2005/8/layout/hierarchy2"/>
    <dgm:cxn modelId="{D99EC5C4-244A-446B-BF9E-0BAAD1EB8863}" type="presOf" srcId="{08E1914E-A093-4D8E-B7B5-811A63298B26}" destId="{C13805AF-694C-47CA-90B1-2F9347B56A4B}" srcOrd="0" destOrd="0" presId="urn:microsoft.com/office/officeart/2005/8/layout/hierarchy2"/>
    <dgm:cxn modelId="{0777F5C7-E71C-448A-BC3E-ACD3201E49A0}" type="presOf" srcId="{86640167-4552-46DA-A454-88884CF794D6}" destId="{DF82E48F-EA45-45EB-BE26-3568E26EA239}" srcOrd="0" destOrd="0" presId="urn:microsoft.com/office/officeart/2005/8/layout/hierarchy2"/>
    <dgm:cxn modelId="{D84521CB-6F85-4FB8-BD37-09852ADD70D8}" srcId="{40AD642D-C1AA-4597-A714-D12DDDE2D117}" destId="{3074A43F-82B5-4FCA-A805-C16EBD7BBE4E}" srcOrd="1" destOrd="0" parTransId="{86640167-4552-46DA-A454-88884CF794D6}" sibTransId="{4A862AD8-754D-47C3-A907-459DDA63C71B}"/>
    <dgm:cxn modelId="{E862B0DD-A13B-4ED9-996D-6F9BEC22F6F3}" srcId="{B79DF3A9-CA64-448B-9524-91C8F962EA99}" destId="{045368E8-C7A8-4FB5-AD29-D5B95F177CA5}" srcOrd="0" destOrd="0" parTransId="{8F78CD75-1767-419B-BB8A-006208716CA0}" sibTransId="{E764234C-F4F8-42CB-A21A-D0555793EC81}"/>
    <dgm:cxn modelId="{07DC3ADF-22C1-4B74-9F07-3B9D778C86B4}" type="presOf" srcId="{ACA7EB24-9A0D-4224-B06E-F40230344D24}" destId="{8CC5291D-215D-4799-8D2B-C7534048B325}" srcOrd="0" destOrd="0" presId="urn:microsoft.com/office/officeart/2005/8/layout/hierarchy2"/>
    <dgm:cxn modelId="{523D30ED-BD7C-4DBE-AA7F-525A1C6CD294}" srcId="{045368E8-C7A8-4FB5-AD29-D5B95F177CA5}" destId="{40AD642D-C1AA-4597-A714-D12DDDE2D117}" srcOrd="0" destOrd="0" parTransId="{8E252E0B-4287-4CDD-9B30-896FF3F4B48A}" sibTransId="{4EE6D0A6-181D-49C5-B7C5-598374F8038F}"/>
    <dgm:cxn modelId="{6E7545B5-B518-48A1-8728-30E9921A09CF}" type="presParOf" srcId="{4C88EB54-AFFD-4A9B-883D-573CE15403FB}" destId="{7A0F38F5-3B48-4BAA-9C5D-6139E8EC0124}" srcOrd="0" destOrd="0" presId="urn:microsoft.com/office/officeart/2005/8/layout/hierarchy2"/>
    <dgm:cxn modelId="{3503C7AD-D203-4244-9AF4-2F8ED3BADAEA}" type="presParOf" srcId="{7A0F38F5-3B48-4BAA-9C5D-6139E8EC0124}" destId="{7BCAF393-E148-4D95-BFFD-9E59624337A1}" srcOrd="0" destOrd="0" presId="urn:microsoft.com/office/officeart/2005/8/layout/hierarchy2"/>
    <dgm:cxn modelId="{0EA38AC5-A867-4B94-8CBC-938F46B433E6}" type="presParOf" srcId="{7A0F38F5-3B48-4BAA-9C5D-6139E8EC0124}" destId="{B82257FB-79AE-4DFE-97B0-B09A3A35ED82}" srcOrd="1" destOrd="0" presId="urn:microsoft.com/office/officeart/2005/8/layout/hierarchy2"/>
    <dgm:cxn modelId="{F7503B07-4C30-4F6F-B944-927B72FB6234}" type="presParOf" srcId="{B82257FB-79AE-4DFE-97B0-B09A3A35ED82}" destId="{74ECE908-E1CA-4E7C-BBD1-108929CD2AE1}" srcOrd="0" destOrd="0" presId="urn:microsoft.com/office/officeart/2005/8/layout/hierarchy2"/>
    <dgm:cxn modelId="{7338EB0B-1948-4BE3-B337-03DC744BF3E2}" type="presParOf" srcId="{74ECE908-E1CA-4E7C-BBD1-108929CD2AE1}" destId="{915F8507-7438-4879-8762-C94F82D600F7}" srcOrd="0" destOrd="0" presId="urn:microsoft.com/office/officeart/2005/8/layout/hierarchy2"/>
    <dgm:cxn modelId="{E74B122A-2441-4365-AE9E-899472074510}" type="presParOf" srcId="{B82257FB-79AE-4DFE-97B0-B09A3A35ED82}" destId="{03B8A594-FB40-4AF8-997C-268A2E7F4CA7}" srcOrd="1" destOrd="0" presId="urn:microsoft.com/office/officeart/2005/8/layout/hierarchy2"/>
    <dgm:cxn modelId="{654F03BB-3F88-445C-BBAF-84CCFFD5F008}" type="presParOf" srcId="{03B8A594-FB40-4AF8-997C-268A2E7F4CA7}" destId="{1F50342A-5AC5-47D5-8087-5554740F0766}" srcOrd="0" destOrd="0" presId="urn:microsoft.com/office/officeart/2005/8/layout/hierarchy2"/>
    <dgm:cxn modelId="{C7A9D408-6D83-4AEA-99A6-800E521F75B7}" type="presParOf" srcId="{03B8A594-FB40-4AF8-997C-268A2E7F4CA7}" destId="{624DA77C-A6EA-4F6A-9266-C3A156733648}" srcOrd="1" destOrd="0" presId="urn:microsoft.com/office/officeart/2005/8/layout/hierarchy2"/>
    <dgm:cxn modelId="{BF14FB7A-3AAF-488A-8B8B-9BC04D51FB72}" type="presParOf" srcId="{624DA77C-A6EA-4F6A-9266-C3A156733648}" destId="{8CC5291D-215D-4799-8D2B-C7534048B325}" srcOrd="0" destOrd="0" presId="urn:microsoft.com/office/officeart/2005/8/layout/hierarchy2"/>
    <dgm:cxn modelId="{AF92EC2A-ADA8-4AB2-A411-4740E2D0538B}" type="presParOf" srcId="{8CC5291D-215D-4799-8D2B-C7534048B325}" destId="{87E78143-0895-4317-AF9D-533680B48E55}" srcOrd="0" destOrd="0" presId="urn:microsoft.com/office/officeart/2005/8/layout/hierarchy2"/>
    <dgm:cxn modelId="{D55A8100-1270-4B2F-922C-C30FCEA0ABC6}" type="presParOf" srcId="{624DA77C-A6EA-4F6A-9266-C3A156733648}" destId="{9509C45D-92EC-4221-A30A-09BCAA8201F7}" srcOrd="1" destOrd="0" presId="urn:microsoft.com/office/officeart/2005/8/layout/hierarchy2"/>
    <dgm:cxn modelId="{1C897251-1418-4082-9CE7-1BE1A3E66F3F}" type="presParOf" srcId="{9509C45D-92EC-4221-A30A-09BCAA8201F7}" destId="{C13805AF-694C-47CA-90B1-2F9347B56A4B}" srcOrd="0" destOrd="0" presId="urn:microsoft.com/office/officeart/2005/8/layout/hierarchy2"/>
    <dgm:cxn modelId="{207D2EE6-0559-49B0-B112-E62BBD92D268}" type="presParOf" srcId="{9509C45D-92EC-4221-A30A-09BCAA8201F7}" destId="{D55A57F7-74E5-4FD6-9A59-ACA82350FAF0}" srcOrd="1" destOrd="0" presId="urn:microsoft.com/office/officeart/2005/8/layout/hierarchy2"/>
    <dgm:cxn modelId="{EA1D695F-FF26-437B-B198-6EE43027DEE4}" type="presParOf" srcId="{624DA77C-A6EA-4F6A-9266-C3A156733648}" destId="{DF82E48F-EA45-45EB-BE26-3568E26EA239}" srcOrd="2" destOrd="0" presId="urn:microsoft.com/office/officeart/2005/8/layout/hierarchy2"/>
    <dgm:cxn modelId="{1556169B-E3B4-403D-AC9F-7AEA595AC7D5}" type="presParOf" srcId="{DF82E48F-EA45-45EB-BE26-3568E26EA239}" destId="{68330C12-7AEE-48C5-8A95-85D3AC45CA83}" srcOrd="0" destOrd="0" presId="urn:microsoft.com/office/officeart/2005/8/layout/hierarchy2"/>
    <dgm:cxn modelId="{33C70EFC-E6BE-462A-8286-4AA9798449A8}" type="presParOf" srcId="{624DA77C-A6EA-4F6A-9266-C3A156733648}" destId="{4441B9D3-C885-43DA-BE02-D10D06375A4C}" srcOrd="3" destOrd="0" presId="urn:microsoft.com/office/officeart/2005/8/layout/hierarchy2"/>
    <dgm:cxn modelId="{A982C523-1B56-4A16-A7FB-B683656ACA0D}" type="presParOf" srcId="{4441B9D3-C885-43DA-BE02-D10D06375A4C}" destId="{E934F705-0F90-45A0-AFD0-865706907469}" srcOrd="0" destOrd="0" presId="urn:microsoft.com/office/officeart/2005/8/layout/hierarchy2"/>
    <dgm:cxn modelId="{509CDF1F-7592-472D-81AB-9DD6ABE9C36C}" type="presParOf" srcId="{4441B9D3-C885-43DA-BE02-D10D06375A4C}" destId="{17CBA5C4-FF7A-42E0-8A6E-9A4508A1F417}" srcOrd="1" destOrd="0" presId="urn:microsoft.com/office/officeart/2005/8/layout/hierarchy2"/>
    <dgm:cxn modelId="{F9D36788-AD3D-4AC8-8AD6-4284A852A2E3}" type="presParOf" srcId="{624DA77C-A6EA-4F6A-9266-C3A156733648}" destId="{D0376D0E-1561-446B-AFA3-FB1416B4BD3F}" srcOrd="4" destOrd="0" presId="urn:microsoft.com/office/officeart/2005/8/layout/hierarchy2"/>
    <dgm:cxn modelId="{5F72DA96-029B-4C99-B17D-2E4127034E75}" type="presParOf" srcId="{D0376D0E-1561-446B-AFA3-FB1416B4BD3F}" destId="{CEC63E88-C039-4395-ADBB-205EF22222DC}" srcOrd="0" destOrd="0" presId="urn:microsoft.com/office/officeart/2005/8/layout/hierarchy2"/>
    <dgm:cxn modelId="{A2EF1FEB-1230-4AAA-8177-AD2A8EAB0032}" type="presParOf" srcId="{624DA77C-A6EA-4F6A-9266-C3A156733648}" destId="{D0BF8968-9A68-43EB-AD51-AEE42D126DD5}" srcOrd="5" destOrd="0" presId="urn:microsoft.com/office/officeart/2005/8/layout/hierarchy2"/>
    <dgm:cxn modelId="{9CE7D9DF-B2C5-48B8-9425-921A62A64020}" type="presParOf" srcId="{D0BF8968-9A68-43EB-AD51-AEE42D126DD5}" destId="{EC153B08-E9CE-4902-93FE-4C408841F555}" srcOrd="0" destOrd="0" presId="urn:microsoft.com/office/officeart/2005/8/layout/hierarchy2"/>
    <dgm:cxn modelId="{CB9011C7-6D20-4DCB-BA27-64FEFB4AC215}" type="presParOf" srcId="{D0BF8968-9A68-43EB-AD51-AEE42D126DD5}" destId="{72D80CF1-9ABB-4415-AD44-CCC8407AE4B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CAA823B-9EA1-4ECF-B935-95D645F982CF}"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GB"/>
        </a:p>
      </dgm:t>
    </dgm:pt>
    <dgm:pt modelId="{D15F5993-DC44-4A00-B18D-9730B33F38E8}">
      <dgm:prSet phldrT="[Text]"/>
      <dgm:spPr/>
      <dgm:t>
        <a:bodyPr/>
        <a:lstStyle/>
        <a:p>
          <a:r>
            <a:rPr lang="en-GB" dirty="0"/>
            <a:t>Behaviour intention</a:t>
          </a:r>
        </a:p>
      </dgm:t>
    </dgm:pt>
    <dgm:pt modelId="{7FAEABD6-4004-42BE-8AD1-959B71EF8D83}" type="parTrans" cxnId="{3D64FBF3-A1F0-41D1-8340-CB89DD6E30FA}">
      <dgm:prSet/>
      <dgm:spPr/>
      <dgm:t>
        <a:bodyPr/>
        <a:lstStyle/>
        <a:p>
          <a:endParaRPr lang="en-GB"/>
        </a:p>
      </dgm:t>
    </dgm:pt>
    <dgm:pt modelId="{EEC35BBB-A3E1-4078-B4DE-9AEA9A5EBC2A}" type="sibTrans" cxnId="{3D64FBF3-A1F0-41D1-8340-CB89DD6E30FA}">
      <dgm:prSet/>
      <dgm:spPr/>
      <dgm:t>
        <a:bodyPr/>
        <a:lstStyle/>
        <a:p>
          <a:endParaRPr lang="en-GB"/>
        </a:p>
      </dgm:t>
    </dgm:pt>
    <dgm:pt modelId="{DD3F188D-BD2E-46D5-838C-7B0C207A6F39}">
      <dgm:prSet phldrT="[Text]" custT="1"/>
      <dgm:spPr/>
      <dgm:t>
        <a:bodyPr/>
        <a:lstStyle/>
        <a:p>
          <a:r>
            <a:rPr lang="en-GB" sz="1800" dirty="0"/>
            <a:t>I want to know how to use a computer because it is difficult to read stuff on my phone </a:t>
          </a:r>
        </a:p>
      </dgm:t>
    </dgm:pt>
    <dgm:pt modelId="{AF804020-FA4C-43C8-A770-0FD36F767F89}" type="parTrans" cxnId="{118BE188-082F-4E0D-BF94-01C285762E75}">
      <dgm:prSet/>
      <dgm:spPr/>
      <dgm:t>
        <a:bodyPr/>
        <a:lstStyle/>
        <a:p>
          <a:endParaRPr lang="en-GB"/>
        </a:p>
      </dgm:t>
    </dgm:pt>
    <dgm:pt modelId="{D47A359C-0C32-451D-A87C-1A509BC6F9F3}" type="sibTrans" cxnId="{118BE188-082F-4E0D-BF94-01C285762E75}">
      <dgm:prSet/>
      <dgm:spPr/>
      <dgm:t>
        <a:bodyPr/>
        <a:lstStyle/>
        <a:p>
          <a:endParaRPr lang="en-GB"/>
        </a:p>
      </dgm:t>
    </dgm:pt>
    <dgm:pt modelId="{F5FE0ACF-5E46-4693-9A33-AA5E5367838D}">
      <dgm:prSet phldrT="[Text]"/>
      <dgm:spPr/>
      <dgm:t>
        <a:bodyPr/>
        <a:lstStyle/>
        <a:p>
          <a:r>
            <a:rPr lang="en-GB" dirty="0"/>
            <a:t>Attitude </a:t>
          </a:r>
        </a:p>
      </dgm:t>
    </dgm:pt>
    <dgm:pt modelId="{9B0CA3A0-3F72-4CFC-948A-96E897EA81A3}" type="parTrans" cxnId="{35CC77B7-76D1-42BC-A7F7-E821676D84F9}">
      <dgm:prSet/>
      <dgm:spPr/>
      <dgm:t>
        <a:bodyPr/>
        <a:lstStyle/>
        <a:p>
          <a:endParaRPr lang="en-GB"/>
        </a:p>
      </dgm:t>
    </dgm:pt>
    <dgm:pt modelId="{EB4E8D6A-40F0-430E-AC99-FC83561B4F56}" type="sibTrans" cxnId="{35CC77B7-76D1-42BC-A7F7-E821676D84F9}">
      <dgm:prSet/>
      <dgm:spPr/>
      <dgm:t>
        <a:bodyPr/>
        <a:lstStyle/>
        <a:p>
          <a:endParaRPr lang="en-GB"/>
        </a:p>
      </dgm:t>
    </dgm:pt>
    <dgm:pt modelId="{CDC1A906-6C2E-48F4-9927-AD3C42010C0E}">
      <dgm:prSet phldrT="[Text]" custT="1"/>
      <dgm:spPr/>
      <dgm:t>
        <a:bodyPr/>
        <a:lstStyle/>
        <a:p>
          <a:r>
            <a:rPr lang="en-GB" sz="1800" dirty="0"/>
            <a:t>It is good to know about technology a bit more </a:t>
          </a:r>
        </a:p>
      </dgm:t>
    </dgm:pt>
    <dgm:pt modelId="{C5916314-C39B-4210-B1B7-74F4F688C3A2}" type="parTrans" cxnId="{406F7A69-B0D5-4B2D-82D2-119CE7E00056}">
      <dgm:prSet/>
      <dgm:spPr/>
      <dgm:t>
        <a:bodyPr/>
        <a:lstStyle/>
        <a:p>
          <a:endParaRPr lang="en-GB"/>
        </a:p>
      </dgm:t>
    </dgm:pt>
    <dgm:pt modelId="{57858FF8-312E-4D4F-B9AF-7F8C4415FB3F}" type="sibTrans" cxnId="{406F7A69-B0D5-4B2D-82D2-119CE7E00056}">
      <dgm:prSet/>
      <dgm:spPr/>
      <dgm:t>
        <a:bodyPr/>
        <a:lstStyle/>
        <a:p>
          <a:endParaRPr lang="en-GB"/>
        </a:p>
      </dgm:t>
    </dgm:pt>
    <dgm:pt modelId="{D45A70F3-95C2-43AD-A345-0D53D82E50C9}">
      <dgm:prSet phldrT="[Text]" custT="1"/>
      <dgm:spPr/>
      <dgm:t>
        <a:bodyPr/>
        <a:lstStyle/>
        <a:p>
          <a:r>
            <a:rPr lang="en-GB" sz="1800" dirty="0"/>
            <a:t>Isn’t it easier we just pick up the phone or go and see people in person?</a:t>
          </a:r>
        </a:p>
      </dgm:t>
    </dgm:pt>
    <dgm:pt modelId="{A2BF286C-7FCB-491B-AE82-287BA66576D7}" type="parTrans" cxnId="{13C37F5D-CCBA-4901-816F-E65C2660802D}">
      <dgm:prSet/>
      <dgm:spPr/>
      <dgm:t>
        <a:bodyPr/>
        <a:lstStyle/>
        <a:p>
          <a:endParaRPr lang="en-GB"/>
        </a:p>
      </dgm:t>
    </dgm:pt>
    <dgm:pt modelId="{EF78CDA4-8444-4D45-8F7D-8DFD5C79B4F4}" type="sibTrans" cxnId="{13C37F5D-CCBA-4901-816F-E65C2660802D}">
      <dgm:prSet/>
      <dgm:spPr/>
      <dgm:t>
        <a:bodyPr/>
        <a:lstStyle/>
        <a:p>
          <a:endParaRPr lang="en-GB"/>
        </a:p>
      </dgm:t>
    </dgm:pt>
    <dgm:pt modelId="{543E49AD-63D3-4FEB-A5B6-4E96E9D0A0BE}">
      <dgm:prSet phldrT="[Text]"/>
      <dgm:spPr/>
      <dgm:t>
        <a:bodyPr/>
        <a:lstStyle/>
        <a:p>
          <a:r>
            <a:rPr lang="en-GB" dirty="0"/>
            <a:t>Subjective norms</a:t>
          </a:r>
        </a:p>
      </dgm:t>
    </dgm:pt>
    <dgm:pt modelId="{AEF96B5C-0BAD-4FDE-8C09-677E1577AE22}" type="parTrans" cxnId="{5299A4C2-B7B9-423C-B6C0-8B96A9AF3433}">
      <dgm:prSet/>
      <dgm:spPr/>
      <dgm:t>
        <a:bodyPr/>
        <a:lstStyle/>
        <a:p>
          <a:endParaRPr lang="en-GB"/>
        </a:p>
      </dgm:t>
    </dgm:pt>
    <dgm:pt modelId="{F90605A6-1696-45F7-AEDD-1EEE5BB4627D}" type="sibTrans" cxnId="{5299A4C2-B7B9-423C-B6C0-8B96A9AF3433}">
      <dgm:prSet/>
      <dgm:spPr/>
      <dgm:t>
        <a:bodyPr/>
        <a:lstStyle/>
        <a:p>
          <a:endParaRPr lang="en-GB"/>
        </a:p>
      </dgm:t>
    </dgm:pt>
    <dgm:pt modelId="{5C24C080-07B9-403F-A16C-EE24BC3F98EE}">
      <dgm:prSet phldrT="[Text]" custT="1"/>
      <dgm:spPr/>
      <dgm:t>
        <a:bodyPr/>
        <a:lstStyle/>
        <a:p>
          <a:r>
            <a:rPr lang="en-GB" sz="1600" dirty="0"/>
            <a:t>Everybody is online nowadays </a:t>
          </a:r>
        </a:p>
      </dgm:t>
    </dgm:pt>
    <dgm:pt modelId="{261DA8F2-40E7-46ED-9F8B-56AEF7681AF1}" type="parTrans" cxnId="{73D32A43-06FD-4EE8-A0DE-ED9266DEF57A}">
      <dgm:prSet/>
      <dgm:spPr/>
      <dgm:t>
        <a:bodyPr/>
        <a:lstStyle/>
        <a:p>
          <a:endParaRPr lang="en-GB"/>
        </a:p>
      </dgm:t>
    </dgm:pt>
    <dgm:pt modelId="{DDCCFA1E-DC47-4C63-8A72-704F70E2F98F}" type="sibTrans" cxnId="{73D32A43-06FD-4EE8-A0DE-ED9266DEF57A}">
      <dgm:prSet/>
      <dgm:spPr/>
      <dgm:t>
        <a:bodyPr/>
        <a:lstStyle/>
        <a:p>
          <a:endParaRPr lang="en-GB"/>
        </a:p>
      </dgm:t>
    </dgm:pt>
    <dgm:pt modelId="{F4FA5997-4096-44F0-AD99-60C4A5E75D1F}">
      <dgm:prSet phldrT="[Text]" custT="1"/>
      <dgm:spPr/>
      <dgm:t>
        <a:bodyPr/>
        <a:lstStyle/>
        <a:p>
          <a:r>
            <a:rPr lang="en-GB" sz="1600" dirty="0"/>
            <a:t>Since the pandemic, you need to make GP appointments online</a:t>
          </a:r>
        </a:p>
      </dgm:t>
    </dgm:pt>
    <dgm:pt modelId="{0377CD97-8DFB-4004-AB95-55E2D127DD41}" type="parTrans" cxnId="{6CB3738F-A070-473F-96C1-76DB60256247}">
      <dgm:prSet/>
      <dgm:spPr/>
      <dgm:t>
        <a:bodyPr/>
        <a:lstStyle/>
        <a:p>
          <a:endParaRPr lang="en-GB"/>
        </a:p>
      </dgm:t>
    </dgm:pt>
    <dgm:pt modelId="{DB3EA358-6092-4C8B-97F0-1D3E167F3E0A}" type="sibTrans" cxnId="{6CB3738F-A070-473F-96C1-76DB60256247}">
      <dgm:prSet/>
      <dgm:spPr/>
      <dgm:t>
        <a:bodyPr/>
        <a:lstStyle/>
        <a:p>
          <a:endParaRPr lang="en-GB"/>
        </a:p>
      </dgm:t>
    </dgm:pt>
    <dgm:pt modelId="{6DB85C44-D18D-4AEA-BE6D-4185E867FDE3}">
      <dgm:prSet phldrT="[Text]"/>
      <dgm:spPr/>
      <dgm:t>
        <a:bodyPr/>
        <a:lstStyle/>
        <a:p>
          <a:r>
            <a:rPr lang="en-GB" dirty="0"/>
            <a:t>Perceived control </a:t>
          </a:r>
        </a:p>
      </dgm:t>
    </dgm:pt>
    <dgm:pt modelId="{D2F82E03-9B20-406D-9C80-305010A89B79}" type="parTrans" cxnId="{9FFDB8F8-8AC1-43A2-AB90-971C12FBD867}">
      <dgm:prSet/>
      <dgm:spPr/>
      <dgm:t>
        <a:bodyPr/>
        <a:lstStyle/>
        <a:p>
          <a:endParaRPr lang="en-GB"/>
        </a:p>
      </dgm:t>
    </dgm:pt>
    <dgm:pt modelId="{4F0F2B52-F010-44AA-91D2-C08564B86566}" type="sibTrans" cxnId="{9FFDB8F8-8AC1-43A2-AB90-971C12FBD867}">
      <dgm:prSet/>
      <dgm:spPr/>
      <dgm:t>
        <a:bodyPr/>
        <a:lstStyle/>
        <a:p>
          <a:endParaRPr lang="en-GB"/>
        </a:p>
      </dgm:t>
    </dgm:pt>
    <dgm:pt modelId="{B1345CA1-EE92-45BA-9C2E-76997A8B1FC5}">
      <dgm:prSet phldrT="[Text]"/>
      <dgm:spPr/>
      <dgm:t>
        <a:bodyPr/>
        <a:lstStyle/>
        <a:p>
          <a:r>
            <a:rPr lang="en-GB" dirty="0"/>
            <a:t>I don’t even know how to switch on a computer </a:t>
          </a:r>
        </a:p>
      </dgm:t>
    </dgm:pt>
    <dgm:pt modelId="{C24F06B8-7A8F-4576-9BC7-C0AF34A15045}" type="parTrans" cxnId="{A2D4BFD6-C462-42CD-BCC2-2F123621F1C7}">
      <dgm:prSet/>
      <dgm:spPr/>
      <dgm:t>
        <a:bodyPr/>
        <a:lstStyle/>
        <a:p>
          <a:endParaRPr lang="en-GB"/>
        </a:p>
      </dgm:t>
    </dgm:pt>
    <dgm:pt modelId="{ADAD17DB-BE5B-4C02-9A6E-E697A305B60C}" type="sibTrans" cxnId="{A2D4BFD6-C462-42CD-BCC2-2F123621F1C7}">
      <dgm:prSet/>
      <dgm:spPr/>
      <dgm:t>
        <a:bodyPr/>
        <a:lstStyle/>
        <a:p>
          <a:endParaRPr lang="en-GB"/>
        </a:p>
      </dgm:t>
    </dgm:pt>
    <dgm:pt modelId="{68CA2BE4-4B17-46A6-80F1-C84CD5222CDE}">
      <dgm:prSet phldrT="[Text]"/>
      <dgm:spPr/>
      <dgm:t>
        <a:bodyPr/>
        <a:lstStyle/>
        <a:p>
          <a:r>
            <a:rPr lang="en-GB" dirty="0"/>
            <a:t>I love face timing my grandchildren on my phone</a:t>
          </a:r>
        </a:p>
      </dgm:t>
    </dgm:pt>
    <dgm:pt modelId="{5290CD5B-8567-434A-977B-2E1D6B2877FD}" type="parTrans" cxnId="{B67C7A5A-3D32-4AE2-9233-B7226D3F4175}">
      <dgm:prSet/>
      <dgm:spPr/>
      <dgm:t>
        <a:bodyPr/>
        <a:lstStyle/>
        <a:p>
          <a:endParaRPr lang="en-GB"/>
        </a:p>
      </dgm:t>
    </dgm:pt>
    <dgm:pt modelId="{0180A225-8DCB-44B2-B6BE-52DBD0E5184F}" type="sibTrans" cxnId="{B67C7A5A-3D32-4AE2-9233-B7226D3F4175}">
      <dgm:prSet/>
      <dgm:spPr/>
      <dgm:t>
        <a:bodyPr/>
        <a:lstStyle/>
        <a:p>
          <a:endParaRPr lang="en-GB"/>
        </a:p>
      </dgm:t>
    </dgm:pt>
    <dgm:pt modelId="{107A2FF7-5B00-4599-840A-55986FAD3F25}">
      <dgm:prSet phldrT="[Text]" custT="1"/>
      <dgm:spPr/>
      <dgm:t>
        <a:bodyPr/>
        <a:lstStyle/>
        <a:p>
          <a:r>
            <a:rPr lang="en-GB" sz="1600" dirty="0"/>
            <a:t>My other half thinks we are too old for it</a:t>
          </a:r>
        </a:p>
      </dgm:t>
    </dgm:pt>
    <dgm:pt modelId="{7EAB1062-D239-409B-BE7D-85D03B3E2D25}" type="parTrans" cxnId="{9BFAA8D6-9D29-48BF-A8E7-B6CF11C73FE6}">
      <dgm:prSet/>
      <dgm:spPr/>
      <dgm:t>
        <a:bodyPr/>
        <a:lstStyle/>
        <a:p>
          <a:endParaRPr lang="en-GB"/>
        </a:p>
      </dgm:t>
    </dgm:pt>
    <dgm:pt modelId="{BE41727A-1A03-4808-8452-38F42DB2A140}" type="sibTrans" cxnId="{9BFAA8D6-9D29-48BF-A8E7-B6CF11C73FE6}">
      <dgm:prSet/>
      <dgm:spPr/>
      <dgm:t>
        <a:bodyPr/>
        <a:lstStyle/>
        <a:p>
          <a:endParaRPr lang="en-GB"/>
        </a:p>
      </dgm:t>
    </dgm:pt>
    <dgm:pt modelId="{5239A7C3-626F-449A-8513-4028A4621AB6}" type="pres">
      <dgm:prSet presAssocID="{CCAA823B-9EA1-4ECF-B935-95D645F982CF}" presName="Name0" presStyleCnt="0">
        <dgm:presLayoutVars>
          <dgm:dir/>
          <dgm:animLvl val="lvl"/>
          <dgm:resizeHandles val="exact"/>
        </dgm:presLayoutVars>
      </dgm:prSet>
      <dgm:spPr/>
    </dgm:pt>
    <dgm:pt modelId="{5423D0C1-D3C3-4D4F-A5DC-9B9E830B5CFB}" type="pres">
      <dgm:prSet presAssocID="{D15F5993-DC44-4A00-B18D-9730B33F38E8}" presName="linNode" presStyleCnt="0"/>
      <dgm:spPr/>
    </dgm:pt>
    <dgm:pt modelId="{13BB96A4-E35D-4C03-BBE1-17EBC03DFA33}" type="pres">
      <dgm:prSet presAssocID="{D15F5993-DC44-4A00-B18D-9730B33F38E8}" presName="parentText" presStyleLbl="node1" presStyleIdx="0" presStyleCnt="4">
        <dgm:presLayoutVars>
          <dgm:chMax val="1"/>
          <dgm:bulletEnabled val="1"/>
        </dgm:presLayoutVars>
      </dgm:prSet>
      <dgm:spPr/>
    </dgm:pt>
    <dgm:pt modelId="{CFE083D6-F54C-429B-8A5C-AF30E7C0ED83}" type="pres">
      <dgm:prSet presAssocID="{D15F5993-DC44-4A00-B18D-9730B33F38E8}" presName="descendantText" presStyleLbl="alignAccFollowNode1" presStyleIdx="0" presStyleCnt="4">
        <dgm:presLayoutVars>
          <dgm:bulletEnabled val="1"/>
        </dgm:presLayoutVars>
      </dgm:prSet>
      <dgm:spPr/>
    </dgm:pt>
    <dgm:pt modelId="{51910285-F2C1-446E-A0D3-B0975137F178}" type="pres">
      <dgm:prSet presAssocID="{EEC35BBB-A3E1-4078-B4DE-9AEA9A5EBC2A}" presName="sp" presStyleCnt="0"/>
      <dgm:spPr/>
    </dgm:pt>
    <dgm:pt modelId="{AE992EB0-0B2B-402F-AEF7-F80C3ED5251D}" type="pres">
      <dgm:prSet presAssocID="{F5FE0ACF-5E46-4693-9A33-AA5E5367838D}" presName="linNode" presStyleCnt="0"/>
      <dgm:spPr/>
    </dgm:pt>
    <dgm:pt modelId="{32DAAA78-01EA-4BA9-AA56-AE1CA61D0E5A}" type="pres">
      <dgm:prSet presAssocID="{F5FE0ACF-5E46-4693-9A33-AA5E5367838D}" presName="parentText" presStyleLbl="node1" presStyleIdx="1" presStyleCnt="4">
        <dgm:presLayoutVars>
          <dgm:chMax val="1"/>
          <dgm:bulletEnabled val="1"/>
        </dgm:presLayoutVars>
      </dgm:prSet>
      <dgm:spPr/>
    </dgm:pt>
    <dgm:pt modelId="{D5A0A972-D26B-4181-8211-11E56848DA59}" type="pres">
      <dgm:prSet presAssocID="{F5FE0ACF-5E46-4693-9A33-AA5E5367838D}" presName="descendantText" presStyleLbl="alignAccFollowNode1" presStyleIdx="1" presStyleCnt="4">
        <dgm:presLayoutVars>
          <dgm:bulletEnabled val="1"/>
        </dgm:presLayoutVars>
      </dgm:prSet>
      <dgm:spPr/>
    </dgm:pt>
    <dgm:pt modelId="{642D7517-092D-4ABC-B808-C76388653BA3}" type="pres">
      <dgm:prSet presAssocID="{EB4E8D6A-40F0-430E-AC99-FC83561B4F56}" presName="sp" presStyleCnt="0"/>
      <dgm:spPr/>
    </dgm:pt>
    <dgm:pt modelId="{FC747809-DFB3-47E1-8011-6DED1DB6F464}" type="pres">
      <dgm:prSet presAssocID="{543E49AD-63D3-4FEB-A5B6-4E96E9D0A0BE}" presName="linNode" presStyleCnt="0"/>
      <dgm:spPr/>
    </dgm:pt>
    <dgm:pt modelId="{8BFB6959-0494-4B9C-BADB-BA9678F227EE}" type="pres">
      <dgm:prSet presAssocID="{543E49AD-63D3-4FEB-A5B6-4E96E9D0A0BE}" presName="parentText" presStyleLbl="node1" presStyleIdx="2" presStyleCnt="4">
        <dgm:presLayoutVars>
          <dgm:chMax val="1"/>
          <dgm:bulletEnabled val="1"/>
        </dgm:presLayoutVars>
      </dgm:prSet>
      <dgm:spPr/>
    </dgm:pt>
    <dgm:pt modelId="{D5FE7BDF-BDFB-463E-BD57-03D8D0F1D280}" type="pres">
      <dgm:prSet presAssocID="{543E49AD-63D3-4FEB-A5B6-4E96E9D0A0BE}" presName="descendantText" presStyleLbl="alignAccFollowNode1" presStyleIdx="2" presStyleCnt="4">
        <dgm:presLayoutVars>
          <dgm:bulletEnabled val="1"/>
        </dgm:presLayoutVars>
      </dgm:prSet>
      <dgm:spPr/>
    </dgm:pt>
    <dgm:pt modelId="{7624FDCA-B296-4D90-BB60-8B774EFFC457}" type="pres">
      <dgm:prSet presAssocID="{F90605A6-1696-45F7-AEDD-1EEE5BB4627D}" presName="sp" presStyleCnt="0"/>
      <dgm:spPr/>
    </dgm:pt>
    <dgm:pt modelId="{0ED30CDA-3D75-41E1-AB0C-81A0CCA7CE0C}" type="pres">
      <dgm:prSet presAssocID="{6DB85C44-D18D-4AEA-BE6D-4185E867FDE3}" presName="linNode" presStyleCnt="0"/>
      <dgm:spPr/>
    </dgm:pt>
    <dgm:pt modelId="{31E89617-39FE-492B-A324-E9CD57C6AC39}" type="pres">
      <dgm:prSet presAssocID="{6DB85C44-D18D-4AEA-BE6D-4185E867FDE3}" presName="parentText" presStyleLbl="node1" presStyleIdx="3" presStyleCnt="4">
        <dgm:presLayoutVars>
          <dgm:chMax val="1"/>
          <dgm:bulletEnabled val="1"/>
        </dgm:presLayoutVars>
      </dgm:prSet>
      <dgm:spPr/>
    </dgm:pt>
    <dgm:pt modelId="{A291D14D-B002-4384-B5A1-1A680C3D589E}" type="pres">
      <dgm:prSet presAssocID="{6DB85C44-D18D-4AEA-BE6D-4185E867FDE3}" presName="descendantText" presStyleLbl="alignAccFollowNode1" presStyleIdx="3" presStyleCnt="4">
        <dgm:presLayoutVars>
          <dgm:bulletEnabled val="1"/>
        </dgm:presLayoutVars>
      </dgm:prSet>
      <dgm:spPr/>
    </dgm:pt>
  </dgm:ptLst>
  <dgm:cxnLst>
    <dgm:cxn modelId="{3F582205-C0E7-46FC-A590-FA9DFD54A0A5}" type="presOf" srcId="{68CA2BE4-4B17-46A6-80F1-C84CD5222CDE}" destId="{A291D14D-B002-4384-B5A1-1A680C3D589E}" srcOrd="0" destOrd="1" presId="urn:microsoft.com/office/officeart/2005/8/layout/vList5"/>
    <dgm:cxn modelId="{F6073107-69AF-4150-98E5-C1462C3C1EBB}" type="presOf" srcId="{F5FE0ACF-5E46-4693-9A33-AA5E5367838D}" destId="{32DAAA78-01EA-4BA9-AA56-AE1CA61D0E5A}" srcOrd="0" destOrd="0" presId="urn:microsoft.com/office/officeart/2005/8/layout/vList5"/>
    <dgm:cxn modelId="{A3931E1A-B342-410D-A99D-57AF4A41B1E3}" type="presOf" srcId="{D45A70F3-95C2-43AD-A345-0D53D82E50C9}" destId="{D5A0A972-D26B-4181-8211-11E56848DA59}" srcOrd="0" destOrd="1" presId="urn:microsoft.com/office/officeart/2005/8/layout/vList5"/>
    <dgm:cxn modelId="{2B8B1025-DD36-4751-90CC-4AA35C06B4B2}" type="presOf" srcId="{CDC1A906-6C2E-48F4-9927-AD3C42010C0E}" destId="{D5A0A972-D26B-4181-8211-11E56848DA59}" srcOrd="0" destOrd="0" presId="urn:microsoft.com/office/officeart/2005/8/layout/vList5"/>
    <dgm:cxn modelId="{13C37F5D-CCBA-4901-816F-E65C2660802D}" srcId="{F5FE0ACF-5E46-4693-9A33-AA5E5367838D}" destId="{D45A70F3-95C2-43AD-A345-0D53D82E50C9}" srcOrd="1" destOrd="0" parTransId="{A2BF286C-7FCB-491B-AE82-287BA66576D7}" sibTransId="{EF78CDA4-8444-4D45-8F7D-8DFD5C79B4F4}"/>
    <dgm:cxn modelId="{BAA21841-6AC6-4CB9-BF10-7D5D3DE708F2}" type="presOf" srcId="{5C24C080-07B9-403F-A16C-EE24BC3F98EE}" destId="{D5FE7BDF-BDFB-463E-BD57-03D8D0F1D280}" srcOrd="0" destOrd="0" presId="urn:microsoft.com/office/officeart/2005/8/layout/vList5"/>
    <dgm:cxn modelId="{73D32A43-06FD-4EE8-A0DE-ED9266DEF57A}" srcId="{543E49AD-63D3-4FEB-A5B6-4E96E9D0A0BE}" destId="{5C24C080-07B9-403F-A16C-EE24BC3F98EE}" srcOrd="0" destOrd="0" parTransId="{261DA8F2-40E7-46ED-9F8B-56AEF7681AF1}" sibTransId="{DDCCFA1E-DC47-4C63-8A72-704F70E2F98F}"/>
    <dgm:cxn modelId="{406F7A69-B0D5-4B2D-82D2-119CE7E00056}" srcId="{F5FE0ACF-5E46-4693-9A33-AA5E5367838D}" destId="{CDC1A906-6C2E-48F4-9927-AD3C42010C0E}" srcOrd="0" destOrd="0" parTransId="{C5916314-C39B-4210-B1B7-74F4F688C3A2}" sibTransId="{57858FF8-312E-4D4F-B9AF-7F8C4415FB3F}"/>
    <dgm:cxn modelId="{B67C7A5A-3D32-4AE2-9233-B7226D3F4175}" srcId="{6DB85C44-D18D-4AEA-BE6D-4185E867FDE3}" destId="{68CA2BE4-4B17-46A6-80F1-C84CD5222CDE}" srcOrd="1" destOrd="0" parTransId="{5290CD5B-8567-434A-977B-2E1D6B2877FD}" sibTransId="{0180A225-8DCB-44B2-B6BE-52DBD0E5184F}"/>
    <dgm:cxn modelId="{8C21957D-11C0-4F1C-83A0-B63885A7C724}" type="presOf" srcId="{6DB85C44-D18D-4AEA-BE6D-4185E867FDE3}" destId="{31E89617-39FE-492B-A324-E9CD57C6AC39}" srcOrd="0" destOrd="0" presId="urn:microsoft.com/office/officeart/2005/8/layout/vList5"/>
    <dgm:cxn modelId="{60B9C385-CB4E-477B-B8E2-38E4F339B580}" type="presOf" srcId="{D15F5993-DC44-4A00-B18D-9730B33F38E8}" destId="{13BB96A4-E35D-4C03-BBE1-17EBC03DFA33}" srcOrd="0" destOrd="0" presId="urn:microsoft.com/office/officeart/2005/8/layout/vList5"/>
    <dgm:cxn modelId="{118BE188-082F-4E0D-BF94-01C285762E75}" srcId="{D15F5993-DC44-4A00-B18D-9730B33F38E8}" destId="{DD3F188D-BD2E-46D5-838C-7B0C207A6F39}" srcOrd="0" destOrd="0" parTransId="{AF804020-FA4C-43C8-A770-0FD36F767F89}" sibTransId="{D47A359C-0C32-451D-A87C-1A509BC6F9F3}"/>
    <dgm:cxn modelId="{D797FD8D-3462-4AB8-A886-231904444771}" type="presOf" srcId="{DD3F188D-BD2E-46D5-838C-7B0C207A6F39}" destId="{CFE083D6-F54C-429B-8A5C-AF30E7C0ED83}" srcOrd="0" destOrd="0" presId="urn:microsoft.com/office/officeart/2005/8/layout/vList5"/>
    <dgm:cxn modelId="{6CB3738F-A070-473F-96C1-76DB60256247}" srcId="{543E49AD-63D3-4FEB-A5B6-4E96E9D0A0BE}" destId="{F4FA5997-4096-44F0-AD99-60C4A5E75D1F}" srcOrd="2" destOrd="0" parTransId="{0377CD97-8DFB-4004-AB95-55E2D127DD41}" sibTransId="{DB3EA358-6092-4C8B-97F0-1D3E167F3E0A}"/>
    <dgm:cxn modelId="{11D9549A-B404-42C8-A7FE-383C13D6DCAC}" type="presOf" srcId="{107A2FF7-5B00-4599-840A-55986FAD3F25}" destId="{D5FE7BDF-BDFB-463E-BD57-03D8D0F1D280}" srcOrd="0" destOrd="1" presId="urn:microsoft.com/office/officeart/2005/8/layout/vList5"/>
    <dgm:cxn modelId="{573B15B4-43D0-4265-9EBA-25EEAE5D2E5F}" type="presOf" srcId="{CCAA823B-9EA1-4ECF-B935-95D645F982CF}" destId="{5239A7C3-626F-449A-8513-4028A4621AB6}" srcOrd="0" destOrd="0" presId="urn:microsoft.com/office/officeart/2005/8/layout/vList5"/>
    <dgm:cxn modelId="{35CC77B7-76D1-42BC-A7F7-E821676D84F9}" srcId="{CCAA823B-9EA1-4ECF-B935-95D645F982CF}" destId="{F5FE0ACF-5E46-4693-9A33-AA5E5367838D}" srcOrd="1" destOrd="0" parTransId="{9B0CA3A0-3F72-4CFC-948A-96E897EA81A3}" sibTransId="{EB4E8D6A-40F0-430E-AC99-FC83561B4F56}"/>
    <dgm:cxn modelId="{5299A4C2-B7B9-423C-B6C0-8B96A9AF3433}" srcId="{CCAA823B-9EA1-4ECF-B935-95D645F982CF}" destId="{543E49AD-63D3-4FEB-A5B6-4E96E9D0A0BE}" srcOrd="2" destOrd="0" parTransId="{AEF96B5C-0BAD-4FDE-8C09-677E1577AE22}" sibTransId="{F90605A6-1696-45F7-AEDD-1EEE5BB4627D}"/>
    <dgm:cxn modelId="{F46922C7-2AC3-40DC-AEA5-971B3908B73C}" type="presOf" srcId="{F4FA5997-4096-44F0-AD99-60C4A5E75D1F}" destId="{D5FE7BDF-BDFB-463E-BD57-03D8D0F1D280}" srcOrd="0" destOrd="2" presId="urn:microsoft.com/office/officeart/2005/8/layout/vList5"/>
    <dgm:cxn modelId="{062C5CC9-985B-462D-8840-6E1B78DC9B5F}" type="presOf" srcId="{B1345CA1-EE92-45BA-9C2E-76997A8B1FC5}" destId="{A291D14D-B002-4384-B5A1-1A680C3D589E}" srcOrd="0" destOrd="0" presId="urn:microsoft.com/office/officeart/2005/8/layout/vList5"/>
    <dgm:cxn modelId="{9BFAA8D6-9D29-48BF-A8E7-B6CF11C73FE6}" srcId="{543E49AD-63D3-4FEB-A5B6-4E96E9D0A0BE}" destId="{107A2FF7-5B00-4599-840A-55986FAD3F25}" srcOrd="1" destOrd="0" parTransId="{7EAB1062-D239-409B-BE7D-85D03B3E2D25}" sibTransId="{BE41727A-1A03-4808-8452-38F42DB2A140}"/>
    <dgm:cxn modelId="{A2D4BFD6-C462-42CD-BCC2-2F123621F1C7}" srcId="{6DB85C44-D18D-4AEA-BE6D-4185E867FDE3}" destId="{B1345CA1-EE92-45BA-9C2E-76997A8B1FC5}" srcOrd="0" destOrd="0" parTransId="{C24F06B8-7A8F-4576-9BC7-C0AF34A15045}" sibTransId="{ADAD17DB-BE5B-4C02-9A6E-E697A305B60C}"/>
    <dgm:cxn modelId="{3D64FBF3-A1F0-41D1-8340-CB89DD6E30FA}" srcId="{CCAA823B-9EA1-4ECF-B935-95D645F982CF}" destId="{D15F5993-DC44-4A00-B18D-9730B33F38E8}" srcOrd="0" destOrd="0" parTransId="{7FAEABD6-4004-42BE-8AD1-959B71EF8D83}" sibTransId="{EEC35BBB-A3E1-4078-B4DE-9AEA9A5EBC2A}"/>
    <dgm:cxn modelId="{9FFDB8F8-8AC1-43A2-AB90-971C12FBD867}" srcId="{CCAA823B-9EA1-4ECF-B935-95D645F982CF}" destId="{6DB85C44-D18D-4AEA-BE6D-4185E867FDE3}" srcOrd="3" destOrd="0" parTransId="{D2F82E03-9B20-406D-9C80-305010A89B79}" sibTransId="{4F0F2B52-F010-44AA-91D2-C08564B86566}"/>
    <dgm:cxn modelId="{F83051FF-D4FD-45DA-A3CD-E06F0A7C7F4B}" type="presOf" srcId="{543E49AD-63D3-4FEB-A5B6-4E96E9D0A0BE}" destId="{8BFB6959-0494-4B9C-BADB-BA9678F227EE}" srcOrd="0" destOrd="0" presId="urn:microsoft.com/office/officeart/2005/8/layout/vList5"/>
    <dgm:cxn modelId="{F3B73335-125A-4D39-89FD-D7157D8CD8F2}" type="presParOf" srcId="{5239A7C3-626F-449A-8513-4028A4621AB6}" destId="{5423D0C1-D3C3-4D4F-A5DC-9B9E830B5CFB}" srcOrd="0" destOrd="0" presId="urn:microsoft.com/office/officeart/2005/8/layout/vList5"/>
    <dgm:cxn modelId="{8F92463A-D251-450B-938F-793E3B7B699C}" type="presParOf" srcId="{5423D0C1-D3C3-4D4F-A5DC-9B9E830B5CFB}" destId="{13BB96A4-E35D-4C03-BBE1-17EBC03DFA33}" srcOrd="0" destOrd="0" presId="urn:microsoft.com/office/officeart/2005/8/layout/vList5"/>
    <dgm:cxn modelId="{CABDF437-CB47-4AA3-989B-680F59B44E67}" type="presParOf" srcId="{5423D0C1-D3C3-4D4F-A5DC-9B9E830B5CFB}" destId="{CFE083D6-F54C-429B-8A5C-AF30E7C0ED83}" srcOrd="1" destOrd="0" presId="urn:microsoft.com/office/officeart/2005/8/layout/vList5"/>
    <dgm:cxn modelId="{8DD3B1BE-1C09-4EAB-8CB4-4D71B735A947}" type="presParOf" srcId="{5239A7C3-626F-449A-8513-4028A4621AB6}" destId="{51910285-F2C1-446E-A0D3-B0975137F178}" srcOrd="1" destOrd="0" presId="urn:microsoft.com/office/officeart/2005/8/layout/vList5"/>
    <dgm:cxn modelId="{F0650B7B-1D9E-405A-9FFA-2E045511BD50}" type="presParOf" srcId="{5239A7C3-626F-449A-8513-4028A4621AB6}" destId="{AE992EB0-0B2B-402F-AEF7-F80C3ED5251D}" srcOrd="2" destOrd="0" presId="urn:microsoft.com/office/officeart/2005/8/layout/vList5"/>
    <dgm:cxn modelId="{A69FD3D6-E87E-4ACD-A398-66D31980A1BC}" type="presParOf" srcId="{AE992EB0-0B2B-402F-AEF7-F80C3ED5251D}" destId="{32DAAA78-01EA-4BA9-AA56-AE1CA61D0E5A}" srcOrd="0" destOrd="0" presId="urn:microsoft.com/office/officeart/2005/8/layout/vList5"/>
    <dgm:cxn modelId="{A9464029-1987-4080-9387-A777414F5875}" type="presParOf" srcId="{AE992EB0-0B2B-402F-AEF7-F80C3ED5251D}" destId="{D5A0A972-D26B-4181-8211-11E56848DA59}" srcOrd="1" destOrd="0" presId="urn:microsoft.com/office/officeart/2005/8/layout/vList5"/>
    <dgm:cxn modelId="{2758A69F-7966-4A84-9699-E062F5604F11}" type="presParOf" srcId="{5239A7C3-626F-449A-8513-4028A4621AB6}" destId="{642D7517-092D-4ABC-B808-C76388653BA3}" srcOrd="3" destOrd="0" presId="urn:microsoft.com/office/officeart/2005/8/layout/vList5"/>
    <dgm:cxn modelId="{2E8A29B1-FB68-47DD-9DBC-A9466D402433}" type="presParOf" srcId="{5239A7C3-626F-449A-8513-4028A4621AB6}" destId="{FC747809-DFB3-47E1-8011-6DED1DB6F464}" srcOrd="4" destOrd="0" presId="urn:microsoft.com/office/officeart/2005/8/layout/vList5"/>
    <dgm:cxn modelId="{F7C360D8-5FD0-4ACD-A90D-54F210927BB4}" type="presParOf" srcId="{FC747809-DFB3-47E1-8011-6DED1DB6F464}" destId="{8BFB6959-0494-4B9C-BADB-BA9678F227EE}" srcOrd="0" destOrd="0" presId="urn:microsoft.com/office/officeart/2005/8/layout/vList5"/>
    <dgm:cxn modelId="{4B413370-C87B-4CE1-80A6-5B6DA4DE0C5F}" type="presParOf" srcId="{FC747809-DFB3-47E1-8011-6DED1DB6F464}" destId="{D5FE7BDF-BDFB-463E-BD57-03D8D0F1D280}" srcOrd="1" destOrd="0" presId="urn:microsoft.com/office/officeart/2005/8/layout/vList5"/>
    <dgm:cxn modelId="{1D48824E-871E-4B56-9245-75B5A7B176B5}" type="presParOf" srcId="{5239A7C3-626F-449A-8513-4028A4621AB6}" destId="{7624FDCA-B296-4D90-BB60-8B774EFFC457}" srcOrd="5" destOrd="0" presId="urn:microsoft.com/office/officeart/2005/8/layout/vList5"/>
    <dgm:cxn modelId="{EFCC3B30-B4B7-4A09-A761-1E6DA9D58C6E}" type="presParOf" srcId="{5239A7C3-626F-449A-8513-4028A4621AB6}" destId="{0ED30CDA-3D75-41E1-AB0C-81A0CCA7CE0C}" srcOrd="6" destOrd="0" presId="urn:microsoft.com/office/officeart/2005/8/layout/vList5"/>
    <dgm:cxn modelId="{2F9E3E13-6768-4046-948B-1E40A690CCB2}" type="presParOf" srcId="{0ED30CDA-3D75-41E1-AB0C-81A0CCA7CE0C}" destId="{31E89617-39FE-492B-A324-E9CD57C6AC39}" srcOrd="0" destOrd="0" presId="urn:microsoft.com/office/officeart/2005/8/layout/vList5"/>
    <dgm:cxn modelId="{DFEAEEC8-4AFD-4972-84B2-27072F106EFC}" type="presParOf" srcId="{0ED30CDA-3D75-41E1-AB0C-81A0CCA7CE0C}" destId="{A291D14D-B002-4384-B5A1-1A680C3D589E}"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FF415D-9575-4311-A1F8-D0C3D37231DB}" type="doc">
      <dgm:prSet loTypeId="urn:microsoft.com/office/officeart/2005/8/layout/balance1" loCatId="relationship" qsTypeId="urn:microsoft.com/office/officeart/2005/8/quickstyle/simple1" qsCatId="simple" csTypeId="urn:microsoft.com/office/officeart/2005/8/colors/colorful1" csCatId="colorful" phldr="1"/>
      <dgm:spPr/>
      <dgm:t>
        <a:bodyPr/>
        <a:lstStyle/>
        <a:p>
          <a:endParaRPr lang="en-GB"/>
        </a:p>
      </dgm:t>
    </dgm:pt>
    <dgm:pt modelId="{9DE5C076-7FDC-4F1E-B7A9-83C283161079}">
      <dgm:prSet phldrT="[Text]"/>
      <dgm:spPr/>
      <dgm:t>
        <a:bodyPr/>
        <a:lstStyle/>
        <a:p>
          <a:r>
            <a:rPr lang="en-GB" dirty="0"/>
            <a:t>Attitude</a:t>
          </a:r>
        </a:p>
      </dgm:t>
    </dgm:pt>
    <dgm:pt modelId="{C5F4799D-F35E-4237-9037-E277F200903F}" type="parTrans" cxnId="{FDA45187-A077-4C98-A3A3-ADB10EEAC03F}">
      <dgm:prSet/>
      <dgm:spPr/>
      <dgm:t>
        <a:bodyPr/>
        <a:lstStyle/>
        <a:p>
          <a:endParaRPr lang="en-GB"/>
        </a:p>
      </dgm:t>
    </dgm:pt>
    <dgm:pt modelId="{4CF11A14-DE84-4D56-BDAC-76FA42C41430}" type="sibTrans" cxnId="{FDA45187-A077-4C98-A3A3-ADB10EEAC03F}">
      <dgm:prSet/>
      <dgm:spPr/>
      <dgm:t>
        <a:bodyPr/>
        <a:lstStyle/>
        <a:p>
          <a:endParaRPr lang="en-GB"/>
        </a:p>
      </dgm:t>
    </dgm:pt>
    <dgm:pt modelId="{7727DB4B-53F0-41E0-8E80-C1431524CAAC}">
      <dgm:prSet phldrT="[Text]"/>
      <dgm:spPr/>
      <dgm:t>
        <a:bodyPr/>
        <a:lstStyle/>
        <a:p>
          <a:r>
            <a:rPr lang="en-GB" dirty="0"/>
            <a:t>Affect</a:t>
          </a:r>
        </a:p>
      </dgm:t>
    </dgm:pt>
    <dgm:pt modelId="{E3745A70-2959-4D71-B834-A4B03E66E711}" type="parTrans" cxnId="{49FDA34D-3E85-43AA-8304-F4C9D0B91715}">
      <dgm:prSet/>
      <dgm:spPr/>
      <dgm:t>
        <a:bodyPr/>
        <a:lstStyle/>
        <a:p>
          <a:endParaRPr lang="en-GB"/>
        </a:p>
      </dgm:t>
    </dgm:pt>
    <dgm:pt modelId="{419C4BD7-503B-4750-8A04-EF518902D569}" type="sibTrans" cxnId="{49FDA34D-3E85-43AA-8304-F4C9D0B91715}">
      <dgm:prSet/>
      <dgm:spPr/>
      <dgm:t>
        <a:bodyPr/>
        <a:lstStyle/>
        <a:p>
          <a:endParaRPr lang="en-GB"/>
        </a:p>
      </dgm:t>
    </dgm:pt>
    <dgm:pt modelId="{2428BF70-502D-45D0-AA98-E73274C878B8}">
      <dgm:prSet phldrT="[Text]"/>
      <dgm:spPr/>
      <dgm:t>
        <a:bodyPr/>
        <a:lstStyle/>
        <a:p>
          <a:r>
            <a:rPr lang="en-GB" dirty="0"/>
            <a:t>Behaviour </a:t>
          </a:r>
        </a:p>
      </dgm:t>
    </dgm:pt>
    <dgm:pt modelId="{E3F64596-9640-44CC-84E6-52F9063E1B62}" type="parTrans" cxnId="{B49B03DA-7591-4449-B3D7-20F907977F80}">
      <dgm:prSet/>
      <dgm:spPr/>
      <dgm:t>
        <a:bodyPr/>
        <a:lstStyle/>
        <a:p>
          <a:endParaRPr lang="en-GB"/>
        </a:p>
      </dgm:t>
    </dgm:pt>
    <dgm:pt modelId="{636CDD3A-6F71-4424-81A8-335D8FF30696}" type="sibTrans" cxnId="{B49B03DA-7591-4449-B3D7-20F907977F80}">
      <dgm:prSet/>
      <dgm:spPr/>
      <dgm:t>
        <a:bodyPr/>
        <a:lstStyle/>
        <a:p>
          <a:endParaRPr lang="en-GB"/>
        </a:p>
      </dgm:t>
    </dgm:pt>
    <dgm:pt modelId="{E19BF79F-0462-42D3-85CD-12B7C6C8E061}">
      <dgm:prSet phldrT="[Text]"/>
      <dgm:spPr/>
      <dgm:t>
        <a:bodyPr/>
        <a:lstStyle/>
        <a:p>
          <a:r>
            <a:rPr lang="en-GB" dirty="0"/>
            <a:t>Intention</a:t>
          </a:r>
        </a:p>
      </dgm:t>
    </dgm:pt>
    <dgm:pt modelId="{97E41002-715A-4B52-A30F-AF895B7DE4E0}" type="parTrans" cxnId="{7F7CA597-318A-4AE0-AD65-ED8CD476ECD5}">
      <dgm:prSet/>
      <dgm:spPr/>
      <dgm:t>
        <a:bodyPr/>
        <a:lstStyle/>
        <a:p>
          <a:endParaRPr lang="en-GB"/>
        </a:p>
      </dgm:t>
    </dgm:pt>
    <dgm:pt modelId="{312C9D18-8A71-40D5-85D2-A24ECD71F9EE}" type="sibTrans" cxnId="{7F7CA597-318A-4AE0-AD65-ED8CD476ECD5}">
      <dgm:prSet/>
      <dgm:spPr/>
      <dgm:t>
        <a:bodyPr/>
        <a:lstStyle/>
        <a:p>
          <a:endParaRPr lang="en-GB"/>
        </a:p>
      </dgm:t>
    </dgm:pt>
    <dgm:pt modelId="{8042C07D-EFD9-4F35-9B56-EA9FDBF7FE09}">
      <dgm:prSet phldrT="[Text]"/>
      <dgm:spPr/>
      <dgm:t>
        <a:bodyPr/>
        <a:lstStyle/>
        <a:p>
          <a:r>
            <a:rPr lang="en-GB" dirty="0"/>
            <a:t>Subjective norms </a:t>
          </a:r>
        </a:p>
      </dgm:t>
    </dgm:pt>
    <dgm:pt modelId="{D51D76E4-9046-4982-B540-9053FDA9FCF4}" type="parTrans" cxnId="{94AFA3A0-50BB-46A4-8359-AD46EC43ACA6}">
      <dgm:prSet/>
      <dgm:spPr/>
      <dgm:t>
        <a:bodyPr/>
        <a:lstStyle/>
        <a:p>
          <a:endParaRPr lang="en-GB"/>
        </a:p>
      </dgm:t>
    </dgm:pt>
    <dgm:pt modelId="{0A244FDC-8C4A-4DD4-ADE3-8B9532D25472}" type="sibTrans" cxnId="{94AFA3A0-50BB-46A4-8359-AD46EC43ACA6}">
      <dgm:prSet/>
      <dgm:spPr/>
      <dgm:t>
        <a:bodyPr/>
        <a:lstStyle/>
        <a:p>
          <a:endParaRPr lang="en-GB"/>
        </a:p>
      </dgm:t>
    </dgm:pt>
    <dgm:pt modelId="{AA46FCF7-62B3-4FEE-A3A3-9F3FCC4C6BBF}">
      <dgm:prSet phldrT="[Text]"/>
      <dgm:spPr/>
      <dgm:t>
        <a:bodyPr/>
        <a:lstStyle/>
        <a:p>
          <a:r>
            <a:rPr lang="en-GB" dirty="0"/>
            <a:t>Perceived behaviour control </a:t>
          </a:r>
        </a:p>
      </dgm:t>
    </dgm:pt>
    <dgm:pt modelId="{13273C41-4BD8-4210-95CE-AB8B05092319}" type="parTrans" cxnId="{4BBF841B-19E4-4F5E-9592-1AAA2CB97647}">
      <dgm:prSet/>
      <dgm:spPr/>
      <dgm:t>
        <a:bodyPr/>
        <a:lstStyle/>
        <a:p>
          <a:endParaRPr lang="en-GB"/>
        </a:p>
      </dgm:t>
    </dgm:pt>
    <dgm:pt modelId="{D5A4DE88-0E8C-4147-8E8C-91667A9D43E9}" type="sibTrans" cxnId="{4BBF841B-19E4-4F5E-9592-1AAA2CB97647}">
      <dgm:prSet/>
      <dgm:spPr/>
      <dgm:t>
        <a:bodyPr/>
        <a:lstStyle/>
        <a:p>
          <a:endParaRPr lang="en-GB"/>
        </a:p>
      </dgm:t>
    </dgm:pt>
    <dgm:pt modelId="{49F343DB-4CCC-4A43-90A6-BABC70D95965}">
      <dgm:prSet phldrT="[Text]"/>
      <dgm:spPr/>
      <dgm:t>
        <a:bodyPr/>
        <a:lstStyle/>
        <a:p>
          <a:r>
            <a:rPr lang="en-GB" dirty="0"/>
            <a:t>Cognition</a:t>
          </a:r>
        </a:p>
      </dgm:t>
    </dgm:pt>
    <dgm:pt modelId="{9FF2DFF7-F425-4EF3-85A2-0D4BC8188DFE}" type="parTrans" cxnId="{A313D583-8FC1-4D41-A789-8412F0FC5521}">
      <dgm:prSet/>
      <dgm:spPr/>
      <dgm:t>
        <a:bodyPr/>
        <a:lstStyle/>
        <a:p>
          <a:endParaRPr lang="en-GB"/>
        </a:p>
      </dgm:t>
    </dgm:pt>
    <dgm:pt modelId="{E5830DAD-511C-40B0-AE87-0CD4F3F567B4}" type="sibTrans" cxnId="{A313D583-8FC1-4D41-A789-8412F0FC5521}">
      <dgm:prSet/>
      <dgm:spPr/>
      <dgm:t>
        <a:bodyPr/>
        <a:lstStyle/>
        <a:p>
          <a:endParaRPr lang="en-GB"/>
        </a:p>
      </dgm:t>
    </dgm:pt>
    <dgm:pt modelId="{DF2D535A-785A-43C6-80B9-338CA4CD6AF0}" type="pres">
      <dgm:prSet presAssocID="{68FF415D-9575-4311-A1F8-D0C3D37231DB}" presName="outerComposite" presStyleCnt="0">
        <dgm:presLayoutVars>
          <dgm:chMax val="2"/>
          <dgm:animLvl val="lvl"/>
          <dgm:resizeHandles val="exact"/>
        </dgm:presLayoutVars>
      </dgm:prSet>
      <dgm:spPr/>
    </dgm:pt>
    <dgm:pt modelId="{C1744FCF-C55F-4E73-846C-99BC30278EE9}" type="pres">
      <dgm:prSet presAssocID="{68FF415D-9575-4311-A1F8-D0C3D37231DB}" presName="dummyMaxCanvas" presStyleCnt="0"/>
      <dgm:spPr/>
    </dgm:pt>
    <dgm:pt modelId="{F9B5829F-F8E0-468D-8794-A41E327EB02E}" type="pres">
      <dgm:prSet presAssocID="{68FF415D-9575-4311-A1F8-D0C3D37231DB}" presName="parentComposite" presStyleCnt="0"/>
      <dgm:spPr/>
    </dgm:pt>
    <dgm:pt modelId="{6B138632-9D9A-42A8-B52A-D5020B5D7016}" type="pres">
      <dgm:prSet presAssocID="{68FF415D-9575-4311-A1F8-D0C3D37231DB}" presName="parent1" presStyleLbl="alignAccFollowNode1" presStyleIdx="0" presStyleCnt="4">
        <dgm:presLayoutVars>
          <dgm:chMax val="4"/>
        </dgm:presLayoutVars>
      </dgm:prSet>
      <dgm:spPr/>
    </dgm:pt>
    <dgm:pt modelId="{ECC51D6B-103D-4A12-ACB7-20D8FB3F03E1}" type="pres">
      <dgm:prSet presAssocID="{68FF415D-9575-4311-A1F8-D0C3D37231DB}" presName="parent2" presStyleLbl="alignAccFollowNode1" presStyleIdx="1" presStyleCnt="4">
        <dgm:presLayoutVars>
          <dgm:chMax val="4"/>
        </dgm:presLayoutVars>
      </dgm:prSet>
      <dgm:spPr/>
    </dgm:pt>
    <dgm:pt modelId="{710539F6-EB73-4BA8-888C-6D3142F6E78E}" type="pres">
      <dgm:prSet presAssocID="{68FF415D-9575-4311-A1F8-D0C3D37231DB}" presName="childrenComposite" presStyleCnt="0"/>
      <dgm:spPr/>
    </dgm:pt>
    <dgm:pt modelId="{4F9D6A3B-C870-4356-814C-D8301507754C}" type="pres">
      <dgm:prSet presAssocID="{68FF415D-9575-4311-A1F8-D0C3D37231DB}" presName="dummyMaxCanvas_ChildArea" presStyleCnt="0"/>
      <dgm:spPr/>
    </dgm:pt>
    <dgm:pt modelId="{3B4DB1E6-6D6B-47FF-AEDD-8549C8BEFB33}" type="pres">
      <dgm:prSet presAssocID="{68FF415D-9575-4311-A1F8-D0C3D37231DB}" presName="fulcrum" presStyleLbl="alignAccFollowNode1" presStyleIdx="2" presStyleCnt="4"/>
      <dgm:spPr/>
    </dgm:pt>
    <dgm:pt modelId="{94D4F94F-C3B0-44EA-8048-E18302498374}" type="pres">
      <dgm:prSet presAssocID="{68FF415D-9575-4311-A1F8-D0C3D37231DB}" presName="balance_23" presStyleLbl="alignAccFollowNode1" presStyleIdx="3" presStyleCnt="4">
        <dgm:presLayoutVars>
          <dgm:bulletEnabled val="1"/>
        </dgm:presLayoutVars>
      </dgm:prSet>
      <dgm:spPr/>
    </dgm:pt>
    <dgm:pt modelId="{0C2D8604-C5FB-4FA7-8C49-63FD28E6C79B}" type="pres">
      <dgm:prSet presAssocID="{68FF415D-9575-4311-A1F8-D0C3D37231DB}" presName="right_23_1" presStyleLbl="node1" presStyleIdx="0" presStyleCnt="5">
        <dgm:presLayoutVars>
          <dgm:bulletEnabled val="1"/>
        </dgm:presLayoutVars>
      </dgm:prSet>
      <dgm:spPr/>
    </dgm:pt>
    <dgm:pt modelId="{B709C425-5663-448C-A430-63B4F09D3536}" type="pres">
      <dgm:prSet presAssocID="{68FF415D-9575-4311-A1F8-D0C3D37231DB}" presName="right_23_2" presStyleLbl="node1" presStyleIdx="1" presStyleCnt="5">
        <dgm:presLayoutVars>
          <dgm:bulletEnabled val="1"/>
        </dgm:presLayoutVars>
      </dgm:prSet>
      <dgm:spPr/>
    </dgm:pt>
    <dgm:pt modelId="{6CDDC58F-B6C6-4AFB-BCF6-16181C70AEE2}" type="pres">
      <dgm:prSet presAssocID="{68FF415D-9575-4311-A1F8-D0C3D37231DB}" presName="right_23_3" presStyleLbl="node1" presStyleIdx="2" presStyleCnt="5">
        <dgm:presLayoutVars>
          <dgm:bulletEnabled val="1"/>
        </dgm:presLayoutVars>
      </dgm:prSet>
      <dgm:spPr/>
    </dgm:pt>
    <dgm:pt modelId="{7BDEC83C-3354-4CDC-90DC-A19B0DBD705D}" type="pres">
      <dgm:prSet presAssocID="{68FF415D-9575-4311-A1F8-D0C3D37231DB}" presName="left_23_1" presStyleLbl="node1" presStyleIdx="3" presStyleCnt="5">
        <dgm:presLayoutVars>
          <dgm:bulletEnabled val="1"/>
        </dgm:presLayoutVars>
      </dgm:prSet>
      <dgm:spPr/>
    </dgm:pt>
    <dgm:pt modelId="{14CC18CC-03EB-4D30-95FE-E3DE853DFBBC}" type="pres">
      <dgm:prSet presAssocID="{68FF415D-9575-4311-A1F8-D0C3D37231DB}" presName="left_23_2" presStyleLbl="node1" presStyleIdx="4" presStyleCnt="5">
        <dgm:presLayoutVars>
          <dgm:bulletEnabled val="1"/>
        </dgm:presLayoutVars>
      </dgm:prSet>
      <dgm:spPr/>
    </dgm:pt>
  </dgm:ptLst>
  <dgm:cxnLst>
    <dgm:cxn modelId="{4BBF841B-19E4-4F5E-9592-1AAA2CB97647}" srcId="{E19BF79F-0462-42D3-85CD-12B7C6C8E061}" destId="{AA46FCF7-62B3-4FEE-A3A3-9F3FCC4C6BBF}" srcOrd="1" destOrd="0" parTransId="{13273C41-4BD8-4210-95CE-AB8B05092319}" sibTransId="{D5A4DE88-0E8C-4147-8E8C-91667A9D43E9}"/>
    <dgm:cxn modelId="{B738F22F-BF8D-441D-BA39-709848B0E095}" type="presOf" srcId="{68FF415D-9575-4311-A1F8-D0C3D37231DB}" destId="{DF2D535A-785A-43C6-80B9-338CA4CD6AF0}" srcOrd="0" destOrd="0" presId="urn:microsoft.com/office/officeart/2005/8/layout/balance1"/>
    <dgm:cxn modelId="{89FC1D41-9E1F-4FDF-845B-691CAE605EA0}" type="presOf" srcId="{AA46FCF7-62B3-4FEE-A3A3-9F3FCC4C6BBF}" destId="{B709C425-5663-448C-A430-63B4F09D3536}" srcOrd="0" destOrd="0" presId="urn:microsoft.com/office/officeart/2005/8/layout/balance1"/>
    <dgm:cxn modelId="{49FDA34D-3E85-43AA-8304-F4C9D0B91715}" srcId="{9DE5C076-7FDC-4F1E-B7A9-83C283161079}" destId="{7727DB4B-53F0-41E0-8E80-C1431524CAAC}" srcOrd="0" destOrd="0" parTransId="{E3745A70-2959-4D71-B834-A4B03E66E711}" sibTransId="{419C4BD7-503B-4750-8A04-EF518902D569}"/>
    <dgm:cxn modelId="{F043CD51-9DDF-4F22-9D18-4EF1A08C66D7}" type="presOf" srcId="{9DE5C076-7FDC-4F1E-B7A9-83C283161079}" destId="{6B138632-9D9A-42A8-B52A-D5020B5D7016}" srcOrd="0" destOrd="0" presId="urn:microsoft.com/office/officeart/2005/8/layout/balance1"/>
    <dgm:cxn modelId="{CF065857-6428-44A9-8F06-0560D9BD54CF}" type="presOf" srcId="{2428BF70-502D-45D0-AA98-E73274C878B8}" destId="{14CC18CC-03EB-4D30-95FE-E3DE853DFBBC}" srcOrd="0" destOrd="0" presId="urn:microsoft.com/office/officeart/2005/8/layout/balance1"/>
    <dgm:cxn modelId="{A313D583-8FC1-4D41-A789-8412F0FC5521}" srcId="{E19BF79F-0462-42D3-85CD-12B7C6C8E061}" destId="{49F343DB-4CCC-4A43-90A6-BABC70D95965}" srcOrd="2" destOrd="0" parTransId="{9FF2DFF7-F425-4EF3-85A2-0D4BC8188DFE}" sibTransId="{E5830DAD-511C-40B0-AE87-0CD4F3F567B4}"/>
    <dgm:cxn modelId="{B1F05586-27D8-4522-8F00-F42FCEBD445A}" type="presOf" srcId="{E19BF79F-0462-42D3-85CD-12B7C6C8E061}" destId="{ECC51D6B-103D-4A12-ACB7-20D8FB3F03E1}" srcOrd="0" destOrd="0" presId="urn:microsoft.com/office/officeart/2005/8/layout/balance1"/>
    <dgm:cxn modelId="{FDA45187-A077-4C98-A3A3-ADB10EEAC03F}" srcId="{68FF415D-9575-4311-A1F8-D0C3D37231DB}" destId="{9DE5C076-7FDC-4F1E-B7A9-83C283161079}" srcOrd="0" destOrd="0" parTransId="{C5F4799D-F35E-4237-9037-E277F200903F}" sibTransId="{4CF11A14-DE84-4D56-BDAC-76FA42C41430}"/>
    <dgm:cxn modelId="{514B928D-45D4-489E-99DD-5100CD5A2B72}" type="presOf" srcId="{49F343DB-4CCC-4A43-90A6-BABC70D95965}" destId="{6CDDC58F-B6C6-4AFB-BCF6-16181C70AEE2}" srcOrd="0" destOrd="0" presId="urn:microsoft.com/office/officeart/2005/8/layout/balance1"/>
    <dgm:cxn modelId="{7F7CA597-318A-4AE0-AD65-ED8CD476ECD5}" srcId="{68FF415D-9575-4311-A1F8-D0C3D37231DB}" destId="{E19BF79F-0462-42D3-85CD-12B7C6C8E061}" srcOrd="1" destOrd="0" parTransId="{97E41002-715A-4B52-A30F-AF895B7DE4E0}" sibTransId="{312C9D18-8A71-40D5-85D2-A24ECD71F9EE}"/>
    <dgm:cxn modelId="{94AFA3A0-50BB-46A4-8359-AD46EC43ACA6}" srcId="{E19BF79F-0462-42D3-85CD-12B7C6C8E061}" destId="{8042C07D-EFD9-4F35-9B56-EA9FDBF7FE09}" srcOrd="0" destOrd="0" parTransId="{D51D76E4-9046-4982-B540-9053FDA9FCF4}" sibTransId="{0A244FDC-8C4A-4DD4-ADE3-8B9532D25472}"/>
    <dgm:cxn modelId="{CFECC7AE-6170-4083-B1DE-EA354892AC88}" type="presOf" srcId="{8042C07D-EFD9-4F35-9B56-EA9FDBF7FE09}" destId="{0C2D8604-C5FB-4FA7-8C49-63FD28E6C79B}" srcOrd="0" destOrd="0" presId="urn:microsoft.com/office/officeart/2005/8/layout/balance1"/>
    <dgm:cxn modelId="{BDE4B0CE-7291-4D54-9015-4F57613613FF}" type="presOf" srcId="{7727DB4B-53F0-41E0-8E80-C1431524CAAC}" destId="{7BDEC83C-3354-4CDC-90DC-A19B0DBD705D}" srcOrd="0" destOrd="0" presId="urn:microsoft.com/office/officeart/2005/8/layout/balance1"/>
    <dgm:cxn modelId="{B49B03DA-7591-4449-B3D7-20F907977F80}" srcId="{9DE5C076-7FDC-4F1E-B7A9-83C283161079}" destId="{2428BF70-502D-45D0-AA98-E73274C878B8}" srcOrd="1" destOrd="0" parTransId="{E3F64596-9640-44CC-84E6-52F9063E1B62}" sibTransId="{636CDD3A-6F71-4424-81A8-335D8FF30696}"/>
    <dgm:cxn modelId="{772E44FA-9AD1-454E-B2F3-107D6B8FA1F0}" type="presParOf" srcId="{DF2D535A-785A-43C6-80B9-338CA4CD6AF0}" destId="{C1744FCF-C55F-4E73-846C-99BC30278EE9}" srcOrd="0" destOrd="0" presId="urn:microsoft.com/office/officeart/2005/8/layout/balance1"/>
    <dgm:cxn modelId="{33423FB4-944A-4D07-8015-A477F30FFC10}" type="presParOf" srcId="{DF2D535A-785A-43C6-80B9-338CA4CD6AF0}" destId="{F9B5829F-F8E0-468D-8794-A41E327EB02E}" srcOrd="1" destOrd="0" presId="urn:microsoft.com/office/officeart/2005/8/layout/balance1"/>
    <dgm:cxn modelId="{C0365556-83D9-457D-A3C6-C964356E9390}" type="presParOf" srcId="{F9B5829F-F8E0-468D-8794-A41E327EB02E}" destId="{6B138632-9D9A-42A8-B52A-D5020B5D7016}" srcOrd="0" destOrd="0" presId="urn:microsoft.com/office/officeart/2005/8/layout/balance1"/>
    <dgm:cxn modelId="{A29595BE-ED40-4F89-BF2B-7B69B50C53A9}" type="presParOf" srcId="{F9B5829F-F8E0-468D-8794-A41E327EB02E}" destId="{ECC51D6B-103D-4A12-ACB7-20D8FB3F03E1}" srcOrd="1" destOrd="0" presId="urn:microsoft.com/office/officeart/2005/8/layout/balance1"/>
    <dgm:cxn modelId="{F50EA923-8017-4B65-8BCC-840E063433E3}" type="presParOf" srcId="{DF2D535A-785A-43C6-80B9-338CA4CD6AF0}" destId="{710539F6-EB73-4BA8-888C-6D3142F6E78E}" srcOrd="2" destOrd="0" presId="urn:microsoft.com/office/officeart/2005/8/layout/balance1"/>
    <dgm:cxn modelId="{BA31C381-44D0-4840-B558-8621E2A52BEC}" type="presParOf" srcId="{710539F6-EB73-4BA8-888C-6D3142F6E78E}" destId="{4F9D6A3B-C870-4356-814C-D8301507754C}" srcOrd="0" destOrd="0" presId="urn:microsoft.com/office/officeart/2005/8/layout/balance1"/>
    <dgm:cxn modelId="{CF80F435-E9D6-4F0C-8F04-0288F73B345C}" type="presParOf" srcId="{710539F6-EB73-4BA8-888C-6D3142F6E78E}" destId="{3B4DB1E6-6D6B-47FF-AEDD-8549C8BEFB33}" srcOrd="1" destOrd="0" presId="urn:microsoft.com/office/officeart/2005/8/layout/balance1"/>
    <dgm:cxn modelId="{18391EA9-1F60-42D3-B272-64318B6A05DC}" type="presParOf" srcId="{710539F6-EB73-4BA8-888C-6D3142F6E78E}" destId="{94D4F94F-C3B0-44EA-8048-E18302498374}" srcOrd="2" destOrd="0" presId="urn:microsoft.com/office/officeart/2005/8/layout/balance1"/>
    <dgm:cxn modelId="{E4A6176F-1A14-4F2F-80E3-66694716C7AC}" type="presParOf" srcId="{710539F6-EB73-4BA8-888C-6D3142F6E78E}" destId="{0C2D8604-C5FB-4FA7-8C49-63FD28E6C79B}" srcOrd="3" destOrd="0" presId="urn:microsoft.com/office/officeart/2005/8/layout/balance1"/>
    <dgm:cxn modelId="{D057C1E7-3720-44C5-892A-E583D9B9D7B5}" type="presParOf" srcId="{710539F6-EB73-4BA8-888C-6D3142F6E78E}" destId="{B709C425-5663-448C-A430-63B4F09D3536}" srcOrd="4" destOrd="0" presId="urn:microsoft.com/office/officeart/2005/8/layout/balance1"/>
    <dgm:cxn modelId="{6C3E7EE7-6A7F-4C80-A5FE-7383103D5ADD}" type="presParOf" srcId="{710539F6-EB73-4BA8-888C-6D3142F6E78E}" destId="{6CDDC58F-B6C6-4AFB-BCF6-16181C70AEE2}" srcOrd="5" destOrd="0" presId="urn:microsoft.com/office/officeart/2005/8/layout/balance1"/>
    <dgm:cxn modelId="{69981D65-566D-4C05-9786-15017E3FB1BA}" type="presParOf" srcId="{710539F6-EB73-4BA8-888C-6D3142F6E78E}" destId="{7BDEC83C-3354-4CDC-90DC-A19B0DBD705D}" srcOrd="6" destOrd="0" presId="urn:microsoft.com/office/officeart/2005/8/layout/balance1"/>
    <dgm:cxn modelId="{C6B31EC3-AC3E-4C31-99AE-D8EFECEB6395}" type="presParOf" srcId="{710539F6-EB73-4BA8-888C-6D3142F6E78E}" destId="{14CC18CC-03EB-4D30-95FE-E3DE853DFBBC}" srcOrd="7"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29D2D2-DFE1-41D8-B3C9-2F850BE6D77A}" type="doc">
      <dgm:prSet loTypeId="urn:microsoft.com/office/officeart/2009/3/layout/PlusandMinus" loCatId="relationship" qsTypeId="urn:microsoft.com/office/officeart/2005/8/quickstyle/simple1" qsCatId="simple" csTypeId="urn:microsoft.com/office/officeart/2005/8/colors/colorful1" csCatId="colorful" phldr="0"/>
      <dgm:spPr/>
      <dgm:t>
        <a:bodyPr/>
        <a:lstStyle/>
        <a:p>
          <a:endParaRPr lang="en-GB"/>
        </a:p>
      </dgm:t>
    </dgm:pt>
    <dgm:pt modelId="{15401C1B-0C95-4130-A48A-7DE96E83B8D2}">
      <dgm:prSet phldrT="[Text]" phldr="1"/>
      <dgm:spPr/>
      <dgm:t>
        <a:bodyPr/>
        <a:lstStyle/>
        <a:p>
          <a:endParaRPr lang="en-GB"/>
        </a:p>
      </dgm:t>
    </dgm:pt>
    <dgm:pt modelId="{24110C6F-3F5F-4340-BF08-BE65648C6CA5}" type="parTrans" cxnId="{84DAF9C2-2C1A-40EB-8390-BDC4B819598F}">
      <dgm:prSet/>
      <dgm:spPr/>
      <dgm:t>
        <a:bodyPr/>
        <a:lstStyle/>
        <a:p>
          <a:endParaRPr lang="en-GB"/>
        </a:p>
      </dgm:t>
    </dgm:pt>
    <dgm:pt modelId="{B3B120E9-3352-422D-82BD-7EA8D1E43589}" type="sibTrans" cxnId="{84DAF9C2-2C1A-40EB-8390-BDC4B819598F}">
      <dgm:prSet/>
      <dgm:spPr/>
      <dgm:t>
        <a:bodyPr/>
        <a:lstStyle/>
        <a:p>
          <a:endParaRPr lang="en-GB"/>
        </a:p>
      </dgm:t>
    </dgm:pt>
    <dgm:pt modelId="{B6964F64-6AAE-4417-B946-15C2023CFC0D}">
      <dgm:prSet phldrT="[Text]" phldr="1"/>
      <dgm:spPr/>
      <dgm:t>
        <a:bodyPr/>
        <a:lstStyle/>
        <a:p>
          <a:endParaRPr lang="en-GB"/>
        </a:p>
      </dgm:t>
    </dgm:pt>
    <dgm:pt modelId="{294297B8-8CFF-4CCC-B47B-F0782D46610E}" type="parTrans" cxnId="{28537428-2A24-415D-87A9-E4340FDB8259}">
      <dgm:prSet/>
      <dgm:spPr/>
      <dgm:t>
        <a:bodyPr/>
        <a:lstStyle/>
        <a:p>
          <a:endParaRPr lang="en-GB"/>
        </a:p>
      </dgm:t>
    </dgm:pt>
    <dgm:pt modelId="{4EF0DE01-E1C9-4736-A3E8-563125291DE6}" type="sibTrans" cxnId="{28537428-2A24-415D-87A9-E4340FDB8259}">
      <dgm:prSet/>
      <dgm:spPr/>
      <dgm:t>
        <a:bodyPr/>
        <a:lstStyle/>
        <a:p>
          <a:endParaRPr lang="en-GB"/>
        </a:p>
      </dgm:t>
    </dgm:pt>
    <dgm:pt modelId="{F7462D89-1A9A-4ECA-ACF0-DFA86D406AA9}" type="pres">
      <dgm:prSet presAssocID="{3029D2D2-DFE1-41D8-B3C9-2F850BE6D77A}" presName="Name0" presStyleCnt="0">
        <dgm:presLayoutVars>
          <dgm:chMax val="2"/>
          <dgm:chPref val="2"/>
          <dgm:dir/>
          <dgm:animOne/>
          <dgm:resizeHandles val="exact"/>
        </dgm:presLayoutVars>
      </dgm:prSet>
      <dgm:spPr/>
    </dgm:pt>
    <dgm:pt modelId="{E463E36A-7F68-474D-9F1D-D64C89A213DD}" type="pres">
      <dgm:prSet presAssocID="{3029D2D2-DFE1-41D8-B3C9-2F850BE6D77A}" presName="Background" presStyleLbl="bgImgPlace1" presStyleIdx="0" presStyleCnt="1"/>
      <dgm:spPr/>
    </dgm:pt>
    <dgm:pt modelId="{FBDE14BD-6EBD-4128-AB80-279B54CAE564}" type="pres">
      <dgm:prSet presAssocID="{3029D2D2-DFE1-41D8-B3C9-2F850BE6D77A}" presName="ParentText1" presStyleLbl="revTx" presStyleIdx="0" presStyleCnt="2">
        <dgm:presLayoutVars>
          <dgm:chMax val="0"/>
          <dgm:chPref val="0"/>
          <dgm:bulletEnabled val="1"/>
        </dgm:presLayoutVars>
      </dgm:prSet>
      <dgm:spPr/>
    </dgm:pt>
    <dgm:pt modelId="{06A56D52-2EE1-4AE9-AEC0-8F80F3120C01}" type="pres">
      <dgm:prSet presAssocID="{3029D2D2-DFE1-41D8-B3C9-2F850BE6D77A}" presName="ParentText2" presStyleLbl="revTx" presStyleIdx="1" presStyleCnt="2">
        <dgm:presLayoutVars>
          <dgm:chMax val="0"/>
          <dgm:chPref val="0"/>
          <dgm:bulletEnabled val="1"/>
        </dgm:presLayoutVars>
      </dgm:prSet>
      <dgm:spPr/>
    </dgm:pt>
    <dgm:pt modelId="{FF6E3B0C-971C-4D1A-9CCD-258D6ECABA34}" type="pres">
      <dgm:prSet presAssocID="{3029D2D2-DFE1-41D8-B3C9-2F850BE6D77A}" presName="Plus" presStyleLbl="alignNode1" presStyleIdx="0" presStyleCnt="2"/>
      <dgm:spPr/>
    </dgm:pt>
    <dgm:pt modelId="{CB9A9425-332A-4BCB-9C53-8ADBCCF106CB}" type="pres">
      <dgm:prSet presAssocID="{3029D2D2-DFE1-41D8-B3C9-2F850BE6D77A}" presName="Minus" presStyleLbl="alignNode1" presStyleIdx="1" presStyleCnt="2"/>
      <dgm:spPr/>
    </dgm:pt>
    <dgm:pt modelId="{08D5A819-636D-42B3-8F78-CCD1B82F044F}" type="pres">
      <dgm:prSet presAssocID="{3029D2D2-DFE1-41D8-B3C9-2F850BE6D77A}" presName="Divider" presStyleLbl="parChTrans1D1" presStyleIdx="0" presStyleCnt="1"/>
      <dgm:spPr/>
    </dgm:pt>
  </dgm:ptLst>
  <dgm:cxnLst>
    <dgm:cxn modelId="{28537428-2A24-415D-87A9-E4340FDB8259}" srcId="{3029D2D2-DFE1-41D8-B3C9-2F850BE6D77A}" destId="{B6964F64-6AAE-4417-B946-15C2023CFC0D}" srcOrd="1" destOrd="0" parTransId="{294297B8-8CFF-4CCC-B47B-F0782D46610E}" sibTransId="{4EF0DE01-E1C9-4736-A3E8-563125291DE6}"/>
    <dgm:cxn modelId="{84DAF9C2-2C1A-40EB-8390-BDC4B819598F}" srcId="{3029D2D2-DFE1-41D8-B3C9-2F850BE6D77A}" destId="{15401C1B-0C95-4130-A48A-7DE96E83B8D2}" srcOrd="0" destOrd="0" parTransId="{24110C6F-3F5F-4340-BF08-BE65648C6CA5}" sibTransId="{B3B120E9-3352-422D-82BD-7EA8D1E43589}"/>
    <dgm:cxn modelId="{850364D2-F42B-4CAE-A47F-8C1007692F6B}" type="presOf" srcId="{3029D2D2-DFE1-41D8-B3C9-2F850BE6D77A}" destId="{F7462D89-1A9A-4ECA-ACF0-DFA86D406AA9}" srcOrd="0" destOrd="0" presId="urn:microsoft.com/office/officeart/2009/3/layout/PlusandMinus"/>
    <dgm:cxn modelId="{0A85E1FC-A1A9-419D-A081-6D6A9B021DB6}" type="presOf" srcId="{15401C1B-0C95-4130-A48A-7DE96E83B8D2}" destId="{FBDE14BD-6EBD-4128-AB80-279B54CAE564}" srcOrd="0" destOrd="0" presId="urn:microsoft.com/office/officeart/2009/3/layout/PlusandMinus"/>
    <dgm:cxn modelId="{EDBE37FD-52EE-48F0-8367-5EFBD8A37E7B}" type="presOf" srcId="{B6964F64-6AAE-4417-B946-15C2023CFC0D}" destId="{06A56D52-2EE1-4AE9-AEC0-8F80F3120C01}" srcOrd="0" destOrd="0" presId="urn:microsoft.com/office/officeart/2009/3/layout/PlusandMinus"/>
    <dgm:cxn modelId="{FB320E77-F949-46F5-806F-1A20FA9146F0}" type="presParOf" srcId="{F7462D89-1A9A-4ECA-ACF0-DFA86D406AA9}" destId="{E463E36A-7F68-474D-9F1D-D64C89A213DD}" srcOrd="0" destOrd="0" presId="urn:microsoft.com/office/officeart/2009/3/layout/PlusandMinus"/>
    <dgm:cxn modelId="{5EE27E99-219E-4432-B69E-FA057A739936}" type="presParOf" srcId="{F7462D89-1A9A-4ECA-ACF0-DFA86D406AA9}" destId="{FBDE14BD-6EBD-4128-AB80-279B54CAE564}" srcOrd="1" destOrd="0" presId="urn:microsoft.com/office/officeart/2009/3/layout/PlusandMinus"/>
    <dgm:cxn modelId="{54EA14E2-8811-4403-BF1B-81B0BB52FE9C}" type="presParOf" srcId="{F7462D89-1A9A-4ECA-ACF0-DFA86D406AA9}" destId="{06A56D52-2EE1-4AE9-AEC0-8F80F3120C01}" srcOrd="2" destOrd="0" presId="urn:microsoft.com/office/officeart/2009/3/layout/PlusandMinus"/>
    <dgm:cxn modelId="{E255A433-94E8-4C1E-BA77-164B56678A1B}" type="presParOf" srcId="{F7462D89-1A9A-4ECA-ACF0-DFA86D406AA9}" destId="{FF6E3B0C-971C-4D1A-9CCD-258D6ECABA34}" srcOrd="3" destOrd="0" presId="urn:microsoft.com/office/officeart/2009/3/layout/PlusandMinus"/>
    <dgm:cxn modelId="{DE2A9A64-2154-4805-9E96-3236C3B4B621}" type="presParOf" srcId="{F7462D89-1A9A-4ECA-ACF0-DFA86D406AA9}" destId="{CB9A9425-332A-4BCB-9C53-8ADBCCF106CB}" srcOrd="4" destOrd="0" presId="urn:microsoft.com/office/officeart/2009/3/layout/PlusandMinus"/>
    <dgm:cxn modelId="{B99849D9-3BE6-474F-9D97-EE1D82A5795E}" type="presParOf" srcId="{F7462D89-1A9A-4ECA-ACF0-DFA86D406AA9}" destId="{08D5A819-636D-42B3-8F78-CCD1B82F044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623ABD-6E9A-42B5-AB96-A1A4B18C6FB5}">
      <dsp:nvSpPr>
        <dsp:cNvPr id="0" name=""/>
        <dsp:cNvSpPr/>
      </dsp:nvSpPr>
      <dsp:spPr>
        <a:xfrm>
          <a:off x="0" y="384617"/>
          <a:ext cx="3599571" cy="1061935"/>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Font typeface="+mj-lt"/>
            <a:buNone/>
          </a:pPr>
          <a:r>
            <a:rPr lang="en-GB" sz="2900" kern="1200" dirty="0"/>
            <a:t>Personal attitudes </a:t>
          </a:r>
        </a:p>
      </dsp:txBody>
      <dsp:txXfrm>
        <a:off x="0" y="384617"/>
        <a:ext cx="3599571" cy="1061935"/>
      </dsp:txXfrm>
    </dsp:sp>
    <dsp:sp modelId="{F20F62D7-E083-451A-9D3A-7A06E2267A96}">
      <dsp:nvSpPr>
        <dsp:cNvPr id="0" name=""/>
        <dsp:cNvSpPr/>
      </dsp:nvSpPr>
      <dsp:spPr>
        <a:xfrm>
          <a:off x="3691" y="1380490"/>
          <a:ext cx="3599571" cy="240680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Font typeface="+mj-lt"/>
            <a:buNone/>
          </a:pPr>
          <a:r>
            <a:rPr lang="en-GB" sz="2400" kern="1200" dirty="0"/>
            <a:t>Our attitudes and beliefs about the behaviour </a:t>
          </a:r>
        </a:p>
        <a:p>
          <a:pPr marL="228600" lvl="1" indent="-228600" algn="l" defTabSz="1066800">
            <a:lnSpc>
              <a:spcPct val="90000"/>
            </a:lnSpc>
            <a:spcBef>
              <a:spcPct val="0"/>
            </a:spcBef>
            <a:spcAft>
              <a:spcPct val="15000"/>
            </a:spcAft>
            <a:buFont typeface="+mj-lt"/>
            <a:buAutoNum type="arabicPeriod"/>
          </a:pPr>
          <a:r>
            <a:rPr lang="en-GB" sz="2400" kern="1200" dirty="0"/>
            <a:t>Positive </a:t>
          </a:r>
        </a:p>
        <a:p>
          <a:pPr marL="228600" lvl="1" indent="-228600" algn="l" defTabSz="1066800">
            <a:lnSpc>
              <a:spcPct val="90000"/>
            </a:lnSpc>
            <a:spcBef>
              <a:spcPct val="0"/>
            </a:spcBef>
            <a:spcAft>
              <a:spcPct val="15000"/>
            </a:spcAft>
            <a:buFont typeface="+mj-lt"/>
            <a:buAutoNum type="arabicPeriod"/>
          </a:pPr>
          <a:r>
            <a:rPr lang="en-GB" sz="2400" kern="1200" dirty="0"/>
            <a:t>Negative </a:t>
          </a:r>
        </a:p>
      </dsp:txBody>
      <dsp:txXfrm>
        <a:off x="3691" y="1380490"/>
        <a:ext cx="3599571" cy="2406807"/>
      </dsp:txXfrm>
    </dsp:sp>
    <dsp:sp modelId="{F851B47A-E73C-458A-9CB5-1033705143E3}">
      <dsp:nvSpPr>
        <dsp:cNvPr id="0" name=""/>
        <dsp:cNvSpPr/>
      </dsp:nvSpPr>
      <dsp:spPr>
        <a:xfrm>
          <a:off x="4107203" y="338455"/>
          <a:ext cx="3599571" cy="1061935"/>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GB" sz="2900" kern="1200" dirty="0"/>
            <a:t>Subjective norms </a:t>
          </a:r>
        </a:p>
      </dsp:txBody>
      <dsp:txXfrm>
        <a:off x="4107203" y="338455"/>
        <a:ext cx="3599571" cy="1061935"/>
      </dsp:txXfrm>
    </dsp:sp>
    <dsp:sp modelId="{EA00F689-CDC6-4A52-978E-895CD391E4DE}">
      <dsp:nvSpPr>
        <dsp:cNvPr id="0" name=""/>
        <dsp:cNvSpPr/>
      </dsp:nvSpPr>
      <dsp:spPr>
        <a:xfrm>
          <a:off x="4107203" y="1380490"/>
          <a:ext cx="3599571" cy="2406807"/>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Our perception of what other people think of the behaviour</a:t>
          </a:r>
        </a:p>
        <a:p>
          <a:pPr marL="457200" lvl="2" indent="-228600" algn="l" defTabSz="1066800">
            <a:lnSpc>
              <a:spcPct val="90000"/>
            </a:lnSpc>
            <a:spcBef>
              <a:spcPct val="0"/>
            </a:spcBef>
            <a:spcAft>
              <a:spcPct val="15000"/>
            </a:spcAft>
            <a:buChar char="•"/>
          </a:pPr>
          <a:r>
            <a:rPr lang="en-GB" sz="2400" kern="1200" dirty="0"/>
            <a:t>What we think other people think of behaviour</a:t>
          </a:r>
        </a:p>
      </dsp:txBody>
      <dsp:txXfrm>
        <a:off x="4107203" y="1380490"/>
        <a:ext cx="3599571" cy="2406807"/>
      </dsp:txXfrm>
    </dsp:sp>
    <dsp:sp modelId="{11DAA39F-7847-4D56-A270-2BAB77435160}">
      <dsp:nvSpPr>
        <dsp:cNvPr id="0" name=""/>
        <dsp:cNvSpPr/>
      </dsp:nvSpPr>
      <dsp:spPr>
        <a:xfrm>
          <a:off x="8210715" y="318554"/>
          <a:ext cx="3599571" cy="1061935"/>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GB" sz="2900" kern="1200" dirty="0"/>
            <a:t>Perceived behavioural control </a:t>
          </a:r>
        </a:p>
      </dsp:txBody>
      <dsp:txXfrm>
        <a:off x="8210715" y="318554"/>
        <a:ext cx="3599571" cy="1061935"/>
      </dsp:txXfrm>
    </dsp:sp>
    <dsp:sp modelId="{6180549C-B2A5-4CB8-BC7F-E51DB41D5C98}">
      <dsp:nvSpPr>
        <dsp:cNvPr id="0" name=""/>
        <dsp:cNvSpPr/>
      </dsp:nvSpPr>
      <dsp:spPr>
        <a:xfrm>
          <a:off x="8210715" y="1380490"/>
          <a:ext cx="3599571" cy="2406807"/>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How much do we believe we can control and determine our behaviour </a:t>
          </a:r>
        </a:p>
      </dsp:txBody>
      <dsp:txXfrm>
        <a:off x="8210715" y="1380490"/>
        <a:ext cx="3599571" cy="24068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8ABEF-F3DC-4F4A-8D17-3D63BFACE6AC}">
      <dsp:nvSpPr>
        <dsp:cNvPr id="0" name=""/>
        <dsp:cNvSpPr/>
      </dsp:nvSpPr>
      <dsp:spPr>
        <a:xfrm>
          <a:off x="0" y="401582"/>
          <a:ext cx="5453200" cy="12474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3229" tIns="458216" rIns="423229"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a:t>Will my friends support me if I say I want to stop binge drinking? </a:t>
          </a:r>
          <a:endParaRPr lang="en-US" sz="2200" kern="1200" dirty="0"/>
        </a:p>
      </dsp:txBody>
      <dsp:txXfrm>
        <a:off x="0" y="401582"/>
        <a:ext cx="5453200" cy="1247400"/>
      </dsp:txXfrm>
    </dsp:sp>
    <dsp:sp modelId="{26603FBD-2979-4AAB-A6FA-AF2A8F75E5D9}">
      <dsp:nvSpPr>
        <dsp:cNvPr id="0" name=""/>
        <dsp:cNvSpPr/>
      </dsp:nvSpPr>
      <dsp:spPr>
        <a:xfrm>
          <a:off x="272660" y="76862"/>
          <a:ext cx="3817240" cy="6494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4283" tIns="0" rIns="144283" bIns="0" numCol="1" spcCol="1270" anchor="ctr" anchorCtr="0">
          <a:noAutofit/>
        </a:bodyPr>
        <a:lstStyle/>
        <a:p>
          <a:pPr marL="0" lvl="0" indent="0" algn="l" defTabSz="977900">
            <a:lnSpc>
              <a:spcPct val="90000"/>
            </a:lnSpc>
            <a:spcBef>
              <a:spcPct val="0"/>
            </a:spcBef>
            <a:spcAft>
              <a:spcPct val="35000"/>
            </a:spcAft>
            <a:buNone/>
          </a:pPr>
          <a:r>
            <a:rPr lang="en-GB" sz="2200" b="1" kern="1200" dirty="0"/>
            <a:t>External factors </a:t>
          </a:r>
          <a:endParaRPr lang="en-GB" sz="2200" kern="1200" dirty="0"/>
        </a:p>
      </dsp:txBody>
      <dsp:txXfrm>
        <a:off x="304363" y="108565"/>
        <a:ext cx="3753834" cy="586034"/>
      </dsp:txXfrm>
    </dsp:sp>
    <dsp:sp modelId="{62813D6B-CEE8-4443-9872-563D894988E8}">
      <dsp:nvSpPr>
        <dsp:cNvPr id="0" name=""/>
        <dsp:cNvSpPr/>
      </dsp:nvSpPr>
      <dsp:spPr>
        <a:xfrm>
          <a:off x="0" y="2092502"/>
          <a:ext cx="5453200" cy="155925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3229" tIns="458216" rIns="423229"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a:t>Am I confident enough to go out and socialise with other people if I am not very drunk?</a:t>
          </a:r>
          <a:endParaRPr lang="en-US" sz="2200" kern="1200" dirty="0"/>
        </a:p>
      </dsp:txBody>
      <dsp:txXfrm>
        <a:off x="0" y="2092502"/>
        <a:ext cx="5453200" cy="1559250"/>
      </dsp:txXfrm>
    </dsp:sp>
    <dsp:sp modelId="{EDCA5C18-B574-4B69-8C04-BF07B4CDFD26}">
      <dsp:nvSpPr>
        <dsp:cNvPr id="0" name=""/>
        <dsp:cNvSpPr/>
      </dsp:nvSpPr>
      <dsp:spPr>
        <a:xfrm>
          <a:off x="272660" y="1767782"/>
          <a:ext cx="3817240" cy="6494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4283" tIns="0" rIns="144283" bIns="0" numCol="1" spcCol="1270" anchor="ctr" anchorCtr="0">
          <a:noAutofit/>
        </a:bodyPr>
        <a:lstStyle/>
        <a:p>
          <a:pPr marL="0" lvl="0" indent="0" algn="l" defTabSz="977900">
            <a:lnSpc>
              <a:spcPct val="90000"/>
            </a:lnSpc>
            <a:spcBef>
              <a:spcPct val="0"/>
            </a:spcBef>
            <a:spcAft>
              <a:spcPct val="35000"/>
            </a:spcAft>
            <a:buNone/>
          </a:pPr>
          <a:r>
            <a:rPr lang="en-GB" sz="2200" b="1" kern="1200" dirty="0"/>
            <a:t>Internal factors </a:t>
          </a:r>
          <a:endParaRPr lang="en-GB" sz="2200" kern="1200" dirty="0"/>
        </a:p>
      </dsp:txBody>
      <dsp:txXfrm>
        <a:off x="304363" y="1799485"/>
        <a:ext cx="3753834" cy="5860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AF393-E148-4D95-BFFD-9E59624337A1}">
      <dsp:nvSpPr>
        <dsp:cNvPr id="0" name=""/>
        <dsp:cNvSpPr/>
      </dsp:nvSpPr>
      <dsp:spPr>
        <a:xfrm>
          <a:off x="5986171" y="2175397"/>
          <a:ext cx="2135745" cy="106787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2667000">
            <a:lnSpc>
              <a:spcPct val="90000"/>
            </a:lnSpc>
            <a:spcBef>
              <a:spcPct val="0"/>
            </a:spcBef>
            <a:spcAft>
              <a:spcPct val="35000"/>
            </a:spcAft>
            <a:buNone/>
          </a:pPr>
          <a:r>
            <a:rPr lang="en-GB" sz="6000" kern="1200" dirty="0"/>
            <a:t>B</a:t>
          </a:r>
          <a:r>
            <a:rPr lang="en-GB" sz="2800" kern="1200" dirty="0"/>
            <a:t>ehaviour</a:t>
          </a:r>
        </a:p>
      </dsp:txBody>
      <dsp:txXfrm>
        <a:off x="6017448" y="2206674"/>
        <a:ext cx="2073191" cy="1005318"/>
      </dsp:txXfrm>
    </dsp:sp>
    <dsp:sp modelId="{74ECE908-E1CA-4E7C-BBD1-108929CD2AE1}">
      <dsp:nvSpPr>
        <dsp:cNvPr id="0" name=""/>
        <dsp:cNvSpPr/>
      </dsp:nvSpPr>
      <dsp:spPr>
        <a:xfrm rot="10800000">
          <a:off x="5131872" y="2691596"/>
          <a:ext cx="854298" cy="35473"/>
        </a:xfrm>
        <a:custGeom>
          <a:avLst/>
          <a:gdLst/>
          <a:ahLst/>
          <a:cxnLst/>
          <a:rect l="0" t="0" r="0" b="0"/>
          <a:pathLst>
            <a:path>
              <a:moveTo>
                <a:pt x="0" y="17736"/>
              </a:moveTo>
              <a:lnTo>
                <a:pt x="854298" y="17736"/>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537664" y="2687976"/>
        <a:ext cx="42714" cy="42714"/>
      </dsp:txXfrm>
    </dsp:sp>
    <dsp:sp modelId="{1F50342A-5AC5-47D5-8087-5554740F0766}">
      <dsp:nvSpPr>
        <dsp:cNvPr id="0" name=""/>
        <dsp:cNvSpPr/>
      </dsp:nvSpPr>
      <dsp:spPr>
        <a:xfrm>
          <a:off x="2996127" y="2175397"/>
          <a:ext cx="2135745" cy="106787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2667000">
            <a:lnSpc>
              <a:spcPct val="90000"/>
            </a:lnSpc>
            <a:spcBef>
              <a:spcPct val="0"/>
            </a:spcBef>
            <a:spcAft>
              <a:spcPct val="35000"/>
            </a:spcAft>
            <a:buNone/>
          </a:pPr>
          <a:r>
            <a:rPr lang="en-GB" sz="6000" kern="1200" dirty="0"/>
            <a:t>I</a:t>
          </a:r>
          <a:r>
            <a:rPr lang="en-GB" sz="2800" kern="1200" dirty="0"/>
            <a:t>ntention</a:t>
          </a:r>
        </a:p>
      </dsp:txBody>
      <dsp:txXfrm>
        <a:off x="3027404" y="2206674"/>
        <a:ext cx="2073191" cy="1005318"/>
      </dsp:txXfrm>
    </dsp:sp>
    <dsp:sp modelId="{8CC5291D-215D-4799-8D2B-C7534048B325}">
      <dsp:nvSpPr>
        <dsp:cNvPr id="0" name=""/>
        <dsp:cNvSpPr/>
      </dsp:nvSpPr>
      <dsp:spPr>
        <a:xfrm rot="14112354">
          <a:off x="1812047" y="2072497"/>
          <a:ext cx="1507777" cy="35473"/>
        </a:xfrm>
        <a:custGeom>
          <a:avLst/>
          <a:gdLst/>
          <a:ahLst/>
          <a:cxnLst/>
          <a:rect l="0" t="0" r="0" b="0"/>
          <a:pathLst>
            <a:path>
              <a:moveTo>
                <a:pt x="0" y="17736"/>
              </a:moveTo>
              <a:lnTo>
                <a:pt x="1507777" y="17736"/>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28242" y="2052539"/>
        <a:ext cx="75388" cy="75388"/>
      </dsp:txXfrm>
    </dsp:sp>
    <dsp:sp modelId="{C13805AF-694C-47CA-90B1-2F9347B56A4B}">
      <dsp:nvSpPr>
        <dsp:cNvPr id="0" name=""/>
        <dsp:cNvSpPr/>
      </dsp:nvSpPr>
      <dsp:spPr>
        <a:xfrm>
          <a:off x="0" y="937198"/>
          <a:ext cx="2135745" cy="106787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2667000">
            <a:lnSpc>
              <a:spcPct val="90000"/>
            </a:lnSpc>
            <a:spcBef>
              <a:spcPct val="0"/>
            </a:spcBef>
            <a:spcAft>
              <a:spcPct val="35000"/>
            </a:spcAft>
            <a:buNone/>
          </a:pPr>
          <a:r>
            <a:rPr lang="en-GB" sz="6000" kern="1200" dirty="0"/>
            <a:t>C</a:t>
          </a:r>
          <a:r>
            <a:rPr lang="en-GB" sz="2800" kern="1200" dirty="0"/>
            <a:t>ontrol</a:t>
          </a:r>
        </a:p>
      </dsp:txBody>
      <dsp:txXfrm>
        <a:off x="31277" y="968475"/>
        <a:ext cx="2073191" cy="1005318"/>
      </dsp:txXfrm>
    </dsp:sp>
    <dsp:sp modelId="{DF82E48F-EA45-45EB-BE26-3568E26EA239}">
      <dsp:nvSpPr>
        <dsp:cNvPr id="0" name=""/>
        <dsp:cNvSpPr/>
      </dsp:nvSpPr>
      <dsp:spPr>
        <a:xfrm rot="10800000">
          <a:off x="2141828" y="2691596"/>
          <a:ext cx="854298" cy="35473"/>
        </a:xfrm>
        <a:custGeom>
          <a:avLst/>
          <a:gdLst/>
          <a:ahLst/>
          <a:cxnLst/>
          <a:rect l="0" t="0" r="0" b="0"/>
          <a:pathLst>
            <a:path>
              <a:moveTo>
                <a:pt x="0" y="17736"/>
              </a:moveTo>
              <a:lnTo>
                <a:pt x="854298" y="17736"/>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47620" y="2687976"/>
        <a:ext cx="42714" cy="42714"/>
      </dsp:txXfrm>
    </dsp:sp>
    <dsp:sp modelId="{E934F705-0F90-45A0-AFD0-865706907469}">
      <dsp:nvSpPr>
        <dsp:cNvPr id="0" name=""/>
        <dsp:cNvSpPr/>
      </dsp:nvSpPr>
      <dsp:spPr>
        <a:xfrm>
          <a:off x="6083" y="2175397"/>
          <a:ext cx="2135745" cy="106787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2933700">
            <a:lnSpc>
              <a:spcPct val="90000"/>
            </a:lnSpc>
            <a:spcBef>
              <a:spcPct val="0"/>
            </a:spcBef>
            <a:spcAft>
              <a:spcPct val="35000"/>
            </a:spcAft>
            <a:buNone/>
          </a:pPr>
          <a:r>
            <a:rPr lang="en-GB" sz="6600" kern="1200" dirty="0"/>
            <a:t>A</a:t>
          </a:r>
          <a:r>
            <a:rPr lang="en-GB" sz="2800" kern="1200" dirty="0"/>
            <a:t>ttitude</a:t>
          </a:r>
          <a:r>
            <a:rPr lang="en-GB" sz="4600" kern="1200" dirty="0"/>
            <a:t> </a:t>
          </a:r>
        </a:p>
      </dsp:txBody>
      <dsp:txXfrm>
        <a:off x="37360" y="2206674"/>
        <a:ext cx="2073191" cy="1005318"/>
      </dsp:txXfrm>
    </dsp:sp>
    <dsp:sp modelId="{D0376D0E-1561-446B-AFA3-FB1416B4BD3F}">
      <dsp:nvSpPr>
        <dsp:cNvPr id="0" name=""/>
        <dsp:cNvSpPr/>
      </dsp:nvSpPr>
      <dsp:spPr>
        <a:xfrm rot="7489469">
          <a:off x="1820990" y="3305623"/>
          <a:ext cx="1495975" cy="35473"/>
        </a:xfrm>
        <a:custGeom>
          <a:avLst/>
          <a:gdLst/>
          <a:ahLst/>
          <a:cxnLst/>
          <a:rect l="0" t="0" r="0" b="0"/>
          <a:pathLst>
            <a:path>
              <a:moveTo>
                <a:pt x="0" y="17736"/>
              </a:moveTo>
              <a:lnTo>
                <a:pt x="1495975" y="17736"/>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31578" y="3285961"/>
        <a:ext cx="74798" cy="74798"/>
      </dsp:txXfrm>
    </dsp:sp>
    <dsp:sp modelId="{EC153B08-E9CE-4902-93FE-4C408841F555}">
      <dsp:nvSpPr>
        <dsp:cNvPr id="0" name=""/>
        <dsp:cNvSpPr/>
      </dsp:nvSpPr>
      <dsp:spPr>
        <a:xfrm>
          <a:off x="6083" y="3403450"/>
          <a:ext cx="2135745" cy="106787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2844800">
            <a:lnSpc>
              <a:spcPct val="90000"/>
            </a:lnSpc>
            <a:spcBef>
              <a:spcPct val="0"/>
            </a:spcBef>
            <a:spcAft>
              <a:spcPct val="35000"/>
            </a:spcAft>
            <a:buNone/>
          </a:pPr>
          <a:r>
            <a:rPr lang="en-GB" sz="6400" kern="1200" dirty="0"/>
            <a:t>N</a:t>
          </a:r>
          <a:r>
            <a:rPr lang="en-GB" sz="2800" kern="1200" dirty="0"/>
            <a:t>orm</a:t>
          </a:r>
        </a:p>
      </dsp:txBody>
      <dsp:txXfrm>
        <a:off x="37360" y="3434727"/>
        <a:ext cx="2073191" cy="10053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AF393-E148-4D95-BFFD-9E59624337A1}">
      <dsp:nvSpPr>
        <dsp:cNvPr id="0" name=""/>
        <dsp:cNvSpPr/>
      </dsp:nvSpPr>
      <dsp:spPr>
        <a:xfrm>
          <a:off x="5986171" y="2175397"/>
          <a:ext cx="2135745" cy="106787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2667000">
            <a:lnSpc>
              <a:spcPct val="90000"/>
            </a:lnSpc>
            <a:spcBef>
              <a:spcPct val="0"/>
            </a:spcBef>
            <a:spcAft>
              <a:spcPct val="35000"/>
            </a:spcAft>
            <a:buNone/>
          </a:pPr>
          <a:r>
            <a:rPr lang="en-GB" sz="6000" kern="1200" dirty="0"/>
            <a:t>B</a:t>
          </a:r>
          <a:r>
            <a:rPr lang="en-GB" sz="2800" kern="1200" dirty="0"/>
            <a:t>ehaviour</a:t>
          </a:r>
        </a:p>
      </dsp:txBody>
      <dsp:txXfrm>
        <a:off x="6017448" y="2206674"/>
        <a:ext cx="2073191" cy="1005318"/>
      </dsp:txXfrm>
    </dsp:sp>
    <dsp:sp modelId="{74ECE908-E1CA-4E7C-BBD1-108929CD2AE1}">
      <dsp:nvSpPr>
        <dsp:cNvPr id="0" name=""/>
        <dsp:cNvSpPr/>
      </dsp:nvSpPr>
      <dsp:spPr>
        <a:xfrm rot="10800000">
          <a:off x="5131872" y="2691596"/>
          <a:ext cx="854298" cy="35473"/>
        </a:xfrm>
        <a:custGeom>
          <a:avLst/>
          <a:gdLst/>
          <a:ahLst/>
          <a:cxnLst/>
          <a:rect l="0" t="0" r="0" b="0"/>
          <a:pathLst>
            <a:path>
              <a:moveTo>
                <a:pt x="0" y="17736"/>
              </a:moveTo>
              <a:lnTo>
                <a:pt x="854298" y="17736"/>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537664" y="2687976"/>
        <a:ext cx="42714" cy="42714"/>
      </dsp:txXfrm>
    </dsp:sp>
    <dsp:sp modelId="{1F50342A-5AC5-47D5-8087-5554740F0766}">
      <dsp:nvSpPr>
        <dsp:cNvPr id="0" name=""/>
        <dsp:cNvSpPr/>
      </dsp:nvSpPr>
      <dsp:spPr>
        <a:xfrm>
          <a:off x="2996127" y="2175397"/>
          <a:ext cx="2135745" cy="106787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2667000">
            <a:lnSpc>
              <a:spcPct val="90000"/>
            </a:lnSpc>
            <a:spcBef>
              <a:spcPct val="0"/>
            </a:spcBef>
            <a:spcAft>
              <a:spcPct val="35000"/>
            </a:spcAft>
            <a:buNone/>
          </a:pPr>
          <a:r>
            <a:rPr lang="en-GB" sz="6000" kern="1200" dirty="0"/>
            <a:t>I</a:t>
          </a:r>
          <a:r>
            <a:rPr lang="en-GB" sz="2800" kern="1200" dirty="0"/>
            <a:t>ntention</a:t>
          </a:r>
        </a:p>
      </dsp:txBody>
      <dsp:txXfrm>
        <a:off x="3027404" y="2206674"/>
        <a:ext cx="2073191" cy="1005318"/>
      </dsp:txXfrm>
    </dsp:sp>
    <dsp:sp modelId="{8CC5291D-215D-4799-8D2B-C7534048B325}">
      <dsp:nvSpPr>
        <dsp:cNvPr id="0" name=""/>
        <dsp:cNvSpPr/>
      </dsp:nvSpPr>
      <dsp:spPr>
        <a:xfrm rot="14112354">
          <a:off x="1812047" y="2072497"/>
          <a:ext cx="1507777" cy="35473"/>
        </a:xfrm>
        <a:custGeom>
          <a:avLst/>
          <a:gdLst/>
          <a:ahLst/>
          <a:cxnLst/>
          <a:rect l="0" t="0" r="0" b="0"/>
          <a:pathLst>
            <a:path>
              <a:moveTo>
                <a:pt x="0" y="17736"/>
              </a:moveTo>
              <a:lnTo>
                <a:pt x="1507777" y="17736"/>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28242" y="2052539"/>
        <a:ext cx="75388" cy="75388"/>
      </dsp:txXfrm>
    </dsp:sp>
    <dsp:sp modelId="{C13805AF-694C-47CA-90B1-2F9347B56A4B}">
      <dsp:nvSpPr>
        <dsp:cNvPr id="0" name=""/>
        <dsp:cNvSpPr/>
      </dsp:nvSpPr>
      <dsp:spPr>
        <a:xfrm>
          <a:off x="0" y="937198"/>
          <a:ext cx="2135745" cy="106787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2667000">
            <a:lnSpc>
              <a:spcPct val="90000"/>
            </a:lnSpc>
            <a:spcBef>
              <a:spcPct val="0"/>
            </a:spcBef>
            <a:spcAft>
              <a:spcPct val="35000"/>
            </a:spcAft>
            <a:buNone/>
          </a:pPr>
          <a:r>
            <a:rPr lang="en-GB" sz="6000" kern="1200" dirty="0"/>
            <a:t>C</a:t>
          </a:r>
          <a:r>
            <a:rPr lang="en-GB" sz="2800" kern="1200" dirty="0"/>
            <a:t>ontrol</a:t>
          </a:r>
        </a:p>
      </dsp:txBody>
      <dsp:txXfrm>
        <a:off x="31277" y="968475"/>
        <a:ext cx="2073191" cy="1005318"/>
      </dsp:txXfrm>
    </dsp:sp>
    <dsp:sp modelId="{DF82E48F-EA45-45EB-BE26-3568E26EA239}">
      <dsp:nvSpPr>
        <dsp:cNvPr id="0" name=""/>
        <dsp:cNvSpPr/>
      </dsp:nvSpPr>
      <dsp:spPr>
        <a:xfrm rot="10800000">
          <a:off x="2141828" y="2691596"/>
          <a:ext cx="854298" cy="35473"/>
        </a:xfrm>
        <a:custGeom>
          <a:avLst/>
          <a:gdLst/>
          <a:ahLst/>
          <a:cxnLst/>
          <a:rect l="0" t="0" r="0" b="0"/>
          <a:pathLst>
            <a:path>
              <a:moveTo>
                <a:pt x="0" y="17736"/>
              </a:moveTo>
              <a:lnTo>
                <a:pt x="854298" y="17736"/>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47620" y="2687976"/>
        <a:ext cx="42714" cy="42714"/>
      </dsp:txXfrm>
    </dsp:sp>
    <dsp:sp modelId="{E934F705-0F90-45A0-AFD0-865706907469}">
      <dsp:nvSpPr>
        <dsp:cNvPr id="0" name=""/>
        <dsp:cNvSpPr/>
      </dsp:nvSpPr>
      <dsp:spPr>
        <a:xfrm>
          <a:off x="6083" y="2175397"/>
          <a:ext cx="2135745" cy="106787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2933700">
            <a:lnSpc>
              <a:spcPct val="90000"/>
            </a:lnSpc>
            <a:spcBef>
              <a:spcPct val="0"/>
            </a:spcBef>
            <a:spcAft>
              <a:spcPct val="35000"/>
            </a:spcAft>
            <a:buNone/>
          </a:pPr>
          <a:r>
            <a:rPr lang="en-GB" sz="6600" kern="1200" dirty="0"/>
            <a:t>A</a:t>
          </a:r>
          <a:r>
            <a:rPr lang="en-GB" sz="2800" kern="1200" dirty="0"/>
            <a:t>ttitude</a:t>
          </a:r>
          <a:r>
            <a:rPr lang="en-GB" sz="4600" kern="1200" dirty="0"/>
            <a:t> </a:t>
          </a:r>
        </a:p>
      </dsp:txBody>
      <dsp:txXfrm>
        <a:off x="37360" y="2206674"/>
        <a:ext cx="2073191" cy="1005318"/>
      </dsp:txXfrm>
    </dsp:sp>
    <dsp:sp modelId="{D0376D0E-1561-446B-AFA3-FB1416B4BD3F}">
      <dsp:nvSpPr>
        <dsp:cNvPr id="0" name=""/>
        <dsp:cNvSpPr/>
      </dsp:nvSpPr>
      <dsp:spPr>
        <a:xfrm rot="7489469">
          <a:off x="1820990" y="3305623"/>
          <a:ext cx="1495975" cy="35473"/>
        </a:xfrm>
        <a:custGeom>
          <a:avLst/>
          <a:gdLst/>
          <a:ahLst/>
          <a:cxnLst/>
          <a:rect l="0" t="0" r="0" b="0"/>
          <a:pathLst>
            <a:path>
              <a:moveTo>
                <a:pt x="0" y="17736"/>
              </a:moveTo>
              <a:lnTo>
                <a:pt x="1495975" y="17736"/>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31578" y="3285961"/>
        <a:ext cx="74798" cy="74798"/>
      </dsp:txXfrm>
    </dsp:sp>
    <dsp:sp modelId="{EC153B08-E9CE-4902-93FE-4C408841F555}">
      <dsp:nvSpPr>
        <dsp:cNvPr id="0" name=""/>
        <dsp:cNvSpPr/>
      </dsp:nvSpPr>
      <dsp:spPr>
        <a:xfrm>
          <a:off x="6083" y="3403450"/>
          <a:ext cx="2135745" cy="106787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2844800">
            <a:lnSpc>
              <a:spcPct val="90000"/>
            </a:lnSpc>
            <a:spcBef>
              <a:spcPct val="0"/>
            </a:spcBef>
            <a:spcAft>
              <a:spcPct val="35000"/>
            </a:spcAft>
            <a:buNone/>
          </a:pPr>
          <a:r>
            <a:rPr lang="en-GB" sz="6400" kern="1200" dirty="0"/>
            <a:t>N</a:t>
          </a:r>
          <a:r>
            <a:rPr lang="en-GB" sz="2800" kern="1200" dirty="0"/>
            <a:t>orm</a:t>
          </a:r>
        </a:p>
      </dsp:txBody>
      <dsp:txXfrm>
        <a:off x="37360" y="3434727"/>
        <a:ext cx="2073191" cy="10053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083D6-F54C-429B-8A5C-AF30E7C0ED83}">
      <dsp:nvSpPr>
        <dsp:cNvPr id="0" name=""/>
        <dsp:cNvSpPr/>
      </dsp:nvSpPr>
      <dsp:spPr>
        <a:xfrm rot="5400000">
          <a:off x="6422723" y="-2744778"/>
          <a:ext cx="707816" cy="6378006"/>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72390" rIns="144780" bIns="7239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I want to know how to use a computer because it is difficult to read stuff on my phone </a:t>
          </a:r>
        </a:p>
      </dsp:txBody>
      <dsp:txXfrm rot="-5400000">
        <a:off x="3587629" y="124869"/>
        <a:ext cx="6343453" cy="638710"/>
      </dsp:txXfrm>
    </dsp:sp>
    <dsp:sp modelId="{13BB96A4-E35D-4C03-BBE1-17EBC03DFA33}">
      <dsp:nvSpPr>
        <dsp:cNvPr id="0" name=""/>
        <dsp:cNvSpPr/>
      </dsp:nvSpPr>
      <dsp:spPr>
        <a:xfrm>
          <a:off x="0" y="1839"/>
          <a:ext cx="3587628" cy="8847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Behaviour intention</a:t>
          </a:r>
        </a:p>
      </dsp:txBody>
      <dsp:txXfrm>
        <a:off x="43191" y="45030"/>
        <a:ext cx="3501246" cy="798388"/>
      </dsp:txXfrm>
    </dsp:sp>
    <dsp:sp modelId="{D5A0A972-D26B-4181-8211-11E56848DA59}">
      <dsp:nvSpPr>
        <dsp:cNvPr id="0" name=""/>
        <dsp:cNvSpPr/>
      </dsp:nvSpPr>
      <dsp:spPr>
        <a:xfrm rot="5400000">
          <a:off x="6422723" y="-1815768"/>
          <a:ext cx="707816" cy="6378006"/>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72390" rIns="144780" bIns="7239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It is good to know about technology a bit more </a:t>
          </a:r>
        </a:p>
        <a:p>
          <a:pPr marL="171450" lvl="1" indent="-171450" algn="l" defTabSz="800100">
            <a:lnSpc>
              <a:spcPct val="90000"/>
            </a:lnSpc>
            <a:spcBef>
              <a:spcPct val="0"/>
            </a:spcBef>
            <a:spcAft>
              <a:spcPct val="15000"/>
            </a:spcAft>
            <a:buChar char="•"/>
          </a:pPr>
          <a:r>
            <a:rPr lang="en-GB" sz="1800" kern="1200" dirty="0"/>
            <a:t>Isn’t it easier we just pick up the phone or go and see people in person?</a:t>
          </a:r>
        </a:p>
      </dsp:txBody>
      <dsp:txXfrm rot="-5400000">
        <a:off x="3587629" y="1053879"/>
        <a:ext cx="6343453" cy="638710"/>
      </dsp:txXfrm>
    </dsp:sp>
    <dsp:sp modelId="{32DAAA78-01EA-4BA9-AA56-AE1CA61D0E5A}">
      <dsp:nvSpPr>
        <dsp:cNvPr id="0" name=""/>
        <dsp:cNvSpPr/>
      </dsp:nvSpPr>
      <dsp:spPr>
        <a:xfrm>
          <a:off x="0" y="930848"/>
          <a:ext cx="3587628" cy="88477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Attitude </a:t>
          </a:r>
        </a:p>
      </dsp:txBody>
      <dsp:txXfrm>
        <a:off x="43191" y="974039"/>
        <a:ext cx="3501246" cy="798388"/>
      </dsp:txXfrm>
    </dsp:sp>
    <dsp:sp modelId="{D5FE7BDF-BDFB-463E-BD57-03D8D0F1D280}">
      <dsp:nvSpPr>
        <dsp:cNvPr id="0" name=""/>
        <dsp:cNvSpPr/>
      </dsp:nvSpPr>
      <dsp:spPr>
        <a:xfrm rot="5400000">
          <a:off x="6422723" y="-886759"/>
          <a:ext cx="707816" cy="6378006"/>
        </a:xfrm>
        <a:prstGeom prst="round2Same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72390" rIns="144780" bIns="7239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Everybody is online nowadays </a:t>
          </a:r>
        </a:p>
        <a:p>
          <a:pPr marL="171450" lvl="1" indent="-171450" algn="l" defTabSz="711200">
            <a:lnSpc>
              <a:spcPct val="90000"/>
            </a:lnSpc>
            <a:spcBef>
              <a:spcPct val="0"/>
            </a:spcBef>
            <a:spcAft>
              <a:spcPct val="15000"/>
            </a:spcAft>
            <a:buChar char="•"/>
          </a:pPr>
          <a:r>
            <a:rPr lang="en-GB" sz="1600" kern="1200" dirty="0"/>
            <a:t>My other half thinks we are too old for it</a:t>
          </a:r>
        </a:p>
        <a:p>
          <a:pPr marL="171450" lvl="1" indent="-171450" algn="l" defTabSz="711200">
            <a:lnSpc>
              <a:spcPct val="90000"/>
            </a:lnSpc>
            <a:spcBef>
              <a:spcPct val="0"/>
            </a:spcBef>
            <a:spcAft>
              <a:spcPct val="15000"/>
            </a:spcAft>
            <a:buChar char="•"/>
          </a:pPr>
          <a:r>
            <a:rPr lang="en-GB" sz="1600" kern="1200" dirty="0"/>
            <a:t>Since the pandemic, you need to make GP appointments online</a:t>
          </a:r>
        </a:p>
      </dsp:txBody>
      <dsp:txXfrm rot="-5400000">
        <a:off x="3587629" y="1982888"/>
        <a:ext cx="6343453" cy="638710"/>
      </dsp:txXfrm>
    </dsp:sp>
    <dsp:sp modelId="{8BFB6959-0494-4B9C-BADB-BA9678F227EE}">
      <dsp:nvSpPr>
        <dsp:cNvPr id="0" name=""/>
        <dsp:cNvSpPr/>
      </dsp:nvSpPr>
      <dsp:spPr>
        <a:xfrm>
          <a:off x="0" y="1859858"/>
          <a:ext cx="3587628" cy="88477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Subjective norms</a:t>
          </a:r>
        </a:p>
      </dsp:txBody>
      <dsp:txXfrm>
        <a:off x="43191" y="1903049"/>
        <a:ext cx="3501246" cy="798388"/>
      </dsp:txXfrm>
    </dsp:sp>
    <dsp:sp modelId="{A291D14D-B002-4384-B5A1-1A680C3D589E}">
      <dsp:nvSpPr>
        <dsp:cNvPr id="0" name=""/>
        <dsp:cNvSpPr/>
      </dsp:nvSpPr>
      <dsp:spPr>
        <a:xfrm rot="5400000">
          <a:off x="6422723" y="42249"/>
          <a:ext cx="707816" cy="6378006"/>
        </a:xfrm>
        <a:prstGeom prst="round2Same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I don’t even know how to switch on a computer </a:t>
          </a:r>
        </a:p>
        <a:p>
          <a:pPr marL="171450" lvl="1" indent="-171450" algn="l" defTabSz="800100">
            <a:lnSpc>
              <a:spcPct val="90000"/>
            </a:lnSpc>
            <a:spcBef>
              <a:spcPct val="0"/>
            </a:spcBef>
            <a:spcAft>
              <a:spcPct val="15000"/>
            </a:spcAft>
            <a:buChar char="•"/>
          </a:pPr>
          <a:r>
            <a:rPr lang="en-GB" sz="1800" kern="1200" dirty="0"/>
            <a:t>I love face timing my grandchildren on my phone</a:t>
          </a:r>
        </a:p>
      </dsp:txBody>
      <dsp:txXfrm rot="-5400000">
        <a:off x="3587629" y="2911897"/>
        <a:ext cx="6343453" cy="638710"/>
      </dsp:txXfrm>
    </dsp:sp>
    <dsp:sp modelId="{31E89617-39FE-492B-A324-E9CD57C6AC39}">
      <dsp:nvSpPr>
        <dsp:cNvPr id="0" name=""/>
        <dsp:cNvSpPr/>
      </dsp:nvSpPr>
      <dsp:spPr>
        <a:xfrm>
          <a:off x="0" y="2788867"/>
          <a:ext cx="3587628" cy="88477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Perceived control </a:t>
          </a:r>
        </a:p>
      </dsp:txBody>
      <dsp:txXfrm>
        <a:off x="43191" y="2832058"/>
        <a:ext cx="3501246" cy="7983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38632-9D9A-42A8-B52A-D5020B5D7016}">
      <dsp:nvSpPr>
        <dsp:cNvPr id="0" name=""/>
        <dsp:cNvSpPr/>
      </dsp:nvSpPr>
      <dsp:spPr>
        <a:xfrm>
          <a:off x="1679786" y="0"/>
          <a:ext cx="1950720" cy="1083733"/>
        </a:xfrm>
        <a:prstGeom prst="roundRect">
          <a:avLst>
            <a:gd name="adj" fmla="val 1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Attitude</a:t>
          </a:r>
        </a:p>
      </dsp:txBody>
      <dsp:txXfrm>
        <a:off x="1711527" y="31741"/>
        <a:ext cx="1887238" cy="1020251"/>
      </dsp:txXfrm>
    </dsp:sp>
    <dsp:sp modelId="{ECC51D6B-103D-4A12-ACB7-20D8FB3F03E1}">
      <dsp:nvSpPr>
        <dsp:cNvPr id="0" name=""/>
        <dsp:cNvSpPr/>
      </dsp:nvSpPr>
      <dsp:spPr>
        <a:xfrm>
          <a:off x="4497493" y="0"/>
          <a:ext cx="1950720" cy="1083733"/>
        </a:xfrm>
        <a:prstGeom prst="roundRect">
          <a:avLst>
            <a:gd name="adj" fmla="val 1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Intention</a:t>
          </a:r>
        </a:p>
      </dsp:txBody>
      <dsp:txXfrm>
        <a:off x="4529234" y="31741"/>
        <a:ext cx="1887238" cy="1020251"/>
      </dsp:txXfrm>
    </dsp:sp>
    <dsp:sp modelId="{3B4DB1E6-6D6B-47FF-AEDD-8549C8BEFB33}">
      <dsp:nvSpPr>
        <dsp:cNvPr id="0" name=""/>
        <dsp:cNvSpPr/>
      </dsp:nvSpPr>
      <dsp:spPr>
        <a:xfrm>
          <a:off x="3657599" y="4605866"/>
          <a:ext cx="812800" cy="812800"/>
        </a:xfrm>
        <a:prstGeom prst="triangle">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D4F94F-C3B0-44EA-8048-E18302498374}">
      <dsp:nvSpPr>
        <dsp:cNvPr id="0" name=""/>
        <dsp:cNvSpPr/>
      </dsp:nvSpPr>
      <dsp:spPr>
        <a:xfrm rot="240000">
          <a:off x="1624855" y="4257573"/>
          <a:ext cx="4878289" cy="341123"/>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2D8604-C5FB-4FA7-8C49-63FD28E6C79B}">
      <dsp:nvSpPr>
        <dsp:cNvPr id="0" name=""/>
        <dsp:cNvSpPr/>
      </dsp:nvSpPr>
      <dsp:spPr>
        <a:xfrm rot="240000">
          <a:off x="4553844" y="3404681"/>
          <a:ext cx="1946391" cy="90681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Subjective norms </a:t>
          </a:r>
        </a:p>
      </dsp:txBody>
      <dsp:txXfrm>
        <a:off x="4598111" y="3448948"/>
        <a:ext cx="1857857" cy="818285"/>
      </dsp:txXfrm>
    </dsp:sp>
    <dsp:sp modelId="{B709C425-5663-448C-A430-63B4F09D3536}">
      <dsp:nvSpPr>
        <dsp:cNvPr id="0" name=""/>
        <dsp:cNvSpPr/>
      </dsp:nvSpPr>
      <dsp:spPr>
        <a:xfrm rot="240000">
          <a:off x="4624286" y="2429321"/>
          <a:ext cx="1946391" cy="90681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Perceived behaviour control </a:t>
          </a:r>
        </a:p>
      </dsp:txBody>
      <dsp:txXfrm>
        <a:off x="4668553" y="2473588"/>
        <a:ext cx="1857857" cy="818285"/>
      </dsp:txXfrm>
    </dsp:sp>
    <dsp:sp modelId="{6CDDC58F-B6C6-4AFB-BCF6-16181C70AEE2}">
      <dsp:nvSpPr>
        <dsp:cNvPr id="0" name=""/>
        <dsp:cNvSpPr/>
      </dsp:nvSpPr>
      <dsp:spPr>
        <a:xfrm rot="240000">
          <a:off x="4694729" y="1475635"/>
          <a:ext cx="1946391" cy="90681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Cognition</a:t>
          </a:r>
        </a:p>
      </dsp:txBody>
      <dsp:txXfrm>
        <a:off x="4738996" y="1519902"/>
        <a:ext cx="1857857" cy="818285"/>
      </dsp:txXfrm>
    </dsp:sp>
    <dsp:sp modelId="{7BDEC83C-3354-4CDC-90DC-A19B0DBD705D}">
      <dsp:nvSpPr>
        <dsp:cNvPr id="0" name=""/>
        <dsp:cNvSpPr/>
      </dsp:nvSpPr>
      <dsp:spPr>
        <a:xfrm rot="240000">
          <a:off x="1763230" y="3209609"/>
          <a:ext cx="1946391" cy="90681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Affect</a:t>
          </a:r>
        </a:p>
      </dsp:txBody>
      <dsp:txXfrm>
        <a:off x="1807497" y="3253876"/>
        <a:ext cx="1857857" cy="818285"/>
      </dsp:txXfrm>
    </dsp:sp>
    <dsp:sp modelId="{14CC18CC-03EB-4D30-95FE-E3DE853DFBBC}">
      <dsp:nvSpPr>
        <dsp:cNvPr id="0" name=""/>
        <dsp:cNvSpPr/>
      </dsp:nvSpPr>
      <dsp:spPr>
        <a:xfrm rot="240000">
          <a:off x="1833673" y="2234249"/>
          <a:ext cx="1946391" cy="906819"/>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Behaviour </a:t>
          </a:r>
        </a:p>
      </dsp:txBody>
      <dsp:txXfrm>
        <a:off x="1877940" y="2278516"/>
        <a:ext cx="1857857" cy="8182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3E36A-7F68-474D-9F1D-D64C89A213DD}">
      <dsp:nvSpPr>
        <dsp:cNvPr id="0" name=""/>
        <dsp:cNvSpPr/>
      </dsp:nvSpPr>
      <dsp:spPr>
        <a:xfrm>
          <a:off x="2004052" y="748647"/>
          <a:ext cx="6904294" cy="3568097"/>
        </a:xfrm>
        <a:prstGeom prst="rect">
          <a:avLst/>
        </a:prstGeom>
        <a:solidFill>
          <a:schemeClr val="accent1">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DE14BD-6EBD-4128-AB80-279B54CAE564}">
      <dsp:nvSpPr>
        <dsp:cNvPr id="0" name=""/>
        <dsp:cNvSpPr/>
      </dsp:nvSpPr>
      <dsp:spPr>
        <a:xfrm>
          <a:off x="2210387" y="1165941"/>
          <a:ext cx="3206131" cy="305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0" lvl="0" indent="0" algn="l" defTabSz="2889250">
            <a:lnSpc>
              <a:spcPct val="90000"/>
            </a:lnSpc>
            <a:spcBef>
              <a:spcPct val="0"/>
            </a:spcBef>
            <a:spcAft>
              <a:spcPct val="35000"/>
            </a:spcAft>
            <a:buNone/>
          </a:pPr>
          <a:endParaRPr lang="en-GB" sz="6500" kern="1200"/>
        </a:p>
      </dsp:txBody>
      <dsp:txXfrm>
        <a:off x="2210387" y="1165941"/>
        <a:ext cx="3206131" cy="3052463"/>
      </dsp:txXfrm>
    </dsp:sp>
    <dsp:sp modelId="{06A56D52-2EE1-4AE9-AEC0-8F80F3120C01}">
      <dsp:nvSpPr>
        <dsp:cNvPr id="0" name=""/>
        <dsp:cNvSpPr/>
      </dsp:nvSpPr>
      <dsp:spPr>
        <a:xfrm>
          <a:off x="5487943" y="1165941"/>
          <a:ext cx="3206131" cy="305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0" lvl="0" indent="0" algn="l" defTabSz="2889250">
            <a:lnSpc>
              <a:spcPct val="90000"/>
            </a:lnSpc>
            <a:spcBef>
              <a:spcPct val="0"/>
            </a:spcBef>
            <a:spcAft>
              <a:spcPct val="35000"/>
            </a:spcAft>
            <a:buNone/>
          </a:pPr>
          <a:endParaRPr lang="en-GB" sz="6500" kern="1200"/>
        </a:p>
      </dsp:txBody>
      <dsp:txXfrm>
        <a:off x="5487943" y="1165941"/>
        <a:ext cx="3206131" cy="3052463"/>
      </dsp:txXfrm>
    </dsp:sp>
    <dsp:sp modelId="{FF6E3B0C-971C-4D1A-9CCD-258D6ECABA34}">
      <dsp:nvSpPr>
        <dsp:cNvPr id="0" name=""/>
        <dsp:cNvSpPr/>
      </dsp:nvSpPr>
      <dsp:spPr>
        <a:xfrm>
          <a:off x="1289814" y="34593"/>
          <a:ext cx="1349114" cy="1349114"/>
        </a:xfrm>
        <a:prstGeom prst="plus">
          <a:avLst>
            <a:gd name="adj" fmla="val 328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9A9425-332A-4BCB-9C53-8ADBCCF106CB}">
      <dsp:nvSpPr>
        <dsp:cNvPr id="0" name=""/>
        <dsp:cNvSpPr/>
      </dsp:nvSpPr>
      <dsp:spPr>
        <a:xfrm>
          <a:off x="7956029" y="519767"/>
          <a:ext cx="1269755" cy="435133"/>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D5A819-636D-42B3-8F78-CCD1B82F044F}">
      <dsp:nvSpPr>
        <dsp:cNvPr id="0" name=""/>
        <dsp:cNvSpPr/>
      </dsp:nvSpPr>
      <dsp:spPr>
        <a:xfrm>
          <a:off x="5456199" y="1172468"/>
          <a:ext cx="793" cy="2915396"/>
        </a:xfrm>
        <a:prstGeom prst="line">
          <a:avLst/>
        </a:prstGeom>
        <a:noFill/>
        <a:ln w="1905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7.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a:p>
        </p:txBody>
      </p:sp>
      <p:sp>
        <p:nvSpPr>
          <p:cNvPr id="3" name="Date Placeholder 2"/>
          <p:cNvSpPr>
            <a:spLocks noGrp="1"/>
          </p:cNvSpPr>
          <p:nvPr>
            <p:ph type="dt" idx="1"/>
          </p:nvPr>
        </p:nvSpPr>
        <p:spPr>
          <a:xfrm>
            <a:off x="4023992" y="0"/>
            <a:ext cx="3078427" cy="513508"/>
          </a:xfrm>
          <a:prstGeom prst="rect">
            <a:avLst/>
          </a:prstGeom>
        </p:spPr>
        <p:txBody>
          <a:bodyPr vert="horz" lIns="99075" tIns="49538" rIns="99075" bIns="49538" rtlCol="0"/>
          <a:lstStyle>
            <a:lvl1pPr algn="r">
              <a:defRPr sz="1300"/>
            </a:lvl1pPr>
          </a:lstStyle>
          <a:p>
            <a:fld id="{59353661-8409-460C-AFF4-40EBC6358046}" type="datetimeFigureOut">
              <a:rPr lang="en-GB" smtClean="0"/>
              <a:t>22/10/2025</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75" tIns="49538" rIns="99075" bIns="49538"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a:p>
        </p:txBody>
      </p:sp>
      <p:sp>
        <p:nvSpPr>
          <p:cNvPr id="7" name="Slide Number Placeholder 6"/>
          <p:cNvSpPr>
            <a:spLocks noGrp="1"/>
          </p:cNvSpPr>
          <p:nvPr>
            <p:ph type="sldNum" sz="quarter" idx="5"/>
          </p:nvPr>
        </p:nvSpPr>
        <p:spPr>
          <a:xfrm>
            <a:off x="4023992" y="9721107"/>
            <a:ext cx="3078427" cy="513507"/>
          </a:xfrm>
          <a:prstGeom prst="rect">
            <a:avLst/>
          </a:prstGeom>
        </p:spPr>
        <p:txBody>
          <a:bodyPr vert="horz" lIns="99075" tIns="49538" rIns="99075" bIns="49538" rtlCol="0" anchor="b"/>
          <a:lstStyle>
            <a:lvl1pPr algn="r">
              <a:defRPr sz="1300"/>
            </a:lvl1pPr>
          </a:lstStyle>
          <a:p>
            <a:fld id="{05016A6B-2179-4D4F-B9DA-C6A53BFB0EDB}" type="slidenum">
              <a:rPr lang="en-GB" smtClean="0"/>
              <a:t>‹#›</a:t>
            </a:fld>
            <a:endParaRPr lang="en-GB"/>
          </a:p>
        </p:txBody>
      </p:sp>
    </p:spTree>
    <p:extLst>
      <p:ext uri="{BB962C8B-B14F-4D97-AF65-F5344CB8AC3E}">
        <p14:creationId xmlns:p14="http://schemas.microsoft.com/office/powerpoint/2010/main" val="2009686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ncbi.nlm.nih.gov/pmc/articles/PMC10506128/#:~:text=The%20theory%20of%20planned%20behaviour%20(TPB)%20%5B18%2C19,an%20intention%20to%20perform%20that"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derby.anglican.org/en/remembrance-selling-poppies-jean-redfern.html"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2</a:t>
            </a:fld>
            <a:endParaRPr lang="en-GB"/>
          </a:p>
        </p:txBody>
      </p:sp>
    </p:spTree>
    <p:extLst>
      <p:ext uri="{BB962C8B-B14F-4D97-AF65-F5344CB8AC3E}">
        <p14:creationId xmlns:p14="http://schemas.microsoft.com/office/powerpoint/2010/main" val="2134790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4</a:t>
            </a:fld>
            <a:endParaRPr lang="en-GB"/>
          </a:p>
        </p:txBody>
      </p:sp>
    </p:spTree>
    <p:extLst>
      <p:ext uri="{BB962C8B-B14F-4D97-AF65-F5344CB8AC3E}">
        <p14:creationId xmlns:p14="http://schemas.microsoft.com/office/powerpoint/2010/main" val="3217327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71532" indent="-371532">
              <a:lnSpc>
                <a:spcPct val="107000"/>
              </a:lnSpc>
              <a:spcAft>
                <a:spcPts val="867"/>
              </a:spcAft>
              <a:buClr>
                <a:srgbClr val="007FA3"/>
              </a:buClr>
              <a:buFont typeface="Times New Roman" panose="02020603050405020304" pitchFamily="18" charset="0"/>
              <a:buChar char="•"/>
              <a:tabLst>
                <a:tab pos="495376" algn="l"/>
              </a:tabLst>
            </a:pPr>
            <a:r>
              <a:rPr lang="en-IN" dirty="0">
                <a:latin typeface="Arial" panose="020B0604020202020204" pitchFamily="34" charset="0"/>
                <a:ea typeface="Calibri" panose="020F0502020204030204" pitchFamily="34" charset="0"/>
                <a:cs typeface="Arial" panose="020B0604020202020204" pitchFamily="34" charset="0"/>
              </a:rPr>
              <a:t>Many social psychologists believe that attitudes have three different components: affect, behavioural intention and cognition. </a:t>
            </a:r>
          </a:p>
          <a:p>
            <a:pPr marL="866908" lvl="1" indent="-371532">
              <a:lnSpc>
                <a:spcPct val="107000"/>
              </a:lnSpc>
              <a:spcAft>
                <a:spcPts val="867"/>
              </a:spcAft>
              <a:buClr>
                <a:srgbClr val="007FA3"/>
              </a:buClr>
              <a:buFont typeface="Times New Roman" panose="02020603050405020304" pitchFamily="18" charset="0"/>
              <a:buChar char="•"/>
              <a:tabLst>
                <a:tab pos="495376" algn="l"/>
              </a:tabLst>
            </a:pPr>
            <a:r>
              <a:rPr lang="en-IN" dirty="0">
                <a:latin typeface="Arial" panose="020B0604020202020204" pitchFamily="34" charset="0"/>
                <a:ea typeface="Calibri" panose="020F0502020204030204" pitchFamily="34" charset="0"/>
                <a:cs typeface="Arial" panose="020B0604020202020204" pitchFamily="34" charset="0"/>
              </a:rPr>
              <a:t>The affective component consists of the kinds of feeling that an attitude object (person, activity, physical object) arouses.</a:t>
            </a:r>
          </a:p>
          <a:p>
            <a:pPr marL="866908" lvl="1" indent="-371532">
              <a:lnSpc>
                <a:spcPct val="107000"/>
              </a:lnSpc>
              <a:spcAft>
                <a:spcPts val="867"/>
              </a:spcAft>
              <a:buClr>
                <a:srgbClr val="007FA3"/>
              </a:buClr>
              <a:buFont typeface="Times New Roman" panose="02020603050405020304" pitchFamily="18" charset="0"/>
              <a:buChar char="•"/>
              <a:tabLst>
                <a:tab pos="495376" algn="l"/>
              </a:tabLst>
            </a:pPr>
            <a:r>
              <a:rPr lang="en-IN" dirty="0">
                <a:latin typeface="Arial" panose="020B0604020202020204" pitchFamily="34" charset="0"/>
                <a:ea typeface="Calibri" panose="020F0502020204030204" pitchFamily="34" charset="0"/>
                <a:cs typeface="Arial" panose="020B0604020202020204" pitchFamily="34" charset="0"/>
              </a:rPr>
              <a:t>The behavioural intentional component consists of an intention to act in a particular way with respect to a particular object.</a:t>
            </a:r>
          </a:p>
          <a:p>
            <a:pPr marL="866908" lvl="1" indent="-371532">
              <a:lnSpc>
                <a:spcPct val="107000"/>
              </a:lnSpc>
              <a:spcAft>
                <a:spcPts val="867"/>
              </a:spcAft>
              <a:buClr>
                <a:srgbClr val="007FA3"/>
              </a:buClr>
              <a:buFont typeface="Times New Roman" panose="02020603050405020304" pitchFamily="18" charset="0"/>
              <a:buChar char="•"/>
              <a:tabLst>
                <a:tab pos="495376" algn="l"/>
              </a:tabLst>
            </a:pPr>
            <a:r>
              <a:rPr lang="en-IN" dirty="0">
                <a:latin typeface="Arial" panose="020B0604020202020204" pitchFamily="34" charset="0"/>
                <a:ea typeface="Calibri" panose="020F0502020204030204" pitchFamily="34" charset="0"/>
                <a:cs typeface="Arial" panose="020B0604020202020204" pitchFamily="34" charset="0"/>
              </a:rPr>
              <a:t>The cognitive component consists of a set of beliefs about an object.</a:t>
            </a:r>
          </a:p>
          <a:p>
            <a:r>
              <a:rPr lang="en-GB" sz="1300" dirty="0"/>
              <a:t>including likes and dislikes </a:t>
            </a:r>
          </a:p>
          <a:p>
            <a:endParaRPr lang="en-GB" sz="1300" dirty="0"/>
          </a:p>
          <a:p>
            <a:r>
              <a:rPr lang="en-GB" sz="1300" dirty="0"/>
              <a:t>When intend to change behaviour, all three elements should be considered</a:t>
            </a:r>
          </a:p>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5</a:t>
            </a:fld>
            <a:endParaRPr lang="en-GB"/>
          </a:p>
        </p:txBody>
      </p:sp>
    </p:spTree>
    <p:extLst>
      <p:ext uri="{BB962C8B-B14F-4D97-AF65-F5344CB8AC3E}">
        <p14:creationId xmlns:p14="http://schemas.microsoft.com/office/powerpoint/2010/main" val="3690990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6</a:t>
            </a:fld>
            <a:endParaRPr lang="en-GB"/>
          </a:p>
        </p:txBody>
      </p:sp>
    </p:spTree>
    <p:extLst>
      <p:ext uri="{BB962C8B-B14F-4D97-AF65-F5344CB8AC3E}">
        <p14:creationId xmlns:p14="http://schemas.microsoft.com/office/powerpoint/2010/main" val="2104095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map of areas dominated by the different political party. This map was taken from pre-election in July </a:t>
            </a:r>
          </a:p>
        </p:txBody>
      </p:sp>
      <p:sp>
        <p:nvSpPr>
          <p:cNvPr id="4" name="Slide Number Placeholder 3"/>
          <p:cNvSpPr>
            <a:spLocks noGrp="1"/>
          </p:cNvSpPr>
          <p:nvPr>
            <p:ph type="sldNum" sz="quarter" idx="5"/>
          </p:nvPr>
        </p:nvSpPr>
        <p:spPr/>
        <p:txBody>
          <a:bodyPr/>
          <a:lstStyle/>
          <a:p>
            <a:fld id="{05016A6B-2179-4D4F-B9DA-C6A53BFB0EDB}" type="slidenum">
              <a:rPr lang="en-GB" smtClean="0"/>
              <a:t>7</a:t>
            </a:fld>
            <a:endParaRPr lang="en-GB"/>
          </a:p>
        </p:txBody>
      </p:sp>
    </p:spTree>
    <p:extLst>
      <p:ext uri="{BB962C8B-B14F-4D97-AF65-F5344CB8AC3E}">
        <p14:creationId xmlns:p14="http://schemas.microsoft.com/office/powerpoint/2010/main" val="1075539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8</a:t>
            </a:fld>
            <a:endParaRPr lang="en-GB"/>
          </a:p>
        </p:txBody>
      </p:sp>
    </p:spTree>
    <p:extLst>
      <p:ext uri="{BB962C8B-B14F-4D97-AF65-F5344CB8AC3E}">
        <p14:creationId xmlns:p14="http://schemas.microsoft.com/office/powerpoint/2010/main" val="3221412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about the key point about operant conditioning: voluntary behaviour </a:t>
            </a:r>
          </a:p>
        </p:txBody>
      </p:sp>
      <p:sp>
        <p:nvSpPr>
          <p:cNvPr id="4" name="Slide Number Placeholder 3"/>
          <p:cNvSpPr>
            <a:spLocks noGrp="1"/>
          </p:cNvSpPr>
          <p:nvPr>
            <p:ph type="sldNum" sz="quarter" idx="5"/>
          </p:nvPr>
        </p:nvSpPr>
        <p:spPr/>
        <p:txBody>
          <a:bodyPr/>
          <a:lstStyle/>
          <a:p>
            <a:fld id="{05016A6B-2179-4D4F-B9DA-C6A53BFB0EDB}" type="slidenum">
              <a:rPr lang="en-GB" smtClean="0"/>
              <a:t>9</a:t>
            </a:fld>
            <a:endParaRPr lang="en-GB"/>
          </a:p>
        </p:txBody>
      </p:sp>
    </p:spTree>
    <p:extLst>
      <p:ext uri="{BB962C8B-B14F-4D97-AF65-F5344CB8AC3E}">
        <p14:creationId xmlns:p14="http://schemas.microsoft.com/office/powerpoint/2010/main" val="2155908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https://youtu.be/DFn-IOcpd8A?si=zbIrcgftpAF6dQDb</a:t>
            </a:r>
          </a:p>
          <a:p>
            <a:endParaRPr lang="en-GB" dirty="0"/>
          </a:p>
          <a:p>
            <a:r>
              <a:rPr lang="en-GB" dirty="0"/>
              <a:t>This video is 4:43 long </a:t>
            </a:r>
          </a:p>
          <a:p>
            <a:endParaRPr lang="en-GB" dirty="0"/>
          </a:p>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11</a:t>
            </a:fld>
            <a:endParaRPr lang="en-GB"/>
          </a:p>
        </p:txBody>
      </p:sp>
    </p:spTree>
    <p:extLst>
      <p:ext uri="{BB962C8B-B14F-4D97-AF65-F5344CB8AC3E}">
        <p14:creationId xmlns:p14="http://schemas.microsoft.com/office/powerpoint/2010/main" val="1622213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ctr"/>
            <a:r>
              <a:rPr lang="en-GB" sz="1300" dirty="0"/>
              <a:t>The </a:t>
            </a:r>
            <a:r>
              <a:rPr lang="en-GB" sz="1300" b="1" dirty="0"/>
              <a:t>attitude of friends </a:t>
            </a:r>
          </a:p>
          <a:p>
            <a:pPr lvl="0" algn="ctr"/>
            <a:r>
              <a:rPr lang="en-GB" sz="1300" dirty="0"/>
              <a:t>towards binge drinking = </a:t>
            </a:r>
          </a:p>
          <a:p>
            <a:pPr lvl="0" algn="ctr"/>
            <a:r>
              <a:rPr lang="en-GB" sz="1300" dirty="0"/>
              <a:t>They all enjoy binge drinking. </a:t>
            </a:r>
            <a:endParaRPr lang="en-US" sz="1300" dirty="0"/>
          </a:p>
          <a:p>
            <a:pPr lvl="0" algn="ctr"/>
            <a:r>
              <a:rPr lang="en-GB" sz="1300" dirty="0"/>
              <a:t>The </a:t>
            </a:r>
            <a:r>
              <a:rPr lang="en-GB" sz="1300" b="1" dirty="0"/>
              <a:t>attitude of parents </a:t>
            </a:r>
          </a:p>
          <a:p>
            <a:pPr lvl="0" algn="ctr"/>
            <a:r>
              <a:rPr lang="en-GB" sz="1300" dirty="0"/>
              <a:t>towards binge drinking =</a:t>
            </a:r>
          </a:p>
          <a:p>
            <a:pPr lvl="0" algn="ctr"/>
            <a:r>
              <a:rPr lang="en-GB" sz="1300" dirty="0"/>
              <a:t>They worry about my safety when I’m drunk. </a:t>
            </a:r>
            <a:endParaRPr lang="en-US" sz="1300" dirty="0"/>
          </a:p>
          <a:p>
            <a:pPr lvl="0" algn="ctr"/>
            <a:r>
              <a:rPr lang="en-GB" sz="1300" dirty="0"/>
              <a:t>The </a:t>
            </a:r>
            <a:r>
              <a:rPr lang="en-GB" sz="1300" b="1" dirty="0"/>
              <a:t>attitudes in society </a:t>
            </a:r>
          </a:p>
          <a:p>
            <a:pPr lvl="0" algn="ctr"/>
            <a:r>
              <a:rPr lang="en-GB" sz="1300" dirty="0"/>
              <a:t>about binge drinking =</a:t>
            </a:r>
          </a:p>
          <a:p>
            <a:pPr lvl="0" algn="ctr"/>
            <a:r>
              <a:rPr lang="en-GB" sz="1300" dirty="0"/>
              <a:t>It contributes to anti-social behaviour and puts a strain on the NHS. </a:t>
            </a:r>
            <a:endParaRPr lang="en-US" sz="1300" dirty="0"/>
          </a:p>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13</a:t>
            </a:fld>
            <a:endParaRPr lang="en-GB"/>
          </a:p>
        </p:txBody>
      </p:sp>
    </p:spTree>
    <p:extLst>
      <p:ext uri="{BB962C8B-B14F-4D97-AF65-F5344CB8AC3E}">
        <p14:creationId xmlns:p14="http://schemas.microsoft.com/office/powerpoint/2010/main" val="39391199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ctr"/>
            <a:r>
              <a:rPr lang="en-GB" sz="1300" b="1" dirty="0"/>
              <a:t>Internal factors  </a:t>
            </a:r>
          </a:p>
          <a:p>
            <a:pPr lvl="0" algn="ctr"/>
            <a:r>
              <a:rPr lang="en-GB" sz="1300" dirty="0"/>
              <a:t>Am I confident enough to go out and socialise with other people if I am not very drunk?</a:t>
            </a:r>
            <a:endParaRPr lang="en-US" sz="1300" dirty="0"/>
          </a:p>
          <a:p>
            <a:pPr lvl="0" algn="ctr"/>
            <a:r>
              <a:rPr lang="en-GB" sz="1300" b="1" dirty="0"/>
              <a:t>External factors </a:t>
            </a:r>
          </a:p>
          <a:p>
            <a:pPr lvl="0" algn="ctr"/>
            <a:r>
              <a:rPr lang="en-GB" sz="1300" dirty="0"/>
              <a:t>Will my friends support me if I say I want to stop binge drinking? </a:t>
            </a:r>
            <a:endParaRPr lang="en-US" sz="1300" dirty="0"/>
          </a:p>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14</a:t>
            </a:fld>
            <a:endParaRPr lang="en-GB"/>
          </a:p>
        </p:txBody>
      </p:sp>
    </p:spTree>
    <p:extLst>
      <p:ext uri="{BB962C8B-B14F-4D97-AF65-F5344CB8AC3E}">
        <p14:creationId xmlns:p14="http://schemas.microsoft.com/office/powerpoint/2010/main" val="846648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I behave? For an easier way to remember the different components of the theory of planned behaviour</a:t>
            </a:r>
          </a:p>
        </p:txBody>
      </p:sp>
      <p:sp>
        <p:nvSpPr>
          <p:cNvPr id="4" name="Slide Number Placeholder 3"/>
          <p:cNvSpPr>
            <a:spLocks noGrp="1"/>
          </p:cNvSpPr>
          <p:nvPr>
            <p:ph type="sldNum" sz="quarter" idx="5"/>
          </p:nvPr>
        </p:nvSpPr>
        <p:spPr/>
        <p:txBody>
          <a:bodyPr/>
          <a:lstStyle/>
          <a:p>
            <a:fld id="{05016A6B-2179-4D4F-B9DA-C6A53BFB0EDB}" type="slidenum">
              <a:rPr lang="en-GB" smtClean="0"/>
              <a:t>16</a:t>
            </a:fld>
            <a:endParaRPr lang="en-GB"/>
          </a:p>
        </p:txBody>
      </p:sp>
    </p:spTree>
    <p:extLst>
      <p:ext uri="{BB962C8B-B14F-4D97-AF65-F5344CB8AC3E}">
        <p14:creationId xmlns:p14="http://schemas.microsoft.com/office/powerpoint/2010/main" val="31382596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method should make it easier for students to remember the determining factors in the TPB model </a:t>
            </a:r>
          </a:p>
          <a:p>
            <a:endParaRPr lang="en-GB" dirty="0"/>
          </a:p>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17</a:t>
            </a:fld>
            <a:endParaRPr lang="en-GB"/>
          </a:p>
        </p:txBody>
      </p:sp>
    </p:spTree>
    <p:extLst>
      <p:ext uri="{BB962C8B-B14F-4D97-AF65-F5344CB8AC3E}">
        <p14:creationId xmlns:p14="http://schemas.microsoft.com/office/powerpoint/2010/main" val="104169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r>
              <a:rPr lang="en-GB" dirty="0">
                <a:hlinkClick r:id="rId3"/>
              </a:rPr>
              <a:t>A systematic review of the theory of planned behaviour interventions for chronic diseases in low health-literacy settings - PMC (nih.gov)</a:t>
            </a:r>
            <a:endParaRPr lang="en-GB" dirty="0"/>
          </a:p>
          <a:p>
            <a:endParaRPr lang="en-GB" dirty="0"/>
          </a:p>
          <a:p>
            <a:r>
              <a:rPr lang="en-GB" dirty="0"/>
              <a:t>If students are not familiar with systematic review, please explain this methodology to them.  </a:t>
            </a:r>
          </a:p>
        </p:txBody>
      </p:sp>
      <p:sp>
        <p:nvSpPr>
          <p:cNvPr id="4" name="Slide Number Placeholder 3"/>
          <p:cNvSpPr>
            <a:spLocks noGrp="1"/>
          </p:cNvSpPr>
          <p:nvPr>
            <p:ph type="sldNum" sz="quarter" idx="5"/>
          </p:nvPr>
        </p:nvSpPr>
        <p:spPr/>
        <p:txBody>
          <a:bodyPr/>
          <a:lstStyle/>
          <a:p>
            <a:fld id="{05016A6B-2179-4D4F-B9DA-C6A53BFB0EDB}" type="slidenum">
              <a:rPr lang="en-GB" smtClean="0"/>
              <a:t>18</a:t>
            </a:fld>
            <a:endParaRPr lang="en-GB"/>
          </a:p>
        </p:txBody>
      </p:sp>
    </p:spTree>
    <p:extLst>
      <p:ext uri="{BB962C8B-B14F-4D97-AF65-F5344CB8AC3E}">
        <p14:creationId xmlns:p14="http://schemas.microsoft.com/office/powerpoint/2010/main" val="10098277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time to discuss the two questions</a:t>
            </a:r>
          </a:p>
          <a:p>
            <a:endParaRPr lang="en-GB" dirty="0"/>
          </a:p>
          <a:p>
            <a:r>
              <a:rPr lang="en-GB" dirty="0"/>
              <a:t>Ask them to feedback on the actions they could take to promote the computer class  </a:t>
            </a:r>
          </a:p>
        </p:txBody>
      </p:sp>
      <p:sp>
        <p:nvSpPr>
          <p:cNvPr id="4" name="Slide Number Placeholder 3"/>
          <p:cNvSpPr>
            <a:spLocks noGrp="1"/>
          </p:cNvSpPr>
          <p:nvPr>
            <p:ph type="sldNum" sz="quarter" idx="5"/>
          </p:nvPr>
        </p:nvSpPr>
        <p:spPr/>
        <p:txBody>
          <a:bodyPr/>
          <a:lstStyle/>
          <a:p>
            <a:fld id="{05016A6B-2179-4D4F-B9DA-C6A53BFB0EDB}" type="slidenum">
              <a:rPr lang="en-GB" smtClean="0"/>
              <a:t>21</a:t>
            </a:fld>
            <a:endParaRPr lang="en-GB"/>
          </a:p>
        </p:txBody>
      </p:sp>
    </p:spTree>
    <p:extLst>
      <p:ext uri="{BB962C8B-B14F-4D97-AF65-F5344CB8AC3E}">
        <p14:creationId xmlns:p14="http://schemas.microsoft.com/office/powerpoint/2010/main" val="17961205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2000" dirty="0">
                <a:latin typeface="Calibri" panose="020F0502020204030204" pitchFamily="34" charset="0"/>
                <a:ea typeface="Calibri" panose="020F0502020204030204" pitchFamily="34" charset="0"/>
                <a:cs typeface="Arial" panose="020B0604020202020204" pitchFamily="34" charset="0"/>
              </a:rPr>
              <a:t>This exercise is designed as a warm up for their report by applying the technique they practise in the class.  </a:t>
            </a:r>
          </a:p>
          <a:p>
            <a:pPr algn="just"/>
            <a:endParaRPr lang="en-GB" sz="2000" dirty="0">
              <a:latin typeface="Calibri" panose="020F0502020204030204" pitchFamily="34" charset="0"/>
              <a:ea typeface="Calibri" panose="020F0502020204030204" pitchFamily="34" charset="0"/>
              <a:cs typeface="Arial" panose="020B0604020202020204" pitchFamily="34" charset="0"/>
            </a:endParaRPr>
          </a:p>
          <a:p>
            <a:pPr algn="just"/>
            <a:r>
              <a:rPr lang="en-GB" sz="2000" dirty="0">
                <a:latin typeface="Calibri" panose="020F0502020204030204" pitchFamily="34" charset="0"/>
                <a:ea typeface="Calibri" panose="020F0502020204030204" pitchFamily="34" charset="0"/>
                <a:cs typeface="Arial" panose="020B0604020202020204" pitchFamily="34" charset="0"/>
              </a:rPr>
              <a:t>Here are the questions on the worksheet </a:t>
            </a:r>
          </a:p>
          <a:p>
            <a:pPr algn="just"/>
            <a:r>
              <a:rPr lang="en-GB" sz="2000" dirty="0">
                <a:latin typeface="Calibri" panose="020F0502020204030204" pitchFamily="34" charset="0"/>
                <a:ea typeface="Calibri" panose="020F0502020204030204" pitchFamily="34" charset="0"/>
                <a:cs typeface="Arial" panose="020B0604020202020204" pitchFamily="34" charset="0"/>
              </a:rPr>
              <a:t>1. Topic area  </a:t>
            </a:r>
          </a:p>
          <a:p>
            <a:pPr algn="just"/>
            <a:r>
              <a:rPr lang="en-GB" sz="2000" dirty="0">
                <a:latin typeface="Calibri" panose="020F0502020204030204" pitchFamily="34" charset="0"/>
                <a:ea typeface="Calibri" panose="020F0502020204030204" pitchFamily="34" charset="0"/>
                <a:cs typeface="Arial" panose="020B0604020202020204" pitchFamily="34" charset="0"/>
              </a:rPr>
              <a:t>2. Decide the demographics of whom this is designed for. </a:t>
            </a:r>
          </a:p>
          <a:p>
            <a:pPr marL="743064" algn="just"/>
            <a:r>
              <a:rPr lang="en-GB" sz="2000" dirty="0">
                <a:latin typeface="Calibri" panose="020F0502020204030204" pitchFamily="34" charset="0"/>
                <a:ea typeface="Calibri" panose="020F0502020204030204" pitchFamily="34" charset="0"/>
                <a:cs typeface="Arial" panose="020B0604020202020204" pitchFamily="34" charset="0"/>
              </a:rPr>
              <a:t>You can refer to the assignment 2 report guides for more information when considering this</a:t>
            </a:r>
          </a:p>
          <a:p>
            <a:pPr marL="743064" algn="just"/>
            <a:r>
              <a:rPr lang="en-GB" sz="2000" dirty="0">
                <a:latin typeface="Calibri" panose="020F0502020204030204" pitchFamily="34" charset="0"/>
                <a:ea typeface="Calibri" panose="020F0502020204030204" pitchFamily="34" charset="0"/>
                <a:cs typeface="Arial" panose="020B0604020202020204" pitchFamily="34" charset="0"/>
              </a:rPr>
              <a:t>3. Complete the theory of planned behaviour grid on next page.</a:t>
            </a:r>
          </a:p>
          <a:p>
            <a:pPr algn="just"/>
            <a:r>
              <a:rPr lang="en-GB" sz="2000" dirty="0">
                <a:latin typeface="Calibri" panose="020F0502020204030204" pitchFamily="34" charset="0"/>
                <a:ea typeface="Calibri" panose="020F0502020204030204" pitchFamily="34" charset="0"/>
                <a:cs typeface="Arial" panose="020B0604020202020204" pitchFamily="34" charset="0"/>
              </a:rPr>
              <a:t>4. After completing the grid, as a group, evaluate how likely your chosen group of people will intend to behave in your chosen topic. </a:t>
            </a:r>
          </a:p>
          <a:p>
            <a:pPr algn="just"/>
            <a:r>
              <a:rPr lang="en-GB" sz="2000" dirty="0">
                <a:latin typeface="Calibri" panose="020F0502020204030204" pitchFamily="34" charset="0"/>
                <a:ea typeface="Calibri" panose="020F0502020204030204" pitchFamily="34" charset="0"/>
                <a:cs typeface="Arial" panose="020B0604020202020204" pitchFamily="34" charset="0"/>
              </a:rPr>
              <a:t>5. </a:t>
            </a:r>
            <a:r>
              <a:rPr lang="en-GB" sz="2000" b="1" dirty="0">
                <a:latin typeface="Calibri" panose="020F0502020204030204" pitchFamily="34" charset="0"/>
                <a:ea typeface="Calibri" panose="020F0502020204030204" pitchFamily="34" charset="0"/>
                <a:cs typeface="Arial" panose="020B0604020202020204" pitchFamily="34" charset="0"/>
              </a:rPr>
              <a:t>Using your grid, are there things we can do to support your chosen group to change their behaviour?  The discussion of this question will be relevant to the main body of their report.   </a:t>
            </a:r>
          </a:p>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22</a:t>
            </a:fld>
            <a:endParaRPr lang="en-GB"/>
          </a:p>
        </p:txBody>
      </p:sp>
    </p:spTree>
    <p:extLst>
      <p:ext uri="{BB962C8B-B14F-4D97-AF65-F5344CB8AC3E}">
        <p14:creationId xmlns:p14="http://schemas.microsoft.com/office/powerpoint/2010/main" val="2632605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fundamental at the bottom and the most important at the top</a:t>
            </a:r>
          </a:p>
        </p:txBody>
      </p:sp>
      <p:sp>
        <p:nvSpPr>
          <p:cNvPr id="4" name="Slide Number Placeholder 3"/>
          <p:cNvSpPr>
            <a:spLocks noGrp="1"/>
          </p:cNvSpPr>
          <p:nvPr>
            <p:ph type="sldNum" sz="quarter" idx="5"/>
          </p:nvPr>
        </p:nvSpPr>
        <p:spPr/>
        <p:txBody>
          <a:bodyPr/>
          <a:lstStyle/>
          <a:p>
            <a:fld id="{05016A6B-2179-4D4F-B9DA-C6A53BFB0EDB}" type="slidenum">
              <a:rPr lang="en-GB" smtClean="0"/>
              <a:t>24</a:t>
            </a:fld>
            <a:endParaRPr lang="en-GB"/>
          </a:p>
        </p:txBody>
      </p:sp>
    </p:spTree>
    <p:extLst>
      <p:ext uri="{BB962C8B-B14F-4D97-AF65-F5344CB8AC3E}">
        <p14:creationId xmlns:p14="http://schemas.microsoft.com/office/powerpoint/2010/main" val="12323757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https://youtu.be/O-4ithG_07Q?si=0u967gCBQ9fFhEiE  video is 2.47 mins long </a:t>
            </a:r>
          </a:p>
        </p:txBody>
      </p:sp>
      <p:sp>
        <p:nvSpPr>
          <p:cNvPr id="4" name="Slide Number Placeholder 3"/>
          <p:cNvSpPr>
            <a:spLocks noGrp="1"/>
          </p:cNvSpPr>
          <p:nvPr>
            <p:ph type="sldNum" sz="quarter" idx="5"/>
          </p:nvPr>
        </p:nvSpPr>
        <p:spPr/>
        <p:txBody>
          <a:bodyPr/>
          <a:lstStyle/>
          <a:p>
            <a:fld id="{05016A6B-2179-4D4F-B9DA-C6A53BFB0EDB}" type="slidenum">
              <a:rPr lang="en-GB" smtClean="0"/>
              <a:t>26</a:t>
            </a:fld>
            <a:endParaRPr lang="en-GB"/>
          </a:p>
        </p:txBody>
      </p:sp>
    </p:spTree>
    <p:extLst>
      <p:ext uri="{BB962C8B-B14F-4D97-AF65-F5344CB8AC3E}">
        <p14:creationId xmlns:p14="http://schemas.microsoft.com/office/powerpoint/2010/main" val="32021844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spcBef>
                <a:spcPts val="433"/>
              </a:spcBef>
              <a:defRPr sz="1800"/>
            </a:pPr>
            <a:r>
              <a:rPr lang="en-GB" sz="1300" dirty="0">
                <a:latin typeface="Arial"/>
                <a:ea typeface="Arial"/>
                <a:cs typeface="Arial"/>
                <a:sym typeface="Arial"/>
              </a:rPr>
              <a:t>this goal is based on a hierarchy of needs. Our motivation for different activities passes through several levels, with entrance to subsequent levels dependent on first satisfying needs in previous levels. If an individual’s needs are not met, he or she cannot scale the hierarchy and so will fail to attain his or her true potential.</a:t>
            </a:r>
          </a:p>
          <a:p>
            <a:pPr defTabSz="990752">
              <a:spcBef>
                <a:spcPts val="433"/>
              </a:spcBef>
              <a:defRPr sz="1800"/>
            </a:pPr>
            <a:endParaRPr lang="en-GB" sz="1300" dirty="0">
              <a:latin typeface="Arial"/>
              <a:ea typeface="Arial"/>
              <a:cs typeface="Arial"/>
              <a:sym typeface="Arial"/>
            </a:endParaRPr>
          </a:p>
          <a:p>
            <a:pPr defTabSz="990752">
              <a:spcBef>
                <a:spcPts val="433"/>
              </a:spcBef>
              <a:defRPr sz="1800"/>
            </a:pPr>
            <a:r>
              <a:rPr lang="en-GB" sz="1300" dirty="0">
                <a:latin typeface="Arial"/>
                <a:ea typeface="Arial"/>
                <a:cs typeface="Arial"/>
                <a:sym typeface="Arial"/>
              </a:rPr>
              <a:t>Maslow believed Albert Einstein, Eleanor Roosevelt, Henry David Thoreau and Abraham Lincoln to have achieved self-actualisation.</a:t>
            </a:r>
          </a:p>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28</a:t>
            </a:fld>
            <a:endParaRPr lang="en-GB"/>
          </a:p>
        </p:txBody>
      </p:sp>
    </p:spTree>
    <p:extLst>
      <p:ext uri="{BB962C8B-B14F-4D97-AF65-F5344CB8AC3E}">
        <p14:creationId xmlns:p14="http://schemas.microsoft.com/office/powerpoint/2010/main" val="4723554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easily are the students able to classify their positive motivating forces and their complaints? Are the motivating forces and the complaints driven by the same needs? Have the students listed any motivating forces or complaints that cannot easily be classified according to one of Maslow’s needs? Are there strong similarities in the motivating forces and complaints of the class members?</a:t>
            </a:r>
          </a:p>
          <a:p>
            <a:endParaRPr lang="en-GB" dirty="0"/>
          </a:p>
          <a:p>
            <a:r>
              <a:rPr lang="en-GB" dirty="0"/>
              <a:t>Students can download a worksheet from week 8 Moodle tile.  </a:t>
            </a:r>
          </a:p>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29</a:t>
            </a:fld>
            <a:endParaRPr lang="en-GB"/>
          </a:p>
        </p:txBody>
      </p:sp>
    </p:spTree>
    <p:extLst>
      <p:ext uri="{BB962C8B-B14F-4D97-AF65-F5344CB8AC3E}">
        <p14:creationId xmlns:p14="http://schemas.microsoft.com/office/powerpoint/2010/main" val="22207952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r>
              <a:rPr lang="en-GB" sz="1300" dirty="0">
                <a:solidFill>
                  <a:schemeClr val="tx1">
                    <a:lumMod val="85000"/>
                    <a:lumOff val="15000"/>
                  </a:schemeClr>
                </a:solidFill>
              </a:rPr>
              <a:t>What do you think of Maslow’s examples of people who met self-actualisation?  Are there certain types of actualisation? </a:t>
            </a:r>
          </a:p>
          <a:p>
            <a:endParaRPr lang="en-GB" dirty="0"/>
          </a:p>
          <a:p>
            <a:r>
              <a:rPr lang="en-GB" dirty="0"/>
              <a:t>Maslow’s examples seem to be linked to fame or status. In everyday life we can self-actualise in so many different ways </a:t>
            </a:r>
          </a:p>
          <a:p>
            <a:endParaRPr lang="en-GB" dirty="0"/>
          </a:p>
          <a:p>
            <a:r>
              <a:rPr lang="en-GB" dirty="0"/>
              <a:t>Actualisation is not success </a:t>
            </a:r>
          </a:p>
        </p:txBody>
      </p:sp>
      <p:sp>
        <p:nvSpPr>
          <p:cNvPr id="4" name="Slide Number Placeholder 3"/>
          <p:cNvSpPr>
            <a:spLocks noGrp="1"/>
          </p:cNvSpPr>
          <p:nvPr>
            <p:ph type="sldNum" sz="quarter" idx="5"/>
          </p:nvPr>
        </p:nvSpPr>
        <p:spPr/>
        <p:txBody>
          <a:bodyPr/>
          <a:lstStyle/>
          <a:p>
            <a:fld id="{05016A6B-2179-4D4F-B9DA-C6A53BFB0EDB}" type="slidenum">
              <a:rPr lang="en-GB" smtClean="0"/>
              <a:t>31</a:t>
            </a:fld>
            <a:endParaRPr lang="en-GB"/>
          </a:p>
        </p:txBody>
      </p:sp>
    </p:spTree>
    <p:extLst>
      <p:ext uri="{BB962C8B-B14F-4D97-AF65-F5344CB8AC3E}">
        <p14:creationId xmlns:p14="http://schemas.microsoft.com/office/powerpoint/2010/main" val="3210310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sz="1300" dirty="0"/>
              <a:t>How do we explain individuals’ psychological needs are being met while going hungry in a war or a natural disaster?    </a:t>
            </a:r>
          </a:p>
          <a:p>
            <a:endParaRPr lang="en-GB" dirty="0"/>
          </a:p>
          <a:p>
            <a:pPr defTabSz="990752">
              <a:defRPr/>
            </a:pPr>
            <a:r>
              <a:rPr lang="en-GB" sz="1300" dirty="0"/>
              <a:t>Do you need to be famous or have a higher status to have reached this stage?   </a:t>
            </a:r>
          </a:p>
          <a:p>
            <a:endParaRPr lang="en-GB" dirty="0"/>
          </a:p>
          <a:p>
            <a:r>
              <a:rPr lang="en-GB" dirty="0"/>
              <a:t>Maslow’s examples seem to be linked to fame or status. In everyday life we can self-actualise in so many different ways </a:t>
            </a:r>
          </a:p>
          <a:p>
            <a:endParaRPr lang="en-GB" dirty="0"/>
          </a:p>
          <a:p>
            <a:r>
              <a:rPr lang="en-GB" dirty="0">
                <a:hlinkClick r:id="rId3"/>
              </a:rPr>
              <a:t>75 years of selling poppies - Diocese of Derby (anglican.org)</a:t>
            </a:r>
            <a:r>
              <a:rPr lang="en-GB" dirty="0"/>
              <a:t>  or It could be a lollypop lady in our community for decades </a:t>
            </a:r>
          </a:p>
        </p:txBody>
      </p:sp>
      <p:sp>
        <p:nvSpPr>
          <p:cNvPr id="4" name="Slide Number Placeholder 3"/>
          <p:cNvSpPr>
            <a:spLocks noGrp="1"/>
          </p:cNvSpPr>
          <p:nvPr>
            <p:ph type="sldNum" sz="quarter" idx="5"/>
          </p:nvPr>
        </p:nvSpPr>
        <p:spPr/>
        <p:txBody>
          <a:bodyPr/>
          <a:lstStyle/>
          <a:p>
            <a:fld id="{05016A6B-2179-4D4F-B9DA-C6A53BFB0EDB}" type="slidenum">
              <a:rPr lang="en-GB" smtClean="0"/>
              <a:t>33</a:t>
            </a:fld>
            <a:endParaRPr lang="en-GB"/>
          </a:p>
        </p:txBody>
      </p:sp>
    </p:spTree>
    <p:extLst>
      <p:ext uri="{BB962C8B-B14F-4D97-AF65-F5344CB8AC3E}">
        <p14:creationId xmlns:p14="http://schemas.microsoft.com/office/powerpoint/2010/main" val="11394375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make links to the differing needs of Maslow’s hierarchy,  Some service might address more than one type of the needs.  For example, a social programme through cooking to increase old people’s sense of belonginess may address attachment, esteem and cognitive needs </a:t>
            </a:r>
          </a:p>
          <a:p>
            <a:endParaRPr lang="en-GB" dirty="0"/>
          </a:p>
          <a:p>
            <a:r>
              <a:rPr lang="en-GB" dirty="0"/>
              <a:t>Encourage students to make link to previous theories.  For example, safety needs can be linked to Erikson, attachment to Bowlby, Ainsworth, Vygotsky </a:t>
            </a:r>
          </a:p>
          <a:p>
            <a:r>
              <a:rPr lang="en-GB" dirty="0"/>
              <a:t>Esteem to self-concept, self esteem and the self efficacy of Bandura’s social learning theory </a:t>
            </a:r>
          </a:p>
          <a:p>
            <a:endParaRPr lang="en-GB" dirty="0"/>
          </a:p>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34</a:t>
            </a:fld>
            <a:endParaRPr lang="en-GB"/>
          </a:p>
        </p:txBody>
      </p:sp>
    </p:spTree>
    <p:extLst>
      <p:ext uri="{BB962C8B-B14F-4D97-AF65-F5344CB8AC3E}">
        <p14:creationId xmlns:p14="http://schemas.microsoft.com/office/powerpoint/2010/main" val="25654337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016A6B-2179-4D4F-B9DA-C6A53BFB0EDB}" type="slidenum">
              <a:rPr lang="en-GB" smtClean="0"/>
              <a:t>36</a:t>
            </a:fld>
            <a:endParaRPr lang="en-GB"/>
          </a:p>
        </p:txBody>
      </p:sp>
    </p:spTree>
    <p:extLst>
      <p:ext uri="{BB962C8B-B14F-4D97-AF65-F5344CB8AC3E}">
        <p14:creationId xmlns:p14="http://schemas.microsoft.com/office/powerpoint/2010/main" val="3774987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1F8DB-25F6-75E9-03B5-A156A5BE2F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B6F141-6AEE-3562-C565-E1D0D5C9FB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FD1B53-7AE0-6FA4-C035-6634689F09D2}"/>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5" name="Footer Placeholder 4">
            <a:extLst>
              <a:ext uri="{FF2B5EF4-FFF2-40B4-BE49-F238E27FC236}">
                <a16:creationId xmlns:a16="http://schemas.microsoft.com/office/drawing/2014/main" id="{79497DD3-4116-4CC1-72B1-F24B56046C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5699F3-5B88-89A2-06A8-9310BA0F89C6}"/>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1476523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45679-4F0E-EEE7-4D79-EBE566FB2D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562BF-98CD-5072-125E-2AFC275311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731322-757D-92F9-A686-0F6E87D61F4A}"/>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5" name="Footer Placeholder 4">
            <a:extLst>
              <a:ext uri="{FF2B5EF4-FFF2-40B4-BE49-F238E27FC236}">
                <a16:creationId xmlns:a16="http://schemas.microsoft.com/office/drawing/2014/main" id="{3E222EF8-F900-7A8D-D40B-9F3B804357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648EB4-4CA7-18D0-559E-93B7ED93D578}"/>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3266453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83E9-65AC-A169-C646-F70BDB4890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846D36-E9B8-2C60-C408-6AB9DD987C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197D13-B0BC-0DA9-9CD1-2F8CCC8AC489}"/>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5" name="Footer Placeholder 4">
            <a:extLst>
              <a:ext uri="{FF2B5EF4-FFF2-40B4-BE49-F238E27FC236}">
                <a16:creationId xmlns:a16="http://schemas.microsoft.com/office/drawing/2014/main" id="{EC34E11B-D892-F167-B2E9-DFA8B68C9B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74EC91-1021-33FD-AEFA-2816CAD1C528}"/>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4211709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1BDC4-5815-6908-06BC-F8D099E748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63BA88-FF1E-C4D6-83FD-38268A3748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653FCD-9096-C4D9-7611-3AC49C9F79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5B3DBF-9E6E-E029-7907-05552EFE2221}"/>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6" name="Footer Placeholder 5">
            <a:extLst>
              <a:ext uri="{FF2B5EF4-FFF2-40B4-BE49-F238E27FC236}">
                <a16:creationId xmlns:a16="http://schemas.microsoft.com/office/drawing/2014/main" id="{102DFFAF-CBF7-66AF-F13E-DE8AF7103B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FA9112-AA65-24C5-9B33-F7D368A69FE7}"/>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2203047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428B9-3F59-88DD-179C-0E7552FCB4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B7D73F-0316-0688-1A83-23DCBD0B73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6C2144-A5F1-351C-6F57-C62C86CD18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CCB20D-B98B-DB3D-B336-F403E2A22A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62A78D-94E6-F5F6-B47D-46993B4FAF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58BC4F-C37B-8810-885F-2E879EE44ED6}"/>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8" name="Footer Placeholder 7">
            <a:extLst>
              <a:ext uri="{FF2B5EF4-FFF2-40B4-BE49-F238E27FC236}">
                <a16:creationId xmlns:a16="http://schemas.microsoft.com/office/drawing/2014/main" id="{E00678E1-E06B-362A-10A3-0C4CED2D08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6F2338-C904-2226-BCBD-F092A4C42ED9}"/>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4221645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0C208-09B3-AB06-A8B5-CDD3D28360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12DF3A-E7BB-3FE9-25C6-79E07418000D}"/>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4" name="Footer Placeholder 3">
            <a:extLst>
              <a:ext uri="{FF2B5EF4-FFF2-40B4-BE49-F238E27FC236}">
                <a16:creationId xmlns:a16="http://schemas.microsoft.com/office/drawing/2014/main" id="{7ECE8C28-94CF-1CEF-AA50-3FC1EADE1A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862423-6187-B637-141D-ADB3A8DDA60E}"/>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3815807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8856DF-900B-9C99-008D-7FC896DA3A4A}"/>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3" name="Footer Placeholder 2">
            <a:extLst>
              <a:ext uri="{FF2B5EF4-FFF2-40B4-BE49-F238E27FC236}">
                <a16:creationId xmlns:a16="http://schemas.microsoft.com/office/drawing/2014/main" id="{884AAB7C-CD42-3A63-5AEC-5CC9280A7C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A4963B-0E4A-4BE2-8997-57FA3FACECFD}"/>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177708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CD53E-DA26-40C9-99A2-BD1497D454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3CEC94-1071-233C-390A-D7F4087801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83446C-3F6E-30ED-1BE1-45BDF34E0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82AF49-D542-6711-5D32-4EA2A45C29EE}"/>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6" name="Footer Placeholder 5">
            <a:extLst>
              <a:ext uri="{FF2B5EF4-FFF2-40B4-BE49-F238E27FC236}">
                <a16:creationId xmlns:a16="http://schemas.microsoft.com/office/drawing/2014/main" id="{A0E7FC30-D8CD-BDB0-B1BC-1FED0D8762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F048A8-0BD4-AD72-A353-A0FD25F8E462}"/>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911061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3A17E-4F2C-2DFC-E191-AC82AD1CCB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437FAB-FB41-EDD2-9580-88B12EF4C9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D618BA-4C5B-E6A6-7EFC-45FBB7AE76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706378-24E7-675F-623A-55CDF4F30410}"/>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6" name="Footer Placeholder 5">
            <a:extLst>
              <a:ext uri="{FF2B5EF4-FFF2-40B4-BE49-F238E27FC236}">
                <a16:creationId xmlns:a16="http://schemas.microsoft.com/office/drawing/2014/main" id="{804FF20B-05F4-668A-85AE-9A8CE310DA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D5FC8D-CE7F-8FA9-0C9C-46CC3597E7CD}"/>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59003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0FA1D-E4CC-6375-B74F-5066B3176F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FD9DD5-CE4A-B717-24D7-80CD32FFFB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6985C2-2635-312B-FEC2-A553158947D9}"/>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5" name="Footer Placeholder 4">
            <a:extLst>
              <a:ext uri="{FF2B5EF4-FFF2-40B4-BE49-F238E27FC236}">
                <a16:creationId xmlns:a16="http://schemas.microsoft.com/office/drawing/2014/main" id="{76734D8C-BC42-ED64-C03B-72B8B7BED2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3083F7-DEBD-EB10-83DA-5E3F22880A61}"/>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2728930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AC7F04-DEB7-B472-E55F-AC482F072F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1EAD90-EB11-FE37-14A6-3422068BB7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709FC8-FCBA-CE37-D7AA-B8A315640DED}"/>
              </a:ext>
            </a:extLst>
          </p:cNvPr>
          <p:cNvSpPr>
            <a:spLocks noGrp="1"/>
          </p:cNvSpPr>
          <p:nvPr>
            <p:ph type="dt" sz="half" idx="10"/>
          </p:nvPr>
        </p:nvSpPr>
        <p:spPr/>
        <p:txBody>
          <a:bodyPr/>
          <a:lstStyle/>
          <a:p>
            <a:fld id="{2A7D6AC5-8B7E-4990-A52C-B32C918BBDE4}" type="datetimeFigureOut">
              <a:rPr lang="en-GB" smtClean="0"/>
              <a:t>22/10/2025</a:t>
            </a:fld>
            <a:endParaRPr lang="en-GB"/>
          </a:p>
        </p:txBody>
      </p:sp>
      <p:sp>
        <p:nvSpPr>
          <p:cNvPr id="5" name="Footer Placeholder 4">
            <a:extLst>
              <a:ext uri="{FF2B5EF4-FFF2-40B4-BE49-F238E27FC236}">
                <a16:creationId xmlns:a16="http://schemas.microsoft.com/office/drawing/2014/main" id="{0ADDB0D3-5847-3B7B-090A-51F7FAC77F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936F75-97AA-2ABF-2703-DCE643C5A1F0}"/>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32742705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pPr lvl="0">
              <a:defRPr sz="1800" b="0">
                <a:solidFill>
                  <a:srgbClr val="000000"/>
                </a:solidFill>
              </a:defRPr>
            </a:pPr>
            <a:r>
              <a:rPr sz="3600" b="1">
                <a:solidFill>
                  <a:srgbClr val="007FA3"/>
                </a:solidFill>
              </a:rPr>
              <a:t>Click to edit Master title style</a:t>
            </a:r>
          </a:p>
        </p:txBody>
      </p:sp>
      <p:sp>
        <p:nvSpPr>
          <p:cNvPr id="12" name="Shape 12"/>
          <p:cNvSpPr>
            <a:spLocks noGrp="1"/>
          </p:cNvSpPr>
          <p:nvPr>
            <p:ph type="body" idx="1"/>
          </p:nvPr>
        </p:nvSpPr>
        <p:spPr>
          <a:prstGeom prst="rect">
            <a:avLst/>
          </a:prstGeom>
        </p:spPr>
        <p:txBody>
          <a:bodyPr/>
          <a:lstStyle/>
          <a:p>
            <a:pPr lvl="0">
              <a:defRPr sz="1800"/>
            </a:pPr>
            <a:r>
              <a:rPr sz="3200"/>
              <a:t>Click to edit Master text styles</a:t>
            </a:r>
          </a:p>
          <a:p>
            <a:pPr lvl="1">
              <a:defRPr sz="1800"/>
            </a:pPr>
            <a:r>
              <a:rPr sz="3200"/>
              <a:t>Second level</a:t>
            </a:r>
          </a:p>
          <a:p>
            <a:pPr lvl="2">
              <a:defRPr sz="1800"/>
            </a:pPr>
            <a:r>
              <a:rPr sz="3200"/>
              <a:t>Third level</a:t>
            </a:r>
          </a:p>
          <a:p>
            <a:pPr lvl="3">
              <a:defRPr sz="1800"/>
            </a:pPr>
            <a:r>
              <a:rPr sz="3200"/>
              <a:t>Fourth level</a:t>
            </a:r>
          </a:p>
          <a:p>
            <a:pPr lvl="4">
              <a:defRPr sz="1800"/>
            </a:pPr>
            <a:r>
              <a:rPr sz="3200"/>
              <a:t>Fifth level</a:t>
            </a:r>
          </a:p>
        </p:txBody>
      </p:sp>
      <p:sp>
        <p:nvSpPr>
          <p:cNvPr id="13" name="Shape 13"/>
          <p:cNvSpPr>
            <a:spLocks noGrp="1"/>
          </p:cNvSpPr>
          <p:nvPr>
            <p:ph type="sldNum" sz="quarter" idx="2"/>
          </p:nvPr>
        </p:nvSpPr>
        <p:spPr>
          <a:xfrm>
            <a:off x="11292417" y="112712"/>
            <a:ext cx="736601" cy="350662"/>
          </a:xfrm>
          <a:prstGeom prst="rect">
            <a:avLst/>
          </a:prstGeom>
        </p:spPr>
        <p:txBody>
          <a:bodyPr/>
          <a:lstStyle/>
          <a:p>
            <a:pPr lvl="0"/>
            <a:fld id="{86CB4B4D-7CA3-9044-876B-883B54F8677D}" type="slidenum">
              <a:t>‹#›</a:t>
            </a:fld>
            <a:endParaRPr/>
          </a:p>
        </p:txBody>
      </p:sp>
    </p:spTree>
    <p:extLst>
      <p:ext uri="{BB962C8B-B14F-4D97-AF65-F5344CB8AC3E}">
        <p14:creationId xmlns:p14="http://schemas.microsoft.com/office/powerpoint/2010/main" val="750162596"/>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9CA58F-586E-4336-9EE0-9B9EB28B85FF}"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3781281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407D39-EC6A-326E-D1DD-5B41DE7565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B1F24E-F242-2BF2-DD74-AE70AF3B32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C4ED94-5B67-E158-EC2C-0ACF1272DE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7D6AC5-8B7E-4990-A52C-B32C918BBDE4}" type="datetimeFigureOut">
              <a:rPr lang="en-GB" smtClean="0"/>
              <a:t>22/10/2025</a:t>
            </a:fld>
            <a:endParaRPr lang="en-GB"/>
          </a:p>
        </p:txBody>
      </p:sp>
      <p:sp>
        <p:nvSpPr>
          <p:cNvPr id="5" name="Footer Placeholder 4">
            <a:extLst>
              <a:ext uri="{FF2B5EF4-FFF2-40B4-BE49-F238E27FC236}">
                <a16:creationId xmlns:a16="http://schemas.microsoft.com/office/drawing/2014/main" id="{DD7505BF-E925-23FC-7A8E-28D88C2BD0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FE208FF-F263-BDC6-5139-173EB14499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676735-73A7-4BF4-9D58-6DF19500E5B5}" type="slidenum">
              <a:rPr lang="en-GB" smtClean="0"/>
              <a:t>‹#›</a:t>
            </a:fld>
            <a:endParaRPr lang="en-GB"/>
          </a:p>
        </p:txBody>
      </p:sp>
    </p:spTree>
    <p:extLst>
      <p:ext uri="{BB962C8B-B14F-4D97-AF65-F5344CB8AC3E}">
        <p14:creationId xmlns:p14="http://schemas.microsoft.com/office/powerpoint/2010/main" val="37347710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hyperlink" Target="https://pxhere.com/en/photo/900707" TargetMode="External"/><Relationship Id="rId13" Type="http://schemas.openxmlformats.org/officeDocument/2006/relationships/hyperlink" Target="https://creativecommons.org/licenses/by-nc/3.0/" TargetMode="External"/><Relationship Id="rId3" Type="http://schemas.openxmlformats.org/officeDocument/2006/relationships/image" Target="../media/image7.png"/><Relationship Id="rId7" Type="http://schemas.openxmlformats.org/officeDocument/2006/relationships/image" Target="../media/image9.jpg"/><Relationship Id="rId12" Type="http://schemas.openxmlformats.org/officeDocument/2006/relationships/hyperlink" Target="https://www.flickr.com/photos/onourtravels/15136070145/in/photolist-p4wjjD-cKHwm-7AGoq-p6q5Ys-6e3H2A-reaAHA-cKEGt-PHTLo9-2iHs4uy-29fhSsQ-8tZ4j9-8fV9Cm-hKSuw-oNWYS6-9kSx6-pNiVan-aSCjdc-EsTFWT-CLyTp8-bfv3k2-35qpgj-LJJj8f-Le4Pzs-LeeSsk-LJJj23-M6GvLQ-7rapnt-BinWHD-5vqQvf-QWSwRC-veibRa-PHTJ9Q-UGXSKW-4RwdGy-VJDQaj-pzGs72-54E3ac-p49oyA-PHTHSs-nVP2R-PHTJo7-avPsYz-8FQig-LZ1jm7-TUd6kb-5JbL23-8cKPVi-7sRYFx-p4pYiE-5DYvcz%E2%80%9D"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hyperlink" Target="https://www.rawpixel.com/search/fetus" TargetMode="External"/><Relationship Id="rId11" Type="http://schemas.openxmlformats.org/officeDocument/2006/relationships/image" Target="../media/image11.jpg"/><Relationship Id="rId5" Type="http://schemas.openxmlformats.org/officeDocument/2006/relationships/image" Target="../media/image8.2"/><Relationship Id="rId10" Type="http://schemas.openxmlformats.org/officeDocument/2006/relationships/hyperlink" Target="http://edwinhayden63738.wikidot.com/blog:18" TargetMode="External"/><Relationship Id="rId4" Type="http://schemas.openxmlformats.org/officeDocument/2006/relationships/hyperlink" Target="https://www.cde.ual.es/en/now-press-conference-about-coronavirus/" TargetMode="External"/><Relationship Id="rId9" Type="http://schemas.openxmlformats.org/officeDocument/2006/relationships/image" Target="../media/image10.jpg"/><Relationship Id="rId1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18.png"/><Relationship Id="rId7" Type="http://schemas.openxmlformats.org/officeDocument/2006/relationships/hyperlink" Target="https://technofaq.org/posts/2019/06/useful-tips-to-stop-harmful-smoking-habi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9.jpg"/><Relationship Id="rId5" Type="http://schemas.openxmlformats.org/officeDocument/2006/relationships/hyperlink" Target="https://creativecommons.org/licenses/by-nc/3.0/" TargetMode="External"/><Relationship Id="rId4" Type="http://schemas.openxmlformats.org/officeDocument/2006/relationships/hyperlink" Target="https://www.pngall.com/world-no-tobacco-day-png/"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20.jpg"/><Relationship Id="rId7" Type="http://schemas.openxmlformats.org/officeDocument/2006/relationships/hyperlink" Target="https://en.wikipedia.org/wiki/2015_United_Kingdom_general_electio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hyperlink" Target="https://creativecommons.org/licenses/by/3.0/" TargetMode="External"/><Relationship Id="rId4" Type="http://schemas.openxmlformats.org/officeDocument/2006/relationships/hyperlink" Target="https://www.flickr.com/photos/145558967@N03/33282494968"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2.jpg"/><Relationship Id="rId7" Type="http://schemas.openxmlformats.org/officeDocument/2006/relationships/hyperlink" Target="https://creativecommons.org/licenses/by-nc/3.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publicdomainpictures.net/view-image.php?image=269147&amp;picture=mann-der-zum-fragezeichen-schaut" TargetMode="External"/><Relationship Id="rId5" Type="http://schemas.openxmlformats.org/officeDocument/2006/relationships/image" Target="../media/image23.jpg"/><Relationship Id="rId4" Type="http://schemas.openxmlformats.org/officeDocument/2006/relationships/hyperlink" Target="https://www.newgrounds.com/art/view/komoriart/smoking-kills-bumper-sticker"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DFn-IOcpd8A?feature=oembed" TargetMode="External"/><Relationship Id="rId4" Type="http://schemas.openxmlformats.org/officeDocument/2006/relationships/image" Target="../media/image26.jpe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hyperlink" Target="https://pxhere.com/en/photo/1563177" TargetMode="External"/><Relationship Id="rId3" Type="http://schemas.openxmlformats.org/officeDocument/2006/relationships/image" Target="../media/image27.png"/><Relationship Id="rId7" Type="http://schemas.openxmlformats.org/officeDocument/2006/relationships/hyperlink" Target="https://creativecommons.org/licenses/by-nc-sa/3.0/" TargetMode="External"/><Relationship Id="rId12" Type="http://schemas.openxmlformats.org/officeDocument/2006/relationships/image" Target="../media/image31.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topkit.org/2018/03/20/dont-wait-go-deeper-cultivating-higher-thinking-beginning-classes/" TargetMode="External"/><Relationship Id="rId11" Type="http://schemas.openxmlformats.org/officeDocument/2006/relationships/hyperlink" Target="https://pixabay.com/en/association-community-group-meeting-152746/" TargetMode="External"/><Relationship Id="rId5" Type="http://schemas.openxmlformats.org/officeDocument/2006/relationships/image" Target="../media/image28.png"/><Relationship Id="rId10" Type="http://schemas.openxmlformats.org/officeDocument/2006/relationships/image" Target="../media/image30.png"/><Relationship Id="rId4" Type="http://schemas.openxmlformats.org/officeDocument/2006/relationships/hyperlink" Target="https://openclipart.org/detail/195047/friends-by-stephencuyos-195047" TargetMode="External"/><Relationship Id="rId9" Type="http://schemas.openxmlformats.org/officeDocument/2006/relationships/hyperlink" Target="https://pixabay.com/en/couple-two-parents-man-woman-307287/" TargetMode="Externa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2.pn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k12.thoughtfullearning.com/minilesson/evaluating-sources-informatio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annekeschrijft.wordpress.com/2014/03/01/anneke-schrijft-op-facebook/" TargetMode="External"/><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profslusos.blogspot.com/2017/03/e-uma-boa-noticia.html" TargetMode="External"/><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6.1"/><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rawpixel.com/search/bubble" TargetMode="Externa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O-4ithG_07Q"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abrahammaslowadmon.blogspot.com/2015/10/abraham-maslow.html" TargetMode="External"/><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0.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rawpixel.com/search/bubble" TargetMode="External"/><Relationship Id="rId2" Type="http://schemas.openxmlformats.org/officeDocument/2006/relationships/image" Target="../media/image36.1"/><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13" Type="http://schemas.openxmlformats.org/officeDocument/2006/relationships/hyperlink" Target="https://mlpp.pressbooks.pub/introphil/chapter/gandhi/" TargetMode="External"/><Relationship Id="rId3" Type="http://schemas.openxmlformats.org/officeDocument/2006/relationships/image" Target="../media/image41.jpg"/><Relationship Id="rId7" Type="http://schemas.openxmlformats.org/officeDocument/2006/relationships/hyperlink" Target="https://www.pngall.com/albert-einstein-png/download/46834" TargetMode="External"/><Relationship Id="rId12" Type="http://schemas.openxmlformats.org/officeDocument/2006/relationships/image" Target="../media/image44.jp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2.png"/><Relationship Id="rId11" Type="http://schemas.openxmlformats.org/officeDocument/2006/relationships/hyperlink" Target="https://creativecommons.org/licenses/by-nc-nd/3.0/" TargetMode="External"/><Relationship Id="rId5" Type="http://schemas.openxmlformats.org/officeDocument/2006/relationships/hyperlink" Target="https://creativecommons.org/licenses/by-nc-sa/3.0/" TargetMode="External"/><Relationship Id="rId10" Type="http://schemas.openxmlformats.org/officeDocument/2006/relationships/hyperlink" Target="https://nomadicpolitics.blogspot.com/2015/12/with-one-united-voice-first-stirrings.html" TargetMode="External"/><Relationship Id="rId4" Type="http://schemas.openxmlformats.org/officeDocument/2006/relationships/hyperlink" Target="https://www.countryhighpoints.com/hoodoo-peak-22016/" TargetMode="External"/><Relationship Id="rId9" Type="http://schemas.openxmlformats.org/officeDocument/2006/relationships/image" Target="../media/image43.jpg"/></Relationships>
</file>

<file path=ppt/slides/_rels/slide32.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svg"/><Relationship Id="rId7" Type="http://schemas.openxmlformats.org/officeDocument/2006/relationships/image" Target="../media/image50.svg"/><Relationship Id="rId2" Type="http://schemas.openxmlformats.org/officeDocument/2006/relationships/image" Target="../media/image45.png"/><Relationship Id="rId1" Type="http://schemas.openxmlformats.org/officeDocument/2006/relationships/slideLayout" Target="../slideLayouts/slideLayout13.xml"/><Relationship Id="rId6" Type="http://schemas.openxmlformats.org/officeDocument/2006/relationships/image" Target="../media/image49.png"/><Relationship Id="rId11" Type="http://schemas.openxmlformats.org/officeDocument/2006/relationships/image" Target="../media/image54.svg"/><Relationship Id="rId5" Type="http://schemas.openxmlformats.org/officeDocument/2006/relationships/image" Target="../media/image48.svg"/><Relationship Id="rId10" Type="http://schemas.openxmlformats.org/officeDocument/2006/relationships/image" Target="../media/image53.png"/><Relationship Id="rId4" Type="http://schemas.openxmlformats.org/officeDocument/2006/relationships/image" Target="../media/image47.png"/><Relationship Id="rId9" Type="http://schemas.openxmlformats.org/officeDocument/2006/relationships/image" Target="../media/image52.svg"/></Relationships>
</file>

<file path=ppt/slides/_rels/slide33.xml.rels><?xml version="1.0" encoding="UTF-8" standalone="yes"?>
<Relationships xmlns="http://schemas.openxmlformats.org/package/2006/relationships"><Relationship Id="rId8" Type="http://schemas.openxmlformats.org/officeDocument/2006/relationships/hyperlink" Target="https://publicdomainpictures.net/en/view-image.php?image=49537" TargetMode="External"/><Relationship Id="rId3" Type="http://schemas.openxmlformats.org/officeDocument/2006/relationships/image" Target="../media/image36.1"/><Relationship Id="rId7" Type="http://schemas.openxmlformats.org/officeDocument/2006/relationships/image" Target="../media/image56.jp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55.png"/><Relationship Id="rId11" Type="http://schemas.openxmlformats.org/officeDocument/2006/relationships/hyperlink" Target="https://creativecommons.org/licenses/by-nc-sa/3.0/" TargetMode="External"/><Relationship Id="rId5" Type="http://schemas.openxmlformats.org/officeDocument/2006/relationships/hyperlink" Target="https://derby.anglican.org/en/remembrance-selling-poppies-jean-redfern.html" TargetMode="External"/><Relationship Id="rId10" Type="http://schemas.openxmlformats.org/officeDocument/2006/relationships/hyperlink" Target="https://miclasedeinfantilaraceli.blogspot.com/2014/05/lollipop-ladies.html" TargetMode="External"/><Relationship Id="rId4" Type="http://schemas.openxmlformats.org/officeDocument/2006/relationships/hyperlink" Target="https://www.rawpixel.com/search/bubble" TargetMode="External"/><Relationship Id="rId9" Type="http://schemas.openxmlformats.org/officeDocument/2006/relationships/image" Target="../media/image57.jpg"/></Relationships>
</file>

<file path=ppt/slides/_rels/slide34.xml.rels><?xml version="1.0" encoding="UTF-8" standalone="yes"?>
<Relationships xmlns="http://schemas.openxmlformats.org/package/2006/relationships"><Relationship Id="rId3" Type="http://schemas.openxmlformats.org/officeDocument/2006/relationships/image" Target="../media/image40.gif"/><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www.eoi.es/blogs/embasev/2015/11/09/aprendemos-mas-cuando-ensenamos/" TargetMode="External"/><Relationship Id="rId4" Type="http://schemas.openxmlformats.org/officeDocument/2006/relationships/image" Target="../media/image58.jpg"/></Relationships>
</file>

<file path=ppt/slides/_rels/slide3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0.gi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4785069-F3CA-50ED-2D37-A68F560EEB33}"/>
              </a:ext>
            </a:extLst>
          </p:cNvPr>
          <p:cNvPicPr>
            <a:picLocks noChangeAspect="1"/>
          </p:cNvPicPr>
          <p:nvPr/>
        </p:nvPicPr>
        <p:blipFill>
          <a:blip r:embed="rId2">
            <a:extLst>
              <a:ext uri="{28A0092B-C50C-407E-A947-70E740481C1C}">
                <a14:useLocalDpi xmlns:a14="http://schemas.microsoft.com/office/drawing/2010/main" val="0"/>
              </a:ext>
            </a:extLst>
          </a:blip>
          <a:srcRect l="704" r="28196"/>
          <a:stretch>
            <a:fillRect/>
          </a:stretch>
        </p:blipFill>
        <p:spPr>
          <a:xfrm>
            <a:off x="3523488" y="36586"/>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477981" y="1122363"/>
            <a:ext cx="4023360" cy="3204134"/>
          </a:xfrm>
        </p:spPr>
        <p:txBody>
          <a:bodyPr anchor="b">
            <a:normAutofit/>
          </a:bodyPr>
          <a:lstStyle/>
          <a:p>
            <a:pPr algn="l"/>
            <a:r>
              <a:rPr lang="en-GB" sz="3700" b="1" dirty="0">
                <a:latin typeface="+mn-lt"/>
              </a:rPr>
              <a:t>LCHS4010 Psychology in </a:t>
            </a:r>
            <a:br>
              <a:rPr lang="en-GB" sz="3700" b="1" dirty="0">
                <a:latin typeface="+mn-lt"/>
              </a:rPr>
            </a:br>
            <a:r>
              <a:rPr lang="en-GB" sz="3700" b="1" dirty="0">
                <a:latin typeface="+mn-lt"/>
              </a:rPr>
              <a:t>Health and Social Care</a:t>
            </a:r>
            <a:br>
              <a:rPr lang="en-GB" sz="3700" b="1" dirty="0">
                <a:latin typeface="+mn-lt"/>
              </a:rPr>
            </a:br>
            <a:br>
              <a:rPr lang="en-GB" sz="3700" b="1" dirty="0">
                <a:latin typeface="+mn-lt"/>
              </a:rPr>
            </a:br>
            <a:endParaRPr lang="en-GB" sz="3700" b="1" dirty="0">
              <a:latin typeface="+mn-lt"/>
            </a:endParaRPr>
          </a:p>
        </p:txBody>
      </p:sp>
      <p:sp>
        <p:nvSpPr>
          <p:cNvPr id="5" name="Subtitle 4">
            <a:extLst>
              <a:ext uri="{FF2B5EF4-FFF2-40B4-BE49-F238E27FC236}">
                <a16:creationId xmlns:a16="http://schemas.microsoft.com/office/drawing/2014/main" id="{D057F87C-DC89-1DD0-2DE2-352DE9DF8ED8}"/>
              </a:ext>
            </a:extLst>
          </p:cNvPr>
          <p:cNvSpPr>
            <a:spLocks noGrp="1"/>
          </p:cNvSpPr>
          <p:nvPr>
            <p:ph type="subTitle" idx="1"/>
          </p:nvPr>
        </p:nvSpPr>
        <p:spPr>
          <a:xfrm>
            <a:off x="477980" y="4167739"/>
            <a:ext cx="4023359" cy="1913324"/>
          </a:xfrm>
        </p:spPr>
        <p:txBody>
          <a:bodyPr>
            <a:normAutofit fontScale="92500" lnSpcReduction="10000"/>
          </a:bodyPr>
          <a:lstStyle/>
          <a:p>
            <a:pPr algn="l"/>
            <a:r>
              <a:rPr lang="en-GB" b="1" dirty="0"/>
              <a:t>Week 8</a:t>
            </a:r>
          </a:p>
          <a:p>
            <a:pPr algn="l"/>
            <a:r>
              <a:rPr lang="en-GB" b="1" dirty="0"/>
              <a:t>Applying Psychology - Attitudes, Planned Behaviour, and Motivation</a:t>
            </a:r>
          </a:p>
          <a:p>
            <a:pPr algn="l"/>
            <a:endParaRPr lang="en-GB" sz="1400" dirty="0"/>
          </a:p>
          <a:p>
            <a:pPr algn="l"/>
            <a:r>
              <a:rPr lang="en-GB" sz="900" dirty="0"/>
              <a:t>Image generated by CoPilot</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290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700"/>
                                        <p:tgtEl>
                                          <p:spTgt spid="5">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500"/>
                                  </p:stCondLst>
                                  <p:iterate>
                                    <p:tmPct val="10000"/>
                                  </p:iterate>
                                  <p:childTnLst>
                                    <p:set>
                                      <p:cBhvr>
                                        <p:cTn id="17" dur="1" fill="hold">
                                          <p:stCondLst>
                                            <p:cond delay="0"/>
                                          </p:stCondLst>
                                        </p:cTn>
                                        <p:tgtEl>
                                          <p:spTgt spid="5">
                                            <p:txEl>
                                              <p:pRg st="3" end="3"/>
                                            </p:txEl>
                                          </p:spTgt>
                                        </p:tgtEl>
                                        <p:attrNameLst>
                                          <p:attrName>style.visibility</p:attrName>
                                        </p:attrNameLst>
                                      </p:cBhvr>
                                      <p:to>
                                        <p:strVal val="visible"/>
                                      </p:to>
                                    </p:set>
                                    <p:animEffect transition="in" filter="fade">
                                      <p:cBhvr>
                                        <p:cTn id="18" dur="7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E557D-ADBA-79F4-BEFA-97ECE9A36AC8}"/>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Plan for today</a:t>
            </a:r>
          </a:p>
        </p:txBody>
      </p:sp>
      <p:sp>
        <p:nvSpPr>
          <p:cNvPr id="20"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D145FA7-1B16-49EF-B547-D5C3E0705D67}"/>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500"/>
              <a:t>Health and Social Care professionals often work with people of very different backgrounds. </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a:t>In today’s session we will be drawing from concepts studied by social psychologists and focus on factors that influence people’s behaviour. </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a:t>  </a:t>
            </a:r>
          </a:p>
        </p:txBody>
      </p:sp>
      <p:grpSp>
        <p:nvGrpSpPr>
          <p:cNvPr id="3" name="Group 2">
            <a:extLst>
              <a:ext uri="{FF2B5EF4-FFF2-40B4-BE49-F238E27FC236}">
                <a16:creationId xmlns:a16="http://schemas.microsoft.com/office/drawing/2014/main" id="{79C52221-78E9-9428-13DB-EF71673B0EC3}"/>
              </a:ext>
            </a:extLst>
          </p:cNvPr>
          <p:cNvGrpSpPr/>
          <p:nvPr/>
        </p:nvGrpSpPr>
        <p:grpSpPr>
          <a:xfrm>
            <a:off x="4654296" y="1058143"/>
            <a:ext cx="6903720" cy="4741714"/>
            <a:chOff x="5484139" y="479979"/>
            <a:chExt cx="6301601" cy="4328158"/>
          </a:xfrm>
        </p:grpSpPr>
        <p:sp>
          <p:nvSpPr>
            <p:cNvPr id="5" name="Rectangle: Rounded Corners 4">
              <a:extLst>
                <a:ext uri="{FF2B5EF4-FFF2-40B4-BE49-F238E27FC236}">
                  <a16:creationId xmlns:a16="http://schemas.microsoft.com/office/drawing/2014/main" id="{31B63D06-BAFA-C605-E04A-FF7487633042}"/>
                </a:ext>
              </a:extLst>
            </p:cNvPr>
            <p:cNvSpPr/>
            <p:nvPr/>
          </p:nvSpPr>
          <p:spPr>
            <a:xfrm>
              <a:off x="5484139" y="479979"/>
              <a:ext cx="6301601" cy="1236616"/>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Rectangle 5" descr="Clock with solid fill">
              <a:extLst>
                <a:ext uri="{FF2B5EF4-FFF2-40B4-BE49-F238E27FC236}">
                  <a16:creationId xmlns:a16="http://schemas.microsoft.com/office/drawing/2014/main" id="{8C973316-51FE-CEA0-476F-854EEEC19596}"/>
                </a:ext>
              </a:extLst>
            </p:cNvPr>
            <p:cNvSpPr/>
            <p:nvPr/>
          </p:nvSpPr>
          <p:spPr>
            <a:xfrm>
              <a:off x="5858215" y="758218"/>
              <a:ext cx="680139" cy="680139"/>
            </a:xfrm>
            <a:prstGeom prst="rect">
              <a:avLst/>
            </a:prstGeom>
            <a:blipFill>
              <a:blip r:embed="rId3">
                <a:extLs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7" name="Freeform: Shape 6">
              <a:extLst>
                <a:ext uri="{FF2B5EF4-FFF2-40B4-BE49-F238E27FC236}">
                  <a16:creationId xmlns:a16="http://schemas.microsoft.com/office/drawing/2014/main" id="{3B612CD6-5593-A9F5-8E1F-72170F30FCA4}"/>
                </a:ext>
              </a:extLst>
            </p:cNvPr>
            <p:cNvSpPr/>
            <p:nvPr/>
          </p:nvSpPr>
          <p:spPr>
            <a:xfrm>
              <a:off x="6912431" y="479979"/>
              <a:ext cx="4873308" cy="1236616"/>
            </a:xfrm>
            <a:custGeom>
              <a:avLst/>
              <a:gdLst>
                <a:gd name="connsiteX0" fmla="*/ 0 w 4873308"/>
                <a:gd name="connsiteY0" fmla="*/ 0 h 1236616"/>
                <a:gd name="connsiteX1" fmla="*/ 4873308 w 4873308"/>
                <a:gd name="connsiteY1" fmla="*/ 0 h 1236616"/>
                <a:gd name="connsiteX2" fmla="*/ 4873308 w 4873308"/>
                <a:gd name="connsiteY2" fmla="*/ 1236616 h 1236616"/>
                <a:gd name="connsiteX3" fmla="*/ 0 w 4873308"/>
                <a:gd name="connsiteY3" fmla="*/ 1236616 h 1236616"/>
                <a:gd name="connsiteX4" fmla="*/ 0 w 4873308"/>
                <a:gd name="connsiteY4" fmla="*/ 0 h 12366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3308" h="1236616">
                  <a:moveTo>
                    <a:pt x="0" y="0"/>
                  </a:moveTo>
                  <a:lnTo>
                    <a:pt x="4873308" y="0"/>
                  </a:lnTo>
                  <a:lnTo>
                    <a:pt x="4873308" y="1236616"/>
                  </a:lnTo>
                  <a:lnTo>
                    <a:pt x="0" y="123661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0875" tIns="130875" rIns="130875" bIns="130875" numCol="1" spcCol="1270" anchor="ctr" anchorCtr="0">
              <a:noAutofit/>
            </a:bodyPr>
            <a:lstStyle/>
            <a:p>
              <a:pPr defTabSz="1356614">
                <a:spcBef>
                  <a:spcPct val="0"/>
                </a:spcBef>
                <a:spcAft>
                  <a:spcPct val="35000"/>
                </a:spcAft>
              </a:pPr>
              <a:r>
                <a:rPr lang="en-US" sz="3052" kern="1200">
                  <a:solidFill>
                    <a:schemeClr val="tx1">
                      <a:hueOff val="0"/>
                      <a:satOff val="0"/>
                      <a:lumOff val="0"/>
                      <a:alphaOff val="0"/>
                    </a:schemeClr>
                  </a:solidFill>
                  <a:latin typeface="+mn-lt"/>
                  <a:ea typeface="+mn-ea"/>
                  <a:cs typeface="+mn-cs"/>
                </a:rPr>
                <a:t>Attitudes and </a:t>
              </a:r>
              <a:r>
                <a:rPr lang="en-US" sz="3052" kern="1200" err="1">
                  <a:solidFill>
                    <a:schemeClr val="tx1">
                      <a:hueOff val="0"/>
                      <a:satOff val="0"/>
                      <a:lumOff val="0"/>
                      <a:alphaOff val="0"/>
                    </a:schemeClr>
                  </a:solidFill>
                  <a:latin typeface="+mn-lt"/>
                  <a:ea typeface="+mn-ea"/>
                  <a:cs typeface="+mn-cs"/>
                </a:rPr>
                <a:t>Behaviour</a:t>
              </a:r>
              <a:r>
                <a:rPr lang="en-US" sz="3052" kern="1200">
                  <a:solidFill>
                    <a:schemeClr val="tx1">
                      <a:hueOff val="0"/>
                      <a:satOff val="0"/>
                      <a:lumOff val="0"/>
                      <a:alphaOff val="0"/>
                    </a:schemeClr>
                  </a:solidFill>
                  <a:latin typeface="+mn-lt"/>
                  <a:ea typeface="+mn-ea"/>
                  <a:cs typeface="+mn-cs"/>
                </a:rPr>
                <a:t>  </a:t>
              </a:r>
              <a:endParaRPr lang="en-US" sz="2800" kern="1200"/>
            </a:p>
          </p:txBody>
        </p:sp>
        <p:sp>
          <p:nvSpPr>
            <p:cNvPr id="8" name="Rectangle: Rounded Corners 7">
              <a:extLst>
                <a:ext uri="{FF2B5EF4-FFF2-40B4-BE49-F238E27FC236}">
                  <a16:creationId xmlns:a16="http://schemas.microsoft.com/office/drawing/2014/main" id="{518CA024-44B5-A912-5F82-42B041ABD94F}"/>
                </a:ext>
              </a:extLst>
            </p:cNvPr>
            <p:cNvSpPr/>
            <p:nvPr/>
          </p:nvSpPr>
          <p:spPr>
            <a:xfrm>
              <a:off x="5484139" y="2034629"/>
              <a:ext cx="6301601" cy="1236616"/>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Rectangle 8" descr="Man with baby with solid fill">
              <a:extLst>
                <a:ext uri="{FF2B5EF4-FFF2-40B4-BE49-F238E27FC236}">
                  <a16:creationId xmlns:a16="http://schemas.microsoft.com/office/drawing/2014/main" id="{39B676CA-C946-40DA-0AED-44A100EEE575}"/>
                </a:ext>
              </a:extLst>
            </p:cNvPr>
            <p:cNvSpPr/>
            <p:nvPr/>
          </p:nvSpPr>
          <p:spPr>
            <a:xfrm>
              <a:off x="5858215" y="2303989"/>
              <a:ext cx="680139" cy="680139"/>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5DE75084-7609-4CEB-4713-41EEAD1AD464}"/>
                </a:ext>
              </a:extLst>
            </p:cNvPr>
            <p:cNvSpPr/>
            <p:nvPr/>
          </p:nvSpPr>
          <p:spPr>
            <a:xfrm>
              <a:off x="6912431" y="2025750"/>
              <a:ext cx="4873308" cy="1236616"/>
            </a:xfrm>
            <a:custGeom>
              <a:avLst/>
              <a:gdLst>
                <a:gd name="connsiteX0" fmla="*/ 0 w 4873308"/>
                <a:gd name="connsiteY0" fmla="*/ 0 h 1236616"/>
                <a:gd name="connsiteX1" fmla="*/ 4873308 w 4873308"/>
                <a:gd name="connsiteY1" fmla="*/ 0 h 1236616"/>
                <a:gd name="connsiteX2" fmla="*/ 4873308 w 4873308"/>
                <a:gd name="connsiteY2" fmla="*/ 1236616 h 1236616"/>
                <a:gd name="connsiteX3" fmla="*/ 0 w 4873308"/>
                <a:gd name="connsiteY3" fmla="*/ 1236616 h 1236616"/>
                <a:gd name="connsiteX4" fmla="*/ 0 w 4873308"/>
                <a:gd name="connsiteY4" fmla="*/ 0 h 12366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3308" h="1236616">
                  <a:moveTo>
                    <a:pt x="0" y="0"/>
                  </a:moveTo>
                  <a:lnTo>
                    <a:pt x="4873308" y="0"/>
                  </a:lnTo>
                  <a:lnTo>
                    <a:pt x="4873308" y="1236616"/>
                  </a:lnTo>
                  <a:lnTo>
                    <a:pt x="0" y="123661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0875" tIns="130875" rIns="130875" bIns="130875" numCol="1" spcCol="1270" anchor="ctr" anchorCtr="0">
              <a:noAutofit/>
            </a:bodyPr>
            <a:lstStyle/>
            <a:p>
              <a:pPr defTabSz="1356614">
                <a:spcBef>
                  <a:spcPct val="0"/>
                </a:spcBef>
                <a:spcAft>
                  <a:spcPct val="35000"/>
                </a:spcAft>
              </a:pPr>
              <a:r>
                <a:rPr lang="en-GB" sz="3052" kern="1200">
                  <a:solidFill>
                    <a:schemeClr val="tx1">
                      <a:hueOff val="0"/>
                      <a:satOff val="0"/>
                      <a:lumOff val="0"/>
                      <a:alphaOff val="0"/>
                    </a:schemeClr>
                  </a:solidFill>
                  <a:latin typeface="+mn-lt"/>
                  <a:ea typeface="+mn-ea"/>
                  <a:cs typeface="+mn-cs"/>
                </a:rPr>
                <a:t>Theory of Planned Behaviour</a:t>
              </a:r>
              <a:endParaRPr lang="en-US" sz="2800" kern="1200"/>
            </a:p>
          </p:txBody>
        </p:sp>
        <p:sp>
          <p:nvSpPr>
            <p:cNvPr id="11" name="Rectangle: Rounded Corners 10">
              <a:extLst>
                <a:ext uri="{FF2B5EF4-FFF2-40B4-BE49-F238E27FC236}">
                  <a16:creationId xmlns:a16="http://schemas.microsoft.com/office/drawing/2014/main" id="{0891E913-E7F4-E99E-275E-B3DF45C01768}"/>
                </a:ext>
              </a:extLst>
            </p:cNvPr>
            <p:cNvSpPr/>
            <p:nvPr/>
          </p:nvSpPr>
          <p:spPr>
            <a:xfrm>
              <a:off x="5484139" y="3571521"/>
              <a:ext cx="6301601" cy="1236616"/>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Rectangle 11">
              <a:extLst>
                <a:ext uri="{FF2B5EF4-FFF2-40B4-BE49-F238E27FC236}">
                  <a16:creationId xmlns:a16="http://schemas.microsoft.com/office/drawing/2014/main" id="{F4290D10-063E-71DC-540F-12DB81301A99}"/>
                </a:ext>
              </a:extLst>
            </p:cNvPr>
            <p:cNvSpPr/>
            <p:nvPr/>
          </p:nvSpPr>
          <p:spPr>
            <a:xfrm>
              <a:off x="5858215" y="3849760"/>
              <a:ext cx="680139" cy="680139"/>
            </a:xfrm>
            <a:prstGeom prst="rect">
              <a:avLst/>
            </a:prstGeom>
          </p:spPr>
          <p:style>
            <a:lnRef idx="2">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GB"/>
            </a:p>
          </p:txBody>
        </p:sp>
        <p:sp>
          <p:nvSpPr>
            <p:cNvPr id="13" name="Freeform: Shape 12">
              <a:extLst>
                <a:ext uri="{FF2B5EF4-FFF2-40B4-BE49-F238E27FC236}">
                  <a16:creationId xmlns:a16="http://schemas.microsoft.com/office/drawing/2014/main" id="{79FD44BC-9EB0-59B4-E11F-D5F94C1AC474}"/>
                </a:ext>
              </a:extLst>
            </p:cNvPr>
            <p:cNvSpPr/>
            <p:nvPr/>
          </p:nvSpPr>
          <p:spPr>
            <a:xfrm>
              <a:off x="6912431" y="3571521"/>
              <a:ext cx="4873308" cy="1236616"/>
            </a:xfrm>
            <a:custGeom>
              <a:avLst/>
              <a:gdLst>
                <a:gd name="connsiteX0" fmla="*/ 0 w 4873308"/>
                <a:gd name="connsiteY0" fmla="*/ 0 h 1236616"/>
                <a:gd name="connsiteX1" fmla="*/ 4873308 w 4873308"/>
                <a:gd name="connsiteY1" fmla="*/ 0 h 1236616"/>
                <a:gd name="connsiteX2" fmla="*/ 4873308 w 4873308"/>
                <a:gd name="connsiteY2" fmla="*/ 1236616 h 1236616"/>
                <a:gd name="connsiteX3" fmla="*/ 0 w 4873308"/>
                <a:gd name="connsiteY3" fmla="*/ 1236616 h 1236616"/>
                <a:gd name="connsiteX4" fmla="*/ 0 w 4873308"/>
                <a:gd name="connsiteY4" fmla="*/ 0 h 12366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3308" h="1236616">
                  <a:moveTo>
                    <a:pt x="0" y="0"/>
                  </a:moveTo>
                  <a:lnTo>
                    <a:pt x="4873308" y="0"/>
                  </a:lnTo>
                  <a:lnTo>
                    <a:pt x="4873308" y="1236616"/>
                  </a:lnTo>
                  <a:lnTo>
                    <a:pt x="0" y="123661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0875" tIns="130875" rIns="130875" bIns="130875" numCol="1" spcCol="1270" anchor="ctr" anchorCtr="0">
              <a:noAutofit/>
            </a:bodyPr>
            <a:lstStyle/>
            <a:p>
              <a:pPr defTabSz="1356614">
                <a:spcBef>
                  <a:spcPct val="0"/>
                </a:spcBef>
                <a:spcAft>
                  <a:spcPct val="35000"/>
                </a:spcAft>
              </a:pPr>
              <a:r>
                <a:rPr lang="en-US" sz="3052" kern="1200">
                  <a:solidFill>
                    <a:schemeClr val="tx1">
                      <a:hueOff val="0"/>
                      <a:satOff val="0"/>
                      <a:lumOff val="0"/>
                      <a:alphaOff val="0"/>
                    </a:schemeClr>
                  </a:solidFill>
                  <a:latin typeface="+mn-lt"/>
                  <a:ea typeface="+mn-ea"/>
                  <a:cs typeface="+mn-cs"/>
                </a:rPr>
                <a:t>Motivation - Maslow </a:t>
              </a:r>
              <a:endParaRPr lang="en-US" sz="2800" kern="1200"/>
            </a:p>
          </p:txBody>
        </p:sp>
      </p:grpSp>
    </p:spTree>
    <p:extLst>
      <p:ext uri="{BB962C8B-B14F-4D97-AF65-F5344CB8AC3E}">
        <p14:creationId xmlns:p14="http://schemas.microsoft.com/office/powerpoint/2010/main" val="336062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993A5-EF0D-08AC-D346-97C4D5B7F851}"/>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dirty="0">
                <a:solidFill>
                  <a:schemeClr val="tx1"/>
                </a:solidFill>
                <a:latin typeface="+mj-lt"/>
                <a:ea typeface="+mj-ea"/>
                <a:cs typeface="+mj-cs"/>
              </a:rPr>
              <a:t>Attitudes</a:t>
            </a:r>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AE3FCE65-A328-76CB-1B8E-037664256C3C}"/>
              </a:ext>
            </a:extLst>
          </p:cNvPr>
          <p:cNvSpPr>
            <a:spLocks noGrp="1"/>
          </p:cNvSpPr>
          <p:nvPr>
            <p:ph type="body" sz="half" idx="2"/>
          </p:nvPr>
        </p:nvSpPr>
        <p:spPr>
          <a:xfrm>
            <a:off x="630936" y="2660904"/>
            <a:ext cx="4818888" cy="3547872"/>
          </a:xfrm>
        </p:spPr>
        <p:txBody>
          <a:bodyPr vert="horz" lIns="91440" tIns="45720" rIns="91440" bIns="45720" rtlCol="0" anchor="t">
            <a:noAutofit/>
          </a:bodyPr>
          <a:lstStyle/>
          <a:p>
            <a:r>
              <a:rPr lang="en-US" sz="2000" b="0" i="0" dirty="0">
                <a:effectLst/>
              </a:rPr>
              <a:t>Psychologists study attitudes because they play a crucial role in shaping our thoughts, </a:t>
            </a:r>
            <a:r>
              <a:rPr lang="en-US" sz="2000" b="0" i="0" dirty="0" err="1">
                <a:effectLst/>
              </a:rPr>
              <a:t>behaviours</a:t>
            </a:r>
            <a:r>
              <a:rPr lang="en-US" sz="2000" b="0" i="0" dirty="0">
                <a:effectLst/>
              </a:rPr>
              <a:t>, and interactions with the world. </a:t>
            </a:r>
          </a:p>
          <a:p>
            <a:r>
              <a:rPr lang="en-US" sz="2000" b="1" i="0" dirty="0">
                <a:effectLst/>
              </a:rPr>
              <a:t>Attitudes are relatively enduring evaluations of people, objects, or ideas, and they influence how we perceive and respond to various situations.</a:t>
            </a:r>
          </a:p>
          <a:p>
            <a:r>
              <a:rPr lang="en-US" sz="2000" b="0" i="0" dirty="0">
                <a:effectLst/>
              </a:rPr>
              <a:t>Understanding attitudes helps psychologists predict </a:t>
            </a:r>
            <a:r>
              <a:rPr lang="en-US" sz="2000" b="0" i="0" dirty="0" err="1">
                <a:effectLst/>
              </a:rPr>
              <a:t>behaviour</a:t>
            </a:r>
            <a:r>
              <a:rPr lang="en-US" sz="2000" b="0" i="0" dirty="0">
                <a:effectLst/>
              </a:rPr>
              <a:t>, improve communication, and develop interventions to change attitudes </a:t>
            </a:r>
            <a:r>
              <a:rPr lang="en-US" sz="2000" b="0" i="0">
                <a:effectLst/>
              </a:rPr>
              <a:t>and </a:t>
            </a:r>
            <a:r>
              <a:rPr lang="en-US" sz="2000"/>
              <a:t>change</a:t>
            </a:r>
            <a:r>
              <a:rPr lang="en-US" sz="2000" b="0" i="0">
                <a:effectLst/>
              </a:rPr>
              <a:t> </a:t>
            </a:r>
            <a:r>
              <a:rPr lang="en-US" sz="2000" b="0" i="0" dirty="0" err="1">
                <a:effectLst/>
              </a:rPr>
              <a:t>behaviour</a:t>
            </a:r>
            <a:r>
              <a:rPr lang="en-US" sz="2000" b="0" i="0" dirty="0">
                <a:effectLst/>
              </a:rPr>
              <a:t>.</a:t>
            </a:r>
            <a:endParaRPr lang="en-US" sz="2000" dirty="0"/>
          </a:p>
        </p:txBody>
      </p:sp>
      <p:pic>
        <p:nvPicPr>
          <p:cNvPr id="5" name="Content Placeholder 4">
            <a:extLst>
              <a:ext uri="{FF2B5EF4-FFF2-40B4-BE49-F238E27FC236}">
                <a16:creationId xmlns:a16="http://schemas.microsoft.com/office/drawing/2014/main" id="{1D99D663-A770-2BBF-20AB-F8D6D28EC86C}"/>
              </a:ext>
            </a:extLst>
          </p:cNvPr>
          <p:cNvPicPr>
            <a:picLocks noGrp="1" noChangeAspect="1"/>
          </p:cNvPicPr>
          <p:nvPr>
            <p:ph idx="1"/>
          </p:nvPr>
        </p:nvPicPr>
        <p:blipFill>
          <a:blip r:embed="rId2"/>
          <a:stretch>
            <a:fillRect/>
          </a:stretch>
        </p:blipFill>
        <p:spPr>
          <a:xfrm>
            <a:off x="6099048" y="1607070"/>
            <a:ext cx="5458968" cy="3643860"/>
          </a:xfrm>
          <a:prstGeom prst="rect">
            <a:avLst/>
          </a:prstGeom>
        </p:spPr>
      </p:pic>
    </p:spTree>
    <p:extLst>
      <p:ext uri="{BB962C8B-B14F-4D97-AF65-F5344CB8AC3E}">
        <p14:creationId xmlns:p14="http://schemas.microsoft.com/office/powerpoint/2010/main" val="1177060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Shape 76"/>
          <p:cNvSpPr>
            <a:spLocks noGrp="1"/>
          </p:cNvSpPr>
          <p:nvPr>
            <p:ph type="title"/>
          </p:nvPr>
        </p:nvSpPr>
        <p:spPr>
          <a:xfrm>
            <a:off x="704209" y="635069"/>
            <a:ext cx="4509236" cy="767705"/>
          </a:xfrm>
          <a:prstGeom prst="rect">
            <a:avLst/>
          </a:prstGeom>
        </p:spPr>
        <p:txBody>
          <a:bodyPr vert="horz" lIns="91440" tIns="45720" rIns="91440" bIns="45720" rtlCol="0" anchor="ctr">
            <a:normAutofit/>
          </a:bodyPr>
          <a:lstStyle/>
          <a:p>
            <a:pPr lvl="0">
              <a:defRPr sz="1800" b="0">
                <a:solidFill>
                  <a:srgbClr val="000000"/>
                </a:solidFill>
              </a:defRPr>
            </a:pPr>
            <a:r>
              <a:rPr lang="en-US" sz="3600" b="1" kern="1200" dirty="0">
                <a:solidFill>
                  <a:schemeClr val="tx1"/>
                </a:solidFill>
                <a:latin typeface="+mj-lt"/>
                <a:ea typeface="+mj-ea"/>
                <a:cs typeface="+mj-cs"/>
              </a:rPr>
              <a:t>Attitudes</a:t>
            </a:r>
          </a:p>
        </p:txBody>
      </p:sp>
      <p:sp>
        <p:nvSpPr>
          <p:cNvPr id="2" name="Text Placeholder 1"/>
          <p:cNvSpPr>
            <a:spLocks noGrp="1"/>
          </p:cNvSpPr>
          <p:nvPr>
            <p:ph type="body" idx="1"/>
          </p:nvPr>
        </p:nvSpPr>
        <p:spPr>
          <a:xfrm>
            <a:off x="720992" y="1402774"/>
            <a:ext cx="4492454" cy="3201312"/>
          </a:xfrm>
        </p:spPr>
        <p:txBody>
          <a:bodyPr vert="horz" lIns="91440" tIns="45720" rIns="91440" bIns="45720" rtlCol="0" anchor="t">
            <a:noAutofit/>
          </a:bodyPr>
          <a:lstStyle/>
          <a:p>
            <a:r>
              <a:rPr lang="en-US" sz="1800" dirty="0" err="1"/>
              <a:t>e.g</a:t>
            </a:r>
            <a:r>
              <a:rPr lang="en-US" sz="1800" dirty="0"/>
              <a:t> - taking pills, gambling, homelessness, smoking or mask wearing  </a:t>
            </a:r>
          </a:p>
          <a:p>
            <a:r>
              <a:rPr lang="en-US" sz="1800" dirty="0"/>
              <a:t>Some early definitions of social psychology regarding social psychology as the study of attitudes (Allport, 1935; Martin &amp; Carlson, 2023) </a:t>
            </a:r>
          </a:p>
          <a:p>
            <a:r>
              <a:rPr lang="en-US" sz="1800" dirty="0"/>
              <a:t>Attitudes can affect the way we pay attention to our environment and the way we behave (Morrison &amp; Bennett, 2016)</a:t>
            </a:r>
          </a:p>
        </p:txBody>
      </p:sp>
      <p:sp>
        <p:nvSpPr>
          <p:cNvPr id="109" name="Oval 108">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green cartoon character wearing a mask&#10;&#10;Description automatically generated">
            <a:extLst>
              <a:ext uri="{FF2B5EF4-FFF2-40B4-BE49-F238E27FC236}">
                <a16:creationId xmlns:a16="http://schemas.microsoft.com/office/drawing/2014/main" id="{D96FFE47-666D-6D2F-6951-DD80B84E524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3" b="257"/>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111" name="Freeform: Shape 110">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626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3" name="Oval 112">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Close-up of a contraceptive pill&#10;&#10;Description automatically generated">
            <a:extLst>
              <a:ext uri="{FF2B5EF4-FFF2-40B4-BE49-F238E27FC236}">
                <a16:creationId xmlns:a16="http://schemas.microsoft.com/office/drawing/2014/main" id="{584A7387-B4B3-FAD4-7AC6-40EAD3B2D65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9651" r="3851" b="2"/>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8" name="Picture 17" descr="A close-up of a cigarette&#10;&#10;Description automatically generated">
            <a:extLst>
              <a:ext uri="{FF2B5EF4-FFF2-40B4-BE49-F238E27FC236}">
                <a16:creationId xmlns:a16="http://schemas.microsoft.com/office/drawing/2014/main" id="{9DD8CE00-EAAC-7D2B-4488-FE838379BA5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3064" r="1213" b="3"/>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115" name="Freeform: Shape 114">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group of dice and poker chips&#10;&#10;Description automatically generated">
            <a:extLst>
              <a:ext uri="{FF2B5EF4-FFF2-40B4-BE49-F238E27FC236}">
                <a16:creationId xmlns:a16="http://schemas.microsoft.com/office/drawing/2014/main" id="{0C08C2E1-7454-7614-2646-CBA3EAFE9F3C}"/>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t="7907" r="5" b="12891"/>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117" name="Freeform: Shape 116">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 name="Picture 14" descr="A person sitting on the street&#10;&#10;Description automatically generated">
            <a:extLst>
              <a:ext uri="{FF2B5EF4-FFF2-40B4-BE49-F238E27FC236}">
                <a16:creationId xmlns:a16="http://schemas.microsoft.com/office/drawing/2014/main" id="{C2BCA510-ACAC-5A0D-4D31-446EB190AC40}"/>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12395" r="22023" b="4"/>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7" name="TextBox 6">
            <a:extLst>
              <a:ext uri="{FF2B5EF4-FFF2-40B4-BE49-F238E27FC236}">
                <a16:creationId xmlns:a16="http://schemas.microsoft.com/office/drawing/2014/main" id="{DBFDB7A5-2D82-68E3-8BAD-41E4BBAE183A}"/>
              </a:ext>
            </a:extLst>
          </p:cNvPr>
          <p:cNvSpPr txBox="1"/>
          <p:nvPr/>
        </p:nvSpPr>
        <p:spPr>
          <a:xfrm>
            <a:off x="9737481" y="6870700"/>
            <a:ext cx="245451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cde.ual.es/en/now-press-conference-about-coronaviru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0" name="TextBox 9">
            <a:extLst>
              <a:ext uri="{FF2B5EF4-FFF2-40B4-BE49-F238E27FC236}">
                <a16:creationId xmlns:a16="http://schemas.microsoft.com/office/drawing/2014/main" id="{1EC9475C-C64C-CAD9-B601-01B1B764EB97}"/>
              </a:ext>
            </a:extLst>
          </p:cNvPr>
          <p:cNvSpPr txBox="1"/>
          <p:nvPr/>
        </p:nvSpPr>
        <p:spPr>
          <a:xfrm>
            <a:off x="7292705" y="6870700"/>
            <a:ext cx="243207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10" tooltip="http://edwinhayden63738.wikidot.com/blog:18">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16" name="TextBox 15">
            <a:extLst>
              <a:ext uri="{FF2B5EF4-FFF2-40B4-BE49-F238E27FC236}">
                <a16:creationId xmlns:a16="http://schemas.microsoft.com/office/drawing/2014/main" id="{BA3E02D1-2BBE-2FDC-925C-D903A94864C8}"/>
              </a:ext>
            </a:extLst>
          </p:cNvPr>
          <p:cNvSpPr txBox="1"/>
          <p:nvPr/>
        </p:nvSpPr>
        <p:spPr>
          <a:xfrm>
            <a:off x="4825487" y="6870700"/>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2" tooltip="https://www.flickr.com/photos/onourtravels/15136070145/in/photolist-p4wjjD-cKHwm-7AGoq-p6q5Ys-6e3H2A-reaAHA-cKEGt-PHTLo9-2iHs4uy-29fhSsQ-8tZ4j9-8fV9Cm-hKSuw-oNWYS6-9kSx6-pNiVan-aSCjdc-EsTFWT-CLyTp8-bfv3k2-35qpgj-LJJj8f-Le4Pzs-LeeSsk-LJJj23-M6GvLQ-7rapnt-BinWHD-5vqQvf-QWSwRC-veibRa-PHTJ9Q-UGXSKW-4RwdGy-VJDQaj-pzGs72-54E3ac-p49oyA-PHTHSs-nVP2R-PHTJo7-avPsYz-8FQig-LZ1jm7-TUd6kb-5JbL23-8cKPVi-7sRYFx-p4pYiE-5DYvcz%E2%80%9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Shape 80"/>
          <p:cNvSpPr>
            <a:spLocks noGrp="1"/>
          </p:cNvSpPr>
          <p:nvPr>
            <p:ph type="title"/>
          </p:nvPr>
        </p:nvSpPr>
        <p:spPr>
          <a:xfrm>
            <a:off x="1371597" y="348865"/>
            <a:ext cx="10044023" cy="877729"/>
          </a:xfrm>
          <a:prstGeom prst="rect">
            <a:avLst/>
          </a:prstGeom>
        </p:spPr>
        <p:txBody>
          <a:bodyPr vert="horz" lIns="91440" tIns="45720" rIns="91440" bIns="45720" rtlCol="0" anchor="ctr">
            <a:normAutofit/>
          </a:bodyPr>
          <a:lstStyle/>
          <a:p>
            <a:pPr lvl="0">
              <a:defRPr sz="1800" b="0">
                <a:solidFill>
                  <a:srgbClr val="000000"/>
                </a:solidFill>
              </a:defRPr>
            </a:pPr>
            <a:r>
              <a:rPr lang="en-US" sz="3700" b="1" kern="1200">
                <a:solidFill>
                  <a:srgbClr val="FFFFFF"/>
                </a:solidFill>
                <a:latin typeface="+mj-lt"/>
                <a:ea typeface="+mj-ea"/>
                <a:cs typeface="+mj-cs"/>
              </a:rPr>
              <a:t>ABC of Attitudes (Himmelfarb and Eagly, 1974)</a:t>
            </a:r>
          </a:p>
        </p:txBody>
      </p:sp>
      <p:grpSp>
        <p:nvGrpSpPr>
          <p:cNvPr id="3" name="Group 2">
            <a:extLst>
              <a:ext uri="{FF2B5EF4-FFF2-40B4-BE49-F238E27FC236}">
                <a16:creationId xmlns:a16="http://schemas.microsoft.com/office/drawing/2014/main" id="{CA6F766D-A74E-5A92-9A56-B6C8D64C966E}"/>
              </a:ext>
            </a:extLst>
          </p:cNvPr>
          <p:cNvGrpSpPr/>
          <p:nvPr/>
        </p:nvGrpSpPr>
        <p:grpSpPr>
          <a:xfrm>
            <a:off x="3269719" y="1631541"/>
            <a:ext cx="4710713" cy="5316377"/>
            <a:chOff x="3269719" y="1631541"/>
            <a:chExt cx="4710713" cy="5316377"/>
          </a:xfrm>
        </p:grpSpPr>
        <p:sp>
          <p:nvSpPr>
            <p:cNvPr id="16" name="Shape 15">
              <a:extLst>
                <a:ext uri="{FF2B5EF4-FFF2-40B4-BE49-F238E27FC236}">
                  <a16:creationId xmlns:a16="http://schemas.microsoft.com/office/drawing/2014/main" id="{682EFCA5-F376-611C-AB7C-314EC813A484}"/>
                </a:ext>
              </a:extLst>
            </p:cNvPr>
            <p:cNvSpPr/>
            <p:nvPr/>
          </p:nvSpPr>
          <p:spPr>
            <a:xfrm>
              <a:off x="3269719" y="1631541"/>
              <a:ext cx="4710713" cy="3768571"/>
            </a:xfrm>
            <a:prstGeom prst="funnel">
              <a:avLst/>
            </a:prstGeom>
          </p:spPr>
          <p:style>
            <a:lnRef idx="1">
              <a:schemeClr val="accent4">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Oval 8">
              <a:extLst>
                <a:ext uri="{FF2B5EF4-FFF2-40B4-BE49-F238E27FC236}">
                  <a16:creationId xmlns:a16="http://schemas.microsoft.com/office/drawing/2014/main" id="{76ED2DD6-5104-D608-383B-26BEB4F49AF2}"/>
                </a:ext>
              </a:extLst>
            </p:cNvPr>
            <p:cNvSpPr/>
            <p:nvPr/>
          </p:nvSpPr>
          <p:spPr>
            <a:xfrm>
              <a:off x="3448053" y="1816605"/>
              <a:ext cx="4340586" cy="1507428"/>
            </a:xfrm>
            <a:prstGeom prst="ellipse">
              <a:avLst/>
            </a:prstGeom>
          </p:spPr>
          <p:style>
            <a:lnRef idx="0">
              <a:schemeClr val="accent4">
                <a:hueOff val="0"/>
                <a:satOff val="0"/>
                <a:lumOff val="0"/>
                <a:alphaOff val="0"/>
              </a:schemeClr>
            </a:lnRef>
            <a:fillRef idx="1">
              <a:schemeClr val="accent4">
                <a:tint val="50000"/>
                <a:alpha val="40000"/>
                <a:hueOff val="0"/>
                <a:satOff val="0"/>
                <a:lumOff val="0"/>
                <a:alphaOff val="0"/>
              </a:schemeClr>
            </a:fillRef>
            <a:effectRef idx="0">
              <a:schemeClr val="accent4">
                <a:tint val="50000"/>
                <a:alpha val="4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1" name="Arrow: Down 10">
              <a:extLst>
                <a:ext uri="{FF2B5EF4-FFF2-40B4-BE49-F238E27FC236}">
                  <a16:creationId xmlns:a16="http://schemas.microsoft.com/office/drawing/2014/main" id="{C31C6CE1-CC55-32CD-4AC9-283E6D695093}"/>
                </a:ext>
              </a:extLst>
            </p:cNvPr>
            <p:cNvSpPr/>
            <p:nvPr/>
          </p:nvSpPr>
          <p:spPr>
            <a:xfrm>
              <a:off x="5204477" y="5507786"/>
              <a:ext cx="841198" cy="538367"/>
            </a:xfrm>
            <a:prstGeom prst="downArrow">
              <a:avLst/>
            </a:prstGeom>
          </p:spPr>
          <p:style>
            <a:lnRef idx="2">
              <a:schemeClr val="lt1">
                <a:hueOff val="0"/>
                <a:satOff val="0"/>
                <a:lumOff val="0"/>
                <a:alphaOff val="0"/>
              </a:schemeClr>
            </a:lnRef>
            <a:fillRef idx="1">
              <a:schemeClr val="accent4">
                <a:tint val="40000"/>
                <a:hueOff val="0"/>
                <a:satOff val="0"/>
                <a:lumOff val="0"/>
                <a:alphaOff val="0"/>
              </a:schemeClr>
            </a:fillRef>
            <a:effectRef idx="0">
              <a:schemeClr val="accent4">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1A71523F-17D3-83A3-1AD1-015996D9A39A}"/>
                </a:ext>
              </a:extLst>
            </p:cNvPr>
            <p:cNvSpPr/>
            <p:nvPr/>
          </p:nvSpPr>
          <p:spPr>
            <a:xfrm>
              <a:off x="3606199" y="5938480"/>
              <a:ext cx="4037754" cy="1009438"/>
            </a:xfrm>
            <a:custGeom>
              <a:avLst/>
              <a:gdLst>
                <a:gd name="connsiteX0" fmla="*/ 0 w 4037754"/>
                <a:gd name="connsiteY0" fmla="*/ 0 h 1009438"/>
                <a:gd name="connsiteX1" fmla="*/ 4037754 w 4037754"/>
                <a:gd name="connsiteY1" fmla="*/ 0 h 1009438"/>
                <a:gd name="connsiteX2" fmla="*/ 4037754 w 4037754"/>
                <a:gd name="connsiteY2" fmla="*/ 1009438 h 1009438"/>
                <a:gd name="connsiteX3" fmla="*/ 0 w 4037754"/>
                <a:gd name="connsiteY3" fmla="*/ 1009438 h 1009438"/>
                <a:gd name="connsiteX4" fmla="*/ 0 w 4037754"/>
                <a:gd name="connsiteY4" fmla="*/ 0 h 1009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7754" h="1009438">
                  <a:moveTo>
                    <a:pt x="0" y="0"/>
                  </a:moveTo>
                  <a:lnTo>
                    <a:pt x="4037754" y="0"/>
                  </a:lnTo>
                  <a:lnTo>
                    <a:pt x="4037754" y="1009438"/>
                  </a:lnTo>
                  <a:lnTo>
                    <a:pt x="0" y="100943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C00000"/>
                  </a:solidFill>
                </a:rPr>
                <a:t>Attitude </a:t>
              </a:r>
            </a:p>
          </p:txBody>
        </p:sp>
        <p:sp>
          <p:nvSpPr>
            <p:cNvPr id="13" name="Freeform: Shape 12">
              <a:extLst>
                <a:ext uri="{FF2B5EF4-FFF2-40B4-BE49-F238E27FC236}">
                  <a16:creationId xmlns:a16="http://schemas.microsoft.com/office/drawing/2014/main" id="{659AE62A-838B-ADE1-6E4D-3BD721FBF3D0}"/>
                </a:ext>
              </a:extLst>
            </p:cNvPr>
            <p:cNvSpPr/>
            <p:nvPr/>
          </p:nvSpPr>
          <p:spPr>
            <a:xfrm>
              <a:off x="4887400" y="3440455"/>
              <a:ext cx="1652900" cy="1786003"/>
            </a:xfrm>
            <a:custGeom>
              <a:avLst/>
              <a:gdLst>
                <a:gd name="connsiteX0" fmla="*/ 0 w 1514158"/>
                <a:gd name="connsiteY0" fmla="*/ 757079 h 1514158"/>
                <a:gd name="connsiteX1" fmla="*/ 757079 w 1514158"/>
                <a:gd name="connsiteY1" fmla="*/ 0 h 1514158"/>
                <a:gd name="connsiteX2" fmla="*/ 1514158 w 1514158"/>
                <a:gd name="connsiteY2" fmla="*/ 757079 h 1514158"/>
                <a:gd name="connsiteX3" fmla="*/ 757079 w 1514158"/>
                <a:gd name="connsiteY3" fmla="*/ 1514158 h 1514158"/>
                <a:gd name="connsiteX4" fmla="*/ 0 w 1514158"/>
                <a:gd name="connsiteY4" fmla="*/ 757079 h 1514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4158" h="1514158">
                  <a:moveTo>
                    <a:pt x="0" y="757079"/>
                  </a:moveTo>
                  <a:cubicBezTo>
                    <a:pt x="0" y="338956"/>
                    <a:pt x="338956" y="0"/>
                    <a:pt x="757079" y="0"/>
                  </a:cubicBezTo>
                  <a:cubicBezTo>
                    <a:pt x="1175202" y="0"/>
                    <a:pt x="1514158" y="338956"/>
                    <a:pt x="1514158" y="757079"/>
                  </a:cubicBezTo>
                  <a:cubicBezTo>
                    <a:pt x="1514158" y="1175202"/>
                    <a:pt x="1175202" y="1514158"/>
                    <a:pt x="757079" y="1514158"/>
                  </a:cubicBezTo>
                  <a:cubicBezTo>
                    <a:pt x="338956" y="1514158"/>
                    <a:pt x="0" y="1175202"/>
                    <a:pt x="0" y="757079"/>
                  </a:cubicBez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62383" tIns="262383" rIns="262383" bIns="262383" numCol="1" spcCol="1270" anchor="ctr" anchorCtr="0">
              <a:noAutofit/>
            </a:bodyPr>
            <a:lstStyle/>
            <a:p>
              <a:pPr marL="0" lvl="0" indent="0" algn="ctr" defTabSz="1422400">
                <a:lnSpc>
                  <a:spcPct val="90000"/>
                </a:lnSpc>
                <a:spcBef>
                  <a:spcPct val="0"/>
                </a:spcBef>
                <a:spcAft>
                  <a:spcPct val="35000"/>
                </a:spcAft>
                <a:buNone/>
              </a:pPr>
              <a:r>
                <a:rPr lang="en-GB" sz="2000" kern="1200" dirty="0"/>
                <a:t>Cognition</a:t>
              </a:r>
              <a:r>
                <a:rPr lang="en-GB" sz="3200" kern="1200" dirty="0"/>
                <a:t> </a:t>
              </a:r>
            </a:p>
          </p:txBody>
        </p:sp>
        <p:sp>
          <p:nvSpPr>
            <p:cNvPr id="14" name="Freeform: Shape 13">
              <a:extLst>
                <a:ext uri="{FF2B5EF4-FFF2-40B4-BE49-F238E27FC236}">
                  <a16:creationId xmlns:a16="http://schemas.microsoft.com/office/drawing/2014/main" id="{A48A24ED-B536-82D0-FC48-D2B9DFFDE425}"/>
                </a:ext>
              </a:extLst>
            </p:cNvPr>
            <p:cNvSpPr/>
            <p:nvPr/>
          </p:nvSpPr>
          <p:spPr>
            <a:xfrm>
              <a:off x="3654804" y="2114323"/>
              <a:ext cx="1871403" cy="1704336"/>
            </a:xfrm>
            <a:custGeom>
              <a:avLst/>
              <a:gdLst>
                <a:gd name="connsiteX0" fmla="*/ 0 w 1652900"/>
                <a:gd name="connsiteY0" fmla="*/ 757079 h 1514158"/>
                <a:gd name="connsiteX1" fmla="*/ 826450 w 1652900"/>
                <a:gd name="connsiteY1" fmla="*/ 0 h 1514158"/>
                <a:gd name="connsiteX2" fmla="*/ 1652900 w 1652900"/>
                <a:gd name="connsiteY2" fmla="*/ 757079 h 1514158"/>
                <a:gd name="connsiteX3" fmla="*/ 826450 w 1652900"/>
                <a:gd name="connsiteY3" fmla="*/ 1514158 h 1514158"/>
                <a:gd name="connsiteX4" fmla="*/ 0 w 1652900"/>
                <a:gd name="connsiteY4" fmla="*/ 757079 h 1514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2900" h="1514158">
                  <a:moveTo>
                    <a:pt x="0" y="757079"/>
                  </a:moveTo>
                  <a:cubicBezTo>
                    <a:pt x="0" y="338956"/>
                    <a:pt x="370014" y="0"/>
                    <a:pt x="826450" y="0"/>
                  </a:cubicBezTo>
                  <a:cubicBezTo>
                    <a:pt x="1282886" y="0"/>
                    <a:pt x="1652900" y="338956"/>
                    <a:pt x="1652900" y="757079"/>
                  </a:cubicBezTo>
                  <a:cubicBezTo>
                    <a:pt x="1652900" y="1175202"/>
                    <a:pt x="1282886" y="1514158"/>
                    <a:pt x="826450" y="1514158"/>
                  </a:cubicBezTo>
                  <a:cubicBezTo>
                    <a:pt x="370014" y="1514158"/>
                    <a:pt x="0" y="1175202"/>
                    <a:pt x="0" y="757079"/>
                  </a:cubicBezTo>
                  <a:close/>
                </a:path>
              </a:pathLst>
            </a:custGeom>
          </p:spPr>
          <p:style>
            <a:lnRef idx="2">
              <a:schemeClr val="lt1">
                <a:hueOff val="0"/>
                <a:satOff val="0"/>
                <a:lumOff val="0"/>
                <a:alphaOff val="0"/>
              </a:schemeClr>
            </a:lnRef>
            <a:fillRef idx="1">
              <a:schemeClr val="accent4">
                <a:hueOff val="3299968"/>
                <a:satOff val="-14601"/>
                <a:lumOff val="-2452"/>
                <a:alphaOff val="0"/>
              </a:schemeClr>
            </a:fillRef>
            <a:effectRef idx="0">
              <a:schemeClr val="accent4">
                <a:hueOff val="3299968"/>
                <a:satOff val="-14601"/>
                <a:lumOff val="-2452"/>
                <a:alphaOff val="0"/>
              </a:schemeClr>
            </a:effectRef>
            <a:fontRef idx="minor">
              <a:schemeClr val="lt1"/>
            </a:fontRef>
          </p:style>
          <p:txBody>
            <a:bodyPr spcFirstLastPara="0" vert="horz" wrap="square" lIns="277622" tIns="257303" rIns="277622" bIns="257303" numCol="1" spcCol="1270" anchor="ctr" anchorCtr="0">
              <a:noAutofit/>
            </a:bodyPr>
            <a:lstStyle/>
            <a:p>
              <a:pPr marL="0" lvl="0" indent="0" algn="ctr" defTabSz="1244600">
                <a:lnSpc>
                  <a:spcPct val="90000"/>
                </a:lnSpc>
                <a:spcBef>
                  <a:spcPct val="0"/>
                </a:spcBef>
                <a:spcAft>
                  <a:spcPct val="35000"/>
                </a:spcAft>
                <a:buNone/>
              </a:pPr>
              <a:r>
                <a:rPr lang="en-GB" sz="2000" kern="1200" dirty="0"/>
                <a:t>Affect</a:t>
              </a:r>
            </a:p>
          </p:txBody>
        </p:sp>
        <p:sp>
          <p:nvSpPr>
            <p:cNvPr id="15" name="Freeform: Shape 14">
              <a:extLst>
                <a:ext uri="{FF2B5EF4-FFF2-40B4-BE49-F238E27FC236}">
                  <a16:creationId xmlns:a16="http://schemas.microsoft.com/office/drawing/2014/main" id="{7F5CDB5C-B7DB-A73C-91A0-752209B2F629}"/>
                </a:ext>
              </a:extLst>
            </p:cNvPr>
            <p:cNvSpPr/>
            <p:nvPr/>
          </p:nvSpPr>
          <p:spPr>
            <a:xfrm>
              <a:off x="5384205" y="1889027"/>
              <a:ext cx="1871403" cy="1732724"/>
            </a:xfrm>
            <a:custGeom>
              <a:avLst/>
              <a:gdLst>
                <a:gd name="connsiteX0" fmla="*/ 0 w 1726715"/>
                <a:gd name="connsiteY0" fmla="*/ 806463 h 1612926"/>
                <a:gd name="connsiteX1" fmla="*/ 863358 w 1726715"/>
                <a:gd name="connsiteY1" fmla="*/ 0 h 1612926"/>
                <a:gd name="connsiteX2" fmla="*/ 1726716 w 1726715"/>
                <a:gd name="connsiteY2" fmla="*/ 806463 h 1612926"/>
                <a:gd name="connsiteX3" fmla="*/ 863358 w 1726715"/>
                <a:gd name="connsiteY3" fmla="*/ 1612926 h 1612926"/>
                <a:gd name="connsiteX4" fmla="*/ 0 w 1726715"/>
                <a:gd name="connsiteY4" fmla="*/ 806463 h 1612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26715" h="1612926">
                  <a:moveTo>
                    <a:pt x="0" y="806463"/>
                  </a:moveTo>
                  <a:cubicBezTo>
                    <a:pt x="0" y="361066"/>
                    <a:pt x="386539" y="0"/>
                    <a:pt x="863358" y="0"/>
                  </a:cubicBezTo>
                  <a:cubicBezTo>
                    <a:pt x="1340177" y="0"/>
                    <a:pt x="1726716" y="361066"/>
                    <a:pt x="1726716" y="806463"/>
                  </a:cubicBezTo>
                  <a:cubicBezTo>
                    <a:pt x="1726716" y="1251860"/>
                    <a:pt x="1340177" y="1612926"/>
                    <a:pt x="863358" y="1612926"/>
                  </a:cubicBezTo>
                  <a:cubicBezTo>
                    <a:pt x="386539" y="1612926"/>
                    <a:pt x="0" y="1251860"/>
                    <a:pt x="0" y="806463"/>
                  </a:cubicBezTo>
                  <a:close/>
                </a:path>
              </a:pathLst>
            </a:custGeom>
          </p:spPr>
          <p:style>
            <a:lnRef idx="2">
              <a:schemeClr val="lt1">
                <a:hueOff val="0"/>
                <a:satOff val="0"/>
                <a:lumOff val="0"/>
                <a:alphaOff val="0"/>
              </a:schemeClr>
            </a:lnRef>
            <a:fillRef idx="1">
              <a:schemeClr val="accent4">
                <a:hueOff val="6599937"/>
                <a:satOff val="-29202"/>
                <a:lumOff val="-4903"/>
                <a:alphaOff val="0"/>
              </a:schemeClr>
            </a:fillRef>
            <a:effectRef idx="0">
              <a:schemeClr val="accent4">
                <a:hueOff val="6599937"/>
                <a:satOff val="-29202"/>
                <a:lumOff val="-4903"/>
                <a:alphaOff val="0"/>
              </a:schemeClr>
            </a:effectRef>
            <a:fontRef idx="minor">
              <a:schemeClr val="lt1"/>
            </a:fontRef>
          </p:style>
          <p:txBody>
            <a:bodyPr spcFirstLastPara="0" vert="horz" wrap="square" lIns="270652" tIns="253988" rIns="270652" bIns="253988" numCol="1" spcCol="1270" anchor="ctr" anchorCtr="0">
              <a:noAutofit/>
            </a:bodyPr>
            <a:lstStyle/>
            <a:p>
              <a:pPr marL="0" lvl="0" indent="0" algn="ctr" defTabSz="622300">
                <a:lnSpc>
                  <a:spcPct val="90000"/>
                </a:lnSpc>
                <a:spcBef>
                  <a:spcPct val="0"/>
                </a:spcBef>
                <a:spcAft>
                  <a:spcPct val="35000"/>
                </a:spcAft>
                <a:buNone/>
              </a:pPr>
              <a:r>
                <a:rPr lang="en-GB" sz="2000" kern="1200" dirty="0"/>
                <a:t>Behavioural intention </a:t>
              </a:r>
            </a:p>
          </p:txBody>
        </p:sp>
      </p:grpSp>
      <p:sp>
        <p:nvSpPr>
          <p:cNvPr id="4" name="TextBox 3">
            <a:extLst>
              <a:ext uri="{FF2B5EF4-FFF2-40B4-BE49-F238E27FC236}">
                <a16:creationId xmlns:a16="http://schemas.microsoft.com/office/drawing/2014/main" id="{5A7D3882-BCBD-5339-ADF2-1AA9498D4CCC}"/>
              </a:ext>
            </a:extLst>
          </p:cNvPr>
          <p:cNvSpPr txBox="1"/>
          <p:nvPr/>
        </p:nvSpPr>
        <p:spPr>
          <a:xfrm>
            <a:off x="9169895" y="1909328"/>
            <a:ext cx="2800999" cy="2056589"/>
          </a:xfrm>
          <a:prstGeom prst="rect">
            <a:avLst/>
          </a:prstGeom>
          <a:noFill/>
        </p:spPr>
        <p:txBody>
          <a:bodyPr wrap="square" rtlCol="0">
            <a:spAutoFit/>
          </a:bodyPr>
          <a:lstStyle/>
          <a:p>
            <a:pPr defTabSz="621792">
              <a:spcAft>
                <a:spcPts val="600"/>
              </a:spcAft>
            </a:pPr>
            <a:r>
              <a:rPr lang="en-GB" sz="2000" kern="1200" dirty="0">
                <a:solidFill>
                  <a:schemeClr val="tx1"/>
                </a:solidFill>
                <a:latin typeface="+mn-lt"/>
                <a:ea typeface="+mn-ea"/>
                <a:cs typeface="+mn-cs"/>
              </a:rPr>
              <a:t>An intention to act in a particular way with a particular object: </a:t>
            </a:r>
          </a:p>
          <a:p>
            <a:pPr defTabSz="621792">
              <a:spcAft>
                <a:spcPts val="600"/>
              </a:spcAft>
            </a:pPr>
            <a:r>
              <a:rPr lang="en-GB" sz="2000" kern="1200" dirty="0">
                <a:solidFill>
                  <a:schemeClr val="tx1"/>
                </a:solidFill>
                <a:latin typeface="+mn-lt"/>
                <a:ea typeface="+mn-ea"/>
                <a:cs typeface="+mn-cs"/>
              </a:rPr>
              <a:t>Intention to smoke </a:t>
            </a:r>
          </a:p>
          <a:p>
            <a:pPr defTabSz="621792">
              <a:spcAft>
                <a:spcPts val="600"/>
              </a:spcAft>
            </a:pPr>
            <a:endParaRPr lang="en-GB" sz="1632" kern="1200" dirty="0">
              <a:solidFill>
                <a:schemeClr val="tx1"/>
              </a:solidFill>
              <a:latin typeface="+mn-lt"/>
              <a:ea typeface="+mn-ea"/>
              <a:cs typeface="+mn-cs"/>
            </a:endParaRPr>
          </a:p>
          <a:p>
            <a:pPr defTabSz="621792">
              <a:spcAft>
                <a:spcPts val="600"/>
              </a:spcAft>
            </a:pPr>
            <a:r>
              <a:rPr lang="en-GB" sz="1632" kern="1200" dirty="0">
                <a:solidFill>
                  <a:schemeClr val="tx1"/>
                </a:solidFill>
                <a:latin typeface="+mn-lt"/>
                <a:ea typeface="+mn-ea"/>
                <a:cs typeface="+mn-cs"/>
              </a:rPr>
              <a:t> </a:t>
            </a:r>
            <a:endParaRPr lang="en-GB" sz="2400" dirty="0"/>
          </a:p>
        </p:txBody>
      </p:sp>
      <p:sp>
        <p:nvSpPr>
          <p:cNvPr id="5" name="TextBox 4">
            <a:extLst>
              <a:ext uri="{FF2B5EF4-FFF2-40B4-BE49-F238E27FC236}">
                <a16:creationId xmlns:a16="http://schemas.microsoft.com/office/drawing/2014/main" id="{F69DBE05-16AA-3B47-88F5-6A323F54CA44}"/>
              </a:ext>
            </a:extLst>
          </p:cNvPr>
          <p:cNvSpPr txBox="1"/>
          <p:nvPr/>
        </p:nvSpPr>
        <p:spPr>
          <a:xfrm>
            <a:off x="357000" y="2961066"/>
            <a:ext cx="2800999" cy="2631490"/>
          </a:xfrm>
          <a:prstGeom prst="rect">
            <a:avLst/>
          </a:prstGeom>
          <a:noFill/>
        </p:spPr>
        <p:txBody>
          <a:bodyPr wrap="square" rtlCol="0">
            <a:spAutoFit/>
          </a:bodyPr>
          <a:lstStyle/>
          <a:p>
            <a:pPr defTabSz="621792">
              <a:spcAft>
                <a:spcPts val="600"/>
              </a:spcAft>
            </a:pPr>
            <a:r>
              <a:rPr lang="en-GB" sz="2000" kern="1200" dirty="0">
                <a:solidFill>
                  <a:schemeClr val="tx1"/>
                </a:solidFill>
                <a:latin typeface="+mn-lt"/>
                <a:ea typeface="+mn-ea"/>
                <a:cs typeface="+mn-cs"/>
              </a:rPr>
              <a:t>A cluster of feelings that an attitude object (Person, activity physical object) arouses: </a:t>
            </a:r>
          </a:p>
          <a:p>
            <a:pPr defTabSz="621792">
              <a:spcAft>
                <a:spcPts val="600"/>
              </a:spcAft>
            </a:pPr>
            <a:r>
              <a:rPr lang="en-GB" sz="2000" kern="1200" dirty="0">
                <a:solidFill>
                  <a:schemeClr val="tx1"/>
                </a:solidFill>
                <a:latin typeface="+mn-lt"/>
                <a:ea typeface="+mn-ea"/>
                <a:cs typeface="+mn-cs"/>
              </a:rPr>
              <a:t>For example, seeing cigarettes and feeling relaxed  </a:t>
            </a:r>
            <a:endParaRPr lang="en-GB" sz="2000" dirty="0"/>
          </a:p>
        </p:txBody>
      </p:sp>
      <p:sp>
        <p:nvSpPr>
          <p:cNvPr id="6" name="TextBox 5">
            <a:extLst>
              <a:ext uri="{FF2B5EF4-FFF2-40B4-BE49-F238E27FC236}">
                <a16:creationId xmlns:a16="http://schemas.microsoft.com/office/drawing/2014/main" id="{CA98B334-0F17-303D-F988-687025F8DF0D}"/>
              </a:ext>
            </a:extLst>
          </p:cNvPr>
          <p:cNvSpPr txBox="1"/>
          <p:nvPr/>
        </p:nvSpPr>
        <p:spPr>
          <a:xfrm>
            <a:off x="8652571" y="4263663"/>
            <a:ext cx="2989302" cy="2169825"/>
          </a:xfrm>
          <a:prstGeom prst="rect">
            <a:avLst/>
          </a:prstGeom>
          <a:noFill/>
        </p:spPr>
        <p:txBody>
          <a:bodyPr wrap="square" rtlCol="0">
            <a:spAutoFit/>
          </a:bodyPr>
          <a:lstStyle/>
          <a:p>
            <a:pPr defTabSz="621792">
              <a:spcAft>
                <a:spcPts val="600"/>
              </a:spcAft>
            </a:pPr>
            <a:r>
              <a:rPr lang="en-GB" sz="2000" kern="1200" dirty="0">
                <a:solidFill>
                  <a:schemeClr val="tx1"/>
                </a:solidFill>
                <a:latin typeface="+mn-lt"/>
                <a:ea typeface="+mn-ea"/>
                <a:cs typeface="+mn-cs"/>
              </a:rPr>
              <a:t>A set of beliefs about an object:  </a:t>
            </a:r>
          </a:p>
          <a:p>
            <a:pPr defTabSz="621792">
              <a:spcAft>
                <a:spcPts val="600"/>
              </a:spcAft>
            </a:pPr>
            <a:r>
              <a:rPr lang="en-GB" sz="2000" kern="1200" dirty="0">
                <a:solidFill>
                  <a:schemeClr val="tx1"/>
                </a:solidFill>
                <a:latin typeface="+mn-lt"/>
                <a:ea typeface="+mn-ea"/>
                <a:cs typeface="+mn-cs"/>
              </a:rPr>
              <a:t>Smoking is bad for health</a:t>
            </a:r>
          </a:p>
          <a:p>
            <a:pPr defTabSz="621792">
              <a:spcAft>
                <a:spcPts val="600"/>
              </a:spcAft>
            </a:pPr>
            <a:r>
              <a:rPr lang="en-GB" sz="2000" kern="1200" dirty="0">
                <a:solidFill>
                  <a:schemeClr val="tx1"/>
                </a:solidFill>
                <a:latin typeface="+mn-lt"/>
                <a:ea typeface="+mn-ea"/>
                <a:cs typeface="+mn-cs"/>
              </a:rPr>
              <a:t>Smoking relaxes me </a:t>
            </a:r>
          </a:p>
          <a:p>
            <a:pPr defTabSz="621792">
              <a:spcAft>
                <a:spcPts val="600"/>
              </a:spcAft>
            </a:pPr>
            <a:r>
              <a:rPr lang="en-GB" sz="2000" kern="1200" dirty="0">
                <a:solidFill>
                  <a:schemeClr val="tx1"/>
                </a:solidFill>
                <a:latin typeface="+mn-lt"/>
                <a:ea typeface="+mn-ea"/>
                <a:cs typeface="+mn-cs"/>
              </a:rPr>
              <a:t>It’s good to smoke with your mates </a:t>
            </a:r>
            <a:endParaRPr lang="en-GB" sz="2000" dirty="0"/>
          </a:p>
        </p:txBody>
      </p:sp>
      <p:pic>
        <p:nvPicPr>
          <p:cNvPr id="8" name="Graphic 7" descr="Head with gears with solid fill">
            <a:extLst>
              <a:ext uri="{FF2B5EF4-FFF2-40B4-BE49-F238E27FC236}">
                <a16:creationId xmlns:a16="http://schemas.microsoft.com/office/drawing/2014/main" id="{0501FF42-4D4C-3FBF-928C-112A365446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6357" y="4662751"/>
            <a:ext cx="624727" cy="597355"/>
          </a:xfrm>
          <a:prstGeom prst="rect">
            <a:avLst/>
          </a:prstGeom>
        </p:spPr>
      </p:pic>
      <p:pic>
        <p:nvPicPr>
          <p:cNvPr id="10" name="Graphic 9" descr="Right Brain with solid fill">
            <a:extLst>
              <a:ext uri="{FF2B5EF4-FFF2-40B4-BE49-F238E27FC236}">
                <a16:creationId xmlns:a16="http://schemas.microsoft.com/office/drawing/2014/main" id="{A14737A5-24C5-21C8-0224-A05359B06AB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15308" y="2130580"/>
            <a:ext cx="624727" cy="624727"/>
          </a:xfrm>
          <a:prstGeom prst="rect">
            <a:avLst/>
          </a:prstGeom>
        </p:spPr>
      </p:pic>
      <p:pic>
        <p:nvPicPr>
          <p:cNvPr id="7" name="Graphic 6" descr="Idea with solid fill">
            <a:extLst>
              <a:ext uri="{FF2B5EF4-FFF2-40B4-BE49-F238E27FC236}">
                <a16:creationId xmlns:a16="http://schemas.microsoft.com/office/drawing/2014/main" id="{E1ECBDB1-58FD-1D6B-DD9D-2D360778F44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09273" y="2245407"/>
            <a:ext cx="624727" cy="624727"/>
          </a:xfrm>
          <a:prstGeom prst="rect">
            <a:avLst/>
          </a:prstGeom>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EFDD8-9E86-422F-9877-AE899AC80BCF}"/>
              </a:ext>
            </a:extLst>
          </p:cNvPr>
          <p:cNvSpPr>
            <a:spLocks noGrp="1"/>
          </p:cNvSpPr>
          <p:nvPr>
            <p:ph type="title"/>
          </p:nvPr>
        </p:nvSpPr>
        <p:spPr/>
        <p:txBody>
          <a:bodyPr/>
          <a:lstStyle/>
          <a:p>
            <a:r>
              <a:rPr lang="en-GB" dirty="0"/>
              <a:t>Changing attitude can lead to behaviour change </a:t>
            </a:r>
          </a:p>
        </p:txBody>
      </p:sp>
      <p:pic>
        <p:nvPicPr>
          <p:cNvPr id="5" name="Content Placeholder 4" descr="A drawing of a lungs with people smoking cigarettes&#10;&#10;Description automatically generated">
            <a:extLst>
              <a:ext uri="{FF2B5EF4-FFF2-40B4-BE49-F238E27FC236}">
                <a16:creationId xmlns:a16="http://schemas.microsoft.com/office/drawing/2014/main" id="{9FC2D432-961E-8A34-E436-F5252A73F22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 y="1615850"/>
            <a:ext cx="2822154" cy="2822154"/>
          </a:xfrm>
        </p:spPr>
      </p:pic>
      <p:sp>
        <p:nvSpPr>
          <p:cNvPr id="6" name="TextBox 5">
            <a:extLst>
              <a:ext uri="{FF2B5EF4-FFF2-40B4-BE49-F238E27FC236}">
                <a16:creationId xmlns:a16="http://schemas.microsoft.com/office/drawing/2014/main" id="{53280400-6701-6593-C4B1-64AA27DFE227}"/>
              </a:ext>
            </a:extLst>
          </p:cNvPr>
          <p:cNvSpPr txBox="1"/>
          <p:nvPr/>
        </p:nvSpPr>
        <p:spPr>
          <a:xfrm>
            <a:off x="1432892" y="3660872"/>
            <a:ext cx="2194564" cy="369332"/>
          </a:xfrm>
          <a:prstGeom prst="rect">
            <a:avLst/>
          </a:prstGeom>
          <a:noFill/>
        </p:spPr>
        <p:txBody>
          <a:bodyPr wrap="square" rtlCol="0">
            <a:spAutoFit/>
          </a:bodyPr>
          <a:lstStyle/>
          <a:p>
            <a:r>
              <a:rPr lang="en-GB" sz="900" dirty="0">
                <a:hlinkClick r:id="rId4" tooltip="https://www.pngall.com/world-no-tobacco-day-png/"/>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7" name="Arrow: Right 6">
            <a:extLst>
              <a:ext uri="{FF2B5EF4-FFF2-40B4-BE49-F238E27FC236}">
                <a16:creationId xmlns:a16="http://schemas.microsoft.com/office/drawing/2014/main" id="{89756D9E-BC90-68F2-6F28-59CEF64F0FEC}"/>
              </a:ext>
            </a:extLst>
          </p:cNvPr>
          <p:cNvSpPr/>
          <p:nvPr/>
        </p:nvSpPr>
        <p:spPr>
          <a:xfrm>
            <a:off x="4635389" y="2773313"/>
            <a:ext cx="2581154" cy="13255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hand breaking cigarettes into a fist&#10;&#10;Description automatically generated">
            <a:extLst>
              <a:ext uri="{FF2B5EF4-FFF2-40B4-BE49-F238E27FC236}">
                <a16:creationId xmlns:a16="http://schemas.microsoft.com/office/drawing/2014/main" id="{B3581ABD-B41C-733E-3025-195790F8CE9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896216" y="2063576"/>
            <a:ext cx="3019386" cy="1704492"/>
          </a:xfrm>
          <a:prstGeom prst="rect">
            <a:avLst/>
          </a:prstGeom>
        </p:spPr>
      </p:pic>
      <p:sp>
        <p:nvSpPr>
          <p:cNvPr id="10" name="TextBox 9">
            <a:extLst>
              <a:ext uri="{FF2B5EF4-FFF2-40B4-BE49-F238E27FC236}">
                <a16:creationId xmlns:a16="http://schemas.microsoft.com/office/drawing/2014/main" id="{CBA41051-5125-BE57-BD1B-227E6098FCFC}"/>
              </a:ext>
            </a:extLst>
          </p:cNvPr>
          <p:cNvSpPr txBox="1"/>
          <p:nvPr/>
        </p:nvSpPr>
        <p:spPr>
          <a:xfrm>
            <a:off x="7870784" y="3845538"/>
            <a:ext cx="2968523" cy="369332"/>
          </a:xfrm>
          <a:prstGeom prst="rect">
            <a:avLst/>
          </a:prstGeom>
          <a:noFill/>
        </p:spPr>
        <p:txBody>
          <a:bodyPr wrap="square" rtlCol="0">
            <a:spAutoFit/>
          </a:bodyPr>
          <a:lstStyle/>
          <a:p>
            <a:r>
              <a:rPr lang="en-GB" sz="900" dirty="0">
                <a:hlinkClick r:id="rId7" tooltip="https://technofaq.org/posts/2019/06/useful-tips-to-stop-harmful-smoking-habit/"/>
              </a:rPr>
              <a:t>This Photo</a:t>
            </a:r>
            <a:r>
              <a:rPr lang="en-GB" sz="900" dirty="0"/>
              <a:t> by Unknown Author is licensed under </a:t>
            </a:r>
            <a:r>
              <a:rPr lang="en-GB" sz="900" dirty="0">
                <a:hlinkClick r:id="rId8" tooltip="https://creativecommons.org/licenses/by-nc-sa/3.0/"/>
              </a:rPr>
              <a:t>CC BY-SA-NC</a:t>
            </a:r>
            <a:endParaRPr lang="en-GB" sz="900" dirty="0"/>
          </a:p>
        </p:txBody>
      </p:sp>
      <p:sp>
        <p:nvSpPr>
          <p:cNvPr id="12" name="TextBox 11">
            <a:extLst>
              <a:ext uri="{FF2B5EF4-FFF2-40B4-BE49-F238E27FC236}">
                <a16:creationId xmlns:a16="http://schemas.microsoft.com/office/drawing/2014/main" id="{0C726C74-E0A2-A2E5-C5A1-52E4A6930146}"/>
              </a:ext>
            </a:extLst>
          </p:cNvPr>
          <p:cNvSpPr txBox="1"/>
          <p:nvPr/>
        </p:nvSpPr>
        <p:spPr>
          <a:xfrm>
            <a:off x="1012624" y="4292340"/>
            <a:ext cx="9826683" cy="1938992"/>
          </a:xfrm>
          <a:prstGeom prst="rect">
            <a:avLst/>
          </a:prstGeom>
          <a:noFill/>
        </p:spPr>
        <p:txBody>
          <a:bodyPr wrap="square">
            <a:spAutoFit/>
          </a:bodyPr>
          <a:lstStyle/>
          <a:p>
            <a:r>
              <a:rPr lang="en-GB" sz="2400" dirty="0"/>
              <a:t>Health campaigns can raise people’s awareness and knowledge of the damage smoking can bring.  </a:t>
            </a:r>
          </a:p>
          <a:p>
            <a:r>
              <a:rPr lang="en-GB" sz="2400" dirty="0"/>
              <a:t>These can lead to people stopping smoking.  </a:t>
            </a:r>
          </a:p>
          <a:p>
            <a:r>
              <a:rPr lang="en-GB" sz="2400" dirty="0"/>
              <a:t>A successful campaign will aim to work on changing all three ABC elements of attitude – Affect, Behaviour, and Cognition.  </a:t>
            </a:r>
          </a:p>
        </p:txBody>
      </p:sp>
    </p:spTree>
    <p:extLst>
      <p:ext uri="{BB962C8B-B14F-4D97-AF65-F5344CB8AC3E}">
        <p14:creationId xmlns:p14="http://schemas.microsoft.com/office/powerpoint/2010/main" val="1996870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E13B9-BA00-83C8-2CB2-9AD5AE89968C}"/>
              </a:ext>
            </a:extLst>
          </p:cNvPr>
          <p:cNvSpPr>
            <a:spLocks noGrp="1"/>
          </p:cNvSpPr>
          <p:nvPr>
            <p:ph type="title"/>
          </p:nvPr>
        </p:nvSpPr>
        <p:spPr/>
        <p:txBody>
          <a:bodyPr>
            <a:normAutofit/>
          </a:bodyPr>
          <a:lstStyle/>
          <a:p>
            <a:r>
              <a:rPr lang="en-GB" sz="5400" dirty="0"/>
              <a:t>Why do we study attitude? </a:t>
            </a:r>
          </a:p>
        </p:txBody>
      </p:sp>
      <p:sp>
        <p:nvSpPr>
          <p:cNvPr id="6" name="TextBox 5">
            <a:extLst>
              <a:ext uri="{FF2B5EF4-FFF2-40B4-BE49-F238E27FC236}">
                <a16:creationId xmlns:a16="http://schemas.microsoft.com/office/drawing/2014/main" id="{06946482-D4A8-507F-7039-7D5575145464}"/>
              </a:ext>
            </a:extLst>
          </p:cNvPr>
          <p:cNvSpPr txBox="1"/>
          <p:nvPr/>
        </p:nvSpPr>
        <p:spPr>
          <a:xfrm>
            <a:off x="514864" y="1690688"/>
            <a:ext cx="7903135" cy="4678204"/>
          </a:xfrm>
          <a:prstGeom prst="rect">
            <a:avLst/>
          </a:prstGeom>
          <a:noFill/>
        </p:spPr>
        <p:txBody>
          <a:bodyPr wrap="square" rtlCol="0">
            <a:spAutoFit/>
          </a:bodyPr>
          <a:lstStyle/>
          <a:p>
            <a:r>
              <a:rPr lang="en-GB" sz="2800" dirty="0"/>
              <a:t>Attitudes seen as one of the most fundamental drivers of human behaviour (</a:t>
            </a:r>
            <a:r>
              <a:rPr lang="en-GB" sz="2800" dirty="0" err="1"/>
              <a:t>Sweldens</a:t>
            </a:r>
            <a:r>
              <a:rPr lang="en-GB" sz="2800" dirty="0"/>
              <a:t>, Corneille &amp; </a:t>
            </a:r>
            <a:r>
              <a:rPr lang="en-GB" sz="2800" dirty="0" err="1"/>
              <a:t>Yzerbyt</a:t>
            </a:r>
            <a:r>
              <a:rPr lang="en-GB" sz="2800" dirty="0"/>
              <a:t>, 2014) </a:t>
            </a:r>
          </a:p>
          <a:p>
            <a:endParaRPr lang="en-GB" sz="2800" dirty="0"/>
          </a:p>
          <a:p>
            <a:r>
              <a:rPr lang="en-GB" sz="2800" dirty="0"/>
              <a:t>In certain situations, our attitude towards an event or issue strongly predicts how we behave.  </a:t>
            </a:r>
          </a:p>
          <a:p>
            <a:pPr marL="914400" lvl="1" indent="-457200">
              <a:buFont typeface="Arial" panose="020B0604020202020204" pitchFamily="34" charset="0"/>
              <a:buChar char="•"/>
            </a:pPr>
            <a:r>
              <a:rPr lang="en-GB" sz="2600" dirty="0"/>
              <a:t>American’s political attitude in the 1984 President election strongly predicted their voting behaviour six months later Kraus (1995) </a:t>
            </a:r>
          </a:p>
          <a:p>
            <a:pPr marL="914400" lvl="1" indent="-457200">
              <a:buFont typeface="Arial" panose="020B0604020202020204" pitchFamily="34" charset="0"/>
              <a:buChar char="•"/>
            </a:pPr>
            <a:r>
              <a:rPr lang="en-GB" sz="2600" dirty="0"/>
              <a:t>Strong attitudes towards an issue more likely to lead to behaviour (Maio &amp; Haddock, 2009)</a:t>
            </a:r>
          </a:p>
        </p:txBody>
      </p:sp>
      <p:pic>
        <p:nvPicPr>
          <p:cNvPr id="9" name="Content Placeholder 8" descr="A knife next to scrabble tiles&#10;&#10;Description automatically generated">
            <a:extLst>
              <a:ext uri="{FF2B5EF4-FFF2-40B4-BE49-F238E27FC236}">
                <a16:creationId xmlns:a16="http://schemas.microsoft.com/office/drawing/2014/main" id="{64732E7F-2EC0-B8FA-69A4-AE26F23AB39F}"/>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93494" y="1135512"/>
            <a:ext cx="3250342" cy="2437757"/>
          </a:xfrm>
        </p:spPr>
      </p:pic>
      <p:sp>
        <p:nvSpPr>
          <p:cNvPr id="10" name="TextBox 9">
            <a:extLst>
              <a:ext uri="{FF2B5EF4-FFF2-40B4-BE49-F238E27FC236}">
                <a16:creationId xmlns:a16="http://schemas.microsoft.com/office/drawing/2014/main" id="{B2126A66-232E-CF6A-057A-7155468965C7}"/>
              </a:ext>
            </a:extLst>
          </p:cNvPr>
          <p:cNvSpPr txBox="1"/>
          <p:nvPr/>
        </p:nvSpPr>
        <p:spPr>
          <a:xfrm>
            <a:off x="8953500" y="3698702"/>
            <a:ext cx="4762500" cy="230832"/>
          </a:xfrm>
          <a:prstGeom prst="rect">
            <a:avLst/>
          </a:prstGeom>
          <a:noFill/>
        </p:spPr>
        <p:txBody>
          <a:bodyPr wrap="square" rtlCol="0">
            <a:spAutoFit/>
          </a:bodyPr>
          <a:lstStyle/>
          <a:p>
            <a:r>
              <a:rPr lang="en-GB" sz="900">
                <a:hlinkClick r:id="rId4" tooltip="https://www.flickr.com/photos/145558967@N03/33282494968"/>
              </a:rPr>
              <a:t>This Photo</a:t>
            </a:r>
            <a:r>
              <a:rPr lang="en-GB" sz="900"/>
              <a:t> by Unknown Author is licensed under </a:t>
            </a:r>
            <a:r>
              <a:rPr lang="en-GB" sz="900">
                <a:hlinkClick r:id="rId5" tooltip="https://creativecommons.org/licenses/by/3.0/"/>
              </a:rPr>
              <a:t>CC BY</a:t>
            </a:r>
            <a:endParaRPr lang="en-GB" sz="900"/>
          </a:p>
        </p:txBody>
      </p:sp>
      <p:pic>
        <p:nvPicPr>
          <p:cNvPr id="12" name="Picture 11" descr="A map of united kingdom with different colored states&#10;&#10;Description automatically generated">
            <a:extLst>
              <a:ext uri="{FF2B5EF4-FFF2-40B4-BE49-F238E27FC236}">
                <a16:creationId xmlns:a16="http://schemas.microsoft.com/office/drawing/2014/main" id="{2E2526E8-B679-5543-925D-47C2B54D514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545110" y="3830594"/>
            <a:ext cx="3398725" cy="2832271"/>
          </a:xfrm>
          <a:prstGeom prst="rect">
            <a:avLst/>
          </a:prstGeom>
        </p:spPr>
      </p:pic>
      <p:sp>
        <p:nvSpPr>
          <p:cNvPr id="13" name="TextBox 12">
            <a:extLst>
              <a:ext uri="{FF2B5EF4-FFF2-40B4-BE49-F238E27FC236}">
                <a16:creationId xmlns:a16="http://schemas.microsoft.com/office/drawing/2014/main" id="{2F17B5BD-381B-E4D4-DB9B-6053F0D6F713}"/>
              </a:ext>
            </a:extLst>
          </p:cNvPr>
          <p:cNvSpPr txBox="1"/>
          <p:nvPr/>
        </p:nvSpPr>
        <p:spPr>
          <a:xfrm>
            <a:off x="3354246" y="6550740"/>
            <a:ext cx="5715000" cy="230832"/>
          </a:xfrm>
          <a:prstGeom prst="rect">
            <a:avLst/>
          </a:prstGeom>
          <a:noFill/>
        </p:spPr>
        <p:txBody>
          <a:bodyPr wrap="square" rtlCol="0">
            <a:spAutoFit/>
          </a:bodyPr>
          <a:lstStyle/>
          <a:p>
            <a:r>
              <a:rPr lang="en-GB" sz="900">
                <a:hlinkClick r:id="rId7" tooltip="https://en.wikipedia.org/wiki/2015_United_Kingdom_general_election"/>
              </a:rPr>
              <a:t>This Photo</a:t>
            </a:r>
            <a:r>
              <a:rPr lang="en-GB" sz="900"/>
              <a:t> by Unknown Author is licensed under </a:t>
            </a:r>
            <a:r>
              <a:rPr lang="en-GB" sz="900">
                <a:hlinkClick r:id="rId8" tooltip="https://creativecommons.org/licenses/by-sa/3.0/"/>
              </a:rPr>
              <a:t>CC BY-SA</a:t>
            </a:r>
            <a:endParaRPr lang="en-GB" sz="900"/>
          </a:p>
        </p:txBody>
      </p:sp>
    </p:spTree>
    <p:extLst>
      <p:ext uri="{BB962C8B-B14F-4D97-AF65-F5344CB8AC3E}">
        <p14:creationId xmlns:p14="http://schemas.microsoft.com/office/powerpoint/2010/main" val="2089262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BC3ECD-EAA3-B665-5967-25084F502604}"/>
              </a:ext>
            </a:extLst>
          </p:cNvPr>
          <p:cNvSpPr>
            <a:spLocks noGrp="1"/>
          </p:cNvSpPr>
          <p:nvPr>
            <p:ph type="title"/>
          </p:nvPr>
        </p:nvSpPr>
        <p:spPr>
          <a:xfrm>
            <a:off x="589009" y="502400"/>
            <a:ext cx="3367171" cy="1818064"/>
          </a:xfrm>
        </p:spPr>
        <p:txBody>
          <a:bodyPr>
            <a:normAutofit fontScale="90000"/>
          </a:bodyPr>
          <a:lstStyle/>
          <a:p>
            <a:pPr algn="ctr"/>
            <a:r>
              <a:rPr lang="en-GB" sz="4000" dirty="0"/>
              <a:t>But: </a:t>
            </a:r>
            <a:br>
              <a:rPr lang="en-GB" sz="4000" dirty="0"/>
            </a:br>
            <a:r>
              <a:rPr lang="en-GB" sz="4000" dirty="0"/>
              <a:t>Attitude does not always predict behaviour</a:t>
            </a:r>
          </a:p>
        </p:txBody>
      </p:sp>
      <p:pic>
        <p:nvPicPr>
          <p:cNvPr id="7" name="Picture 6" descr="A black and white image of a person&#10;&#10;Description automatically generated">
            <a:extLst>
              <a:ext uri="{FF2B5EF4-FFF2-40B4-BE49-F238E27FC236}">
                <a16:creationId xmlns:a16="http://schemas.microsoft.com/office/drawing/2014/main" id="{1D3553EF-E338-919F-740C-375697BFD2A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090" r="-2" b="-2"/>
          <a:stretch/>
        </p:blipFill>
        <p:spPr>
          <a:xfrm>
            <a:off x="4555236" y="6"/>
            <a:ext cx="7636763" cy="2762724"/>
          </a:xfrm>
          <a:prstGeom prst="rect">
            <a:avLst/>
          </a:prstGeom>
        </p:spPr>
      </p:pic>
      <p:sp>
        <p:nvSpPr>
          <p:cNvPr id="19" name="Rectangle 18">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4" descr="A person with question marks above his head&#10;&#10;Description automatically generated">
            <a:extLst>
              <a:ext uri="{FF2B5EF4-FFF2-40B4-BE49-F238E27FC236}">
                <a16:creationId xmlns:a16="http://schemas.microsoft.com/office/drawing/2014/main" id="{8864B8A3-7E86-B046-E046-5DCC906B80DF}"/>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8922" r="6649" b="1"/>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09404AFC-AD18-D4D0-D279-B114BA4D8295}"/>
              </a:ext>
            </a:extLst>
          </p:cNvPr>
          <p:cNvSpPr>
            <a:spLocks noGrp="1"/>
          </p:cNvSpPr>
          <p:nvPr>
            <p:ph idx="1"/>
          </p:nvPr>
        </p:nvSpPr>
        <p:spPr>
          <a:xfrm>
            <a:off x="4781924" y="2954752"/>
            <a:ext cx="7410075" cy="3757334"/>
          </a:xfrm>
        </p:spPr>
        <p:txBody>
          <a:bodyPr anchor="ctr">
            <a:normAutofit fontScale="92500"/>
          </a:bodyPr>
          <a:lstStyle/>
          <a:p>
            <a:pPr marL="0" indent="0">
              <a:buNone/>
            </a:pPr>
            <a:r>
              <a:rPr lang="en-GB" dirty="0"/>
              <a:t>In some cases, the relation between attitudes and behaviour is not as strong:</a:t>
            </a:r>
          </a:p>
          <a:p>
            <a:pPr marL="0" indent="0">
              <a:buNone/>
            </a:pPr>
            <a:endParaRPr lang="en-GB" sz="1300" dirty="0"/>
          </a:p>
          <a:p>
            <a:pPr lvl="1"/>
            <a:r>
              <a:rPr lang="en-GB" sz="2200" dirty="0"/>
              <a:t>People have a positive attitude towards blood donation but may not actively donate blood (Maio &amp; Haddock, 2009). </a:t>
            </a:r>
          </a:p>
          <a:p>
            <a:pPr lvl="1"/>
            <a:r>
              <a:rPr lang="en-GB" sz="2200" dirty="0"/>
              <a:t>Young people may smoke with their friends but hold an ambivalent attitude about smoking.</a:t>
            </a:r>
          </a:p>
          <a:p>
            <a:pPr marL="457200" lvl="1" indent="0">
              <a:buNone/>
            </a:pPr>
            <a:endParaRPr lang="en-GB" sz="2200" dirty="0"/>
          </a:p>
          <a:p>
            <a:pPr marL="457200" lvl="1" indent="0">
              <a:buNone/>
            </a:pPr>
            <a:r>
              <a:rPr lang="en-GB" sz="3500" b="1" u="sng" dirty="0"/>
              <a:t>Other factors also influence how we behave </a:t>
            </a:r>
            <a:endParaRPr lang="en-GB" sz="3500" u="sng" dirty="0"/>
          </a:p>
        </p:txBody>
      </p:sp>
      <p:sp>
        <p:nvSpPr>
          <p:cNvPr id="21" name="Rectangle 20">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8" name="TextBox 7">
            <a:extLst>
              <a:ext uri="{FF2B5EF4-FFF2-40B4-BE49-F238E27FC236}">
                <a16:creationId xmlns:a16="http://schemas.microsoft.com/office/drawing/2014/main" id="{B36CE312-4569-46C9-48FB-1AEE64607E9A}"/>
              </a:ext>
            </a:extLst>
          </p:cNvPr>
          <p:cNvSpPr txBox="1"/>
          <p:nvPr/>
        </p:nvSpPr>
        <p:spPr>
          <a:xfrm>
            <a:off x="9737481" y="256267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newgrounds.com/art/view/komoriart/smoking-kills-bumper-stick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4194276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395737-EF05-6A6D-AFD7-3F58D58E9D4A}"/>
              </a:ext>
            </a:extLst>
          </p:cNvPr>
          <p:cNvSpPr>
            <a:spLocks noGrp="1"/>
          </p:cNvSpPr>
          <p:nvPr>
            <p:ph type="title"/>
          </p:nvPr>
        </p:nvSpPr>
        <p:spPr>
          <a:xfrm>
            <a:off x="572493" y="238539"/>
            <a:ext cx="11018520" cy="1434415"/>
          </a:xfrm>
        </p:spPr>
        <p:txBody>
          <a:bodyPr anchor="b">
            <a:normAutofit/>
          </a:bodyPr>
          <a:lstStyle/>
          <a:p>
            <a:r>
              <a:rPr lang="en-GB" sz="5400" b="1" u="sng"/>
              <a:t>The Theory of Planned Behaviour</a:t>
            </a:r>
          </a:p>
        </p:txBody>
      </p:sp>
      <p:sp>
        <p:nvSpPr>
          <p:cNvPr id="10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EC0122-0151-3992-6367-D4C391FBC8B7}"/>
              </a:ext>
            </a:extLst>
          </p:cNvPr>
          <p:cNvSpPr>
            <a:spLocks noGrp="1"/>
          </p:cNvSpPr>
          <p:nvPr>
            <p:ph idx="1"/>
          </p:nvPr>
        </p:nvSpPr>
        <p:spPr>
          <a:xfrm>
            <a:off x="572493" y="2071316"/>
            <a:ext cx="6713552" cy="4119172"/>
          </a:xfrm>
        </p:spPr>
        <p:txBody>
          <a:bodyPr anchor="t">
            <a:normAutofit/>
          </a:bodyPr>
          <a:lstStyle/>
          <a:p>
            <a:pPr marL="0" indent="0">
              <a:buNone/>
            </a:pPr>
            <a:r>
              <a:rPr lang="en-GB" sz="2200"/>
              <a:t>The theory of planned behaviour is a cognitive theory by Azjen (1985) (</a:t>
            </a:r>
            <a:r>
              <a:rPr lang="en-GB" sz="2200">
                <a:highlight>
                  <a:srgbClr val="FFFFFF"/>
                </a:highlight>
                <a:latin typeface="Cambria" panose="02040503050406030204" pitchFamily="18" charset="0"/>
              </a:rPr>
              <a:t>Ajzen &amp; Schmidt, 2020</a:t>
            </a:r>
            <a:r>
              <a:rPr lang="en-GB" sz="2200"/>
              <a:t>).</a:t>
            </a:r>
          </a:p>
          <a:p>
            <a:pPr marL="0" indent="0">
              <a:buNone/>
            </a:pPr>
            <a:endParaRPr lang="en-GB" sz="2200"/>
          </a:p>
          <a:p>
            <a:pPr marL="0" indent="0">
              <a:buNone/>
            </a:pPr>
            <a:r>
              <a:rPr lang="en-GB" sz="2200"/>
              <a:t>It proposes that a person’s decision to perform a certain behaviour e.g. stopping binge drinking, can be predicted by a number of factors including how strong their intention is to do that behaviour. </a:t>
            </a:r>
          </a:p>
          <a:p>
            <a:endParaRPr lang="en-GB" sz="2200"/>
          </a:p>
          <a:p>
            <a:pPr marL="0" indent="0">
              <a:buNone/>
            </a:pPr>
            <a:r>
              <a:rPr lang="en-GB" sz="2200"/>
              <a:t>This theory is best applied to behaviours that are under our voluntary control, in other words behaviours which we can </a:t>
            </a:r>
            <a:r>
              <a:rPr lang="en-GB" sz="2200" b="1"/>
              <a:t>consciously</a:t>
            </a:r>
            <a:r>
              <a:rPr lang="en-GB" sz="2200"/>
              <a:t> choose to do or not do.  </a:t>
            </a:r>
          </a:p>
          <a:p>
            <a:endParaRPr lang="en-GB" sz="2200"/>
          </a:p>
        </p:txBody>
      </p:sp>
      <p:pic>
        <p:nvPicPr>
          <p:cNvPr id="1026" name="Picture 2" descr="A red puzzle piece with white text&#10;&#10;Description automatically generated">
            <a:extLst>
              <a:ext uri="{FF2B5EF4-FFF2-40B4-BE49-F238E27FC236}">
                <a16:creationId xmlns:a16="http://schemas.microsoft.com/office/drawing/2014/main" id="{75CAF31D-8C81-73F6-5170-1BB5EFACCA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822" r="486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F568D113-76B9-7063-80DD-B1AC59B3530B}"/>
              </a:ext>
            </a:extLst>
          </p:cNvPr>
          <p:cNvSpPr txBox="1"/>
          <p:nvPr/>
        </p:nvSpPr>
        <p:spPr>
          <a:xfrm>
            <a:off x="7468904" y="6346528"/>
            <a:ext cx="4723096" cy="430887"/>
          </a:xfrm>
          <a:prstGeom prst="rect">
            <a:avLst/>
          </a:prstGeom>
          <a:noFill/>
        </p:spPr>
        <p:txBody>
          <a:bodyPr wrap="square">
            <a:spAutoFit/>
          </a:bodyPr>
          <a:lstStyle/>
          <a:p>
            <a:pPr>
              <a:spcAft>
                <a:spcPts val="600"/>
              </a:spcAft>
            </a:pPr>
            <a:r>
              <a:rPr lang="en-GB" sz="1100" dirty="0"/>
              <a:t>https://miro.medium.com/v2/resize:fit:786/format:webp/1*WCutAOzLYZzNofHjWcGFcw.jpeg</a:t>
            </a:r>
          </a:p>
        </p:txBody>
      </p:sp>
    </p:spTree>
    <p:extLst>
      <p:ext uri="{BB962C8B-B14F-4D97-AF65-F5344CB8AC3E}">
        <p14:creationId xmlns:p14="http://schemas.microsoft.com/office/powerpoint/2010/main" val="1168970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Consumer attitudes and behavior: the theory of planned behavior applied to  food consumption decisions | Icek Ajzen - Academia.edu">
            <a:extLst>
              <a:ext uri="{FF2B5EF4-FFF2-40B4-BE49-F238E27FC236}">
                <a16:creationId xmlns:a16="http://schemas.microsoft.com/office/drawing/2014/main" id="{1775AE8A-3D0F-52EA-31E6-1387ABFE07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325" r="5326" b="1"/>
          <a:stretch/>
        </p:blipFill>
        <p:spPr bwMode="auto">
          <a:xfrm>
            <a:off x="7822756" y="1700784"/>
            <a:ext cx="3913503" cy="4379976"/>
          </a:xfrm>
          <a:prstGeom prst="rect">
            <a:avLst/>
          </a:prstGeom>
          <a:noFill/>
          <a:extLst>
            <a:ext uri="{909E8E84-426E-40DD-AFC4-6F175D3DCCD1}">
              <a14:hiddenFill xmlns:a14="http://schemas.microsoft.com/office/drawing/2010/main">
                <a:solidFill>
                  <a:srgbClr val="FFFFFF"/>
                </a:solidFill>
              </a14:hiddenFill>
            </a:ext>
          </a:extLst>
        </p:spPr>
      </p:pic>
      <p:sp>
        <p:nvSpPr>
          <p:cNvPr id="2" name="Speech Bubble: Oval 1">
            <a:extLst>
              <a:ext uri="{FF2B5EF4-FFF2-40B4-BE49-F238E27FC236}">
                <a16:creationId xmlns:a16="http://schemas.microsoft.com/office/drawing/2014/main" id="{ED3D75D2-F737-7560-0A5B-891B52752377}"/>
              </a:ext>
            </a:extLst>
          </p:cNvPr>
          <p:cNvSpPr/>
          <p:nvPr/>
        </p:nvSpPr>
        <p:spPr>
          <a:xfrm>
            <a:off x="185194" y="0"/>
            <a:ext cx="6933432" cy="5726669"/>
          </a:xfrm>
          <a:prstGeom prst="wedgeEllipseCallout">
            <a:avLst>
              <a:gd name="adj1" fmla="val 75218"/>
              <a:gd name="adj2" fmla="val 1690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buNone/>
            </a:pPr>
            <a:r>
              <a:rPr lang="en-US" sz="2400" b="1" dirty="0">
                <a:solidFill>
                  <a:schemeClr val="bg1"/>
                </a:solidFill>
              </a:rPr>
              <a:t>“</a:t>
            </a:r>
            <a:r>
              <a:rPr lang="en-US" sz="2400" b="1" dirty="0"/>
              <a:t>Intentions </a:t>
            </a:r>
            <a:r>
              <a:rPr lang="en-US" sz="2400" dirty="0"/>
              <a:t>are assumed to capture the motivational factors that influence a behavior; they are indications of how hard people are willing to try, of how much of an effort they are planning to exert, in order to perform the behavior. As a general rule, the stronger the intention to engage in a behavior, the more likely should its performance” (Ajzen, 1991, p.181). </a:t>
            </a:r>
          </a:p>
        </p:txBody>
      </p:sp>
    </p:spTree>
    <p:extLst>
      <p:ext uri="{BB962C8B-B14F-4D97-AF65-F5344CB8AC3E}">
        <p14:creationId xmlns:p14="http://schemas.microsoft.com/office/powerpoint/2010/main" val="54884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Online Media 8" title="Introduction to the Theory of Planned Behaviour">
            <a:hlinkClick r:id="" action="ppaction://media"/>
            <a:extLst>
              <a:ext uri="{FF2B5EF4-FFF2-40B4-BE49-F238E27FC236}">
                <a16:creationId xmlns:a16="http://schemas.microsoft.com/office/drawing/2014/main" id="{430B657D-1440-E1F5-061D-71A6DDEDA8E3}"/>
              </a:ext>
            </a:extLst>
          </p:cNvPr>
          <p:cNvPicPr>
            <a:picLocks noGrp="1" noRot="1" noChangeAspect="1"/>
          </p:cNvPicPr>
          <p:nvPr>
            <p:ph idx="1"/>
            <a:videoFile r:link="rId1"/>
          </p:nvPr>
        </p:nvPicPr>
        <p:blipFill>
          <a:blip r:embed="rId4"/>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197529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 red puzzle piece with white text&#10;&#10;Description automatically generated">
            <a:extLst>
              <a:ext uri="{FF2B5EF4-FFF2-40B4-BE49-F238E27FC236}">
                <a16:creationId xmlns:a16="http://schemas.microsoft.com/office/drawing/2014/main" id="{04DE606E-BADE-F146-2E18-A54EEFC845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926" r="-1" b="-1"/>
          <a:stretch/>
        </p:blipFill>
        <p:spPr bwMode="auto">
          <a:xfrm>
            <a:off x="1" y="10"/>
            <a:ext cx="6203372" cy="4399611"/>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7E3AE6-1CDF-6AA6-191A-32E5FDB4DC03}"/>
              </a:ext>
            </a:extLst>
          </p:cNvPr>
          <p:cNvSpPr>
            <a:spLocks noGrp="1"/>
          </p:cNvSpPr>
          <p:nvPr>
            <p:ph type="title"/>
          </p:nvPr>
        </p:nvSpPr>
        <p:spPr>
          <a:xfrm>
            <a:off x="6203372" y="299903"/>
            <a:ext cx="5599593" cy="1899912"/>
          </a:xfrm>
        </p:spPr>
        <p:txBody>
          <a:bodyPr>
            <a:normAutofit/>
          </a:bodyPr>
          <a:lstStyle/>
          <a:p>
            <a:r>
              <a:rPr lang="en-GB" sz="3600" b="1" dirty="0">
                <a:latin typeface="+mn-lt"/>
              </a:rPr>
              <a:t>The intention to do a behaviour is determined by 3 variables: </a:t>
            </a:r>
          </a:p>
        </p:txBody>
      </p:sp>
      <p:graphicFrame>
        <p:nvGraphicFramePr>
          <p:cNvPr id="5" name="Content Placeholder 4">
            <a:extLst>
              <a:ext uri="{FF2B5EF4-FFF2-40B4-BE49-F238E27FC236}">
                <a16:creationId xmlns:a16="http://schemas.microsoft.com/office/drawing/2014/main" id="{08C31274-FC45-D0B5-237B-4504614D9D18}"/>
              </a:ext>
            </a:extLst>
          </p:cNvPr>
          <p:cNvGraphicFramePr>
            <a:graphicFrameLocks noGrp="1"/>
          </p:cNvGraphicFramePr>
          <p:nvPr>
            <p:ph idx="1"/>
            <p:extLst>
              <p:ext uri="{D42A27DB-BD31-4B8C-83A1-F6EECF244321}">
                <p14:modId xmlns:p14="http://schemas.microsoft.com/office/powerpoint/2010/main" val="4290331103"/>
              </p:ext>
            </p:extLst>
          </p:nvPr>
        </p:nvGraphicFramePr>
        <p:xfrm>
          <a:off x="296383" y="2869153"/>
          <a:ext cx="11813979" cy="4105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2309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group of cartoon people&#10;&#10;Description automatically generated">
            <a:extLst>
              <a:ext uri="{FF2B5EF4-FFF2-40B4-BE49-F238E27FC236}">
                <a16:creationId xmlns:a16="http://schemas.microsoft.com/office/drawing/2014/main" id="{9D4CEDA4-1FB2-5C74-3719-04CD7CD8A5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73188" y="592906"/>
            <a:ext cx="2092880" cy="2441863"/>
          </a:xfrm>
          <a:prstGeom prst="rect">
            <a:avLst/>
          </a:prstGeom>
        </p:spPr>
      </p:pic>
      <p:sp>
        <p:nvSpPr>
          <p:cNvPr id="2" name="Title 1">
            <a:extLst>
              <a:ext uri="{FF2B5EF4-FFF2-40B4-BE49-F238E27FC236}">
                <a16:creationId xmlns:a16="http://schemas.microsoft.com/office/drawing/2014/main" id="{4661A683-6C78-C99E-E991-66C6C4E30F37}"/>
              </a:ext>
            </a:extLst>
          </p:cNvPr>
          <p:cNvSpPr>
            <a:spLocks noGrp="1"/>
          </p:cNvSpPr>
          <p:nvPr>
            <p:ph type="title"/>
          </p:nvPr>
        </p:nvSpPr>
        <p:spPr/>
        <p:txBody>
          <a:bodyPr>
            <a:normAutofit/>
          </a:bodyPr>
          <a:lstStyle/>
          <a:p>
            <a:r>
              <a:rPr lang="en-GB" sz="5400" dirty="0"/>
              <a:t>Subjective norms</a:t>
            </a:r>
          </a:p>
        </p:txBody>
      </p:sp>
      <p:pic>
        <p:nvPicPr>
          <p:cNvPr id="5" name="Content Placeholder 4" descr="A white brain with gears in it&#10;&#10;Description automatically generated">
            <a:extLst>
              <a:ext uri="{FF2B5EF4-FFF2-40B4-BE49-F238E27FC236}">
                <a16:creationId xmlns:a16="http://schemas.microsoft.com/office/drawing/2014/main" id="{94E7A96A-ABD5-F157-C617-4577261523DB}"/>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10876" y="2576945"/>
            <a:ext cx="4057218" cy="4057218"/>
          </a:xfrm>
        </p:spPr>
      </p:pic>
      <p:sp>
        <p:nvSpPr>
          <p:cNvPr id="6" name="TextBox 5">
            <a:extLst>
              <a:ext uri="{FF2B5EF4-FFF2-40B4-BE49-F238E27FC236}">
                <a16:creationId xmlns:a16="http://schemas.microsoft.com/office/drawing/2014/main" id="{28BB4CA9-953B-A07E-6A8E-0E7531D77859}"/>
              </a:ext>
            </a:extLst>
          </p:cNvPr>
          <p:cNvSpPr txBox="1"/>
          <p:nvPr/>
        </p:nvSpPr>
        <p:spPr>
          <a:xfrm>
            <a:off x="3918347" y="6539655"/>
            <a:ext cx="4351338" cy="230832"/>
          </a:xfrm>
          <a:prstGeom prst="rect">
            <a:avLst/>
          </a:prstGeom>
          <a:noFill/>
        </p:spPr>
        <p:txBody>
          <a:bodyPr wrap="square" rtlCol="0">
            <a:spAutoFit/>
          </a:bodyPr>
          <a:lstStyle/>
          <a:p>
            <a:r>
              <a:rPr lang="en-GB" sz="900">
                <a:hlinkClick r:id="rId6" tooltip="https://topkit.org/2018/03/20/dont-wait-go-deeper-cultivating-higher-thinking-beginning-classes/"/>
              </a:rPr>
              <a:t>This Photo</a:t>
            </a:r>
            <a:r>
              <a:rPr lang="en-GB" sz="900"/>
              <a:t> by Unknown Author is licensed under </a:t>
            </a:r>
            <a:r>
              <a:rPr lang="en-GB" sz="900">
                <a:hlinkClick r:id="rId7" tooltip="https://creativecommons.org/licenses/by-nc-sa/3.0/"/>
              </a:rPr>
              <a:t>CC BY-SA-NC</a:t>
            </a:r>
            <a:endParaRPr lang="en-GB" sz="900"/>
          </a:p>
        </p:txBody>
      </p:sp>
      <p:pic>
        <p:nvPicPr>
          <p:cNvPr id="8" name="Picture 7" descr="A person and person with their faces cut out&#10;&#10;Description automatically generated">
            <a:extLst>
              <a:ext uri="{FF2B5EF4-FFF2-40B4-BE49-F238E27FC236}">
                <a16:creationId xmlns:a16="http://schemas.microsoft.com/office/drawing/2014/main" id="{F6E52120-5BA3-0772-48A6-3714717EC09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097352" y="1101519"/>
            <a:ext cx="2602115" cy="1984664"/>
          </a:xfrm>
          <a:prstGeom prst="rect">
            <a:avLst/>
          </a:prstGeom>
        </p:spPr>
      </p:pic>
      <p:pic>
        <p:nvPicPr>
          <p:cNvPr id="12" name="Picture 11" descr="A group of colorful people&#10;&#10;Description automatically generated">
            <a:extLst>
              <a:ext uri="{FF2B5EF4-FFF2-40B4-BE49-F238E27FC236}">
                <a16:creationId xmlns:a16="http://schemas.microsoft.com/office/drawing/2014/main" id="{C9F90354-0C74-B600-6555-918CB1B59BA1}"/>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047056" y="4382917"/>
            <a:ext cx="2134899" cy="2134899"/>
          </a:xfrm>
          <a:prstGeom prst="rect">
            <a:avLst/>
          </a:prstGeom>
        </p:spPr>
      </p:pic>
      <p:pic>
        <p:nvPicPr>
          <p:cNvPr id="17" name="Picture 16" descr="A group of glasses with different colored drinks&#10;&#10;Description automatically generated">
            <a:extLst>
              <a:ext uri="{FF2B5EF4-FFF2-40B4-BE49-F238E27FC236}">
                <a16:creationId xmlns:a16="http://schemas.microsoft.com/office/drawing/2014/main" id="{43BDE551-D162-7E45-73C1-D42B90B54951}"/>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1991679" y="3097920"/>
            <a:ext cx="2351722" cy="1443923"/>
          </a:xfrm>
          <a:prstGeom prst="rect">
            <a:avLst/>
          </a:prstGeom>
        </p:spPr>
      </p:pic>
      <p:sp>
        <p:nvSpPr>
          <p:cNvPr id="18" name="TextBox 17">
            <a:extLst>
              <a:ext uri="{FF2B5EF4-FFF2-40B4-BE49-F238E27FC236}">
                <a16:creationId xmlns:a16="http://schemas.microsoft.com/office/drawing/2014/main" id="{19DDA5FB-EFC1-795D-431C-9CFC41865A6E}"/>
              </a:ext>
            </a:extLst>
          </p:cNvPr>
          <p:cNvSpPr txBox="1"/>
          <p:nvPr/>
        </p:nvSpPr>
        <p:spPr>
          <a:xfrm>
            <a:off x="5423211" y="2228671"/>
            <a:ext cx="2478157" cy="1015663"/>
          </a:xfrm>
          <a:prstGeom prst="rect">
            <a:avLst/>
          </a:prstGeom>
          <a:solidFill>
            <a:schemeClr val="bg1">
              <a:lumMod val="95000"/>
            </a:schemeClr>
          </a:solidFill>
        </p:spPr>
        <p:txBody>
          <a:bodyPr wrap="square" rtlCol="0">
            <a:spAutoFit/>
          </a:bodyPr>
          <a:lstStyle/>
          <a:p>
            <a:r>
              <a:rPr lang="en-GB" sz="2000" dirty="0"/>
              <a:t>They all enjoy binge drinking. This is how we have a good time</a:t>
            </a:r>
          </a:p>
        </p:txBody>
      </p:sp>
      <p:sp>
        <p:nvSpPr>
          <p:cNvPr id="20" name="TextBox 19">
            <a:extLst>
              <a:ext uri="{FF2B5EF4-FFF2-40B4-BE49-F238E27FC236}">
                <a16:creationId xmlns:a16="http://schemas.microsoft.com/office/drawing/2014/main" id="{8BE77ACD-D5B5-6C6A-06FC-812F7CBE6543}"/>
              </a:ext>
            </a:extLst>
          </p:cNvPr>
          <p:cNvSpPr txBox="1"/>
          <p:nvPr/>
        </p:nvSpPr>
        <p:spPr>
          <a:xfrm>
            <a:off x="9181955" y="2987422"/>
            <a:ext cx="2722179" cy="707886"/>
          </a:xfrm>
          <a:prstGeom prst="rect">
            <a:avLst/>
          </a:prstGeom>
          <a:solidFill>
            <a:schemeClr val="bg1">
              <a:lumMod val="85000"/>
            </a:schemeClr>
          </a:solidFill>
        </p:spPr>
        <p:txBody>
          <a:bodyPr wrap="square">
            <a:spAutoFit/>
          </a:bodyPr>
          <a:lstStyle/>
          <a:p>
            <a:r>
              <a:rPr lang="en-GB" sz="2000" dirty="0"/>
              <a:t>They worry about me when I am drunk</a:t>
            </a:r>
          </a:p>
        </p:txBody>
      </p:sp>
      <p:sp>
        <p:nvSpPr>
          <p:cNvPr id="22" name="TextBox 21">
            <a:extLst>
              <a:ext uri="{FF2B5EF4-FFF2-40B4-BE49-F238E27FC236}">
                <a16:creationId xmlns:a16="http://schemas.microsoft.com/office/drawing/2014/main" id="{CB9284F7-AD1F-AE65-DD11-9762DCE15FBA}"/>
              </a:ext>
            </a:extLst>
          </p:cNvPr>
          <p:cNvSpPr txBox="1"/>
          <p:nvPr/>
        </p:nvSpPr>
        <p:spPr>
          <a:xfrm>
            <a:off x="8845516" y="5239670"/>
            <a:ext cx="2806262" cy="1323439"/>
          </a:xfrm>
          <a:prstGeom prst="rect">
            <a:avLst/>
          </a:prstGeom>
          <a:solidFill>
            <a:schemeClr val="bg1">
              <a:lumMod val="85000"/>
            </a:schemeClr>
          </a:solidFill>
        </p:spPr>
        <p:txBody>
          <a:bodyPr wrap="square">
            <a:spAutoFit/>
          </a:bodyPr>
          <a:lstStyle/>
          <a:p>
            <a:pPr lvl="0" algn="ctr"/>
            <a:r>
              <a:rPr lang="en-GB" sz="2000" dirty="0"/>
              <a:t>It contributes to anti-social behaviour and puts a strain on the NHS. </a:t>
            </a:r>
            <a:endParaRPr lang="en-US" sz="2000" dirty="0"/>
          </a:p>
        </p:txBody>
      </p:sp>
      <p:cxnSp>
        <p:nvCxnSpPr>
          <p:cNvPr id="28" name="Straight Arrow Connector 27">
            <a:extLst>
              <a:ext uri="{FF2B5EF4-FFF2-40B4-BE49-F238E27FC236}">
                <a16:creationId xmlns:a16="http://schemas.microsoft.com/office/drawing/2014/main" id="{6C85E982-53F8-F616-B6A1-49DE9459C675}"/>
              </a:ext>
            </a:extLst>
          </p:cNvPr>
          <p:cNvCxnSpPr/>
          <p:nvPr/>
        </p:nvCxnSpPr>
        <p:spPr>
          <a:xfrm flipV="1">
            <a:off x="3844150" y="2182657"/>
            <a:ext cx="1755228" cy="893424"/>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18944E21-4B8B-FC87-F12C-004E08F650BC}"/>
              </a:ext>
            </a:extLst>
          </p:cNvPr>
          <p:cNvCxnSpPr>
            <a:cxnSpLocks/>
          </p:cNvCxnSpPr>
          <p:nvPr/>
        </p:nvCxnSpPr>
        <p:spPr>
          <a:xfrm>
            <a:off x="4320805" y="4945975"/>
            <a:ext cx="3110009" cy="855735"/>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32" name="Straight Arrow Connector 31">
            <a:extLst>
              <a:ext uri="{FF2B5EF4-FFF2-40B4-BE49-F238E27FC236}">
                <a16:creationId xmlns:a16="http://schemas.microsoft.com/office/drawing/2014/main" id="{F5EDD2FF-852D-2032-EB48-CDA407403700}"/>
              </a:ext>
            </a:extLst>
          </p:cNvPr>
          <p:cNvCxnSpPr>
            <a:cxnSpLocks/>
          </p:cNvCxnSpPr>
          <p:nvPr/>
        </p:nvCxnSpPr>
        <p:spPr>
          <a:xfrm flipV="1">
            <a:off x="4673127" y="3464643"/>
            <a:ext cx="4586487" cy="67197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5764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5897CCA-486C-491C-B4C1-5E5C95A82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ADA76-C64C-4708-C7C2-A4C95E98FCDC}"/>
              </a:ext>
            </a:extLst>
          </p:cNvPr>
          <p:cNvSpPr>
            <a:spLocks noGrp="1"/>
          </p:cNvSpPr>
          <p:nvPr>
            <p:ph type="title"/>
          </p:nvPr>
        </p:nvSpPr>
        <p:spPr>
          <a:xfrm>
            <a:off x="840828" y="280237"/>
            <a:ext cx="9510191" cy="1843283"/>
          </a:xfrm>
        </p:spPr>
        <p:txBody>
          <a:bodyPr>
            <a:normAutofit/>
          </a:bodyPr>
          <a:lstStyle/>
          <a:p>
            <a:r>
              <a:rPr lang="en-GB" b="1" dirty="0"/>
              <a:t>Perceived behavioural control  </a:t>
            </a:r>
          </a:p>
        </p:txBody>
      </p:sp>
      <p:sp>
        <p:nvSpPr>
          <p:cNvPr id="3" name="Content Placeholder 2">
            <a:extLst>
              <a:ext uri="{FF2B5EF4-FFF2-40B4-BE49-F238E27FC236}">
                <a16:creationId xmlns:a16="http://schemas.microsoft.com/office/drawing/2014/main" id="{DA7C6922-5281-4C99-FB70-D9C34608D36C}"/>
              </a:ext>
            </a:extLst>
          </p:cNvPr>
          <p:cNvSpPr>
            <a:spLocks noGrp="1"/>
          </p:cNvSpPr>
          <p:nvPr>
            <p:ph idx="1"/>
          </p:nvPr>
        </p:nvSpPr>
        <p:spPr>
          <a:xfrm>
            <a:off x="5738649" y="1777748"/>
            <a:ext cx="6251986" cy="4694777"/>
          </a:xfrm>
        </p:spPr>
        <p:txBody>
          <a:bodyPr>
            <a:normAutofit fontScale="92500"/>
          </a:bodyPr>
          <a:lstStyle/>
          <a:p>
            <a:r>
              <a:rPr lang="en-GB" sz="2600" dirty="0"/>
              <a:t>The more </a:t>
            </a:r>
            <a:r>
              <a:rPr lang="en-GB" sz="2600" b="1" dirty="0"/>
              <a:t>control</a:t>
            </a:r>
            <a:r>
              <a:rPr lang="en-GB" sz="2600" dirty="0"/>
              <a:t> we think we have over our behaviour the greater our </a:t>
            </a:r>
            <a:r>
              <a:rPr lang="en-GB" sz="2600" b="1" dirty="0"/>
              <a:t>intention</a:t>
            </a:r>
            <a:r>
              <a:rPr lang="en-GB" sz="2600" dirty="0"/>
              <a:t> becomes to actually perform the behaviour.  </a:t>
            </a:r>
          </a:p>
          <a:p>
            <a:endParaRPr lang="en-GB" sz="2600" dirty="0"/>
          </a:p>
          <a:p>
            <a:r>
              <a:rPr lang="en-GB" sz="2600" dirty="0"/>
              <a:t>This level of intention is also influenced by our </a:t>
            </a:r>
            <a:r>
              <a:rPr lang="en-GB" sz="2600" b="1" dirty="0"/>
              <a:t>personal attitudes </a:t>
            </a:r>
            <a:r>
              <a:rPr lang="en-GB" sz="2600" dirty="0"/>
              <a:t>and </a:t>
            </a:r>
            <a:r>
              <a:rPr lang="en-GB" sz="2600" b="1" dirty="0"/>
              <a:t>subjective norms</a:t>
            </a:r>
            <a:r>
              <a:rPr lang="en-GB" sz="2600" dirty="0"/>
              <a:t>. </a:t>
            </a:r>
          </a:p>
          <a:p>
            <a:endParaRPr lang="en-GB" sz="2600" dirty="0"/>
          </a:p>
          <a:p>
            <a:r>
              <a:rPr lang="en-GB" sz="2600" dirty="0"/>
              <a:t>Additionally, if we think we have more </a:t>
            </a:r>
            <a:r>
              <a:rPr lang="en-GB" sz="2600" b="1" dirty="0"/>
              <a:t>control</a:t>
            </a:r>
            <a:r>
              <a:rPr lang="en-GB" sz="2600" dirty="0"/>
              <a:t> over our behaviour then this also means we try harder and longer to succeed when actually </a:t>
            </a:r>
            <a:r>
              <a:rPr lang="en-GB" sz="2600" b="1" dirty="0"/>
              <a:t>performing the behaviour</a:t>
            </a:r>
            <a:r>
              <a:rPr lang="en-GB" sz="2600" dirty="0"/>
              <a:t>. </a:t>
            </a:r>
          </a:p>
          <a:p>
            <a:endParaRPr lang="en-GB" sz="2600" dirty="0"/>
          </a:p>
        </p:txBody>
      </p:sp>
      <p:graphicFrame>
        <p:nvGraphicFramePr>
          <p:cNvPr id="5" name="Diagram 4">
            <a:extLst>
              <a:ext uri="{FF2B5EF4-FFF2-40B4-BE49-F238E27FC236}">
                <a16:creationId xmlns:a16="http://schemas.microsoft.com/office/drawing/2014/main" id="{E132B726-A7FB-93E6-FDF4-0ED52424C242}"/>
              </a:ext>
            </a:extLst>
          </p:cNvPr>
          <p:cNvGraphicFramePr/>
          <p:nvPr>
            <p:extLst>
              <p:ext uri="{D42A27DB-BD31-4B8C-83A1-F6EECF244321}">
                <p14:modId xmlns:p14="http://schemas.microsoft.com/office/powerpoint/2010/main" val="280637489"/>
              </p:ext>
            </p:extLst>
          </p:nvPr>
        </p:nvGraphicFramePr>
        <p:xfrm>
          <a:off x="142724" y="1927506"/>
          <a:ext cx="5453200" cy="3728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3241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6785-908D-82F2-56EE-F53E07425582}"/>
              </a:ext>
            </a:extLst>
          </p:cNvPr>
          <p:cNvSpPr>
            <a:spLocks noGrp="1"/>
          </p:cNvSpPr>
          <p:nvPr>
            <p:ph type="title"/>
          </p:nvPr>
        </p:nvSpPr>
        <p:spPr/>
        <p:txBody>
          <a:bodyPr/>
          <a:lstStyle/>
          <a:p>
            <a:r>
              <a:rPr lang="en-GB" b="1" u="sng" dirty="0"/>
              <a:t>Theory of Planned Behaviour </a:t>
            </a:r>
            <a:br>
              <a:rPr lang="en-GB" b="1" dirty="0"/>
            </a:br>
            <a:r>
              <a:rPr lang="en-GB" sz="2800" dirty="0"/>
              <a:t>(</a:t>
            </a:r>
            <a:r>
              <a:rPr lang="en-GB" sz="2800" dirty="0">
                <a:solidFill>
                  <a:srgbClr val="212121"/>
                </a:solidFill>
                <a:highlight>
                  <a:srgbClr val="FFFFFF"/>
                </a:highlight>
              </a:rPr>
              <a:t>Ajzen &amp; Schmidt, 2020</a:t>
            </a:r>
            <a:r>
              <a:rPr lang="en-GB" sz="2800" dirty="0"/>
              <a:t>)</a:t>
            </a:r>
          </a:p>
        </p:txBody>
      </p:sp>
      <p:sp>
        <p:nvSpPr>
          <p:cNvPr id="4" name="Content Placeholder 3">
            <a:extLst>
              <a:ext uri="{FF2B5EF4-FFF2-40B4-BE49-F238E27FC236}">
                <a16:creationId xmlns:a16="http://schemas.microsoft.com/office/drawing/2014/main" id="{04DC5923-1177-A5E5-FC8D-D5D71B9477A7}"/>
              </a:ext>
            </a:extLst>
          </p:cNvPr>
          <p:cNvSpPr>
            <a:spLocks noGrp="1"/>
          </p:cNvSpPr>
          <p:nvPr>
            <p:ph idx="1"/>
          </p:nvPr>
        </p:nvSpPr>
        <p:spPr/>
        <p:txBody>
          <a:bodyPr/>
          <a:lstStyle/>
          <a:p>
            <a:pPr marL="0" indent="0">
              <a:buNone/>
            </a:pPr>
            <a:r>
              <a:rPr lang="en-GB" dirty="0"/>
              <a:t>Intention is the strongest predictor to a person’s behavioural change </a:t>
            </a:r>
          </a:p>
          <a:p>
            <a:endParaRPr lang="en-GB" dirty="0"/>
          </a:p>
        </p:txBody>
      </p:sp>
      <p:pic>
        <p:nvPicPr>
          <p:cNvPr id="1028" name="Picture 4">
            <a:extLst>
              <a:ext uri="{FF2B5EF4-FFF2-40B4-BE49-F238E27FC236}">
                <a16:creationId xmlns:a16="http://schemas.microsoft.com/office/drawing/2014/main" id="{90B78F5C-D00D-F4A0-B232-906A231F44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0625" y="2718472"/>
            <a:ext cx="7396479" cy="345849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DA0A0AA-D3AA-9136-0389-272107B92A61}"/>
              </a:ext>
            </a:extLst>
          </p:cNvPr>
          <p:cNvSpPr txBox="1"/>
          <p:nvPr/>
        </p:nvSpPr>
        <p:spPr>
          <a:xfrm>
            <a:off x="568960" y="6308209"/>
            <a:ext cx="7396480" cy="261610"/>
          </a:xfrm>
          <a:prstGeom prst="rect">
            <a:avLst/>
          </a:prstGeom>
          <a:noFill/>
        </p:spPr>
        <p:txBody>
          <a:bodyPr wrap="square">
            <a:spAutoFit/>
          </a:bodyPr>
          <a:lstStyle/>
          <a:p>
            <a:r>
              <a:rPr lang="en-GB" sz="1100" dirty="0"/>
              <a:t>https://ua.pressbooks.pub/app/uploads/sites/28/2021/04/TPB-new2.png</a:t>
            </a:r>
          </a:p>
        </p:txBody>
      </p:sp>
      <p:sp>
        <p:nvSpPr>
          <p:cNvPr id="3" name="TextBox 2">
            <a:extLst>
              <a:ext uri="{FF2B5EF4-FFF2-40B4-BE49-F238E27FC236}">
                <a16:creationId xmlns:a16="http://schemas.microsoft.com/office/drawing/2014/main" id="{23D86225-2247-1985-FDC7-1BA20F5B0E5B}"/>
              </a:ext>
            </a:extLst>
          </p:cNvPr>
          <p:cNvSpPr txBox="1"/>
          <p:nvPr/>
        </p:nvSpPr>
        <p:spPr>
          <a:xfrm>
            <a:off x="5758249" y="4831492"/>
            <a:ext cx="6042454" cy="830997"/>
          </a:xfrm>
          <a:prstGeom prst="rect">
            <a:avLst/>
          </a:prstGeom>
          <a:noFill/>
        </p:spPr>
        <p:txBody>
          <a:bodyPr wrap="square" rtlCol="0">
            <a:spAutoFit/>
          </a:bodyPr>
          <a:lstStyle/>
          <a:p>
            <a:r>
              <a:rPr lang="en-GB" sz="2400" dirty="0"/>
              <a:t>Three key components in influencing a  person’s intention to behave in a certain way. </a:t>
            </a:r>
          </a:p>
        </p:txBody>
      </p:sp>
    </p:spTree>
    <p:extLst>
      <p:ext uri="{BB962C8B-B14F-4D97-AF65-F5344CB8AC3E}">
        <p14:creationId xmlns:p14="http://schemas.microsoft.com/office/powerpoint/2010/main" val="204510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D75C0-9B6B-6559-89E9-7D686C6D1A03}"/>
              </a:ext>
            </a:extLst>
          </p:cNvPr>
          <p:cNvSpPr>
            <a:spLocks noGrp="1"/>
          </p:cNvSpPr>
          <p:nvPr>
            <p:ph type="title"/>
          </p:nvPr>
        </p:nvSpPr>
        <p:spPr/>
        <p:txBody>
          <a:bodyPr/>
          <a:lstStyle/>
          <a:p>
            <a:r>
              <a:rPr lang="en-GB" dirty="0"/>
              <a:t>Remember Theory of Planned Behaviour more easily </a:t>
            </a:r>
          </a:p>
        </p:txBody>
      </p:sp>
      <p:pic>
        <p:nvPicPr>
          <p:cNvPr id="4" name="Picture 4">
            <a:extLst>
              <a:ext uri="{FF2B5EF4-FFF2-40B4-BE49-F238E27FC236}">
                <a16:creationId xmlns:a16="http://schemas.microsoft.com/office/drawing/2014/main" id="{BE9D3B1A-FBA2-0950-85C0-9468D1B8420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1053" y="1847953"/>
            <a:ext cx="4349987" cy="215276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6EA66A66-27C6-1B6B-9AC7-DF2EEE985DDB}"/>
              </a:ext>
            </a:extLst>
          </p:cNvPr>
          <p:cNvGraphicFramePr/>
          <p:nvPr>
            <p:extLst>
              <p:ext uri="{D42A27DB-BD31-4B8C-83A1-F6EECF244321}">
                <p14:modId xmlns:p14="http://schemas.microsoft.com/office/powerpoint/2010/main" val="1914230685"/>
              </p:ext>
            </p:extLst>
          </p:nvPr>
        </p:nvGraphicFramePr>
        <p:xfrm>
          <a:off x="3728720" y="226398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7" name="Straight Connector 6">
            <a:extLst>
              <a:ext uri="{FF2B5EF4-FFF2-40B4-BE49-F238E27FC236}">
                <a16:creationId xmlns:a16="http://schemas.microsoft.com/office/drawing/2014/main" id="{7B100FE7-858C-7AF9-FCC4-924C290A342B}"/>
              </a:ext>
            </a:extLst>
          </p:cNvPr>
          <p:cNvCxnSpPr/>
          <p:nvPr/>
        </p:nvCxnSpPr>
        <p:spPr>
          <a:xfrm>
            <a:off x="5862320" y="3759200"/>
            <a:ext cx="3942080" cy="74168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7733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D75C0-9B6B-6559-89E9-7D686C6D1A03}"/>
              </a:ext>
            </a:extLst>
          </p:cNvPr>
          <p:cNvSpPr>
            <a:spLocks noGrp="1"/>
          </p:cNvSpPr>
          <p:nvPr>
            <p:ph type="title"/>
          </p:nvPr>
        </p:nvSpPr>
        <p:spPr/>
        <p:txBody>
          <a:bodyPr/>
          <a:lstStyle/>
          <a:p>
            <a:r>
              <a:rPr lang="en-GB" dirty="0"/>
              <a:t>CAN I….of Theory of Planned Behaviour  </a:t>
            </a:r>
          </a:p>
        </p:txBody>
      </p:sp>
      <p:graphicFrame>
        <p:nvGraphicFramePr>
          <p:cNvPr id="5" name="Diagram 4">
            <a:extLst>
              <a:ext uri="{FF2B5EF4-FFF2-40B4-BE49-F238E27FC236}">
                <a16:creationId xmlns:a16="http://schemas.microsoft.com/office/drawing/2014/main" id="{6EA66A66-27C6-1B6B-9AC7-DF2EEE985DDB}"/>
              </a:ext>
            </a:extLst>
          </p:cNvPr>
          <p:cNvGraphicFramePr/>
          <p:nvPr>
            <p:extLst>
              <p:ext uri="{D42A27DB-BD31-4B8C-83A1-F6EECF244321}">
                <p14:modId xmlns:p14="http://schemas.microsoft.com/office/powerpoint/2010/main" val="1709720135"/>
              </p:ext>
            </p:extLst>
          </p:nvPr>
        </p:nvGraphicFramePr>
        <p:xfrm>
          <a:off x="838200" y="169068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7" name="Straight Connector 6">
            <a:extLst>
              <a:ext uri="{FF2B5EF4-FFF2-40B4-BE49-F238E27FC236}">
                <a16:creationId xmlns:a16="http://schemas.microsoft.com/office/drawing/2014/main" id="{7B100FE7-858C-7AF9-FCC4-924C290A342B}"/>
              </a:ext>
            </a:extLst>
          </p:cNvPr>
          <p:cNvCxnSpPr>
            <a:cxnSpLocks/>
          </p:cNvCxnSpPr>
          <p:nvPr/>
        </p:nvCxnSpPr>
        <p:spPr>
          <a:xfrm>
            <a:off x="2931160" y="3058160"/>
            <a:ext cx="4180840" cy="896002"/>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A2B4545-7091-B71E-930E-1BB0B98BE039}"/>
              </a:ext>
            </a:extLst>
          </p:cNvPr>
          <p:cNvSpPr>
            <a:spLocks noGrp="1"/>
          </p:cNvSpPr>
          <p:nvPr>
            <p:ph idx="1"/>
          </p:nvPr>
        </p:nvSpPr>
        <p:spPr>
          <a:xfrm>
            <a:off x="604520" y="1454922"/>
            <a:ext cx="10515600" cy="4351338"/>
          </a:xfrm>
        </p:spPr>
        <p:txBody>
          <a:bodyPr>
            <a:normAutofit/>
          </a:bodyPr>
          <a:lstStyle/>
          <a:p>
            <a:pPr marL="0" indent="0">
              <a:buNone/>
            </a:pPr>
            <a:r>
              <a:rPr lang="en-GB" sz="2400" dirty="0"/>
              <a:t>Replace B for ‘stop smoking’, ‘start going to exercise classes’, or ‘completing parental training’, or ‘reduce binge drinking’   </a:t>
            </a:r>
          </a:p>
        </p:txBody>
      </p:sp>
    </p:spTree>
    <p:extLst>
      <p:ext uri="{BB962C8B-B14F-4D97-AF65-F5344CB8AC3E}">
        <p14:creationId xmlns:p14="http://schemas.microsoft.com/office/powerpoint/2010/main" val="90833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E3AE6-7013-79BD-42A9-CEC5EE83B58B}"/>
              </a:ext>
            </a:extLst>
          </p:cNvPr>
          <p:cNvSpPr>
            <a:spLocks noGrp="1"/>
          </p:cNvSpPr>
          <p:nvPr>
            <p:ph type="title"/>
          </p:nvPr>
        </p:nvSpPr>
        <p:spPr>
          <a:xfrm>
            <a:off x="572493" y="238539"/>
            <a:ext cx="11018520" cy="1434415"/>
          </a:xfrm>
        </p:spPr>
        <p:txBody>
          <a:bodyPr anchor="b">
            <a:normAutofit/>
          </a:bodyPr>
          <a:lstStyle/>
          <a:p>
            <a:r>
              <a:rPr lang="en-GB" sz="5400"/>
              <a:t>Applying TPB</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529082-1F52-B893-DD02-0110E34BDC7B}"/>
              </a:ext>
            </a:extLst>
          </p:cNvPr>
          <p:cNvSpPr>
            <a:spLocks noGrp="1"/>
          </p:cNvSpPr>
          <p:nvPr>
            <p:ph idx="1"/>
          </p:nvPr>
        </p:nvSpPr>
        <p:spPr>
          <a:xfrm>
            <a:off x="572492" y="2071316"/>
            <a:ext cx="7261997" cy="4119172"/>
          </a:xfrm>
        </p:spPr>
        <p:txBody>
          <a:bodyPr anchor="t">
            <a:normAutofit fontScale="25000" lnSpcReduction="20000"/>
          </a:bodyPr>
          <a:lstStyle/>
          <a:p>
            <a:pPr marL="0" indent="0">
              <a:buNone/>
            </a:pPr>
            <a:r>
              <a:rPr lang="en-GB" sz="9600" dirty="0"/>
              <a:t>This theory is useful for explaining voluntary behaviour – behaviour we choose to do or not do. </a:t>
            </a:r>
          </a:p>
          <a:p>
            <a:pPr marL="0" indent="0">
              <a:buNone/>
            </a:pPr>
            <a:r>
              <a:rPr lang="en-GB" sz="9600" dirty="0"/>
              <a:t>It recognises the influences of peers on our behaviour (through the inclusion of subjective norms) and we know that the opinions of those around us do have a powerful influence on our behaviour. </a:t>
            </a:r>
          </a:p>
          <a:p>
            <a:pPr marL="0" indent="0">
              <a:buNone/>
            </a:pPr>
            <a:endParaRPr lang="en-GB" sz="9600" dirty="0"/>
          </a:p>
          <a:p>
            <a:pPr marL="0" indent="0">
              <a:buNone/>
            </a:pPr>
            <a:r>
              <a:rPr lang="en-GB" sz="9600" dirty="0"/>
              <a:t>A recent systematic review shows that TPB was effective in health behaviour interventions with patients with chronic diseases in different countries (Paul et al., 2023).</a:t>
            </a:r>
          </a:p>
          <a:p>
            <a:endParaRPr lang="en-GB" sz="2200" dirty="0"/>
          </a:p>
        </p:txBody>
      </p:sp>
      <p:pic>
        <p:nvPicPr>
          <p:cNvPr id="7" name="Picture 6" descr="A person holding a magnifying glass and pencil&#10;&#10;Description automatically generated">
            <a:extLst>
              <a:ext uri="{FF2B5EF4-FFF2-40B4-BE49-F238E27FC236}">
                <a16:creationId xmlns:a16="http://schemas.microsoft.com/office/drawing/2014/main" id="{09CD51AD-CD81-72F0-4673-49A2A69DCA7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935" r="10153" b="2"/>
          <a:stretch/>
        </p:blipFill>
        <p:spPr>
          <a:xfrm>
            <a:off x="7675658" y="2093976"/>
            <a:ext cx="3941064" cy="4096512"/>
          </a:xfrm>
          <a:prstGeom prst="rect">
            <a:avLst/>
          </a:prstGeom>
        </p:spPr>
      </p:pic>
      <p:sp>
        <p:nvSpPr>
          <p:cNvPr id="8" name="TextBox 7">
            <a:extLst>
              <a:ext uri="{FF2B5EF4-FFF2-40B4-BE49-F238E27FC236}">
                <a16:creationId xmlns:a16="http://schemas.microsoft.com/office/drawing/2014/main" id="{482B8EC7-3347-A19F-8E71-778495CA423B}"/>
              </a:ext>
            </a:extLst>
          </p:cNvPr>
          <p:cNvSpPr txBox="1"/>
          <p:nvPr/>
        </p:nvSpPr>
        <p:spPr>
          <a:xfrm>
            <a:off x="9027552" y="5990433"/>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k12.thoughtfullearning.com/minilesson/evaluating-sources-inform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081359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2626FB-B246-5CF3-D5C0-DEBF65F32ACB}"/>
              </a:ext>
            </a:extLst>
          </p:cNvPr>
          <p:cNvSpPr>
            <a:spLocks noGrp="1"/>
          </p:cNvSpPr>
          <p:nvPr>
            <p:ph idx="1"/>
          </p:nvPr>
        </p:nvSpPr>
        <p:spPr>
          <a:xfrm>
            <a:off x="5150069" y="176241"/>
            <a:ext cx="6889532" cy="6483075"/>
          </a:xfrm>
          <a:noFill/>
          <a:ln>
            <a:noFill/>
          </a:ln>
        </p:spPr>
        <p:txBody>
          <a:bodyPr anchor="ctr">
            <a:noAutofit/>
          </a:bodyPr>
          <a:lstStyle/>
          <a:p>
            <a:pPr marL="0" indent="0">
              <a:buNone/>
            </a:pPr>
            <a:r>
              <a:rPr lang="en-GB" sz="2400" dirty="0"/>
              <a:t>It has been used in health education campaigns to try to reduce unhealthy behaviour such as smoking. One way to do this is to make people aware of the percentage of people engaging in the unhealthy behaviour. </a:t>
            </a:r>
          </a:p>
          <a:p>
            <a:pPr marL="0" indent="0">
              <a:buNone/>
            </a:pPr>
            <a:endParaRPr lang="en-GB" sz="2400" dirty="0"/>
          </a:p>
          <a:p>
            <a:pPr marL="0" indent="0">
              <a:buNone/>
            </a:pPr>
            <a:r>
              <a:rPr lang="en-GB" sz="2400" dirty="0"/>
              <a:t>Teenagers who smoke might be part of a peer group who all smoke.  Therefore, smoking is the group norm for them. Smoking makes them part of the group.   Helping to make these individuals aware of the fact that most teenagers don’t smoke can help to change their subjective norm about smoking, so they are more likely to quit.   </a:t>
            </a:r>
          </a:p>
        </p:txBody>
      </p:sp>
      <p:pic>
        <p:nvPicPr>
          <p:cNvPr id="5" name="Picture 4" descr="A thumb up symbol with a button&#10;&#10;Description automatically generated">
            <a:extLst>
              <a:ext uri="{FF2B5EF4-FFF2-40B4-BE49-F238E27FC236}">
                <a16:creationId xmlns:a16="http://schemas.microsoft.com/office/drawing/2014/main" id="{A6B81DDA-7635-BB00-A3A7-2A3975B0D3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9701" y="325820"/>
            <a:ext cx="5779770" cy="4950373"/>
          </a:xfrm>
          <a:prstGeom prst="rect">
            <a:avLst/>
          </a:prstGeom>
        </p:spPr>
      </p:pic>
      <p:sp>
        <p:nvSpPr>
          <p:cNvPr id="6" name="TextBox 5">
            <a:extLst>
              <a:ext uri="{FF2B5EF4-FFF2-40B4-BE49-F238E27FC236}">
                <a16:creationId xmlns:a16="http://schemas.microsoft.com/office/drawing/2014/main" id="{9478664C-003C-A228-F44C-29A438896295}"/>
              </a:ext>
            </a:extLst>
          </p:cNvPr>
          <p:cNvSpPr txBox="1"/>
          <p:nvPr/>
        </p:nvSpPr>
        <p:spPr>
          <a:xfrm>
            <a:off x="3804745" y="6918140"/>
            <a:ext cx="6294757" cy="230832"/>
          </a:xfrm>
          <a:prstGeom prst="rect">
            <a:avLst/>
          </a:prstGeom>
          <a:noFill/>
        </p:spPr>
        <p:txBody>
          <a:bodyPr wrap="square" rtlCol="0">
            <a:spAutoFit/>
          </a:bodyPr>
          <a:lstStyle/>
          <a:p>
            <a:r>
              <a:rPr lang="en-GB" sz="900">
                <a:hlinkClick r:id="rId3" tooltip="https://annekeschrijft.wordpress.com/2014/03/01/anneke-schrijft-op-facebook/"/>
              </a:rPr>
              <a:t>This Photo</a:t>
            </a:r>
            <a:r>
              <a:rPr lang="en-GB" sz="900"/>
              <a:t> by Unknown Author is licensed under </a:t>
            </a:r>
            <a:r>
              <a:rPr lang="en-GB" sz="900">
                <a:hlinkClick r:id="rId4" tooltip="https://creativecommons.org/licenses/by/3.0/"/>
              </a:rPr>
              <a:t>CC BY</a:t>
            </a:r>
            <a:endParaRPr lang="en-GB" sz="900"/>
          </a:p>
        </p:txBody>
      </p:sp>
      <p:sp>
        <p:nvSpPr>
          <p:cNvPr id="18" name="TextBox 17">
            <a:extLst>
              <a:ext uri="{FF2B5EF4-FFF2-40B4-BE49-F238E27FC236}">
                <a16:creationId xmlns:a16="http://schemas.microsoft.com/office/drawing/2014/main" id="{A13FAB74-E348-ECAD-EAFD-3ECB30A64B0B}"/>
              </a:ext>
            </a:extLst>
          </p:cNvPr>
          <p:cNvSpPr txBox="1"/>
          <p:nvPr/>
        </p:nvSpPr>
        <p:spPr>
          <a:xfrm>
            <a:off x="1594946" y="2505269"/>
            <a:ext cx="3008585" cy="2308324"/>
          </a:xfrm>
          <a:prstGeom prst="rect">
            <a:avLst/>
          </a:prstGeom>
          <a:noFill/>
        </p:spPr>
        <p:txBody>
          <a:bodyPr wrap="square">
            <a:spAutoFit/>
          </a:bodyPr>
          <a:lstStyle/>
          <a:p>
            <a:r>
              <a:rPr lang="en-GB" sz="2400" dirty="0"/>
              <a:t>This theory has a lot of practical applications in areas such as business, marketing and </a:t>
            </a:r>
            <a:r>
              <a:rPr lang="en-GB" sz="2400" b="1" dirty="0"/>
              <a:t>health</a:t>
            </a:r>
            <a:r>
              <a:rPr lang="en-GB" sz="2000" dirty="0"/>
              <a:t>.</a:t>
            </a:r>
          </a:p>
        </p:txBody>
      </p:sp>
    </p:spTree>
    <p:extLst>
      <p:ext uri="{BB962C8B-B14F-4D97-AF65-F5344CB8AC3E}">
        <p14:creationId xmlns:p14="http://schemas.microsoft.com/office/powerpoint/2010/main" val="572003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ue and white thumb up&#10;&#10;Description automatically generated">
            <a:extLst>
              <a:ext uri="{FF2B5EF4-FFF2-40B4-BE49-F238E27FC236}">
                <a16:creationId xmlns:a16="http://schemas.microsoft.com/office/drawing/2014/main" id="{C40D1C65-9DB2-25E6-6D20-E3C9763E408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10800000">
            <a:off x="-1163615" y="-321368"/>
            <a:ext cx="8939205" cy="7422558"/>
          </a:xfrm>
        </p:spPr>
      </p:pic>
      <p:sp>
        <p:nvSpPr>
          <p:cNvPr id="6" name="TextBox 5">
            <a:extLst>
              <a:ext uri="{FF2B5EF4-FFF2-40B4-BE49-F238E27FC236}">
                <a16:creationId xmlns:a16="http://schemas.microsoft.com/office/drawing/2014/main" id="{1441E06C-63E3-7D37-7D7D-D207407A93FF}"/>
              </a:ext>
            </a:extLst>
          </p:cNvPr>
          <p:cNvSpPr txBox="1"/>
          <p:nvPr/>
        </p:nvSpPr>
        <p:spPr>
          <a:xfrm rot="10800000">
            <a:off x="977462" y="6149184"/>
            <a:ext cx="7701786" cy="230832"/>
          </a:xfrm>
          <a:prstGeom prst="rect">
            <a:avLst/>
          </a:prstGeom>
          <a:noFill/>
        </p:spPr>
        <p:txBody>
          <a:bodyPr wrap="square" rtlCol="0">
            <a:spAutoFit/>
          </a:bodyPr>
          <a:lstStyle/>
          <a:p>
            <a:r>
              <a:rPr lang="en-GB" sz="900">
                <a:hlinkClick r:id="rId3" tooltip="https://profslusos.blogspot.com/2017/03/e-uma-boa-noticia.html"/>
              </a:rPr>
              <a:t>This Photo</a:t>
            </a:r>
            <a:r>
              <a:rPr lang="en-GB" sz="900"/>
              <a:t> by Unknown Author is licensed under </a:t>
            </a:r>
            <a:r>
              <a:rPr lang="en-GB" sz="900">
                <a:hlinkClick r:id="rId4" tooltip="https://creativecommons.org/licenses/by-sa/3.0/"/>
              </a:rPr>
              <a:t>CC BY-SA</a:t>
            </a:r>
            <a:endParaRPr lang="en-GB" sz="900"/>
          </a:p>
        </p:txBody>
      </p:sp>
      <p:sp>
        <p:nvSpPr>
          <p:cNvPr id="8" name="TextBox 7">
            <a:extLst>
              <a:ext uri="{FF2B5EF4-FFF2-40B4-BE49-F238E27FC236}">
                <a16:creationId xmlns:a16="http://schemas.microsoft.com/office/drawing/2014/main" id="{6FDA7E5B-524D-3247-AF0A-58A23CB5EE68}"/>
              </a:ext>
            </a:extLst>
          </p:cNvPr>
          <p:cNvSpPr txBox="1"/>
          <p:nvPr/>
        </p:nvSpPr>
        <p:spPr>
          <a:xfrm>
            <a:off x="962185" y="1282060"/>
            <a:ext cx="3163614" cy="2585323"/>
          </a:xfrm>
          <a:prstGeom prst="rect">
            <a:avLst/>
          </a:prstGeom>
          <a:noFill/>
        </p:spPr>
        <p:txBody>
          <a:bodyPr wrap="square">
            <a:spAutoFit/>
          </a:bodyPr>
          <a:lstStyle/>
          <a:p>
            <a:pPr marL="0" indent="0">
              <a:buNone/>
            </a:pPr>
            <a:r>
              <a:rPr lang="en-GB" sz="2400" dirty="0"/>
              <a:t>It assumes that human behaviours are consciously thought about in a highly-reasoned and planned-out fashion. </a:t>
            </a:r>
          </a:p>
          <a:p>
            <a:pPr marL="0" indent="0">
              <a:buNone/>
            </a:pPr>
            <a:endParaRPr lang="en-GB" dirty="0"/>
          </a:p>
        </p:txBody>
      </p:sp>
      <p:sp>
        <p:nvSpPr>
          <p:cNvPr id="15" name="TextBox 14">
            <a:extLst>
              <a:ext uri="{FF2B5EF4-FFF2-40B4-BE49-F238E27FC236}">
                <a16:creationId xmlns:a16="http://schemas.microsoft.com/office/drawing/2014/main" id="{7A3B30BE-AD78-E961-D299-F248F2D600DC}"/>
              </a:ext>
            </a:extLst>
          </p:cNvPr>
          <p:cNvSpPr txBox="1"/>
          <p:nvPr/>
        </p:nvSpPr>
        <p:spPr>
          <a:xfrm>
            <a:off x="5763178" y="4263727"/>
            <a:ext cx="4928483" cy="1569660"/>
          </a:xfrm>
          <a:prstGeom prst="rect">
            <a:avLst/>
          </a:prstGeom>
          <a:noFill/>
        </p:spPr>
        <p:txBody>
          <a:bodyPr wrap="square">
            <a:spAutoFit/>
          </a:bodyPr>
          <a:lstStyle/>
          <a:p>
            <a:pPr marL="0" indent="0">
              <a:buNone/>
            </a:pPr>
            <a:r>
              <a:rPr lang="en-GB" sz="2400" dirty="0"/>
              <a:t>But this doesn’t consider the impact that emotions and feelings can have on our behaviour, for example when people act aggressively.</a:t>
            </a:r>
          </a:p>
        </p:txBody>
      </p:sp>
    </p:spTree>
    <p:extLst>
      <p:ext uri="{BB962C8B-B14F-4D97-AF65-F5344CB8AC3E}">
        <p14:creationId xmlns:p14="http://schemas.microsoft.com/office/powerpoint/2010/main" val="1596629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3B1AB-4598-384C-D3BC-DC5561F49C68}"/>
              </a:ext>
            </a:extLst>
          </p:cNvPr>
          <p:cNvSpPr>
            <a:spLocks noGrp="1"/>
          </p:cNvSpPr>
          <p:nvPr>
            <p:ph type="title"/>
          </p:nvPr>
        </p:nvSpPr>
        <p:spPr>
          <a:xfrm>
            <a:off x="838200" y="265735"/>
            <a:ext cx="10515600" cy="1155562"/>
          </a:xfrm>
        </p:spPr>
        <p:txBody>
          <a:bodyPr>
            <a:normAutofit/>
          </a:bodyPr>
          <a:lstStyle/>
          <a:p>
            <a:r>
              <a:rPr lang="en-GB" sz="3600" dirty="0"/>
              <a:t>Example: Encouraging people who are over 65 to sign on to a computer club</a:t>
            </a:r>
          </a:p>
        </p:txBody>
      </p:sp>
      <p:graphicFrame>
        <p:nvGraphicFramePr>
          <p:cNvPr id="4" name="Content Placeholder 3">
            <a:extLst>
              <a:ext uri="{FF2B5EF4-FFF2-40B4-BE49-F238E27FC236}">
                <a16:creationId xmlns:a16="http://schemas.microsoft.com/office/drawing/2014/main" id="{DC484B70-8063-36C7-E38F-015E6ED0CC61}"/>
              </a:ext>
            </a:extLst>
          </p:cNvPr>
          <p:cNvGraphicFramePr>
            <a:graphicFrameLocks noGrp="1"/>
          </p:cNvGraphicFramePr>
          <p:nvPr>
            <p:ph idx="1"/>
            <p:extLst>
              <p:ext uri="{D42A27DB-BD31-4B8C-83A1-F6EECF244321}">
                <p14:modId xmlns:p14="http://schemas.microsoft.com/office/powerpoint/2010/main" val="3542236826"/>
              </p:ext>
            </p:extLst>
          </p:nvPr>
        </p:nvGraphicFramePr>
        <p:xfrm>
          <a:off x="907773" y="1421297"/>
          <a:ext cx="9965635" cy="3675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134372C-8FE9-187E-3775-3C332A3312C3}"/>
              </a:ext>
            </a:extLst>
          </p:cNvPr>
          <p:cNvSpPr txBox="1"/>
          <p:nvPr/>
        </p:nvSpPr>
        <p:spPr>
          <a:xfrm>
            <a:off x="589720" y="5319769"/>
            <a:ext cx="11108637" cy="1323439"/>
          </a:xfrm>
          <a:prstGeom prst="rect">
            <a:avLst/>
          </a:prstGeom>
          <a:noFill/>
        </p:spPr>
        <p:txBody>
          <a:bodyPr wrap="square" rtlCol="0">
            <a:spAutoFit/>
          </a:bodyPr>
          <a:lstStyle/>
          <a:p>
            <a:r>
              <a:rPr lang="en-GB" sz="2000" b="1" dirty="0"/>
              <a:t>Given the information in the grid above, how likely would an over 65s person sign on to the computer club?   </a:t>
            </a:r>
          </a:p>
          <a:p>
            <a:r>
              <a:rPr lang="en-GB" sz="2000" b="1" dirty="0"/>
              <a:t>What do we need to work on (i.e. attitude, subjective norms and/or perceived control) to promote the club? </a:t>
            </a:r>
          </a:p>
        </p:txBody>
      </p:sp>
    </p:spTree>
    <p:extLst>
      <p:ext uri="{BB962C8B-B14F-4D97-AF65-F5344CB8AC3E}">
        <p14:creationId xmlns:p14="http://schemas.microsoft.com/office/powerpoint/2010/main" val="2800817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367ED-1062-571C-76AB-4F2BF695BC5D}"/>
              </a:ext>
            </a:extLst>
          </p:cNvPr>
          <p:cNvSpPr>
            <a:spLocks noGrp="1"/>
          </p:cNvSpPr>
          <p:nvPr>
            <p:ph type="title"/>
          </p:nvPr>
        </p:nvSpPr>
        <p:spPr>
          <a:xfrm>
            <a:off x="572493" y="238539"/>
            <a:ext cx="11018520" cy="1434415"/>
          </a:xfrm>
        </p:spPr>
        <p:txBody>
          <a:bodyPr anchor="b">
            <a:normAutofit fontScale="90000"/>
          </a:bodyPr>
          <a:lstStyle/>
          <a:p>
            <a:r>
              <a:rPr lang="en-GB" sz="5400" dirty="0"/>
              <a:t>Applying the Theory of Planned Behaviour</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180912-7CBD-A55F-A1F1-5080164EEA4C}"/>
              </a:ext>
            </a:extLst>
          </p:cNvPr>
          <p:cNvSpPr>
            <a:spLocks noGrp="1"/>
          </p:cNvSpPr>
          <p:nvPr>
            <p:ph idx="1"/>
          </p:nvPr>
        </p:nvSpPr>
        <p:spPr>
          <a:xfrm>
            <a:off x="572493" y="2071315"/>
            <a:ext cx="6713552" cy="4548145"/>
          </a:xfrm>
        </p:spPr>
        <p:txBody>
          <a:bodyPr anchor="t">
            <a:normAutofit fontScale="47500" lnSpcReduction="20000"/>
          </a:bodyPr>
          <a:lstStyle/>
          <a:p>
            <a:pPr marL="0" indent="0">
              <a:buNone/>
            </a:pPr>
            <a:r>
              <a:rPr lang="en-GB" sz="4500" b="1" dirty="0"/>
              <a:t>Choose a topic in your group:</a:t>
            </a:r>
          </a:p>
          <a:p>
            <a:pPr lvl="1"/>
            <a:r>
              <a:rPr lang="en-GB" sz="4500" dirty="0"/>
              <a:t>To increase physical activity </a:t>
            </a:r>
          </a:p>
          <a:p>
            <a:pPr lvl="1"/>
            <a:r>
              <a:rPr lang="en-GB" sz="4500" dirty="0"/>
              <a:t>To reduce screen time </a:t>
            </a:r>
          </a:p>
          <a:p>
            <a:pPr lvl="1"/>
            <a:r>
              <a:rPr lang="en-GB" sz="4500" dirty="0"/>
              <a:t>To increase healthy eating </a:t>
            </a:r>
          </a:p>
          <a:p>
            <a:pPr lvl="1"/>
            <a:endParaRPr lang="en-GB" sz="4500" dirty="0"/>
          </a:p>
          <a:p>
            <a:pPr marL="0" indent="0">
              <a:buNone/>
            </a:pPr>
            <a:r>
              <a:rPr lang="en-GB" sz="4500" b="1" dirty="0"/>
              <a:t>Complete the worksheet (downable from the Week 8 Moodle tile):</a:t>
            </a:r>
          </a:p>
          <a:p>
            <a:pPr lvl="1"/>
            <a:r>
              <a:rPr lang="en-GB" sz="4500" dirty="0"/>
              <a:t>Choose a specific group of older adults</a:t>
            </a:r>
          </a:p>
          <a:p>
            <a:pPr lvl="1"/>
            <a:r>
              <a:rPr lang="en-GB" sz="4500" dirty="0"/>
              <a:t>Consider the elements fully on the worksheet</a:t>
            </a:r>
          </a:p>
          <a:p>
            <a:pPr lvl="1"/>
            <a:r>
              <a:rPr lang="en-GB" sz="4500" dirty="0"/>
              <a:t>What can be done to increase the likelihood of behaviour change? </a:t>
            </a:r>
          </a:p>
          <a:p>
            <a:pPr lvl="1"/>
            <a:endParaRPr lang="en-GB" sz="4500" dirty="0"/>
          </a:p>
          <a:p>
            <a:pPr marL="0" indent="0">
              <a:buNone/>
            </a:pPr>
            <a:r>
              <a:rPr lang="en-GB" sz="4500" b="1" dirty="0"/>
              <a:t>Feedback to the whole class </a:t>
            </a:r>
          </a:p>
          <a:p>
            <a:pPr marL="457200" lvl="1" indent="0">
              <a:buNone/>
            </a:pPr>
            <a:endParaRPr lang="en-GB" sz="2000" dirty="0"/>
          </a:p>
          <a:p>
            <a:pPr marL="0" indent="0">
              <a:buNone/>
            </a:pPr>
            <a:endParaRPr lang="en-GB" sz="2000" dirty="0"/>
          </a:p>
          <a:p>
            <a:pPr lvl="1"/>
            <a:endParaRPr lang="en-GB" sz="2000" dirty="0"/>
          </a:p>
        </p:txBody>
      </p:sp>
      <p:pic>
        <p:nvPicPr>
          <p:cNvPr id="6" name="Picture 5" descr="A group of people holding up light bulbs&#10;&#10;Description automatically generated">
            <a:extLst>
              <a:ext uri="{FF2B5EF4-FFF2-40B4-BE49-F238E27FC236}">
                <a16:creationId xmlns:a16="http://schemas.microsoft.com/office/drawing/2014/main" id="{26BAED3B-68F2-F410-8522-596D3380F6D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414" r="1038" b="-1"/>
          <a:stretch/>
        </p:blipFill>
        <p:spPr>
          <a:xfrm>
            <a:off x="7675658" y="2093976"/>
            <a:ext cx="3941064" cy="4096512"/>
          </a:xfrm>
          <a:prstGeom prst="rect">
            <a:avLst/>
          </a:prstGeom>
        </p:spPr>
      </p:pic>
    </p:spTree>
    <p:extLst>
      <p:ext uri="{BB962C8B-B14F-4D97-AF65-F5344CB8AC3E}">
        <p14:creationId xmlns:p14="http://schemas.microsoft.com/office/powerpoint/2010/main" val="11849453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FC6DA2-A640-E25C-2035-BEA43C24FF0F}"/>
              </a:ext>
            </a:extLst>
          </p:cNvPr>
          <p:cNvSpPr>
            <a:spLocks noGrp="1"/>
          </p:cNvSpPr>
          <p:nvPr>
            <p:ph idx="1"/>
          </p:nvPr>
        </p:nvSpPr>
        <p:spPr>
          <a:xfrm>
            <a:off x="377685" y="1413358"/>
            <a:ext cx="5718315" cy="4351338"/>
          </a:xfrm>
        </p:spPr>
        <p:txBody>
          <a:bodyPr>
            <a:normAutofit/>
          </a:bodyPr>
          <a:lstStyle/>
          <a:p>
            <a:r>
              <a:rPr lang="en-GB" sz="3200" dirty="0"/>
              <a:t>In addition to the different factors in behaviour change that we looked at so far, people’s motivation is also important.  </a:t>
            </a:r>
          </a:p>
          <a:p>
            <a:endParaRPr lang="en-GB" sz="3200" dirty="0"/>
          </a:p>
          <a:p>
            <a:r>
              <a:rPr lang="en-GB" sz="3200" dirty="0"/>
              <a:t>We will look at motivation next.  </a:t>
            </a:r>
          </a:p>
        </p:txBody>
      </p:sp>
      <p:graphicFrame>
        <p:nvGraphicFramePr>
          <p:cNvPr id="4" name="Diagram 3">
            <a:extLst>
              <a:ext uri="{FF2B5EF4-FFF2-40B4-BE49-F238E27FC236}">
                <a16:creationId xmlns:a16="http://schemas.microsoft.com/office/drawing/2014/main" id="{353362E2-AE11-354D-3E0C-75932D2045DC}"/>
              </a:ext>
            </a:extLst>
          </p:cNvPr>
          <p:cNvGraphicFramePr/>
          <p:nvPr>
            <p:extLst>
              <p:ext uri="{D42A27DB-BD31-4B8C-83A1-F6EECF244321}">
                <p14:modId xmlns:p14="http://schemas.microsoft.com/office/powerpoint/2010/main" val="4190768847"/>
              </p:ext>
            </p:extLst>
          </p:nvPr>
        </p:nvGraphicFramePr>
        <p:xfrm>
          <a:off x="4844774" y="1077474"/>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7474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833" y="276390"/>
            <a:ext cx="10364451" cy="914069"/>
          </a:xfrm>
        </p:spPr>
        <p:txBody>
          <a:bodyPr>
            <a:normAutofit fontScale="90000"/>
          </a:bodyPr>
          <a:lstStyle/>
          <a:p>
            <a:pPr algn="l"/>
            <a:r>
              <a:rPr lang="en-GB" dirty="0"/>
              <a:t>Prioritise these different needs according to their importance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4670" y="1190459"/>
            <a:ext cx="7237073" cy="5592284"/>
          </a:xfrm>
          <a:prstGeom prst="rect">
            <a:avLst/>
          </a:prstGeom>
        </p:spPr>
      </p:pic>
      <p:sp>
        <p:nvSpPr>
          <p:cNvPr id="4" name="Cloud 3"/>
          <p:cNvSpPr/>
          <p:nvPr/>
        </p:nvSpPr>
        <p:spPr>
          <a:xfrm>
            <a:off x="9602548" y="1039961"/>
            <a:ext cx="2500765" cy="18288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Self esteem needs</a:t>
            </a:r>
          </a:p>
        </p:txBody>
      </p:sp>
      <p:sp>
        <p:nvSpPr>
          <p:cNvPr id="5" name="Cloud 4"/>
          <p:cNvSpPr/>
          <p:nvPr/>
        </p:nvSpPr>
        <p:spPr>
          <a:xfrm>
            <a:off x="708431" y="1940397"/>
            <a:ext cx="2305050" cy="18288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Physiological needs</a:t>
            </a:r>
          </a:p>
        </p:txBody>
      </p:sp>
      <p:sp>
        <p:nvSpPr>
          <p:cNvPr id="6" name="Cloud 5"/>
          <p:cNvSpPr/>
          <p:nvPr/>
        </p:nvSpPr>
        <p:spPr>
          <a:xfrm>
            <a:off x="561975" y="4295775"/>
            <a:ext cx="2305050" cy="18288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Self </a:t>
            </a:r>
            <a:r>
              <a:rPr lang="en-GB" dirty="0" err="1"/>
              <a:t>actualisatio</a:t>
            </a:r>
            <a:r>
              <a:rPr lang="en-GB" dirty="0"/>
              <a:t>: achieving one’s full potential </a:t>
            </a:r>
          </a:p>
        </p:txBody>
      </p:sp>
      <p:sp>
        <p:nvSpPr>
          <p:cNvPr id="7" name="Cloud 6"/>
          <p:cNvSpPr/>
          <p:nvPr/>
        </p:nvSpPr>
        <p:spPr>
          <a:xfrm>
            <a:off x="8973176" y="4049664"/>
            <a:ext cx="2305050" cy="18288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Safety needs</a:t>
            </a:r>
          </a:p>
        </p:txBody>
      </p:sp>
      <p:sp>
        <p:nvSpPr>
          <p:cNvPr id="8" name="Cloud 7"/>
          <p:cNvSpPr/>
          <p:nvPr/>
        </p:nvSpPr>
        <p:spPr>
          <a:xfrm>
            <a:off x="6677755" y="2044563"/>
            <a:ext cx="2500764" cy="18288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Belongingness &amp; love</a:t>
            </a:r>
          </a:p>
        </p:txBody>
      </p:sp>
    </p:spTree>
    <p:extLst>
      <p:ext uri="{BB962C8B-B14F-4D97-AF65-F5344CB8AC3E}">
        <p14:creationId xmlns:p14="http://schemas.microsoft.com/office/powerpoint/2010/main" val="20157396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AC625-9908-6DAB-D2FC-D23161E32A5D}"/>
              </a:ext>
            </a:extLst>
          </p:cNvPr>
          <p:cNvSpPr>
            <a:spLocks noGrp="1"/>
          </p:cNvSpPr>
          <p:nvPr>
            <p:ph type="title"/>
          </p:nvPr>
        </p:nvSpPr>
        <p:spPr>
          <a:xfrm>
            <a:off x="8643193" y="489507"/>
            <a:ext cx="3091607" cy="1655483"/>
          </a:xfrm>
        </p:spPr>
        <p:txBody>
          <a:bodyPr anchor="b">
            <a:normAutofit/>
          </a:bodyPr>
          <a:lstStyle/>
          <a:p>
            <a:endParaRPr lang="en-GB" sz="4000"/>
          </a:p>
        </p:txBody>
      </p:sp>
      <p:pic>
        <p:nvPicPr>
          <p:cNvPr id="6" name="Content Placeholder 6">
            <a:extLst>
              <a:ext uri="{FF2B5EF4-FFF2-40B4-BE49-F238E27FC236}">
                <a16:creationId xmlns:a16="http://schemas.microsoft.com/office/drawing/2014/main" id="{73A536E1-AECD-575F-7E3A-97999A0D3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308" r="12162" b="-1"/>
          <a:stretch>
            <a:fillRect/>
          </a:stretch>
        </p:blipFill>
        <p:spPr>
          <a:xfrm>
            <a:off x="20" y="431"/>
            <a:ext cx="8115280" cy="6408311"/>
          </a:xfrm>
          <a:prstGeom prst="rect">
            <a:avLst/>
          </a:prstGeom>
        </p:spPr>
      </p:pic>
      <p:sp>
        <p:nvSpPr>
          <p:cNvPr id="10" name="Content Placeholder 9">
            <a:extLst>
              <a:ext uri="{FF2B5EF4-FFF2-40B4-BE49-F238E27FC236}">
                <a16:creationId xmlns:a16="http://schemas.microsoft.com/office/drawing/2014/main" id="{0AEF0F9F-F31C-D529-45FE-1E6A126E01BB}"/>
              </a:ext>
            </a:extLst>
          </p:cNvPr>
          <p:cNvSpPr>
            <a:spLocks noGrp="1"/>
          </p:cNvSpPr>
          <p:nvPr>
            <p:ph idx="1"/>
          </p:nvPr>
        </p:nvSpPr>
        <p:spPr>
          <a:xfrm>
            <a:off x="8643193" y="2418408"/>
            <a:ext cx="2942813" cy="3540265"/>
          </a:xfrm>
        </p:spPr>
        <p:txBody>
          <a:bodyPr>
            <a:normAutofit/>
          </a:bodyPr>
          <a:lstStyle/>
          <a:p>
            <a:endParaRPr lang="en-US" sz="2000"/>
          </a:p>
        </p:txBody>
      </p:sp>
      <p:sp>
        <p:nvSpPr>
          <p:cNvPr id="20" name="Rectangle 19">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C1A1BD29-384D-D277-7484-B8009D943AF1}"/>
              </a:ext>
            </a:extLst>
          </p:cNvPr>
          <p:cNvSpPr>
            <a:spLocks noGrp="1"/>
          </p:cNvSpPr>
          <p:nvPr>
            <p:ph type="dt" sz="half" idx="10"/>
          </p:nvPr>
        </p:nvSpPr>
        <p:spPr>
          <a:xfrm>
            <a:off x="8961120" y="6459376"/>
            <a:ext cx="2743200" cy="365125"/>
          </a:xfrm>
        </p:spPr>
        <p:txBody>
          <a:bodyPr>
            <a:normAutofit/>
          </a:bodyPr>
          <a:lstStyle/>
          <a:p>
            <a:pPr algn="r">
              <a:spcAft>
                <a:spcPts val="600"/>
              </a:spcAft>
              <a:defRPr/>
            </a:pPr>
            <a:fld id="{EC6F73E4-2E5F-874E-9150-0D939BBA0D0A}" type="datetime1">
              <a:rPr lang="en-GB" altLang="en-US" sz="1100">
                <a:solidFill>
                  <a:srgbClr val="FFFFFF"/>
                </a:solidFill>
              </a:rPr>
              <a:pPr algn="r">
                <a:spcAft>
                  <a:spcPts val="600"/>
                </a:spcAft>
                <a:defRPr/>
              </a:pPr>
              <a:t>22/10/2025</a:t>
            </a:fld>
            <a:endParaRPr lang="en-GB" altLang="en-US" sz="1100">
              <a:solidFill>
                <a:srgbClr val="FFFFFF"/>
              </a:solidFill>
            </a:endParaRPr>
          </a:p>
        </p:txBody>
      </p:sp>
      <p:sp>
        <p:nvSpPr>
          <p:cNvPr id="5" name="Slide Number Placeholder 4">
            <a:extLst>
              <a:ext uri="{FF2B5EF4-FFF2-40B4-BE49-F238E27FC236}">
                <a16:creationId xmlns:a16="http://schemas.microsoft.com/office/drawing/2014/main" id="{1CDF94AE-75C1-5BD5-7BF3-927F37FC0E94}"/>
              </a:ext>
            </a:extLst>
          </p:cNvPr>
          <p:cNvSpPr>
            <a:spLocks noGrp="1"/>
          </p:cNvSpPr>
          <p:nvPr>
            <p:ph type="sldNum" sz="quarter" idx="12"/>
          </p:nvPr>
        </p:nvSpPr>
        <p:spPr>
          <a:xfrm>
            <a:off x="11704320" y="6459376"/>
            <a:ext cx="448056" cy="365125"/>
          </a:xfrm>
        </p:spPr>
        <p:txBody>
          <a:bodyPr>
            <a:normAutofit/>
          </a:bodyPr>
          <a:lstStyle/>
          <a:p>
            <a:pPr>
              <a:spcAft>
                <a:spcPts val="600"/>
              </a:spcAft>
            </a:pPr>
            <a:fld id="{A31300DD-F6F8-F740-BF31-0AC64C18D040}" type="slidenum">
              <a:rPr lang="en-GB" altLang="en-US" sz="1100">
                <a:solidFill>
                  <a:srgbClr val="FFFFFF"/>
                </a:solidFill>
              </a:rPr>
              <a:pPr>
                <a:spcAft>
                  <a:spcPts val="600"/>
                </a:spcAft>
              </a:pPr>
              <a:t>25</a:t>
            </a:fld>
            <a:endParaRPr lang="en-GB" altLang="en-US" sz="1100">
              <a:solidFill>
                <a:srgbClr val="FFFFFF"/>
              </a:solidFill>
            </a:endParaRPr>
          </a:p>
        </p:txBody>
      </p:sp>
    </p:spTree>
    <p:extLst>
      <p:ext uri="{BB962C8B-B14F-4D97-AF65-F5344CB8AC3E}">
        <p14:creationId xmlns:p14="http://schemas.microsoft.com/office/powerpoint/2010/main" val="34043357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9ABB5-4E36-F194-8CEE-46C9502653E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Watch the video and make notes</a:t>
            </a:r>
          </a:p>
        </p:txBody>
      </p:sp>
      <p:sp>
        <p:nvSpPr>
          <p:cNvPr id="3" name="Content Placeholder 2">
            <a:extLst>
              <a:ext uri="{FF2B5EF4-FFF2-40B4-BE49-F238E27FC236}">
                <a16:creationId xmlns:a16="http://schemas.microsoft.com/office/drawing/2014/main" id="{E1F24787-7649-702C-E5EB-EBF1091F0BEA}"/>
              </a:ext>
            </a:extLst>
          </p:cNvPr>
          <p:cNvSpPr>
            <a:spLocks noGrp="1"/>
          </p:cNvSpPr>
          <p:nvPr>
            <p:ph idx="1"/>
          </p:nvPr>
        </p:nvSpPr>
        <p:spPr>
          <a:xfrm>
            <a:off x="1371599" y="2318197"/>
            <a:ext cx="9724031" cy="3683358"/>
          </a:xfrm>
        </p:spPr>
        <p:txBody>
          <a:bodyPr anchor="ctr">
            <a:normAutofit/>
          </a:bodyPr>
          <a:lstStyle/>
          <a:p>
            <a:r>
              <a:rPr lang="en-GB" sz="2000">
                <a:hlinkClick r:id="rId3"/>
              </a:rPr>
              <a:t>https://www.youtube.com/watch?v=O-4ithG_07Q</a:t>
            </a:r>
            <a:endParaRPr lang="en-GB" sz="2000"/>
          </a:p>
          <a:p>
            <a:endParaRPr lang="en-GB" sz="2000"/>
          </a:p>
        </p:txBody>
      </p:sp>
      <p:sp>
        <p:nvSpPr>
          <p:cNvPr id="4" name="Date Placeholder 3">
            <a:extLst>
              <a:ext uri="{FF2B5EF4-FFF2-40B4-BE49-F238E27FC236}">
                <a16:creationId xmlns:a16="http://schemas.microsoft.com/office/drawing/2014/main" id="{A1C46B9B-DFCE-D671-ACD2-3F537C733600}"/>
              </a:ext>
            </a:extLst>
          </p:cNvPr>
          <p:cNvSpPr>
            <a:spLocks noGrp="1"/>
          </p:cNvSpPr>
          <p:nvPr>
            <p:ph type="dt" sz="half" idx="10"/>
          </p:nvPr>
        </p:nvSpPr>
        <p:spPr>
          <a:xfrm>
            <a:off x="8970264" y="6455431"/>
            <a:ext cx="2743200" cy="365125"/>
          </a:xfrm>
        </p:spPr>
        <p:txBody>
          <a:bodyPr>
            <a:normAutofit/>
          </a:bodyPr>
          <a:lstStyle/>
          <a:p>
            <a:pPr algn="r">
              <a:spcAft>
                <a:spcPts val="600"/>
              </a:spcAft>
              <a:defRPr/>
            </a:pPr>
            <a:fld id="{EC6F73E4-2E5F-874E-9150-0D939BBA0D0A}" type="datetime1">
              <a:rPr lang="en-GB" altLang="en-US" sz="1100">
                <a:solidFill>
                  <a:schemeClr val="tx1">
                    <a:lumMod val="50000"/>
                    <a:lumOff val="50000"/>
                  </a:schemeClr>
                </a:solidFill>
              </a:rPr>
              <a:pPr algn="r">
                <a:spcAft>
                  <a:spcPts val="600"/>
                </a:spcAft>
                <a:defRPr/>
              </a:pPr>
              <a:t>22/10/2025</a:t>
            </a:fld>
            <a:endParaRPr lang="en-GB" altLang="en-US" sz="1100">
              <a:solidFill>
                <a:schemeClr val="tx1">
                  <a:lumMod val="50000"/>
                  <a:lumOff val="50000"/>
                </a:schemeClr>
              </a:solidFill>
            </a:endParaRPr>
          </a:p>
        </p:txBody>
      </p:sp>
      <p:sp>
        <p:nvSpPr>
          <p:cNvPr id="5" name="Slide Number Placeholder 4">
            <a:extLst>
              <a:ext uri="{FF2B5EF4-FFF2-40B4-BE49-F238E27FC236}">
                <a16:creationId xmlns:a16="http://schemas.microsoft.com/office/drawing/2014/main" id="{3EBA7BAD-BB6F-275B-A2D5-686A4D72ADCE}"/>
              </a:ext>
            </a:extLst>
          </p:cNvPr>
          <p:cNvSpPr>
            <a:spLocks noGrp="1"/>
          </p:cNvSpPr>
          <p:nvPr>
            <p:ph type="sldNum" sz="quarter" idx="12"/>
          </p:nvPr>
        </p:nvSpPr>
        <p:spPr>
          <a:xfrm>
            <a:off x="11704320" y="6455431"/>
            <a:ext cx="445913" cy="365125"/>
          </a:xfrm>
        </p:spPr>
        <p:txBody>
          <a:bodyPr>
            <a:normAutofit/>
          </a:bodyPr>
          <a:lstStyle/>
          <a:p>
            <a:pPr>
              <a:spcAft>
                <a:spcPts val="600"/>
              </a:spcAft>
            </a:pPr>
            <a:fld id="{A31300DD-F6F8-F740-BF31-0AC64C18D040}" type="slidenum">
              <a:rPr lang="en-GB" altLang="en-US" sz="1100">
                <a:solidFill>
                  <a:schemeClr val="tx1">
                    <a:lumMod val="50000"/>
                    <a:lumOff val="50000"/>
                  </a:schemeClr>
                </a:solidFill>
              </a:rPr>
              <a:pPr>
                <a:spcAft>
                  <a:spcPts val="600"/>
                </a:spcAft>
              </a:pPr>
              <a:t>26</a:t>
            </a:fld>
            <a:endParaRPr lang="en-GB" altLang="en-US" sz="1100">
              <a:solidFill>
                <a:schemeClr val="tx1">
                  <a:lumMod val="50000"/>
                  <a:lumOff val="50000"/>
                </a:schemeClr>
              </a:solidFill>
            </a:endParaRPr>
          </a:p>
        </p:txBody>
      </p:sp>
    </p:spTree>
    <p:extLst>
      <p:ext uri="{BB962C8B-B14F-4D97-AF65-F5344CB8AC3E}">
        <p14:creationId xmlns:p14="http://schemas.microsoft.com/office/powerpoint/2010/main" val="39147048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BE244-A43B-FAA6-2466-B21035849563}"/>
              </a:ext>
            </a:extLst>
          </p:cNvPr>
          <p:cNvSpPr>
            <a:spLocks noGrp="1"/>
          </p:cNvSpPr>
          <p:nvPr>
            <p:ph type="title"/>
          </p:nvPr>
        </p:nvSpPr>
        <p:spPr>
          <a:xfrm>
            <a:off x="4278489" y="329184"/>
            <a:ext cx="7270383" cy="1783080"/>
          </a:xfrm>
        </p:spPr>
        <p:txBody>
          <a:bodyPr anchor="b">
            <a:noAutofit/>
          </a:bodyPr>
          <a:lstStyle/>
          <a:p>
            <a:r>
              <a:rPr lang="en-GB" sz="4000" dirty="0"/>
              <a:t>Maslow tried to understand and measure human motivation. </a:t>
            </a:r>
          </a:p>
        </p:txBody>
      </p:sp>
      <p:pic>
        <p:nvPicPr>
          <p:cNvPr id="11" name="Content Placeholder 10" descr="A person smiling with a mustache&#10;&#10;Description automatically generated">
            <a:extLst>
              <a:ext uri="{FF2B5EF4-FFF2-40B4-BE49-F238E27FC236}">
                <a16:creationId xmlns:a16="http://schemas.microsoft.com/office/drawing/2014/main" id="{CB6B9B5C-AF56-3DB6-FA01-9F09235E96E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649" r="172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804487D0-6A5C-4D1F-B498-9F7EB0B34E52}"/>
              </a:ext>
            </a:extLst>
          </p:cNvPr>
          <p:cNvSpPr>
            <a:spLocks noGrp="1"/>
          </p:cNvSpPr>
          <p:nvPr>
            <p:ph idx="1"/>
          </p:nvPr>
        </p:nvSpPr>
        <p:spPr>
          <a:xfrm>
            <a:off x="4786489" y="2595784"/>
            <a:ext cx="6762214" cy="3933032"/>
          </a:xfrm>
        </p:spPr>
        <p:txBody>
          <a:bodyPr>
            <a:normAutofit/>
          </a:bodyPr>
          <a:lstStyle/>
          <a:p>
            <a:r>
              <a:rPr lang="en-GB" dirty="0"/>
              <a:t>Maslow stated that human motivation is based on people seeking fulfilment and change though personal growth. (Carlson and </a:t>
            </a:r>
            <a:r>
              <a:rPr lang="en-GB" dirty="0" err="1"/>
              <a:t>Buskist</a:t>
            </a:r>
            <a:r>
              <a:rPr lang="en-GB" dirty="0"/>
              <a:t>, 2013)</a:t>
            </a:r>
          </a:p>
          <a:p>
            <a:r>
              <a:rPr lang="en-GB" dirty="0"/>
              <a:t>Our different needs are put in a hierarchy.  According to Maslow, people scale up the hierarchy and seek fulfilment once their more basic needs are met.  </a:t>
            </a:r>
          </a:p>
          <a:p>
            <a:endParaRPr lang="en-US" sz="2200" dirty="0"/>
          </a:p>
        </p:txBody>
      </p:sp>
      <p:sp>
        <p:nvSpPr>
          <p:cNvPr id="12" name="TextBox 11">
            <a:extLst>
              <a:ext uri="{FF2B5EF4-FFF2-40B4-BE49-F238E27FC236}">
                <a16:creationId xmlns:a16="http://schemas.microsoft.com/office/drawing/2014/main" id="{0E7AE82C-EE45-39B4-82A7-A673E8749B5D}"/>
              </a:ext>
            </a:extLst>
          </p:cNvPr>
          <p:cNvSpPr txBox="1"/>
          <p:nvPr/>
        </p:nvSpPr>
        <p:spPr>
          <a:xfrm>
            <a:off x="9739085" y="6657945"/>
            <a:ext cx="24529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brahammaslowadmon.blogspot.com/2015/10/abraham-maslow.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8629587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D86775-FA2A-F162-6BDD-89D9674E7417}"/>
              </a:ext>
            </a:extLst>
          </p:cNvPr>
          <p:cNvSpPr>
            <a:spLocks noGrp="1"/>
          </p:cNvSpPr>
          <p:nvPr>
            <p:ph type="title"/>
          </p:nvPr>
        </p:nvSpPr>
        <p:spPr>
          <a:xfrm>
            <a:off x="1027289" y="348865"/>
            <a:ext cx="10388331" cy="877729"/>
          </a:xfrm>
        </p:spPr>
        <p:txBody>
          <a:bodyPr anchor="ctr">
            <a:noAutofit/>
          </a:bodyPr>
          <a:lstStyle/>
          <a:p>
            <a:r>
              <a:rPr lang="en-GB" sz="4000" dirty="0">
                <a:solidFill>
                  <a:srgbClr val="FFFFFF"/>
                </a:solidFill>
              </a:rPr>
              <a:t>Maslow’s hierarchy of needs (Graph adapted from Martin and Carlson, 2023)  </a:t>
            </a:r>
          </a:p>
        </p:txBody>
      </p:sp>
      <p:pic>
        <p:nvPicPr>
          <p:cNvPr id="4" name="Content Placeholder 3" descr="A diagram of a staircase&#10;&#10;Description automatically generated with medium confidence">
            <a:extLst>
              <a:ext uri="{FF2B5EF4-FFF2-40B4-BE49-F238E27FC236}">
                <a16:creationId xmlns:a16="http://schemas.microsoft.com/office/drawing/2014/main" id="{89D7CE4D-0A21-2B73-19BD-2DFDD653A4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0885" y="2120329"/>
            <a:ext cx="7594619" cy="4192805"/>
          </a:xfrm>
          <a:prstGeom prst="rect">
            <a:avLst/>
          </a:prstGeom>
        </p:spPr>
      </p:pic>
      <p:sp>
        <p:nvSpPr>
          <p:cNvPr id="6" name="Left Bracket 5">
            <a:extLst>
              <a:ext uri="{FF2B5EF4-FFF2-40B4-BE49-F238E27FC236}">
                <a16:creationId xmlns:a16="http://schemas.microsoft.com/office/drawing/2014/main" id="{B637F31E-99EA-21ED-ABB8-75E7923CC8E3}"/>
              </a:ext>
            </a:extLst>
          </p:cNvPr>
          <p:cNvSpPr/>
          <p:nvPr/>
        </p:nvSpPr>
        <p:spPr>
          <a:xfrm>
            <a:off x="2984614" y="5530672"/>
            <a:ext cx="589772" cy="394897"/>
          </a:xfrm>
          <a:prstGeom prst="leftBracket">
            <a:avLst/>
          </a:prstGeom>
        </p:spPr>
        <p:style>
          <a:lnRef idx="1">
            <a:schemeClr val="accent6"/>
          </a:lnRef>
          <a:fillRef idx="0">
            <a:schemeClr val="accent6"/>
          </a:fillRef>
          <a:effectRef idx="0">
            <a:schemeClr val="accent6"/>
          </a:effectRef>
          <a:fontRef idx="minor">
            <a:schemeClr val="tx1"/>
          </a:fontRef>
        </p:style>
        <p:txBody>
          <a:bodyPr rtlCol="0" anchor="ctr"/>
          <a:lstStyle/>
          <a:p>
            <a:pPr algn="ctr"/>
            <a:endParaRPr lang="en-GB" b="1" dirty="0"/>
          </a:p>
        </p:txBody>
      </p:sp>
      <p:sp>
        <p:nvSpPr>
          <p:cNvPr id="10" name="Left Bracket 9">
            <a:extLst>
              <a:ext uri="{FF2B5EF4-FFF2-40B4-BE49-F238E27FC236}">
                <a16:creationId xmlns:a16="http://schemas.microsoft.com/office/drawing/2014/main" id="{6A8596B3-0435-EF22-596E-44B3B3E0CCD0}"/>
              </a:ext>
            </a:extLst>
          </p:cNvPr>
          <p:cNvSpPr/>
          <p:nvPr/>
        </p:nvSpPr>
        <p:spPr>
          <a:xfrm>
            <a:off x="3080425" y="3199524"/>
            <a:ext cx="266602" cy="1787265"/>
          </a:xfrm>
          <a:prstGeom prst="leftBracket">
            <a:avLst/>
          </a:prstGeom>
        </p:spPr>
        <p:style>
          <a:lnRef idx="2">
            <a:schemeClr val="accent5"/>
          </a:lnRef>
          <a:fillRef idx="0">
            <a:schemeClr val="accent5"/>
          </a:fillRef>
          <a:effectRef idx="1">
            <a:schemeClr val="accent5"/>
          </a:effectRef>
          <a:fontRef idx="minor">
            <a:schemeClr val="tx1"/>
          </a:fontRef>
        </p:style>
        <p:txBody>
          <a:bodyPr rtlCol="0" anchor="ctr"/>
          <a:lstStyle/>
          <a:p>
            <a:pPr algn="ctr"/>
            <a:endParaRPr lang="en-GB"/>
          </a:p>
        </p:txBody>
      </p:sp>
      <p:sp>
        <p:nvSpPr>
          <p:cNvPr id="12" name="Left Bracket 11">
            <a:extLst>
              <a:ext uri="{FF2B5EF4-FFF2-40B4-BE49-F238E27FC236}">
                <a16:creationId xmlns:a16="http://schemas.microsoft.com/office/drawing/2014/main" id="{90EBA561-F873-AD7C-7A43-E6D776930E42}"/>
              </a:ext>
            </a:extLst>
          </p:cNvPr>
          <p:cNvSpPr/>
          <p:nvPr/>
        </p:nvSpPr>
        <p:spPr>
          <a:xfrm>
            <a:off x="3018470" y="2426417"/>
            <a:ext cx="154985" cy="326227"/>
          </a:xfrm>
          <a:prstGeom prst="leftBracket">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4" name="TextBox 13">
            <a:extLst>
              <a:ext uri="{FF2B5EF4-FFF2-40B4-BE49-F238E27FC236}">
                <a16:creationId xmlns:a16="http://schemas.microsoft.com/office/drawing/2014/main" id="{5F377B99-7C5D-F594-0022-2892A3D68125}"/>
              </a:ext>
            </a:extLst>
          </p:cNvPr>
          <p:cNvSpPr txBox="1"/>
          <p:nvPr/>
        </p:nvSpPr>
        <p:spPr>
          <a:xfrm>
            <a:off x="171262" y="5249162"/>
            <a:ext cx="2847207" cy="800721"/>
          </a:xfrm>
          <a:prstGeom prst="rect">
            <a:avLst/>
          </a:prstGeom>
          <a:noFill/>
        </p:spPr>
        <p:txBody>
          <a:bodyPr wrap="square" rtlCol="0">
            <a:spAutoFit/>
          </a:bodyPr>
          <a:lstStyle/>
          <a:p>
            <a:pPr defTabSz="877824">
              <a:spcAft>
                <a:spcPts val="600"/>
              </a:spcAft>
            </a:pPr>
            <a:r>
              <a:rPr lang="en-GB" sz="2304" b="1" kern="1200" dirty="0">
                <a:solidFill>
                  <a:schemeClr val="tx1"/>
                </a:solidFill>
                <a:latin typeface="+mn-lt"/>
                <a:ea typeface="+mn-ea"/>
                <a:cs typeface="+mn-cs"/>
              </a:rPr>
              <a:t>Basic/Physiological needs </a:t>
            </a:r>
            <a:endParaRPr lang="en-GB" sz="2400" b="1" dirty="0"/>
          </a:p>
        </p:txBody>
      </p:sp>
      <p:sp>
        <p:nvSpPr>
          <p:cNvPr id="15" name="TextBox 14">
            <a:extLst>
              <a:ext uri="{FF2B5EF4-FFF2-40B4-BE49-F238E27FC236}">
                <a16:creationId xmlns:a16="http://schemas.microsoft.com/office/drawing/2014/main" id="{B6540787-FBD7-CC1E-00B2-342694B48B53}"/>
              </a:ext>
            </a:extLst>
          </p:cNvPr>
          <p:cNvSpPr txBox="1"/>
          <p:nvPr/>
        </p:nvSpPr>
        <p:spPr>
          <a:xfrm>
            <a:off x="850861" y="3640325"/>
            <a:ext cx="2363275" cy="800721"/>
          </a:xfrm>
          <a:prstGeom prst="rect">
            <a:avLst/>
          </a:prstGeom>
          <a:noFill/>
        </p:spPr>
        <p:txBody>
          <a:bodyPr wrap="square" rtlCol="0">
            <a:spAutoFit/>
          </a:bodyPr>
          <a:lstStyle/>
          <a:p>
            <a:pPr defTabSz="877824">
              <a:spcAft>
                <a:spcPts val="600"/>
              </a:spcAft>
            </a:pPr>
            <a:r>
              <a:rPr lang="en-GB" sz="2304" b="1" kern="1200">
                <a:solidFill>
                  <a:schemeClr val="tx1"/>
                </a:solidFill>
                <a:latin typeface="+mn-lt"/>
                <a:ea typeface="+mn-ea"/>
                <a:cs typeface="+mn-cs"/>
              </a:rPr>
              <a:t>Psychological needs </a:t>
            </a:r>
            <a:endParaRPr lang="en-GB" sz="2400" b="1"/>
          </a:p>
        </p:txBody>
      </p:sp>
      <p:sp>
        <p:nvSpPr>
          <p:cNvPr id="16" name="TextBox 15">
            <a:extLst>
              <a:ext uri="{FF2B5EF4-FFF2-40B4-BE49-F238E27FC236}">
                <a16:creationId xmlns:a16="http://schemas.microsoft.com/office/drawing/2014/main" id="{C8BC7A9E-E302-F834-E764-DA1CC5BD2EC8}"/>
              </a:ext>
            </a:extLst>
          </p:cNvPr>
          <p:cNvSpPr txBox="1"/>
          <p:nvPr/>
        </p:nvSpPr>
        <p:spPr>
          <a:xfrm>
            <a:off x="827538" y="2302098"/>
            <a:ext cx="2428982" cy="800721"/>
          </a:xfrm>
          <a:prstGeom prst="rect">
            <a:avLst/>
          </a:prstGeom>
          <a:noFill/>
        </p:spPr>
        <p:txBody>
          <a:bodyPr wrap="square" rtlCol="0">
            <a:spAutoFit/>
          </a:bodyPr>
          <a:lstStyle/>
          <a:p>
            <a:pPr defTabSz="877824">
              <a:spcAft>
                <a:spcPts val="600"/>
              </a:spcAft>
            </a:pPr>
            <a:r>
              <a:rPr lang="en-GB" sz="2304" b="1" kern="1200">
                <a:solidFill>
                  <a:schemeClr val="tx1"/>
                </a:solidFill>
                <a:latin typeface="+mn-lt"/>
                <a:ea typeface="+mn-ea"/>
                <a:cs typeface="+mn-cs"/>
              </a:rPr>
              <a:t>Self-fulfilment needs </a:t>
            </a:r>
            <a:endParaRPr lang="en-GB" sz="2400" b="1"/>
          </a:p>
        </p:txBody>
      </p:sp>
      <p:sp>
        <p:nvSpPr>
          <p:cNvPr id="17" name="TextBox 16">
            <a:extLst>
              <a:ext uri="{FF2B5EF4-FFF2-40B4-BE49-F238E27FC236}">
                <a16:creationId xmlns:a16="http://schemas.microsoft.com/office/drawing/2014/main" id="{C69BE64B-EDB1-F2D4-EA87-4E8BBBD278D9}"/>
              </a:ext>
            </a:extLst>
          </p:cNvPr>
          <p:cNvSpPr txBox="1"/>
          <p:nvPr/>
        </p:nvSpPr>
        <p:spPr>
          <a:xfrm>
            <a:off x="8468139" y="1924820"/>
            <a:ext cx="3511658" cy="1200329"/>
          </a:xfrm>
          <a:prstGeom prst="rect">
            <a:avLst/>
          </a:prstGeom>
          <a:solidFill>
            <a:schemeClr val="accent6">
              <a:lumMod val="60000"/>
              <a:lumOff val="40000"/>
            </a:schemeClr>
          </a:solidFill>
        </p:spPr>
        <p:txBody>
          <a:bodyPr wrap="square" rtlCol="0">
            <a:spAutoFit/>
          </a:bodyPr>
          <a:lstStyle/>
          <a:p>
            <a:r>
              <a:rPr lang="en-GB" sz="2400" dirty="0"/>
              <a:t>Lower levels needs to be met before scaling up the level </a:t>
            </a:r>
          </a:p>
        </p:txBody>
      </p:sp>
      <p:sp>
        <p:nvSpPr>
          <p:cNvPr id="5" name="Arrow: Up 4">
            <a:extLst>
              <a:ext uri="{FF2B5EF4-FFF2-40B4-BE49-F238E27FC236}">
                <a16:creationId xmlns:a16="http://schemas.microsoft.com/office/drawing/2014/main" id="{D042850C-22CF-A6B1-F7BB-88600819E9D0}"/>
              </a:ext>
            </a:extLst>
          </p:cNvPr>
          <p:cNvSpPr/>
          <p:nvPr/>
        </p:nvSpPr>
        <p:spPr>
          <a:xfrm rot="19979361">
            <a:off x="5137866" y="2597127"/>
            <a:ext cx="589772" cy="3269153"/>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95156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198F0-E671-8C29-A602-D8FBED908914}"/>
              </a:ext>
            </a:extLst>
          </p:cNvPr>
          <p:cNvSpPr>
            <a:spLocks noGrp="1"/>
          </p:cNvSpPr>
          <p:nvPr>
            <p:ph type="title"/>
          </p:nvPr>
        </p:nvSpPr>
        <p:spPr/>
        <p:txBody>
          <a:bodyPr/>
          <a:lstStyle/>
          <a:p>
            <a:r>
              <a:rPr lang="en-GB" dirty="0"/>
              <a:t>List your top 10 positive motivating forces and top 10 complaints in life   </a:t>
            </a:r>
          </a:p>
        </p:txBody>
      </p:sp>
      <p:graphicFrame>
        <p:nvGraphicFramePr>
          <p:cNvPr id="4" name="Content Placeholder 3">
            <a:extLst>
              <a:ext uri="{FF2B5EF4-FFF2-40B4-BE49-F238E27FC236}">
                <a16:creationId xmlns:a16="http://schemas.microsoft.com/office/drawing/2014/main" id="{F4AD10F9-36CE-2BAE-E700-0DE247446356}"/>
              </a:ext>
            </a:extLst>
          </p:cNvPr>
          <p:cNvGraphicFramePr>
            <a:graphicFrameLocks noGrp="1"/>
          </p:cNvGraphicFramePr>
          <p:nvPr>
            <p:ph idx="1"/>
            <p:extLst>
              <p:ext uri="{D42A27DB-BD31-4B8C-83A1-F6EECF244321}">
                <p14:modId xmlns:p14="http://schemas.microsoft.com/office/powerpoint/2010/main" val="648075348"/>
              </p:ext>
            </p:extLst>
          </p:nvPr>
        </p:nvGraphicFramePr>
        <p:xfrm>
          <a:off x="838200" y="1690688"/>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8919082C-48F9-6FC6-1FDB-99438C0DA9F8}"/>
              </a:ext>
            </a:extLst>
          </p:cNvPr>
          <p:cNvSpPr txBox="1"/>
          <p:nvPr/>
        </p:nvSpPr>
        <p:spPr>
          <a:xfrm>
            <a:off x="235666" y="6088366"/>
            <a:ext cx="12031570" cy="830997"/>
          </a:xfrm>
          <a:prstGeom prst="rect">
            <a:avLst/>
          </a:prstGeom>
          <a:noFill/>
        </p:spPr>
        <p:txBody>
          <a:bodyPr wrap="square" rtlCol="0">
            <a:spAutoFit/>
          </a:bodyPr>
          <a:lstStyle/>
          <a:p>
            <a:r>
              <a:rPr lang="en-GB" sz="2400" dirty="0"/>
              <a:t>Once you have the full list, decide how each of your motivating forces and complaints map onto Maslow’s level of needs.    </a:t>
            </a:r>
          </a:p>
        </p:txBody>
      </p:sp>
    </p:spTree>
    <p:extLst>
      <p:ext uri="{BB962C8B-B14F-4D97-AF65-F5344CB8AC3E}">
        <p14:creationId xmlns:p14="http://schemas.microsoft.com/office/powerpoint/2010/main" val="29746177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20B22-9DA9-3CF1-11E7-AEB1541D7D4C}"/>
              </a:ext>
            </a:extLst>
          </p:cNvPr>
          <p:cNvSpPr>
            <a:spLocks noGrp="1"/>
          </p:cNvSpPr>
          <p:nvPr>
            <p:ph type="title"/>
          </p:nvPr>
        </p:nvSpPr>
        <p:spPr/>
        <p:txBody>
          <a:bodyPr/>
          <a:lstStyle/>
          <a:p>
            <a:r>
              <a:rPr lang="en-GB" dirty="0"/>
              <a:t>Discussion </a:t>
            </a:r>
          </a:p>
        </p:txBody>
      </p:sp>
      <p:pic>
        <p:nvPicPr>
          <p:cNvPr id="4" name="Picture 3" descr="A group of people holding up light bulbs&#10;&#10;Description automatically generated">
            <a:extLst>
              <a:ext uri="{FF2B5EF4-FFF2-40B4-BE49-F238E27FC236}">
                <a16:creationId xmlns:a16="http://schemas.microsoft.com/office/drawing/2014/main" id="{E61A52A4-1F5E-3781-66B4-E938895231F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986" r="3" b="28953"/>
          <a:stretch/>
        </p:blipFill>
        <p:spPr>
          <a:xfrm>
            <a:off x="7530986" y="94028"/>
            <a:ext cx="4187250" cy="2212401"/>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sp>
        <p:nvSpPr>
          <p:cNvPr id="7" name="Content Placeholder 6">
            <a:extLst>
              <a:ext uri="{FF2B5EF4-FFF2-40B4-BE49-F238E27FC236}">
                <a16:creationId xmlns:a16="http://schemas.microsoft.com/office/drawing/2014/main" id="{8197EA61-F57D-43DF-3E7B-CCC4B3ED4206}"/>
              </a:ext>
            </a:extLst>
          </p:cNvPr>
          <p:cNvSpPr>
            <a:spLocks noGrp="1"/>
          </p:cNvSpPr>
          <p:nvPr>
            <p:ph idx="1"/>
          </p:nvPr>
        </p:nvSpPr>
        <p:spPr/>
        <p:txBody>
          <a:bodyPr>
            <a:noAutofit/>
          </a:bodyPr>
          <a:lstStyle/>
          <a:p>
            <a:r>
              <a:rPr lang="en-GB" sz="2600" dirty="0"/>
              <a:t>Have a look at people’s list around you </a:t>
            </a:r>
          </a:p>
          <a:p>
            <a:r>
              <a:rPr lang="en-GB" sz="2600" dirty="0"/>
              <a:t>How easily are you able to classify your positive motivating forces and their complaints? </a:t>
            </a:r>
          </a:p>
          <a:p>
            <a:r>
              <a:rPr lang="en-GB" sz="2600" dirty="0"/>
              <a:t>Are the motivating forces and the complaints driven by the same needs? </a:t>
            </a:r>
          </a:p>
          <a:p>
            <a:r>
              <a:rPr lang="en-GB" sz="2600" dirty="0"/>
              <a:t>Have you listed any motivating forces or complaints that cannot easily be classified according to one of Maslow’s needs? </a:t>
            </a:r>
          </a:p>
          <a:p>
            <a:r>
              <a:rPr lang="en-GB" sz="2600" dirty="0"/>
              <a:t>Are there strong similarities in the motivating forces and complaints of the class members?</a:t>
            </a:r>
          </a:p>
          <a:p>
            <a:r>
              <a:rPr lang="en-GB" sz="2600" dirty="0">
                <a:solidFill>
                  <a:schemeClr val="tx1">
                    <a:lumMod val="85000"/>
                    <a:lumOff val="15000"/>
                  </a:schemeClr>
                </a:solidFill>
              </a:rPr>
              <a:t>Do you agree with the order of Maslow’s hierarchy of needs?</a:t>
            </a:r>
          </a:p>
          <a:p>
            <a:pPr lvl="1"/>
            <a:r>
              <a:rPr lang="en-GB" sz="2600" dirty="0">
                <a:solidFill>
                  <a:schemeClr val="tx1">
                    <a:lumMod val="85000"/>
                    <a:lumOff val="15000"/>
                  </a:schemeClr>
                </a:solidFill>
              </a:rPr>
              <a:t>Basic and physiological needs </a:t>
            </a:r>
            <a:r>
              <a:rPr lang="en-GB" sz="2600" dirty="0">
                <a:solidFill>
                  <a:schemeClr val="tx1">
                    <a:lumMod val="85000"/>
                    <a:lumOff val="15000"/>
                  </a:schemeClr>
                </a:solidFill>
                <a:sym typeface="Wingdings" panose="05000000000000000000" pitchFamily="2" charset="2"/>
              </a:rPr>
              <a:t> Psychological needs  Self-actualisation </a:t>
            </a:r>
            <a:endParaRPr lang="en-GB" sz="2600" dirty="0">
              <a:solidFill>
                <a:schemeClr val="tx1">
                  <a:lumMod val="85000"/>
                  <a:lumOff val="15000"/>
                </a:schemeClr>
              </a:solidFill>
            </a:endParaRPr>
          </a:p>
        </p:txBody>
      </p:sp>
    </p:spTree>
    <p:extLst>
      <p:ext uri="{BB962C8B-B14F-4D97-AF65-F5344CB8AC3E}">
        <p14:creationId xmlns:p14="http://schemas.microsoft.com/office/powerpoint/2010/main" val="4839427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nowy mountain range with clouds&#10;&#10;Description automatically generated">
            <a:extLst>
              <a:ext uri="{FF2B5EF4-FFF2-40B4-BE49-F238E27FC236}">
                <a16:creationId xmlns:a16="http://schemas.microsoft.com/office/drawing/2014/main" id="{AE631919-3157-A4C3-69CB-4CE037F7EC7A}"/>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79181" y="307433"/>
            <a:ext cx="8354771" cy="2266232"/>
          </a:xfrm>
        </p:spPr>
      </p:pic>
      <p:sp>
        <p:nvSpPr>
          <p:cNvPr id="2" name="Title 1">
            <a:extLst>
              <a:ext uri="{FF2B5EF4-FFF2-40B4-BE49-F238E27FC236}">
                <a16:creationId xmlns:a16="http://schemas.microsoft.com/office/drawing/2014/main" id="{88D440F7-6634-B5C0-EA9E-A96FC584652F}"/>
              </a:ext>
            </a:extLst>
          </p:cNvPr>
          <p:cNvSpPr>
            <a:spLocks noGrp="1"/>
          </p:cNvSpPr>
          <p:nvPr>
            <p:ph type="title"/>
          </p:nvPr>
        </p:nvSpPr>
        <p:spPr>
          <a:xfrm>
            <a:off x="1712411" y="1507723"/>
            <a:ext cx="8354771" cy="1298998"/>
          </a:xfrm>
        </p:spPr>
        <p:txBody>
          <a:bodyPr/>
          <a:lstStyle/>
          <a:p>
            <a:pPr algn="ctr"/>
            <a:r>
              <a:rPr lang="en-GB" dirty="0">
                <a:solidFill>
                  <a:schemeClr val="bg1"/>
                </a:solidFill>
              </a:rPr>
              <a:t>Actualisation = peak experience  </a:t>
            </a:r>
          </a:p>
        </p:txBody>
      </p:sp>
      <p:sp>
        <p:nvSpPr>
          <p:cNvPr id="6" name="TextBox 5">
            <a:extLst>
              <a:ext uri="{FF2B5EF4-FFF2-40B4-BE49-F238E27FC236}">
                <a16:creationId xmlns:a16="http://schemas.microsoft.com/office/drawing/2014/main" id="{A7939988-ECE6-918E-4C42-CA5A2DD98095}"/>
              </a:ext>
            </a:extLst>
          </p:cNvPr>
          <p:cNvSpPr txBox="1"/>
          <p:nvPr/>
        </p:nvSpPr>
        <p:spPr>
          <a:xfrm>
            <a:off x="1712411" y="2608752"/>
            <a:ext cx="7620000" cy="230832"/>
          </a:xfrm>
          <a:prstGeom prst="rect">
            <a:avLst/>
          </a:prstGeom>
          <a:noFill/>
        </p:spPr>
        <p:txBody>
          <a:bodyPr wrap="square" rtlCol="0">
            <a:spAutoFit/>
          </a:bodyPr>
          <a:lstStyle/>
          <a:p>
            <a:r>
              <a:rPr lang="en-GB" sz="900" dirty="0">
                <a:hlinkClick r:id="rId4" tooltip="https://www.countryhighpoints.com/hoodoo-peak-22016/"/>
              </a:rPr>
              <a:t>This Photo</a:t>
            </a:r>
            <a:r>
              <a:rPr lang="en-GB" sz="900" dirty="0"/>
              <a:t> by Unknown Author is licensed under </a:t>
            </a:r>
            <a:r>
              <a:rPr lang="en-GB" sz="900" dirty="0">
                <a:hlinkClick r:id="rId5" tooltip="https://creativecommons.org/licenses/by-nc-sa/3.0/"/>
              </a:rPr>
              <a:t>CC BY-SA-NC</a:t>
            </a:r>
            <a:endParaRPr lang="en-GB" sz="900" dirty="0"/>
          </a:p>
        </p:txBody>
      </p:sp>
      <p:pic>
        <p:nvPicPr>
          <p:cNvPr id="8" name="Picture 7" descr="A person with his hands together&#10;&#10;Description automatically generated">
            <a:extLst>
              <a:ext uri="{FF2B5EF4-FFF2-40B4-BE49-F238E27FC236}">
                <a16:creationId xmlns:a16="http://schemas.microsoft.com/office/drawing/2014/main" id="{6BB8A0C3-C5DD-6F65-81D6-71F2CE2B195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58784" y="4613998"/>
            <a:ext cx="1966412" cy="1808945"/>
          </a:xfrm>
          <a:prstGeom prst="rect">
            <a:avLst/>
          </a:prstGeom>
        </p:spPr>
      </p:pic>
      <p:sp>
        <p:nvSpPr>
          <p:cNvPr id="9" name="TextBox 8">
            <a:extLst>
              <a:ext uri="{FF2B5EF4-FFF2-40B4-BE49-F238E27FC236}">
                <a16:creationId xmlns:a16="http://schemas.microsoft.com/office/drawing/2014/main" id="{C1F65D35-2402-2F5F-82A4-8EF78806BB19}"/>
              </a:ext>
            </a:extLst>
          </p:cNvPr>
          <p:cNvSpPr txBox="1"/>
          <p:nvPr/>
        </p:nvSpPr>
        <p:spPr>
          <a:xfrm>
            <a:off x="366311" y="6488668"/>
            <a:ext cx="2543014" cy="369332"/>
          </a:xfrm>
          <a:prstGeom prst="rect">
            <a:avLst/>
          </a:prstGeom>
          <a:noFill/>
        </p:spPr>
        <p:txBody>
          <a:bodyPr wrap="square" rtlCol="0">
            <a:spAutoFit/>
          </a:bodyPr>
          <a:lstStyle/>
          <a:p>
            <a:r>
              <a:rPr lang="en-GB" sz="900" dirty="0">
                <a:hlinkClick r:id="rId7" tooltip="https://www.pngall.com/albert-einstein-png/download/46834"/>
              </a:rPr>
              <a:t>This Photo</a:t>
            </a:r>
            <a:r>
              <a:rPr lang="en-GB" sz="900" dirty="0"/>
              <a:t> by Unknown Author is licensed under </a:t>
            </a:r>
            <a:r>
              <a:rPr lang="en-GB" sz="900" dirty="0">
                <a:hlinkClick r:id="rId8" tooltip="https://creativecommons.org/licenses/by-nc/3.0/"/>
              </a:rPr>
              <a:t>CC BY-NC</a:t>
            </a:r>
            <a:endParaRPr lang="en-GB" sz="900" dirty="0"/>
          </a:p>
        </p:txBody>
      </p:sp>
      <p:pic>
        <p:nvPicPr>
          <p:cNvPr id="11" name="Picture 10" descr="A person with a pearl necklace&#10;&#10;Description automatically generated">
            <a:extLst>
              <a:ext uri="{FF2B5EF4-FFF2-40B4-BE49-F238E27FC236}">
                <a16:creationId xmlns:a16="http://schemas.microsoft.com/office/drawing/2014/main" id="{C00D8AB8-E816-D25A-CAEC-E92592310A29}"/>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725196" y="4755264"/>
            <a:ext cx="2442258" cy="1526411"/>
          </a:xfrm>
          <a:prstGeom prst="rect">
            <a:avLst/>
          </a:prstGeom>
        </p:spPr>
      </p:pic>
      <p:sp>
        <p:nvSpPr>
          <p:cNvPr id="12" name="TextBox 11">
            <a:extLst>
              <a:ext uri="{FF2B5EF4-FFF2-40B4-BE49-F238E27FC236}">
                <a16:creationId xmlns:a16="http://schemas.microsoft.com/office/drawing/2014/main" id="{910DB3D8-841B-FB88-3039-C5E01518F2CB}"/>
              </a:ext>
            </a:extLst>
          </p:cNvPr>
          <p:cNvSpPr txBox="1"/>
          <p:nvPr/>
        </p:nvSpPr>
        <p:spPr>
          <a:xfrm>
            <a:off x="2909325" y="6488668"/>
            <a:ext cx="2442258" cy="369332"/>
          </a:xfrm>
          <a:prstGeom prst="rect">
            <a:avLst/>
          </a:prstGeom>
          <a:noFill/>
        </p:spPr>
        <p:txBody>
          <a:bodyPr wrap="square" rtlCol="0">
            <a:spAutoFit/>
          </a:bodyPr>
          <a:lstStyle/>
          <a:p>
            <a:r>
              <a:rPr lang="en-GB" sz="900">
                <a:hlinkClick r:id="rId10" tooltip="https://nomadicpolitics.blogspot.com/2015/12/with-one-united-voice-first-stirrings.html"/>
              </a:rPr>
              <a:t>This Photo</a:t>
            </a:r>
            <a:r>
              <a:rPr lang="en-GB" sz="900"/>
              <a:t> by Unknown Author is licensed under </a:t>
            </a:r>
            <a:r>
              <a:rPr lang="en-GB" sz="900">
                <a:hlinkClick r:id="rId11" tooltip="https://creativecommons.org/licenses/by-nc-nd/3.0/"/>
              </a:rPr>
              <a:t>CC BY-NC-ND</a:t>
            </a:r>
            <a:endParaRPr lang="en-GB" sz="900"/>
          </a:p>
        </p:txBody>
      </p:sp>
      <p:pic>
        <p:nvPicPr>
          <p:cNvPr id="14" name="Picture 13" descr="A close-up of a person&#10;&#10;Description automatically generated">
            <a:extLst>
              <a:ext uri="{FF2B5EF4-FFF2-40B4-BE49-F238E27FC236}">
                <a16:creationId xmlns:a16="http://schemas.microsoft.com/office/drawing/2014/main" id="{E498C7F4-45B5-2188-54EF-7A4F9071C362}"/>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5443647" y="4729208"/>
            <a:ext cx="1541581" cy="2312372"/>
          </a:xfrm>
          <a:prstGeom prst="rect">
            <a:avLst/>
          </a:prstGeom>
        </p:spPr>
      </p:pic>
      <p:sp>
        <p:nvSpPr>
          <p:cNvPr id="15" name="TextBox 14">
            <a:extLst>
              <a:ext uri="{FF2B5EF4-FFF2-40B4-BE49-F238E27FC236}">
                <a16:creationId xmlns:a16="http://schemas.microsoft.com/office/drawing/2014/main" id="{46676465-6135-D6F8-7130-98EDAE79F84F}"/>
              </a:ext>
            </a:extLst>
          </p:cNvPr>
          <p:cNvSpPr txBox="1"/>
          <p:nvPr/>
        </p:nvSpPr>
        <p:spPr>
          <a:xfrm>
            <a:off x="5535712" y="7252958"/>
            <a:ext cx="1541581" cy="507831"/>
          </a:xfrm>
          <a:prstGeom prst="rect">
            <a:avLst/>
          </a:prstGeom>
          <a:noFill/>
        </p:spPr>
        <p:txBody>
          <a:bodyPr wrap="square" rtlCol="0">
            <a:spAutoFit/>
          </a:bodyPr>
          <a:lstStyle/>
          <a:p>
            <a:r>
              <a:rPr lang="en-GB" sz="900">
                <a:hlinkClick r:id="rId13" tooltip="https://mlpp.pressbooks.pub/introphil/chapter/gandhi/"/>
              </a:rPr>
              <a:t>This Photo</a:t>
            </a:r>
            <a:r>
              <a:rPr lang="en-GB" sz="900"/>
              <a:t> by Unknown Author is licensed under </a:t>
            </a:r>
            <a:r>
              <a:rPr lang="en-GB" sz="900">
                <a:hlinkClick r:id="rId5" tooltip="https://creativecommons.org/licenses/by-nc-sa/3.0/"/>
              </a:rPr>
              <a:t>CC BY-SA-NC</a:t>
            </a:r>
            <a:endParaRPr lang="en-GB" sz="900"/>
          </a:p>
        </p:txBody>
      </p:sp>
      <p:sp>
        <p:nvSpPr>
          <p:cNvPr id="16" name="TextBox 15">
            <a:extLst>
              <a:ext uri="{FF2B5EF4-FFF2-40B4-BE49-F238E27FC236}">
                <a16:creationId xmlns:a16="http://schemas.microsoft.com/office/drawing/2014/main" id="{8EA993EA-28E5-F243-A507-AD88B087F03C}"/>
              </a:ext>
            </a:extLst>
          </p:cNvPr>
          <p:cNvSpPr txBox="1"/>
          <p:nvPr/>
        </p:nvSpPr>
        <p:spPr>
          <a:xfrm>
            <a:off x="758784" y="2811282"/>
            <a:ext cx="10247883" cy="1569660"/>
          </a:xfrm>
          <a:prstGeom prst="rect">
            <a:avLst/>
          </a:prstGeom>
          <a:noFill/>
        </p:spPr>
        <p:txBody>
          <a:bodyPr wrap="square" rtlCol="0">
            <a:spAutoFit/>
          </a:bodyPr>
          <a:lstStyle/>
          <a:p>
            <a:r>
              <a:rPr lang="en-GB" sz="2400" dirty="0"/>
              <a:t>It is to realise one’s full potential through internal drive, by inner motivation, not by approval of external judgement such as fame, status or awards. </a:t>
            </a:r>
          </a:p>
          <a:p>
            <a:r>
              <a:rPr lang="en-GB" sz="2400" dirty="0"/>
              <a:t>Maslow suggested the following three people who achieved self-actualisation: Eisenstein, Eleanor Rosevelt and Ghandi   </a:t>
            </a:r>
          </a:p>
        </p:txBody>
      </p:sp>
      <p:sp>
        <p:nvSpPr>
          <p:cNvPr id="4" name="TextBox 3">
            <a:extLst>
              <a:ext uri="{FF2B5EF4-FFF2-40B4-BE49-F238E27FC236}">
                <a16:creationId xmlns:a16="http://schemas.microsoft.com/office/drawing/2014/main" id="{13196FFA-96B0-4894-DEF0-9D1EC90F9F24}"/>
              </a:ext>
            </a:extLst>
          </p:cNvPr>
          <p:cNvSpPr txBox="1"/>
          <p:nvPr/>
        </p:nvSpPr>
        <p:spPr>
          <a:xfrm>
            <a:off x="7113515" y="4857452"/>
            <a:ext cx="5119818" cy="1815882"/>
          </a:xfrm>
          <a:prstGeom prst="rect">
            <a:avLst/>
          </a:prstGeom>
          <a:noFill/>
        </p:spPr>
        <p:txBody>
          <a:bodyPr wrap="square">
            <a:spAutoFit/>
          </a:bodyPr>
          <a:lstStyle/>
          <a:p>
            <a:r>
              <a:rPr lang="en-GB" sz="2800" dirty="0">
                <a:solidFill>
                  <a:schemeClr val="tx1">
                    <a:lumMod val="85000"/>
                    <a:lumOff val="15000"/>
                  </a:schemeClr>
                </a:solidFill>
              </a:rPr>
              <a:t>What do you think of Maslow’s examples of people who met self-actualisation?  Are there certain types of actualisation? </a:t>
            </a:r>
          </a:p>
        </p:txBody>
      </p:sp>
    </p:spTree>
    <p:extLst>
      <p:ext uri="{BB962C8B-B14F-4D97-AF65-F5344CB8AC3E}">
        <p14:creationId xmlns:p14="http://schemas.microsoft.com/office/powerpoint/2010/main" val="386765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841248" y="334644"/>
            <a:ext cx="10509504" cy="1076914"/>
          </a:xfrm>
        </p:spPr>
        <p:txBody>
          <a:bodyPr anchor="ctr">
            <a:noAutofit/>
          </a:bodyPr>
          <a:lstStyle/>
          <a:p>
            <a:pPr algn="ctr"/>
            <a:r>
              <a:rPr lang="en-GB" altLang="en-US" sz="4000" b="1" dirty="0">
                <a:latin typeface="+mn-lt"/>
              </a:rPr>
              <a:t>Key characteristics of people who </a:t>
            </a:r>
            <a:br>
              <a:rPr lang="en-GB" altLang="en-US" sz="4000" b="1" dirty="0">
                <a:latin typeface="+mn-lt"/>
              </a:rPr>
            </a:br>
            <a:r>
              <a:rPr lang="en-GB" altLang="en-US" sz="4000" b="1" dirty="0">
                <a:latin typeface="+mn-lt"/>
              </a:rPr>
              <a:t>self-actualise (Maslow 1970)</a:t>
            </a:r>
            <a:endParaRPr lang="en-US" altLang="en-US" sz="4000" b="1" dirty="0">
              <a:latin typeface="+mn-lt"/>
            </a:endParaRPr>
          </a:p>
        </p:txBody>
      </p:sp>
      <p:sp>
        <p:nvSpPr>
          <p:cNvPr id="3" name="Oval 2">
            <a:extLst>
              <a:ext uri="{FF2B5EF4-FFF2-40B4-BE49-F238E27FC236}">
                <a16:creationId xmlns:a16="http://schemas.microsoft.com/office/drawing/2014/main" id="{10B51503-F527-43AB-A03B-8E69906F0D30}"/>
              </a:ext>
            </a:extLst>
          </p:cNvPr>
          <p:cNvSpPr/>
          <p:nvPr/>
        </p:nvSpPr>
        <p:spPr>
          <a:xfrm>
            <a:off x="1197631" y="2899130"/>
            <a:ext cx="1124375" cy="1124375"/>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4" name="Rectangle 3" descr="Target">
            <a:extLst>
              <a:ext uri="{FF2B5EF4-FFF2-40B4-BE49-F238E27FC236}">
                <a16:creationId xmlns:a16="http://schemas.microsoft.com/office/drawing/2014/main" id="{1C265306-DB12-4611-AC3B-1FC18DD4E766}"/>
              </a:ext>
            </a:extLst>
          </p:cNvPr>
          <p:cNvSpPr/>
          <p:nvPr/>
        </p:nvSpPr>
        <p:spPr>
          <a:xfrm>
            <a:off x="1437252" y="3138751"/>
            <a:ext cx="645133" cy="645133"/>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5" name="Freeform: Shape 4">
            <a:extLst>
              <a:ext uri="{FF2B5EF4-FFF2-40B4-BE49-F238E27FC236}">
                <a16:creationId xmlns:a16="http://schemas.microsoft.com/office/drawing/2014/main" id="{CBAA1F5A-1F2A-4920-9E04-1A5C79BB770F}"/>
              </a:ext>
            </a:extLst>
          </p:cNvPr>
          <p:cNvSpPr/>
          <p:nvPr/>
        </p:nvSpPr>
        <p:spPr>
          <a:xfrm>
            <a:off x="838200" y="4373720"/>
            <a:ext cx="1843237" cy="737294"/>
          </a:xfrm>
          <a:custGeom>
            <a:avLst/>
            <a:gdLst>
              <a:gd name="connsiteX0" fmla="*/ 0 w 1683984"/>
              <a:gd name="connsiteY0" fmla="*/ 0 h 673593"/>
              <a:gd name="connsiteX1" fmla="*/ 1683984 w 1683984"/>
              <a:gd name="connsiteY1" fmla="*/ 0 h 673593"/>
              <a:gd name="connsiteX2" fmla="*/ 1683984 w 1683984"/>
              <a:gd name="connsiteY2" fmla="*/ 673593 h 673593"/>
              <a:gd name="connsiteX3" fmla="*/ 0 w 1683984"/>
              <a:gd name="connsiteY3" fmla="*/ 673593 h 673593"/>
              <a:gd name="connsiteX4" fmla="*/ 0 w 1683984"/>
              <a:gd name="connsiteY4" fmla="*/ 0 h 673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3984" h="673593">
                <a:moveTo>
                  <a:pt x="0" y="0"/>
                </a:moveTo>
                <a:lnTo>
                  <a:pt x="1683984" y="0"/>
                </a:lnTo>
                <a:lnTo>
                  <a:pt x="1683984" y="673593"/>
                </a:lnTo>
                <a:lnTo>
                  <a:pt x="0" y="673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823659">
              <a:lnSpc>
                <a:spcPct val="90000"/>
              </a:lnSpc>
              <a:spcBef>
                <a:spcPct val="0"/>
              </a:spcBef>
              <a:spcAft>
                <a:spcPct val="35000"/>
              </a:spcAft>
              <a:defRPr cap="all"/>
            </a:pPr>
            <a:r>
              <a:rPr lang="en-GB" sz="1853" kern="1200" cap="all">
                <a:solidFill>
                  <a:schemeClr val="tx1">
                    <a:hueOff val="0"/>
                    <a:satOff val="0"/>
                    <a:lumOff val="0"/>
                    <a:alphaOff val="0"/>
                  </a:schemeClr>
                </a:solidFill>
                <a:latin typeface="+mn-lt"/>
                <a:ea typeface="+mn-ea"/>
                <a:cs typeface="+mn-cs"/>
              </a:rPr>
              <a:t>Accurate perceptions of the world</a:t>
            </a:r>
            <a:endParaRPr lang="en-US" sz="1700" kern="1200"/>
          </a:p>
        </p:txBody>
      </p:sp>
      <p:sp>
        <p:nvSpPr>
          <p:cNvPr id="6" name="Oval 5">
            <a:extLst>
              <a:ext uri="{FF2B5EF4-FFF2-40B4-BE49-F238E27FC236}">
                <a16:creationId xmlns:a16="http://schemas.microsoft.com/office/drawing/2014/main" id="{EFC85838-759D-4A21-B0F8-4FD5C3EBFA23}"/>
              </a:ext>
            </a:extLst>
          </p:cNvPr>
          <p:cNvSpPr/>
          <p:nvPr/>
        </p:nvSpPr>
        <p:spPr>
          <a:xfrm>
            <a:off x="3363436" y="2899130"/>
            <a:ext cx="1124375" cy="1124375"/>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7" name="Rectangle 6" descr="Clapping Hands">
            <a:extLst>
              <a:ext uri="{FF2B5EF4-FFF2-40B4-BE49-F238E27FC236}">
                <a16:creationId xmlns:a16="http://schemas.microsoft.com/office/drawing/2014/main" id="{D15A8D97-8706-4E69-8CCF-FC7C8A2FD493}"/>
              </a:ext>
            </a:extLst>
          </p:cNvPr>
          <p:cNvSpPr/>
          <p:nvPr/>
        </p:nvSpPr>
        <p:spPr>
          <a:xfrm>
            <a:off x="3603057" y="3138751"/>
            <a:ext cx="645133" cy="645133"/>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C181E1BD-A3FE-423A-994A-62472AF98E48}"/>
              </a:ext>
            </a:extLst>
          </p:cNvPr>
          <p:cNvSpPr/>
          <p:nvPr/>
        </p:nvSpPr>
        <p:spPr>
          <a:xfrm>
            <a:off x="3004005" y="4373720"/>
            <a:ext cx="1843237" cy="737294"/>
          </a:xfrm>
          <a:custGeom>
            <a:avLst/>
            <a:gdLst>
              <a:gd name="connsiteX0" fmla="*/ 0 w 1683984"/>
              <a:gd name="connsiteY0" fmla="*/ 0 h 673593"/>
              <a:gd name="connsiteX1" fmla="*/ 1683984 w 1683984"/>
              <a:gd name="connsiteY1" fmla="*/ 0 h 673593"/>
              <a:gd name="connsiteX2" fmla="*/ 1683984 w 1683984"/>
              <a:gd name="connsiteY2" fmla="*/ 673593 h 673593"/>
              <a:gd name="connsiteX3" fmla="*/ 0 w 1683984"/>
              <a:gd name="connsiteY3" fmla="*/ 673593 h 673593"/>
              <a:gd name="connsiteX4" fmla="*/ 0 w 1683984"/>
              <a:gd name="connsiteY4" fmla="*/ 0 h 673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3984" h="673593">
                <a:moveTo>
                  <a:pt x="0" y="0"/>
                </a:moveTo>
                <a:lnTo>
                  <a:pt x="1683984" y="0"/>
                </a:lnTo>
                <a:lnTo>
                  <a:pt x="1683984" y="673593"/>
                </a:lnTo>
                <a:lnTo>
                  <a:pt x="0" y="673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823659">
              <a:lnSpc>
                <a:spcPct val="90000"/>
              </a:lnSpc>
              <a:spcBef>
                <a:spcPct val="0"/>
              </a:spcBef>
              <a:spcAft>
                <a:spcPct val="35000"/>
              </a:spcAft>
              <a:defRPr cap="all"/>
            </a:pPr>
            <a:r>
              <a:rPr lang="en-GB" sz="1853" kern="1200" cap="all">
                <a:solidFill>
                  <a:schemeClr val="tx1">
                    <a:hueOff val="0"/>
                    <a:satOff val="0"/>
                    <a:lumOff val="0"/>
                    <a:alphaOff val="0"/>
                  </a:schemeClr>
                </a:solidFill>
                <a:latin typeface="+mn-lt"/>
                <a:ea typeface="+mn-ea"/>
                <a:cs typeface="+mn-cs"/>
              </a:rPr>
              <a:t>Acceptance of other people</a:t>
            </a:r>
            <a:endParaRPr lang="en-US" sz="1700" kern="1200"/>
          </a:p>
        </p:txBody>
      </p:sp>
      <p:sp>
        <p:nvSpPr>
          <p:cNvPr id="9" name="Oval 8">
            <a:extLst>
              <a:ext uri="{FF2B5EF4-FFF2-40B4-BE49-F238E27FC236}">
                <a16:creationId xmlns:a16="http://schemas.microsoft.com/office/drawing/2014/main" id="{DE68A31E-C142-4E82-8804-9915CB779BDB}"/>
              </a:ext>
            </a:extLst>
          </p:cNvPr>
          <p:cNvSpPr/>
          <p:nvPr/>
        </p:nvSpPr>
        <p:spPr>
          <a:xfrm>
            <a:off x="5529240" y="2899130"/>
            <a:ext cx="1124375" cy="1124375"/>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0" name="Rectangle 9" descr="Small paint brush">
            <a:extLst>
              <a:ext uri="{FF2B5EF4-FFF2-40B4-BE49-F238E27FC236}">
                <a16:creationId xmlns:a16="http://schemas.microsoft.com/office/drawing/2014/main" id="{15C9F42C-B42E-4D4E-A2AC-309AB02D39D5}"/>
              </a:ext>
            </a:extLst>
          </p:cNvPr>
          <p:cNvSpPr/>
          <p:nvPr/>
        </p:nvSpPr>
        <p:spPr>
          <a:xfrm>
            <a:off x="5768861" y="3138751"/>
            <a:ext cx="645133" cy="645133"/>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E25BA67C-5B40-4BBC-AA3B-E28CB2589A05}"/>
              </a:ext>
            </a:extLst>
          </p:cNvPr>
          <p:cNvSpPr/>
          <p:nvPr/>
        </p:nvSpPr>
        <p:spPr>
          <a:xfrm>
            <a:off x="5169809" y="4373720"/>
            <a:ext cx="1843237" cy="737294"/>
          </a:xfrm>
          <a:custGeom>
            <a:avLst/>
            <a:gdLst>
              <a:gd name="connsiteX0" fmla="*/ 0 w 1683984"/>
              <a:gd name="connsiteY0" fmla="*/ 0 h 673593"/>
              <a:gd name="connsiteX1" fmla="*/ 1683984 w 1683984"/>
              <a:gd name="connsiteY1" fmla="*/ 0 h 673593"/>
              <a:gd name="connsiteX2" fmla="*/ 1683984 w 1683984"/>
              <a:gd name="connsiteY2" fmla="*/ 673593 h 673593"/>
              <a:gd name="connsiteX3" fmla="*/ 0 w 1683984"/>
              <a:gd name="connsiteY3" fmla="*/ 673593 h 673593"/>
              <a:gd name="connsiteX4" fmla="*/ 0 w 1683984"/>
              <a:gd name="connsiteY4" fmla="*/ 0 h 673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3984" h="673593">
                <a:moveTo>
                  <a:pt x="0" y="0"/>
                </a:moveTo>
                <a:lnTo>
                  <a:pt x="1683984" y="0"/>
                </a:lnTo>
                <a:lnTo>
                  <a:pt x="1683984" y="673593"/>
                </a:lnTo>
                <a:lnTo>
                  <a:pt x="0" y="673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823659">
              <a:lnSpc>
                <a:spcPct val="90000"/>
              </a:lnSpc>
              <a:spcBef>
                <a:spcPct val="0"/>
              </a:spcBef>
              <a:spcAft>
                <a:spcPct val="35000"/>
              </a:spcAft>
              <a:defRPr cap="all"/>
            </a:pPr>
            <a:r>
              <a:rPr lang="en-GB" sz="1853" kern="1200" cap="all">
                <a:solidFill>
                  <a:schemeClr val="tx1">
                    <a:hueOff val="0"/>
                    <a:satOff val="0"/>
                    <a:lumOff val="0"/>
                    <a:alphaOff val="0"/>
                  </a:schemeClr>
                </a:solidFill>
                <a:latin typeface="+mn-lt"/>
                <a:ea typeface="+mn-ea"/>
                <a:cs typeface="+mn-cs"/>
              </a:rPr>
              <a:t>Creative</a:t>
            </a:r>
            <a:endParaRPr lang="en-US" sz="1700" kern="1200"/>
          </a:p>
        </p:txBody>
      </p:sp>
      <p:sp>
        <p:nvSpPr>
          <p:cNvPr id="12" name="Oval 11">
            <a:extLst>
              <a:ext uri="{FF2B5EF4-FFF2-40B4-BE49-F238E27FC236}">
                <a16:creationId xmlns:a16="http://schemas.microsoft.com/office/drawing/2014/main" id="{3EFB36CF-DED7-451F-9F14-C28E3ADD4371}"/>
              </a:ext>
            </a:extLst>
          </p:cNvPr>
          <p:cNvSpPr/>
          <p:nvPr/>
        </p:nvSpPr>
        <p:spPr>
          <a:xfrm>
            <a:off x="7695045" y="2899130"/>
            <a:ext cx="1124375" cy="1124375"/>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3" name="Rectangle 12" descr="Angel Face Outline">
            <a:extLst>
              <a:ext uri="{FF2B5EF4-FFF2-40B4-BE49-F238E27FC236}">
                <a16:creationId xmlns:a16="http://schemas.microsoft.com/office/drawing/2014/main" id="{285ED3BB-BF36-4157-B7D3-DB7B30491ACF}"/>
              </a:ext>
            </a:extLst>
          </p:cNvPr>
          <p:cNvSpPr/>
          <p:nvPr/>
        </p:nvSpPr>
        <p:spPr>
          <a:xfrm>
            <a:off x="7934666" y="3138751"/>
            <a:ext cx="645133" cy="645133"/>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AEC4BBA8-D179-430D-9242-0AD66D1CADA7}"/>
              </a:ext>
            </a:extLst>
          </p:cNvPr>
          <p:cNvSpPr/>
          <p:nvPr/>
        </p:nvSpPr>
        <p:spPr>
          <a:xfrm>
            <a:off x="7335614" y="4373720"/>
            <a:ext cx="1843237" cy="737294"/>
          </a:xfrm>
          <a:custGeom>
            <a:avLst/>
            <a:gdLst>
              <a:gd name="connsiteX0" fmla="*/ 0 w 1683984"/>
              <a:gd name="connsiteY0" fmla="*/ 0 h 673593"/>
              <a:gd name="connsiteX1" fmla="*/ 1683984 w 1683984"/>
              <a:gd name="connsiteY1" fmla="*/ 0 h 673593"/>
              <a:gd name="connsiteX2" fmla="*/ 1683984 w 1683984"/>
              <a:gd name="connsiteY2" fmla="*/ 673593 h 673593"/>
              <a:gd name="connsiteX3" fmla="*/ 0 w 1683984"/>
              <a:gd name="connsiteY3" fmla="*/ 673593 h 673593"/>
              <a:gd name="connsiteX4" fmla="*/ 0 w 1683984"/>
              <a:gd name="connsiteY4" fmla="*/ 0 h 673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3984" h="673593">
                <a:moveTo>
                  <a:pt x="0" y="0"/>
                </a:moveTo>
                <a:lnTo>
                  <a:pt x="1683984" y="0"/>
                </a:lnTo>
                <a:lnTo>
                  <a:pt x="1683984" y="673593"/>
                </a:lnTo>
                <a:lnTo>
                  <a:pt x="0" y="673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823659">
              <a:lnSpc>
                <a:spcPct val="90000"/>
              </a:lnSpc>
              <a:spcBef>
                <a:spcPct val="0"/>
              </a:spcBef>
              <a:spcAft>
                <a:spcPct val="35000"/>
              </a:spcAft>
              <a:defRPr cap="all"/>
            </a:pPr>
            <a:r>
              <a:rPr lang="en-GB" sz="1853" kern="1200" cap="all">
                <a:solidFill>
                  <a:schemeClr val="tx1">
                    <a:hueOff val="0"/>
                    <a:satOff val="0"/>
                    <a:lumOff val="0"/>
                    <a:alphaOff val="0"/>
                  </a:schemeClr>
                </a:solidFill>
                <a:latin typeface="+mn-lt"/>
                <a:ea typeface="+mn-ea"/>
                <a:cs typeface="+mn-cs"/>
              </a:rPr>
              <a:t>Good sense of humour</a:t>
            </a:r>
            <a:endParaRPr lang="en-US" sz="1700" kern="1200"/>
          </a:p>
        </p:txBody>
      </p:sp>
      <p:sp>
        <p:nvSpPr>
          <p:cNvPr id="15" name="Oval 14">
            <a:extLst>
              <a:ext uri="{FF2B5EF4-FFF2-40B4-BE49-F238E27FC236}">
                <a16:creationId xmlns:a16="http://schemas.microsoft.com/office/drawing/2014/main" id="{DF70ECCC-BF61-496D-8962-D0B0ADC96446}"/>
              </a:ext>
            </a:extLst>
          </p:cNvPr>
          <p:cNvSpPr/>
          <p:nvPr/>
        </p:nvSpPr>
        <p:spPr>
          <a:xfrm>
            <a:off x="9860850" y="2899130"/>
            <a:ext cx="1124375" cy="1124375"/>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6" name="Rectangle 15" descr="Disconnected">
            <a:extLst>
              <a:ext uri="{FF2B5EF4-FFF2-40B4-BE49-F238E27FC236}">
                <a16:creationId xmlns:a16="http://schemas.microsoft.com/office/drawing/2014/main" id="{E33611F1-FF2E-4FD6-B798-840922B5D833}"/>
              </a:ext>
            </a:extLst>
          </p:cNvPr>
          <p:cNvSpPr/>
          <p:nvPr/>
        </p:nvSpPr>
        <p:spPr>
          <a:xfrm>
            <a:off x="10100471" y="3138751"/>
            <a:ext cx="645133" cy="645133"/>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29D09B22-4546-49F9-B374-882B54ED89FB}"/>
              </a:ext>
            </a:extLst>
          </p:cNvPr>
          <p:cNvSpPr/>
          <p:nvPr/>
        </p:nvSpPr>
        <p:spPr>
          <a:xfrm>
            <a:off x="9501419" y="4373720"/>
            <a:ext cx="1843237" cy="737294"/>
          </a:xfrm>
          <a:custGeom>
            <a:avLst/>
            <a:gdLst>
              <a:gd name="connsiteX0" fmla="*/ 0 w 1683984"/>
              <a:gd name="connsiteY0" fmla="*/ 0 h 673593"/>
              <a:gd name="connsiteX1" fmla="*/ 1683984 w 1683984"/>
              <a:gd name="connsiteY1" fmla="*/ 0 h 673593"/>
              <a:gd name="connsiteX2" fmla="*/ 1683984 w 1683984"/>
              <a:gd name="connsiteY2" fmla="*/ 673593 h 673593"/>
              <a:gd name="connsiteX3" fmla="*/ 0 w 1683984"/>
              <a:gd name="connsiteY3" fmla="*/ 673593 h 673593"/>
              <a:gd name="connsiteX4" fmla="*/ 0 w 1683984"/>
              <a:gd name="connsiteY4" fmla="*/ 0 h 673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3984" h="673593">
                <a:moveTo>
                  <a:pt x="0" y="0"/>
                </a:moveTo>
                <a:lnTo>
                  <a:pt x="1683984" y="0"/>
                </a:lnTo>
                <a:lnTo>
                  <a:pt x="1683984" y="673593"/>
                </a:lnTo>
                <a:lnTo>
                  <a:pt x="0" y="673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823659">
              <a:lnSpc>
                <a:spcPct val="90000"/>
              </a:lnSpc>
              <a:spcBef>
                <a:spcPct val="0"/>
              </a:spcBef>
              <a:spcAft>
                <a:spcPct val="35000"/>
              </a:spcAft>
              <a:defRPr cap="all"/>
            </a:pPr>
            <a:r>
              <a:rPr lang="en-GB" sz="1853" kern="1200" cap="all">
                <a:solidFill>
                  <a:schemeClr val="tx1">
                    <a:hueOff val="0"/>
                    <a:satOff val="0"/>
                    <a:lumOff val="0"/>
                    <a:alphaOff val="0"/>
                  </a:schemeClr>
                </a:solidFill>
                <a:latin typeface="+mn-lt"/>
                <a:ea typeface="+mn-ea"/>
                <a:cs typeface="+mn-cs"/>
              </a:rPr>
              <a:t>Can Detach and need privacy</a:t>
            </a:r>
            <a:endParaRPr lang="en-US" sz="1700" kern="1200"/>
          </a:p>
        </p:txBody>
      </p:sp>
      <p:sp>
        <p:nvSpPr>
          <p:cNvPr id="2" name="TextBox 1">
            <a:extLst>
              <a:ext uri="{FF2B5EF4-FFF2-40B4-BE49-F238E27FC236}">
                <a16:creationId xmlns:a16="http://schemas.microsoft.com/office/drawing/2014/main" id="{2F753444-56F3-E312-E6C9-1C847CDF18E5}"/>
              </a:ext>
            </a:extLst>
          </p:cNvPr>
          <p:cNvSpPr txBox="1"/>
          <p:nvPr/>
        </p:nvSpPr>
        <p:spPr>
          <a:xfrm>
            <a:off x="1437252" y="5782274"/>
            <a:ext cx="9305512" cy="461665"/>
          </a:xfrm>
          <a:prstGeom prst="rect">
            <a:avLst/>
          </a:prstGeom>
          <a:noFill/>
        </p:spPr>
        <p:txBody>
          <a:bodyPr wrap="square" rtlCol="0">
            <a:spAutoFit/>
          </a:bodyPr>
          <a:lstStyle/>
          <a:p>
            <a:r>
              <a:rPr lang="en-GB" sz="2400" dirty="0"/>
              <a:t>This broad list would suggest people can self actualise in many ways</a:t>
            </a:r>
          </a:p>
        </p:txBody>
      </p:sp>
    </p:spTree>
    <p:extLst>
      <p:ext uri="{BB962C8B-B14F-4D97-AF65-F5344CB8AC3E}">
        <p14:creationId xmlns:p14="http://schemas.microsoft.com/office/powerpoint/2010/main" val="2651696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35A91-D371-EEF2-9117-FBB933F23114}"/>
              </a:ext>
            </a:extLst>
          </p:cNvPr>
          <p:cNvSpPr>
            <a:spLocks noGrp="1"/>
          </p:cNvSpPr>
          <p:nvPr>
            <p:ph type="title"/>
          </p:nvPr>
        </p:nvSpPr>
        <p:spPr>
          <a:xfrm>
            <a:off x="1137035" y="603622"/>
            <a:ext cx="4282380" cy="1322944"/>
          </a:xfrm>
        </p:spPr>
        <p:txBody>
          <a:bodyPr>
            <a:normAutofit/>
          </a:bodyPr>
          <a:lstStyle/>
          <a:p>
            <a:r>
              <a:rPr lang="en-GB" dirty="0">
                <a:solidFill>
                  <a:schemeClr val="tx1">
                    <a:lumMod val="85000"/>
                    <a:lumOff val="15000"/>
                  </a:schemeClr>
                </a:solidFill>
              </a:rPr>
              <a:t>Discussion </a:t>
            </a:r>
          </a:p>
        </p:txBody>
      </p:sp>
      <p:sp>
        <p:nvSpPr>
          <p:cNvPr id="3" name="Content Placeholder 2">
            <a:extLst>
              <a:ext uri="{FF2B5EF4-FFF2-40B4-BE49-F238E27FC236}">
                <a16:creationId xmlns:a16="http://schemas.microsoft.com/office/drawing/2014/main" id="{D1A14099-6CF0-FB65-2525-244152033835}"/>
              </a:ext>
            </a:extLst>
          </p:cNvPr>
          <p:cNvSpPr>
            <a:spLocks noGrp="1"/>
          </p:cNvSpPr>
          <p:nvPr>
            <p:ph idx="1"/>
          </p:nvPr>
        </p:nvSpPr>
        <p:spPr>
          <a:xfrm>
            <a:off x="201486" y="1714502"/>
            <a:ext cx="5903088" cy="3869175"/>
          </a:xfrm>
        </p:spPr>
        <p:txBody>
          <a:bodyPr>
            <a:normAutofit fontScale="62500" lnSpcReduction="20000"/>
          </a:bodyPr>
          <a:lstStyle/>
          <a:p>
            <a:pPr>
              <a:lnSpc>
                <a:spcPct val="120000"/>
              </a:lnSpc>
            </a:pPr>
            <a:r>
              <a:rPr lang="en-GB" sz="3800" dirty="0">
                <a:solidFill>
                  <a:schemeClr val="tx1">
                    <a:lumMod val="85000"/>
                    <a:lumOff val="15000"/>
                  </a:schemeClr>
                </a:solidFill>
              </a:rPr>
              <a:t>How fixed is the hierarchy of needs? </a:t>
            </a:r>
          </a:p>
          <a:p>
            <a:pPr>
              <a:lnSpc>
                <a:spcPct val="120000"/>
              </a:lnSpc>
            </a:pPr>
            <a:r>
              <a:rPr lang="en-GB" sz="3800" dirty="0"/>
              <a:t>Do all of these needs apply to us at all stages of life, that is, are infants concerned with self actualisation? If not, at what age do we become concerned with needs higher up the hierarchy? </a:t>
            </a:r>
          </a:p>
          <a:p>
            <a:pPr>
              <a:lnSpc>
                <a:spcPct val="120000"/>
              </a:lnSpc>
            </a:pPr>
            <a:r>
              <a:rPr lang="en-GB" sz="3800" dirty="0"/>
              <a:t>What is self actualisation in our everyday life?  </a:t>
            </a:r>
          </a:p>
          <a:p>
            <a:endParaRPr lang="en-GB" sz="6000" dirty="0">
              <a:solidFill>
                <a:schemeClr val="tx1">
                  <a:lumMod val="85000"/>
                  <a:lumOff val="15000"/>
                </a:schemeClr>
              </a:solidFill>
            </a:endParaRPr>
          </a:p>
          <a:p>
            <a:endParaRPr lang="en-GB" sz="6000" dirty="0">
              <a:solidFill>
                <a:schemeClr val="tx1">
                  <a:lumMod val="85000"/>
                  <a:lumOff val="15000"/>
                </a:schemeClr>
              </a:solidFill>
            </a:endParaRPr>
          </a:p>
          <a:p>
            <a:pPr lvl="1"/>
            <a:endParaRPr lang="en-GB" sz="1700" dirty="0">
              <a:solidFill>
                <a:schemeClr val="tx1">
                  <a:lumMod val="85000"/>
                  <a:lumOff val="15000"/>
                </a:schemeClr>
              </a:solidFill>
            </a:endParaRPr>
          </a:p>
        </p:txBody>
      </p:sp>
      <p:pic>
        <p:nvPicPr>
          <p:cNvPr id="4" name="Picture 3" descr="A group of people holding up light bulbs&#10;&#10;Description automatically generated">
            <a:extLst>
              <a:ext uri="{FF2B5EF4-FFF2-40B4-BE49-F238E27FC236}">
                <a16:creationId xmlns:a16="http://schemas.microsoft.com/office/drawing/2014/main" id="{A20359AF-098F-E0D8-0D53-E1ABCEE33AD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986" r="3" b="28953"/>
          <a:stretch/>
        </p:blipFill>
        <p:spPr>
          <a:xfrm>
            <a:off x="6042898" y="1"/>
            <a:ext cx="6149110" cy="3248981"/>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sp>
        <p:nvSpPr>
          <p:cNvPr id="8" name="TextBox 7">
            <a:extLst>
              <a:ext uri="{FF2B5EF4-FFF2-40B4-BE49-F238E27FC236}">
                <a16:creationId xmlns:a16="http://schemas.microsoft.com/office/drawing/2014/main" id="{1F62FE9A-BB33-885F-D2CF-F86F837510C5}"/>
              </a:ext>
            </a:extLst>
          </p:cNvPr>
          <p:cNvSpPr txBox="1"/>
          <p:nvPr/>
        </p:nvSpPr>
        <p:spPr>
          <a:xfrm>
            <a:off x="78385" y="6404677"/>
            <a:ext cx="6140368" cy="369332"/>
          </a:xfrm>
          <a:prstGeom prst="rect">
            <a:avLst/>
          </a:prstGeom>
          <a:noFill/>
        </p:spPr>
        <p:txBody>
          <a:bodyPr wrap="square">
            <a:spAutoFit/>
          </a:bodyPr>
          <a:lstStyle/>
          <a:p>
            <a:r>
              <a:rPr lang="en-GB" dirty="0"/>
              <a:t> </a:t>
            </a:r>
            <a:r>
              <a:rPr lang="en-GB" dirty="0">
                <a:hlinkClick r:id="rId5"/>
              </a:rPr>
              <a:t>75 years of selling poppies - Diocese of Derby (anglican.org)</a:t>
            </a:r>
            <a:endParaRPr lang="en-GB" dirty="0"/>
          </a:p>
        </p:txBody>
      </p:sp>
      <p:pic>
        <p:nvPicPr>
          <p:cNvPr id="6" name="Picture 5">
            <a:extLst>
              <a:ext uri="{FF2B5EF4-FFF2-40B4-BE49-F238E27FC236}">
                <a16:creationId xmlns:a16="http://schemas.microsoft.com/office/drawing/2014/main" id="{80F7AE9B-646C-E2D6-41C0-EE624AC90DCE}"/>
              </a:ext>
            </a:extLst>
          </p:cNvPr>
          <p:cNvPicPr>
            <a:picLocks noChangeAspect="1"/>
          </p:cNvPicPr>
          <p:nvPr/>
        </p:nvPicPr>
        <p:blipFill rotWithShape="1">
          <a:blip r:embed="rId6"/>
          <a:srcRect t="12709" r="-3" b="740"/>
          <a:stretch/>
        </p:blipFill>
        <p:spPr>
          <a:xfrm>
            <a:off x="7127761" y="3795681"/>
            <a:ext cx="5324125" cy="2695638"/>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pic>
        <p:nvPicPr>
          <p:cNvPr id="5" name="Content Placeholder 3" descr="A black and white logo with a question mark&#10;&#10;Description automatically generated">
            <a:extLst>
              <a:ext uri="{FF2B5EF4-FFF2-40B4-BE49-F238E27FC236}">
                <a16:creationId xmlns:a16="http://schemas.microsoft.com/office/drawing/2014/main" id="{65605406-768C-016C-40A4-501A6B7F8FB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37178" y="5396351"/>
            <a:ext cx="1624053" cy="974432"/>
          </a:xfrm>
          <a:prstGeom prst="rect">
            <a:avLst/>
          </a:prstGeom>
        </p:spPr>
      </p:pic>
      <p:pic>
        <p:nvPicPr>
          <p:cNvPr id="9" name="Picture 8" descr="A person wearing a yellow jacket and holding a sign&#10;&#10;Description automatically generated">
            <a:extLst>
              <a:ext uri="{FF2B5EF4-FFF2-40B4-BE49-F238E27FC236}">
                <a16:creationId xmlns:a16="http://schemas.microsoft.com/office/drawing/2014/main" id="{E8057135-271C-38AD-ADD3-685220E935A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218753" y="3699025"/>
            <a:ext cx="2436735" cy="3248980"/>
          </a:xfrm>
          <a:prstGeom prst="rect">
            <a:avLst/>
          </a:prstGeom>
        </p:spPr>
      </p:pic>
      <p:sp>
        <p:nvSpPr>
          <p:cNvPr id="10" name="TextBox 9">
            <a:extLst>
              <a:ext uri="{FF2B5EF4-FFF2-40B4-BE49-F238E27FC236}">
                <a16:creationId xmlns:a16="http://schemas.microsoft.com/office/drawing/2014/main" id="{3AA909FF-4F38-D6F4-17BA-E09B8C4EDD62}"/>
              </a:ext>
            </a:extLst>
          </p:cNvPr>
          <p:cNvSpPr txBox="1"/>
          <p:nvPr/>
        </p:nvSpPr>
        <p:spPr>
          <a:xfrm>
            <a:off x="6031029" y="7422208"/>
            <a:ext cx="2724150" cy="369332"/>
          </a:xfrm>
          <a:prstGeom prst="rect">
            <a:avLst/>
          </a:prstGeom>
          <a:noFill/>
        </p:spPr>
        <p:txBody>
          <a:bodyPr wrap="square" rtlCol="0">
            <a:spAutoFit/>
          </a:bodyPr>
          <a:lstStyle/>
          <a:p>
            <a:r>
              <a:rPr lang="en-GB" sz="900">
                <a:hlinkClick r:id="rId10" tooltip="https://miclasedeinfantilaraceli.blogspot.com/2014/05/lollipop-ladies.html"/>
              </a:rPr>
              <a:t>This Photo</a:t>
            </a:r>
            <a:r>
              <a:rPr lang="en-GB" sz="900"/>
              <a:t> by Unknown Author is licensed under </a:t>
            </a:r>
            <a:r>
              <a:rPr lang="en-GB" sz="900">
                <a:hlinkClick r:id="rId11" tooltip="https://creativecommons.org/licenses/by-nc-sa/3.0/"/>
              </a:rPr>
              <a:t>CC BY-SA-NC</a:t>
            </a:r>
            <a:endParaRPr lang="en-GB" sz="900"/>
          </a:p>
        </p:txBody>
      </p:sp>
    </p:spTree>
    <p:extLst>
      <p:ext uri="{BB962C8B-B14F-4D97-AF65-F5344CB8AC3E}">
        <p14:creationId xmlns:p14="http://schemas.microsoft.com/office/powerpoint/2010/main" val="23176439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86775-FA2A-F162-6BDD-89D9674E7417}"/>
              </a:ext>
            </a:extLst>
          </p:cNvPr>
          <p:cNvSpPr>
            <a:spLocks noGrp="1"/>
          </p:cNvSpPr>
          <p:nvPr>
            <p:ph type="title"/>
          </p:nvPr>
        </p:nvSpPr>
        <p:spPr/>
        <p:txBody>
          <a:bodyPr/>
          <a:lstStyle/>
          <a:p>
            <a:r>
              <a:rPr lang="en-GB" dirty="0"/>
              <a:t>Applying Maslow’s theory of motivation </a:t>
            </a:r>
          </a:p>
        </p:txBody>
      </p:sp>
      <p:pic>
        <p:nvPicPr>
          <p:cNvPr id="4" name="Content Placeholder 3">
            <a:extLst>
              <a:ext uri="{FF2B5EF4-FFF2-40B4-BE49-F238E27FC236}">
                <a16:creationId xmlns:a16="http://schemas.microsoft.com/office/drawing/2014/main" id="{89D7CE4D-0A21-2B73-19BD-2DFDD653A42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0895" y="2365513"/>
            <a:ext cx="5598996" cy="3091070"/>
          </a:xfrm>
          <a:prstGeom prst="rect">
            <a:avLst/>
          </a:prstGeom>
        </p:spPr>
      </p:pic>
      <p:sp>
        <p:nvSpPr>
          <p:cNvPr id="3" name="TextBox 2">
            <a:extLst>
              <a:ext uri="{FF2B5EF4-FFF2-40B4-BE49-F238E27FC236}">
                <a16:creationId xmlns:a16="http://schemas.microsoft.com/office/drawing/2014/main" id="{A8CAB01D-2D6C-3365-67B8-866348D13D76}"/>
              </a:ext>
            </a:extLst>
          </p:cNvPr>
          <p:cNvSpPr txBox="1"/>
          <p:nvPr/>
        </p:nvSpPr>
        <p:spPr>
          <a:xfrm>
            <a:off x="6013174" y="2002833"/>
            <a:ext cx="6062870" cy="3816429"/>
          </a:xfrm>
          <a:prstGeom prst="rect">
            <a:avLst/>
          </a:prstGeom>
          <a:noFill/>
        </p:spPr>
        <p:txBody>
          <a:bodyPr wrap="square" rtlCol="0">
            <a:spAutoFit/>
          </a:bodyPr>
          <a:lstStyle/>
          <a:p>
            <a:r>
              <a:rPr lang="en-GB" sz="2800" dirty="0"/>
              <a:t>Thinking about your report, which level(s) of needs would your proposed service aim to provide for your service users?</a:t>
            </a:r>
          </a:p>
          <a:p>
            <a:endParaRPr lang="en-GB" sz="2800" dirty="0"/>
          </a:p>
          <a:p>
            <a:r>
              <a:rPr lang="en-GB" sz="2800" dirty="0"/>
              <a:t>Can you relate some of the needs to other theories we covered in this module?  </a:t>
            </a:r>
          </a:p>
          <a:p>
            <a:endParaRPr lang="en-GB" dirty="0"/>
          </a:p>
        </p:txBody>
      </p:sp>
      <p:pic>
        <p:nvPicPr>
          <p:cNvPr id="8" name="Picture 7" descr="A silhouette of a person's head with gears&#10;&#10;Description automatically generated">
            <a:extLst>
              <a:ext uri="{FF2B5EF4-FFF2-40B4-BE49-F238E27FC236}">
                <a16:creationId xmlns:a16="http://schemas.microsoft.com/office/drawing/2014/main" id="{58E5FDDE-2ED6-4AD9-2CB5-038D33E45D1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68748" y="5100982"/>
            <a:ext cx="3707296" cy="1647687"/>
          </a:xfrm>
          <a:prstGeom prst="rect">
            <a:avLst/>
          </a:prstGeom>
        </p:spPr>
      </p:pic>
      <p:sp>
        <p:nvSpPr>
          <p:cNvPr id="9" name="TextBox 8">
            <a:extLst>
              <a:ext uri="{FF2B5EF4-FFF2-40B4-BE49-F238E27FC236}">
                <a16:creationId xmlns:a16="http://schemas.microsoft.com/office/drawing/2014/main" id="{5BA15F06-AF64-1855-2D10-63CECE281563}"/>
              </a:ext>
            </a:extLst>
          </p:cNvPr>
          <p:cNvSpPr txBox="1"/>
          <p:nvPr/>
        </p:nvSpPr>
        <p:spPr>
          <a:xfrm>
            <a:off x="8368748" y="6913470"/>
            <a:ext cx="3707296" cy="230832"/>
          </a:xfrm>
          <a:prstGeom prst="rect">
            <a:avLst/>
          </a:prstGeom>
          <a:noFill/>
        </p:spPr>
        <p:txBody>
          <a:bodyPr wrap="square" rtlCol="0">
            <a:spAutoFit/>
          </a:bodyPr>
          <a:lstStyle/>
          <a:p>
            <a:r>
              <a:rPr lang="en-GB" sz="900">
                <a:hlinkClick r:id="rId5" tooltip="http://www.eoi.es/blogs/embasev/2015/11/09/aprendemos-mas-cuando-ensenamos/"/>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16517294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9274A-3543-6E77-BDDF-82F020ED4387}"/>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3800" b="1"/>
              <a:t>Application of the Humanistic approach for HSC practitioners </a:t>
            </a:r>
            <a:br>
              <a:rPr lang="en-US" sz="3800"/>
            </a:br>
            <a:endParaRPr lang="en-US" sz="3800"/>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F2651F-176F-C314-0E56-F7DB091BEABE}"/>
              </a:ext>
            </a:extLst>
          </p:cNvPr>
          <p:cNvSpPr>
            <a:spLocks noGrp="1"/>
          </p:cNvSpPr>
          <p:nvPr>
            <p:ph sz="half" idx="1"/>
          </p:nvPr>
        </p:nvSpPr>
        <p:spPr>
          <a:xfrm>
            <a:off x="640080" y="2706624"/>
            <a:ext cx="6894576" cy="3483864"/>
          </a:xfrm>
        </p:spPr>
        <p:txBody>
          <a:bodyPr vert="horz" lIns="91440" tIns="45720" rIns="91440" bIns="45720" rtlCol="0">
            <a:normAutofit/>
          </a:bodyPr>
          <a:lstStyle/>
          <a:p>
            <a:r>
              <a:rPr lang="en-US" sz="2000"/>
              <a:t>For a service user to be healthy, they need to be well fed, sleeping well, feeling safe at home and have confidence in themselves. </a:t>
            </a:r>
          </a:p>
          <a:p>
            <a:endParaRPr lang="en-US" sz="2000"/>
          </a:p>
          <a:p>
            <a:r>
              <a:rPr lang="en-US" sz="2000"/>
              <a:t>Maslow’s hierarchy of needs helps practitioners understand how to meet service users’ specific needs. Biological and physiological needs must be met first. If service users are hungry or tired, they have difficulty concentrating or feeling positive about themselves. Therefore, it is important to meet these needs. </a:t>
            </a:r>
          </a:p>
        </p:txBody>
      </p:sp>
      <p:pic>
        <p:nvPicPr>
          <p:cNvPr id="7" name="Picture 6">
            <a:extLst>
              <a:ext uri="{FF2B5EF4-FFF2-40B4-BE49-F238E27FC236}">
                <a16:creationId xmlns:a16="http://schemas.microsoft.com/office/drawing/2014/main" id="{29AF45CD-A311-D521-B76D-7BDAC13B1C8F}"/>
              </a:ext>
            </a:extLst>
          </p:cNvPr>
          <p:cNvPicPr>
            <a:picLocks noChangeAspect="1"/>
          </p:cNvPicPr>
          <p:nvPr/>
        </p:nvPicPr>
        <p:blipFill>
          <a:blip r:embed="rId2"/>
          <a:stretch>
            <a:fillRect/>
          </a:stretch>
        </p:blipFill>
        <p:spPr>
          <a:xfrm>
            <a:off x="7863840" y="538836"/>
            <a:ext cx="4014216" cy="3010662"/>
          </a:xfrm>
          <a:prstGeom prst="rect">
            <a:avLst/>
          </a:prstGeom>
        </p:spPr>
      </p:pic>
      <p:pic>
        <p:nvPicPr>
          <p:cNvPr id="6" name="Picture 5">
            <a:extLst>
              <a:ext uri="{FF2B5EF4-FFF2-40B4-BE49-F238E27FC236}">
                <a16:creationId xmlns:a16="http://schemas.microsoft.com/office/drawing/2014/main" id="{5481A13D-0F4A-6422-2076-5BD01C025AC5}"/>
              </a:ext>
            </a:extLst>
          </p:cNvPr>
          <p:cNvPicPr>
            <a:picLocks noChangeAspect="1"/>
          </p:cNvPicPr>
          <p:nvPr/>
        </p:nvPicPr>
        <p:blipFill rotWithShape="1">
          <a:blip r:embed="rId3"/>
          <a:srcRect l="42631" r="17884" b="1"/>
          <a:stretch/>
        </p:blipFill>
        <p:spPr>
          <a:xfrm>
            <a:off x="8760125" y="4079193"/>
            <a:ext cx="2203357" cy="2176272"/>
          </a:xfrm>
          <a:prstGeom prst="rect">
            <a:avLst/>
          </a:prstGeom>
          <a:noFill/>
        </p:spPr>
      </p:pic>
      <p:sp>
        <p:nvSpPr>
          <p:cNvPr id="8" name="TextBox 7">
            <a:extLst>
              <a:ext uri="{FF2B5EF4-FFF2-40B4-BE49-F238E27FC236}">
                <a16:creationId xmlns:a16="http://schemas.microsoft.com/office/drawing/2014/main" id="{82CE893B-51B2-D979-980A-BF490129DF50}"/>
              </a:ext>
            </a:extLst>
          </p:cNvPr>
          <p:cNvSpPr txBox="1"/>
          <p:nvPr/>
        </p:nvSpPr>
        <p:spPr>
          <a:xfrm>
            <a:off x="10661643" y="3527599"/>
            <a:ext cx="914574" cy="215444"/>
          </a:xfrm>
          <a:prstGeom prst="rect">
            <a:avLst/>
          </a:prstGeom>
          <a:noFill/>
        </p:spPr>
        <p:txBody>
          <a:bodyPr wrap="square" rtlCol="0">
            <a:spAutoFit/>
          </a:bodyPr>
          <a:lstStyle/>
          <a:p>
            <a:r>
              <a:rPr lang="en-GB" sz="800" dirty="0"/>
              <a:t>Indeed.com</a:t>
            </a:r>
          </a:p>
        </p:txBody>
      </p:sp>
    </p:spTree>
    <p:extLst>
      <p:ext uri="{BB962C8B-B14F-4D97-AF65-F5344CB8AC3E}">
        <p14:creationId xmlns:p14="http://schemas.microsoft.com/office/powerpoint/2010/main" val="16508761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86775-FA2A-F162-6BDD-89D9674E7417}"/>
              </a:ext>
            </a:extLst>
          </p:cNvPr>
          <p:cNvSpPr>
            <a:spLocks noGrp="1"/>
          </p:cNvSpPr>
          <p:nvPr>
            <p:ph type="title"/>
          </p:nvPr>
        </p:nvSpPr>
        <p:spPr>
          <a:xfrm>
            <a:off x="468768" y="171839"/>
            <a:ext cx="11048041" cy="1325563"/>
          </a:xfrm>
        </p:spPr>
        <p:txBody>
          <a:bodyPr/>
          <a:lstStyle/>
          <a:p>
            <a:r>
              <a:rPr lang="en-GB" dirty="0"/>
              <a:t>Maslow’s hierarchy of needs according to university students </a:t>
            </a:r>
          </a:p>
        </p:txBody>
      </p:sp>
      <p:pic>
        <p:nvPicPr>
          <p:cNvPr id="4" name="Content Placeholder 3">
            <a:extLst>
              <a:ext uri="{FF2B5EF4-FFF2-40B4-BE49-F238E27FC236}">
                <a16:creationId xmlns:a16="http://schemas.microsoft.com/office/drawing/2014/main" id="{89D7CE4D-0A21-2B73-19BD-2DFDD653A42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8769" y="1497402"/>
            <a:ext cx="7881777" cy="4351338"/>
          </a:xfrm>
          <a:prstGeom prst="rect">
            <a:avLst/>
          </a:prstGeom>
        </p:spPr>
      </p:pic>
      <p:sp>
        <p:nvSpPr>
          <p:cNvPr id="3" name="Rectangle: Single Corner Rounded 2">
            <a:extLst>
              <a:ext uri="{FF2B5EF4-FFF2-40B4-BE49-F238E27FC236}">
                <a16:creationId xmlns:a16="http://schemas.microsoft.com/office/drawing/2014/main" id="{6E51E1B3-F643-D9DB-D913-0963CFE1A4CB}"/>
              </a:ext>
            </a:extLst>
          </p:cNvPr>
          <p:cNvSpPr/>
          <p:nvPr/>
        </p:nvSpPr>
        <p:spPr>
          <a:xfrm>
            <a:off x="613459" y="5673115"/>
            <a:ext cx="5810491" cy="752355"/>
          </a:xfrm>
          <a:prstGeom prst="round1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err="1"/>
              <a:t>Wifi</a:t>
            </a:r>
            <a:r>
              <a:rPr lang="en-GB" sz="3600" b="1" dirty="0"/>
              <a:t> </a:t>
            </a:r>
          </a:p>
        </p:txBody>
      </p:sp>
      <p:sp>
        <p:nvSpPr>
          <p:cNvPr id="6" name="TextBox 5">
            <a:extLst>
              <a:ext uri="{FF2B5EF4-FFF2-40B4-BE49-F238E27FC236}">
                <a16:creationId xmlns:a16="http://schemas.microsoft.com/office/drawing/2014/main" id="{B031A275-E0F7-62B8-422D-9BA324C31F5F}"/>
              </a:ext>
            </a:extLst>
          </p:cNvPr>
          <p:cNvSpPr txBox="1"/>
          <p:nvPr/>
        </p:nvSpPr>
        <p:spPr>
          <a:xfrm>
            <a:off x="8350546" y="4485861"/>
            <a:ext cx="3698699" cy="2246769"/>
          </a:xfrm>
          <a:prstGeom prst="rect">
            <a:avLst/>
          </a:prstGeom>
          <a:solidFill>
            <a:schemeClr val="accent6">
              <a:lumMod val="60000"/>
              <a:lumOff val="40000"/>
            </a:schemeClr>
          </a:solidFill>
        </p:spPr>
        <p:txBody>
          <a:bodyPr wrap="square" rtlCol="0">
            <a:spAutoFit/>
          </a:bodyPr>
          <a:lstStyle/>
          <a:p>
            <a:r>
              <a:rPr lang="en-GB" sz="2800" dirty="0"/>
              <a:t>Idea credited to a presentation at the  University of Manchester Open Day June  2024</a:t>
            </a:r>
            <a:r>
              <a:rPr lang="en-GB" dirty="0"/>
              <a:t>. </a:t>
            </a:r>
          </a:p>
        </p:txBody>
      </p:sp>
    </p:spTree>
    <p:extLst>
      <p:ext uri="{BB962C8B-B14F-4D97-AF65-F5344CB8AC3E}">
        <p14:creationId xmlns:p14="http://schemas.microsoft.com/office/powerpoint/2010/main" val="39342337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5" ma:contentTypeDescription="Create a new document." ma:contentTypeScope="" ma:versionID="24f687dc6afe3dc2b74249e07fa6f7b3">
  <xsd:schema xmlns:xsd="http://www.w3.org/2001/XMLSchema" xmlns:xs="http://www.w3.org/2001/XMLSchema" xmlns:p="http://schemas.microsoft.com/office/2006/metadata/properties" xmlns:ns3="461f81f1-dbc4-4122-adb0-1c0e154b8134" xmlns:ns4="a450a3cc-050d-4aca-8a4e-543025a63de0" targetNamespace="http://schemas.microsoft.com/office/2006/metadata/properties" ma:root="true" ma:fieldsID="f60ba169be5005b7c1c6234f48a5511a" ns3:_="" ns4:_="">
    <xsd:import namespace="461f81f1-dbc4-4122-adb0-1c0e154b8134"/>
    <xsd:import namespace="a450a3cc-050d-4aca-8a4e-543025a63de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MediaServiceSearchProperties" minOccurs="0"/>
                <xsd:element ref="ns4:_activity" minOccurs="0"/>
                <xsd:element ref="ns4:MediaServiceAutoTags" minOccurs="0"/>
                <xsd:element ref="ns4:MediaServiceObjectDetectorVersions" minOccurs="0"/>
                <xsd:element ref="ns4:MediaServiceGenerationTime" minOccurs="0"/>
                <xsd:element ref="ns4:MediaServiceEventHashCode" minOccurs="0"/>
                <xsd:element ref="ns4:MediaServiceSystem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16BBF0F2-C276-4563-A318-7ED1C639B9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1f81f1-dbc4-4122-adb0-1c0e154b8134"/>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123904-C69D-4869-B56E-9F06C0218890}">
  <ds:schemaRefs>
    <ds:schemaRef ds:uri="http://schemas.microsoft.com/sharepoint/v3/contenttype/forms"/>
  </ds:schemaRefs>
</ds:datastoreItem>
</file>

<file path=customXml/itemProps3.xml><?xml version="1.0" encoding="utf-8"?>
<ds:datastoreItem xmlns:ds="http://schemas.openxmlformats.org/officeDocument/2006/customXml" ds:itemID="{E1E516E9-A1EC-4DC1-9864-014A105C1065}">
  <ds:schemaRefs>
    <ds:schemaRef ds:uri="461f81f1-dbc4-4122-adb0-1c0e154b8134"/>
    <ds:schemaRef ds:uri="http://schemas.microsoft.com/office/2006/documentManagement/types"/>
    <ds:schemaRef ds:uri="http://purl.org/dc/terms/"/>
    <ds:schemaRef ds:uri="http://purl.org/dc/dcmitype/"/>
    <ds:schemaRef ds:uri="http://schemas.microsoft.com/office/infopath/2007/PartnerControls"/>
    <ds:schemaRef ds:uri="http://schemas.microsoft.com/office/2006/metadata/properties"/>
    <ds:schemaRef ds:uri="http://schemas.openxmlformats.org/package/2006/metadata/core-properties"/>
    <ds:schemaRef ds:uri="a450a3cc-050d-4aca-8a4e-543025a63de0"/>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1418</TotalTime>
  <Words>3214</Words>
  <Application>Microsoft Office PowerPoint</Application>
  <PresentationFormat>Widescreen</PresentationFormat>
  <Paragraphs>321</Paragraphs>
  <Slides>36</Slides>
  <Notes>23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Aptos</vt:lpstr>
      <vt:lpstr>Aptos Display</vt:lpstr>
      <vt:lpstr>Arial</vt:lpstr>
      <vt:lpstr>Calibri</vt:lpstr>
      <vt:lpstr>Cambria</vt:lpstr>
      <vt:lpstr>Times New Roman</vt:lpstr>
      <vt:lpstr>Wingdings</vt:lpstr>
      <vt:lpstr>Office Theme</vt:lpstr>
      <vt:lpstr>LCHS4010 Psychology in  Health and Social Care  </vt:lpstr>
      <vt:lpstr>Plan for today</vt:lpstr>
      <vt:lpstr>Attitudes</vt:lpstr>
      <vt:lpstr>Attitudes</vt:lpstr>
      <vt:lpstr>ABC of Attitudes (Himmelfarb and Eagly, 1974)</vt:lpstr>
      <vt:lpstr>Changing attitude can lead to behaviour change </vt:lpstr>
      <vt:lpstr>Why do we study attitude? </vt:lpstr>
      <vt:lpstr>But:  Attitude does not always predict behaviour</vt:lpstr>
      <vt:lpstr>The Theory of Planned Behaviour</vt:lpstr>
      <vt:lpstr>PowerPoint Presentation</vt:lpstr>
      <vt:lpstr>PowerPoint Presentation</vt:lpstr>
      <vt:lpstr>The intention to do a behaviour is determined by 3 variables: </vt:lpstr>
      <vt:lpstr>Subjective norms</vt:lpstr>
      <vt:lpstr>Perceived behavioural control  </vt:lpstr>
      <vt:lpstr>Theory of Planned Behaviour  (Ajzen &amp; Schmidt, 2020)</vt:lpstr>
      <vt:lpstr>Remember Theory of Planned Behaviour more easily </vt:lpstr>
      <vt:lpstr>CAN I….of Theory of Planned Behaviour  </vt:lpstr>
      <vt:lpstr>Applying TPB</vt:lpstr>
      <vt:lpstr>PowerPoint Presentation</vt:lpstr>
      <vt:lpstr>PowerPoint Presentation</vt:lpstr>
      <vt:lpstr>Example: Encouraging people who are over 65 to sign on to a computer club</vt:lpstr>
      <vt:lpstr>Applying the Theory of Planned Behaviour</vt:lpstr>
      <vt:lpstr>PowerPoint Presentation</vt:lpstr>
      <vt:lpstr>Prioritise these different needs according to their importance</vt:lpstr>
      <vt:lpstr>PowerPoint Presentation</vt:lpstr>
      <vt:lpstr>Watch the video and make notes</vt:lpstr>
      <vt:lpstr>Maslow tried to understand and measure human motivation. </vt:lpstr>
      <vt:lpstr>Maslow’s hierarchy of needs (Graph adapted from Martin and Carlson, 2023)  </vt:lpstr>
      <vt:lpstr>List your top 10 positive motivating forces and top 10 complaints in life   </vt:lpstr>
      <vt:lpstr>Discussion </vt:lpstr>
      <vt:lpstr>Actualisation = peak experience  </vt:lpstr>
      <vt:lpstr>Key characteristics of people who  self-actualise (Maslow 1970)</vt:lpstr>
      <vt:lpstr>Discussion </vt:lpstr>
      <vt:lpstr>Applying Maslow’s theory of motivation </vt:lpstr>
      <vt:lpstr>Application of the Humanistic approach for HSC practitioners  </vt:lpstr>
      <vt:lpstr>Maslow’s hierarchy of needs according to university students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Josephine Chen-Wilson</dc:creator>
  <cp:lastModifiedBy>Neale Haddon</cp:lastModifiedBy>
  <cp:revision>23</cp:revision>
  <cp:lastPrinted>2024-07-02T10:49:25Z</cp:lastPrinted>
  <dcterms:created xsi:type="dcterms:W3CDTF">2024-06-18T22:46:36Z</dcterms:created>
  <dcterms:modified xsi:type="dcterms:W3CDTF">2025-10-22T07:42:35Z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