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1"/>
  </p:notesMasterIdLst>
  <p:sldIdLst>
    <p:sldId id="256" r:id="rId2"/>
    <p:sldId id="257" r:id="rId3"/>
    <p:sldId id="269" r:id="rId4"/>
    <p:sldId id="281" r:id="rId5"/>
    <p:sldId id="258" r:id="rId6"/>
    <p:sldId id="259" r:id="rId7"/>
    <p:sldId id="260" r:id="rId8"/>
    <p:sldId id="273" r:id="rId9"/>
    <p:sldId id="285" r:id="rId10"/>
    <p:sldId id="272" r:id="rId11"/>
    <p:sldId id="275" r:id="rId12"/>
    <p:sldId id="264" r:id="rId13"/>
    <p:sldId id="268" r:id="rId14"/>
    <p:sldId id="270" r:id="rId15"/>
    <p:sldId id="274" r:id="rId16"/>
    <p:sldId id="271" r:id="rId17"/>
    <p:sldId id="276" r:id="rId18"/>
    <p:sldId id="280" r:id="rId19"/>
    <p:sldId id="287" r:id="rId20"/>
    <p:sldId id="277" r:id="rId21"/>
    <p:sldId id="278" r:id="rId22"/>
    <p:sldId id="279" r:id="rId23"/>
    <p:sldId id="283" r:id="rId24"/>
    <p:sldId id="286" r:id="rId25"/>
    <p:sldId id="282" r:id="rId26"/>
    <p:sldId id="284" r:id="rId27"/>
    <p:sldId id="263" r:id="rId28"/>
    <p:sldId id="266" r:id="rId29"/>
    <p:sldId id="261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54EC08-74FE-425C-A31E-E6E9659C5620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8C4916-4B4B-4785-8F9F-12403B881B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965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88BBD3C-683B-4799-8F7B-86C33F337658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16617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 task here</a:t>
            </a:r>
            <a:r>
              <a:rPr lang="en-GB" baseline="0" dirty="0" smtClean="0"/>
              <a:t> ? Breakout rooms to discuss how Maslow can be applied to the holistic needs of children.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66B6C9-5BBD-4072-9F7E-2607EE887D0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8970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Maslow is a very familiar model, but has</a:t>
            </a:r>
            <a:r>
              <a:rPr lang="en-GB" baseline="0" dirty="0" smtClean="0"/>
              <a:t> far reaching applications to develop and create effective supportive mechanisms for the wellbeing of children and organisations.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66B6C9-5BBD-4072-9F7E-2607EE887D0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7677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575C057F-309C-412B-AF34-35E49DB785EC}" type="datetimeFigureOut">
              <a:rPr lang="en-GB"/>
              <a:pPr>
                <a:defRPr/>
              </a:pPr>
              <a:t>07/06/2021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AC63198B-9912-4BA4-A31E-82C56A30087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712045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2045C24D-9557-443D-BC35-4F606A6C28E9}" type="datetimeFigureOut">
              <a:rPr lang="en-GB"/>
              <a:pPr>
                <a:defRPr/>
              </a:pPr>
              <a:t>07/06/2021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9CD04172-630F-4BF4-979A-1A7D3350BB0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71371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0BE920C7-2EF3-473D-A5E6-014220F069D5}" type="datetimeFigureOut">
              <a:rPr lang="en-GB"/>
              <a:pPr>
                <a:defRPr/>
              </a:pPr>
              <a:t>07/06/2021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EA9A602-51A1-4921-A247-E3639B777F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429589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AF0B5316-9FD8-4308-9B50-654987AD788E}" type="datetimeFigureOut">
              <a:rPr lang="en-GB"/>
              <a:pPr>
                <a:defRPr/>
              </a:pPr>
              <a:t>07/06/2021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94878208-8059-47EE-B1DE-B6B1CA2E3C4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10613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6C5C4D94-B0EE-48B3-B8CC-4468C5CC88F9}" type="datetimeFigureOut">
              <a:rPr lang="en-GB"/>
              <a:pPr>
                <a:defRPr/>
              </a:pPr>
              <a:t>07/06/2021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4EA9C4C3-F3CE-4A44-8D66-8F12A343B21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610543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018346F9-8B2C-47BF-8B50-6800F41CC5D3}" type="datetimeFigureOut">
              <a:rPr lang="en-GB"/>
              <a:pPr>
                <a:defRPr/>
              </a:pPr>
              <a:t>07/06/2021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AA09D616-DC10-4A38-813E-4E0FEA678D5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63097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F4039F7D-6D9A-4C85-BDC0-FC0BF2C11D28}" type="datetimeFigureOut">
              <a:rPr lang="en-GB"/>
              <a:pPr>
                <a:defRPr/>
              </a:pPr>
              <a:t>07/06/2021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7900548A-A5B8-432E-896D-EA74BB813B1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3321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CFB0BA04-A20B-4D02-9E30-3F4370B3446A}" type="datetimeFigureOut">
              <a:rPr lang="en-GB"/>
              <a:pPr>
                <a:defRPr/>
              </a:pPr>
              <a:t>07/06/2021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A57AA47F-F2CE-4E3E-B12C-3A8B1B36105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896993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F0B385EB-4490-4A51-BB44-89447A7E2CD8}" type="datetimeFigureOut">
              <a:rPr lang="en-GB"/>
              <a:pPr>
                <a:defRPr/>
              </a:pPr>
              <a:t>07/06/2021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0D8CE864-9534-4646-9A47-E5FAC5A187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764368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B0FD4C6E-6EC0-448D-AB3D-B7322D6FFDC3}" type="datetimeFigureOut">
              <a:rPr lang="en-GB"/>
              <a:pPr>
                <a:defRPr/>
              </a:pPr>
              <a:t>07/06/2021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7B16390-9E21-4BCE-89D3-B2327638357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061576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BA8879B4-2950-4F42-8B16-7858E0B2117B}" type="datetimeFigureOut">
              <a:rPr lang="en-GB"/>
              <a:pPr>
                <a:defRPr/>
              </a:pPr>
              <a:t>07/06/2021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37FD2528-5C91-4B90-AF3F-F066668CD3B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385412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89919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5034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fld id="{1F6FACA7-71D2-4F80-9E11-61501B771079}" type="datetimeFigureOut">
              <a:rPr lang="en-GB"/>
              <a:pPr>
                <a:defRPr/>
              </a:pPr>
              <a:t>07/06/2021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 pitchFamily="34" charset="0"/>
              </a:defRPr>
            </a:lvl1pPr>
          </a:lstStyle>
          <a:p>
            <a:pPr>
              <a:defRPr/>
            </a:pPr>
            <a:fld id="{0D7A5D03-7B33-49E0-B9F7-26BD2235313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26924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hyperlink" Target="http://3.bp.blogspot.com/--HdoQP3Qx2U/T3Oju7Hi7eI/AAAAAAAAAg8/GwaIvB_BeyQ/s1600/Slide1.JPG" TargetMode="External"/><Relationship Id="rId1" Type="http://schemas.openxmlformats.org/officeDocument/2006/relationships/slideLayout" Target="../slideLayouts/slideLayout8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files.eric.ed.gov/fulltext/EJ956375.pdf" TargetMode="External"/><Relationship Id="rId7" Type="http://schemas.openxmlformats.org/officeDocument/2006/relationships/hyperlink" Target="https://gov.wales/sites/default/files/consultations/2021-05/enabling-pathways-consultation-document_0.pdf" TargetMode="External"/><Relationship Id="rId2" Type="http://schemas.openxmlformats.org/officeDocument/2006/relationships/hyperlink" Target="https://www.teachearlyyears.com/learning-and-development/view/patterns-of-behaviou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laywales.org.uk/eng/news/1534-developing-and-managing-play-spaces--a-new-toolkit" TargetMode="External"/><Relationship Id="rId5" Type="http://schemas.openxmlformats.org/officeDocument/2006/relationships/hyperlink" Target="https://emotionallyhealthyschools.org/wp-content/uploads/2020/09/sics-ziko-manual.pdf" TargetMode="External"/><Relationship Id="rId4" Type="http://schemas.openxmlformats.org/officeDocument/2006/relationships/hyperlink" Target="https://www.ted.com/talks/steven_johnson_the_playful_wonderland_behind_great_inventions#t-38059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ctrTitle"/>
          </p:nvPr>
        </p:nvSpPr>
        <p:spPr>
          <a:xfrm>
            <a:off x="1847529" y="1124744"/>
            <a:ext cx="8640959" cy="4824536"/>
          </a:xfrm>
        </p:spPr>
        <p:txBody>
          <a:bodyPr/>
          <a:lstStyle/>
          <a:p>
            <a:r>
              <a:rPr lang="en-GB" altLang="en-US" sz="4000" dirty="0" smtClean="0">
                <a:solidFill>
                  <a:schemeClr val="bg2"/>
                </a:solidFill>
                <a:latin typeface="Lucida Sans" panose="020B0602030504020204" pitchFamily="34" charset="0"/>
              </a:rPr>
              <a:t>Supporting Development and Wellbeing in the Early Years.</a:t>
            </a:r>
            <a:br>
              <a:rPr lang="en-GB" altLang="en-US" sz="4000" dirty="0" smtClean="0">
                <a:solidFill>
                  <a:schemeClr val="bg2"/>
                </a:solidFill>
                <a:latin typeface="Lucida Sans" panose="020B0602030504020204" pitchFamily="34" charset="0"/>
              </a:rPr>
            </a:br>
            <a:r>
              <a:rPr lang="en-GB" altLang="en-US" sz="4000" dirty="0" smtClean="0">
                <a:solidFill>
                  <a:schemeClr val="bg2"/>
                </a:solidFill>
                <a:latin typeface="Lucida Sans" panose="020B0602030504020204" pitchFamily="34" charset="0"/>
              </a:rPr>
              <a:t>Glenda Tinney &amp;</a:t>
            </a:r>
            <a:br>
              <a:rPr lang="en-GB" altLang="en-US" sz="4000" dirty="0" smtClean="0">
                <a:solidFill>
                  <a:schemeClr val="bg2"/>
                </a:solidFill>
                <a:latin typeface="Lucida Sans" panose="020B0602030504020204" pitchFamily="34" charset="0"/>
              </a:rPr>
            </a:br>
            <a:r>
              <a:rPr lang="en-GB" altLang="en-US" sz="4000" dirty="0" smtClean="0">
                <a:solidFill>
                  <a:schemeClr val="bg2"/>
                </a:solidFill>
                <a:latin typeface="Lucida Sans" panose="020B0602030504020204" pitchFamily="34" charset="0"/>
              </a:rPr>
              <a:t>Paul Darby</a:t>
            </a:r>
            <a:endParaRPr lang="en-GB" altLang="en-US" sz="4000" dirty="0">
              <a:solidFill>
                <a:schemeClr val="bg2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164515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Hopes and Expectations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 smtClean="0"/>
              <a:t>What do you hope to gain from this session?</a:t>
            </a:r>
            <a:endParaRPr lang="en-GB" dirty="0"/>
          </a:p>
        </p:txBody>
      </p:sp>
      <p:pic>
        <p:nvPicPr>
          <p:cNvPr id="2050" name="Picture 2" descr="See the source imag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9219" y="763587"/>
            <a:ext cx="5991225" cy="41910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828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34435" y="59514"/>
            <a:ext cx="7622697" cy="5405478"/>
          </a:xfrm>
          <a:prstGeom prst="rect">
            <a:avLst/>
          </a:prstGeo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sz="2000" dirty="0" smtClean="0"/>
              <a:t>Emergent Curriculum</a:t>
            </a:r>
          </a:p>
          <a:p>
            <a:r>
              <a:rPr lang="en-GB" sz="2000" dirty="0" smtClean="0"/>
              <a:t>Inquiry based early learning</a:t>
            </a:r>
          </a:p>
          <a:p>
            <a:r>
              <a:rPr lang="en-GB" sz="2000" dirty="0" smtClean="0"/>
              <a:t>Schemas</a:t>
            </a:r>
          </a:p>
          <a:p>
            <a:r>
              <a:rPr lang="en-GB" sz="2000" dirty="0" smtClean="0"/>
              <a:t>Fostering creativity through play and language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289681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does well-being look like in young children?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400" dirty="0" smtClean="0"/>
              <a:t>Enthusiastic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 smtClean="0"/>
              <a:t>Confident </a:t>
            </a:r>
            <a:r>
              <a:rPr lang="en-GB" sz="2400" dirty="0"/>
              <a:t>expressing feelings and </a:t>
            </a:r>
            <a:r>
              <a:rPr lang="en-GB" sz="2400" dirty="0" smtClean="0"/>
              <a:t>thoughts</a:t>
            </a:r>
            <a:endParaRPr lang="en-GB" sz="2400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Regulating </a:t>
            </a:r>
            <a:r>
              <a:rPr lang="en-GB" sz="2400" dirty="0" smtClean="0"/>
              <a:t>emotions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Empathy and caring</a:t>
            </a:r>
            <a:r>
              <a:rPr lang="en-GB" sz="2400" dirty="0" smtClean="0"/>
              <a:t>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Recovery from mistakes and disappointments.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Trust and affection.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Belonging.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Trying new </a:t>
            </a:r>
            <a:r>
              <a:rPr lang="en-GB" sz="2400" dirty="0" smtClean="0"/>
              <a:t>things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Involved, engaged and persistent.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Able to take risks.</a:t>
            </a:r>
          </a:p>
          <a:p>
            <a:pPr marL="0" indent="0">
              <a:buNone/>
            </a:pPr>
            <a:r>
              <a:rPr lang="en-US" sz="1400" b="1" dirty="0"/>
              <a:t>(Manning-Morton, 2014)</a:t>
            </a:r>
          </a:p>
          <a:p>
            <a:pPr marL="0" indent="0">
              <a:buNone/>
            </a:pPr>
            <a:endParaRPr lang="en-GB" sz="1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1435100"/>
            <a:ext cx="4766733" cy="4281338"/>
          </a:xfrm>
          <a:prstGeom prst="rect">
            <a:avLst/>
          </a:prstGeo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1183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Developing an emergent curriculum</a:t>
            </a: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Emergent Curriculum Explorations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48" b="15148"/>
          <a:stretch>
            <a:fillRect/>
          </a:stretch>
        </p:blipFill>
        <p:spPr bwMode="auto">
          <a:xfrm>
            <a:off x="709352" y="474231"/>
            <a:ext cx="10329949" cy="403488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6692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982822"/>
          </a:xfrm>
        </p:spPr>
        <p:txBody>
          <a:bodyPr/>
          <a:lstStyle/>
          <a:p>
            <a:r>
              <a:rPr lang="en-GB" b="0" dirty="0"/>
              <a:t>An emergent curriculum develops an appreciation for and skills in working with diversity in all its forms,</a:t>
            </a:r>
            <a:endParaRPr lang="en-GB" dirty="0"/>
          </a:p>
        </p:txBody>
      </p:sp>
      <p:pic>
        <p:nvPicPr>
          <p:cNvPr id="5" name="Picture Placeholder 4" descr="Reggio Beyond Pinterest: The Image of the Child | Early ..."/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622" t="2931" r="4622" b="56671"/>
          <a:stretch/>
        </p:blipFill>
        <p:spPr>
          <a:xfrm>
            <a:off x="477078" y="567950"/>
            <a:ext cx="10955694" cy="3732502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322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342301"/>
          </a:xfrm>
        </p:spPr>
        <p:txBody>
          <a:bodyPr/>
          <a:lstStyle/>
          <a:p>
            <a:r>
              <a:rPr lang="en-GB" dirty="0" smtClean="0"/>
              <a:t>An emergent curriculum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Effective observation and assessment</a:t>
            </a:r>
          </a:p>
          <a:p>
            <a:r>
              <a:rPr lang="en-GB" dirty="0" smtClean="0"/>
              <a:t>A recognition of individual needs.</a:t>
            </a:r>
            <a:endParaRPr lang="en-GB" dirty="0"/>
          </a:p>
          <a:p>
            <a:r>
              <a:rPr lang="en-GB" dirty="0" smtClean="0"/>
              <a:t>Community Involvement.</a:t>
            </a:r>
          </a:p>
          <a:p>
            <a:r>
              <a:rPr lang="en-GB" dirty="0" smtClean="0"/>
              <a:t>Partnership Development.</a:t>
            </a:r>
          </a:p>
          <a:p>
            <a:r>
              <a:rPr lang="en-GB" dirty="0"/>
              <a:t>Foundation Phase Principles</a:t>
            </a:r>
          </a:p>
          <a:p>
            <a:r>
              <a:rPr lang="en-GB" dirty="0"/>
              <a:t>New Curriculum</a:t>
            </a:r>
          </a:p>
          <a:p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sz="2400" dirty="0"/>
              <a:t>An emergent curriculum is constantly </a:t>
            </a:r>
            <a:r>
              <a:rPr lang="en-GB" sz="2400" dirty="0">
                <a:solidFill>
                  <a:srgbClr val="0070C0"/>
                </a:solidFill>
              </a:rPr>
              <a:t>evolving</a:t>
            </a:r>
            <a:r>
              <a:rPr lang="en-GB" sz="2400" dirty="0"/>
              <a:t> in 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response</a:t>
            </a:r>
            <a:r>
              <a:rPr lang="en-GB" sz="2400" dirty="0"/>
              <a:t> to children’s 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changing needs </a:t>
            </a:r>
            <a:r>
              <a:rPr lang="en-GB" sz="2400" dirty="0"/>
              <a:t>and </a:t>
            </a:r>
            <a:r>
              <a:rPr lang="en-GB" sz="2400" dirty="0">
                <a:solidFill>
                  <a:srgbClr val="002060"/>
                </a:solidFill>
              </a:rPr>
              <a:t>interests</a:t>
            </a:r>
            <a:r>
              <a:rPr lang="en-GB" sz="2400" dirty="0"/>
              <a:t>, </a:t>
            </a:r>
            <a:r>
              <a:rPr lang="en-GB" sz="2400" dirty="0">
                <a:solidFill>
                  <a:srgbClr val="0070C0"/>
                </a:solidFill>
              </a:rPr>
              <a:t>parental</a:t>
            </a:r>
            <a:r>
              <a:rPr lang="en-GB" sz="2400" dirty="0"/>
              <a:t> and 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community</a:t>
            </a:r>
            <a:r>
              <a:rPr lang="en-GB" sz="2400" dirty="0"/>
              <a:t> interests and </a:t>
            </a: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concerns</a:t>
            </a:r>
            <a:r>
              <a:rPr lang="en-GB" sz="2400" dirty="0"/>
              <a:t>, and </a:t>
            </a:r>
            <a:r>
              <a:rPr lang="en-GB" sz="2400" dirty="0">
                <a:solidFill>
                  <a:srgbClr val="FFC000"/>
                </a:solidFill>
              </a:rPr>
              <a:t>teachers’ priorities</a:t>
            </a:r>
            <a:r>
              <a:rPr lang="en-GB" sz="2400" dirty="0"/>
              <a:t>. Each of these key elements shapes the direction for future learning. </a:t>
            </a:r>
            <a:endParaRPr lang="en-GB" sz="2400" dirty="0" smtClean="0"/>
          </a:p>
          <a:p>
            <a:endParaRPr lang="en-GB" dirty="0"/>
          </a:p>
          <a:p>
            <a:endParaRPr lang="en-GB" dirty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37311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ee the source image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270" y="127462"/>
            <a:ext cx="11055926" cy="539259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69081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Maslow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5484" y="1368830"/>
            <a:ext cx="10158152" cy="4147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9883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Enabling/Facilitating an emergent curriculum.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Enabling Adults</a:t>
            </a:r>
          </a:p>
          <a:p>
            <a:r>
              <a:rPr lang="en-GB" dirty="0" smtClean="0"/>
              <a:t>Enabling Experiences</a:t>
            </a:r>
          </a:p>
          <a:p>
            <a:r>
              <a:rPr lang="en-GB" dirty="0" smtClean="0"/>
              <a:t>Enabling Environments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195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Enabling Adults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sz="2000" b="1" dirty="0" smtClean="0">
                <a:solidFill>
                  <a:srgbClr val="FFC000"/>
                </a:solidFill>
              </a:rPr>
              <a:t>Responsive (Observe, notice, respond)</a:t>
            </a:r>
          </a:p>
          <a:p>
            <a:r>
              <a:rPr lang="en-GB" sz="2000" b="1" dirty="0" smtClean="0">
                <a:solidFill>
                  <a:schemeClr val="accent3">
                    <a:lumMod val="75000"/>
                  </a:schemeClr>
                </a:solidFill>
              </a:rPr>
              <a:t>Role Model</a:t>
            </a:r>
          </a:p>
          <a:p>
            <a:r>
              <a:rPr lang="en-GB" sz="2000" b="1" dirty="0" smtClean="0">
                <a:solidFill>
                  <a:schemeClr val="accent5">
                    <a:lumMod val="75000"/>
                  </a:schemeClr>
                </a:solidFill>
              </a:rPr>
              <a:t>Consistent </a:t>
            </a:r>
          </a:p>
          <a:p>
            <a:r>
              <a:rPr lang="en-GB" sz="2000" b="1" dirty="0" smtClean="0">
                <a:solidFill>
                  <a:srgbClr val="92D050"/>
                </a:solidFill>
              </a:rPr>
              <a:t>Offer rich communication opportunities</a:t>
            </a:r>
          </a:p>
          <a:p>
            <a:r>
              <a:rPr lang="en-GB" sz="2000" b="1" dirty="0" smtClean="0">
                <a:solidFill>
                  <a:schemeClr val="accent5"/>
                </a:solidFill>
              </a:rPr>
              <a:t>Link with families and communities</a:t>
            </a:r>
          </a:p>
          <a:p>
            <a:r>
              <a:rPr lang="en-GB" sz="2000" b="1" dirty="0" smtClean="0">
                <a:solidFill>
                  <a:schemeClr val="accent6">
                    <a:lumMod val="75000"/>
                  </a:schemeClr>
                </a:solidFill>
              </a:rPr>
              <a:t>A joyful approach to learning</a:t>
            </a:r>
          </a:p>
          <a:p>
            <a:r>
              <a:rPr lang="en-GB" sz="2000" b="1" dirty="0" smtClean="0">
                <a:solidFill>
                  <a:srgbClr val="C00000"/>
                </a:solidFill>
              </a:rPr>
              <a:t>Evoking Curiosity</a:t>
            </a:r>
          </a:p>
          <a:p>
            <a:r>
              <a:rPr lang="en-GB" sz="2000" b="1" dirty="0" smtClean="0"/>
              <a:t>Facilitating risk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3074" name="Picture 2" descr="https://1.bp.blogspot.com/-tiqOdykvmyo/Uy4gbSadRaI/AAAAAAAABok/_QzvtFAMc7E/s1600/Vygotsky%3DSan%2Bpham%2B3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4195" y="465826"/>
            <a:ext cx="7614249" cy="4865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6248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Foundation Phase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altLang="en-US" sz="2800" dirty="0">
                <a:solidFill>
                  <a:prstClr val="black"/>
                </a:solidFill>
              </a:rPr>
              <a:t>Learning through play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altLang="en-US" sz="2800" dirty="0">
                <a:solidFill>
                  <a:prstClr val="black"/>
                </a:solidFill>
              </a:rPr>
              <a:t>Planning for purposeful play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altLang="en-US" sz="2800" dirty="0">
                <a:solidFill>
                  <a:prstClr val="black"/>
                </a:solidFill>
              </a:rPr>
              <a:t>Play based curriculum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altLang="en-US" sz="2800" dirty="0">
                <a:solidFill>
                  <a:prstClr val="black"/>
                </a:solidFill>
              </a:rPr>
              <a:t>The learning environment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altLang="en-US" sz="2800" dirty="0">
                <a:solidFill>
                  <a:prstClr val="black"/>
                </a:solidFill>
              </a:rPr>
              <a:t>Holistic development and play </a:t>
            </a:r>
          </a:p>
          <a:p>
            <a:endParaRPr lang="en-GB" dirty="0"/>
          </a:p>
        </p:txBody>
      </p:sp>
      <p:pic>
        <p:nvPicPr>
          <p:cNvPr id="2050" name="Picture 2" descr="http://3.bp.blogspot.com/-RdEbB8nVCpk/UGeDXjqLABI/AAAAAAAABUI/pqDq3qb_5cc/s1600/Play+is+the+highest+form+of+Research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0685" y="273050"/>
            <a:ext cx="7386089" cy="5172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1141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Facilitating Exploration.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“The Playful state of mind is fundamentally exploratory, seeking out new possibilities in the World around us”.</a:t>
            </a:r>
          </a:p>
          <a:p>
            <a:r>
              <a:rPr lang="en-GB" dirty="0" smtClean="0"/>
              <a:t>Stephen </a:t>
            </a:r>
            <a:r>
              <a:rPr lang="en-GB" dirty="0"/>
              <a:t>J</a:t>
            </a:r>
            <a:r>
              <a:rPr lang="en-GB" dirty="0" smtClean="0"/>
              <a:t>ohnson (2016)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sz="2400" b="1" i="1" dirty="0">
                <a:solidFill>
                  <a:srgbClr val="C00000"/>
                </a:solidFill>
              </a:rPr>
              <a:t>Experience</a:t>
            </a:r>
            <a:r>
              <a:rPr lang="en-GB" sz="2400" i="1" dirty="0"/>
              <a:t> is, for me, the </a:t>
            </a:r>
            <a:r>
              <a:rPr lang="en-GB" sz="2400" b="1" i="1" dirty="0">
                <a:solidFill>
                  <a:schemeClr val="accent6">
                    <a:lumMod val="75000"/>
                  </a:schemeClr>
                </a:solidFill>
              </a:rPr>
              <a:t>highest authority</a:t>
            </a:r>
            <a:r>
              <a:rPr lang="en-GB" sz="2400" i="1" dirty="0"/>
              <a:t>.</a:t>
            </a:r>
            <a:r>
              <a:rPr lang="en-GB" sz="2400" dirty="0"/>
              <a:t> The touchstone of 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validity</a:t>
            </a:r>
            <a:r>
              <a:rPr lang="en-GB" sz="2400" dirty="0"/>
              <a:t> is my </a:t>
            </a:r>
            <a:r>
              <a:rPr lang="en-GB" sz="2400" b="1" dirty="0">
                <a:solidFill>
                  <a:srgbClr val="00B050"/>
                </a:solidFill>
              </a:rPr>
              <a:t>own experience</a:t>
            </a:r>
            <a:r>
              <a:rPr lang="en-GB" sz="2400" dirty="0"/>
              <a:t>. No </a:t>
            </a:r>
            <a:r>
              <a:rPr lang="en-GB" sz="24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other</a:t>
            </a:r>
            <a:r>
              <a:rPr lang="en-GB" sz="2400" dirty="0"/>
              <a:t> person's ideas, and none of </a:t>
            </a:r>
            <a:r>
              <a:rPr lang="en-GB" sz="24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my own </a:t>
            </a:r>
            <a:r>
              <a:rPr lang="en-GB" sz="2400" dirty="0"/>
              <a:t>ideas, are as authoritative as my </a:t>
            </a:r>
            <a:r>
              <a:rPr lang="en-GB" sz="2400" b="1" i="1" u="sng" dirty="0">
                <a:solidFill>
                  <a:schemeClr val="tx2">
                    <a:lumMod val="40000"/>
                    <a:lumOff val="60000"/>
                  </a:schemeClr>
                </a:solidFill>
              </a:rPr>
              <a:t>E</a:t>
            </a:r>
            <a:r>
              <a:rPr lang="en-GB" sz="2400" b="1" i="1" u="sng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xperience.</a:t>
            </a:r>
          </a:p>
          <a:p>
            <a:endParaRPr lang="en-GB" sz="2400" dirty="0"/>
          </a:p>
          <a:p>
            <a:r>
              <a:rPr lang="en-GB" dirty="0" smtClean="0"/>
              <a:t>Carl Rogers.</a:t>
            </a:r>
            <a:endParaRPr lang="en-GB" dirty="0"/>
          </a:p>
        </p:txBody>
      </p:sp>
      <p:pic>
        <p:nvPicPr>
          <p:cNvPr id="1026" name="Picture 2" descr="See the source imag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6732" y="2905042"/>
            <a:ext cx="7173367" cy="272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8173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Schemas</a:t>
            </a:r>
            <a:endParaRPr lang="en-GB" sz="3200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67263" y="587375"/>
            <a:ext cx="6815137" cy="4543424"/>
          </a:xfrm>
          <a:prstGeom prst="rect">
            <a:avLst/>
          </a:prstGeom>
        </p:spPr>
      </p:pic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sz="2400" dirty="0" smtClean="0"/>
              <a:t>‘The </a:t>
            </a:r>
            <a:r>
              <a:rPr lang="en-GB" sz="2400" dirty="0"/>
              <a:t>challenge for practitioners and parents is to take heed and recognise what is contained in the fine detail of what children do, what they make or what they say</a:t>
            </a:r>
            <a:r>
              <a:rPr lang="en-GB" sz="2400" dirty="0" smtClean="0"/>
              <a:t>’</a:t>
            </a:r>
          </a:p>
          <a:p>
            <a:r>
              <a:rPr lang="en-GB" sz="2400" dirty="0" smtClean="0"/>
              <a:t>(Atherton, 2021)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4089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Bruner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sz="2800" dirty="0" smtClean="0"/>
              <a:t>Enabling experiences</a:t>
            </a:r>
          </a:p>
          <a:p>
            <a:r>
              <a:rPr lang="en-GB" sz="2800" dirty="0" smtClean="0"/>
              <a:t>Revisiting </a:t>
            </a:r>
          </a:p>
          <a:p>
            <a:r>
              <a:rPr lang="en-GB" sz="2800" dirty="0" smtClean="0"/>
              <a:t>Reinforcing</a:t>
            </a:r>
          </a:p>
          <a:p>
            <a:r>
              <a:rPr lang="en-GB" sz="2800" dirty="0" smtClean="0"/>
              <a:t>Recognising patterns</a:t>
            </a:r>
          </a:p>
          <a:p>
            <a:r>
              <a:rPr lang="en-GB" sz="2800" dirty="0" smtClean="0"/>
              <a:t>Facilitating Progression</a:t>
            </a:r>
            <a:endParaRPr lang="en-GB" sz="2800" dirty="0"/>
          </a:p>
        </p:txBody>
      </p:sp>
      <p:pic>
        <p:nvPicPr>
          <p:cNvPr id="2050" name="Picture 2" descr="See the source imag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2038" y="273050"/>
            <a:ext cx="7177177" cy="5172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4962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Schemas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Trajectory - a fascination with the horizontal, vertical and diagonal movement of things and self, </a:t>
            </a:r>
          </a:p>
          <a:p>
            <a:r>
              <a:rPr lang="en-GB" sz="2000" dirty="0" smtClean="0"/>
              <a:t>Enveloping </a:t>
            </a:r>
            <a:r>
              <a:rPr lang="en-GB" sz="2000" dirty="0"/>
              <a:t>- an interest in covering and hiding items and themselves Rotational - a preference for things that turn, twist, roll, wind and unwind, </a:t>
            </a:r>
            <a:endParaRPr lang="en-GB" sz="2000" dirty="0" smtClean="0"/>
          </a:p>
          <a:p>
            <a:r>
              <a:rPr lang="en-GB" sz="2000" dirty="0" smtClean="0"/>
              <a:t>Enclosing </a:t>
            </a:r>
            <a:r>
              <a:rPr lang="en-GB" sz="2000" dirty="0"/>
              <a:t>- an interest in enclosed spaces, making barricades and borders, </a:t>
            </a:r>
            <a:endParaRPr lang="en-GB" sz="2000" dirty="0" smtClean="0"/>
          </a:p>
          <a:p>
            <a:r>
              <a:rPr lang="en-GB" sz="2000" dirty="0" smtClean="0"/>
              <a:t>Connecting </a:t>
            </a:r>
            <a:r>
              <a:rPr lang="en-GB" sz="2000" dirty="0"/>
              <a:t>- joining things together, taking them apart, using string and other materials to put hold things together, </a:t>
            </a:r>
            <a:endParaRPr lang="en-GB" sz="2000" dirty="0" smtClean="0"/>
          </a:p>
          <a:p>
            <a:r>
              <a:rPr lang="en-GB" sz="2000" dirty="0" smtClean="0"/>
              <a:t>Orientation </a:t>
            </a:r>
            <a:r>
              <a:rPr lang="en-GB" sz="2000" dirty="0"/>
              <a:t>- experiment by moving objects or themselves around or upside down, they like to view things from different angles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“pattern of behaviour which has a consistent thread running through it</a:t>
            </a:r>
            <a:r>
              <a:rPr lang="en-GB" dirty="0" smtClean="0"/>
              <a:t>”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9311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2"/>
            <a:ext cx="8689976" cy="3183466"/>
          </a:xfrm>
        </p:spPr>
        <p:txBody>
          <a:bodyPr>
            <a:normAutofit fontScale="90000"/>
          </a:bodyPr>
          <a:lstStyle/>
          <a:p>
            <a:r>
              <a:rPr lang="en-GB" dirty="0">
                <a:effectLst>
                  <a:outerShdw blurRad="38100" dist="19050" dir="2700000" algn="tl">
                    <a:srgbClr val="000000">
                      <a:alpha val="39000"/>
                    </a:srgbClr>
                  </a:outerShdw>
                </a:effectLst>
              </a:rPr>
              <a:t>Sustained Shared Thinking</a:t>
            </a:r>
            <a:r>
              <a:rPr lang="en-GB" dirty="0"/>
              <a:t/>
            </a:r>
            <a:br>
              <a:rPr lang="en-GB" dirty="0"/>
            </a:br>
            <a:r>
              <a:rPr lang="en-GB" dirty="0">
                <a:effectLst>
                  <a:outerShdw blurRad="38100" dist="19050" dir="2700000" algn="tl">
                    <a:srgbClr val="000000">
                      <a:alpha val="39000"/>
                    </a:srgbClr>
                  </a:outerShdw>
                </a:effectLst>
              </a:rPr>
              <a:t>Engaging activities to evoke curiosity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 </a:t>
            </a:r>
            <a:br>
              <a:rPr lang="en-GB" dirty="0"/>
            </a:b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952809"/>
            <a:ext cx="12192000" cy="4718924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4670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Ymgysylltu</a:t>
            </a:r>
            <a:r>
              <a:rPr lang="en-GB" dirty="0"/>
              <a:t> </a:t>
            </a:r>
            <a:r>
              <a:rPr lang="en-GB" dirty="0" err="1"/>
              <a:t>â'r</a:t>
            </a:r>
            <a:r>
              <a:rPr lang="en-GB" dirty="0"/>
              <a:t> </a:t>
            </a:r>
            <a:r>
              <a:rPr lang="en-GB" dirty="0" err="1"/>
              <a:t>dychymyg</a:t>
            </a:r>
            <a:r>
              <a:rPr lang="en-GB" dirty="0" smtClean="0"/>
              <a:t>/                           Engaging the imagination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1386476" y="1998134"/>
            <a:ext cx="9419048" cy="416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3545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639762"/>
          </a:xfrm>
        </p:spPr>
        <p:txBody>
          <a:bodyPr/>
          <a:lstStyle/>
          <a:p>
            <a:r>
              <a:rPr lang="en-GB" dirty="0" smtClean="0"/>
              <a:t>Framing Imagination in real experience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74762" y="1078332"/>
            <a:ext cx="11806686" cy="4500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058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Reflection</a:t>
            </a:r>
            <a:endParaRPr lang="en-GB" dirty="0"/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1625601" y="1201947"/>
            <a:ext cx="8348132" cy="4543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8805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ydym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 smtClean="0"/>
              <a:t>?/How do we?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/>
              <a:t>Disgrifio</a:t>
            </a:r>
            <a:endParaRPr lang="en-GB" dirty="0"/>
          </a:p>
          <a:p>
            <a:r>
              <a:rPr lang="en-GB" dirty="0" smtClean="0"/>
              <a:t>ADFYFYRIO </a:t>
            </a:r>
            <a:endParaRPr lang="en-GB" dirty="0"/>
          </a:p>
          <a:p>
            <a:r>
              <a:rPr lang="en-GB" dirty="0" err="1"/>
              <a:t>Cysyniadol</a:t>
            </a:r>
            <a:endParaRPr lang="en-GB" dirty="0"/>
          </a:p>
          <a:p>
            <a:r>
              <a:rPr lang="en-GB" dirty="0" err="1"/>
              <a:t>Arbrofi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 smtClean="0"/>
              <a:t>Describing</a:t>
            </a:r>
          </a:p>
          <a:p>
            <a:r>
              <a:rPr lang="en-GB" dirty="0" smtClean="0"/>
              <a:t>Reflecting</a:t>
            </a:r>
          </a:p>
          <a:p>
            <a:r>
              <a:rPr lang="en-GB" dirty="0" smtClean="0"/>
              <a:t>Conceptualisation</a:t>
            </a:r>
          </a:p>
          <a:p>
            <a:r>
              <a:rPr lang="en-GB" dirty="0" smtClean="0"/>
              <a:t>Experimentation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4151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/>
              <a:t>Meddwl</a:t>
            </a:r>
            <a:r>
              <a:rPr lang="en-GB" dirty="0"/>
              <a:t> am </a:t>
            </a:r>
            <a:r>
              <a:rPr lang="en-GB" dirty="0" smtClean="0"/>
              <a:t>y </a:t>
            </a:r>
            <a:r>
              <a:rPr lang="en-GB" dirty="0" err="1" smtClean="0"/>
              <a:t>Geiriau</a:t>
            </a:r>
            <a:r>
              <a:rPr lang="en-GB" dirty="0" smtClean="0"/>
              <a:t>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iaith</a:t>
            </a:r>
            <a:endParaRPr lang="en-GB" dirty="0"/>
          </a:p>
          <a:p>
            <a:r>
              <a:rPr lang="en-GB" dirty="0" err="1"/>
              <a:t>Cefnogi</a:t>
            </a:r>
            <a:r>
              <a:rPr lang="en-GB" dirty="0"/>
              <a:t> a </a:t>
            </a:r>
            <a:r>
              <a:rPr lang="en-GB" dirty="0" err="1"/>
              <a:t>chynnal</a:t>
            </a:r>
            <a:r>
              <a:rPr lang="en-GB" dirty="0"/>
              <a:t> </a:t>
            </a:r>
            <a:r>
              <a:rPr lang="en-GB" dirty="0" err="1"/>
              <a:t>cynnydd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 smtClean="0"/>
              <a:t>Evoking thought and language</a:t>
            </a:r>
          </a:p>
          <a:p>
            <a:r>
              <a:rPr lang="en-GB" dirty="0" smtClean="0"/>
              <a:t>Supporting and Sustaining progress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6078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Skill Set.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/>
              <a:t>Gofyn</a:t>
            </a:r>
            <a:r>
              <a:rPr lang="en-GB" dirty="0"/>
              <a:t> </a:t>
            </a:r>
            <a:r>
              <a:rPr lang="en-GB" dirty="0" err="1"/>
              <a:t>Cwestiynau</a:t>
            </a:r>
            <a:r>
              <a:rPr lang="en-GB" dirty="0"/>
              <a:t> </a:t>
            </a:r>
            <a:r>
              <a:rPr lang="en-GB" dirty="0" err="1"/>
              <a:t>agored</a:t>
            </a:r>
            <a:endParaRPr lang="en-GB" dirty="0"/>
          </a:p>
          <a:p>
            <a:r>
              <a:rPr lang="en-GB" dirty="0" err="1"/>
              <a:t>Myfyrio</a:t>
            </a:r>
            <a:r>
              <a:rPr lang="en-GB" dirty="0"/>
              <a:t> </a:t>
            </a:r>
            <a:r>
              <a:rPr lang="en-GB" dirty="0" err="1"/>
              <a:t>gyda'n</a:t>
            </a:r>
            <a:r>
              <a:rPr lang="en-GB" dirty="0"/>
              <a:t> </a:t>
            </a:r>
            <a:r>
              <a:rPr lang="en-GB" dirty="0" err="1"/>
              <a:t>gilydd</a:t>
            </a:r>
            <a:endParaRPr lang="en-GB" dirty="0"/>
          </a:p>
          <a:p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Cysyniadau</a:t>
            </a:r>
            <a:endParaRPr lang="en-GB" dirty="0"/>
          </a:p>
          <a:p>
            <a:r>
              <a:rPr lang="en-GB" dirty="0" err="1"/>
              <a:t>Cadarnhau</a:t>
            </a:r>
            <a:r>
              <a:rPr lang="en-GB" dirty="0"/>
              <a:t> </a:t>
            </a:r>
            <a:r>
              <a:rPr lang="en-GB" dirty="0" err="1"/>
              <a:t>meddyliau</a:t>
            </a:r>
            <a:endParaRPr lang="en-GB" dirty="0"/>
          </a:p>
          <a:p>
            <a:r>
              <a:rPr lang="en-GB" dirty="0" err="1"/>
              <a:t>Symud</a:t>
            </a:r>
            <a:r>
              <a:rPr lang="en-GB" dirty="0"/>
              <a:t> </a:t>
            </a:r>
            <a:r>
              <a:rPr lang="en-GB" dirty="0" err="1"/>
              <a:t>Ymlaen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/>
              <a:t>Asking open Questions</a:t>
            </a:r>
          </a:p>
          <a:p>
            <a:r>
              <a:rPr lang="en-GB" dirty="0"/>
              <a:t>Reflecting together</a:t>
            </a:r>
          </a:p>
          <a:p>
            <a:r>
              <a:rPr lang="en-GB" dirty="0"/>
              <a:t>Concept Development</a:t>
            </a:r>
          </a:p>
          <a:p>
            <a:r>
              <a:rPr lang="en-GB" dirty="0"/>
              <a:t>Affirming thoughts</a:t>
            </a:r>
          </a:p>
          <a:p>
            <a:r>
              <a:rPr lang="en-GB" dirty="0"/>
              <a:t>Moving Forward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6773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ee the source image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357" y="117424"/>
            <a:ext cx="11203047" cy="564502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70342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382558"/>
          </a:xfrm>
        </p:spPr>
        <p:txBody>
          <a:bodyPr/>
          <a:lstStyle/>
          <a:p>
            <a:r>
              <a:rPr lang="en-GB" dirty="0" smtClean="0"/>
              <a:t>Reggio Emilia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type="body" sz="half" idx="2"/>
          </p:nvPr>
        </p:nvSpPr>
        <p:spPr>
          <a:xfrm>
            <a:off x="609601" y="787879"/>
            <a:ext cx="3879272" cy="4677113"/>
          </a:xfrm>
        </p:spPr>
        <p:txBody>
          <a:bodyPr/>
          <a:lstStyle/>
          <a:p>
            <a:r>
              <a:rPr lang="en-GB" sz="2800" dirty="0"/>
              <a:t>The Reggio Emilia approach is an educational model that involves and emphasizes the role of the </a:t>
            </a:r>
            <a:r>
              <a:rPr lang="en-GB" sz="2800" b="1" dirty="0">
                <a:solidFill>
                  <a:srgbClr val="00B050"/>
                </a:solidFill>
              </a:rPr>
              <a:t>environment</a:t>
            </a:r>
            <a:r>
              <a:rPr lang="en-GB" sz="2800" dirty="0">
                <a:solidFill>
                  <a:srgbClr val="00B050"/>
                </a:solidFill>
              </a:rPr>
              <a:t> </a:t>
            </a:r>
            <a:r>
              <a:rPr lang="en-GB" sz="2800" dirty="0"/>
              <a:t>and puts children’s </a:t>
            </a:r>
            <a:r>
              <a:rPr lang="en-GB" sz="2800" b="1" dirty="0">
                <a:solidFill>
                  <a:srgbClr val="FF0000"/>
                </a:solidFill>
              </a:rPr>
              <a:t>curiosity</a:t>
            </a:r>
            <a:r>
              <a:rPr lang="en-GB" sz="2800" dirty="0"/>
              <a:t>, </a:t>
            </a:r>
            <a:r>
              <a:rPr lang="en-GB" sz="2800" b="1" dirty="0">
                <a:solidFill>
                  <a:srgbClr val="00B0F0"/>
                </a:solidFill>
              </a:rPr>
              <a:t>creativity</a:t>
            </a:r>
            <a:r>
              <a:rPr lang="en-GB" sz="2800" dirty="0"/>
              <a:t>, and </a:t>
            </a:r>
            <a:r>
              <a:rPr lang="en-GB" sz="2800" b="1" dirty="0">
                <a:solidFill>
                  <a:srgbClr val="7030A0"/>
                </a:solidFill>
              </a:rPr>
              <a:t>wonder</a:t>
            </a:r>
            <a:r>
              <a:rPr lang="en-GB" sz="2800" dirty="0"/>
              <a:t> in the centre of their learning journey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88873" y="49876"/>
            <a:ext cx="7542414" cy="5525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5475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i="1" u="sng" dirty="0" smtClean="0"/>
              <a:t>Assessment tools</a:t>
            </a:r>
            <a:endParaRPr lang="en-GB" sz="3200" i="1" u="sng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67263" y="218536"/>
            <a:ext cx="6999167" cy="5423139"/>
          </a:xfrm>
          <a:prstGeom prst="rect">
            <a:avLst/>
          </a:prstGeo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sz="3600" b="1" dirty="0" smtClean="0">
                <a:solidFill>
                  <a:srgbClr val="7030A0"/>
                </a:solidFill>
              </a:rPr>
              <a:t>Observe</a:t>
            </a:r>
          </a:p>
          <a:p>
            <a:r>
              <a:rPr lang="en-GB" sz="3600" b="1" dirty="0" smtClean="0">
                <a:solidFill>
                  <a:srgbClr val="7030A0"/>
                </a:solidFill>
              </a:rPr>
              <a:t>Assess</a:t>
            </a:r>
          </a:p>
          <a:p>
            <a:r>
              <a:rPr lang="en-GB" sz="3600" b="1" dirty="0" smtClean="0">
                <a:solidFill>
                  <a:srgbClr val="7030A0"/>
                </a:solidFill>
              </a:rPr>
              <a:t>Plan</a:t>
            </a:r>
          </a:p>
          <a:p>
            <a:r>
              <a:rPr lang="en-GB" sz="3600" b="1" dirty="0" smtClean="0">
                <a:solidFill>
                  <a:srgbClr val="7030A0"/>
                </a:solidFill>
              </a:rPr>
              <a:t>Implement</a:t>
            </a:r>
          </a:p>
          <a:p>
            <a:r>
              <a:rPr lang="en-GB" sz="3600" b="1" dirty="0" smtClean="0">
                <a:solidFill>
                  <a:srgbClr val="7030A0"/>
                </a:solidFill>
              </a:rPr>
              <a:t>Evaluate </a:t>
            </a:r>
          </a:p>
          <a:p>
            <a:endParaRPr lang="en-GB" sz="36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219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stories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Teachers document learning with children, colleagues and parents. They engage partners in discussion and reflection about their learning experiences and document learning through a range of tools to make the learning process visible. In the process, teachers’ own thinking, planning and decision-making is made </a:t>
            </a:r>
            <a:r>
              <a:rPr lang="en-GB" dirty="0" smtClean="0"/>
              <a:t>visible</a:t>
            </a:r>
          </a:p>
          <a:p>
            <a:endParaRPr lang="en-GB" dirty="0"/>
          </a:p>
          <a:p>
            <a:r>
              <a:rPr lang="en-GB" dirty="0" smtClean="0"/>
              <a:t>Image  </a:t>
            </a:r>
            <a:r>
              <a:rPr lang="en-GB" dirty="0">
                <a:hlinkClick r:id="rId2"/>
              </a:rPr>
              <a:t>http://3.bp.blogspot.com/--HdoQP3Qx2U/T3Oju7Hi7eI/AAAAAAAAAg8/GwaIvB_BeyQ/s1600/Slide1.JPG</a:t>
            </a:r>
            <a:r>
              <a:rPr lang="en-GB" dirty="0" smtClean="0"/>
              <a:t>.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543864" y="273050"/>
            <a:ext cx="7251895" cy="5172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871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Montessori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222651" cy="4029891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6271" y="1435100"/>
            <a:ext cx="12135729" cy="4262316"/>
          </a:xfrm>
        </p:spPr>
      </p:pic>
      <p:pic>
        <p:nvPicPr>
          <p:cNvPr id="6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435100"/>
            <a:ext cx="5416062" cy="5089525"/>
          </a:xfrm>
        </p:spPr>
      </p:pic>
    </p:spTree>
    <p:extLst>
      <p:ext uri="{BB962C8B-B14F-4D97-AF65-F5344CB8AC3E}">
        <p14:creationId xmlns:p14="http://schemas.microsoft.com/office/powerpoint/2010/main" val="3737240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400" dirty="0" smtClean="0"/>
              <a:t>Atherton, F. (2021) Patterns of Behaviour [Available at] </a:t>
            </a:r>
            <a:r>
              <a:rPr lang="en-GB" sz="1400" dirty="0">
                <a:hlinkClick r:id="rId2"/>
              </a:rPr>
              <a:t>https://www.teachearlyyears.com/learning-and-development/view/patterns-of-behaviour</a:t>
            </a:r>
            <a:endParaRPr lang="en-GB" sz="1400" dirty="0" smtClean="0"/>
          </a:p>
          <a:p>
            <a:pPr marL="0" indent="0">
              <a:buNone/>
            </a:pPr>
            <a:r>
              <a:rPr lang="en-GB" sz="1400" dirty="0" smtClean="0"/>
              <a:t>Broderick, J </a:t>
            </a:r>
            <a:r>
              <a:rPr lang="en-GB" sz="1400" dirty="0"/>
              <a:t>and Hong, S (2011) Introducing the Cycle of Inquiry System: A Reflective Inquiry Practice for Early Childhood Teacher </a:t>
            </a:r>
            <a:r>
              <a:rPr lang="en-GB" sz="1400" dirty="0" smtClean="0"/>
              <a:t>Development. </a:t>
            </a:r>
            <a:r>
              <a:rPr lang="en-GB" sz="1400" i="1" dirty="0" smtClean="0"/>
              <a:t>Early Childhood Research and Practice. </a:t>
            </a:r>
            <a:r>
              <a:rPr lang="en-GB" sz="1400" i="1" dirty="0"/>
              <a:t>[</a:t>
            </a:r>
            <a:r>
              <a:rPr lang="en-GB" sz="1400" i="1" dirty="0" smtClean="0"/>
              <a:t>Available at] </a:t>
            </a:r>
            <a:r>
              <a:rPr lang="en-GB" sz="1400" dirty="0">
                <a:hlinkClick r:id="rId3"/>
              </a:rPr>
              <a:t>https://</a:t>
            </a:r>
            <a:r>
              <a:rPr lang="en-GB" sz="1400" dirty="0" smtClean="0">
                <a:hlinkClick r:id="rId3"/>
              </a:rPr>
              <a:t>files.eric.ed.gov/fulltext/EJ956375.pdf</a:t>
            </a:r>
            <a:endParaRPr lang="en-GB" sz="1400" dirty="0" smtClean="0"/>
          </a:p>
          <a:p>
            <a:pPr marL="0" indent="0">
              <a:buNone/>
            </a:pPr>
            <a:r>
              <a:rPr lang="en-GB" sz="1400" i="1" dirty="0" smtClean="0"/>
              <a:t>Johnson, S. (2016)  TED Talk (Available at) </a:t>
            </a:r>
            <a:r>
              <a:rPr lang="en-GB" sz="1400" dirty="0" smtClean="0">
                <a:hlinkClick r:id="rId4"/>
              </a:rPr>
              <a:t>https</a:t>
            </a:r>
            <a:r>
              <a:rPr lang="en-GB" sz="1400" dirty="0">
                <a:hlinkClick r:id="rId4"/>
              </a:rPr>
              <a:t>://</a:t>
            </a:r>
            <a:r>
              <a:rPr lang="en-GB" sz="1400" dirty="0" smtClean="0">
                <a:hlinkClick r:id="rId4"/>
              </a:rPr>
              <a:t>www.ted.com/talks/steven_johnson_the_playful_wonderland_behind_great_inventions#t-380593</a:t>
            </a:r>
            <a:endParaRPr lang="en-GB" sz="1400" dirty="0" smtClean="0"/>
          </a:p>
          <a:p>
            <a:pPr marL="0" indent="0">
              <a:buNone/>
            </a:pPr>
            <a:r>
              <a:rPr lang="en-GB" sz="1400" dirty="0" err="1" smtClean="0"/>
              <a:t>Laevers</a:t>
            </a:r>
            <a:r>
              <a:rPr lang="en-GB" sz="1400" dirty="0"/>
              <a:t>, F (2005) Well-being and Involvement in Care A process-oriented Self-evaluation Instrument for Care Settings </a:t>
            </a:r>
            <a:r>
              <a:rPr lang="en-GB" sz="1400" dirty="0" smtClean="0"/>
              <a:t>Available at. </a:t>
            </a:r>
            <a:r>
              <a:rPr lang="en-GB" sz="1400" dirty="0">
                <a:hlinkClick r:id="rId5"/>
              </a:rPr>
              <a:t>https://emotionallyhealthyschools.org/wp-content/uploads/2020/09/sics-ziko-manual.pdf</a:t>
            </a:r>
            <a:endParaRPr lang="en-GB" sz="1400" dirty="0" smtClean="0"/>
          </a:p>
          <a:p>
            <a:pPr marL="0" indent="0">
              <a:buNone/>
            </a:pPr>
            <a:r>
              <a:rPr lang="en-GB" sz="1400" i="1" dirty="0" smtClean="0"/>
              <a:t>Manning-Morton, J. (2014) Exploring Wellbeing in the Early Years. McGraw Hill Publishing.</a:t>
            </a:r>
            <a:endParaRPr lang="en-GB" sz="1400" i="1" dirty="0"/>
          </a:p>
          <a:p>
            <a:pPr marL="0" indent="0">
              <a:buNone/>
            </a:pPr>
            <a:r>
              <a:rPr lang="en-GB" sz="1400" dirty="0" smtClean="0"/>
              <a:t>Play Wales (2021) </a:t>
            </a:r>
            <a:r>
              <a:rPr lang="en-GB" sz="1400" dirty="0"/>
              <a:t>Developing and managing play spaces – a new </a:t>
            </a:r>
            <a:r>
              <a:rPr lang="en-GB" sz="1400" dirty="0" smtClean="0"/>
              <a:t>toolkit. [available at] </a:t>
            </a:r>
            <a:r>
              <a:rPr lang="en-GB" sz="1400" dirty="0">
                <a:hlinkClick r:id="rId6"/>
              </a:rPr>
              <a:t>https://www.playwales.org.uk/eng/news/1534-developing-and-managing-play-spaces--</a:t>
            </a:r>
            <a:r>
              <a:rPr lang="en-GB" sz="1400" dirty="0" smtClean="0">
                <a:hlinkClick r:id="rId6"/>
              </a:rPr>
              <a:t>a-new-toolkit</a:t>
            </a:r>
            <a:endParaRPr lang="en-GB" sz="1400" dirty="0" smtClean="0"/>
          </a:p>
          <a:p>
            <a:pPr marL="0" indent="0">
              <a:buNone/>
            </a:pPr>
            <a:r>
              <a:rPr lang="en-GB" sz="1400" dirty="0" smtClean="0"/>
              <a:t>Stacey, S. (2009) </a:t>
            </a:r>
            <a:r>
              <a:rPr lang="en-GB" sz="1400" i="1" dirty="0" smtClean="0"/>
              <a:t>Emergent Curriculum in Early Childhood Education: From theory to practice</a:t>
            </a:r>
            <a:r>
              <a:rPr lang="en-GB" sz="1400" dirty="0" smtClean="0"/>
              <a:t>, </a:t>
            </a:r>
            <a:r>
              <a:rPr lang="en-GB" sz="1400" dirty="0" err="1" smtClean="0"/>
              <a:t>Redleaf</a:t>
            </a:r>
            <a:r>
              <a:rPr lang="en-GB" sz="1400" dirty="0" smtClean="0"/>
              <a:t> Press, Canada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sz="1400" dirty="0" smtClean="0"/>
              <a:t>Welsh Government (2021) Enabling Pathways (Consultation Document) Available at. </a:t>
            </a:r>
            <a:r>
              <a:rPr lang="en-GB" sz="1400" dirty="0">
                <a:hlinkClick r:id="rId7"/>
              </a:rPr>
              <a:t>https://gov.wales/sites/default/files/consultations/2021-05/enabling-pathways-consultation-document_0.pdf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400478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7405</TotalTime>
  <Words>895</Words>
  <Application>Microsoft Office PowerPoint</Application>
  <PresentationFormat>Widescreen</PresentationFormat>
  <Paragraphs>129</Paragraphs>
  <Slides>29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8" baseType="lpstr">
      <vt:lpstr>ＭＳ Ｐゴシック</vt:lpstr>
      <vt:lpstr>ＭＳ Ｐゴシック</vt:lpstr>
      <vt:lpstr>Arial</vt:lpstr>
      <vt:lpstr>Calibri</vt:lpstr>
      <vt:lpstr>Lucida Sans</vt:lpstr>
      <vt:lpstr>Myriad Pro</vt:lpstr>
      <vt:lpstr>Times</vt:lpstr>
      <vt:lpstr>Wingdings</vt:lpstr>
      <vt:lpstr>20140311PresentationUWTSDTemplate</vt:lpstr>
      <vt:lpstr>Supporting Development and Wellbeing in the Early Years. Glenda Tinney &amp; Paul Darby</vt:lpstr>
      <vt:lpstr>Hopes and Expectations </vt:lpstr>
      <vt:lpstr>Content</vt:lpstr>
      <vt:lpstr>What does well-being look like in young children?</vt:lpstr>
      <vt:lpstr>Developing an emergent curriculum</vt:lpstr>
      <vt:lpstr>An emergent curriculum develops an appreciation for and skills in working with diversity in all its forms,</vt:lpstr>
      <vt:lpstr>An emergent curriculum</vt:lpstr>
      <vt:lpstr>PowerPoint Presentation</vt:lpstr>
      <vt:lpstr>Maslow</vt:lpstr>
      <vt:lpstr>Enabling/Facilitating an emergent curriculum.</vt:lpstr>
      <vt:lpstr>Enabling Adults</vt:lpstr>
      <vt:lpstr>Foundation Phase</vt:lpstr>
      <vt:lpstr>Facilitating Exploration.</vt:lpstr>
      <vt:lpstr>Schemas</vt:lpstr>
      <vt:lpstr>Bruner</vt:lpstr>
      <vt:lpstr>Schemas</vt:lpstr>
      <vt:lpstr>Sustained Shared Thinking Engaging activities to evoke curiosity.   </vt:lpstr>
      <vt:lpstr>Ymgysylltu â'r dychymyg/                           Engaging the imagination</vt:lpstr>
      <vt:lpstr>Framing Imagination in real experience</vt:lpstr>
      <vt:lpstr>Reflection</vt:lpstr>
      <vt:lpstr>Sut ydym ni?/How do we?</vt:lpstr>
      <vt:lpstr>PowerPoint Presentation</vt:lpstr>
      <vt:lpstr>The Skill Set.</vt:lpstr>
      <vt:lpstr>PowerPoint Presentation</vt:lpstr>
      <vt:lpstr>Reggio Emilia</vt:lpstr>
      <vt:lpstr>Assessment tools</vt:lpstr>
      <vt:lpstr>Learning stories</vt:lpstr>
      <vt:lpstr>Montessori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Supporting Development and Wellbeing in the Early Years.</dc:title>
  <dc:creator>Paul Darby</dc:creator>
  <cp:lastModifiedBy>Paul Darby</cp:lastModifiedBy>
  <cp:revision>44</cp:revision>
  <dcterms:created xsi:type="dcterms:W3CDTF">2021-05-14T08:49:00Z</dcterms:created>
  <dcterms:modified xsi:type="dcterms:W3CDTF">2021-06-07T08:28:50Z</dcterms:modified>
</cp:coreProperties>
</file>