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60" r:id="rId3"/>
    <p:sldId id="257" r:id="rId4"/>
    <p:sldId id="258" r:id="rId5"/>
    <p:sldId id="259" r:id="rId6"/>
    <p:sldId id="262" r:id="rId7"/>
    <p:sldId id="261" r:id="rId8"/>
    <p:sldId id="263" r:id="rId9"/>
    <p:sldId id="265" r:id="rId10"/>
    <p:sldId id="264" r:id="rId11"/>
    <p:sldId id="266" r:id="rId12"/>
    <p:sldId id="288" r:id="rId13"/>
    <p:sldId id="267" r:id="rId14"/>
    <p:sldId id="268" r:id="rId15"/>
    <p:sldId id="289" r:id="rId16"/>
    <p:sldId id="274" r:id="rId17"/>
    <p:sldId id="287" r:id="rId18"/>
    <p:sldId id="286" r:id="rId19"/>
    <p:sldId id="284" r:id="rId20"/>
    <p:sldId id="285" r:id="rId21"/>
    <p:sldId id="29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5FBF5-E0A0-F4E2-F4A3-1DE1E511F7E6}" v="52" dt="2023-08-30T10:58:54.083"/>
    <p1510:client id="{A5F1A9E1-A2FF-2022-D5DA-819FED45BBCB}" v="11" dt="2023-08-30T11:03:40.920"/>
    <p1510:client id="{B1A75F07-A973-106A-0B3D-72F40539ABFE}" v="4" dt="2023-08-04T11:01:32.799"/>
    <p1510:client id="{BBE0528D-C5A9-F708-DB69-F5785F0528E6}" v="63" dt="2023-08-30T11:17:34.205"/>
    <p1510:client id="{E5257526-9491-7A73-CD9E-EA47B4470807}" v="2" dt="2023-09-07T10:44:35.446"/>
    <p1510:client id="{E58D5107-0C22-2791-33B0-0F0841E07A5E}" v="11" dt="2023-08-30T11:20:14.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341" autoAdjust="0"/>
  </p:normalViewPr>
  <p:slideViewPr>
    <p:cSldViewPr snapToGrid="0">
      <p:cViewPr varScale="1">
        <p:scale>
          <a:sx n="62" d="100"/>
          <a:sy n="62" d="100"/>
        </p:scale>
        <p:origin x="1459"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53D668-DB8F-4D29-8017-896F1F372FF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891AE9F-3B32-44F9-B4AD-582FFAF23959}">
      <dgm:prSet/>
      <dgm:spPr/>
      <dgm:t>
        <a:bodyPr/>
        <a:lstStyle/>
        <a:p>
          <a:r>
            <a:rPr lang="en-GB"/>
            <a:t>Section 7 PHA 1997 determines the meaning of harassment </a:t>
          </a:r>
          <a:endParaRPr lang="en-US"/>
        </a:p>
      </dgm:t>
    </dgm:pt>
    <dgm:pt modelId="{A5FC15DD-E6DB-4F6F-B808-2F3FE132246B}" type="parTrans" cxnId="{A693827F-C1C1-4921-B205-17F0CF761951}">
      <dgm:prSet/>
      <dgm:spPr/>
      <dgm:t>
        <a:bodyPr/>
        <a:lstStyle/>
        <a:p>
          <a:endParaRPr lang="en-US"/>
        </a:p>
      </dgm:t>
    </dgm:pt>
    <dgm:pt modelId="{D214A265-E3B0-497A-9AF8-C25074F2ECD7}" type="sibTrans" cxnId="{A693827F-C1C1-4921-B205-17F0CF761951}">
      <dgm:prSet/>
      <dgm:spPr/>
      <dgm:t>
        <a:bodyPr/>
        <a:lstStyle/>
        <a:p>
          <a:endParaRPr lang="en-US"/>
        </a:p>
      </dgm:t>
    </dgm:pt>
    <dgm:pt modelId="{D41CCFDA-C70D-4955-94A1-C7198B899085}">
      <dgm:prSet/>
      <dgm:spPr/>
      <dgm:t>
        <a:bodyPr/>
        <a:lstStyle/>
        <a:p>
          <a:r>
            <a:rPr lang="en-GB"/>
            <a:t>‘Harassment’ includes alarm &amp; distress</a:t>
          </a:r>
          <a:endParaRPr lang="en-US"/>
        </a:p>
      </dgm:t>
    </dgm:pt>
    <dgm:pt modelId="{28316213-6153-4CDE-8ECC-FBDB2DBE42D9}" type="parTrans" cxnId="{2DE683CA-11AF-4612-9D84-BBB3B84EA6C7}">
      <dgm:prSet/>
      <dgm:spPr/>
      <dgm:t>
        <a:bodyPr/>
        <a:lstStyle/>
        <a:p>
          <a:endParaRPr lang="en-US"/>
        </a:p>
      </dgm:t>
    </dgm:pt>
    <dgm:pt modelId="{8F7078C1-2C9F-4568-8A24-D545D7675B04}" type="sibTrans" cxnId="{2DE683CA-11AF-4612-9D84-BBB3B84EA6C7}">
      <dgm:prSet/>
      <dgm:spPr/>
      <dgm:t>
        <a:bodyPr/>
        <a:lstStyle/>
        <a:p>
          <a:endParaRPr lang="en-US"/>
        </a:p>
      </dgm:t>
    </dgm:pt>
    <dgm:pt modelId="{06313978-F9ED-47B8-A0F2-BED602A0CD35}">
      <dgm:prSet/>
      <dgm:spPr/>
      <dgm:t>
        <a:bodyPr/>
        <a:lstStyle/>
        <a:p>
          <a:r>
            <a:rPr lang="en-GB"/>
            <a:t>It can be either/or alarm or distress- no need for both together.</a:t>
          </a:r>
          <a:endParaRPr lang="en-US"/>
        </a:p>
      </dgm:t>
    </dgm:pt>
    <dgm:pt modelId="{4649A00B-35EE-4DE8-822A-7CA704992CFD}" type="parTrans" cxnId="{8285DABF-2D96-45A6-B980-D3841E408B0D}">
      <dgm:prSet/>
      <dgm:spPr/>
      <dgm:t>
        <a:bodyPr/>
        <a:lstStyle/>
        <a:p>
          <a:endParaRPr lang="en-US"/>
        </a:p>
      </dgm:t>
    </dgm:pt>
    <dgm:pt modelId="{D3F6568B-5AEA-4E4A-B5B9-FD9F91D21B6A}" type="sibTrans" cxnId="{8285DABF-2D96-45A6-B980-D3841E408B0D}">
      <dgm:prSet/>
      <dgm:spPr/>
      <dgm:t>
        <a:bodyPr/>
        <a:lstStyle/>
        <a:p>
          <a:endParaRPr lang="en-US"/>
        </a:p>
      </dgm:t>
    </dgm:pt>
    <dgm:pt modelId="{C9AD6CBC-8526-4AFF-9C22-79C147A887BF}">
      <dgm:prSet/>
      <dgm:spPr/>
      <dgm:t>
        <a:bodyPr/>
        <a:lstStyle/>
        <a:p>
          <a:r>
            <a:rPr lang="en-GB"/>
            <a:t>The behaviour is repeated and is unwanted by the victim. </a:t>
          </a:r>
          <a:endParaRPr lang="en-US"/>
        </a:p>
      </dgm:t>
    </dgm:pt>
    <dgm:pt modelId="{F36FB196-43C1-4B21-B896-1654638422F7}" type="parTrans" cxnId="{94626D8D-5537-4AAA-AB5D-130C79F580DF}">
      <dgm:prSet/>
      <dgm:spPr/>
      <dgm:t>
        <a:bodyPr/>
        <a:lstStyle/>
        <a:p>
          <a:endParaRPr lang="en-US"/>
        </a:p>
      </dgm:t>
    </dgm:pt>
    <dgm:pt modelId="{84766E93-D3B4-4CFB-AABA-3F9ADF1BD9DF}" type="sibTrans" cxnId="{94626D8D-5537-4AAA-AB5D-130C79F580DF}">
      <dgm:prSet/>
      <dgm:spPr/>
      <dgm:t>
        <a:bodyPr/>
        <a:lstStyle/>
        <a:p>
          <a:endParaRPr lang="en-US"/>
        </a:p>
      </dgm:t>
    </dgm:pt>
    <dgm:pt modelId="{84DA9E1E-B021-4F94-9971-3055BE55C7D0}" type="pres">
      <dgm:prSet presAssocID="{4953D668-DB8F-4D29-8017-896F1F372FF0}" presName="vert0" presStyleCnt="0">
        <dgm:presLayoutVars>
          <dgm:dir/>
          <dgm:animOne val="branch"/>
          <dgm:animLvl val="lvl"/>
        </dgm:presLayoutVars>
      </dgm:prSet>
      <dgm:spPr/>
    </dgm:pt>
    <dgm:pt modelId="{7B021F9D-C3C4-4352-A163-9D93E16BC0E2}" type="pres">
      <dgm:prSet presAssocID="{D891AE9F-3B32-44F9-B4AD-582FFAF23959}" presName="thickLine" presStyleLbl="alignNode1" presStyleIdx="0" presStyleCnt="4"/>
      <dgm:spPr/>
    </dgm:pt>
    <dgm:pt modelId="{A2BB17CB-C7A7-43B4-B2C2-F1FF5CFC9556}" type="pres">
      <dgm:prSet presAssocID="{D891AE9F-3B32-44F9-B4AD-582FFAF23959}" presName="horz1" presStyleCnt="0"/>
      <dgm:spPr/>
    </dgm:pt>
    <dgm:pt modelId="{7B93A3C1-DC91-472B-AD82-2D4949A17E51}" type="pres">
      <dgm:prSet presAssocID="{D891AE9F-3B32-44F9-B4AD-582FFAF23959}" presName="tx1" presStyleLbl="revTx" presStyleIdx="0" presStyleCnt="4"/>
      <dgm:spPr/>
    </dgm:pt>
    <dgm:pt modelId="{ECBE6AFD-000F-42DE-BA26-8289BD78B6AB}" type="pres">
      <dgm:prSet presAssocID="{D891AE9F-3B32-44F9-B4AD-582FFAF23959}" presName="vert1" presStyleCnt="0"/>
      <dgm:spPr/>
    </dgm:pt>
    <dgm:pt modelId="{02CD8A38-5811-426B-A748-1E9FC871978D}" type="pres">
      <dgm:prSet presAssocID="{D41CCFDA-C70D-4955-94A1-C7198B899085}" presName="thickLine" presStyleLbl="alignNode1" presStyleIdx="1" presStyleCnt="4"/>
      <dgm:spPr/>
    </dgm:pt>
    <dgm:pt modelId="{BC8DD7E8-CDF8-4B28-A4E9-A9EA7F7ADC67}" type="pres">
      <dgm:prSet presAssocID="{D41CCFDA-C70D-4955-94A1-C7198B899085}" presName="horz1" presStyleCnt="0"/>
      <dgm:spPr/>
    </dgm:pt>
    <dgm:pt modelId="{A31B9E84-229A-49C8-A4A9-EC9378305543}" type="pres">
      <dgm:prSet presAssocID="{D41CCFDA-C70D-4955-94A1-C7198B899085}" presName="tx1" presStyleLbl="revTx" presStyleIdx="1" presStyleCnt="4"/>
      <dgm:spPr/>
    </dgm:pt>
    <dgm:pt modelId="{A06D3C29-ABAA-45DB-9051-725A7B18FA16}" type="pres">
      <dgm:prSet presAssocID="{D41CCFDA-C70D-4955-94A1-C7198B899085}" presName="vert1" presStyleCnt="0"/>
      <dgm:spPr/>
    </dgm:pt>
    <dgm:pt modelId="{FE1A005D-4088-41B3-8D21-EAAD8867D008}" type="pres">
      <dgm:prSet presAssocID="{06313978-F9ED-47B8-A0F2-BED602A0CD35}" presName="thickLine" presStyleLbl="alignNode1" presStyleIdx="2" presStyleCnt="4"/>
      <dgm:spPr/>
    </dgm:pt>
    <dgm:pt modelId="{BA551303-6D7F-42F3-96CD-6C424E8EC0C8}" type="pres">
      <dgm:prSet presAssocID="{06313978-F9ED-47B8-A0F2-BED602A0CD35}" presName="horz1" presStyleCnt="0"/>
      <dgm:spPr/>
    </dgm:pt>
    <dgm:pt modelId="{FEE7D42F-6AEB-4615-B476-009B890880CE}" type="pres">
      <dgm:prSet presAssocID="{06313978-F9ED-47B8-A0F2-BED602A0CD35}" presName="tx1" presStyleLbl="revTx" presStyleIdx="2" presStyleCnt="4"/>
      <dgm:spPr/>
    </dgm:pt>
    <dgm:pt modelId="{BAD462DB-234C-4CCA-BBFB-754CDCA4BB99}" type="pres">
      <dgm:prSet presAssocID="{06313978-F9ED-47B8-A0F2-BED602A0CD35}" presName="vert1" presStyleCnt="0"/>
      <dgm:spPr/>
    </dgm:pt>
    <dgm:pt modelId="{B6B736A1-F08B-447F-91E6-8A67425E451B}" type="pres">
      <dgm:prSet presAssocID="{C9AD6CBC-8526-4AFF-9C22-79C147A887BF}" presName="thickLine" presStyleLbl="alignNode1" presStyleIdx="3" presStyleCnt="4"/>
      <dgm:spPr/>
    </dgm:pt>
    <dgm:pt modelId="{0243A61C-BAFF-4C6C-9AF2-C726156C0BE3}" type="pres">
      <dgm:prSet presAssocID="{C9AD6CBC-8526-4AFF-9C22-79C147A887BF}" presName="horz1" presStyleCnt="0"/>
      <dgm:spPr/>
    </dgm:pt>
    <dgm:pt modelId="{6E2AC98F-7097-4D40-A587-3B03D19EFF19}" type="pres">
      <dgm:prSet presAssocID="{C9AD6CBC-8526-4AFF-9C22-79C147A887BF}" presName="tx1" presStyleLbl="revTx" presStyleIdx="3" presStyleCnt="4"/>
      <dgm:spPr/>
    </dgm:pt>
    <dgm:pt modelId="{CD8C37D4-5620-48DA-9539-B1C3ECC35159}" type="pres">
      <dgm:prSet presAssocID="{C9AD6CBC-8526-4AFF-9C22-79C147A887BF}" presName="vert1" presStyleCnt="0"/>
      <dgm:spPr/>
    </dgm:pt>
  </dgm:ptLst>
  <dgm:cxnLst>
    <dgm:cxn modelId="{A693827F-C1C1-4921-B205-17F0CF761951}" srcId="{4953D668-DB8F-4D29-8017-896F1F372FF0}" destId="{D891AE9F-3B32-44F9-B4AD-582FFAF23959}" srcOrd="0" destOrd="0" parTransId="{A5FC15DD-E6DB-4F6F-B808-2F3FE132246B}" sibTransId="{D214A265-E3B0-497A-9AF8-C25074F2ECD7}"/>
    <dgm:cxn modelId="{CD18EC81-F8D8-49A2-80EF-36B6D3FC63AB}" type="presOf" srcId="{D891AE9F-3B32-44F9-B4AD-582FFAF23959}" destId="{7B93A3C1-DC91-472B-AD82-2D4949A17E51}" srcOrd="0" destOrd="0" presId="urn:microsoft.com/office/officeart/2008/layout/LinedList"/>
    <dgm:cxn modelId="{C627B685-5FF1-4C1E-8071-C4B303141420}" type="presOf" srcId="{4953D668-DB8F-4D29-8017-896F1F372FF0}" destId="{84DA9E1E-B021-4F94-9971-3055BE55C7D0}" srcOrd="0" destOrd="0" presId="urn:microsoft.com/office/officeart/2008/layout/LinedList"/>
    <dgm:cxn modelId="{94626D8D-5537-4AAA-AB5D-130C79F580DF}" srcId="{4953D668-DB8F-4D29-8017-896F1F372FF0}" destId="{C9AD6CBC-8526-4AFF-9C22-79C147A887BF}" srcOrd="3" destOrd="0" parTransId="{F36FB196-43C1-4B21-B896-1654638422F7}" sibTransId="{84766E93-D3B4-4CFB-AABA-3F9ADF1BD9DF}"/>
    <dgm:cxn modelId="{621C5696-8881-4A34-8D28-2351CEA799DD}" type="presOf" srcId="{06313978-F9ED-47B8-A0F2-BED602A0CD35}" destId="{FEE7D42F-6AEB-4615-B476-009B890880CE}" srcOrd="0" destOrd="0" presId="urn:microsoft.com/office/officeart/2008/layout/LinedList"/>
    <dgm:cxn modelId="{8285DABF-2D96-45A6-B980-D3841E408B0D}" srcId="{4953D668-DB8F-4D29-8017-896F1F372FF0}" destId="{06313978-F9ED-47B8-A0F2-BED602A0CD35}" srcOrd="2" destOrd="0" parTransId="{4649A00B-35EE-4DE8-822A-7CA704992CFD}" sibTransId="{D3F6568B-5AEA-4E4A-B5B9-FD9F91D21B6A}"/>
    <dgm:cxn modelId="{2DE683CA-11AF-4612-9D84-BBB3B84EA6C7}" srcId="{4953D668-DB8F-4D29-8017-896F1F372FF0}" destId="{D41CCFDA-C70D-4955-94A1-C7198B899085}" srcOrd="1" destOrd="0" parTransId="{28316213-6153-4CDE-8ECC-FBDB2DBE42D9}" sibTransId="{8F7078C1-2C9F-4568-8A24-D545D7675B04}"/>
    <dgm:cxn modelId="{4472FBE1-1269-45A0-8BB0-B36E71A6D0DF}" type="presOf" srcId="{D41CCFDA-C70D-4955-94A1-C7198B899085}" destId="{A31B9E84-229A-49C8-A4A9-EC9378305543}" srcOrd="0" destOrd="0" presId="urn:microsoft.com/office/officeart/2008/layout/LinedList"/>
    <dgm:cxn modelId="{766B3CF2-B870-4651-B941-914ED4BF9058}" type="presOf" srcId="{C9AD6CBC-8526-4AFF-9C22-79C147A887BF}" destId="{6E2AC98F-7097-4D40-A587-3B03D19EFF19}" srcOrd="0" destOrd="0" presId="urn:microsoft.com/office/officeart/2008/layout/LinedList"/>
    <dgm:cxn modelId="{AE5B3483-0BF3-4EA5-987D-FCD9DF6D8461}" type="presParOf" srcId="{84DA9E1E-B021-4F94-9971-3055BE55C7D0}" destId="{7B021F9D-C3C4-4352-A163-9D93E16BC0E2}" srcOrd="0" destOrd="0" presId="urn:microsoft.com/office/officeart/2008/layout/LinedList"/>
    <dgm:cxn modelId="{E2D74151-661C-4408-812A-A8699661D6D8}" type="presParOf" srcId="{84DA9E1E-B021-4F94-9971-3055BE55C7D0}" destId="{A2BB17CB-C7A7-43B4-B2C2-F1FF5CFC9556}" srcOrd="1" destOrd="0" presId="urn:microsoft.com/office/officeart/2008/layout/LinedList"/>
    <dgm:cxn modelId="{5DC529E9-EDB6-4BA1-B2B2-24DB0AA8E828}" type="presParOf" srcId="{A2BB17CB-C7A7-43B4-B2C2-F1FF5CFC9556}" destId="{7B93A3C1-DC91-472B-AD82-2D4949A17E51}" srcOrd="0" destOrd="0" presId="urn:microsoft.com/office/officeart/2008/layout/LinedList"/>
    <dgm:cxn modelId="{64536740-90B8-4576-8C88-4E69D87EFA48}" type="presParOf" srcId="{A2BB17CB-C7A7-43B4-B2C2-F1FF5CFC9556}" destId="{ECBE6AFD-000F-42DE-BA26-8289BD78B6AB}" srcOrd="1" destOrd="0" presId="urn:microsoft.com/office/officeart/2008/layout/LinedList"/>
    <dgm:cxn modelId="{3712CE59-40C4-4AA5-8047-0793A9965C89}" type="presParOf" srcId="{84DA9E1E-B021-4F94-9971-3055BE55C7D0}" destId="{02CD8A38-5811-426B-A748-1E9FC871978D}" srcOrd="2" destOrd="0" presId="urn:microsoft.com/office/officeart/2008/layout/LinedList"/>
    <dgm:cxn modelId="{340DFCF2-EA50-42C3-8024-C57B607CB788}" type="presParOf" srcId="{84DA9E1E-B021-4F94-9971-3055BE55C7D0}" destId="{BC8DD7E8-CDF8-4B28-A4E9-A9EA7F7ADC67}" srcOrd="3" destOrd="0" presId="urn:microsoft.com/office/officeart/2008/layout/LinedList"/>
    <dgm:cxn modelId="{D5DB92D6-B7FF-474B-B6CA-8238DD8AA539}" type="presParOf" srcId="{BC8DD7E8-CDF8-4B28-A4E9-A9EA7F7ADC67}" destId="{A31B9E84-229A-49C8-A4A9-EC9378305543}" srcOrd="0" destOrd="0" presId="urn:microsoft.com/office/officeart/2008/layout/LinedList"/>
    <dgm:cxn modelId="{5E5D3D49-4F21-4018-A8F1-467C4D76C9CC}" type="presParOf" srcId="{BC8DD7E8-CDF8-4B28-A4E9-A9EA7F7ADC67}" destId="{A06D3C29-ABAA-45DB-9051-725A7B18FA16}" srcOrd="1" destOrd="0" presId="urn:microsoft.com/office/officeart/2008/layout/LinedList"/>
    <dgm:cxn modelId="{CD2C7A9E-29AD-4442-A950-3502887F58B2}" type="presParOf" srcId="{84DA9E1E-B021-4F94-9971-3055BE55C7D0}" destId="{FE1A005D-4088-41B3-8D21-EAAD8867D008}" srcOrd="4" destOrd="0" presId="urn:microsoft.com/office/officeart/2008/layout/LinedList"/>
    <dgm:cxn modelId="{42F1A04F-C992-4EDA-819B-C0BEBA25ACF0}" type="presParOf" srcId="{84DA9E1E-B021-4F94-9971-3055BE55C7D0}" destId="{BA551303-6D7F-42F3-96CD-6C424E8EC0C8}" srcOrd="5" destOrd="0" presId="urn:microsoft.com/office/officeart/2008/layout/LinedList"/>
    <dgm:cxn modelId="{0F432344-1D23-40D8-9667-ED350C805C7C}" type="presParOf" srcId="{BA551303-6D7F-42F3-96CD-6C424E8EC0C8}" destId="{FEE7D42F-6AEB-4615-B476-009B890880CE}" srcOrd="0" destOrd="0" presId="urn:microsoft.com/office/officeart/2008/layout/LinedList"/>
    <dgm:cxn modelId="{47D75AC4-CA17-4036-85BE-0D8EB5CADE64}" type="presParOf" srcId="{BA551303-6D7F-42F3-96CD-6C424E8EC0C8}" destId="{BAD462DB-234C-4CCA-BBFB-754CDCA4BB99}" srcOrd="1" destOrd="0" presId="urn:microsoft.com/office/officeart/2008/layout/LinedList"/>
    <dgm:cxn modelId="{71BE5FFB-2444-4D72-857D-1D79A27FE00E}" type="presParOf" srcId="{84DA9E1E-B021-4F94-9971-3055BE55C7D0}" destId="{B6B736A1-F08B-447F-91E6-8A67425E451B}" srcOrd="6" destOrd="0" presId="urn:microsoft.com/office/officeart/2008/layout/LinedList"/>
    <dgm:cxn modelId="{4EF03FA7-E049-4ED7-809E-544EED5C04FB}" type="presParOf" srcId="{84DA9E1E-B021-4F94-9971-3055BE55C7D0}" destId="{0243A61C-BAFF-4C6C-9AF2-C726156C0BE3}" srcOrd="7" destOrd="0" presId="urn:microsoft.com/office/officeart/2008/layout/LinedList"/>
    <dgm:cxn modelId="{C0C5B9C5-DBE3-47E3-98D8-C338D06CE209}" type="presParOf" srcId="{0243A61C-BAFF-4C6C-9AF2-C726156C0BE3}" destId="{6E2AC98F-7097-4D40-A587-3B03D19EFF19}" srcOrd="0" destOrd="0" presId="urn:microsoft.com/office/officeart/2008/layout/LinedList"/>
    <dgm:cxn modelId="{98137400-2E89-4B74-9620-CE4509CA37B0}" type="presParOf" srcId="{0243A61C-BAFF-4C6C-9AF2-C726156C0BE3}" destId="{CD8C37D4-5620-48DA-9539-B1C3ECC3515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300495-35AA-47C8-901B-5D5245B4E61D}"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415AB302-FC99-4E3A-A99A-6DA3DB315BD3}">
      <dgm:prSet/>
      <dgm:spPr/>
      <dgm:t>
        <a:bodyPr/>
        <a:lstStyle/>
        <a:p>
          <a:r>
            <a:rPr lang="en-GB">
              <a:solidFill>
                <a:schemeClr val="tx1"/>
              </a:solidFill>
            </a:rPr>
            <a:t>It is possible for the acts of harassment to be passed on via a 3rd party</a:t>
          </a:r>
          <a:endParaRPr lang="en-US">
            <a:solidFill>
              <a:schemeClr val="tx1"/>
            </a:solidFill>
          </a:endParaRPr>
        </a:p>
      </dgm:t>
    </dgm:pt>
    <dgm:pt modelId="{174EFE0E-3B2C-43E1-9442-C41678248D59}" type="parTrans" cxnId="{908AFB54-32DB-4D38-B0B5-4B7D54AA2B16}">
      <dgm:prSet/>
      <dgm:spPr/>
      <dgm:t>
        <a:bodyPr/>
        <a:lstStyle/>
        <a:p>
          <a:endParaRPr lang="en-US"/>
        </a:p>
      </dgm:t>
    </dgm:pt>
    <dgm:pt modelId="{E28A1EA5-734F-47AD-A6C9-56D9D1DCF6D6}" type="sibTrans" cxnId="{908AFB54-32DB-4D38-B0B5-4B7D54AA2B16}">
      <dgm:prSet/>
      <dgm:spPr/>
      <dgm:t>
        <a:bodyPr/>
        <a:lstStyle/>
        <a:p>
          <a:endParaRPr lang="en-US"/>
        </a:p>
      </dgm:t>
    </dgm:pt>
    <dgm:pt modelId="{7B1204CD-13C8-498A-A9B2-EB878E08D36D}">
      <dgm:prSet custT="1"/>
      <dgm:spPr/>
      <dgm:t>
        <a:bodyPr/>
        <a:lstStyle/>
        <a:p>
          <a:r>
            <a:rPr lang="en-GB" sz="18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a:solidFill>
              <a:schemeClr val="tx1"/>
            </a:solidFill>
          </a:endParaRPr>
        </a:p>
      </dgm:t>
    </dgm:pt>
    <dgm:pt modelId="{03141D6F-AA72-476A-857F-5F929EEABE4E}" type="parTrans" cxnId="{5F6236CE-B970-4417-BEC1-70DE080E7ED9}">
      <dgm:prSet/>
      <dgm:spPr/>
      <dgm:t>
        <a:bodyPr/>
        <a:lstStyle/>
        <a:p>
          <a:endParaRPr lang="en-US"/>
        </a:p>
      </dgm:t>
    </dgm:pt>
    <dgm:pt modelId="{6C0B3C4A-3DF4-4A53-9026-00F202164C0C}" type="sibTrans" cxnId="{5F6236CE-B970-4417-BEC1-70DE080E7ED9}">
      <dgm:prSet/>
      <dgm:spPr/>
      <dgm:t>
        <a:bodyPr/>
        <a:lstStyle/>
        <a:p>
          <a:endParaRPr lang="en-US"/>
        </a:p>
      </dgm:t>
    </dgm:pt>
    <dgm:pt modelId="{8A3D1D4A-407C-449A-B188-A5494FA55BCB}">
      <dgm:prSet custT="1"/>
      <dgm:spPr/>
      <dgm:t>
        <a:bodyPr/>
        <a:lstStyle/>
        <a:p>
          <a:r>
            <a:rPr lang="en-GB" sz="1800">
              <a:solidFill>
                <a:schemeClr val="tx1"/>
              </a:solidFill>
            </a:rPr>
            <a:t>Kellett on each occasion requested that the victim should not be informed of the allegations</a:t>
          </a:r>
          <a:endParaRPr lang="en-US" sz="1800">
            <a:solidFill>
              <a:schemeClr val="tx1"/>
            </a:solidFill>
          </a:endParaRPr>
        </a:p>
      </dgm:t>
    </dgm:pt>
    <dgm:pt modelId="{D6433CB0-B98F-4ADC-BDD7-EE7FA7564D63}" type="parTrans" cxnId="{36B6C39A-EBE0-42A6-AEB8-6A8235566DBD}">
      <dgm:prSet/>
      <dgm:spPr/>
      <dgm:t>
        <a:bodyPr/>
        <a:lstStyle/>
        <a:p>
          <a:endParaRPr lang="en-US"/>
        </a:p>
      </dgm:t>
    </dgm:pt>
    <dgm:pt modelId="{DE809627-AA99-43E2-A8D8-028FD68E7428}" type="sibTrans" cxnId="{36B6C39A-EBE0-42A6-AEB8-6A8235566DBD}">
      <dgm:prSet/>
      <dgm:spPr/>
      <dgm:t>
        <a:bodyPr/>
        <a:lstStyle/>
        <a:p>
          <a:endParaRPr lang="en-US"/>
        </a:p>
      </dgm:t>
    </dgm:pt>
    <dgm:pt modelId="{B96D3EA8-73C4-4647-B868-E58D7B793ED9}">
      <dgm:prSet custT="1"/>
      <dgm:spPr/>
      <dgm:t>
        <a:bodyPr/>
        <a:lstStyle/>
        <a:p>
          <a:r>
            <a:rPr lang="en-GB" sz="1800">
              <a:solidFill>
                <a:schemeClr val="tx1"/>
              </a:solidFill>
            </a:rPr>
            <a:t>However, this was ignored &amp; the victim was informed of the allegations by the 3rd party employer &amp; caused upset</a:t>
          </a:r>
          <a:endParaRPr lang="en-US" sz="1800">
            <a:solidFill>
              <a:schemeClr val="tx1"/>
            </a:solidFill>
          </a:endParaRPr>
        </a:p>
      </dgm:t>
    </dgm:pt>
    <dgm:pt modelId="{91B6420A-5F87-4A53-A4B8-81B3A68DBECB}" type="parTrans" cxnId="{24BF5284-7B92-4C40-975B-EF9084E101F1}">
      <dgm:prSet/>
      <dgm:spPr/>
      <dgm:t>
        <a:bodyPr/>
        <a:lstStyle/>
        <a:p>
          <a:endParaRPr lang="en-US"/>
        </a:p>
      </dgm:t>
    </dgm:pt>
    <dgm:pt modelId="{DEFB2F53-8753-484C-88C1-65AD0162E848}" type="sibTrans" cxnId="{24BF5284-7B92-4C40-975B-EF9084E101F1}">
      <dgm:prSet/>
      <dgm:spPr/>
      <dgm:t>
        <a:bodyPr/>
        <a:lstStyle/>
        <a:p>
          <a:endParaRPr lang="en-US"/>
        </a:p>
      </dgm:t>
    </dgm:pt>
    <dgm:pt modelId="{E419025A-A187-4B00-8458-F84900C882AE}" type="pres">
      <dgm:prSet presAssocID="{4D300495-35AA-47C8-901B-5D5245B4E61D}" presName="Name0" presStyleCnt="0">
        <dgm:presLayoutVars>
          <dgm:dir/>
          <dgm:resizeHandles val="exact"/>
        </dgm:presLayoutVars>
      </dgm:prSet>
      <dgm:spPr/>
    </dgm:pt>
    <dgm:pt modelId="{F2474474-258D-478F-BF03-60C2B0480532}" type="pres">
      <dgm:prSet presAssocID="{415AB302-FC99-4E3A-A99A-6DA3DB315BD3}" presName="node" presStyleLbl="node1" presStyleIdx="0" presStyleCnt="4">
        <dgm:presLayoutVars>
          <dgm:bulletEnabled val="1"/>
        </dgm:presLayoutVars>
      </dgm:prSet>
      <dgm:spPr/>
    </dgm:pt>
    <dgm:pt modelId="{7A421FBF-E712-455E-83F7-FF61E459F548}" type="pres">
      <dgm:prSet presAssocID="{E28A1EA5-734F-47AD-A6C9-56D9D1DCF6D6}" presName="sibTrans" presStyleLbl="sibTrans2D1" presStyleIdx="0" presStyleCnt="3"/>
      <dgm:spPr/>
    </dgm:pt>
    <dgm:pt modelId="{99DC530E-BB9D-472D-813C-C5A5F97C7202}" type="pres">
      <dgm:prSet presAssocID="{E28A1EA5-734F-47AD-A6C9-56D9D1DCF6D6}" presName="connectorText" presStyleLbl="sibTrans2D1" presStyleIdx="0" presStyleCnt="3"/>
      <dgm:spPr/>
    </dgm:pt>
    <dgm:pt modelId="{98FD2715-ABF9-4F17-8D23-81781CFADE80}" type="pres">
      <dgm:prSet presAssocID="{7B1204CD-13C8-498A-A9B2-EB878E08D36D}" presName="node" presStyleLbl="node1" presStyleIdx="1" presStyleCnt="4">
        <dgm:presLayoutVars>
          <dgm:bulletEnabled val="1"/>
        </dgm:presLayoutVars>
      </dgm:prSet>
      <dgm:spPr/>
    </dgm:pt>
    <dgm:pt modelId="{CF15106E-BC12-4B0A-9EAB-5A2BA6C0AAD7}" type="pres">
      <dgm:prSet presAssocID="{6C0B3C4A-3DF4-4A53-9026-00F202164C0C}" presName="sibTrans" presStyleLbl="sibTrans2D1" presStyleIdx="1" presStyleCnt="3"/>
      <dgm:spPr/>
    </dgm:pt>
    <dgm:pt modelId="{52840468-3C31-4A04-9826-2056402ABE7B}" type="pres">
      <dgm:prSet presAssocID="{6C0B3C4A-3DF4-4A53-9026-00F202164C0C}" presName="connectorText" presStyleLbl="sibTrans2D1" presStyleIdx="1" presStyleCnt="3"/>
      <dgm:spPr/>
    </dgm:pt>
    <dgm:pt modelId="{D5572EF4-7165-40A4-8196-1829AB8B10B7}" type="pres">
      <dgm:prSet presAssocID="{8A3D1D4A-407C-449A-B188-A5494FA55BCB}" presName="node" presStyleLbl="node1" presStyleIdx="2" presStyleCnt="4">
        <dgm:presLayoutVars>
          <dgm:bulletEnabled val="1"/>
        </dgm:presLayoutVars>
      </dgm:prSet>
      <dgm:spPr/>
    </dgm:pt>
    <dgm:pt modelId="{E39B0A51-D444-40E9-8B99-CE575A377C7B}" type="pres">
      <dgm:prSet presAssocID="{DE809627-AA99-43E2-A8D8-028FD68E7428}" presName="sibTrans" presStyleLbl="sibTrans2D1" presStyleIdx="2" presStyleCnt="3"/>
      <dgm:spPr/>
    </dgm:pt>
    <dgm:pt modelId="{821E7458-509C-4199-AA7C-28DE336AC583}" type="pres">
      <dgm:prSet presAssocID="{DE809627-AA99-43E2-A8D8-028FD68E7428}" presName="connectorText" presStyleLbl="sibTrans2D1" presStyleIdx="2" presStyleCnt="3"/>
      <dgm:spPr/>
    </dgm:pt>
    <dgm:pt modelId="{BDC842BF-7874-45A0-9995-3CB0543AB035}" type="pres">
      <dgm:prSet presAssocID="{B96D3EA8-73C4-4647-B868-E58D7B793ED9}" presName="node" presStyleLbl="node1" presStyleIdx="3" presStyleCnt="4">
        <dgm:presLayoutVars>
          <dgm:bulletEnabled val="1"/>
        </dgm:presLayoutVars>
      </dgm:prSet>
      <dgm:spPr/>
    </dgm:pt>
  </dgm:ptLst>
  <dgm:cxnLst>
    <dgm:cxn modelId="{C35FE310-2EA3-4ACC-9913-75B7ACDD935F}" type="presOf" srcId="{DE809627-AA99-43E2-A8D8-028FD68E7428}" destId="{821E7458-509C-4199-AA7C-28DE336AC583}" srcOrd="1" destOrd="0" presId="urn:microsoft.com/office/officeart/2005/8/layout/process1"/>
    <dgm:cxn modelId="{FDB66920-5110-4D4B-9EE6-F63298047936}" type="presOf" srcId="{415AB302-FC99-4E3A-A99A-6DA3DB315BD3}" destId="{F2474474-258D-478F-BF03-60C2B0480532}" srcOrd="0" destOrd="0" presId="urn:microsoft.com/office/officeart/2005/8/layout/process1"/>
    <dgm:cxn modelId="{E8E0AC31-78F1-45D3-8947-D4AA591B5FAF}" type="presOf" srcId="{DE809627-AA99-43E2-A8D8-028FD68E7428}" destId="{E39B0A51-D444-40E9-8B99-CE575A377C7B}" srcOrd="0" destOrd="0" presId="urn:microsoft.com/office/officeart/2005/8/layout/process1"/>
    <dgm:cxn modelId="{BBD1013E-072D-4B58-BA1C-C9C688EB93B5}" type="presOf" srcId="{4D300495-35AA-47C8-901B-5D5245B4E61D}" destId="{E419025A-A187-4B00-8458-F84900C882AE}" srcOrd="0" destOrd="0" presId="urn:microsoft.com/office/officeart/2005/8/layout/process1"/>
    <dgm:cxn modelId="{1B978D61-8F55-4B2E-A49D-1E4327D58D15}" type="presOf" srcId="{6C0B3C4A-3DF4-4A53-9026-00F202164C0C}" destId="{52840468-3C31-4A04-9826-2056402ABE7B}" srcOrd="1" destOrd="0" presId="urn:microsoft.com/office/officeart/2005/8/layout/process1"/>
    <dgm:cxn modelId="{F323E765-B383-4547-B05E-F6F27CA23B25}" type="presOf" srcId="{E28A1EA5-734F-47AD-A6C9-56D9D1DCF6D6}" destId="{7A421FBF-E712-455E-83F7-FF61E459F548}" srcOrd="0" destOrd="0" presId="urn:microsoft.com/office/officeart/2005/8/layout/process1"/>
    <dgm:cxn modelId="{D1C4C552-32B8-47DE-95B1-BBECDFAA90E7}" type="presOf" srcId="{E28A1EA5-734F-47AD-A6C9-56D9D1DCF6D6}" destId="{99DC530E-BB9D-472D-813C-C5A5F97C7202}" srcOrd="1" destOrd="0" presId="urn:microsoft.com/office/officeart/2005/8/layout/process1"/>
    <dgm:cxn modelId="{908AFB54-32DB-4D38-B0B5-4B7D54AA2B16}" srcId="{4D300495-35AA-47C8-901B-5D5245B4E61D}" destId="{415AB302-FC99-4E3A-A99A-6DA3DB315BD3}" srcOrd="0" destOrd="0" parTransId="{174EFE0E-3B2C-43E1-9442-C41678248D59}" sibTransId="{E28A1EA5-734F-47AD-A6C9-56D9D1DCF6D6}"/>
    <dgm:cxn modelId="{24BF5284-7B92-4C40-975B-EF9084E101F1}" srcId="{4D300495-35AA-47C8-901B-5D5245B4E61D}" destId="{B96D3EA8-73C4-4647-B868-E58D7B793ED9}" srcOrd="3" destOrd="0" parTransId="{91B6420A-5F87-4A53-A4B8-81B3A68DBECB}" sibTransId="{DEFB2F53-8753-484C-88C1-65AD0162E848}"/>
    <dgm:cxn modelId="{03ACFF94-ABE4-4B30-BBAA-529C5DD53C7D}" type="presOf" srcId="{6C0B3C4A-3DF4-4A53-9026-00F202164C0C}" destId="{CF15106E-BC12-4B0A-9EAB-5A2BA6C0AAD7}" srcOrd="0" destOrd="0" presId="urn:microsoft.com/office/officeart/2005/8/layout/process1"/>
    <dgm:cxn modelId="{36B6C39A-EBE0-42A6-AEB8-6A8235566DBD}" srcId="{4D300495-35AA-47C8-901B-5D5245B4E61D}" destId="{8A3D1D4A-407C-449A-B188-A5494FA55BCB}" srcOrd="2" destOrd="0" parTransId="{D6433CB0-B98F-4ADC-BDD7-EE7FA7564D63}" sibTransId="{DE809627-AA99-43E2-A8D8-028FD68E7428}"/>
    <dgm:cxn modelId="{A25F8BB2-5D1F-4CD4-8398-B1C79319C04B}" type="presOf" srcId="{7B1204CD-13C8-498A-A9B2-EB878E08D36D}" destId="{98FD2715-ABF9-4F17-8D23-81781CFADE80}" srcOrd="0" destOrd="0" presId="urn:microsoft.com/office/officeart/2005/8/layout/process1"/>
    <dgm:cxn modelId="{7E4ABCCD-7CEE-48D0-9AF9-59F38E8C4E10}" type="presOf" srcId="{B96D3EA8-73C4-4647-B868-E58D7B793ED9}" destId="{BDC842BF-7874-45A0-9995-3CB0543AB035}" srcOrd="0" destOrd="0" presId="urn:microsoft.com/office/officeart/2005/8/layout/process1"/>
    <dgm:cxn modelId="{5F6236CE-B970-4417-BEC1-70DE080E7ED9}" srcId="{4D300495-35AA-47C8-901B-5D5245B4E61D}" destId="{7B1204CD-13C8-498A-A9B2-EB878E08D36D}" srcOrd="1" destOrd="0" parTransId="{03141D6F-AA72-476A-857F-5F929EEABE4E}" sibTransId="{6C0B3C4A-3DF4-4A53-9026-00F202164C0C}"/>
    <dgm:cxn modelId="{A0D63CFE-4F42-468D-9400-1F2E267DD0BB}" type="presOf" srcId="{8A3D1D4A-407C-449A-B188-A5494FA55BCB}" destId="{D5572EF4-7165-40A4-8196-1829AB8B10B7}" srcOrd="0" destOrd="0" presId="urn:microsoft.com/office/officeart/2005/8/layout/process1"/>
    <dgm:cxn modelId="{3E39F220-034A-4060-B933-B5A16BB88D61}" type="presParOf" srcId="{E419025A-A187-4B00-8458-F84900C882AE}" destId="{F2474474-258D-478F-BF03-60C2B0480532}" srcOrd="0" destOrd="0" presId="urn:microsoft.com/office/officeart/2005/8/layout/process1"/>
    <dgm:cxn modelId="{AC5C3724-4800-4354-BBA5-002F513C499B}" type="presParOf" srcId="{E419025A-A187-4B00-8458-F84900C882AE}" destId="{7A421FBF-E712-455E-83F7-FF61E459F548}" srcOrd="1" destOrd="0" presId="urn:microsoft.com/office/officeart/2005/8/layout/process1"/>
    <dgm:cxn modelId="{58613A46-BB74-45F8-BE74-E5670CFF76B4}" type="presParOf" srcId="{7A421FBF-E712-455E-83F7-FF61E459F548}" destId="{99DC530E-BB9D-472D-813C-C5A5F97C7202}" srcOrd="0" destOrd="0" presId="urn:microsoft.com/office/officeart/2005/8/layout/process1"/>
    <dgm:cxn modelId="{12834C7E-4905-4D30-8D6F-F66FFD69169F}" type="presParOf" srcId="{E419025A-A187-4B00-8458-F84900C882AE}" destId="{98FD2715-ABF9-4F17-8D23-81781CFADE80}" srcOrd="2" destOrd="0" presId="urn:microsoft.com/office/officeart/2005/8/layout/process1"/>
    <dgm:cxn modelId="{011CC930-BA12-438A-94E7-35866F4E9F30}" type="presParOf" srcId="{E419025A-A187-4B00-8458-F84900C882AE}" destId="{CF15106E-BC12-4B0A-9EAB-5A2BA6C0AAD7}" srcOrd="3" destOrd="0" presId="urn:microsoft.com/office/officeart/2005/8/layout/process1"/>
    <dgm:cxn modelId="{59D5AA0E-7F15-4E81-B22A-A6F7307103C0}" type="presParOf" srcId="{CF15106E-BC12-4B0A-9EAB-5A2BA6C0AAD7}" destId="{52840468-3C31-4A04-9826-2056402ABE7B}" srcOrd="0" destOrd="0" presId="urn:microsoft.com/office/officeart/2005/8/layout/process1"/>
    <dgm:cxn modelId="{6EAC2BF0-EB5D-4387-AC2C-A27A5622CC0D}" type="presParOf" srcId="{E419025A-A187-4B00-8458-F84900C882AE}" destId="{D5572EF4-7165-40A4-8196-1829AB8B10B7}" srcOrd="4" destOrd="0" presId="urn:microsoft.com/office/officeart/2005/8/layout/process1"/>
    <dgm:cxn modelId="{05210651-4F5A-4BB9-A849-8419B5C02605}" type="presParOf" srcId="{E419025A-A187-4B00-8458-F84900C882AE}" destId="{E39B0A51-D444-40E9-8B99-CE575A377C7B}" srcOrd="5" destOrd="0" presId="urn:microsoft.com/office/officeart/2005/8/layout/process1"/>
    <dgm:cxn modelId="{41EB23B6-6ED7-4002-B01E-176624CF0684}" type="presParOf" srcId="{E39B0A51-D444-40E9-8B99-CE575A377C7B}" destId="{821E7458-509C-4199-AA7C-28DE336AC583}" srcOrd="0" destOrd="0" presId="urn:microsoft.com/office/officeart/2005/8/layout/process1"/>
    <dgm:cxn modelId="{C86C1BF2-C0E8-499C-8A00-7967BBB059E7}" type="presParOf" srcId="{E419025A-A187-4B00-8458-F84900C882AE}" destId="{BDC842BF-7874-45A0-9995-3CB0543AB035}" srcOrd="6"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88CFA5-C1A4-4540-9079-21417C909FC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0BCDD2D-1999-41D7-9986-C385350D92CD}">
      <dgm:prSet/>
      <dgm:spPr/>
      <dgm:t>
        <a:bodyPr/>
        <a:lstStyle/>
        <a:p>
          <a:r>
            <a:rPr lang="en-US"/>
            <a:t>Know</a:t>
          </a:r>
        </a:p>
      </dgm:t>
    </dgm:pt>
    <dgm:pt modelId="{38A92E1A-6973-43FB-8FC3-3177E2C6EA5B}" type="parTrans" cxnId="{9C000770-1174-4AB9-B807-1E42B7BF0B94}">
      <dgm:prSet/>
      <dgm:spPr/>
      <dgm:t>
        <a:bodyPr/>
        <a:lstStyle/>
        <a:p>
          <a:endParaRPr lang="en-US"/>
        </a:p>
      </dgm:t>
    </dgm:pt>
    <dgm:pt modelId="{76E4409E-6581-420E-AFCE-9AC187D15F08}" type="sibTrans" cxnId="{9C000770-1174-4AB9-B807-1E42B7BF0B94}">
      <dgm:prSet/>
      <dgm:spPr/>
      <dgm:t>
        <a:bodyPr/>
        <a:lstStyle/>
        <a:p>
          <a:endParaRPr lang="en-US"/>
        </a:p>
      </dgm:t>
    </dgm:pt>
    <dgm:pt modelId="{16174472-4A16-4361-8775-1607F9738C94}">
      <dgm:prSet/>
      <dgm:spPr/>
      <dgm:t>
        <a:bodyPr/>
        <a:lstStyle/>
        <a:p>
          <a:r>
            <a:rPr lang="en-US"/>
            <a:t>Or</a:t>
          </a:r>
        </a:p>
      </dgm:t>
    </dgm:pt>
    <dgm:pt modelId="{D6E9AD2A-5121-40DC-8B60-DC8ED2DD78F0}" type="parTrans" cxnId="{13B9D805-5B76-4315-86AB-F8A64AEBDD99}">
      <dgm:prSet/>
      <dgm:spPr/>
      <dgm:t>
        <a:bodyPr/>
        <a:lstStyle/>
        <a:p>
          <a:endParaRPr lang="en-US"/>
        </a:p>
      </dgm:t>
    </dgm:pt>
    <dgm:pt modelId="{1BA66279-BFE7-4093-8464-374BEEE1D33C}" type="sibTrans" cxnId="{13B9D805-5B76-4315-86AB-F8A64AEBDD99}">
      <dgm:prSet/>
      <dgm:spPr/>
      <dgm:t>
        <a:bodyPr/>
        <a:lstStyle/>
        <a:p>
          <a:endParaRPr lang="en-US"/>
        </a:p>
      </dgm:t>
    </dgm:pt>
    <dgm:pt modelId="{929A8323-B60C-46F4-9BEA-D92615CDFD23}">
      <dgm:prSet/>
      <dgm:spPr/>
      <dgm:t>
        <a:bodyPr/>
        <a:lstStyle/>
        <a:p>
          <a:r>
            <a:rPr lang="en-US"/>
            <a:t>Ought to know</a:t>
          </a:r>
        </a:p>
      </dgm:t>
    </dgm:pt>
    <dgm:pt modelId="{021879A7-2A88-4491-B501-82E8375CD629}" type="parTrans" cxnId="{11E442E8-C833-4696-9323-DEE3047C686B}">
      <dgm:prSet/>
      <dgm:spPr/>
      <dgm:t>
        <a:bodyPr/>
        <a:lstStyle/>
        <a:p>
          <a:endParaRPr lang="en-US"/>
        </a:p>
      </dgm:t>
    </dgm:pt>
    <dgm:pt modelId="{8268C56E-3405-4655-9D6C-8B670249D644}" type="sibTrans" cxnId="{11E442E8-C833-4696-9323-DEE3047C686B}">
      <dgm:prSet/>
      <dgm:spPr/>
      <dgm:t>
        <a:bodyPr/>
        <a:lstStyle/>
        <a:p>
          <a:endParaRPr lang="en-US"/>
        </a:p>
      </dgm:t>
    </dgm:pt>
    <dgm:pt modelId="{FB0C4515-18E8-4D0F-A794-A6F27197368B}">
      <dgm:prSet/>
      <dgm:spPr/>
      <dgm:t>
        <a:bodyPr/>
        <a:lstStyle/>
        <a:p>
          <a:r>
            <a:rPr lang="en-US"/>
            <a:t>Amounts to harassment of another</a:t>
          </a:r>
        </a:p>
      </dgm:t>
    </dgm:pt>
    <dgm:pt modelId="{3C861DA4-4D3C-4239-82A7-71C7A8234272}" type="parTrans" cxnId="{2E2DBFE8-E262-403B-97B7-45A36B652D87}">
      <dgm:prSet/>
      <dgm:spPr/>
      <dgm:t>
        <a:bodyPr/>
        <a:lstStyle/>
        <a:p>
          <a:endParaRPr lang="en-US"/>
        </a:p>
      </dgm:t>
    </dgm:pt>
    <dgm:pt modelId="{FF6A3FD5-80EF-487C-AA7F-8FA5CDA5FCD9}" type="sibTrans" cxnId="{2E2DBFE8-E262-403B-97B7-45A36B652D87}">
      <dgm:prSet/>
      <dgm:spPr/>
      <dgm:t>
        <a:bodyPr/>
        <a:lstStyle/>
        <a:p>
          <a:endParaRPr lang="en-US"/>
        </a:p>
      </dgm:t>
    </dgm:pt>
    <dgm:pt modelId="{BBBD28CD-3FE0-49F9-8EF9-9401AD34306D}" type="pres">
      <dgm:prSet presAssocID="{DA88CFA5-C1A4-4540-9079-21417C909FCC}" presName="linear" presStyleCnt="0">
        <dgm:presLayoutVars>
          <dgm:animLvl val="lvl"/>
          <dgm:resizeHandles val="exact"/>
        </dgm:presLayoutVars>
      </dgm:prSet>
      <dgm:spPr/>
    </dgm:pt>
    <dgm:pt modelId="{69A2A0BD-42A4-4E88-B7DC-993EDD18D788}" type="pres">
      <dgm:prSet presAssocID="{A0BCDD2D-1999-41D7-9986-C385350D92CD}" presName="parentText" presStyleLbl="node1" presStyleIdx="0" presStyleCnt="4">
        <dgm:presLayoutVars>
          <dgm:chMax val="0"/>
          <dgm:bulletEnabled val="1"/>
        </dgm:presLayoutVars>
      </dgm:prSet>
      <dgm:spPr/>
    </dgm:pt>
    <dgm:pt modelId="{BBF51031-33C5-47CB-A5DD-C7AB4002B97A}" type="pres">
      <dgm:prSet presAssocID="{76E4409E-6581-420E-AFCE-9AC187D15F08}" presName="spacer" presStyleCnt="0"/>
      <dgm:spPr/>
    </dgm:pt>
    <dgm:pt modelId="{69E74913-BD21-4BA1-B7EF-6F5541268BB3}" type="pres">
      <dgm:prSet presAssocID="{16174472-4A16-4361-8775-1607F9738C94}" presName="parentText" presStyleLbl="node1" presStyleIdx="1" presStyleCnt="4">
        <dgm:presLayoutVars>
          <dgm:chMax val="0"/>
          <dgm:bulletEnabled val="1"/>
        </dgm:presLayoutVars>
      </dgm:prSet>
      <dgm:spPr/>
    </dgm:pt>
    <dgm:pt modelId="{842315EE-6B78-4F17-8227-BDF659B8BC16}" type="pres">
      <dgm:prSet presAssocID="{1BA66279-BFE7-4093-8464-374BEEE1D33C}" presName="spacer" presStyleCnt="0"/>
      <dgm:spPr/>
    </dgm:pt>
    <dgm:pt modelId="{AC255B05-4D35-455C-84A5-BF7A95E5296D}" type="pres">
      <dgm:prSet presAssocID="{929A8323-B60C-46F4-9BEA-D92615CDFD23}" presName="parentText" presStyleLbl="node1" presStyleIdx="2" presStyleCnt="4">
        <dgm:presLayoutVars>
          <dgm:chMax val="0"/>
          <dgm:bulletEnabled val="1"/>
        </dgm:presLayoutVars>
      </dgm:prSet>
      <dgm:spPr/>
    </dgm:pt>
    <dgm:pt modelId="{D03A3523-E9D4-493A-B3AB-00F2978587F5}" type="pres">
      <dgm:prSet presAssocID="{8268C56E-3405-4655-9D6C-8B670249D644}" presName="spacer" presStyleCnt="0"/>
      <dgm:spPr/>
    </dgm:pt>
    <dgm:pt modelId="{72E01AC9-973B-4D23-8C77-FC39F3ED77E3}" type="pres">
      <dgm:prSet presAssocID="{FB0C4515-18E8-4D0F-A794-A6F27197368B}" presName="parentText" presStyleLbl="node1" presStyleIdx="3" presStyleCnt="4">
        <dgm:presLayoutVars>
          <dgm:chMax val="0"/>
          <dgm:bulletEnabled val="1"/>
        </dgm:presLayoutVars>
      </dgm:prSet>
      <dgm:spPr/>
    </dgm:pt>
  </dgm:ptLst>
  <dgm:cxnLst>
    <dgm:cxn modelId="{13B9D805-5B76-4315-86AB-F8A64AEBDD99}" srcId="{DA88CFA5-C1A4-4540-9079-21417C909FCC}" destId="{16174472-4A16-4361-8775-1607F9738C94}" srcOrd="1" destOrd="0" parTransId="{D6E9AD2A-5121-40DC-8B60-DC8ED2DD78F0}" sibTransId="{1BA66279-BFE7-4093-8464-374BEEE1D33C}"/>
    <dgm:cxn modelId="{CA5B464B-8C5E-4380-926E-FED907FBBE17}" type="presOf" srcId="{DA88CFA5-C1A4-4540-9079-21417C909FCC}" destId="{BBBD28CD-3FE0-49F9-8EF9-9401AD34306D}" srcOrd="0" destOrd="0" presId="urn:microsoft.com/office/officeart/2005/8/layout/vList2"/>
    <dgm:cxn modelId="{9C000770-1174-4AB9-B807-1E42B7BF0B94}" srcId="{DA88CFA5-C1A4-4540-9079-21417C909FCC}" destId="{A0BCDD2D-1999-41D7-9986-C385350D92CD}" srcOrd="0" destOrd="0" parTransId="{38A92E1A-6973-43FB-8FC3-3177E2C6EA5B}" sibTransId="{76E4409E-6581-420E-AFCE-9AC187D15F08}"/>
    <dgm:cxn modelId="{6E8A6B74-CBE2-4CE7-BB8B-829188255D77}" type="presOf" srcId="{929A8323-B60C-46F4-9BEA-D92615CDFD23}" destId="{AC255B05-4D35-455C-84A5-BF7A95E5296D}" srcOrd="0" destOrd="0" presId="urn:microsoft.com/office/officeart/2005/8/layout/vList2"/>
    <dgm:cxn modelId="{B15D44B4-99B9-405F-B5CF-C139FC77BD04}" type="presOf" srcId="{16174472-4A16-4361-8775-1607F9738C94}" destId="{69E74913-BD21-4BA1-B7EF-6F5541268BB3}" srcOrd="0" destOrd="0" presId="urn:microsoft.com/office/officeart/2005/8/layout/vList2"/>
    <dgm:cxn modelId="{C922B4DA-20F7-490A-BAF7-12DCB5A17498}" type="presOf" srcId="{FB0C4515-18E8-4D0F-A794-A6F27197368B}" destId="{72E01AC9-973B-4D23-8C77-FC39F3ED77E3}" srcOrd="0" destOrd="0" presId="urn:microsoft.com/office/officeart/2005/8/layout/vList2"/>
    <dgm:cxn modelId="{11E442E8-C833-4696-9323-DEE3047C686B}" srcId="{DA88CFA5-C1A4-4540-9079-21417C909FCC}" destId="{929A8323-B60C-46F4-9BEA-D92615CDFD23}" srcOrd="2" destOrd="0" parTransId="{021879A7-2A88-4491-B501-82E8375CD629}" sibTransId="{8268C56E-3405-4655-9D6C-8B670249D644}"/>
    <dgm:cxn modelId="{2E2DBFE8-E262-403B-97B7-45A36B652D87}" srcId="{DA88CFA5-C1A4-4540-9079-21417C909FCC}" destId="{FB0C4515-18E8-4D0F-A794-A6F27197368B}" srcOrd="3" destOrd="0" parTransId="{3C861DA4-4D3C-4239-82A7-71C7A8234272}" sibTransId="{FF6A3FD5-80EF-487C-AA7F-8FA5CDA5FCD9}"/>
    <dgm:cxn modelId="{8E7082FF-B3BE-44F2-88E8-88B543BF35E8}" type="presOf" srcId="{A0BCDD2D-1999-41D7-9986-C385350D92CD}" destId="{69A2A0BD-42A4-4E88-B7DC-993EDD18D788}" srcOrd="0" destOrd="0" presId="urn:microsoft.com/office/officeart/2005/8/layout/vList2"/>
    <dgm:cxn modelId="{28CF7E58-9CE8-4A1C-A30D-8FCD0A4DD636}" type="presParOf" srcId="{BBBD28CD-3FE0-49F9-8EF9-9401AD34306D}" destId="{69A2A0BD-42A4-4E88-B7DC-993EDD18D788}" srcOrd="0" destOrd="0" presId="urn:microsoft.com/office/officeart/2005/8/layout/vList2"/>
    <dgm:cxn modelId="{95C4E773-4BF9-49F7-89BE-340394E7D0A9}" type="presParOf" srcId="{BBBD28CD-3FE0-49F9-8EF9-9401AD34306D}" destId="{BBF51031-33C5-47CB-A5DD-C7AB4002B97A}" srcOrd="1" destOrd="0" presId="urn:microsoft.com/office/officeart/2005/8/layout/vList2"/>
    <dgm:cxn modelId="{2D9212FC-692F-4845-9C48-840107F1DA87}" type="presParOf" srcId="{BBBD28CD-3FE0-49F9-8EF9-9401AD34306D}" destId="{69E74913-BD21-4BA1-B7EF-6F5541268BB3}" srcOrd="2" destOrd="0" presId="urn:microsoft.com/office/officeart/2005/8/layout/vList2"/>
    <dgm:cxn modelId="{411074F9-81E8-4328-87F9-09DA6A1B11B7}" type="presParOf" srcId="{BBBD28CD-3FE0-49F9-8EF9-9401AD34306D}" destId="{842315EE-6B78-4F17-8227-BDF659B8BC16}" srcOrd="3" destOrd="0" presId="urn:microsoft.com/office/officeart/2005/8/layout/vList2"/>
    <dgm:cxn modelId="{52FBFBAD-2ECE-4ECF-852F-EBC996C21AC0}" type="presParOf" srcId="{BBBD28CD-3FE0-49F9-8EF9-9401AD34306D}" destId="{AC255B05-4D35-455C-84A5-BF7A95E5296D}" srcOrd="4" destOrd="0" presId="urn:microsoft.com/office/officeart/2005/8/layout/vList2"/>
    <dgm:cxn modelId="{BC9AAF8C-5E7B-4E48-8F6D-3A57B0E0B966}" type="presParOf" srcId="{BBBD28CD-3FE0-49F9-8EF9-9401AD34306D}" destId="{D03A3523-E9D4-493A-B3AB-00F2978587F5}" srcOrd="5" destOrd="0" presId="urn:microsoft.com/office/officeart/2005/8/layout/vList2"/>
    <dgm:cxn modelId="{7D9296F7-9247-4B1B-8CC6-9FF729ED7F08}" type="presParOf" srcId="{BBBD28CD-3FE0-49F9-8EF9-9401AD34306D}" destId="{72E01AC9-973B-4D23-8C77-FC39F3ED77E3}"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F02A36-6DD7-457B-A5C4-0D10531D75E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9B129E9-8FED-4416-B71A-C7AF05D27AB7}">
      <dgm:prSet/>
      <dgm:spPr/>
      <dgm:t>
        <a:bodyPr/>
        <a:lstStyle/>
        <a:p>
          <a:r>
            <a:rPr lang="en-GB" dirty="0"/>
            <a:t>Section 32 Crime &amp; Disorder Act 1998</a:t>
          </a:r>
          <a:endParaRPr lang="en-US" dirty="0"/>
        </a:p>
      </dgm:t>
    </dgm:pt>
    <dgm:pt modelId="{DC5872F2-A20C-4968-9392-FE4F99055D81}" type="parTrans" cxnId="{0FF732FB-BA31-4C4E-9481-4AF5FB0604B8}">
      <dgm:prSet/>
      <dgm:spPr/>
      <dgm:t>
        <a:bodyPr/>
        <a:lstStyle/>
        <a:p>
          <a:endParaRPr lang="en-US"/>
        </a:p>
      </dgm:t>
    </dgm:pt>
    <dgm:pt modelId="{E9E4CAE6-ACF7-4615-AE05-275E39FBE596}" type="sibTrans" cxnId="{0FF732FB-BA31-4C4E-9481-4AF5FB0604B8}">
      <dgm:prSet/>
      <dgm:spPr/>
      <dgm:t>
        <a:bodyPr/>
        <a:lstStyle/>
        <a:p>
          <a:endParaRPr lang="en-US"/>
        </a:p>
      </dgm:t>
    </dgm:pt>
    <dgm:pt modelId="{EAE9E775-5DCD-4C0B-BA87-6DEAD7517475}">
      <dgm:prSet/>
      <dgm:spPr/>
      <dgm:t>
        <a:bodyPr/>
        <a:lstStyle/>
        <a:p>
          <a:r>
            <a:rPr lang="en-GB"/>
            <a:t>Specifies the offence of Harassment (S2, 2A, 4, 4A) which can be racially or religiously aggravated thereby increasing the powers available to courts when sentencing </a:t>
          </a:r>
          <a:endParaRPr lang="en-US"/>
        </a:p>
      </dgm:t>
    </dgm:pt>
    <dgm:pt modelId="{2DB0A5DA-8F01-4F26-9F5A-DE66729C4894}" type="parTrans" cxnId="{2D62E9DE-686E-4C40-914B-B08C0D041685}">
      <dgm:prSet/>
      <dgm:spPr/>
      <dgm:t>
        <a:bodyPr/>
        <a:lstStyle/>
        <a:p>
          <a:endParaRPr lang="en-US"/>
        </a:p>
      </dgm:t>
    </dgm:pt>
    <dgm:pt modelId="{0F088264-6A41-4EF9-9C7C-905125F46373}" type="sibTrans" cxnId="{2D62E9DE-686E-4C40-914B-B08C0D041685}">
      <dgm:prSet/>
      <dgm:spPr/>
      <dgm:t>
        <a:bodyPr/>
        <a:lstStyle/>
        <a:p>
          <a:endParaRPr lang="en-US"/>
        </a:p>
      </dgm:t>
    </dgm:pt>
    <dgm:pt modelId="{7D975376-492C-457B-9AC2-70829B176531}" type="pres">
      <dgm:prSet presAssocID="{9CF02A36-6DD7-457B-A5C4-0D10531D75E2}" presName="hierChild1" presStyleCnt="0">
        <dgm:presLayoutVars>
          <dgm:chPref val="1"/>
          <dgm:dir/>
          <dgm:animOne val="branch"/>
          <dgm:animLvl val="lvl"/>
          <dgm:resizeHandles/>
        </dgm:presLayoutVars>
      </dgm:prSet>
      <dgm:spPr/>
    </dgm:pt>
    <dgm:pt modelId="{35B94ABA-76E3-40EB-B566-E1427592E4B3}" type="pres">
      <dgm:prSet presAssocID="{E9B129E9-8FED-4416-B71A-C7AF05D27AB7}" presName="hierRoot1" presStyleCnt="0"/>
      <dgm:spPr/>
    </dgm:pt>
    <dgm:pt modelId="{FEAFC016-C5D5-4FD9-A595-40ABD71F1883}" type="pres">
      <dgm:prSet presAssocID="{E9B129E9-8FED-4416-B71A-C7AF05D27AB7}" presName="composite" presStyleCnt="0"/>
      <dgm:spPr/>
    </dgm:pt>
    <dgm:pt modelId="{3936AB13-3669-4616-81F8-9D7EBE77D90B}" type="pres">
      <dgm:prSet presAssocID="{E9B129E9-8FED-4416-B71A-C7AF05D27AB7}" presName="background" presStyleLbl="node0" presStyleIdx="0" presStyleCnt="2"/>
      <dgm:spPr/>
    </dgm:pt>
    <dgm:pt modelId="{329493FB-211D-4F5C-90FF-EC3C47AFCEDE}" type="pres">
      <dgm:prSet presAssocID="{E9B129E9-8FED-4416-B71A-C7AF05D27AB7}" presName="text" presStyleLbl="fgAcc0" presStyleIdx="0" presStyleCnt="2">
        <dgm:presLayoutVars>
          <dgm:chPref val="3"/>
        </dgm:presLayoutVars>
      </dgm:prSet>
      <dgm:spPr/>
    </dgm:pt>
    <dgm:pt modelId="{D1D0A19D-928D-414A-A032-D707269BF0A1}" type="pres">
      <dgm:prSet presAssocID="{E9B129E9-8FED-4416-B71A-C7AF05D27AB7}" presName="hierChild2" presStyleCnt="0"/>
      <dgm:spPr/>
    </dgm:pt>
    <dgm:pt modelId="{78BD68EE-E8A2-40BB-A59A-9A115D159B76}" type="pres">
      <dgm:prSet presAssocID="{EAE9E775-5DCD-4C0B-BA87-6DEAD7517475}" presName="hierRoot1" presStyleCnt="0"/>
      <dgm:spPr/>
    </dgm:pt>
    <dgm:pt modelId="{E2A8AE75-0CF2-4B1D-B6E6-3940518B3F98}" type="pres">
      <dgm:prSet presAssocID="{EAE9E775-5DCD-4C0B-BA87-6DEAD7517475}" presName="composite" presStyleCnt="0"/>
      <dgm:spPr/>
    </dgm:pt>
    <dgm:pt modelId="{6374BA7A-6A25-4113-95F7-736D31D78D1B}" type="pres">
      <dgm:prSet presAssocID="{EAE9E775-5DCD-4C0B-BA87-6DEAD7517475}" presName="background" presStyleLbl="node0" presStyleIdx="1" presStyleCnt="2"/>
      <dgm:spPr/>
    </dgm:pt>
    <dgm:pt modelId="{9B376329-C67C-42F2-A4C3-DA87954C866B}" type="pres">
      <dgm:prSet presAssocID="{EAE9E775-5DCD-4C0B-BA87-6DEAD7517475}" presName="text" presStyleLbl="fgAcc0" presStyleIdx="1" presStyleCnt="2">
        <dgm:presLayoutVars>
          <dgm:chPref val="3"/>
        </dgm:presLayoutVars>
      </dgm:prSet>
      <dgm:spPr/>
    </dgm:pt>
    <dgm:pt modelId="{A24EC695-5C51-46A5-8142-F0203E96068F}" type="pres">
      <dgm:prSet presAssocID="{EAE9E775-5DCD-4C0B-BA87-6DEAD7517475}" presName="hierChild2" presStyleCnt="0"/>
      <dgm:spPr/>
    </dgm:pt>
  </dgm:ptLst>
  <dgm:cxnLst>
    <dgm:cxn modelId="{8A8D7581-78BD-4B80-94E2-BE456F340577}" type="presOf" srcId="{9CF02A36-6DD7-457B-A5C4-0D10531D75E2}" destId="{7D975376-492C-457B-9AC2-70829B176531}" srcOrd="0" destOrd="0" presId="urn:microsoft.com/office/officeart/2005/8/layout/hierarchy1"/>
    <dgm:cxn modelId="{C7A873A1-920B-4B42-9E74-9E71ECE8650F}" type="presOf" srcId="{EAE9E775-5DCD-4C0B-BA87-6DEAD7517475}" destId="{9B376329-C67C-42F2-A4C3-DA87954C866B}" srcOrd="0" destOrd="0" presId="urn:microsoft.com/office/officeart/2005/8/layout/hierarchy1"/>
    <dgm:cxn modelId="{2D62E9DE-686E-4C40-914B-B08C0D041685}" srcId="{9CF02A36-6DD7-457B-A5C4-0D10531D75E2}" destId="{EAE9E775-5DCD-4C0B-BA87-6DEAD7517475}" srcOrd="1" destOrd="0" parTransId="{2DB0A5DA-8F01-4F26-9F5A-DE66729C4894}" sibTransId="{0F088264-6A41-4EF9-9C7C-905125F46373}"/>
    <dgm:cxn modelId="{9E3C46F4-3D12-4014-984C-C0435E6FFF8E}" type="presOf" srcId="{E9B129E9-8FED-4416-B71A-C7AF05D27AB7}" destId="{329493FB-211D-4F5C-90FF-EC3C47AFCEDE}" srcOrd="0" destOrd="0" presId="urn:microsoft.com/office/officeart/2005/8/layout/hierarchy1"/>
    <dgm:cxn modelId="{0FF732FB-BA31-4C4E-9481-4AF5FB0604B8}" srcId="{9CF02A36-6DD7-457B-A5C4-0D10531D75E2}" destId="{E9B129E9-8FED-4416-B71A-C7AF05D27AB7}" srcOrd="0" destOrd="0" parTransId="{DC5872F2-A20C-4968-9392-FE4F99055D81}" sibTransId="{E9E4CAE6-ACF7-4615-AE05-275E39FBE596}"/>
    <dgm:cxn modelId="{32652D75-E366-4D2E-A761-218507EE378A}" type="presParOf" srcId="{7D975376-492C-457B-9AC2-70829B176531}" destId="{35B94ABA-76E3-40EB-B566-E1427592E4B3}" srcOrd="0" destOrd="0" presId="urn:microsoft.com/office/officeart/2005/8/layout/hierarchy1"/>
    <dgm:cxn modelId="{D970899B-E8CE-454F-8322-0B06C97BAFF5}" type="presParOf" srcId="{35B94ABA-76E3-40EB-B566-E1427592E4B3}" destId="{FEAFC016-C5D5-4FD9-A595-40ABD71F1883}" srcOrd="0" destOrd="0" presId="urn:microsoft.com/office/officeart/2005/8/layout/hierarchy1"/>
    <dgm:cxn modelId="{804F76F8-5468-45BC-A1FE-BCEF70FA99C8}" type="presParOf" srcId="{FEAFC016-C5D5-4FD9-A595-40ABD71F1883}" destId="{3936AB13-3669-4616-81F8-9D7EBE77D90B}" srcOrd="0" destOrd="0" presId="urn:microsoft.com/office/officeart/2005/8/layout/hierarchy1"/>
    <dgm:cxn modelId="{0BF2DA40-BEC4-4D63-8651-7AEB7FDFA2DF}" type="presParOf" srcId="{FEAFC016-C5D5-4FD9-A595-40ABD71F1883}" destId="{329493FB-211D-4F5C-90FF-EC3C47AFCEDE}" srcOrd="1" destOrd="0" presId="urn:microsoft.com/office/officeart/2005/8/layout/hierarchy1"/>
    <dgm:cxn modelId="{FD18F4EA-5EB9-4448-892C-3099E0687BFD}" type="presParOf" srcId="{35B94ABA-76E3-40EB-B566-E1427592E4B3}" destId="{D1D0A19D-928D-414A-A032-D707269BF0A1}" srcOrd="1" destOrd="0" presId="urn:microsoft.com/office/officeart/2005/8/layout/hierarchy1"/>
    <dgm:cxn modelId="{69408D9C-A2A1-48C8-9546-0AC194439400}" type="presParOf" srcId="{7D975376-492C-457B-9AC2-70829B176531}" destId="{78BD68EE-E8A2-40BB-A59A-9A115D159B76}" srcOrd="1" destOrd="0" presId="urn:microsoft.com/office/officeart/2005/8/layout/hierarchy1"/>
    <dgm:cxn modelId="{9342CEE7-D711-4A3E-9A4E-2CED53F44A9E}" type="presParOf" srcId="{78BD68EE-E8A2-40BB-A59A-9A115D159B76}" destId="{E2A8AE75-0CF2-4B1D-B6E6-3940518B3F98}" srcOrd="0" destOrd="0" presId="urn:microsoft.com/office/officeart/2005/8/layout/hierarchy1"/>
    <dgm:cxn modelId="{AF0709D3-C659-421A-A4D2-1E4578E4375F}" type="presParOf" srcId="{E2A8AE75-0CF2-4B1D-B6E6-3940518B3F98}" destId="{6374BA7A-6A25-4113-95F7-736D31D78D1B}" srcOrd="0" destOrd="0" presId="urn:microsoft.com/office/officeart/2005/8/layout/hierarchy1"/>
    <dgm:cxn modelId="{5CDC557B-E071-4732-A07B-C389ACC8D757}" type="presParOf" srcId="{E2A8AE75-0CF2-4B1D-B6E6-3940518B3F98}" destId="{9B376329-C67C-42F2-A4C3-DA87954C866B}" srcOrd="1" destOrd="0" presId="urn:microsoft.com/office/officeart/2005/8/layout/hierarchy1"/>
    <dgm:cxn modelId="{D715541D-EF82-493C-9B18-21F30A38913E}" type="presParOf" srcId="{78BD68EE-E8A2-40BB-A59A-9A115D159B76}" destId="{A24EC695-5C51-46A5-8142-F0203E96068F}"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B042C4-E151-4CD8-BE2F-3B70EB69AD6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AB307B4-E29D-495B-AFF6-AACE25488DA5}">
      <dgm:prSet/>
      <dgm:spPr/>
      <dgm:t>
        <a:bodyPr/>
        <a:lstStyle/>
        <a:p>
          <a:r>
            <a:rPr lang="en-GB"/>
            <a:t>At the time OR immediately before OR immediately after committing the offence</a:t>
          </a:r>
          <a:endParaRPr lang="en-US"/>
        </a:p>
      </dgm:t>
    </dgm:pt>
    <dgm:pt modelId="{34505923-2D90-4835-9A86-0704D9A11E31}" type="parTrans" cxnId="{8C4F91E9-DECA-492E-94CC-F65060158388}">
      <dgm:prSet/>
      <dgm:spPr/>
      <dgm:t>
        <a:bodyPr/>
        <a:lstStyle/>
        <a:p>
          <a:endParaRPr lang="en-US"/>
        </a:p>
      </dgm:t>
    </dgm:pt>
    <dgm:pt modelId="{1E0764FD-BF93-4A10-BFF4-D95DC808CEA4}" type="sibTrans" cxnId="{8C4F91E9-DECA-492E-94CC-F65060158388}">
      <dgm:prSet/>
      <dgm:spPr/>
      <dgm:t>
        <a:bodyPr/>
        <a:lstStyle/>
        <a:p>
          <a:endParaRPr lang="en-US"/>
        </a:p>
      </dgm:t>
    </dgm:pt>
    <dgm:pt modelId="{EE101D0D-938F-4B85-AE92-7C6BA9CDFB2C}">
      <dgm:prSet/>
      <dgm:spPr/>
      <dgm:t>
        <a:bodyPr/>
        <a:lstStyle/>
        <a:p>
          <a:r>
            <a:rPr lang="en-GB"/>
            <a:t>The offender demonstrates towards the victim hostility based on the victim’s </a:t>
          </a:r>
          <a:endParaRPr lang="en-US"/>
        </a:p>
      </dgm:t>
    </dgm:pt>
    <dgm:pt modelId="{EDF1F1FC-F4AF-4D2E-9820-4ADD737D0A19}" type="parTrans" cxnId="{5E1F6FD8-E69B-4AFB-AC85-E2854DC225E8}">
      <dgm:prSet/>
      <dgm:spPr/>
      <dgm:t>
        <a:bodyPr/>
        <a:lstStyle/>
        <a:p>
          <a:endParaRPr lang="en-US"/>
        </a:p>
      </dgm:t>
    </dgm:pt>
    <dgm:pt modelId="{1C0D3AF0-9865-4DD1-AE54-3A21D499C5C2}" type="sibTrans" cxnId="{5E1F6FD8-E69B-4AFB-AC85-E2854DC225E8}">
      <dgm:prSet/>
      <dgm:spPr/>
      <dgm:t>
        <a:bodyPr/>
        <a:lstStyle/>
        <a:p>
          <a:endParaRPr lang="en-US"/>
        </a:p>
      </dgm:t>
    </dgm:pt>
    <dgm:pt modelId="{13190359-7212-4C25-A846-0A8EAE2DC4D9}">
      <dgm:prSet/>
      <dgm:spPr/>
      <dgm:t>
        <a:bodyPr/>
        <a:lstStyle/>
        <a:p>
          <a:r>
            <a:rPr lang="en-GB"/>
            <a:t>Membership OR presumed membership of a racial or religious group OR </a:t>
          </a:r>
          <a:endParaRPr lang="en-US"/>
        </a:p>
      </dgm:t>
    </dgm:pt>
    <dgm:pt modelId="{006D10DC-36B5-4564-9FCB-A224FAB90CDA}" type="parTrans" cxnId="{B52A3F4C-4920-4FAA-9E8C-33B4C2D96F38}">
      <dgm:prSet/>
      <dgm:spPr/>
      <dgm:t>
        <a:bodyPr/>
        <a:lstStyle/>
        <a:p>
          <a:endParaRPr lang="en-US"/>
        </a:p>
      </dgm:t>
    </dgm:pt>
    <dgm:pt modelId="{5AE4CB33-331E-4504-9B3C-B9CD2AB15DB9}" type="sibTrans" cxnId="{B52A3F4C-4920-4FAA-9E8C-33B4C2D96F38}">
      <dgm:prSet/>
      <dgm:spPr/>
      <dgm:t>
        <a:bodyPr/>
        <a:lstStyle/>
        <a:p>
          <a:endParaRPr lang="en-US"/>
        </a:p>
      </dgm:t>
    </dgm:pt>
    <dgm:pt modelId="{919C5F61-DE3C-4948-89AB-2BE2963EA08F}">
      <dgm:prSet/>
      <dgm:spPr/>
      <dgm:t>
        <a:bodyPr/>
        <a:lstStyle/>
        <a:p>
          <a:r>
            <a:rPr lang="en-GB"/>
            <a:t>The offence is motivated (wholly or partly) by hostility towards members of a</a:t>
          </a:r>
          <a:endParaRPr lang="en-US"/>
        </a:p>
      </dgm:t>
    </dgm:pt>
    <dgm:pt modelId="{89B7EFB4-9EBD-465E-97C6-FAA873B24168}" type="parTrans" cxnId="{BB2E1347-C43D-4A38-8CC6-F85B014C9E73}">
      <dgm:prSet/>
      <dgm:spPr/>
      <dgm:t>
        <a:bodyPr/>
        <a:lstStyle/>
        <a:p>
          <a:endParaRPr lang="en-US"/>
        </a:p>
      </dgm:t>
    </dgm:pt>
    <dgm:pt modelId="{B18D39C2-EDE8-407B-8673-8FFFD5D80DA9}" type="sibTrans" cxnId="{BB2E1347-C43D-4A38-8CC6-F85B014C9E73}">
      <dgm:prSet/>
      <dgm:spPr/>
      <dgm:t>
        <a:bodyPr/>
        <a:lstStyle/>
        <a:p>
          <a:endParaRPr lang="en-US"/>
        </a:p>
      </dgm:t>
    </dgm:pt>
    <dgm:pt modelId="{558D4ABE-17A9-4128-9411-5AD3FF00D885}">
      <dgm:prSet/>
      <dgm:spPr/>
      <dgm:t>
        <a:bodyPr/>
        <a:lstStyle/>
        <a:p>
          <a:r>
            <a:rPr lang="en-GB"/>
            <a:t>Racial OR Religious group based on their membership of that group</a:t>
          </a:r>
          <a:endParaRPr lang="en-US"/>
        </a:p>
      </dgm:t>
    </dgm:pt>
    <dgm:pt modelId="{8C0B1DA0-E28B-4588-8967-99552F1AB0C4}" type="parTrans" cxnId="{DA640638-82BC-48EB-84E9-A6806CA53C34}">
      <dgm:prSet/>
      <dgm:spPr/>
      <dgm:t>
        <a:bodyPr/>
        <a:lstStyle/>
        <a:p>
          <a:endParaRPr lang="en-US"/>
        </a:p>
      </dgm:t>
    </dgm:pt>
    <dgm:pt modelId="{D3392E76-A296-44D9-8B87-7F6E587AD97F}" type="sibTrans" cxnId="{DA640638-82BC-48EB-84E9-A6806CA53C34}">
      <dgm:prSet/>
      <dgm:spPr/>
      <dgm:t>
        <a:bodyPr/>
        <a:lstStyle/>
        <a:p>
          <a:endParaRPr lang="en-US"/>
        </a:p>
      </dgm:t>
    </dgm:pt>
    <dgm:pt modelId="{F1BC18B1-2139-451C-A655-7AD755A255F6}" type="pres">
      <dgm:prSet presAssocID="{01B042C4-E151-4CD8-BE2F-3B70EB69AD6B}" presName="diagram" presStyleCnt="0">
        <dgm:presLayoutVars>
          <dgm:dir/>
          <dgm:resizeHandles val="exact"/>
        </dgm:presLayoutVars>
      </dgm:prSet>
      <dgm:spPr/>
    </dgm:pt>
    <dgm:pt modelId="{30CD85BD-576F-49AD-BFC4-E6B6DE041DFA}" type="pres">
      <dgm:prSet presAssocID="{DAB307B4-E29D-495B-AFF6-AACE25488DA5}" presName="node" presStyleLbl="node1" presStyleIdx="0" presStyleCnt="5">
        <dgm:presLayoutVars>
          <dgm:bulletEnabled val="1"/>
        </dgm:presLayoutVars>
      </dgm:prSet>
      <dgm:spPr/>
    </dgm:pt>
    <dgm:pt modelId="{3F00770F-A209-4402-B5C9-D72CACB7BD1A}" type="pres">
      <dgm:prSet presAssocID="{1E0764FD-BF93-4A10-BFF4-D95DC808CEA4}" presName="sibTrans" presStyleCnt="0"/>
      <dgm:spPr/>
    </dgm:pt>
    <dgm:pt modelId="{37D7672C-72E5-4E2E-BB84-434730A595E5}" type="pres">
      <dgm:prSet presAssocID="{EE101D0D-938F-4B85-AE92-7C6BA9CDFB2C}" presName="node" presStyleLbl="node1" presStyleIdx="1" presStyleCnt="5">
        <dgm:presLayoutVars>
          <dgm:bulletEnabled val="1"/>
        </dgm:presLayoutVars>
      </dgm:prSet>
      <dgm:spPr/>
    </dgm:pt>
    <dgm:pt modelId="{51E06C0F-151C-486B-8528-371640EA401C}" type="pres">
      <dgm:prSet presAssocID="{1C0D3AF0-9865-4DD1-AE54-3A21D499C5C2}" presName="sibTrans" presStyleCnt="0"/>
      <dgm:spPr/>
    </dgm:pt>
    <dgm:pt modelId="{972937F1-C384-4A8C-B12B-4000875CB607}" type="pres">
      <dgm:prSet presAssocID="{13190359-7212-4C25-A846-0A8EAE2DC4D9}" presName="node" presStyleLbl="node1" presStyleIdx="2" presStyleCnt="5">
        <dgm:presLayoutVars>
          <dgm:bulletEnabled val="1"/>
        </dgm:presLayoutVars>
      </dgm:prSet>
      <dgm:spPr/>
    </dgm:pt>
    <dgm:pt modelId="{0FCE8FCC-6BC8-4627-82BF-0B82F4ADA54C}" type="pres">
      <dgm:prSet presAssocID="{5AE4CB33-331E-4504-9B3C-B9CD2AB15DB9}" presName="sibTrans" presStyleCnt="0"/>
      <dgm:spPr/>
    </dgm:pt>
    <dgm:pt modelId="{3C01573C-8CB6-455F-8C84-868216F7FA5F}" type="pres">
      <dgm:prSet presAssocID="{919C5F61-DE3C-4948-89AB-2BE2963EA08F}" presName="node" presStyleLbl="node1" presStyleIdx="3" presStyleCnt="5">
        <dgm:presLayoutVars>
          <dgm:bulletEnabled val="1"/>
        </dgm:presLayoutVars>
      </dgm:prSet>
      <dgm:spPr/>
    </dgm:pt>
    <dgm:pt modelId="{A3D0398E-A028-4383-96D1-F351646655FC}" type="pres">
      <dgm:prSet presAssocID="{B18D39C2-EDE8-407B-8673-8FFFD5D80DA9}" presName="sibTrans" presStyleCnt="0"/>
      <dgm:spPr/>
    </dgm:pt>
    <dgm:pt modelId="{45139EC9-68D4-4E96-9756-D5DB0DE1BDD8}" type="pres">
      <dgm:prSet presAssocID="{558D4ABE-17A9-4128-9411-5AD3FF00D885}" presName="node" presStyleLbl="node1" presStyleIdx="4" presStyleCnt="5">
        <dgm:presLayoutVars>
          <dgm:bulletEnabled val="1"/>
        </dgm:presLayoutVars>
      </dgm:prSet>
      <dgm:spPr/>
    </dgm:pt>
  </dgm:ptLst>
  <dgm:cxnLst>
    <dgm:cxn modelId="{D0C76124-C473-473E-8D97-6F1159D162AD}" type="presOf" srcId="{558D4ABE-17A9-4128-9411-5AD3FF00D885}" destId="{45139EC9-68D4-4E96-9756-D5DB0DE1BDD8}" srcOrd="0" destOrd="0" presId="urn:microsoft.com/office/officeart/2005/8/layout/default"/>
    <dgm:cxn modelId="{DA640638-82BC-48EB-84E9-A6806CA53C34}" srcId="{01B042C4-E151-4CD8-BE2F-3B70EB69AD6B}" destId="{558D4ABE-17A9-4128-9411-5AD3FF00D885}" srcOrd="4" destOrd="0" parTransId="{8C0B1DA0-E28B-4588-8967-99552F1AB0C4}" sibTransId="{D3392E76-A296-44D9-8B87-7F6E587AD97F}"/>
    <dgm:cxn modelId="{1AFA9D5E-42A3-4B46-9A9D-FBD848120557}" type="presOf" srcId="{EE101D0D-938F-4B85-AE92-7C6BA9CDFB2C}" destId="{37D7672C-72E5-4E2E-BB84-434730A595E5}" srcOrd="0" destOrd="0" presId="urn:microsoft.com/office/officeart/2005/8/layout/default"/>
    <dgm:cxn modelId="{BB2E1347-C43D-4A38-8CC6-F85B014C9E73}" srcId="{01B042C4-E151-4CD8-BE2F-3B70EB69AD6B}" destId="{919C5F61-DE3C-4948-89AB-2BE2963EA08F}" srcOrd="3" destOrd="0" parTransId="{89B7EFB4-9EBD-465E-97C6-FAA873B24168}" sibTransId="{B18D39C2-EDE8-407B-8673-8FFFD5D80DA9}"/>
    <dgm:cxn modelId="{B52A3F4C-4920-4FAA-9E8C-33B4C2D96F38}" srcId="{01B042C4-E151-4CD8-BE2F-3B70EB69AD6B}" destId="{13190359-7212-4C25-A846-0A8EAE2DC4D9}" srcOrd="2" destOrd="0" parTransId="{006D10DC-36B5-4564-9FCB-A224FAB90CDA}" sibTransId="{5AE4CB33-331E-4504-9B3C-B9CD2AB15DB9}"/>
    <dgm:cxn modelId="{794FDE76-ABC5-4AA1-8613-7B43FF5A51A9}" type="presOf" srcId="{01B042C4-E151-4CD8-BE2F-3B70EB69AD6B}" destId="{F1BC18B1-2139-451C-A655-7AD755A255F6}" srcOrd="0" destOrd="0" presId="urn:microsoft.com/office/officeart/2005/8/layout/default"/>
    <dgm:cxn modelId="{2991D58A-11A6-468C-9303-466E62D6D278}" type="presOf" srcId="{DAB307B4-E29D-495B-AFF6-AACE25488DA5}" destId="{30CD85BD-576F-49AD-BFC4-E6B6DE041DFA}" srcOrd="0" destOrd="0" presId="urn:microsoft.com/office/officeart/2005/8/layout/default"/>
    <dgm:cxn modelId="{61D2B092-3019-4239-8D34-981C20E824E0}" type="presOf" srcId="{919C5F61-DE3C-4948-89AB-2BE2963EA08F}" destId="{3C01573C-8CB6-455F-8C84-868216F7FA5F}" srcOrd="0" destOrd="0" presId="urn:microsoft.com/office/officeart/2005/8/layout/default"/>
    <dgm:cxn modelId="{5E1F6FD8-E69B-4AFB-AC85-E2854DC225E8}" srcId="{01B042C4-E151-4CD8-BE2F-3B70EB69AD6B}" destId="{EE101D0D-938F-4B85-AE92-7C6BA9CDFB2C}" srcOrd="1" destOrd="0" parTransId="{EDF1F1FC-F4AF-4D2E-9820-4ADD737D0A19}" sibTransId="{1C0D3AF0-9865-4DD1-AE54-3A21D499C5C2}"/>
    <dgm:cxn modelId="{8C4F91E9-DECA-492E-94CC-F65060158388}" srcId="{01B042C4-E151-4CD8-BE2F-3B70EB69AD6B}" destId="{DAB307B4-E29D-495B-AFF6-AACE25488DA5}" srcOrd="0" destOrd="0" parTransId="{34505923-2D90-4835-9A86-0704D9A11E31}" sibTransId="{1E0764FD-BF93-4A10-BFF4-D95DC808CEA4}"/>
    <dgm:cxn modelId="{AA6D5FFE-00C4-4386-9AA8-A36C3834344F}" type="presOf" srcId="{13190359-7212-4C25-A846-0A8EAE2DC4D9}" destId="{972937F1-C384-4A8C-B12B-4000875CB607}" srcOrd="0" destOrd="0" presId="urn:microsoft.com/office/officeart/2005/8/layout/default"/>
    <dgm:cxn modelId="{34F716F6-2996-430C-9EAE-BE6D2BF0B9DC}" type="presParOf" srcId="{F1BC18B1-2139-451C-A655-7AD755A255F6}" destId="{30CD85BD-576F-49AD-BFC4-E6B6DE041DFA}" srcOrd="0" destOrd="0" presId="urn:microsoft.com/office/officeart/2005/8/layout/default"/>
    <dgm:cxn modelId="{F6118133-FDED-4C59-9660-858B53D4BFD0}" type="presParOf" srcId="{F1BC18B1-2139-451C-A655-7AD755A255F6}" destId="{3F00770F-A209-4402-B5C9-D72CACB7BD1A}" srcOrd="1" destOrd="0" presId="urn:microsoft.com/office/officeart/2005/8/layout/default"/>
    <dgm:cxn modelId="{D6D0930B-0846-4BFA-BC89-823ACA24FE66}" type="presParOf" srcId="{F1BC18B1-2139-451C-A655-7AD755A255F6}" destId="{37D7672C-72E5-4E2E-BB84-434730A595E5}" srcOrd="2" destOrd="0" presId="urn:microsoft.com/office/officeart/2005/8/layout/default"/>
    <dgm:cxn modelId="{654E2F58-1678-4568-AFF8-1B7EEBADECE6}" type="presParOf" srcId="{F1BC18B1-2139-451C-A655-7AD755A255F6}" destId="{51E06C0F-151C-486B-8528-371640EA401C}" srcOrd="3" destOrd="0" presId="urn:microsoft.com/office/officeart/2005/8/layout/default"/>
    <dgm:cxn modelId="{8061762E-0D5C-4C57-AE3D-800C221CD3D7}" type="presParOf" srcId="{F1BC18B1-2139-451C-A655-7AD755A255F6}" destId="{972937F1-C384-4A8C-B12B-4000875CB607}" srcOrd="4" destOrd="0" presId="urn:microsoft.com/office/officeart/2005/8/layout/default"/>
    <dgm:cxn modelId="{B41A9786-D838-475E-9F38-77AF0D213EB5}" type="presParOf" srcId="{F1BC18B1-2139-451C-A655-7AD755A255F6}" destId="{0FCE8FCC-6BC8-4627-82BF-0B82F4ADA54C}" srcOrd="5" destOrd="0" presId="urn:microsoft.com/office/officeart/2005/8/layout/default"/>
    <dgm:cxn modelId="{2A49FFE2-1B77-4512-8C72-9D2D109FAF5C}" type="presParOf" srcId="{F1BC18B1-2139-451C-A655-7AD755A255F6}" destId="{3C01573C-8CB6-455F-8C84-868216F7FA5F}" srcOrd="6" destOrd="0" presId="urn:microsoft.com/office/officeart/2005/8/layout/default"/>
    <dgm:cxn modelId="{75F51A23-A169-48DF-A3E4-D2B84A99D5DB}" type="presParOf" srcId="{F1BC18B1-2139-451C-A655-7AD755A255F6}" destId="{A3D0398E-A028-4383-96D1-F351646655FC}" srcOrd="7" destOrd="0" presId="urn:microsoft.com/office/officeart/2005/8/layout/default"/>
    <dgm:cxn modelId="{79E4A4C3-4944-4829-BDBE-3C7F4299D7F6}" type="presParOf" srcId="{F1BC18B1-2139-451C-A655-7AD755A255F6}" destId="{45139EC9-68D4-4E96-9756-D5DB0DE1BDD8}"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721511-25E9-4B72-A6D4-1D875757A0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D237132-24B6-42F2-AB1A-BE8180610ECC}">
      <dgm:prSet/>
      <dgm:spPr/>
      <dgm:t>
        <a:bodyPr/>
        <a:lstStyle/>
        <a:p>
          <a:r>
            <a:rPr lang="en-GB"/>
            <a:t>No offence will be committed if the course of conduct was carried out either:</a:t>
          </a:r>
          <a:endParaRPr lang="en-US"/>
        </a:p>
      </dgm:t>
    </dgm:pt>
    <dgm:pt modelId="{6CBC6B95-140B-4FFC-B3FB-0B225E0D1282}" type="parTrans" cxnId="{58C1216E-D86C-4D8C-A50F-6A3F4D2C4644}">
      <dgm:prSet/>
      <dgm:spPr/>
      <dgm:t>
        <a:bodyPr/>
        <a:lstStyle/>
        <a:p>
          <a:endParaRPr lang="en-US"/>
        </a:p>
      </dgm:t>
    </dgm:pt>
    <dgm:pt modelId="{376B8DAC-7F7C-4FE7-B685-E1C64A43DF29}" type="sibTrans" cxnId="{58C1216E-D86C-4D8C-A50F-6A3F4D2C4644}">
      <dgm:prSet/>
      <dgm:spPr/>
      <dgm:t>
        <a:bodyPr/>
        <a:lstStyle/>
        <a:p>
          <a:endParaRPr lang="en-US"/>
        </a:p>
      </dgm:t>
    </dgm:pt>
    <dgm:pt modelId="{D6A2652E-26AD-4C64-A21D-F882CDC98406}">
      <dgm:prSet/>
      <dgm:spPr/>
      <dgm:t>
        <a:bodyPr/>
        <a:lstStyle/>
        <a:p>
          <a:r>
            <a:rPr lang="en-GB"/>
            <a:t>For the purpose of either preventing or detecting crime</a:t>
          </a:r>
          <a:endParaRPr lang="en-US"/>
        </a:p>
      </dgm:t>
    </dgm:pt>
    <dgm:pt modelId="{BB1BFF88-0218-4ECB-B935-6199587B0C33}" type="parTrans" cxnId="{773B7F58-50DD-4EE6-B535-CAA8B69F53E9}">
      <dgm:prSet/>
      <dgm:spPr/>
      <dgm:t>
        <a:bodyPr/>
        <a:lstStyle/>
        <a:p>
          <a:endParaRPr lang="en-US"/>
        </a:p>
      </dgm:t>
    </dgm:pt>
    <dgm:pt modelId="{DEC36140-56C7-4B23-B8B3-F5256C29D80F}" type="sibTrans" cxnId="{773B7F58-50DD-4EE6-B535-CAA8B69F53E9}">
      <dgm:prSet/>
      <dgm:spPr/>
      <dgm:t>
        <a:bodyPr/>
        <a:lstStyle/>
        <a:p>
          <a:endParaRPr lang="en-US"/>
        </a:p>
      </dgm:t>
    </dgm:pt>
    <dgm:pt modelId="{4C3FDD5D-49FB-4711-B1D3-D81BB6EC4226}">
      <dgm:prSet/>
      <dgm:spPr/>
      <dgm:t>
        <a:bodyPr/>
        <a:lstStyle/>
        <a:p>
          <a:r>
            <a:rPr lang="en-GB"/>
            <a:t>Under a rule of law</a:t>
          </a:r>
          <a:endParaRPr lang="en-US"/>
        </a:p>
      </dgm:t>
    </dgm:pt>
    <dgm:pt modelId="{71B15852-37C8-495C-B91A-DF2AB676C346}" type="parTrans" cxnId="{95AC8FA0-EEB5-4D9C-A108-1CF808DF8DA1}">
      <dgm:prSet/>
      <dgm:spPr/>
      <dgm:t>
        <a:bodyPr/>
        <a:lstStyle/>
        <a:p>
          <a:endParaRPr lang="en-US"/>
        </a:p>
      </dgm:t>
    </dgm:pt>
    <dgm:pt modelId="{07F35B66-023F-4AC0-80A5-C4533BBA1655}" type="sibTrans" cxnId="{95AC8FA0-EEB5-4D9C-A108-1CF808DF8DA1}">
      <dgm:prSet/>
      <dgm:spPr/>
      <dgm:t>
        <a:bodyPr/>
        <a:lstStyle/>
        <a:p>
          <a:endParaRPr lang="en-US"/>
        </a:p>
      </dgm:t>
    </dgm:pt>
    <dgm:pt modelId="{51091DE3-8C5B-482D-BC5B-5A776075A755}">
      <dgm:prSet/>
      <dgm:spPr/>
      <dgm:t>
        <a:bodyPr/>
        <a:lstStyle/>
        <a:p>
          <a:r>
            <a:rPr lang="en-GB"/>
            <a:t>That in particular circumstances the pursuit of the conduct was reasonable </a:t>
          </a:r>
          <a:endParaRPr lang="en-US"/>
        </a:p>
      </dgm:t>
    </dgm:pt>
    <dgm:pt modelId="{5DBE748E-EA8F-4B66-8ACC-5F0D0B8E1B3B}" type="parTrans" cxnId="{930F2FBA-BE64-47B7-8CC6-2DCF54C760F6}">
      <dgm:prSet/>
      <dgm:spPr/>
      <dgm:t>
        <a:bodyPr/>
        <a:lstStyle/>
        <a:p>
          <a:endParaRPr lang="en-US"/>
        </a:p>
      </dgm:t>
    </dgm:pt>
    <dgm:pt modelId="{1B11919F-484B-47FF-A57C-40C5CE0138C6}" type="sibTrans" cxnId="{930F2FBA-BE64-47B7-8CC6-2DCF54C760F6}">
      <dgm:prSet/>
      <dgm:spPr/>
      <dgm:t>
        <a:bodyPr/>
        <a:lstStyle/>
        <a:p>
          <a:endParaRPr lang="en-US"/>
        </a:p>
      </dgm:t>
    </dgm:pt>
    <dgm:pt modelId="{5A0B90B5-B9B7-40FB-B9F5-AF9AEE66A484}" type="pres">
      <dgm:prSet presAssocID="{0D721511-25E9-4B72-A6D4-1D875757A081}" presName="linear" presStyleCnt="0">
        <dgm:presLayoutVars>
          <dgm:animLvl val="lvl"/>
          <dgm:resizeHandles val="exact"/>
        </dgm:presLayoutVars>
      </dgm:prSet>
      <dgm:spPr/>
    </dgm:pt>
    <dgm:pt modelId="{0973778B-28C6-499F-B31B-E974BF3862F8}" type="pres">
      <dgm:prSet presAssocID="{AD237132-24B6-42F2-AB1A-BE8180610ECC}" presName="parentText" presStyleLbl="node1" presStyleIdx="0" presStyleCnt="4">
        <dgm:presLayoutVars>
          <dgm:chMax val="0"/>
          <dgm:bulletEnabled val="1"/>
        </dgm:presLayoutVars>
      </dgm:prSet>
      <dgm:spPr/>
    </dgm:pt>
    <dgm:pt modelId="{6E396341-976C-413C-8DD7-036F0689E0CD}" type="pres">
      <dgm:prSet presAssocID="{376B8DAC-7F7C-4FE7-B685-E1C64A43DF29}" presName="spacer" presStyleCnt="0"/>
      <dgm:spPr/>
    </dgm:pt>
    <dgm:pt modelId="{587097F7-1762-40F7-8E06-E8A241283C6B}" type="pres">
      <dgm:prSet presAssocID="{D6A2652E-26AD-4C64-A21D-F882CDC98406}" presName="parentText" presStyleLbl="node1" presStyleIdx="1" presStyleCnt="4">
        <dgm:presLayoutVars>
          <dgm:chMax val="0"/>
          <dgm:bulletEnabled val="1"/>
        </dgm:presLayoutVars>
      </dgm:prSet>
      <dgm:spPr/>
    </dgm:pt>
    <dgm:pt modelId="{92D20C7F-7D8F-43EE-99BF-127D16A54AC0}" type="pres">
      <dgm:prSet presAssocID="{DEC36140-56C7-4B23-B8B3-F5256C29D80F}" presName="spacer" presStyleCnt="0"/>
      <dgm:spPr/>
    </dgm:pt>
    <dgm:pt modelId="{C7D6712F-FC7E-41C0-AB4C-1A78E38F090B}" type="pres">
      <dgm:prSet presAssocID="{4C3FDD5D-49FB-4711-B1D3-D81BB6EC4226}" presName="parentText" presStyleLbl="node1" presStyleIdx="2" presStyleCnt="4">
        <dgm:presLayoutVars>
          <dgm:chMax val="0"/>
          <dgm:bulletEnabled val="1"/>
        </dgm:presLayoutVars>
      </dgm:prSet>
      <dgm:spPr/>
    </dgm:pt>
    <dgm:pt modelId="{E8FF321A-B500-4680-854D-E46C44B34252}" type="pres">
      <dgm:prSet presAssocID="{07F35B66-023F-4AC0-80A5-C4533BBA1655}" presName="spacer" presStyleCnt="0"/>
      <dgm:spPr/>
    </dgm:pt>
    <dgm:pt modelId="{0B34E334-92C4-4466-99F9-E47CA3095B9F}" type="pres">
      <dgm:prSet presAssocID="{51091DE3-8C5B-482D-BC5B-5A776075A755}" presName="parentText" presStyleLbl="node1" presStyleIdx="3" presStyleCnt="4">
        <dgm:presLayoutVars>
          <dgm:chMax val="0"/>
          <dgm:bulletEnabled val="1"/>
        </dgm:presLayoutVars>
      </dgm:prSet>
      <dgm:spPr/>
    </dgm:pt>
  </dgm:ptLst>
  <dgm:cxnLst>
    <dgm:cxn modelId="{58C1216E-D86C-4D8C-A50F-6A3F4D2C4644}" srcId="{0D721511-25E9-4B72-A6D4-1D875757A081}" destId="{AD237132-24B6-42F2-AB1A-BE8180610ECC}" srcOrd="0" destOrd="0" parTransId="{6CBC6B95-140B-4FFC-B3FB-0B225E0D1282}" sibTransId="{376B8DAC-7F7C-4FE7-B685-E1C64A43DF29}"/>
    <dgm:cxn modelId="{11B17D6E-AEB8-4C6B-A01D-30E4FDA49D8D}" type="presOf" srcId="{0D721511-25E9-4B72-A6D4-1D875757A081}" destId="{5A0B90B5-B9B7-40FB-B9F5-AF9AEE66A484}" srcOrd="0" destOrd="0" presId="urn:microsoft.com/office/officeart/2005/8/layout/vList2"/>
    <dgm:cxn modelId="{773B7F58-50DD-4EE6-B535-CAA8B69F53E9}" srcId="{0D721511-25E9-4B72-A6D4-1D875757A081}" destId="{D6A2652E-26AD-4C64-A21D-F882CDC98406}" srcOrd="1" destOrd="0" parTransId="{BB1BFF88-0218-4ECB-B935-6199587B0C33}" sibTransId="{DEC36140-56C7-4B23-B8B3-F5256C29D80F}"/>
    <dgm:cxn modelId="{95AC8FA0-EEB5-4D9C-A108-1CF808DF8DA1}" srcId="{0D721511-25E9-4B72-A6D4-1D875757A081}" destId="{4C3FDD5D-49FB-4711-B1D3-D81BB6EC4226}" srcOrd="2" destOrd="0" parTransId="{71B15852-37C8-495C-B91A-DF2AB676C346}" sibTransId="{07F35B66-023F-4AC0-80A5-C4533BBA1655}"/>
    <dgm:cxn modelId="{1AFED6A2-A8BC-4B8C-A64C-FFF8DD947112}" type="presOf" srcId="{D6A2652E-26AD-4C64-A21D-F882CDC98406}" destId="{587097F7-1762-40F7-8E06-E8A241283C6B}" srcOrd="0" destOrd="0" presId="urn:microsoft.com/office/officeart/2005/8/layout/vList2"/>
    <dgm:cxn modelId="{930F2FBA-BE64-47B7-8CC6-2DCF54C760F6}" srcId="{0D721511-25E9-4B72-A6D4-1D875757A081}" destId="{51091DE3-8C5B-482D-BC5B-5A776075A755}" srcOrd="3" destOrd="0" parTransId="{5DBE748E-EA8F-4B66-8ACC-5F0D0B8E1B3B}" sibTransId="{1B11919F-484B-47FF-A57C-40C5CE0138C6}"/>
    <dgm:cxn modelId="{3C7BB6E8-97EB-43FB-94B5-FE2093C20326}" type="presOf" srcId="{AD237132-24B6-42F2-AB1A-BE8180610ECC}" destId="{0973778B-28C6-499F-B31B-E974BF3862F8}" srcOrd="0" destOrd="0" presId="urn:microsoft.com/office/officeart/2005/8/layout/vList2"/>
    <dgm:cxn modelId="{D98C35EF-2B09-4260-86E2-B9494AD7E26D}" type="presOf" srcId="{51091DE3-8C5B-482D-BC5B-5A776075A755}" destId="{0B34E334-92C4-4466-99F9-E47CA3095B9F}" srcOrd="0" destOrd="0" presId="urn:microsoft.com/office/officeart/2005/8/layout/vList2"/>
    <dgm:cxn modelId="{53A192F4-CDFF-4FAB-BA89-99D9C3A4A4AA}" type="presOf" srcId="{4C3FDD5D-49FB-4711-B1D3-D81BB6EC4226}" destId="{C7D6712F-FC7E-41C0-AB4C-1A78E38F090B}" srcOrd="0" destOrd="0" presId="urn:microsoft.com/office/officeart/2005/8/layout/vList2"/>
    <dgm:cxn modelId="{251CDD6F-51D1-4E5D-A289-0C2C7EFD25EE}" type="presParOf" srcId="{5A0B90B5-B9B7-40FB-B9F5-AF9AEE66A484}" destId="{0973778B-28C6-499F-B31B-E974BF3862F8}" srcOrd="0" destOrd="0" presId="urn:microsoft.com/office/officeart/2005/8/layout/vList2"/>
    <dgm:cxn modelId="{939FE19C-C473-4BD0-9EE7-9FF710E6A103}" type="presParOf" srcId="{5A0B90B5-B9B7-40FB-B9F5-AF9AEE66A484}" destId="{6E396341-976C-413C-8DD7-036F0689E0CD}" srcOrd="1" destOrd="0" presId="urn:microsoft.com/office/officeart/2005/8/layout/vList2"/>
    <dgm:cxn modelId="{2E29AE65-753D-407A-871C-3BBE277BD603}" type="presParOf" srcId="{5A0B90B5-B9B7-40FB-B9F5-AF9AEE66A484}" destId="{587097F7-1762-40F7-8E06-E8A241283C6B}" srcOrd="2" destOrd="0" presId="urn:microsoft.com/office/officeart/2005/8/layout/vList2"/>
    <dgm:cxn modelId="{473C41F2-A3BC-42E5-A2B2-2B4B495D64A3}" type="presParOf" srcId="{5A0B90B5-B9B7-40FB-B9F5-AF9AEE66A484}" destId="{92D20C7F-7D8F-43EE-99BF-127D16A54AC0}" srcOrd="3" destOrd="0" presId="urn:microsoft.com/office/officeart/2005/8/layout/vList2"/>
    <dgm:cxn modelId="{CE341281-F69F-4007-BCA5-50473C25E775}" type="presParOf" srcId="{5A0B90B5-B9B7-40FB-B9F5-AF9AEE66A484}" destId="{C7D6712F-FC7E-41C0-AB4C-1A78E38F090B}" srcOrd="4" destOrd="0" presId="urn:microsoft.com/office/officeart/2005/8/layout/vList2"/>
    <dgm:cxn modelId="{1DB26D0E-ABA8-43F8-B3B2-36A327F8EEB9}" type="presParOf" srcId="{5A0B90B5-B9B7-40FB-B9F5-AF9AEE66A484}" destId="{E8FF321A-B500-4680-854D-E46C44B34252}" srcOrd="5" destOrd="0" presId="urn:microsoft.com/office/officeart/2005/8/layout/vList2"/>
    <dgm:cxn modelId="{52890753-1CAC-4E20-AA70-59A808316E0D}" type="presParOf" srcId="{5A0B90B5-B9B7-40FB-B9F5-AF9AEE66A484}" destId="{0B34E334-92C4-4466-99F9-E47CA3095B9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21F9D-C3C4-4352-A163-9D93E16BC0E2}">
      <dsp:nvSpPr>
        <dsp:cNvPr id="0" name=""/>
        <dsp:cNvSpPr/>
      </dsp:nvSpPr>
      <dsp:spPr>
        <a:xfrm>
          <a:off x="0" y="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3A3C1-DC91-472B-AD82-2D4949A17E51}">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Section 7 PHA 1997 determines the meaning of harassment </a:t>
          </a:r>
          <a:endParaRPr lang="en-US" sz="3300" kern="1200"/>
        </a:p>
      </dsp:txBody>
      <dsp:txXfrm>
        <a:off x="0" y="0"/>
        <a:ext cx="6291714" cy="1382683"/>
      </dsp:txXfrm>
    </dsp:sp>
    <dsp:sp modelId="{02CD8A38-5811-426B-A748-1E9FC871978D}">
      <dsp:nvSpPr>
        <dsp:cNvPr id="0" name=""/>
        <dsp:cNvSpPr/>
      </dsp:nvSpPr>
      <dsp:spPr>
        <a:xfrm>
          <a:off x="0" y="1382683"/>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B9E84-229A-49C8-A4A9-EC9378305543}">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‘Harassment’ includes alarm &amp; distress</a:t>
          </a:r>
          <a:endParaRPr lang="en-US" sz="3300" kern="1200"/>
        </a:p>
      </dsp:txBody>
      <dsp:txXfrm>
        <a:off x="0" y="1382683"/>
        <a:ext cx="6291714" cy="1382683"/>
      </dsp:txXfrm>
    </dsp:sp>
    <dsp:sp modelId="{FE1A005D-4088-41B3-8D21-EAAD8867D008}">
      <dsp:nvSpPr>
        <dsp:cNvPr id="0" name=""/>
        <dsp:cNvSpPr/>
      </dsp:nvSpPr>
      <dsp:spPr>
        <a:xfrm>
          <a:off x="0" y="2765367"/>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7D42F-6AEB-4615-B476-009B890880C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It can be either/or alarm or distress- no need for both together.</a:t>
          </a:r>
          <a:endParaRPr lang="en-US" sz="3300" kern="1200"/>
        </a:p>
      </dsp:txBody>
      <dsp:txXfrm>
        <a:off x="0" y="2765367"/>
        <a:ext cx="6291714" cy="1382683"/>
      </dsp:txXfrm>
    </dsp:sp>
    <dsp:sp modelId="{B6B736A1-F08B-447F-91E6-8A67425E451B}">
      <dsp:nvSpPr>
        <dsp:cNvPr id="0" name=""/>
        <dsp:cNvSpPr/>
      </dsp:nvSpPr>
      <dsp:spPr>
        <a:xfrm>
          <a:off x="0" y="4148051"/>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AC98F-7097-4D40-A587-3B03D19EFF1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behaviour is repeated and is unwanted by the victim. </a:t>
          </a:r>
          <a:endParaRPr lang="en-US" sz="3300" kern="1200"/>
        </a:p>
      </dsp:txBody>
      <dsp:txXfrm>
        <a:off x="0" y="4148051"/>
        <a:ext cx="6291714" cy="1382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74474-258D-478F-BF03-60C2B0480532}">
      <dsp:nvSpPr>
        <dsp:cNvPr id="0" name=""/>
        <dsp:cNvSpPr/>
      </dsp:nvSpPr>
      <dsp:spPr>
        <a:xfrm>
          <a:off x="4446" y="392734"/>
          <a:ext cx="1944320" cy="380667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It is possible for the acts of harassment to be passed on via a 3rd party</a:t>
          </a:r>
          <a:endParaRPr lang="en-US" sz="1800" kern="1200">
            <a:solidFill>
              <a:schemeClr val="tx1"/>
            </a:solidFill>
          </a:endParaRPr>
        </a:p>
      </dsp:txBody>
      <dsp:txXfrm>
        <a:off x="61393" y="449681"/>
        <a:ext cx="1830426" cy="3692784"/>
      </dsp:txXfrm>
    </dsp:sp>
    <dsp:sp modelId="{7A421FBF-E712-455E-83F7-FF61E459F548}">
      <dsp:nvSpPr>
        <dsp:cNvPr id="0" name=""/>
        <dsp:cNvSpPr/>
      </dsp:nvSpPr>
      <dsp:spPr>
        <a:xfrm>
          <a:off x="2143199" y="2054978"/>
          <a:ext cx="412195" cy="4821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143199" y="2151416"/>
        <a:ext cx="288537" cy="289315"/>
      </dsp:txXfrm>
    </dsp:sp>
    <dsp:sp modelId="{98FD2715-ABF9-4F17-8D23-81781CFADE80}">
      <dsp:nvSpPr>
        <dsp:cNvPr id="0" name=""/>
        <dsp:cNvSpPr/>
      </dsp:nvSpPr>
      <dsp:spPr>
        <a:xfrm>
          <a:off x="2726495" y="392734"/>
          <a:ext cx="1944320" cy="3806678"/>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kern="1200">
            <a:solidFill>
              <a:schemeClr val="tx1"/>
            </a:solidFill>
          </a:endParaRPr>
        </a:p>
      </dsp:txBody>
      <dsp:txXfrm>
        <a:off x="2783442" y="449681"/>
        <a:ext cx="1830426" cy="3692784"/>
      </dsp:txXfrm>
    </dsp:sp>
    <dsp:sp modelId="{CF15106E-BC12-4B0A-9EAB-5A2BA6C0AAD7}">
      <dsp:nvSpPr>
        <dsp:cNvPr id="0" name=""/>
        <dsp:cNvSpPr/>
      </dsp:nvSpPr>
      <dsp:spPr>
        <a:xfrm>
          <a:off x="4865247" y="2054978"/>
          <a:ext cx="412195" cy="4821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65247" y="2151416"/>
        <a:ext cx="288537" cy="289315"/>
      </dsp:txXfrm>
    </dsp:sp>
    <dsp:sp modelId="{D5572EF4-7165-40A4-8196-1829AB8B10B7}">
      <dsp:nvSpPr>
        <dsp:cNvPr id="0" name=""/>
        <dsp:cNvSpPr/>
      </dsp:nvSpPr>
      <dsp:spPr>
        <a:xfrm>
          <a:off x="5448544" y="392734"/>
          <a:ext cx="1944320" cy="3806678"/>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Kellett on each occasion requested that the victim should not be informed of the allegations</a:t>
          </a:r>
          <a:endParaRPr lang="en-US" sz="1800" kern="1200">
            <a:solidFill>
              <a:schemeClr val="tx1"/>
            </a:solidFill>
          </a:endParaRPr>
        </a:p>
      </dsp:txBody>
      <dsp:txXfrm>
        <a:off x="5505491" y="449681"/>
        <a:ext cx="1830426" cy="3692784"/>
      </dsp:txXfrm>
    </dsp:sp>
    <dsp:sp modelId="{E39B0A51-D444-40E9-8B99-CE575A377C7B}">
      <dsp:nvSpPr>
        <dsp:cNvPr id="0" name=""/>
        <dsp:cNvSpPr/>
      </dsp:nvSpPr>
      <dsp:spPr>
        <a:xfrm>
          <a:off x="7587296" y="2054978"/>
          <a:ext cx="412195" cy="4821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587296" y="2151416"/>
        <a:ext cx="288537" cy="289315"/>
      </dsp:txXfrm>
    </dsp:sp>
    <dsp:sp modelId="{BDC842BF-7874-45A0-9995-3CB0543AB035}">
      <dsp:nvSpPr>
        <dsp:cNvPr id="0" name=""/>
        <dsp:cNvSpPr/>
      </dsp:nvSpPr>
      <dsp:spPr>
        <a:xfrm>
          <a:off x="8170592" y="392734"/>
          <a:ext cx="1944320" cy="380667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However, this was ignored &amp; the victim was informed of the allegations by the 3rd party employer &amp; caused upset</a:t>
          </a:r>
          <a:endParaRPr lang="en-US" sz="1800" kern="1200">
            <a:solidFill>
              <a:schemeClr val="tx1"/>
            </a:solidFill>
          </a:endParaRPr>
        </a:p>
      </dsp:txBody>
      <dsp:txXfrm>
        <a:off x="8227539" y="449681"/>
        <a:ext cx="1830426" cy="3692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2A0BD-42A4-4E88-B7DC-993EDD18D788}">
      <dsp:nvSpPr>
        <dsp:cNvPr id="0" name=""/>
        <dsp:cNvSpPr/>
      </dsp:nvSpPr>
      <dsp:spPr>
        <a:xfrm>
          <a:off x="0" y="229436"/>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Know</a:t>
          </a:r>
        </a:p>
      </dsp:txBody>
      <dsp:txXfrm>
        <a:off x="40980" y="270416"/>
        <a:ext cx="6631592" cy="757514"/>
      </dsp:txXfrm>
    </dsp:sp>
    <dsp:sp modelId="{69E74913-BD21-4BA1-B7EF-6F5541268BB3}">
      <dsp:nvSpPr>
        <dsp:cNvPr id="0" name=""/>
        <dsp:cNvSpPr/>
      </dsp:nvSpPr>
      <dsp:spPr>
        <a:xfrm>
          <a:off x="0" y="1169711"/>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Or</a:t>
          </a:r>
        </a:p>
      </dsp:txBody>
      <dsp:txXfrm>
        <a:off x="40980" y="1210691"/>
        <a:ext cx="6631592" cy="757514"/>
      </dsp:txXfrm>
    </dsp:sp>
    <dsp:sp modelId="{AC255B05-4D35-455C-84A5-BF7A95E5296D}">
      <dsp:nvSpPr>
        <dsp:cNvPr id="0" name=""/>
        <dsp:cNvSpPr/>
      </dsp:nvSpPr>
      <dsp:spPr>
        <a:xfrm>
          <a:off x="0" y="2109986"/>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Ought to know</a:t>
          </a:r>
        </a:p>
      </dsp:txBody>
      <dsp:txXfrm>
        <a:off x="40980" y="2150966"/>
        <a:ext cx="6631592" cy="757514"/>
      </dsp:txXfrm>
    </dsp:sp>
    <dsp:sp modelId="{72E01AC9-973B-4D23-8C77-FC39F3ED77E3}">
      <dsp:nvSpPr>
        <dsp:cNvPr id="0" name=""/>
        <dsp:cNvSpPr/>
      </dsp:nvSpPr>
      <dsp:spPr>
        <a:xfrm>
          <a:off x="0" y="3050260"/>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Amounts to harassment of another</a:t>
          </a:r>
        </a:p>
      </dsp:txBody>
      <dsp:txXfrm>
        <a:off x="40980" y="3091240"/>
        <a:ext cx="6631592" cy="757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6AB13-3669-4616-81F8-9D7EBE77D90B}">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493FB-211D-4F5C-90FF-EC3C47AFCEDE}">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Section 32 Crime &amp; Disorder Act 1998</a:t>
          </a:r>
          <a:endParaRPr lang="en-US" sz="2500" kern="1200" dirty="0"/>
        </a:p>
      </dsp:txBody>
      <dsp:txXfrm>
        <a:off x="585701" y="1066737"/>
        <a:ext cx="4337991" cy="2693452"/>
      </dsp:txXfrm>
    </dsp:sp>
    <dsp:sp modelId="{6374BA7A-6A25-4113-95F7-736D31D78D1B}">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76329-C67C-42F2-A4C3-DA87954C866B}">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Specifies the offence of Harassment (S2, 2A, 4, 4A) which can be racially or religiously aggravated thereby increasing the powers available to courts when sentencing </a:t>
          </a:r>
          <a:endParaRPr lang="en-US" sz="2500" kern="1200"/>
        </a:p>
      </dsp:txBody>
      <dsp:txXfrm>
        <a:off x="6092527" y="1066737"/>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D85BD-576F-49AD-BFC4-E6B6DE041DFA}">
      <dsp:nvSpPr>
        <dsp:cNvPr id="0" name=""/>
        <dsp:cNvSpPr/>
      </dsp:nvSpPr>
      <dsp:spPr>
        <a:xfrm>
          <a:off x="819983" y="2124"/>
          <a:ext cx="2868885" cy="17213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 the time OR immediately before OR immediately after committing the offence</a:t>
          </a:r>
          <a:endParaRPr lang="en-US" sz="2200" kern="1200"/>
        </a:p>
      </dsp:txBody>
      <dsp:txXfrm>
        <a:off x="819983" y="2124"/>
        <a:ext cx="2868885" cy="1721331"/>
      </dsp:txXfrm>
    </dsp:sp>
    <dsp:sp modelId="{37D7672C-72E5-4E2E-BB84-434730A595E5}">
      <dsp:nvSpPr>
        <dsp:cNvPr id="0" name=""/>
        <dsp:cNvSpPr/>
      </dsp:nvSpPr>
      <dsp:spPr>
        <a:xfrm>
          <a:off x="3975757" y="2124"/>
          <a:ext cx="2868885" cy="1721331"/>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offender demonstrates towards the victim hostility based on the victim’s </a:t>
          </a:r>
          <a:endParaRPr lang="en-US" sz="2200" kern="1200"/>
        </a:p>
      </dsp:txBody>
      <dsp:txXfrm>
        <a:off x="3975757" y="2124"/>
        <a:ext cx="2868885" cy="1721331"/>
      </dsp:txXfrm>
    </dsp:sp>
    <dsp:sp modelId="{972937F1-C384-4A8C-B12B-4000875CB607}">
      <dsp:nvSpPr>
        <dsp:cNvPr id="0" name=""/>
        <dsp:cNvSpPr/>
      </dsp:nvSpPr>
      <dsp:spPr>
        <a:xfrm>
          <a:off x="7131531" y="2124"/>
          <a:ext cx="2868885" cy="1721331"/>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Membership OR presumed membership of a racial or religious group OR </a:t>
          </a:r>
          <a:endParaRPr lang="en-US" sz="2200" kern="1200"/>
        </a:p>
      </dsp:txBody>
      <dsp:txXfrm>
        <a:off x="7131531" y="2124"/>
        <a:ext cx="2868885" cy="1721331"/>
      </dsp:txXfrm>
    </dsp:sp>
    <dsp:sp modelId="{3C01573C-8CB6-455F-8C84-868216F7FA5F}">
      <dsp:nvSpPr>
        <dsp:cNvPr id="0" name=""/>
        <dsp:cNvSpPr/>
      </dsp:nvSpPr>
      <dsp:spPr>
        <a:xfrm>
          <a:off x="2397870" y="2010343"/>
          <a:ext cx="2868885" cy="1721331"/>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offence is motivated (wholly or partly) by hostility towards members of a</a:t>
          </a:r>
          <a:endParaRPr lang="en-US" sz="2200" kern="1200"/>
        </a:p>
      </dsp:txBody>
      <dsp:txXfrm>
        <a:off x="2397870" y="2010343"/>
        <a:ext cx="2868885" cy="1721331"/>
      </dsp:txXfrm>
    </dsp:sp>
    <dsp:sp modelId="{45139EC9-68D4-4E96-9756-D5DB0DE1BDD8}">
      <dsp:nvSpPr>
        <dsp:cNvPr id="0" name=""/>
        <dsp:cNvSpPr/>
      </dsp:nvSpPr>
      <dsp:spPr>
        <a:xfrm>
          <a:off x="5553644" y="2010343"/>
          <a:ext cx="2868885" cy="172133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Racial OR Religious group based on their membership of that group</a:t>
          </a:r>
          <a:endParaRPr lang="en-US" sz="2200" kern="1200"/>
        </a:p>
      </dsp:txBody>
      <dsp:txXfrm>
        <a:off x="5553644" y="2010343"/>
        <a:ext cx="2868885" cy="17213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3778B-28C6-499F-B31B-E974BF3862F8}">
      <dsp:nvSpPr>
        <dsp:cNvPr id="0" name=""/>
        <dsp:cNvSpPr/>
      </dsp:nvSpPr>
      <dsp:spPr>
        <a:xfrm>
          <a:off x="0" y="82777"/>
          <a:ext cx="4828172" cy="13197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 offence will be committed if the course of conduct was carried out either:</a:t>
          </a:r>
          <a:endParaRPr lang="en-US" sz="2400" kern="1200"/>
        </a:p>
      </dsp:txBody>
      <dsp:txXfrm>
        <a:off x="64425" y="147202"/>
        <a:ext cx="4699322" cy="1190909"/>
      </dsp:txXfrm>
    </dsp:sp>
    <dsp:sp modelId="{587097F7-1762-40F7-8E06-E8A241283C6B}">
      <dsp:nvSpPr>
        <dsp:cNvPr id="0" name=""/>
        <dsp:cNvSpPr/>
      </dsp:nvSpPr>
      <dsp:spPr>
        <a:xfrm>
          <a:off x="0" y="1471657"/>
          <a:ext cx="4828172" cy="131975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For the purpose of either preventing or detecting crime</a:t>
          </a:r>
          <a:endParaRPr lang="en-US" sz="2400" kern="1200"/>
        </a:p>
      </dsp:txBody>
      <dsp:txXfrm>
        <a:off x="64425" y="1536082"/>
        <a:ext cx="4699322" cy="1190909"/>
      </dsp:txXfrm>
    </dsp:sp>
    <dsp:sp modelId="{C7D6712F-FC7E-41C0-AB4C-1A78E38F090B}">
      <dsp:nvSpPr>
        <dsp:cNvPr id="0" name=""/>
        <dsp:cNvSpPr/>
      </dsp:nvSpPr>
      <dsp:spPr>
        <a:xfrm>
          <a:off x="0" y="2860537"/>
          <a:ext cx="4828172" cy="131975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Under a rule of law</a:t>
          </a:r>
          <a:endParaRPr lang="en-US" sz="2400" kern="1200"/>
        </a:p>
      </dsp:txBody>
      <dsp:txXfrm>
        <a:off x="64425" y="2924962"/>
        <a:ext cx="4699322" cy="1190909"/>
      </dsp:txXfrm>
    </dsp:sp>
    <dsp:sp modelId="{0B34E334-92C4-4466-99F9-E47CA3095B9F}">
      <dsp:nvSpPr>
        <dsp:cNvPr id="0" name=""/>
        <dsp:cNvSpPr/>
      </dsp:nvSpPr>
      <dsp:spPr>
        <a:xfrm>
          <a:off x="0" y="4249417"/>
          <a:ext cx="4828172" cy="13197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That in particular circumstances the pursuit of the conduct was reasonable </a:t>
          </a:r>
          <a:endParaRPr lang="en-US" sz="2400" kern="1200"/>
        </a:p>
      </dsp:txBody>
      <dsp:txXfrm>
        <a:off x="64425" y="4313842"/>
        <a:ext cx="4699322" cy="11909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357F0F-7073-4075-9709-F5891B6BA2C3}" type="datetimeFigureOut">
              <a:rPr lang="en-GB" smtClean="0"/>
              <a:t>05/08/2024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0B5DC-2182-470A-90E2-FD79996AE8D8}" type="slidenum">
              <a:rPr lang="en-GB" smtClean="0"/>
              <a:t>‹#›</a:t>
            </a:fld>
            <a:endParaRPr lang="en-GB"/>
          </a:p>
        </p:txBody>
      </p:sp>
    </p:spTree>
    <p:extLst>
      <p:ext uri="{BB962C8B-B14F-4D97-AF65-F5344CB8AC3E}">
        <p14:creationId xmlns:p14="http://schemas.microsoft.com/office/powerpoint/2010/main" val="148832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GHM6ZH1E1pg"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library.college.police.uk/docs/appref/Stalking-or-harassment-advice-for-investigators.pdf#:~:text=A%20pattern%20of%20unwanted%2C%20fixated%20and%20obsessive%20behaviour,history%20of%20incidents%20to%20identify%20patterns%20of%20behaviour."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the offence of harassment as stipulated by S1 of the Protection from harassment Act 1997. </a:t>
            </a:r>
          </a:p>
          <a:p>
            <a:r>
              <a:rPr lang="en-GB" dirty="0"/>
              <a:t>2. Outline the offence of harassment as stipulated by S2 and S4 of the Protection from Harassment Act 1997 and defences applicable in the Act. </a:t>
            </a:r>
          </a:p>
          <a:p>
            <a:r>
              <a:rPr lang="en-GB" dirty="0"/>
              <a:t>3. State the offence of stalking as stipulated by S2A and S4A of the protection from Harassment Act 1997 and defences applicable in the Act.</a:t>
            </a:r>
          </a:p>
          <a:p>
            <a:r>
              <a:rPr lang="en-GB" dirty="0"/>
              <a:t> 4. Identify behaviours that constitute stalking and harassment. </a:t>
            </a:r>
          </a:p>
          <a:p>
            <a:r>
              <a:rPr lang="en-GB" dirty="0"/>
              <a:t>5. State the offence of racially and religiously aggravated harassment as stipulated by the Crime and Disorder Act 1998. </a:t>
            </a:r>
          </a:p>
          <a:p>
            <a:r>
              <a:rPr lang="en-GB" dirty="0"/>
              <a:t>6. Describe the information to be recorded by an officer when dealing with a victim of stalking/harassment.</a:t>
            </a:r>
          </a:p>
          <a:p>
            <a:r>
              <a:rPr lang="en-GB" dirty="0"/>
              <a:t> 7. Describe the actions that can be taken by the police when safeguarding a victim of stalking/harassment.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2</a:t>
            </a:fld>
            <a:endParaRPr lang="en-GB"/>
          </a:p>
        </p:txBody>
      </p:sp>
    </p:spTree>
    <p:extLst>
      <p:ext uri="{BB962C8B-B14F-4D97-AF65-F5344CB8AC3E}">
        <p14:creationId xmlns:p14="http://schemas.microsoft.com/office/powerpoint/2010/main" val="1895005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harassment?</a:t>
            </a:r>
          </a:p>
          <a:p>
            <a:endParaRPr lang="en-GB" dirty="0"/>
          </a:p>
          <a:p>
            <a:r>
              <a:rPr lang="en-GB" dirty="0"/>
              <a:t>5 mins Find the definition of S1 Protection from Harassment Act 1997</a:t>
            </a:r>
          </a:p>
        </p:txBody>
      </p:sp>
      <p:sp>
        <p:nvSpPr>
          <p:cNvPr id="4" name="Slide Number Placeholder 3"/>
          <p:cNvSpPr>
            <a:spLocks noGrp="1"/>
          </p:cNvSpPr>
          <p:nvPr>
            <p:ph type="sldNum" sz="quarter" idx="5"/>
          </p:nvPr>
        </p:nvSpPr>
        <p:spPr/>
        <p:txBody>
          <a:bodyPr/>
          <a:lstStyle/>
          <a:p>
            <a:fld id="{1040B5DC-2182-470A-90E2-FD79996AE8D8}" type="slidenum">
              <a:rPr lang="en-GB" smtClean="0"/>
              <a:t>3</a:t>
            </a:fld>
            <a:endParaRPr lang="en-GB"/>
          </a:p>
        </p:txBody>
      </p:sp>
    </p:spTree>
    <p:extLst>
      <p:ext uri="{BB962C8B-B14F-4D97-AF65-F5344CB8AC3E}">
        <p14:creationId xmlns:p14="http://schemas.microsoft.com/office/powerpoint/2010/main" val="319718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Section 2 merely states that – a person who pursues a course of conduct in breach of section 1 or 1A commits an offence</a:t>
            </a:r>
          </a:p>
          <a:p>
            <a:endParaRPr lang="en-GB"/>
          </a:p>
          <a:p>
            <a:r>
              <a:rPr lang="en-GB"/>
              <a:t> Summary Offence – 6 months imprisonment and/or fine - not exceeding £5000 </a:t>
            </a:r>
          </a:p>
          <a:p>
            <a:endParaRPr lang="en-GB"/>
          </a:p>
          <a:p>
            <a:r>
              <a:rPr lang="en-GB"/>
              <a:t>Court can also impose a Restraining Order </a:t>
            </a:r>
          </a:p>
          <a:p>
            <a:endParaRPr lang="en-GB"/>
          </a:p>
          <a:p>
            <a:r>
              <a:rPr lang="en-GB"/>
              <a:t>Three defences are available to the section 2 offence: that the course of conduct was pursued for the purpose of preventing or detecting crime; that it was pursued under any enactment or rule of law or to comply with any condition or requirement imposed by any person under any enactment; or that in the particular circumstances the pursuit of the course of conduct was</a:t>
            </a:r>
          </a:p>
        </p:txBody>
      </p:sp>
      <p:sp>
        <p:nvSpPr>
          <p:cNvPr id="4" name="Slide Number Placeholder 3"/>
          <p:cNvSpPr>
            <a:spLocks noGrp="1"/>
          </p:cNvSpPr>
          <p:nvPr>
            <p:ph type="sldNum" sz="quarter" idx="5"/>
          </p:nvPr>
        </p:nvSpPr>
        <p:spPr/>
        <p:txBody>
          <a:bodyPr/>
          <a:lstStyle/>
          <a:p>
            <a:fld id="{1040B5DC-2182-470A-90E2-FD79996AE8D8}" type="slidenum">
              <a:rPr lang="en-GB" smtClean="0"/>
              <a:t>4</a:t>
            </a:fld>
            <a:endParaRPr lang="en-GB"/>
          </a:p>
        </p:txBody>
      </p:sp>
    </p:spTree>
    <p:extLst>
      <p:ext uri="{BB962C8B-B14F-4D97-AF65-F5344CB8AC3E}">
        <p14:creationId xmlns:p14="http://schemas.microsoft.com/office/powerpoint/2010/main" val="978655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a:t>
            </a:r>
          </a:p>
          <a:p>
            <a:endParaRPr lang="en-GB"/>
          </a:p>
          <a:p>
            <a:r>
              <a:rPr lang="en-GB"/>
              <a:t>S1(1A) was inserted in 2005 by the Serious organised Crime act 2005 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err="1"/>
              <a:t>i.e</a:t>
            </a:r>
            <a:r>
              <a:rPr lang="en-GB"/>
              <a:t> that </a:t>
            </a:r>
            <a:r>
              <a:rPr lang="en-GB" err="1"/>
              <a:t>Mens</a:t>
            </a:r>
            <a:r>
              <a:rPr lang="en-GB"/>
              <a:t> Rea that intent)any person (not necessarily one of the persons being harassed) not to do something that he is entitled to do or to do something he is not under any obligation to do. </a:t>
            </a:r>
          </a:p>
          <a:p>
            <a:endParaRPr lang="en-GB"/>
          </a:p>
          <a:p>
            <a:r>
              <a:rPr lang="en-GB"/>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 However, a course of conduct must involve conduct on at least two occasions, and in relation to the harassment of two or more persons, it means conduct on at least one occasion in relation to each person. It is clearly a matter for the courts, on a case by </a:t>
            </a:r>
          </a:p>
        </p:txBody>
      </p:sp>
      <p:sp>
        <p:nvSpPr>
          <p:cNvPr id="4" name="Slide Number Placeholder 3"/>
          <p:cNvSpPr>
            <a:spLocks noGrp="1"/>
          </p:cNvSpPr>
          <p:nvPr>
            <p:ph type="sldNum" sz="quarter" idx="5"/>
          </p:nvPr>
        </p:nvSpPr>
        <p:spPr/>
        <p:txBody>
          <a:bodyPr/>
          <a:lstStyle/>
          <a:p>
            <a:fld id="{1040B5DC-2182-470A-90E2-FD79996AE8D8}" type="slidenum">
              <a:rPr lang="en-GB" smtClean="0"/>
              <a:t>5</a:t>
            </a:fld>
            <a:endParaRPr lang="en-GB"/>
          </a:p>
        </p:txBody>
      </p:sp>
    </p:spTree>
    <p:extLst>
      <p:ext uri="{BB962C8B-B14F-4D97-AF65-F5344CB8AC3E}">
        <p14:creationId xmlns:p14="http://schemas.microsoft.com/office/powerpoint/2010/main" val="52975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least 2 occasions, however the fewer and wider spread the incidents, the less likely that harassment will be proven. Incidents a year apart could be a course of conduct –e.g. a threat to do something bad on an anniversary</a:t>
            </a:r>
          </a:p>
          <a:p>
            <a:endParaRPr lang="en-GB" dirty="0"/>
          </a:p>
          <a:p>
            <a:r>
              <a:rPr lang="en-GB" dirty="0"/>
              <a:t> In relation to two or more persons, conduct on at least one occasion in relation to each of those persons. </a:t>
            </a:r>
          </a:p>
          <a:p>
            <a:endParaRPr lang="en-GB" dirty="0"/>
          </a:p>
          <a:p>
            <a:r>
              <a:rPr lang="en-GB" dirty="0"/>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a:t>
            </a:r>
          </a:p>
          <a:p>
            <a:endParaRPr lang="en-GB" dirty="0"/>
          </a:p>
          <a:p>
            <a:r>
              <a:rPr lang="en-GB" dirty="0"/>
              <a:t>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endParaRPr lang="en-GB" dirty="0"/>
          </a:p>
          <a:p>
            <a:endParaRPr lang="en-GB" dirty="0"/>
          </a:p>
          <a:p>
            <a:r>
              <a:rPr lang="en-GB" dirty="0"/>
              <a:t> In the case of R v Kelly 2003 several calls made to a mobile phone over a very short period of time were found to be a harassing course of action. The phone calls were not even answered – with the victim later listening to the messages left by the defendant – replaying each message one after another. 6 The victim was found to be harassed by the conduct as a whole rather than each individual call or message </a:t>
            </a:r>
          </a:p>
        </p:txBody>
      </p:sp>
      <p:sp>
        <p:nvSpPr>
          <p:cNvPr id="4" name="Slide Number Placeholder 3"/>
          <p:cNvSpPr>
            <a:spLocks noGrp="1"/>
          </p:cNvSpPr>
          <p:nvPr>
            <p:ph type="sldNum" sz="quarter" idx="5"/>
          </p:nvPr>
        </p:nvSpPr>
        <p:spPr/>
        <p:txBody>
          <a:bodyPr/>
          <a:lstStyle/>
          <a:p>
            <a:fld id="{1040B5DC-2182-470A-90E2-FD79996AE8D8}" type="slidenum">
              <a:rPr lang="en-GB" smtClean="0"/>
              <a:t>6</a:t>
            </a:fld>
            <a:endParaRPr lang="en-GB"/>
          </a:p>
        </p:txBody>
      </p:sp>
    </p:spTree>
    <p:extLst>
      <p:ext uri="{BB962C8B-B14F-4D97-AF65-F5344CB8AC3E}">
        <p14:creationId xmlns:p14="http://schemas.microsoft.com/office/powerpoint/2010/main" val="1840911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‘Likely to cause’ alarm or distress It can be either/or alarm or distress – it does not have to be both together (DPP v </a:t>
            </a:r>
            <a:r>
              <a:rPr lang="en-GB" err="1"/>
              <a:t>Ramsdale</a:t>
            </a:r>
            <a:r>
              <a:rPr lang="en-GB"/>
              <a:t> 2000)</a:t>
            </a:r>
          </a:p>
          <a:p>
            <a:endParaRPr lang="en-GB"/>
          </a:p>
          <a:p>
            <a:r>
              <a:rPr lang="en-GB"/>
              <a:t> The behaviour is repeated and unwanted by the victim which causes the victim alarm or distress. </a:t>
            </a:r>
          </a:p>
          <a:p>
            <a:endParaRPr lang="en-GB"/>
          </a:p>
          <a:p>
            <a:r>
              <a:rPr lang="en-GB"/>
              <a:t>Prosecution under 2 or 4 requires proof of harassment. In addition, there must be proof the conduct was targeted at an individual, was calculated to cause alarm/distress and was oppressive and unreasonable.</a:t>
            </a:r>
          </a:p>
          <a:p>
            <a:endParaRPr lang="en-GB"/>
          </a:p>
          <a:p>
            <a:r>
              <a:rPr lang="en-GB"/>
              <a:t> Closely connected groups may also be subjected to ‘collective’ harassment. This is not generally directed at an individual but rather at members of a group. </a:t>
            </a:r>
            <a:r>
              <a:rPr lang="en-GB" err="1"/>
              <a:t>Eg</a:t>
            </a:r>
            <a:r>
              <a:rPr lang="en-GB"/>
              <a:t>, those engaged in a specific trade or profession.</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7</a:t>
            </a:fld>
            <a:endParaRPr lang="en-GB"/>
          </a:p>
        </p:txBody>
      </p:sp>
    </p:spTree>
    <p:extLst>
      <p:ext uri="{BB962C8B-B14F-4D97-AF65-F5344CB8AC3E}">
        <p14:creationId xmlns:p14="http://schemas.microsoft.com/office/powerpoint/2010/main" val="554811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Kellet was convicted of pursuing a course of conduct which amounted to harassment contrary to Sections 1 &amp; 2 PHA 1997. The offence was complete when the victim was told of the calls by the 3rd party employer – so long as Kellet knew or ought to have known the calls he made to the employer amounted to harassment. That was so even if Kellet asked that the victim not be told about the allegations</a:t>
            </a:r>
          </a:p>
          <a:p>
            <a:endParaRPr lang="en-GB" dirty="0"/>
          </a:p>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8</a:t>
            </a:fld>
            <a:endParaRPr lang="en-GB"/>
          </a:p>
        </p:txBody>
      </p:sp>
    </p:spTree>
    <p:extLst>
      <p:ext uri="{BB962C8B-B14F-4D97-AF65-F5344CB8AC3E}">
        <p14:creationId xmlns:p14="http://schemas.microsoft.com/office/powerpoint/2010/main" val="4134465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OUGHT TO KNOW - Objective test - It is irrelevant whether the accused was actually subjectively aware that their conduct amounted to harassment. Even if they are oblivious to the fact their conduct amounted to harassment – they would still be guilty if a reasonable person in possession of the same information would think the conduct would amount to harassment. </a:t>
            </a:r>
          </a:p>
          <a:p>
            <a:endParaRPr lang="en-GB"/>
          </a:p>
          <a:p>
            <a:r>
              <a:rPr lang="en-GB"/>
              <a:t>KNOW -Straightforward concept. Subjective awareness in the mind of the defendant that what they were doing amounted to 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9</a:t>
            </a:fld>
            <a:endParaRPr lang="en-GB"/>
          </a:p>
        </p:txBody>
      </p:sp>
    </p:spTree>
    <p:extLst>
      <p:ext uri="{BB962C8B-B14F-4D97-AF65-F5344CB8AC3E}">
        <p14:creationId xmlns:p14="http://schemas.microsoft.com/office/powerpoint/2010/main" val="3135541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Defence - Putting People in Fear of Violence - s.4 Section 4 also includes the following statutory defences. It is for the defendant to show that: </a:t>
            </a:r>
          </a:p>
          <a:p>
            <a:endParaRPr lang="en-GB" sz="1400" dirty="0"/>
          </a:p>
          <a:p>
            <a:endParaRPr lang="en-GB" sz="1400" dirty="0"/>
          </a:p>
          <a:p>
            <a:r>
              <a:rPr lang="en-GB" sz="1400" dirty="0"/>
              <a:t>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p>
          <a:p>
            <a:endParaRPr lang="en-GB" sz="1400" dirty="0"/>
          </a:p>
          <a:p>
            <a:r>
              <a:rPr lang="en-GB" sz="2000" dirty="0"/>
              <a:t>Either way offence 5 years imprisonment on indictment 6 months and/or Fine summarily The elements of the section 4 offence are: a course of conduct; which causes another to fear that violence will be used against him Personally and not a 3rd party (Mohammed Ali </a:t>
            </a:r>
            <a:r>
              <a:rPr lang="en-GB" sz="2000" dirty="0" err="1"/>
              <a:t>Caurti</a:t>
            </a:r>
            <a:r>
              <a:rPr lang="en-GB" sz="2000" dirty="0"/>
              <a:t> v DPP 2001); and which the defendant knows or ought to know will cause another to fear that violence will be used against him; and the defendant ought to know that his course of conduct will cause another to fear that violence will be used against them if a reasonable person in possession of the same information would think that the course of conduct would cause the other so to fear on that occasion. </a:t>
            </a:r>
          </a:p>
          <a:p>
            <a:endParaRPr lang="en-GB" sz="2000" dirty="0"/>
          </a:p>
          <a:p>
            <a:r>
              <a:rPr lang="en-GB" sz="2000" dirty="0"/>
              <a:t>The course of conduct must cause the victim to fear the violence WILL rather than MIGHT be used. Classic exam trip up involves circumstances causing the victim to be in fear of what might happen in the future – this is not enough (R v Henley 2002) Defence - Putting People in Fear of Violence - s.4 Section 4 also includes the following statutory defences. It is for the defendant to show that: 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endParaRPr lang="en-GB" sz="1400" dirty="0"/>
          </a:p>
        </p:txBody>
      </p:sp>
      <p:sp>
        <p:nvSpPr>
          <p:cNvPr id="4" name="Slide Number Placeholder 3"/>
          <p:cNvSpPr>
            <a:spLocks noGrp="1"/>
          </p:cNvSpPr>
          <p:nvPr>
            <p:ph type="sldNum" sz="quarter" idx="5"/>
          </p:nvPr>
        </p:nvSpPr>
        <p:spPr/>
        <p:txBody>
          <a:bodyPr/>
          <a:lstStyle/>
          <a:p>
            <a:fld id="{1040B5DC-2182-470A-90E2-FD79996AE8D8}" type="slidenum">
              <a:rPr lang="en-GB" smtClean="0"/>
              <a:t>10</a:t>
            </a:fld>
            <a:endParaRPr lang="en-GB"/>
          </a:p>
        </p:txBody>
      </p:sp>
    </p:spTree>
    <p:extLst>
      <p:ext uri="{BB962C8B-B14F-4D97-AF65-F5344CB8AC3E}">
        <p14:creationId xmlns:p14="http://schemas.microsoft.com/office/powerpoint/2010/main" val="1976784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12</a:t>
            </a:fld>
            <a:endParaRPr lang="en-GB"/>
          </a:p>
        </p:txBody>
      </p:sp>
    </p:spTree>
    <p:extLst>
      <p:ext uri="{BB962C8B-B14F-4D97-AF65-F5344CB8AC3E}">
        <p14:creationId xmlns:p14="http://schemas.microsoft.com/office/powerpoint/2010/main" val="2691187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S2 and 2A Either way offence Summary 6 months imprisonment and/or fine Indictment maximum 2 years imprisonment and/or fine </a:t>
            </a:r>
          </a:p>
          <a:p>
            <a:endParaRPr lang="en-GB"/>
          </a:p>
          <a:p>
            <a:r>
              <a:rPr lang="en-GB"/>
              <a:t>S4 and 4A Either way offence Summary 6 months imprisonment Crown court 14 years The Crime &amp; Disorder Act takes existing offences and sets out circumstances in which those existing offences become racially or religiously aggravated.</a:t>
            </a:r>
          </a:p>
          <a:p>
            <a:endParaRPr lang="en-GB"/>
          </a:p>
          <a:p>
            <a:endParaRPr lang="en-GB"/>
          </a:p>
          <a:p>
            <a:endParaRPr lang="en-GB"/>
          </a:p>
          <a:p>
            <a:r>
              <a:rPr lang="en-GB"/>
              <a:t> The ‘aggravated’ form of the offence carries a higher maximum penalty than the ordinary form of the offence Offences that can become racially or religiously aggravated can be grouped into 4 categories: </a:t>
            </a:r>
          </a:p>
          <a:p>
            <a:endParaRPr lang="en-GB"/>
          </a:p>
          <a:p>
            <a:r>
              <a:rPr lang="en-GB"/>
              <a:t>13 Assaults – s20 wounding or GBH – s47 ABH – common assault/battery s.39 CJA 1988 – note that s18 GBH with intent is not covered as already carries a maximum sentence</a:t>
            </a:r>
          </a:p>
          <a:p>
            <a:r>
              <a:rPr lang="en-GB"/>
              <a:t> </a:t>
            </a:r>
          </a:p>
          <a:p>
            <a:r>
              <a:rPr lang="en-GB"/>
              <a:t>Criminal Damage – simple’ criminal damage (basic offence) s1 Criminal Damage Act 1971 Public Order – s4 – s4a – s5 </a:t>
            </a:r>
          </a:p>
          <a:p>
            <a:endParaRPr lang="en-GB"/>
          </a:p>
          <a:p>
            <a:r>
              <a:rPr lang="en-GB"/>
              <a:t>POA 1986 Harassment – s2 – s2a – s4 – s4a PHA 1997</a:t>
            </a:r>
          </a:p>
        </p:txBody>
      </p:sp>
      <p:sp>
        <p:nvSpPr>
          <p:cNvPr id="4" name="Slide Number Placeholder 3"/>
          <p:cNvSpPr>
            <a:spLocks noGrp="1"/>
          </p:cNvSpPr>
          <p:nvPr>
            <p:ph type="sldNum" sz="quarter" idx="5"/>
          </p:nvPr>
        </p:nvSpPr>
        <p:spPr/>
        <p:txBody>
          <a:bodyPr/>
          <a:lstStyle/>
          <a:p>
            <a:fld id="{1040B5DC-2182-470A-90E2-FD79996AE8D8}" type="slidenum">
              <a:rPr lang="en-GB" smtClean="0"/>
              <a:t>13</a:t>
            </a:fld>
            <a:endParaRPr lang="en-GB"/>
          </a:p>
        </p:txBody>
      </p:sp>
    </p:spTree>
    <p:extLst>
      <p:ext uri="{BB962C8B-B14F-4D97-AF65-F5344CB8AC3E}">
        <p14:creationId xmlns:p14="http://schemas.microsoft.com/office/powerpoint/2010/main" val="2424835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Membership, in relation to a racial or religious group, includes association with members of that group; Presumed means presumed by the offender. </a:t>
            </a:r>
          </a:p>
          <a:p>
            <a:endParaRPr lang="en-GB" dirty="0"/>
          </a:p>
          <a:p>
            <a:r>
              <a:rPr lang="en-GB" dirty="0"/>
              <a:t>In this section racial group means a group of persons defined by reference to race, colour, nationality (including citizenship) or ethnic or national origins. In this section religious group means a group of persons defined by reference to religious belief or lack of religious belief.</a:t>
            </a:r>
          </a:p>
          <a:p>
            <a:endParaRPr lang="en-GB" dirty="0"/>
          </a:p>
          <a:p>
            <a:r>
              <a:rPr lang="en-GB" dirty="0"/>
              <a:t> It will be for the courts to define the extent of the term 'immediately' (as referred to in subsection (1)(a) above). The longer the interval between the demonstration of hostility and the offence itself, the less likely it will be that the circumstances will pass the test of racial or religious aggravation. (ii) Members of the Police Service are just as entitled to protection under these provisions as anyone else. For example, someone committing the offence of threatening behaviour by using racial taunts against the police could be prosecuted for the racially aggravated version of the offence under section </a:t>
            </a:r>
          </a:p>
          <a:p>
            <a:endParaRPr lang="en-GB" dirty="0"/>
          </a:p>
          <a:p>
            <a:r>
              <a:rPr lang="en-GB" dirty="0"/>
              <a:t>Hostility is not defined in the legislation. Consideration should be given to ordinary dictionary definitions, which include ill-will, ill-feeling, spite, prejudice, unfriendliness,</a:t>
            </a:r>
          </a:p>
          <a:p>
            <a:endParaRPr lang="en-GB" dirty="0"/>
          </a:p>
          <a:p>
            <a:r>
              <a:rPr lang="en-GB" dirty="0"/>
              <a:t>antagonism, resentment, and dislike. The second part is concerned with the offender's motivation, requiring proof that the substantive offence was wholly or partly motivated by hostility towards persons who are of a particular race or religion. Motive can be established by evidence relating to what the defendant may have said or done on other occasions or prior to the current incident. In some cases, background evidence could well be important if relevant to establish motive, for example, evidence of membership of, or association with, a racist group, or evidence of expressed racist views in the past might, depending on the facts, be admissible in evidence. All of the ‘acts’ within the course of conduct MUST be racially or religiously aggravated not just one of the act</a:t>
            </a:r>
          </a:p>
        </p:txBody>
      </p:sp>
      <p:sp>
        <p:nvSpPr>
          <p:cNvPr id="4" name="Slide Number Placeholder 3"/>
          <p:cNvSpPr>
            <a:spLocks noGrp="1"/>
          </p:cNvSpPr>
          <p:nvPr>
            <p:ph type="sldNum" sz="quarter" idx="5"/>
          </p:nvPr>
        </p:nvSpPr>
        <p:spPr/>
        <p:txBody>
          <a:bodyPr/>
          <a:lstStyle/>
          <a:p>
            <a:fld id="{1040B5DC-2182-470A-90E2-FD79996AE8D8}" type="slidenum">
              <a:rPr lang="en-GB" smtClean="0"/>
              <a:t>14</a:t>
            </a:fld>
            <a:endParaRPr lang="en-GB"/>
          </a:p>
        </p:txBody>
      </p:sp>
    </p:spTree>
    <p:extLst>
      <p:ext uri="{BB962C8B-B14F-4D97-AF65-F5344CB8AC3E}">
        <p14:creationId xmlns:p14="http://schemas.microsoft.com/office/powerpoint/2010/main" val="3834324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15</a:t>
            </a:fld>
            <a:endParaRPr lang="en-GB"/>
          </a:p>
        </p:txBody>
      </p:sp>
    </p:spTree>
    <p:extLst>
      <p:ext uri="{BB962C8B-B14F-4D97-AF65-F5344CB8AC3E}">
        <p14:creationId xmlns:p14="http://schemas.microsoft.com/office/powerpoint/2010/main" val="2063739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QTS – what defences do you think certain people such as police officers may have in relation to harassment?</a:t>
            </a:r>
          </a:p>
          <a:p>
            <a:endParaRPr lang="en-GB"/>
          </a:p>
          <a:p>
            <a:r>
              <a:rPr lang="en-GB"/>
              <a:t> Defences generally The first defence is that the course of conduct was pursued for the purpose of preventing or detecting crime. This most obviously applies to the police and any other investigative agencies such as the Post Office or HMRC. It is possible that it could be raised as by individuals such as investigative journalists or Neighbourhood Watch members who claim that their activities are for the purpose of detecting or preventing crime. </a:t>
            </a:r>
          </a:p>
          <a:p>
            <a:endParaRPr lang="en-GB"/>
          </a:p>
          <a:p>
            <a:r>
              <a:rPr lang="en-GB"/>
              <a:t>The second defence to sections 2 and 4 states that the course of conduct was pursued under any enactment or rule of law or to comply with any condition or requirement imposed by any person under the enactment. This most obviously applies to companies acting within their legal entitlement, for example, a Building Society manager warning in writing of repossession proceedings, because of default in mortgage payments, followed by repossession taking place. </a:t>
            </a:r>
          </a:p>
          <a:p>
            <a:endParaRPr lang="en-GB"/>
          </a:p>
          <a:p>
            <a:r>
              <a:rPr lang="en-GB"/>
              <a:t>The third defence to section 2 is that the defendant was acting reasonably in the particular circumstances. This is a wide defence, which covers the pursuit of a legitimate trade or profession. Ultimately, the decision as to what amounts to reasonable behaviour will rest with the courts</a:t>
            </a:r>
          </a:p>
          <a:p>
            <a:endParaRPr lang="en-GB"/>
          </a:p>
          <a:p>
            <a:r>
              <a:rPr lang="en-GB"/>
              <a:t>Who might rely on the 1st defence - Police officers, Special constables (when on duty), Police support staff (Such as warrant officers), Other law enforcement officers such as those employed by the Department of Social Security, Customs and Excise, or the Immigration Service, Store detectives, Security officers, Bus inspectors, Gamekeepers</a:t>
            </a:r>
          </a:p>
          <a:p>
            <a:endParaRPr lang="en-GB"/>
          </a:p>
          <a:p>
            <a:r>
              <a:rPr lang="en-GB"/>
              <a:t>This list is by no means exhaustive. Any person who, in any capacity, pursues a course of conduct in the prevention or detection of crime, could seek to rely upon the defence. The defence, however, is not automatic. The onus is on the accused person to raise the defence in the first instance</a:t>
            </a:r>
          </a:p>
          <a:p>
            <a:endParaRPr lang="en-GB"/>
          </a:p>
          <a:p>
            <a:r>
              <a:rPr lang="en-GB"/>
              <a:t>2 </a:t>
            </a:r>
            <a:r>
              <a:rPr lang="en-GB" err="1"/>
              <a:t>nd</a:t>
            </a:r>
            <a:r>
              <a:rPr lang="en-GB"/>
              <a:t> defence - The second defence is available to those people who are exercising legal powers for a purpose other than preventing or detecting crime Persons acting on behalf of utilities (such as gas and water companies) who enter premises to collect supplies Bailiffs and other officers executing court warrants or orders </a:t>
            </a:r>
          </a:p>
          <a:p>
            <a:r>
              <a:rPr lang="en-GB"/>
              <a:t>3 </a:t>
            </a:r>
            <a:r>
              <a:rPr lang="en-GB" err="1"/>
              <a:t>rd</a:t>
            </a:r>
            <a:r>
              <a:rPr lang="en-GB"/>
              <a:t> defence - Someone’s actions at an early hour in the morning instead of a more respectable hour of the day. </a:t>
            </a:r>
          </a:p>
          <a:p>
            <a:r>
              <a:rPr lang="en-GB"/>
              <a:t>Collecting signatures outside a fur shop would be reasonable but if they were covered in theatrical blood that wouldn’t be. The burden of proof for these defences lies with the defence – on the balance of probabilities.</a:t>
            </a:r>
          </a:p>
        </p:txBody>
      </p:sp>
      <p:sp>
        <p:nvSpPr>
          <p:cNvPr id="4" name="Slide Number Placeholder 3"/>
          <p:cNvSpPr>
            <a:spLocks noGrp="1"/>
          </p:cNvSpPr>
          <p:nvPr>
            <p:ph type="sldNum" sz="quarter" idx="5"/>
          </p:nvPr>
        </p:nvSpPr>
        <p:spPr/>
        <p:txBody>
          <a:bodyPr/>
          <a:lstStyle/>
          <a:p>
            <a:fld id="{1040B5DC-2182-470A-90E2-FD79996AE8D8}" type="slidenum">
              <a:rPr lang="en-GB" smtClean="0"/>
              <a:t>16</a:t>
            </a:fld>
            <a:endParaRPr lang="en-GB"/>
          </a:p>
        </p:txBody>
      </p:sp>
    </p:spTree>
    <p:extLst>
      <p:ext uri="{BB962C8B-B14F-4D97-AF65-F5344CB8AC3E}">
        <p14:creationId xmlns:p14="http://schemas.microsoft.com/office/powerpoint/2010/main" val="538612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Gathering evidence to build a robust prosecution case should focus on the wider pattern of behaviour and on the cumulative impact on a victim.</a:t>
            </a:r>
          </a:p>
          <a:p>
            <a:r>
              <a:rPr lang="en-GB" b="0" i="0" dirty="0">
                <a:solidFill>
                  <a:srgbClr val="444444"/>
                </a:solidFill>
                <a:effectLst/>
                <a:highlight>
                  <a:srgbClr val="FFFFFF"/>
                </a:highlight>
                <a:latin typeface="Lato" panose="020F0502020204030203" pitchFamily="34" charset="0"/>
              </a:rPr>
              <a:t>The nature of stalking or harassment, particularly where the victim has been followed or subjected to periods of observation, will usually mean that the suspect has spent significant periods of time in the vicinity of the victim's home, place of work or other places that the victim habitually visits. It is therefore important for investigators, liaising where appropriate with prosecutors, to consider if neighbours and other potential witnesses such as routine visitors to the area may have evidenced behaviour or the impact to the victim.</a:t>
            </a:r>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17</a:t>
            </a:fld>
            <a:endParaRPr lang="en-GB"/>
          </a:p>
        </p:txBody>
      </p:sp>
    </p:spTree>
    <p:extLst>
      <p:ext uri="{BB962C8B-B14F-4D97-AF65-F5344CB8AC3E}">
        <p14:creationId xmlns:p14="http://schemas.microsoft.com/office/powerpoint/2010/main" val="29570288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(2) Let's talk stalking - YouTube</a:t>
            </a:r>
            <a:endParaRPr lang="en-US"/>
          </a:p>
        </p:txBody>
      </p:sp>
      <p:sp>
        <p:nvSpPr>
          <p:cNvPr id="4" name="Slide Number Placeholder 3"/>
          <p:cNvSpPr>
            <a:spLocks noGrp="1"/>
          </p:cNvSpPr>
          <p:nvPr>
            <p:ph type="sldNum" sz="quarter" idx="5"/>
          </p:nvPr>
        </p:nvSpPr>
        <p:spPr/>
        <p:txBody>
          <a:bodyPr/>
          <a:lstStyle/>
          <a:p>
            <a:fld id="{1040B5DC-2182-470A-90E2-FD79996AE8D8}" type="slidenum">
              <a:rPr lang="en-GB" smtClean="0"/>
              <a:t>19</a:t>
            </a:fld>
            <a:endParaRPr lang="en-GB"/>
          </a:p>
        </p:txBody>
      </p:sp>
    </p:spTree>
    <p:extLst>
      <p:ext uri="{BB962C8B-B14F-4D97-AF65-F5344CB8AC3E}">
        <p14:creationId xmlns:p14="http://schemas.microsoft.com/office/powerpoint/2010/main" val="3732078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https://library.college.police.uk/docs/appref/Stalking-or-harassment-advice-for-investigators.pdf</a:t>
            </a:r>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20</a:t>
            </a:fld>
            <a:endParaRPr lang="en-GB"/>
          </a:p>
        </p:txBody>
      </p:sp>
    </p:spTree>
    <p:extLst>
      <p:ext uri="{BB962C8B-B14F-4D97-AF65-F5344CB8AC3E}">
        <p14:creationId xmlns:p14="http://schemas.microsoft.com/office/powerpoint/2010/main" val="3048243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BCF2F-917A-1BA1-4CAC-C514F65CA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18EA04-1A14-DC9B-7056-B8E0DDBBF2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C7FC96-B1F1-1E9E-A45F-53E32098263D}"/>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5" name="Footer Placeholder 4">
            <a:extLst>
              <a:ext uri="{FF2B5EF4-FFF2-40B4-BE49-F238E27FC236}">
                <a16:creationId xmlns:a16="http://schemas.microsoft.com/office/drawing/2014/main" id="{0E31140F-9B2A-A7C1-1E06-499046C08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F3EA5-371D-A608-6DFA-56894E8508DD}"/>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6010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AEE3-91BF-4462-F8B6-BF33232470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A4489-770A-F36A-4B3A-FA914CD454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EFB79-BE97-63A6-9759-081709B85147}"/>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5" name="Footer Placeholder 4">
            <a:extLst>
              <a:ext uri="{FF2B5EF4-FFF2-40B4-BE49-F238E27FC236}">
                <a16:creationId xmlns:a16="http://schemas.microsoft.com/office/drawing/2014/main" id="{F0126628-D429-1E8D-29F1-09852D39F5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08EE16-EEA7-D793-30F3-112658FCE23C}"/>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085759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8A07-7E5B-05BA-69F9-BB99CE43A7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F1AA3-1AF2-1CED-398D-5ADAFC3BC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272840-0846-E52E-2EF3-DE8B105860B5}"/>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5" name="Footer Placeholder 4">
            <a:extLst>
              <a:ext uri="{FF2B5EF4-FFF2-40B4-BE49-F238E27FC236}">
                <a16:creationId xmlns:a16="http://schemas.microsoft.com/office/drawing/2014/main" id="{4637129E-6FF1-3B76-E41A-93071303A0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34F12-61E9-F6C6-1E43-3CAAEEF3C20B}"/>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59839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6BE39-D718-2992-DE88-CC0954E418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FF6765-634D-6037-2AFC-EFC6E47EA3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BE5C01-03C5-2216-A58B-46B406C9CE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85DC5-717B-EFAA-070D-75B76D7FB1B9}"/>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6" name="Footer Placeholder 5">
            <a:extLst>
              <a:ext uri="{FF2B5EF4-FFF2-40B4-BE49-F238E27FC236}">
                <a16:creationId xmlns:a16="http://schemas.microsoft.com/office/drawing/2014/main" id="{BE107155-E64F-8FCF-E322-53A8789D9F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D1E28D-70B6-CE4E-43FF-0DC54270F1F4}"/>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65711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2E23-741B-8593-7DB5-D7ACBBDF39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26A932-1D78-138C-69EF-4CF161FFA0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5D9699-77B7-9E8A-B41A-E9F0D9B3C6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93620F-4450-F7E4-FCEB-BF09E3C4C2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C4EC96-9F61-0DE4-B331-BD7EAB7D3D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D1B06B-7A12-54C6-F334-FB2DF7D4A33A}"/>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8" name="Footer Placeholder 7">
            <a:extLst>
              <a:ext uri="{FF2B5EF4-FFF2-40B4-BE49-F238E27FC236}">
                <a16:creationId xmlns:a16="http://schemas.microsoft.com/office/drawing/2014/main" id="{805A3D68-8F18-A543-DCDE-810729A512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702926-8E4A-9885-3843-4613B35799EF}"/>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801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E867-40DB-D214-E83E-A7D268D93F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C26E3D-8B87-4BB8-74D1-E5959972F7A1}"/>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4" name="Footer Placeholder 3">
            <a:extLst>
              <a:ext uri="{FF2B5EF4-FFF2-40B4-BE49-F238E27FC236}">
                <a16:creationId xmlns:a16="http://schemas.microsoft.com/office/drawing/2014/main" id="{F29DC20E-EB41-FCDA-2B1B-59A6F1B6B1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EDCC75-E137-DBD4-EBCB-C04E6A0440E0}"/>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81214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122D3-D0A4-A2BA-A74E-E9B0638801DE}"/>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3" name="Footer Placeholder 2">
            <a:extLst>
              <a:ext uri="{FF2B5EF4-FFF2-40B4-BE49-F238E27FC236}">
                <a16:creationId xmlns:a16="http://schemas.microsoft.com/office/drawing/2014/main" id="{DF7D9CEC-E070-C1AF-D8E1-E64A431997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578187-92A6-5EEB-7E8F-19E80CF51FE9}"/>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205862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0D3E-27C4-B738-81BE-B0672CA80C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75A0F9-245C-6050-67BB-50330D64B6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B7EAAF-C16B-306B-AE31-3AC1C6E8C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85C48B-54ED-DFA0-3146-1C9784E247DB}"/>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6" name="Footer Placeholder 5">
            <a:extLst>
              <a:ext uri="{FF2B5EF4-FFF2-40B4-BE49-F238E27FC236}">
                <a16:creationId xmlns:a16="http://schemas.microsoft.com/office/drawing/2014/main" id="{55E19711-906A-BF8B-B548-9DC43E543A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DE072-5FE4-E38B-4743-16DDA82EF265}"/>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07512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5BFD-7B47-9B43-BAD9-8BED2F3CE6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AEF731-21FA-B377-3CB9-DE965CFC1C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C3920C-E45B-A496-763E-DF177D335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C14BF6-4BF1-4AF7-F822-201AF8B2772A}"/>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6" name="Footer Placeholder 5">
            <a:extLst>
              <a:ext uri="{FF2B5EF4-FFF2-40B4-BE49-F238E27FC236}">
                <a16:creationId xmlns:a16="http://schemas.microsoft.com/office/drawing/2014/main" id="{B268D3FF-F061-CBDE-5999-11EA8C676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6C7B2C-06E7-4FDF-C6EB-CC8F0F40335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124638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1B2E6-6637-416E-3E73-BD169D3894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7C62CA-CCA1-A670-7917-6098449C18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96E9B-C700-9FBC-BE91-712872F97F71}"/>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5" name="Footer Placeholder 4">
            <a:extLst>
              <a:ext uri="{FF2B5EF4-FFF2-40B4-BE49-F238E27FC236}">
                <a16:creationId xmlns:a16="http://schemas.microsoft.com/office/drawing/2014/main" id="{1A227084-8A6A-09F4-D717-466CF611A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1AACE-4B49-7615-C2A9-B7B378672E51}"/>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318746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818EB4-B442-A534-18F9-9135FF7837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1B823F-A600-9601-56E8-1BF710C226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EF7E3-C8F2-AEC3-D18E-2BF5193D2647}"/>
              </a:ext>
            </a:extLst>
          </p:cNvPr>
          <p:cNvSpPr>
            <a:spLocks noGrp="1"/>
          </p:cNvSpPr>
          <p:nvPr>
            <p:ph type="dt" sz="half" idx="10"/>
          </p:nvPr>
        </p:nvSpPr>
        <p:spPr/>
        <p:txBody>
          <a:bodyPr/>
          <a:lstStyle/>
          <a:p>
            <a:fld id="{3EA52DC3-2252-402F-80A6-F0DC5C50CB81}" type="datetimeFigureOut">
              <a:rPr lang="en-GB" smtClean="0"/>
              <a:t>05/08/2024</a:t>
            </a:fld>
            <a:endParaRPr lang="en-GB"/>
          </a:p>
        </p:txBody>
      </p:sp>
      <p:sp>
        <p:nvSpPr>
          <p:cNvPr id="5" name="Footer Placeholder 4">
            <a:extLst>
              <a:ext uri="{FF2B5EF4-FFF2-40B4-BE49-F238E27FC236}">
                <a16:creationId xmlns:a16="http://schemas.microsoft.com/office/drawing/2014/main" id="{A0EEC5D5-92B4-9869-DDC0-DC9529A2B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F5E82-8171-E82A-2F5B-EE548F824BD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247904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2AD864-D29F-EF79-BB62-669D7A3791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97E11B-325F-475B-F96B-0F27D74D80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318FC4-34D0-6641-ED10-7B5EBEB7CC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52DC3-2252-402F-80A6-F0DC5C50CB81}" type="datetimeFigureOut">
              <a:rPr lang="en-GB" smtClean="0"/>
              <a:t>05/08/2024</a:t>
            </a:fld>
            <a:endParaRPr lang="en-GB"/>
          </a:p>
        </p:txBody>
      </p:sp>
      <p:sp>
        <p:nvSpPr>
          <p:cNvPr id="5" name="Footer Placeholder 4">
            <a:extLst>
              <a:ext uri="{FF2B5EF4-FFF2-40B4-BE49-F238E27FC236}">
                <a16:creationId xmlns:a16="http://schemas.microsoft.com/office/drawing/2014/main" id="{2493899F-471F-1954-100B-10EFCE175E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87C72E-265F-ADE4-05B7-9CE005F51C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6DBC82-8538-4B25-A798-F4BC8F1E700B}" type="slidenum">
              <a:rPr lang="en-GB" smtClean="0"/>
              <a:t>‹#›</a:t>
            </a:fld>
            <a:endParaRPr lang="en-GB"/>
          </a:p>
        </p:txBody>
      </p:sp>
    </p:spTree>
    <p:extLst>
      <p:ext uri="{BB962C8B-B14F-4D97-AF65-F5344CB8AC3E}">
        <p14:creationId xmlns:p14="http://schemas.microsoft.com/office/powerpoint/2010/main" val="21637015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3.xml"/><Relationship Id="rId11" Type="http://schemas.openxmlformats.org/officeDocument/2006/relationships/image" Target="../media/image2.png"/><Relationship Id="rId5" Type="http://schemas.openxmlformats.org/officeDocument/2006/relationships/diagramData" Target="../diagrams/data3.xml"/><Relationship Id="rId10" Type="http://schemas.openxmlformats.org/officeDocument/2006/relationships/image" Target="../media/image6.png"/><Relationship Id="rId4" Type="http://schemas.openxmlformats.org/officeDocument/2006/relationships/notesSlide" Target="../notesSlides/notesSlide8.xml"/><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4.xml"/><Relationship Id="rId9" Type="http://schemas.microsoft.com/office/2007/relationships/diagramDrawing" Target="../diagrams/drawing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2.png"/><Relationship Id="rId2" Type="http://schemas.microsoft.com/office/2007/relationships/media" Target="../media/media19.m4a"/><Relationship Id="rId1" Type="http://schemas.openxmlformats.org/officeDocument/2006/relationships/video" Target="https://www.youtube.com/embed/GHM6ZH1E1pg?feature=oembed" TargetMode="External"/><Relationship Id="rId6" Type="http://schemas.openxmlformats.org/officeDocument/2006/relationships/image" Target="../media/image11.jpe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2.png"/><Relationship Id="rId5" Type="http://schemas.openxmlformats.org/officeDocument/2006/relationships/hyperlink" Target="https://library.college.police.uk/docs/appref/Stalking-or-harassment-advice-for-investigators.pdf#:~:text=A%20pattern%20of%20unwanted%2C%20fixated%20and%20obsessive%20behaviour,history%20of%20incidents%20to%20identify%20patterns%20of%20behaviour." TargetMode="External"/><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06A2131-E635-9E90-B1CF-A8AAF67E6EE9}"/>
              </a:ext>
            </a:extLst>
          </p:cNvPr>
          <p:cNvPicPr>
            <a:picLocks noChangeAspect="1"/>
          </p:cNvPicPr>
          <p:nvPr/>
        </p:nvPicPr>
        <p:blipFill rotWithShape="1">
          <a:blip r:embed="rId4"/>
          <a:srcRect l="3568" t="5179" r="25718"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7F4D2-15B8-D7CC-71A3-BC783C48EF9E}"/>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bg1"/>
                </a:solidFill>
              </a:rPr>
              <a:t>Introduction to Harassment</a:t>
            </a:r>
          </a:p>
        </p:txBody>
      </p:sp>
      <p:sp>
        <p:nvSpPr>
          <p:cNvPr id="3" name="Subtitle 2">
            <a:extLst>
              <a:ext uri="{FF2B5EF4-FFF2-40B4-BE49-F238E27FC236}">
                <a16:creationId xmlns:a16="http://schemas.microsoft.com/office/drawing/2014/main" id="{B783AE26-F2FB-8D30-3126-A73637325CC0}"/>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Recorded session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Audio 6">
            <a:hlinkClick r:id="" action="ppaction://media"/>
            <a:extLst>
              <a:ext uri="{FF2B5EF4-FFF2-40B4-BE49-F238E27FC236}">
                <a16:creationId xmlns:a16="http://schemas.microsoft.com/office/drawing/2014/main" id="{72C5B081-022F-DECB-B8E0-9671A00D4CE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9928238"/>
      </p:ext>
    </p:extLst>
  </p:cSld>
  <p:clrMapOvr>
    <a:masterClrMapping/>
  </p:clrMapOvr>
  <mc:AlternateContent xmlns:mc="http://schemas.openxmlformats.org/markup-compatibility/2006">
    <mc:Choice xmlns:p14="http://schemas.microsoft.com/office/powerpoint/2010/main" Requires="p14">
      <p:transition spd="slow" p14:dur="2000" advTm="27748"/>
    </mc:Choice>
    <mc:Fallback>
      <p:transition spd="slow" advTm="27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8B55B-6F49-DEFF-A48E-ECBAA438279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Session Aims and Objectives</a:t>
            </a:r>
          </a:p>
        </p:txBody>
      </p:sp>
      <p:sp>
        <p:nvSpPr>
          <p:cNvPr id="3" name="Content Placeholder 2">
            <a:extLst>
              <a:ext uri="{FF2B5EF4-FFF2-40B4-BE49-F238E27FC236}">
                <a16:creationId xmlns:a16="http://schemas.microsoft.com/office/drawing/2014/main" id="{7EFD6217-1AD4-8043-55CB-58736EC6774B}"/>
              </a:ext>
            </a:extLst>
          </p:cNvPr>
          <p:cNvSpPr>
            <a:spLocks noGrp="1"/>
          </p:cNvSpPr>
          <p:nvPr>
            <p:ph idx="1"/>
          </p:nvPr>
        </p:nvSpPr>
        <p:spPr>
          <a:xfrm>
            <a:off x="804672" y="2421683"/>
            <a:ext cx="4765949" cy="3353476"/>
          </a:xfrm>
        </p:spPr>
        <p:txBody>
          <a:bodyPr anchor="t">
            <a:normAutofit/>
          </a:bodyPr>
          <a:lstStyle/>
          <a:p>
            <a:r>
              <a:rPr lang="en-GB" dirty="0">
                <a:solidFill>
                  <a:schemeClr val="tx2"/>
                </a:solidFill>
              </a:rPr>
              <a:t>Section 1 and 2 Harassment</a:t>
            </a:r>
          </a:p>
          <a:p>
            <a:pPr marL="0" indent="0">
              <a:buNone/>
            </a:pPr>
            <a:endParaRPr lang="en-GB" dirty="0">
              <a:solidFill>
                <a:schemeClr val="tx2"/>
              </a:solidFill>
            </a:endParaRPr>
          </a:p>
          <a:p>
            <a:r>
              <a:rPr lang="en-GB" dirty="0">
                <a:solidFill>
                  <a:schemeClr val="tx2"/>
                </a:solidFill>
              </a:rPr>
              <a:t>Section 4 &amp; 4 a Putting People in Fear of Violence</a:t>
            </a:r>
          </a:p>
          <a:p>
            <a:endParaRPr lang="en-GB" dirty="0">
              <a:solidFill>
                <a:schemeClr val="tx2"/>
              </a:solidFill>
            </a:endParaRPr>
          </a:p>
          <a:p>
            <a:r>
              <a:rPr lang="en-GB" dirty="0">
                <a:solidFill>
                  <a:schemeClr val="tx2"/>
                </a:solidFill>
              </a:rPr>
              <a:t>Crime and Disorder Act 1998</a:t>
            </a:r>
          </a:p>
        </p:txBody>
      </p:sp>
      <p:grpSp>
        <p:nvGrpSpPr>
          <p:cNvPr id="24" name="Group 2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5" name="Freeform: Shape 2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188B7C36-6130-D032-91F1-474E1A3D0529}"/>
              </a:ext>
            </a:extLst>
          </p:cNvPr>
          <p:cNvPicPr>
            <a:picLocks noChangeAspect="1"/>
          </p:cNvPicPr>
          <p:nvPr/>
        </p:nvPicPr>
        <p:blipFill rotWithShape="1">
          <a:blip r:embed="rId5"/>
          <a:srcRect l="20712" r="33650" b="-1"/>
          <a:stretch/>
        </p:blipFill>
        <p:spPr>
          <a:xfrm>
            <a:off x="7708392" y="1825899"/>
            <a:ext cx="4142232" cy="4129746"/>
          </a:xfrm>
          <a:prstGeom prst="rect">
            <a:avLst/>
          </a:prstGeom>
        </p:spPr>
      </p:pic>
      <p:pic>
        <p:nvPicPr>
          <p:cNvPr id="10" name="Audio 9">
            <a:hlinkClick r:id="" action="ppaction://media"/>
            <a:extLst>
              <a:ext uri="{FF2B5EF4-FFF2-40B4-BE49-F238E27FC236}">
                <a16:creationId xmlns:a16="http://schemas.microsoft.com/office/drawing/2014/main" id="{6A5FD829-D9FE-39EF-C482-8119B25CD19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6771375"/>
      </p:ext>
    </p:extLst>
  </p:cSld>
  <p:clrMapOvr>
    <a:masterClrMapping/>
  </p:clrMapOvr>
  <mc:AlternateContent xmlns:mc="http://schemas.openxmlformats.org/markup-compatibility/2006">
    <mc:Choice xmlns:p14="http://schemas.microsoft.com/office/powerpoint/2010/main" Requires="p14">
      <p:transition spd="slow" p14:dur="2000" advTm="75923"/>
    </mc:Choice>
    <mc:Fallback>
      <p:transition spd="slow" advTm="75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A4BE6-5BE1-2602-3305-E5594BAEA76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Task</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33C5F15-3629-4BFF-876E-5D10AFEB55BD}"/>
              </a:ext>
            </a:extLst>
          </p:cNvPr>
          <p:cNvPicPr>
            <a:picLocks noChangeAspect="1"/>
          </p:cNvPicPr>
          <p:nvPr/>
        </p:nvPicPr>
        <p:blipFill rotWithShape="1">
          <a:blip r:embed="rId5"/>
          <a:srcRect r="3555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Audio 5">
            <a:hlinkClick r:id="" action="ppaction://media"/>
            <a:extLst>
              <a:ext uri="{FF2B5EF4-FFF2-40B4-BE49-F238E27FC236}">
                <a16:creationId xmlns:a16="http://schemas.microsoft.com/office/drawing/2014/main" id="{F77BBD51-AFDB-BB98-6E1D-BD35892883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8997514"/>
      </p:ext>
    </p:extLst>
  </p:cSld>
  <p:clrMapOvr>
    <a:masterClrMapping/>
  </p:clrMapOvr>
  <mc:AlternateContent xmlns:mc="http://schemas.openxmlformats.org/markup-compatibility/2006">
    <mc:Choice xmlns:p14="http://schemas.microsoft.com/office/powerpoint/2010/main" Requires="p14">
      <p:transition spd="slow" p14:dur="2000" advTm="57222"/>
    </mc:Choice>
    <mc:Fallback>
      <p:transition spd="slow" advTm="57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8185D-1FC5-901D-3923-2BBEE1761F7F}"/>
              </a:ext>
            </a:extLst>
          </p:cNvPr>
          <p:cNvSpPr>
            <a:spLocks noGrp="1"/>
          </p:cNvSpPr>
          <p:nvPr>
            <p:ph type="title"/>
          </p:nvPr>
        </p:nvSpPr>
        <p:spPr>
          <a:xfrm>
            <a:off x="589560" y="856180"/>
            <a:ext cx="4560584" cy="1128068"/>
          </a:xfrm>
        </p:spPr>
        <p:txBody>
          <a:bodyPr anchor="ctr">
            <a:normAutofit/>
          </a:bodyPr>
          <a:lstStyle/>
          <a:p>
            <a:r>
              <a:rPr lang="en-GB" sz="2800"/>
              <a:t>Harassment: S1 &amp; 2 Protection from Harassment Act 1997</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20FDD7-5E19-131D-3FD8-DB44A39A452C}"/>
              </a:ext>
            </a:extLst>
          </p:cNvPr>
          <p:cNvSpPr>
            <a:spLocks noGrp="1"/>
          </p:cNvSpPr>
          <p:nvPr>
            <p:ph idx="1"/>
          </p:nvPr>
        </p:nvSpPr>
        <p:spPr>
          <a:xfrm>
            <a:off x="590719" y="2330505"/>
            <a:ext cx="4559425" cy="3979585"/>
          </a:xfrm>
        </p:spPr>
        <p:txBody>
          <a:bodyPr anchor="ctr">
            <a:normAutofit/>
          </a:bodyPr>
          <a:lstStyle/>
          <a:p>
            <a:r>
              <a:rPr lang="en-GB" sz="2000"/>
              <a:t>A person must not pursue a course of conduct which:</a:t>
            </a:r>
          </a:p>
          <a:p>
            <a:endParaRPr lang="en-GB" sz="2000"/>
          </a:p>
          <a:p>
            <a:r>
              <a:rPr lang="en-GB" sz="2000"/>
              <a:t>(a) amounts to harassment of another, AND (b) he knows or ought to know amounts to harassment of the other</a:t>
            </a:r>
          </a:p>
          <a:p>
            <a:endParaRPr lang="en-GB" sz="2000"/>
          </a:p>
          <a:p>
            <a:r>
              <a:rPr lang="en-GB" sz="2000"/>
              <a:t>A person who pursues a course of conduct in breach of S1 is guilty of an offence</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03A8B4-8AC8-65BE-68E1-1936DFF9722F}"/>
              </a:ext>
            </a:extLst>
          </p:cNvPr>
          <p:cNvPicPr>
            <a:picLocks noChangeAspect="1"/>
          </p:cNvPicPr>
          <p:nvPr/>
        </p:nvPicPr>
        <p:blipFill rotWithShape="1">
          <a:blip r:embed="rId5"/>
          <a:srcRect r="4" b="2822"/>
          <a:stretch/>
        </p:blipFill>
        <p:spPr>
          <a:xfrm>
            <a:off x="5977788" y="799352"/>
            <a:ext cx="5425410" cy="5259296"/>
          </a:xfrm>
          <a:prstGeom prst="rect">
            <a:avLst/>
          </a:prstGeom>
        </p:spPr>
      </p:pic>
      <p:pic>
        <p:nvPicPr>
          <p:cNvPr id="7" name="Audio 6">
            <a:hlinkClick r:id="" action="ppaction://media"/>
            <a:extLst>
              <a:ext uri="{FF2B5EF4-FFF2-40B4-BE49-F238E27FC236}">
                <a16:creationId xmlns:a16="http://schemas.microsoft.com/office/drawing/2014/main" id="{8FC27210-C707-7570-DCC9-9559C53B651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0976403"/>
      </p:ext>
    </p:extLst>
  </p:cSld>
  <p:clrMapOvr>
    <a:masterClrMapping/>
  </p:clrMapOvr>
  <mc:AlternateContent xmlns:mc="http://schemas.openxmlformats.org/markup-compatibility/2006">
    <mc:Choice xmlns:p14="http://schemas.microsoft.com/office/powerpoint/2010/main" Requires="p14">
      <p:transition spd="slow" p14:dur="2000" advTm="104648"/>
    </mc:Choice>
    <mc:Fallback>
      <p:transition spd="slow" advTm="104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9501F-10DA-5AD5-1381-8959F5F983A1}"/>
              </a:ext>
            </a:extLst>
          </p:cNvPr>
          <p:cNvSpPr>
            <a:spLocks noGrp="1"/>
          </p:cNvSpPr>
          <p:nvPr>
            <p:ph type="title"/>
          </p:nvPr>
        </p:nvSpPr>
        <p:spPr>
          <a:xfrm>
            <a:off x="838200" y="365125"/>
            <a:ext cx="10515600" cy="1325563"/>
          </a:xfrm>
        </p:spPr>
        <p:txBody>
          <a:bodyPr>
            <a:normAutofit/>
          </a:bodyPr>
          <a:lstStyle/>
          <a:p>
            <a:pPr algn="ctr"/>
            <a:r>
              <a:rPr lang="en-GB"/>
              <a:t>Section 1 (1A)</a:t>
            </a:r>
            <a:br>
              <a:rPr lang="en-GB"/>
            </a:br>
            <a:endParaRPr lang="en-GB"/>
          </a:p>
        </p:txBody>
      </p:sp>
      <p:sp>
        <p:nvSpPr>
          <p:cNvPr id="9" name="Rectangle: Rounded Corners 8">
            <a:extLst>
              <a:ext uri="{FF2B5EF4-FFF2-40B4-BE49-F238E27FC236}">
                <a16:creationId xmlns:a16="http://schemas.microsoft.com/office/drawing/2014/main" id="{C9BEA938-B14F-038A-E3DE-E473B589D560}"/>
              </a:ext>
            </a:extLst>
          </p:cNvPr>
          <p:cNvSpPr/>
          <p:nvPr/>
        </p:nvSpPr>
        <p:spPr>
          <a:xfrm>
            <a:off x="4886719" y="182562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(a) which involves harassment of two or more persons AND </a:t>
            </a:r>
            <a:endParaRPr lang="en-GB" sz="2000"/>
          </a:p>
        </p:txBody>
      </p:sp>
      <p:sp>
        <p:nvSpPr>
          <p:cNvPr id="10" name="Content Placeholder 9">
            <a:extLst>
              <a:ext uri="{FF2B5EF4-FFF2-40B4-BE49-F238E27FC236}">
                <a16:creationId xmlns:a16="http://schemas.microsoft.com/office/drawing/2014/main" id="{BDC012AA-26D6-3A08-922B-917B41D33B1F}"/>
              </a:ext>
            </a:extLst>
          </p:cNvPr>
          <p:cNvSpPr>
            <a:spLocks noGrp="1"/>
          </p:cNvSpPr>
          <p:nvPr>
            <p:ph idx="1"/>
          </p:nvPr>
        </p:nvSpPr>
        <p:spPr>
          <a:xfrm>
            <a:off x="1789971" y="1858213"/>
            <a:ext cx="2646700"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219456" indent="-219456" defTabSz="877824">
              <a:spcBef>
                <a:spcPts val="960"/>
              </a:spcBef>
            </a:pPr>
            <a:r>
              <a:rPr lang="en-GB" sz="1920" kern="1200">
                <a:solidFill>
                  <a:schemeClr val="lt1"/>
                </a:solidFill>
                <a:latin typeface="+mn-lt"/>
                <a:ea typeface="+mn-ea"/>
                <a:cs typeface="+mn-cs"/>
              </a:rPr>
              <a:t>A person must not pursue a course of conduct:</a:t>
            </a:r>
            <a:endParaRPr lang="en-GB" sz="2000"/>
          </a:p>
        </p:txBody>
      </p:sp>
      <p:sp>
        <p:nvSpPr>
          <p:cNvPr id="11" name="Rectangle: Rounded Corners 10">
            <a:extLst>
              <a:ext uri="{FF2B5EF4-FFF2-40B4-BE49-F238E27FC236}">
                <a16:creationId xmlns:a16="http://schemas.microsoft.com/office/drawing/2014/main" id="{345978DB-AD86-A9BD-25B7-C0F23D4986E4}"/>
              </a:ext>
            </a:extLst>
          </p:cNvPr>
          <p:cNvSpPr/>
          <p:nvPr/>
        </p:nvSpPr>
        <p:spPr>
          <a:xfrm>
            <a:off x="7977860" y="1873816"/>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(b) which he knows or ought to know involves harassment of those persons AND </a:t>
            </a:r>
            <a:endParaRPr lang="en-GB" sz="2000"/>
          </a:p>
        </p:txBody>
      </p:sp>
      <p:sp>
        <p:nvSpPr>
          <p:cNvPr id="12" name="Rectangle: Rounded Corners 11">
            <a:extLst>
              <a:ext uri="{FF2B5EF4-FFF2-40B4-BE49-F238E27FC236}">
                <a16:creationId xmlns:a16="http://schemas.microsoft.com/office/drawing/2014/main" id="{F29B5ACF-9701-D857-C2A1-C311A356B9CD}"/>
              </a:ext>
            </a:extLst>
          </p:cNvPr>
          <p:cNvSpPr/>
          <p:nvPr/>
        </p:nvSpPr>
        <p:spPr>
          <a:xfrm>
            <a:off x="1789971"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c) by which he intends to persuade any person (whether or not one of those mentioned above) </a:t>
            </a:r>
            <a:endParaRPr lang="en-GB" sz="2000"/>
          </a:p>
        </p:txBody>
      </p:sp>
      <p:sp>
        <p:nvSpPr>
          <p:cNvPr id="13" name="Rectangle: Rounded Corners 12">
            <a:extLst>
              <a:ext uri="{FF2B5EF4-FFF2-40B4-BE49-F238E27FC236}">
                <a16:creationId xmlns:a16="http://schemas.microsoft.com/office/drawing/2014/main" id="{943949F7-A6CB-FB4C-4917-84DC4C4926D6}"/>
              </a:ext>
            </a:extLst>
          </p:cNvPr>
          <p:cNvSpPr/>
          <p:nvPr/>
        </p:nvSpPr>
        <p:spPr>
          <a:xfrm>
            <a:off x="488485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err="1">
                <a:solidFill>
                  <a:schemeClr val="lt1"/>
                </a:solidFill>
                <a:latin typeface="+mn-lt"/>
                <a:ea typeface="+mn-ea"/>
                <a:cs typeface="+mn-cs"/>
              </a:rPr>
              <a:t>i</a:t>
            </a:r>
            <a:r>
              <a:rPr lang="en-GB" sz="1920" kern="1200">
                <a:solidFill>
                  <a:schemeClr val="lt1"/>
                </a:solidFill>
                <a:latin typeface="+mn-lt"/>
                <a:ea typeface="+mn-ea"/>
                <a:cs typeface="+mn-cs"/>
              </a:rPr>
              <a:t>) not to do something that he is entitled or required to do OR </a:t>
            </a:r>
            <a:endParaRPr lang="en-GB" sz="2000"/>
          </a:p>
        </p:txBody>
      </p:sp>
      <p:sp>
        <p:nvSpPr>
          <p:cNvPr id="14" name="Rectangle: Rounded Corners 13">
            <a:extLst>
              <a:ext uri="{FF2B5EF4-FFF2-40B4-BE49-F238E27FC236}">
                <a16:creationId xmlns:a16="http://schemas.microsoft.com/office/drawing/2014/main" id="{F5C6438F-AD16-778D-0BA9-9EFFF6AB2DE3}"/>
              </a:ext>
            </a:extLst>
          </p:cNvPr>
          <p:cNvSpPr/>
          <p:nvPr/>
        </p:nvSpPr>
        <p:spPr>
          <a:xfrm>
            <a:off x="797973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ii) to do something that he is not under any obligation to do </a:t>
            </a:r>
            <a:endParaRPr lang="en-GB" sz="2000"/>
          </a:p>
        </p:txBody>
      </p:sp>
      <p:pic>
        <p:nvPicPr>
          <p:cNvPr id="7" name="Audio 6">
            <a:hlinkClick r:id="" action="ppaction://media"/>
            <a:extLst>
              <a:ext uri="{FF2B5EF4-FFF2-40B4-BE49-F238E27FC236}">
                <a16:creationId xmlns:a16="http://schemas.microsoft.com/office/drawing/2014/main" id="{85A57780-9065-B28E-5880-8CB272CD261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4735279"/>
      </p:ext>
    </p:extLst>
  </p:cSld>
  <p:clrMapOvr>
    <a:masterClrMapping/>
  </p:clrMapOvr>
  <mc:AlternateContent xmlns:mc="http://schemas.openxmlformats.org/markup-compatibility/2006">
    <mc:Choice xmlns:p14="http://schemas.microsoft.com/office/powerpoint/2010/main" Requires="p14">
      <p:transition spd="slow" p14:dur="2000" advTm="128343"/>
    </mc:Choice>
    <mc:Fallback>
      <p:transition spd="slow" advTm="128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957FD59-D609-F0E2-46D9-83F9972F6058}"/>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Course of Conduct</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32A68A6-712B-C481-2B26-CE81EBC75646}"/>
              </a:ext>
            </a:extLst>
          </p:cNvPr>
          <p:cNvSpPr>
            <a:spLocks noGrp="1"/>
          </p:cNvSpPr>
          <p:nvPr>
            <p:ph idx="1"/>
          </p:nvPr>
        </p:nvSpPr>
        <p:spPr>
          <a:xfrm>
            <a:off x="804672" y="1810094"/>
            <a:ext cx="9295735" cy="4192437"/>
          </a:xfrm>
        </p:spPr>
        <p:txBody>
          <a:bodyPr>
            <a:normAutofit/>
          </a:bodyPr>
          <a:lstStyle/>
          <a:p>
            <a:pPr marL="180594" indent="-180594" defTabSz="722376">
              <a:spcBef>
                <a:spcPts val="790"/>
              </a:spcBef>
            </a:pPr>
            <a:r>
              <a:rPr lang="en-GB" kern="1200" dirty="0">
                <a:solidFill>
                  <a:schemeClr val="tx1"/>
                </a:solidFill>
                <a:latin typeface="+mn-lt"/>
                <a:ea typeface="+mn-ea"/>
                <a:cs typeface="+mn-cs"/>
              </a:rPr>
              <a:t>This must involve conduct on at least two occasions</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is not restricted to actions, it also includes speech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of the same type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done by the same person</a:t>
            </a:r>
            <a:endParaRPr lang="en-GB" dirty="0"/>
          </a:p>
        </p:txBody>
      </p:sp>
      <p:sp>
        <p:nvSpPr>
          <p:cNvPr id="4" name="Rectangle: Rounded Corners 3">
            <a:extLst>
              <a:ext uri="{FF2B5EF4-FFF2-40B4-BE49-F238E27FC236}">
                <a16:creationId xmlns:a16="http://schemas.microsoft.com/office/drawing/2014/main" id="{97F6BCB4-1DAB-3738-6952-705E89E4A24D}"/>
              </a:ext>
            </a:extLst>
          </p:cNvPr>
          <p:cNvSpPr/>
          <p:nvPr/>
        </p:nvSpPr>
        <p:spPr>
          <a:xfrm>
            <a:off x="9003089" y="3992948"/>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22376">
              <a:spcAft>
                <a:spcPts val="600"/>
              </a:spcAft>
            </a:pPr>
            <a:r>
              <a:rPr lang="en-GB" sz="1896" kern="1200">
                <a:ln w="0"/>
                <a:solidFill>
                  <a:schemeClr val="tx1"/>
                </a:solidFill>
                <a:effectLst>
                  <a:outerShdw blurRad="38100" dist="19050" dir="2700000" algn="tl" rotWithShape="0">
                    <a:schemeClr val="dk1">
                      <a:alpha val="40000"/>
                    </a:schemeClr>
                  </a:outerShdw>
                </a:effectLst>
                <a:latin typeface="+mn-lt"/>
                <a:ea typeface="+mn-ea"/>
                <a:cs typeface="+mn-cs"/>
              </a:rPr>
              <a:t>Case Study: </a:t>
            </a:r>
          </a:p>
          <a:p>
            <a:pPr algn="ctr" defTabSz="722376">
              <a:spcAft>
                <a:spcPts val="600"/>
              </a:spcAft>
            </a:pPr>
            <a:endParaRPr lang="en-GB" sz="1896" kern="1200">
              <a:ln w="0"/>
              <a:solidFill>
                <a:schemeClr val="tx1"/>
              </a:solidFill>
              <a:effectLst>
                <a:outerShdw blurRad="38100" dist="19050" dir="2700000" algn="tl" rotWithShape="0">
                  <a:schemeClr val="dk1">
                    <a:alpha val="40000"/>
                  </a:schemeClr>
                </a:outerShdw>
              </a:effectLst>
              <a:latin typeface="+mn-lt"/>
              <a:ea typeface="+mn-ea"/>
              <a:cs typeface="+mn-cs"/>
            </a:endParaRPr>
          </a:p>
          <a:p>
            <a:pPr algn="ctr" defTabSz="722376">
              <a:spcAft>
                <a:spcPts val="600"/>
              </a:spcAft>
            </a:pPr>
            <a:r>
              <a:rPr lang="en-GB" sz="1896" kern="1200">
                <a:ln w="0"/>
                <a:solidFill>
                  <a:schemeClr val="tx1"/>
                </a:solidFill>
                <a:effectLst>
                  <a:outerShdw blurRad="38100" dist="19050" dir="2700000" algn="tl" rotWithShape="0">
                    <a:schemeClr val="dk1">
                      <a:alpha val="40000"/>
                    </a:schemeClr>
                  </a:outerShdw>
                </a:effectLst>
                <a:latin typeface="+mn-lt"/>
                <a:ea typeface="+mn-ea"/>
                <a:cs typeface="+mn-cs"/>
              </a:rPr>
              <a:t>R v Kelly 2003</a:t>
            </a:r>
            <a:endParaRPr lang="en-GB" sz="2400"/>
          </a:p>
        </p:txBody>
      </p:sp>
      <p:pic>
        <p:nvPicPr>
          <p:cNvPr id="10" name="Audio 9">
            <a:hlinkClick r:id="" action="ppaction://media"/>
            <a:extLst>
              <a:ext uri="{FF2B5EF4-FFF2-40B4-BE49-F238E27FC236}">
                <a16:creationId xmlns:a16="http://schemas.microsoft.com/office/drawing/2014/main" id="{892157FA-7994-B540-9B6B-2536FB772B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4368083"/>
      </p:ext>
    </p:extLst>
  </p:cSld>
  <p:clrMapOvr>
    <a:masterClrMapping/>
  </p:clrMapOvr>
  <mc:AlternateContent xmlns:mc="http://schemas.openxmlformats.org/markup-compatibility/2006">
    <mc:Choice xmlns:p14="http://schemas.microsoft.com/office/powerpoint/2010/main" Requires="p14">
      <p:transition spd="slow" p14:dur="2000" advTm="102233"/>
    </mc:Choice>
    <mc:Fallback>
      <p:transition spd="slow" advTm="102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8D1DDE7-0790-0D43-EEE0-F6D2FC28F96E}"/>
              </a:ext>
            </a:extLst>
          </p:cNvPr>
          <p:cNvSpPr>
            <a:spLocks noGrp="1"/>
          </p:cNvSpPr>
          <p:nvPr>
            <p:ph type="title"/>
          </p:nvPr>
        </p:nvSpPr>
        <p:spPr>
          <a:xfrm>
            <a:off x="838200" y="643467"/>
            <a:ext cx="2951205" cy="5571066"/>
          </a:xfrm>
        </p:spPr>
        <p:txBody>
          <a:bodyPr>
            <a:normAutofit/>
          </a:bodyPr>
          <a:lstStyle/>
          <a:p>
            <a:r>
              <a:rPr lang="en-GB">
                <a:solidFill>
                  <a:srgbClr val="FFFFFF"/>
                </a:solidFill>
              </a:rPr>
              <a:t>What does harassment mean?</a:t>
            </a:r>
            <a:br>
              <a:rPr lang="en-GB">
                <a:solidFill>
                  <a:srgbClr val="FFFFFF"/>
                </a:solidFill>
              </a:rPr>
            </a:b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C5BF35D1-3C3A-B61D-9249-42A45CBCF8D1}"/>
              </a:ext>
            </a:extLst>
          </p:cNvPr>
          <p:cNvGraphicFramePr>
            <a:graphicFrameLocks noGrp="1"/>
          </p:cNvGraphicFramePr>
          <p:nvPr>
            <p:ph idx="1"/>
            <p:extLst>
              <p:ext uri="{D42A27DB-BD31-4B8C-83A1-F6EECF244321}">
                <p14:modId xmlns:p14="http://schemas.microsoft.com/office/powerpoint/2010/main" val="324248159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588A88D4-74B5-5670-1981-1F159993946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8146081"/>
      </p:ext>
    </p:extLst>
  </p:cSld>
  <p:clrMapOvr>
    <a:masterClrMapping/>
  </p:clrMapOvr>
  <mc:AlternateContent xmlns:mc="http://schemas.openxmlformats.org/markup-compatibility/2006">
    <mc:Choice xmlns:p14="http://schemas.microsoft.com/office/powerpoint/2010/main" Requires="p14">
      <p:transition spd="slow" p14:dur="2000" advTm="77447"/>
    </mc:Choice>
    <mc:Fallback>
      <p:transition spd="slow" advTm="77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B720B65-AC29-5440-3EB1-DB28BE334D2C}"/>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Acts of Harassment via a 3</a:t>
            </a:r>
            <a:r>
              <a:rPr lang="en-GB" sz="4000" baseline="30000">
                <a:solidFill>
                  <a:schemeClr val="tx2"/>
                </a:solidFill>
              </a:rPr>
              <a:t>rd</a:t>
            </a:r>
            <a:r>
              <a:rPr lang="en-GB" sz="4000">
                <a:solidFill>
                  <a:schemeClr val="tx2"/>
                </a:solidFill>
              </a:rPr>
              <a:t> Party</a:t>
            </a:r>
          </a:p>
        </p:txBody>
      </p:sp>
      <p:grpSp>
        <p:nvGrpSpPr>
          <p:cNvPr id="32" name="Group 31">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33" name="Freeform: Shape 32">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39" name="Freeform: Shape 38">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2" name="Freeform: Shape 41">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7E1B08B-A2F5-90DA-51D4-EC1587DCFCD1}"/>
              </a:ext>
            </a:extLst>
          </p:cNvPr>
          <p:cNvGraphicFramePr>
            <a:graphicFrameLocks noGrp="1"/>
          </p:cNvGraphicFramePr>
          <p:nvPr>
            <p:ph idx="1"/>
            <p:extLst>
              <p:ext uri="{D42A27DB-BD31-4B8C-83A1-F6EECF244321}">
                <p14:modId xmlns:p14="http://schemas.microsoft.com/office/powerpoint/2010/main" val="3090902407"/>
              </p:ext>
            </p:extLst>
          </p:nvPr>
        </p:nvGraphicFramePr>
        <p:xfrm>
          <a:off x="1036320" y="1534332"/>
          <a:ext cx="10119360" cy="45921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1E022688-CA87-3558-8368-19B844A3FD6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13586295"/>
      </p:ext>
    </p:extLst>
  </p:cSld>
  <p:clrMapOvr>
    <a:masterClrMapping/>
  </p:clrMapOvr>
  <mc:AlternateContent xmlns:mc="http://schemas.openxmlformats.org/markup-compatibility/2006">
    <mc:Choice xmlns:p14="http://schemas.microsoft.com/office/powerpoint/2010/main" Requires="p14">
      <p:transition spd="slow" p14:dur="2000" advTm="87870"/>
    </mc:Choice>
    <mc:Fallback>
      <p:transition spd="slow" advTm="87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52F45-45DA-DB8D-EB17-521D78D34C4C}"/>
              </a:ext>
            </a:extLst>
          </p:cNvPr>
          <p:cNvSpPr>
            <a:spLocks noGrp="1"/>
          </p:cNvSpPr>
          <p:nvPr>
            <p:ph type="title"/>
          </p:nvPr>
        </p:nvSpPr>
        <p:spPr>
          <a:xfrm>
            <a:off x="572493" y="238539"/>
            <a:ext cx="11018520" cy="1434415"/>
          </a:xfrm>
        </p:spPr>
        <p:txBody>
          <a:bodyPr anchor="b">
            <a:normAutofit/>
          </a:bodyPr>
          <a:lstStyle/>
          <a:p>
            <a:r>
              <a:rPr lang="en-GB" sz="5400"/>
              <a:t>Mens Rea</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8">
            <a:extLst>
              <a:ext uri="{FF2B5EF4-FFF2-40B4-BE49-F238E27FC236}">
                <a16:creationId xmlns:a16="http://schemas.microsoft.com/office/drawing/2014/main" id="{8B02DD3D-BAF3-E293-B571-18A74203236C}"/>
              </a:ext>
            </a:extLst>
          </p:cNvPr>
          <p:cNvGraphicFramePr>
            <a:graphicFrameLocks noGrp="1"/>
          </p:cNvGraphicFramePr>
          <p:nvPr>
            <p:ph idx="1"/>
            <p:extLst>
              <p:ext uri="{D42A27DB-BD31-4B8C-83A1-F6EECF244321}">
                <p14:modId xmlns:p14="http://schemas.microsoft.com/office/powerpoint/2010/main" val="3918046859"/>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Content Placeholder 4" descr="A head with gears inside&#10;&#10;Description automatically generated">
            <a:extLst>
              <a:ext uri="{FF2B5EF4-FFF2-40B4-BE49-F238E27FC236}">
                <a16:creationId xmlns:a16="http://schemas.microsoft.com/office/drawing/2014/main" id="{616AB14F-E1BD-ED33-D60B-AC34E8FA5969}"/>
              </a:ext>
            </a:extLst>
          </p:cNvPr>
          <p:cNvPicPr>
            <a:picLocks noChangeAspect="1"/>
          </p:cNvPicPr>
          <p:nvPr/>
        </p:nvPicPr>
        <p:blipFill rotWithShape="1">
          <a:blip r:embed="rId10"/>
          <a:srcRect r="23516" b="-1"/>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95429C30-EC57-7F1D-354E-D34A93DAD61D}"/>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6231358"/>
      </p:ext>
    </p:extLst>
  </p:cSld>
  <p:clrMapOvr>
    <a:masterClrMapping/>
  </p:clrMapOvr>
  <mc:AlternateContent xmlns:mc="http://schemas.openxmlformats.org/markup-compatibility/2006">
    <mc:Choice xmlns:p14="http://schemas.microsoft.com/office/powerpoint/2010/main" Requires="p14">
      <p:transition spd="slow" p14:dur="2000" advTm="102466"/>
    </mc:Choice>
    <mc:Fallback>
      <p:transition spd="slow" advTm="102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7D7EDE8-B58D-2DC4-DF68-76A9150EDBBE}"/>
              </a:ext>
            </a:extLst>
          </p:cNvPr>
          <p:cNvSpPr>
            <a:spLocks noGrp="1"/>
          </p:cNvSpPr>
          <p:nvPr>
            <p:ph type="title"/>
          </p:nvPr>
        </p:nvSpPr>
        <p:spPr>
          <a:xfrm>
            <a:off x="838200" y="365125"/>
            <a:ext cx="5393361" cy="1325563"/>
          </a:xfrm>
        </p:spPr>
        <p:txBody>
          <a:bodyPr>
            <a:normAutofit/>
          </a:bodyPr>
          <a:lstStyle/>
          <a:p>
            <a:r>
              <a:rPr lang="en-GB" sz="2800"/>
              <a:t>Putting People in Fear of Violence Section 4 Protection From Harassment Act 1997 </a:t>
            </a:r>
          </a:p>
        </p:txBody>
      </p:sp>
      <p:sp>
        <p:nvSpPr>
          <p:cNvPr id="3" name="Content Placeholder 2">
            <a:extLst>
              <a:ext uri="{FF2B5EF4-FFF2-40B4-BE49-F238E27FC236}">
                <a16:creationId xmlns:a16="http://schemas.microsoft.com/office/drawing/2014/main" id="{3B555841-CD97-0206-4C1F-B18004F3A726}"/>
              </a:ext>
            </a:extLst>
          </p:cNvPr>
          <p:cNvSpPr>
            <a:spLocks noGrp="1"/>
          </p:cNvSpPr>
          <p:nvPr>
            <p:ph idx="1"/>
          </p:nvPr>
        </p:nvSpPr>
        <p:spPr>
          <a:xfrm>
            <a:off x="838200" y="1825625"/>
            <a:ext cx="5393361" cy="4351338"/>
          </a:xfrm>
        </p:spPr>
        <p:txBody>
          <a:bodyPr>
            <a:normAutofit/>
          </a:bodyPr>
          <a:lstStyle/>
          <a:p>
            <a:r>
              <a:rPr lang="en-GB" sz="2400"/>
              <a:t>A person whose course of conduct causes another to fear on at least TWO occasions that violence will be used against them is guilty of an offence</a:t>
            </a:r>
          </a:p>
          <a:p>
            <a:endParaRPr lang="en-GB" sz="2400"/>
          </a:p>
          <a:p>
            <a:r>
              <a:rPr lang="en-GB" sz="2400"/>
              <a:t>IF</a:t>
            </a:r>
          </a:p>
          <a:p>
            <a:endParaRPr lang="en-GB" sz="2400"/>
          </a:p>
          <a:p>
            <a:r>
              <a:rPr lang="en-GB" sz="2400"/>
              <a:t>they know or ought to know that their course of conduct will cause the other to fear violence on each of those occasions </a:t>
            </a:r>
          </a:p>
        </p:txBody>
      </p:sp>
      <p:pic>
        <p:nvPicPr>
          <p:cNvPr id="5" name="Picture 4" descr="A knife stuck in a wall&#10;&#10;Description automatically generated">
            <a:extLst>
              <a:ext uri="{FF2B5EF4-FFF2-40B4-BE49-F238E27FC236}">
                <a16:creationId xmlns:a16="http://schemas.microsoft.com/office/drawing/2014/main" id="{924EE0EF-F055-BE22-7582-4E43155F195B}"/>
              </a:ext>
            </a:extLst>
          </p:cNvPr>
          <p:cNvPicPr>
            <a:picLocks noChangeAspect="1"/>
          </p:cNvPicPr>
          <p:nvPr/>
        </p:nvPicPr>
        <p:blipFill rotWithShape="1">
          <a:blip r:embed="rId5"/>
          <a:srcRect l="9511" r="2773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Audio 7">
            <a:hlinkClick r:id="" action="ppaction://media"/>
            <a:extLst>
              <a:ext uri="{FF2B5EF4-FFF2-40B4-BE49-F238E27FC236}">
                <a16:creationId xmlns:a16="http://schemas.microsoft.com/office/drawing/2014/main" id="{3FCCAEF9-1B4F-B96C-20B6-BDBAE3CADF6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6311007"/>
      </p:ext>
    </p:extLst>
  </p:cSld>
  <p:clrMapOvr>
    <a:masterClrMapping/>
  </p:clrMapOvr>
  <mc:AlternateContent xmlns:mc="http://schemas.openxmlformats.org/markup-compatibility/2006">
    <mc:Choice xmlns:p14="http://schemas.microsoft.com/office/powerpoint/2010/main" Requires="p14">
      <p:transition spd="slow" p14:dur="2000" advTm="136813"/>
    </mc:Choice>
    <mc:Fallback>
      <p:transition spd="slow" advTm="136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DF01A-DFF4-AEA1-7075-077396BDE3F8}"/>
              </a:ext>
            </a:extLst>
          </p:cNvPr>
          <p:cNvSpPr>
            <a:spLocks noGrp="1"/>
          </p:cNvSpPr>
          <p:nvPr>
            <p:ph type="title"/>
          </p:nvPr>
        </p:nvSpPr>
        <p:spPr>
          <a:xfrm>
            <a:off x="640080" y="325369"/>
            <a:ext cx="4368602" cy="1956841"/>
          </a:xfrm>
        </p:spPr>
        <p:txBody>
          <a:bodyPr anchor="b">
            <a:normAutofit/>
          </a:bodyPr>
          <a:lstStyle/>
          <a:p>
            <a:r>
              <a:rPr lang="en-GB" sz="5400"/>
              <a:t>S4 PHA 1997</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DBEB7C-6498-CF9A-457A-77AF077F8AE9}"/>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a:t>The violence in this offence can be in the future as long as the fear of it is in the present tense. I.e., at the time of the conduct</a:t>
            </a:r>
            <a:r>
              <a:rPr lang="en-GB" sz="2200"/>
              <a:t>.</a:t>
            </a:r>
          </a:p>
          <a:p>
            <a:endParaRPr lang="en-GB" sz="2200"/>
          </a:p>
          <a:p>
            <a:endParaRPr lang="en-GB" sz="2200"/>
          </a:p>
        </p:txBody>
      </p:sp>
      <p:pic>
        <p:nvPicPr>
          <p:cNvPr id="4" name="Picture 3" descr="A close-up of a person looking through blinds&#10;&#10;Description automatically generated">
            <a:extLst>
              <a:ext uri="{FF2B5EF4-FFF2-40B4-BE49-F238E27FC236}">
                <a16:creationId xmlns:a16="http://schemas.microsoft.com/office/drawing/2014/main" id="{7BB276BF-F2B2-26BD-0AA2-38DF6BF7C103}"/>
              </a:ext>
            </a:extLst>
          </p:cNvPr>
          <p:cNvPicPr>
            <a:picLocks noChangeAspect="1"/>
          </p:cNvPicPr>
          <p:nvPr/>
        </p:nvPicPr>
        <p:blipFill rotWithShape="1">
          <a:blip r:embed="rId4"/>
          <a:srcRect l="31961" r="148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Audio 6">
            <a:hlinkClick r:id="" action="ppaction://media"/>
            <a:extLst>
              <a:ext uri="{FF2B5EF4-FFF2-40B4-BE49-F238E27FC236}">
                <a16:creationId xmlns:a16="http://schemas.microsoft.com/office/drawing/2014/main" id="{B30DC2CD-4D99-F79E-8278-46600D98BA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7087612"/>
      </p:ext>
    </p:extLst>
  </p:cSld>
  <p:clrMapOvr>
    <a:masterClrMapping/>
  </p:clrMapOvr>
  <mc:AlternateContent xmlns:mc="http://schemas.openxmlformats.org/markup-compatibility/2006">
    <mc:Choice xmlns:p14="http://schemas.microsoft.com/office/powerpoint/2010/main" Requires="p14">
      <p:transition spd="slow" p14:dur="2000" advTm="23724"/>
    </mc:Choice>
    <mc:Fallback>
      <p:transition spd="slow" advTm="23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01D35-BE15-5E3D-280E-69BB3B56E57E}"/>
              </a:ext>
            </a:extLst>
          </p:cNvPr>
          <p:cNvSpPr>
            <a:spLocks noGrp="1"/>
          </p:cNvSpPr>
          <p:nvPr>
            <p:ph type="title"/>
          </p:nvPr>
        </p:nvSpPr>
        <p:spPr>
          <a:xfrm>
            <a:off x="481013" y="3752849"/>
            <a:ext cx="3290887" cy="2452687"/>
          </a:xfrm>
        </p:spPr>
        <p:txBody>
          <a:bodyPr anchor="ctr">
            <a:normAutofit/>
          </a:bodyPr>
          <a:lstStyle/>
          <a:p>
            <a:r>
              <a:rPr lang="en-GB" sz="3600"/>
              <a:t>Research Task</a:t>
            </a:r>
          </a:p>
        </p:txBody>
      </p:sp>
      <p:pic>
        <p:nvPicPr>
          <p:cNvPr id="5" name="Picture 4">
            <a:extLst>
              <a:ext uri="{FF2B5EF4-FFF2-40B4-BE49-F238E27FC236}">
                <a16:creationId xmlns:a16="http://schemas.microsoft.com/office/drawing/2014/main" id="{5ACAD3A7-B494-BAAA-9EB2-8B4F0733DF94}"/>
              </a:ext>
            </a:extLst>
          </p:cNvPr>
          <p:cNvPicPr>
            <a:picLocks noChangeAspect="1"/>
          </p:cNvPicPr>
          <p:nvPr/>
        </p:nvPicPr>
        <p:blipFill>
          <a:blip r:embed="rId5"/>
          <a:srcRect t="1661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119D48A-41FF-F373-3231-3043EB72BCE3}"/>
              </a:ext>
            </a:extLst>
          </p:cNvPr>
          <p:cNvSpPr>
            <a:spLocks noGrp="1"/>
          </p:cNvSpPr>
          <p:nvPr>
            <p:ph idx="1"/>
          </p:nvPr>
        </p:nvSpPr>
        <p:spPr>
          <a:xfrm>
            <a:off x="4223982" y="3752850"/>
            <a:ext cx="7485413" cy="2452687"/>
          </a:xfrm>
        </p:spPr>
        <p:txBody>
          <a:bodyPr anchor="ctr">
            <a:normAutofit/>
          </a:bodyPr>
          <a:lstStyle/>
          <a:p>
            <a:pPr marL="0" indent="0">
              <a:buNone/>
            </a:pPr>
            <a:r>
              <a:rPr lang="en-GB" sz="2400" dirty="0"/>
              <a:t>Section 32 Crime &amp; Disorder Act 1998 – What is the definition of this section. </a:t>
            </a:r>
          </a:p>
          <a:p>
            <a:pPr marL="0" indent="0">
              <a:buNone/>
            </a:pPr>
            <a:endParaRPr lang="en-GB" sz="2400" dirty="0"/>
          </a:p>
          <a:p>
            <a:pPr marL="0" indent="0">
              <a:buNone/>
            </a:pPr>
            <a:r>
              <a:rPr lang="en-GB" sz="2400" dirty="0"/>
              <a:t>5 minutes</a:t>
            </a:r>
          </a:p>
          <a:p>
            <a:pPr marL="0" indent="0">
              <a:buNone/>
            </a:pPr>
            <a:endParaRPr lang="en-GB" sz="1800" dirty="0"/>
          </a:p>
          <a:p>
            <a:pPr marL="0" indent="0">
              <a:buNone/>
            </a:pPr>
            <a:endParaRPr lang="en-US" sz="1800" dirty="0"/>
          </a:p>
          <a:p>
            <a:pPr marL="0" indent="0">
              <a:buNone/>
            </a:pPr>
            <a:endParaRPr lang="en-GB" sz="1800" dirty="0"/>
          </a:p>
        </p:txBody>
      </p:sp>
      <p:pic>
        <p:nvPicPr>
          <p:cNvPr id="8" name="Audio 7">
            <a:hlinkClick r:id="" action="ppaction://media"/>
            <a:extLst>
              <a:ext uri="{FF2B5EF4-FFF2-40B4-BE49-F238E27FC236}">
                <a16:creationId xmlns:a16="http://schemas.microsoft.com/office/drawing/2014/main" id="{13642B7D-102F-0114-C7D9-0C55BFFA77C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9701493"/>
      </p:ext>
    </p:extLst>
  </p:cSld>
  <p:clrMapOvr>
    <a:masterClrMapping/>
  </p:clrMapOvr>
  <mc:AlternateContent xmlns:mc="http://schemas.openxmlformats.org/markup-compatibility/2006">
    <mc:Choice xmlns:p14="http://schemas.microsoft.com/office/powerpoint/2010/main" Requires="p14">
      <p:transition spd="slow" p14:dur="2000" advTm="33859"/>
    </mc:Choice>
    <mc:Fallback>
      <p:transition spd="slow" advTm="33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3108-D215-3CAF-06F0-4911DDCD36D6}"/>
              </a:ext>
            </a:extLst>
          </p:cNvPr>
          <p:cNvSpPr>
            <a:spLocks noGrp="1"/>
          </p:cNvSpPr>
          <p:nvPr>
            <p:ph type="title"/>
          </p:nvPr>
        </p:nvSpPr>
        <p:spPr/>
        <p:txBody>
          <a:bodyPr/>
          <a:lstStyle/>
          <a:p>
            <a:r>
              <a:rPr lang="en-GB"/>
              <a:t>Racially or Religiously Aggravated</a:t>
            </a:r>
          </a:p>
        </p:txBody>
      </p:sp>
      <p:graphicFrame>
        <p:nvGraphicFramePr>
          <p:cNvPr id="5" name="Content Placeholder 2">
            <a:extLst>
              <a:ext uri="{FF2B5EF4-FFF2-40B4-BE49-F238E27FC236}">
                <a16:creationId xmlns:a16="http://schemas.microsoft.com/office/drawing/2014/main" id="{C74A4715-8A9F-A4CB-B2C9-2FDF6F3648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F7A88905-368A-A695-BEBA-9382E3FFDD4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6954128"/>
      </p:ext>
    </p:extLst>
  </p:cSld>
  <p:clrMapOvr>
    <a:masterClrMapping/>
  </p:clrMapOvr>
  <mc:AlternateContent xmlns:mc="http://schemas.openxmlformats.org/markup-compatibility/2006">
    <mc:Choice xmlns:p14="http://schemas.microsoft.com/office/powerpoint/2010/main" Requires="p14">
      <p:transition spd="slow" p14:dur="2000" advTm="46901"/>
    </mc:Choice>
    <mc:Fallback>
      <p:transition spd="slow" advTm="46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5" name="Group 2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6" name="Rectangle 2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9" name="Freeform: Shape 28">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1" name="Rectangle 3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4133B40-416A-31BD-FA3C-9D8C5DFE8D4B}"/>
              </a:ext>
            </a:extLst>
          </p:cNvPr>
          <p:cNvSpPr>
            <a:spLocks noGrp="1"/>
          </p:cNvSpPr>
          <p:nvPr>
            <p:ph type="title"/>
          </p:nvPr>
        </p:nvSpPr>
        <p:spPr>
          <a:xfrm>
            <a:off x="1143000" y="990599"/>
            <a:ext cx="9906000" cy="685800"/>
          </a:xfrm>
        </p:spPr>
        <p:txBody>
          <a:bodyPr anchor="t">
            <a:normAutofit/>
          </a:bodyPr>
          <a:lstStyle/>
          <a:p>
            <a:r>
              <a:rPr lang="en-GB" sz="4000"/>
              <a:t>Racially or Religiously Aggravated </a:t>
            </a:r>
          </a:p>
        </p:txBody>
      </p:sp>
      <p:graphicFrame>
        <p:nvGraphicFramePr>
          <p:cNvPr id="5" name="Content Placeholder 2">
            <a:extLst>
              <a:ext uri="{FF2B5EF4-FFF2-40B4-BE49-F238E27FC236}">
                <a16:creationId xmlns:a16="http://schemas.microsoft.com/office/drawing/2014/main" id="{867522AE-8692-9AC4-0273-54C422681AE3}"/>
              </a:ext>
            </a:extLst>
          </p:cNvPr>
          <p:cNvGraphicFramePr>
            <a:graphicFrameLocks noGrp="1"/>
          </p:cNvGraphicFramePr>
          <p:nvPr>
            <p:ph idx="1"/>
            <p:extLst>
              <p:ext uri="{D42A27DB-BD31-4B8C-83A1-F6EECF244321}">
                <p14:modId xmlns:p14="http://schemas.microsoft.com/office/powerpoint/2010/main" val="371472075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4ABF6638-1A90-928E-C665-2EB4EA31D29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4487788"/>
      </p:ext>
    </p:extLst>
  </p:cSld>
  <p:clrMapOvr>
    <a:masterClrMapping/>
  </p:clrMapOvr>
  <mc:AlternateContent xmlns:mc="http://schemas.openxmlformats.org/markup-compatibility/2006">
    <mc:Choice xmlns:p14="http://schemas.microsoft.com/office/powerpoint/2010/main" Requires="p14">
      <p:transition spd="slow" p14:dur="2000" advTm="194887"/>
    </mc:Choice>
    <mc:Fallback>
      <p:transition spd="slow" advTm="194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733C3-AFD4-D25B-0E5A-77D1237D859A}"/>
              </a:ext>
            </a:extLst>
          </p:cNvPr>
          <p:cNvSpPr>
            <a:spLocks noGrp="1"/>
          </p:cNvSpPr>
          <p:nvPr>
            <p:ph type="title"/>
          </p:nvPr>
        </p:nvSpPr>
        <p:spPr>
          <a:xfrm>
            <a:off x="481013" y="3752849"/>
            <a:ext cx="3290887" cy="2452687"/>
          </a:xfrm>
        </p:spPr>
        <p:txBody>
          <a:bodyPr anchor="ctr">
            <a:normAutofit/>
          </a:bodyPr>
          <a:lstStyle/>
          <a:p>
            <a:r>
              <a:rPr lang="en-GB" sz="3600"/>
              <a:t>Research Task</a:t>
            </a:r>
          </a:p>
        </p:txBody>
      </p:sp>
      <p:pic>
        <p:nvPicPr>
          <p:cNvPr id="5" name="Picture 4">
            <a:extLst>
              <a:ext uri="{FF2B5EF4-FFF2-40B4-BE49-F238E27FC236}">
                <a16:creationId xmlns:a16="http://schemas.microsoft.com/office/drawing/2014/main" id="{3F045CEF-8B65-4E81-8C36-79FE58D82173}"/>
              </a:ext>
            </a:extLst>
          </p:cNvPr>
          <p:cNvPicPr>
            <a:picLocks noChangeAspect="1"/>
          </p:cNvPicPr>
          <p:nvPr/>
        </p:nvPicPr>
        <p:blipFill>
          <a:blip r:embed="rId5"/>
          <a:srcRect t="1661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194DCA3-9A33-75EF-2FE7-C560126C5235}"/>
              </a:ext>
            </a:extLst>
          </p:cNvPr>
          <p:cNvSpPr>
            <a:spLocks noGrp="1"/>
          </p:cNvSpPr>
          <p:nvPr>
            <p:ph idx="1"/>
          </p:nvPr>
        </p:nvSpPr>
        <p:spPr>
          <a:xfrm>
            <a:off x="4223982" y="3752850"/>
            <a:ext cx="7485413" cy="2452687"/>
          </a:xfrm>
        </p:spPr>
        <p:txBody>
          <a:bodyPr anchor="ctr">
            <a:normAutofit/>
          </a:bodyPr>
          <a:lstStyle/>
          <a:p>
            <a:r>
              <a:rPr lang="en-GB" sz="2400" dirty="0"/>
              <a:t>Research any defences to harassment.</a:t>
            </a:r>
          </a:p>
          <a:p>
            <a:endParaRPr lang="en-GB" sz="2400" dirty="0"/>
          </a:p>
          <a:p>
            <a:r>
              <a:rPr lang="en-GB" sz="2400" dirty="0"/>
              <a:t>5 minutes</a:t>
            </a:r>
          </a:p>
        </p:txBody>
      </p:sp>
      <p:pic>
        <p:nvPicPr>
          <p:cNvPr id="8" name="Audio 7">
            <a:hlinkClick r:id="" action="ppaction://media"/>
            <a:extLst>
              <a:ext uri="{FF2B5EF4-FFF2-40B4-BE49-F238E27FC236}">
                <a16:creationId xmlns:a16="http://schemas.microsoft.com/office/drawing/2014/main" id="{ACB9D612-A746-FCBA-9614-D791598567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9944680"/>
      </p:ext>
    </p:extLst>
  </p:cSld>
  <p:clrMapOvr>
    <a:masterClrMapping/>
  </p:clrMapOvr>
  <mc:AlternateContent xmlns:mc="http://schemas.openxmlformats.org/markup-compatibility/2006">
    <mc:Choice xmlns:p14="http://schemas.microsoft.com/office/powerpoint/2010/main" Requires="p14">
      <p:transition spd="slow" p14:dur="2000" advTm="30167"/>
    </mc:Choice>
    <mc:Fallback>
      <p:transition spd="slow" advTm="30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29"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D9945E6-BE2A-A0D0-CE80-4824156A080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3 Defences to the Act</a:t>
            </a:r>
          </a:p>
        </p:txBody>
      </p:sp>
      <p:graphicFrame>
        <p:nvGraphicFramePr>
          <p:cNvPr id="39" name="Content Placeholder 2">
            <a:extLst>
              <a:ext uri="{FF2B5EF4-FFF2-40B4-BE49-F238E27FC236}">
                <a16:creationId xmlns:a16="http://schemas.microsoft.com/office/drawing/2014/main" id="{57EDBBA8-2F30-4648-CB11-FCC90F51440B}"/>
              </a:ext>
            </a:extLst>
          </p:cNvPr>
          <p:cNvGraphicFramePr>
            <a:graphicFrameLocks noGrp="1"/>
          </p:cNvGraphicFramePr>
          <p:nvPr>
            <p:ph idx="1"/>
            <p:extLst>
              <p:ext uri="{D42A27DB-BD31-4B8C-83A1-F6EECF244321}">
                <p14:modId xmlns:p14="http://schemas.microsoft.com/office/powerpoint/2010/main" val="2145696844"/>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7BB6BE10-E54C-D380-2954-8D17D79340E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9478561"/>
      </p:ext>
    </p:extLst>
  </p:cSld>
  <p:clrMapOvr>
    <a:masterClrMapping/>
  </p:clrMapOvr>
  <mc:AlternateContent xmlns:mc="http://schemas.openxmlformats.org/markup-compatibility/2006">
    <mc:Choice xmlns:p14="http://schemas.microsoft.com/office/powerpoint/2010/main" Requires="p14">
      <p:transition spd="slow" p14:dur="2000" advTm="233192"/>
    </mc:Choice>
    <mc:Fallback>
      <p:transition spd="slow" advTm="233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B491-3D86-250C-D92A-A1D052269114}"/>
              </a:ext>
            </a:extLst>
          </p:cNvPr>
          <p:cNvSpPr>
            <a:spLocks noGrp="1"/>
          </p:cNvSpPr>
          <p:nvPr>
            <p:ph type="title"/>
          </p:nvPr>
        </p:nvSpPr>
        <p:spPr/>
        <p:txBody>
          <a:bodyPr/>
          <a:lstStyle/>
          <a:p>
            <a:r>
              <a:rPr lang="en-GB" dirty="0"/>
              <a:t>Investigation – CPS Guidance</a:t>
            </a:r>
          </a:p>
        </p:txBody>
      </p:sp>
      <p:sp>
        <p:nvSpPr>
          <p:cNvPr id="3" name="Content Placeholder 2">
            <a:extLst>
              <a:ext uri="{FF2B5EF4-FFF2-40B4-BE49-F238E27FC236}">
                <a16:creationId xmlns:a16="http://schemas.microsoft.com/office/drawing/2014/main" id="{A41945F7-C28D-05D9-567A-7284EF760911}"/>
              </a:ext>
            </a:extLst>
          </p:cNvPr>
          <p:cNvSpPr>
            <a:spLocks noGrp="1"/>
          </p:cNvSpPr>
          <p:nvPr>
            <p:ph idx="1"/>
          </p:nvPr>
        </p:nvSpPr>
        <p:spPr>
          <a:xfrm>
            <a:off x="838200" y="1532238"/>
            <a:ext cx="10515600" cy="4644725"/>
          </a:xfrm>
        </p:spPr>
        <p:txBody>
          <a:bodyPr>
            <a:normAutofit fontScale="92500" lnSpcReduction="20000"/>
          </a:bodyPr>
          <a:lstStyle/>
          <a:p>
            <a:pPr algn="l"/>
            <a:r>
              <a:rPr lang="en-GB" b="1" i="0" dirty="0">
                <a:solidFill>
                  <a:srgbClr val="444444"/>
                </a:solidFill>
                <a:effectLst/>
                <a:highlight>
                  <a:srgbClr val="FFFFFF"/>
                </a:highlight>
                <a:latin typeface="Lato" panose="020F0502020204030203" pitchFamily="34" charset="0"/>
              </a:rPr>
              <a:t>Sources of evidence could include: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neighbours whose homes or workplace are in a line of sight of the location of the incident</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residents or those working adjacent to likely routes taken by the suspect</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those near to or who are users of potential sites for parking a vehicle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those who use nearby leisure facilities, e.g., dog walking</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family or friends who may have seen a change in the victim’s behaviour or witnessed the serious effect the behaviour has had on the victim</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where the suspect has obtained accommodation near the victim, the investigating officer should identify the address and interview neighbours about the suspect’s movements</a:t>
            </a:r>
          </a:p>
          <a:p>
            <a:endParaRPr lang="en-GB" dirty="0"/>
          </a:p>
        </p:txBody>
      </p:sp>
      <p:pic>
        <p:nvPicPr>
          <p:cNvPr id="6" name="Audio 5">
            <a:hlinkClick r:id="" action="ppaction://media"/>
            <a:extLst>
              <a:ext uri="{FF2B5EF4-FFF2-40B4-BE49-F238E27FC236}">
                <a16:creationId xmlns:a16="http://schemas.microsoft.com/office/drawing/2014/main" id="{3025C44B-484F-8BB5-0FB9-FD47EC89B6F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560700"/>
      </p:ext>
    </p:extLst>
  </p:cSld>
  <p:clrMapOvr>
    <a:masterClrMapping/>
  </p:clrMapOvr>
  <mc:AlternateContent xmlns:mc="http://schemas.openxmlformats.org/markup-compatibility/2006">
    <mc:Choice xmlns:p14="http://schemas.microsoft.com/office/powerpoint/2010/main" Requires="p14">
      <p:transition spd="slow" p14:dur="2000" advTm="109006"/>
    </mc:Choice>
    <mc:Fallback>
      <p:transition spd="slow" advTm="109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5893B-DDB1-F33B-825E-0841A092E01C}"/>
              </a:ext>
            </a:extLst>
          </p:cNvPr>
          <p:cNvSpPr>
            <a:spLocks noGrp="1"/>
          </p:cNvSpPr>
          <p:nvPr>
            <p:ph type="title"/>
          </p:nvPr>
        </p:nvSpPr>
        <p:spPr>
          <a:xfrm>
            <a:off x="630936" y="639520"/>
            <a:ext cx="3429000" cy="1719072"/>
          </a:xfrm>
        </p:spPr>
        <p:txBody>
          <a:bodyPr anchor="b">
            <a:normAutofit/>
          </a:bodyPr>
          <a:lstStyle/>
          <a:p>
            <a:r>
              <a:rPr lang="en-GB" sz="5400"/>
              <a:t>Task</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96A282-E427-B60A-A487-A4EC1477B30F}"/>
              </a:ext>
            </a:extLst>
          </p:cNvPr>
          <p:cNvSpPr>
            <a:spLocks noGrp="1"/>
          </p:cNvSpPr>
          <p:nvPr>
            <p:ph idx="1"/>
          </p:nvPr>
        </p:nvSpPr>
        <p:spPr>
          <a:xfrm>
            <a:off x="630936" y="2807208"/>
            <a:ext cx="3429000" cy="3410712"/>
          </a:xfrm>
        </p:spPr>
        <p:txBody>
          <a:bodyPr anchor="t">
            <a:normAutofit/>
          </a:bodyPr>
          <a:lstStyle/>
          <a:p>
            <a:r>
              <a:rPr lang="en-GB" sz="2200"/>
              <a:t>Research Section 2 A of the Protection from Harassment Act 1997.</a:t>
            </a:r>
          </a:p>
          <a:p>
            <a:endParaRPr lang="en-GB" sz="2200"/>
          </a:p>
          <a:p>
            <a:r>
              <a:rPr lang="en-GB" sz="2200"/>
              <a:t>What is the definition of Stalking</a:t>
            </a:r>
          </a:p>
        </p:txBody>
      </p:sp>
      <p:pic>
        <p:nvPicPr>
          <p:cNvPr id="5" name="Picture 4">
            <a:extLst>
              <a:ext uri="{FF2B5EF4-FFF2-40B4-BE49-F238E27FC236}">
                <a16:creationId xmlns:a16="http://schemas.microsoft.com/office/drawing/2014/main" id="{CBA8DFAD-278A-6FDC-3ABC-AC8595D02B17}"/>
              </a:ext>
            </a:extLst>
          </p:cNvPr>
          <p:cNvPicPr>
            <a:picLocks noChangeAspect="1"/>
          </p:cNvPicPr>
          <p:nvPr/>
        </p:nvPicPr>
        <p:blipFill>
          <a:blip r:embed="rId4"/>
          <a:stretch>
            <a:fillRect/>
          </a:stretch>
        </p:blipFill>
        <p:spPr>
          <a:xfrm>
            <a:off x="4654296" y="1823885"/>
            <a:ext cx="6903720" cy="3210229"/>
          </a:xfrm>
          <a:prstGeom prst="rect">
            <a:avLst/>
          </a:prstGeom>
        </p:spPr>
      </p:pic>
      <p:pic>
        <p:nvPicPr>
          <p:cNvPr id="9" name="Audio 8">
            <a:hlinkClick r:id="" action="ppaction://media"/>
            <a:extLst>
              <a:ext uri="{FF2B5EF4-FFF2-40B4-BE49-F238E27FC236}">
                <a16:creationId xmlns:a16="http://schemas.microsoft.com/office/drawing/2014/main" id="{BD581FDA-AFC1-751A-A95D-B8225357C87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1052050"/>
      </p:ext>
    </p:extLst>
  </p:cSld>
  <p:clrMapOvr>
    <a:masterClrMapping/>
  </p:clrMapOvr>
  <mc:AlternateContent xmlns:mc="http://schemas.openxmlformats.org/markup-compatibility/2006">
    <mc:Choice xmlns:p14="http://schemas.microsoft.com/office/powerpoint/2010/main" Requires="p14">
      <p:transition spd="slow" p14:dur="2000" advTm="38449"/>
    </mc:Choice>
    <mc:Fallback>
      <p:transition spd="slow" advTm="38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3A4CD-BAF4-5267-65E4-31C0F21F56E8}"/>
              </a:ext>
            </a:extLst>
          </p:cNvPr>
          <p:cNvSpPr>
            <a:spLocks noGrp="1"/>
          </p:cNvSpPr>
          <p:nvPr>
            <p:ph type="title"/>
          </p:nvPr>
        </p:nvSpPr>
        <p:spPr/>
        <p:txBody>
          <a:bodyPr/>
          <a:lstStyle/>
          <a:p>
            <a:r>
              <a:rPr lang="en-GB">
                <a:cs typeface="Calibri Light"/>
              </a:rPr>
              <a:t>What is stalking?</a:t>
            </a:r>
            <a:endParaRPr lang="en-GB"/>
          </a:p>
        </p:txBody>
      </p:sp>
      <p:pic>
        <p:nvPicPr>
          <p:cNvPr id="4" name="Online Media 3" title="Let's talk stalking">
            <a:hlinkClick r:id="" action="ppaction://media"/>
            <a:extLst>
              <a:ext uri="{FF2B5EF4-FFF2-40B4-BE49-F238E27FC236}">
                <a16:creationId xmlns:a16="http://schemas.microsoft.com/office/drawing/2014/main" id="{C6663367-8E3F-5CE7-F3F4-5AB85E487D69}"/>
              </a:ext>
            </a:extLst>
          </p:cNvPr>
          <p:cNvPicPr>
            <a:picLocks noGrp="1" noRot="1" noChangeAspect="1"/>
          </p:cNvPicPr>
          <p:nvPr>
            <p:ph idx="1"/>
            <a:videoFile r:link="rId1"/>
          </p:nvPr>
        </p:nvPicPr>
        <p:blipFill>
          <a:blip r:embed="rId6"/>
          <a:stretch>
            <a:fillRect/>
          </a:stretch>
        </p:blipFill>
        <p:spPr>
          <a:xfrm>
            <a:off x="1778000" y="1697323"/>
            <a:ext cx="8853714" cy="4792566"/>
          </a:xfrm>
        </p:spPr>
      </p:pic>
      <p:pic>
        <p:nvPicPr>
          <p:cNvPr id="8" name="Audio 7">
            <a:hlinkClick r:id="" action="ppaction://media"/>
            <a:extLst>
              <a:ext uri="{FF2B5EF4-FFF2-40B4-BE49-F238E27FC236}">
                <a16:creationId xmlns:a16="http://schemas.microsoft.com/office/drawing/2014/main" id="{631E64A6-39D9-BE3D-1344-1E919BCCECE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7639597"/>
      </p:ext>
    </p:extLst>
  </p:cSld>
  <p:clrMapOvr>
    <a:masterClrMapping/>
  </p:clrMapOvr>
  <mc:AlternateContent xmlns:mc="http://schemas.openxmlformats.org/markup-compatibility/2006">
    <mc:Choice xmlns:p14="http://schemas.microsoft.com/office/powerpoint/2010/main" Requires="p14">
      <p:transition spd="slow" p14:dur="2000" advTm="29015"/>
    </mc:Choice>
    <mc:Fallback>
      <p:transition spd="slow" advTm="29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7D31-A1E4-D531-DB51-1281DB726E0D}"/>
              </a:ext>
            </a:extLst>
          </p:cNvPr>
          <p:cNvSpPr>
            <a:spLocks noGrp="1"/>
          </p:cNvSpPr>
          <p:nvPr>
            <p:ph type="title"/>
          </p:nvPr>
        </p:nvSpPr>
        <p:spPr/>
        <p:txBody>
          <a:bodyPr/>
          <a:lstStyle/>
          <a:p>
            <a:r>
              <a:rPr lang="en-GB" dirty="0"/>
              <a:t>Directed reading</a:t>
            </a:r>
          </a:p>
        </p:txBody>
      </p:sp>
      <p:pic>
        <p:nvPicPr>
          <p:cNvPr id="5" name="Content Placeholder 4">
            <a:hlinkClick r:id="rId5"/>
            <a:extLst>
              <a:ext uri="{FF2B5EF4-FFF2-40B4-BE49-F238E27FC236}">
                <a16:creationId xmlns:a16="http://schemas.microsoft.com/office/drawing/2014/main" id="{FFE99A69-6C05-E7A3-2D14-C7E03F0696FA}"/>
              </a:ext>
            </a:extLst>
          </p:cNvPr>
          <p:cNvPicPr>
            <a:picLocks noGrp="1" noChangeAspect="1"/>
          </p:cNvPicPr>
          <p:nvPr>
            <p:ph idx="1"/>
          </p:nvPr>
        </p:nvPicPr>
        <p:blipFill>
          <a:blip r:embed="rId6"/>
          <a:stretch>
            <a:fillRect/>
          </a:stretch>
        </p:blipFill>
        <p:spPr>
          <a:xfrm>
            <a:off x="4393419" y="1825625"/>
            <a:ext cx="3405162" cy="4351338"/>
          </a:xfrm>
        </p:spPr>
      </p:pic>
      <p:pic>
        <p:nvPicPr>
          <p:cNvPr id="9" name="Audio 8">
            <a:hlinkClick r:id="" action="ppaction://media"/>
            <a:extLst>
              <a:ext uri="{FF2B5EF4-FFF2-40B4-BE49-F238E27FC236}">
                <a16:creationId xmlns:a16="http://schemas.microsoft.com/office/drawing/2014/main" id="{0CD093A2-EB21-D28C-9222-A4831575DC1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6495189"/>
      </p:ext>
    </p:extLst>
  </p:cSld>
  <p:clrMapOvr>
    <a:masterClrMapping/>
  </p:clrMapOvr>
  <mc:AlternateContent xmlns:mc="http://schemas.openxmlformats.org/markup-compatibility/2006">
    <mc:Choice xmlns:p14="http://schemas.microsoft.com/office/powerpoint/2010/main" Requires="p14">
      <p:transition spd="slow" p14:dur="2000" advTm="45019"/>
    </mc:Choice>
    <mc:Fallback>
      <p:transition spd="slow" advTm="45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4DE73AF3-CCA2-5C97-8E8E-1CCFD4CF7F61}"/>
              </a:ext>
            </a:extLst>
          </p:cNvPr>
          <p:cNvPicPr>
            <a:picLocks noChangeAspect="1"/>
          </p:cNvPicPr>
          <p:nvPr/>
        </p:nvPicPr>
        <p:blipFill>
          <a:blip r:embed="rId4"/>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EFE95-C60C-307B-DEDF-F98BAB1B8CB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pic>
        <p:nvPicPr>
          <p:cNvPr id="7" name="Audio 6">
            <a:hlinkClick r:id="" action="ppaction://media"/>
            <a:extLst>
              <a:ext uri="{FF2B5EF4-FFF2-40B4-BE49-F238E27FC236}">
                <a16:creationId xmlns:a16="http://schemas.microsoft.com/office/drawing/2014/main" id="{9CDD1204-87DF-2381-EA37-DC3FE5A099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55920303"/>
      </p:ext>
    </p:extLst>
  </p:cSld>
  <p:clrMapOvr>
    <a:masterClrMapping/>
  </p:clrMapOvr>
  <mc:AlternateContent xmlns:mc="http://schemas.openxmlformats.org/markup-compatibility/2006">
    <mc:Choice xmlns:p14="http://schemas.microsoft.com/office/powerpoint/2010/main" Requires="p14">
      <p:transition spd="slow" p14:dur="2000" advTm="14940"/>
    </mc:Choice>
    <mc:Fallback>
      <p:transition spd="slow" advTm="14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3493</Words>
  <Application>Microsoft Office PowerPoint</Application>
  <PresentationFormat>Widescreen</PresentationFormat>
  <Paragraphs>203</Paragraphs>
  <Slides>21</Slides>
  <Notes>17</Notes>
  <HiddenSlides>0</HiddenSlides>
  <MMClips>22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Lato</vt:lpstr>
      <vt:lpstr>Office Theme</vt:lpstr>
      <vt:lpstr>Introduction to Harassment</vt:lpstr>
      <vt:lpstr>Session Aims and Objectives</vt:lpstr>
      <vt:lpstr>Task</vt:lpstr>
      <vt:lpstr>Harassment: S1 &amp; 2 Protection from Harassment Act 1997</vt:lpstr>
      <vt:lpstr>Section 1 (1A) </vt:lpstr>
      <vt:lpstr>Course of Conduct</vt:lpstr>
      <vt:lpstr>What does harassment mean?  </vt:lpstr>
      <vt:lpstr>Acts of Harassment via a 3rd Party</vt:lpstr>
      <vt:lpstr>Mens Rea</vt:lpstr>
      <vt:lpstr>Putting People in Fear of Violence Section 4 Protection From Harassment Act 1997 </vt:lpstr>
      <vt:lpstr>S4 PHA 1997</vt:lpstr>
      <vt:lpstr>Research Task</vt:lpstr>
      <vt:lpstr>Racially or Religiously Aggravated</vt:lpstr>
      <vt:lpstr>Racially or Religiously Aggravated </vt:lpstr>
      <vt:lpstr>Research Task</vt:lpstr>
      <vt:lpstr>3 Defences to the Act</vt:lpstr>
      <vt:lpstr>Investigation – CPS Guidance</vt:lpstr>
      <vt:lpstr>Task</vt:lpstr>
      <vt:lpstr>What is stalking?</vt:lpstr>
      <vt:lpstr>Directed reading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Stalking and Harassment</dc:title>
  <dc:creator>Kelly Andrews</dc:creator>
  <cp:lastModifiedBy>Kelly Andrews</cp:lastModifiedBy>
  <cp:revision>4</cp:revision>
  <dcterms:created xsi:type="dcterms:W3CDTF">2023-08-03T12:56:58Z</dcterms:created>
  <dcterms:modified xsi:type="dcterms:W3CDTF">2024-08-05T10:46:31Z</dcterms:modified>
</cp:coreProperties>
</file>