
<file path=[Content_Types].xml><?xml version="1.0" encoding="utf-8"?>
<Types xmlns="http://schemas.openxmlformats.org/package/2006/content-types">
  <Default ContentType="application/x-fontdata" Extension="fntdata"/>
  <Default ContentType="image/gif" Extension="gif"/>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3"/>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8288000" cy="10287000"/>
  <p:notesSz cx="6858000" cy="9144000"/>
  <p:embeddedFontLst>
    <p:embeddedFont>
      <p:font typeface="Calibri (MS)" charset="1" panose="020F0502020204030204"/>
      <p:regular r:id="rId26"/>
    </p:embeddedFont>
    <p:embeddedFont>
      <p:font typeface="Calibri (MS) Bold" charset="1" panose="020F0702030404030204"/>
      <p:regular r:id="rId27"/>
    </p:embeddedFont>
    <p:embeddedFont>
      <p:font typeface="Rosario Bold" charset="1" panose="02000503060000020004"/>
      <p:regular r:id="rId29"/>
    </p:embeddedFont>
    <p:embeddedFont>
      <p:font typeface="Rosario" charset="1" panose="02000503040000020003"/>
      <p:regular r:id="rId30"/>
    </p:embeddedFont>
    <p:embeddedFont>
      <p:font typeface="Rosario Bold Italics" charset="1" panose="02000503040000020003"/>
      <p:regular r:id="rId33"/>
    </p:embeddedFont>
    <p:embeddedFont>
      <p:font typeface="Arimo" charset="1" panose="020B0604020202020204"/>
      <p:regular r:id="rId34"/>
    </p:embeddedFont>
    <p:embeddedFont>
      <p:font typeface="Rosario Italics" charset="1" panose="02000506050000020003"/>
      <p:regular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notesMasters/notesMaster1.xml" Type="http://schemas.openxmlformats.org/officeDocument/2006/relationships/notesMaster"/><Relationship Id="rId24" Target="theme/theme2.xml" Type="http://schemas.openxmlformats.org/officeDocument/2006/relationships/theme"/><Relationship Id="rId25" Target="notesSlides/notesSlide1.xml" Type="http://schemas.openxmlformats.org/officeDocument/2006/relationships/notesSlide"/><Relationship Id="rId26" Target="fonts/font26.fntdata" Type="http://schemas.openxmlformats.org/officeDocument/2006/relationships/font"/><Relationship Id="rId27" Target="fonts/font27.fntdata" Type="http://schemas.openxmlformats.org/officeDocument/2006/relationships/font"/><Relationship Id="rId28" Target="notesSlides/notesSlide2.xml" Type="http://schemas.openxmlformats.org/officeDocument/2006/relationships/notesSlide"/><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notesSlides/notesSlide3.xml" Type="http://schemas.openxmlformats.org/officeDocument/2006/relationships/notesSlide"/><Relationship Id="rId32" Target="notesSlides/notesSlide4.xml" Type="http://schemas.openxmlformats.org/officeDocument/2006/relationships/notesSlide"/><Relationship Id="rId33" Target="fonts/font33.fntdata" Type="http://schemas.openxmlformats.org/officeDocument/2006/relationships/font"/><Relationship Id="rId34" Target="fonts/font34.fntdata" Type="http://schemas.openxmlformats.org/officeDocument/2006/relationships/font"/><Relationship Id="rId35" Target="notesSlides/notesSlide5.xml" Type="http://schemas.openxmlformats.org/officeDocument/2006/relationships/notesSlide"/><Relationship Id="rId36" Target="notesSlides/notesSlide6.xml" Type="http://schemas.openxmlformats.org/officeDocument/2006/relationships/notesSlide"/><Relationship Id="rId37" Target="notesSlides/notesSlide7.xml" Type="http://schemas.openxmlformats.org/officeDocument/2006/relationships/notesSlide"/><Relationship Id="rId38" Target="notesSlides/notesSlide8.xml" Type="http://schemas.openxmlformats.org/officeDocument/2006/relationships/notesSlide"/><Relationship Id="rId39" Target="notesSlides/notesSlide9.xml" Type="http://schemas.openxmlformats.org/officeDocument/2006/relationships/notesSlide"/><Relationship Id="rId4" Target="theme/theme1.xml" Type="http://schemas.openxmlformats.org/officeDocument/2006/relationships/theme"/><Relationship Id="rId40" Target="notesSlides/notesSlide10.xml" Type="http://schemas.openxmlformats.org/officeDocument/2006/relationships/notesSlide"/><Relationship Id="rId41" Target="notesSlides/notesSlide11.xml" Type="http://schemas.openxmlformats.org/officeDocument/2006/relationships/notesSlide"/><Relationship Id="rId42" Target="notesSlides/notesSlide12.xml" Type="http://schemas.openxmlformats.org/officeDocument/2006/relationships/notesSlide"/><Relationship Id="rId43" Target="fonts/font43.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Overall aims and objectives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Moyles there are 7 types of play. </a:t>
            </a:r>
          </a:p>
          <a:p>
            <a:r>
              <a:rPr lang="en-US"/>
              <a:t/>
            </a:r>
          </a:p>
          <a:p>
            <a:r>
              <a:rPr lang="en-US"/>
              <a:t>Physical – tree climbing, chasing</a:t>
            </a:r>
          </a:p>
          <a:p>
            <a:r>
              <a:rPr lang="en-US"/>
              <a:t>Imaginary – role play, playing with cars/dolls</a:t>
            </a:r>
          </a:p>
          <a:p>
            <a:r>
              <a:rPr lang="en-US"/>
              <a:t>Creative – drawing, playing with play dough</a:t>
            </a:r>
          </a:p>
          <a:p>
            <a:r>
              <a:rPr lang="en-US"/>
              <a:t>Constructive – lego, building</a:t>
            </a:r>
          </a:p>
          <a:p>
            <a:r>
              <a:rPr lang="en-US"/>
              <a:t>Exploratory – den building ,  using senses (messy play)</a:t>
            </a:r>
          </a:p>
          <a:p>
            <a:r>
              <a:rPr lang="en-US"/>
              <a:t>social – playing with peers, skipping, etc</a:t>
            </a:r>
          </a:p>
          <a:p>
            <a:r>
              <a:rPr lang="en-US"/>
              <a:t>Games with rules – hide and seek, tag, </a:t>
            </a:r>
          </a:p>
          <a:p>
            <a:r>
              <a:rPr lang="en-US"/>
              <a:t/>
            </a:r>
          </a:p>
          <a:p>
            <a:r>
              <a:rPr lang="en-US"/>
              <a:t/>
            </a:r>
          </a:p>
          <a:p>
            <a:r>
              <a:rPr lang="en-US"/>
              <a:t/>
            </a:r>
          </a:p>
          <a:p>
            <a:r>
              <a:rPr lang="en-US"/>
              <a:t/>
            </a:r>
          </a:p>
          <a:p>
            <a:r>
              <a:rPr lang="en-US"/>
              <a:t> Other theorists may refer to them differently eg. Imaginary play = Fantasy play.  Types of play can overlap and it is possible for more than one type of play to occur in each play episode eg.  </a:t>
            </a:r>
          </a:p>
          <a:p>
            <a:r>
              <a:rPr lang="en-US"/>
              <a:t/>
            </a:r>
          </a:p>
          <a:p>
            <a:r>
              <a:rPr lang="en-US"/>
              <a:t>Ouestion – can someone give me an example of when two types of play occur at the same time</a:t>
            </a:r>
          </a:p>
          <a:p>
            <a:r>
              <a:rPr lang="en-US"/>
              <a:t/>
            </a:r>
          </a:p>
          <a:p>
            <a:r>
              <a:rPr lang="en-US"/>
              <a:t>Social and games with rules can occur at same time.  Same as creativity and constructive play</a:t>
            </a:r>
          </a:p>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Wilson’s definition of creative play – big emphasis on experiential learning and using all senses to explore and experiment with different properties and materials.  </a:t>
            </a:r>
          </a:p>
          <a:p>
            <a:r>
              <a:rPr lang="en-US"/>
              <a:t/>
            </a:r>
          </a:p>
          <a:p>
            <a:r>
              <a:rPr lang="en-US"/>
              <a:t>As children express themselves through creativity this enhances their self esteem.  </a:t>
            </a:r>
          </a:p>
          <a:p>
            <a:r>
              <a:rPr lang="en-US"/>
              <a:t/>
            </a:r>
          </a:p>
          <a:p>
            <a:r>
              <a:rPr lang="en-US"/>
              <a:t>Problem solving plays a big part in creative play – this also increase confidence and self esteem</a:t>
            </a:r>
          </a:p>
          <a:p>
            <a:r>
              <a:rPr lang="en-US"/>
              <a:t/>
            </a:r>
          </a:p>
          <a:p>
            <a:r>
              <a:rPr lang="en-US"/>
              <a:t>Question = give an example of an creative play activity that might be carried out in the classroom </a:t>
            </a:r>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Four main areas focused on: Art, craft, design and music (not massive emphasis on drama/role play = this is covered in language, literacy and communication skills).  Also included as ‘creative movement’ </a:t>
            </a:r>
          </a:p>
          <a:p>
            <a:r>
              <a:rPr lang="en-US"/>
              <a:t/>
            </a:r>
          </a:p>
          <a:p>
            <a:r>
              <a:rPr lang="en-US"/>
              <a:t>Indoor and outdoor play important – especially using materials from the natural environment – free play (children play naturally) = making perfume with roses, Structured activity – collage with leaves</a:t>
            </a:r>
          </a:p>
          <a:p>
            <a:r>
              <a:rPr lang="en-US"/>
              <a:t/>
            </a:r>
          </a:p>
          <a:p>
            <a:r>
              <a:rPr lang="en-US"/>
              <a:t>Through creative play children should be encouraged to develop their individual ideas (teacher as facilitator) – creative play most used form of play in play therapy  (along with role play)</a:t>
            </a:r>
          </a:p>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VAK = Visual, Auditory and Kinaesthetic = seeing – the colours , hearing – may paint to music,  doing – feeling materials </a:t>
            </a:r>
          </a:p>
          <a:p>
            <a:r>
              <a:rPr lang="en-US"/>
              <a:t/>
            </a:r>
          </a:p>
          <a:p>
            <a:r>
              <a:rPr lang="en-US"/>
              <a:t>Role of practitioner – to facilitate and not lead (creative play must be children’s own ideas in order to express themselves)</a:t>
            </a:r>
          </a:p>
          <a:p>
            <a:r>
              <a:rPr lang="en-US"/>
              <a:t/>
            </a:r>
          </a:p>
          <a:p>
            <a:r>
              <a:rPr lang="en-US"/>
              <a:t>Practitioner must ensure that the learning environment is equipped for facilitating creative play – plenty of materials which are accessible to children.  </a:t>
            </a:r>
          </a:p>
          <a:p>
            <a:r>
              <a:rPr lang="en-US"/>
              <a:t/>
            </a:r>
          </a:p>
          <a:p>
            <a:r>
              <a:rPr lang="en-US"/>
              <a:t>Practitioner may challenge children by introducing new materials (will need to develop manipulation skills).</a:t>
            </a:r>
          </a:p>
          <a:p>
            <a:r>
              <a:rPr lang="en-US"/>
              <a:t/>
            </a:r>
          </a:p>
          <a:p>
            <a:r>
              <a:rPr lang="en-US"/>
              <a:t>Creative play will be assessed through observing, monitoring and evaluation – documenting through photographs (will not necessary have a finished product to display in class e.g it could be a mud pie) </a:t>
            </a:r>
          </a:p>
          <a:p>
            <a:r>
              <a:rPr lang="en-US"/>
              <a:t/>
            </a:r>
          </a:p>
          <a:p>
            <a:r>
              <a:rPr lang="en-US"/>
              <a:t>Learning environments and activities should reflect culture e.g Welsh dances in creative movements or dances from other cultures.  Looking at artists from Wales and other countries</a:t>
            </a:r>
          </a:p>
          <a:p>
            <a:r>
              <a:rPr lang="en-US"/>
              <a:t/>
            </a:r>
          </a:p>
          <a:p>
            <a:r>
              <a:rPr lang="en-US"/>
              <a:t>Discuss - are there more opportunities for creative play outdoors of indoors</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Creative development categorised in two areas: art, craft and design and music.  </a:t>
            </a:r>
          </a:p>
          <a:p>
            <a:r>
              <a:rPr lang="en-US"/>
              <a:t/>
            </a:r>
          </a:p>
          <a:p>
            <a:r>
              <a:rPr lang="en-US"/>
              <a:t>Through play children will become familiar with different textures, objects and materials – Creative play </a:t>
            </a:r>
          </a:p>
          <a:p>
            <a:r>
              <a:rPr lang="en-US"/>
              <a:t/>
            </a:r>
          </a:p>
          <a:p>
            <a:r>
              <a:rPr lang="en-US"/>
              <a:t>In simplest terms, drawing, painting and creating models but out of what? Outside environment – house for bugs, drawing a picture with a stick in the sand.  Messy play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Children should enjoy practical opportunities to create sounds, explore a range of different sound sources, play simple musical instruments, and respond to different sounds. This will encourage many skills, including listening which is a key skill in all Areas of Learning. </a:t>
            </a:r>
          </a:p>
          <a:p>
            <a:r>
              <a:rPr lang="en-US"/>
              <a:t/>
            </a:r>
          </a:p>
          <a:p>
            <a:r>
              <a:rPr lang="en-US"/>
              <a:t>Music and dance are linked together – areas of learning can interlink e.g traditional music and Personal and Social Development, Well-being and Cultural Diversity</a:t>
            </a:r>
          </a:p>
          <a:p>
            <a:r>
              <a:rPr lang="en-US"/>
              <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Skills enhanced are skills that promote enquiry.</a:t>
            </a:r>
          </a:p>
          <a:p>
            <a:r>
              <a:rPr lang="en-US"/>
              <a:t/>
            </a:r>
          </a:p>
          <a:p>
            <a:r>
              <a:rPr lang="en-US"/>
              <a:t>These skills are also associated with confidence (therefore creative development will assist independent and active learning).  </a:t>
            </a:r>
          </a:p>
          <a:p>
            <a:r>
              <a:rPr lang="en-US"/>
              <a:t/>
            </a:r>
          </a:p>
          <a:p>
            <a:r>
              <a:rPr lang="en-US"/>
              <a:t>All skills are relevant to real world and will equip children with skills for the future (world of work) </a:t>
            </a:r>
          </a:p>
          <a:p>
            <a:r>
              <a:rPr lang="en-US"/>
              <a:t/>
            </a:r>
          </a:p>
          <a:p>
            <a:r>
              <a:rPr lang="en-US"/>
              <a:t>Why is it useful for children to develop these skills for later life?</a:t>
            </a:r>
          </a:p>
          <a:p>
            <a:r>
              <a:rPr lang="en-US"/>
              <a:t>Skills relate to world of work</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skills are essential to this area of learning and can also be developed across the curriculum.  </a:t>
            </a:r>
          </a:p>
          <a:p>
            <a:r>
              <a:rPr lang="en-US"/>
              <a:t>Important to understand that these skills are built on throughout the FP – get more complex as phase progresses.  </a:t>
            </a:r>
          </a:p>
          <a:p>
            <a:r>
              <a:rPr lang="en-US"/>
              <a:t>All skills are linked closely with science.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skills are essential to this area of learning and can also be developed across the curriculum.  </a:t>
            </a:r>
          </a:p>
          <a:p>
            <a:r>
              <a:rPr lang="en-US"/>
              <a:t>Important to understand that these skills are built on throughout the FP – get more complex as phase progresses.  </a:t>
            </a:r>
          </a:p>
          <a:p>
            <a:r>
              <a:rPr lang="en-US"/>
              <a:t>All skills are linked closely with science.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TargetMode="External" Type="http://schemas.openxmlformats.org/officeDocument/2006/relationships/hyperlink"/><Relationship Id="rId3" Target="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TargetMode="External" Type="http://schemas.openxmlformats.org/officeDocument/2006/relationships/hyperlink"/><Relationship Id="rId4" Target="../media/image2.png" Type="http://schemas.openxmlformats.org/officeDocument/2006/relationships/image"/><Relationship Id="rId5" Target="../media/image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6.jpeg" Type="http://schemas.openxmlformats.org/officeDocument/2006/relationships/image"/><Relationship Id="rId4" Target="../media/image7.jpeg" Type="http://schemas.openxmlformats.org/officeDocument/2006/relationships/image"/><Relationship Id="rId5" Target="../media/image8.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6.png" Type="http://schemas.openxmlformats.org/officeDocument/2006/relationships/image"/><Relationship Id="rId11" Target="../media/image17.png" Type="http://schemas.openxmlformats.org/officeDocument/2006/relationships/image"/><Relationship Id="rId2" Target="../notesSlides/notesSlide4.xml" Type="http://schemas.openxmlformats.org/officeDocument/2006/relationships/notesSlide"/><Relationship Id="rId3" Target="../media/image9.jpeg" Type="http://schemas.openxmlformats.org/officeDocument/2006/relationships/image"/><Relationship Id="rId4" Target="../media/image10.jpeg" Type="http://schemas.openxmlformats.org/officeDocument/2006/relationships/image"/><Relationship Id="rId5" Target="../media/image11.jpeg" Type="http://schemas.openxmlformats.org/officeDocument/2006/relationships/image"/><Relationship Id="rId6" Target="../media/image12.jpeg" Type="http://schemas.openxmlformats.org/officeDocument/2006/relationships/image"/><Relationship Id="rId7" Target="../media/image13.png" Type="http://schemas.openxmlformats.org/officeDocument/2006/relationships/image"/><Relationship Id="rId8" Target="../media/image14.png" Type="http://schemas.openxmlformats.org/officeDocument/2006/relationships/image"/><Relationship Id="rId9" Target="../media/image1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https://hwb.gov.wales/api/storage/79ced21b-4cb3-483d-826a-5547319b281c/creative-development.pdf" TargetMode="External" Type="http://schemas.openxmlformats.org/officeDocument/2006/relationships/hyperlink"/><Relationship Id="rId4" Target="https://hwb.gov.wales/api/storage/31cf2c99-da4c-4851-9eac-99c438bbc483/datblygiad-creadigol.pdf" TargetMode="External" Type="http://schemas.openxmlformats.org/officeDocument/2006/relationships/hyperlink"/><Relationship Id="rId5" Target="../media/image18.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9.jpeg" Type="http://schemas.openxmlformats.org/officeDocument/2006/relationships/image"/><Relationship Id="rId4" Target="../media/image20.jpeg" Type="http://schemas.openxmlformats.org/officeDocument/2006/relationships/image"/><Relationship Id="rId5" Target="../media/image21.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22.png" Type="http://schemas.openxmlformats.org/officeDocument/2006/relationships/image"/><Relationship Id="rId4" Target="../media/image23.gif"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22.png" Type="http://schemas.openxmlformats.org/officeDocument/2006/relationships/image"/><Relationship Id="rId4" Target="../media/image23.gif"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http://wales.gov.uk/dcells/publications/policy_strategy_and_planning/early-wales/whatisfoundation/foundationphase/2274085/frameworkforchildrene.pdf?lang=en" TargetMode="External" Type="http://schemas.openxmlformats.org/officeDocument/2006/relationships/hyperlink"/><Relationship Id="rId4" Target="http://wales.gov.uk/topics/educationandskills/earlyyearshome/foundation_phase/foundationphasepractitioners/creativedevelopment/?lang=en" TargetMode="External" Type="http://schemas.openxmlformats.org/officeDocument/2006/relationships/hyperlink"/><Relationship Id="rId5" Target="https://hwb.gov.wales/storage/f8f9760c-64a1-48ea-80fd-db130ad9050b/a-guide-to-curriculum-for-wales-2022.pdf"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128210" y="-473364"/>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478092" y="-454506"/>
            <a:ext cx="11196011" cy="11196011"/>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8054" t="0" r="-31757" b="0"/>
              </a:stretch>
            </a:blipFill>
          </p:spPr>
        </p:sp>
      </p:grpSp>
      <p:sp>
        <p:nvSpPr>
          <p:cNvPr name="TextBox 7" id="7"/>
          <p:cNvSpPr txBox="true"/>
          <p:nvPr/>
        </p:nvSpPr>
        <p:spPr>
          <a:xfrm rot="0">
            <a:off x="1028700" y="6478246"/>
            <a:ext cx="9236349" cy="3021120"/>
          </a:xfrm>
          <a:prstGeom prst="rect">
            <a:avLst/>
          </a:prstGeom>
        </p:spPr>
        <p:txBody>
          <a:bodyPr anchor="t" rtlCol="false" tIns="0" lIns="0" bIns="0" rIns="0">
            <a:spAutoFit/>
          </a:bodyPr>
          <a:lstStyle/>
          <a:p>
            <a:pPr algn="ctr">
              <a:lnSpc>
                <a:spcPts val="4777"/>
              </a:lnSpc>
            </a:pPr>
            <a:r>
              <a:rPr lang="en-US" sz="3761" spc="3">
                <a:solidFill>
                  <a:srgbClr val="FFFFFF"/>
                </a:solidFill>
                <a:latin typeface="Calibri (MS)"/>
                <a:ea typeface="Calibri (MS)"/>
                <a:cs typeface="Calibri (MS)"/>
                <a:sym typeface="Calibri (MS)"/>
              </a:rPr>
              <a:t>ECES5021C</a:t>
            </a:r>
          </a:p>
          <a:p>
            <a:pPr algn="ctr">
              <a:lnSpc>
                <a:spcPts val="4777"/>
              </a:lnSpc>
            </a:pPr>
          </a:p>
          <a:p>
            <a:pPr algn="ctr">
              <a:lnSpc>
                <a:spcPts val="4777"/>
              </a:lnSpc>
            </a:pPr>
            <a:r>
              <a:rPr lang="en-US" sz="3761" spc="3">
                <a:solidFill>
                  <a:srgbClr val="FFFFFF"/>
                </a:solidFill>
                <a:latin typeface="Calibri (MS)"/>
                <a:ea typeface="Calibri (MS)"/>
                <a:cs typeface="Calibri (MS)"/>
                <a:sym typeface="Calibri (MS)"/>
              </a:rPr>
              <a:t>Y M</a:t>
            </a:r>
            <a:r>
              <a:rPr lang="en-US" sz="3761" spc="3">
                <a:solidFill>
                  <a:srgbClr val="FFFFFF"/>
                </a:solidFill>
                <a:latin typeface="Calibri (MS)"/>
                <a:ea typeface="Calibri (MS)"/>
                <a:cs typeface="Calibri (MS)"/>
                <a:sym typeface="Calibri (MS)"/>
              </a:rPr>
              <a:t>eddwl Ymholgar</a:t>
            </a:r>
          </a:p>
          <a:p>
            <a:pPr algn="ctr">
              <a:lnSpc>
                <a:spcPts val="4777"/>
              </a:lnSpc>
            </a:pPr>
          </a:p>
          <a:p>
            <a:pPr algn="ctr">
              <a:lnSpc>
                <a:spcPts val="4777"/>
              </a:lnSpc>
            </a:pPr>
            <a:r>
              <a:rPr lang="en-US" sz="3761" spc="3">
                <a:solidFill>
                  <a:srgbClr val="FFFFFF"/>
                </a:solidFill>
                <a:latin typeface="Calibri (MS)"/>
                <a:ea typeface="Calibri (MS)"/>
                <a:cs typeface="Calibri (MS)"/>
                <a:sym typeface="Calibri (MS)"/>
              </a:rPr>
              <a:t>Th</a:t>
            </a:r>
            <a:r>
              <a:rPr lang="en-US" sz="3761" spc="3">
                <a:solidFill>
                  <a:srgbClr val="FFFFFF"/>
                </a:solidFill>
                <a:latin typeface="Calibri (MS)"/>
                <a:ea typeface="Calibri (MS)"/>
                <a:cs typeface="Calibri (MS)"/>
                <a:sym typeface="Calibri (MS)"/>
              </a:rPr>
              <a:t>e Enquiring Mind</a:t>
            </a:r>
          </a:p>
        </p:txBody>
      </p:sp>
      <p:sp>
        <p:nvSpPr>
          <p:cNvPr name="TextBox 8" id="8"/>
          <p:cNvSpPr txBox="true"/>
          <p:nvPr/>
        </p:nvSpPr>
        <p:spPr>
          <a:xfrm rot="0">
            <a:off x="4478604" y="681289"/>
            <a:ext cx="2336542" cy="1019595"/>
          </a:xfrm>
          <a:prstGeom prst="rect">
            <a:avLst/>
          </a:prstGeom>
        </p:spPr>
        <p:txBody>
          <a:bodyPr anchor="t" rtlCol="false" tIns="0" lIns="0" bIns="0" rIns="0">
            <a:spAutoFit/>
          </a:bodyPr>
          <a:lstStyle/>
          <a:p>
            <a:pPr algn="ctr">
              <a:lnSpc>
                <a:spcPts val="8148"/>
              </a:lnSpc>
            </a:pPr>
            <a:r>
              <a:rPr lang="en-US" sz="4202">
                <a:solidFill>
                  <a:srgbClr val="FFFFFF"/>
                </a:solidFill>
                <a:latin typeface="Calibri (MS)"/>
                <a:ea typeface="Calibri (MS)"/>
                <a:cs typeface="Calibri (MS)"/>
                <a:sym typeface="Calibri (MS)"/>
              </a:rPr>
              <a:t>Sesiwn 10</a:t>
            </a:r>
          </a:p>
        </p:txBody>
      </p:sp>
      <p:sp>
        <p:nvSpPr>
          <p:cNvPr name="TextBox 9" id="9"/>
          <p:cNvSpPr txBox="true"/>
          <p:nvPr/>
        </p:nvSpPr>
        <p:spPr>
          <a:xfrm rot="0">
            <a:off x="1247845" y="2454199"/>
            <a:ext cx="8798059" cy="3537876"/>
          </a:xfrm>
          <a:prstGeom prst="rect">
            <a:avLst/>
          </a:prstGeom>
        </p:spPr>
        <p:txBody>
          <a:bodyPr anchor="t" rtlCol="false" tIns="0" lIns="0" bIns="0" rIns="0">
            <a:spAutoFit/>
          </a:bodyPr>
          <a:lstStyle/>
          <a:p>
            <a:pPr algn="ctr">
              <a:lnSpc>
                <a:spcPts val="6814"/>
              </a:lnSpc>
            </a:pPr>
            <a:r>
              <a:rPr lang="en-US" b="true" sz="4867" spc="9">
                <a:solidFill>
                  <a:srgbClr val="FFFFFF"/>
                </a:solidFill>
                <a:latin typeface="Calibri (MS) Bold"/>
                <a:ea typeface="Calibri (MS) Bold"/>
                <a:cs typeface="Calibri (MS) Bold"/>
                <a:sym typeface="Calibri (MS) Bold"/>
              </a:rPr>
              <a:t>Chwarae Creadigol a Dysgu drwy Ymholiad</a:t>
            </a:r>
          </a:p>
          <a:p>
            <a:pPr algn="ctr">
              <a:lnSpc>
                <a:spcPts val="6814"/>
              </a:lnSpc>
            </a:pPr>
            <a:r>
              <a:rPr lang="en-US" b="true" sz="4867" spc="9">
                <a:solidFill>
                  <a:srgbClr val="FFFFFF"/>
                </a:solidFill>
                <a:latin typeface="Calibri (MS) Bold"/>
                <a:ea typeface="Calibri (MS) Bold"/>
                <a:cs typeface="Calibri (MS) Bold"/>
                <a:sym typeface="Calibri (MS) Bold"/>
              </a:rPr>
              <a:t>Creative Play and Enquiry Based Learning</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280610" y="-625764"/>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255079" y="3227186"/>
            <a:ext cx="7004221" cy="6031114"/>
            <a:chOff x="0" y="0"/>
            <a:chExt cx="5700360" cy="4908400"/>
          </a:xfrm>
        </p:grpSpPr>
        <p:sp>
          <p:nvSpPr>
            <p:cNvPr name="Freeform 6" id="6"/>
            <p:cNvSpPr/>
            <p:nvPr/>
          </p:nvSpPr>
          <p:spPr>
            <a:xfrm flipH="false" flipV="false" rot="0">
              <a:off x="0" y="0"/>
              <a:ext cx="5700360" cy="4908400"/>
            </a:xfrm>
            <a:custGeom>
              <a:avLst/>
              <a:gdLst/>
              <a:ahLst/>
              <a:cxnLst/>
              <a:rect r="r" b="b" t="t" l="l"/>
              <a:pathLst>
                <a:path h="4908400" w="5700360">
                  <a:moveTo>
                    <a:pt x="0" y="0"/>
                  </a:moveTo>
                  <a:lnTo>
                    <a:pt x="5700360" y="0"/>
                  </a:lnTo>
                  <a:lnTo>
                    <a:pt x="5700360" y="4908400"/>
                  </a:lnTo>
                  <a:lnTo>
                    <a:pt x="0" y="4908400"/>
                  </a:lnTo>
                  <a:close/>
                </a:path>
              </a:pathLst>
            </a:custGeom>
          </p:spPr>
        </p:sp>
        <p:sp>
          <p:nvSpPr>
            <p:cNvPr name="TextBox 7" id="7"/>
            <p:cNvSpPr txBox="true"/>
            <p:nvPr/>
          </p:nvSpPr>
          <p:spPr>
            <a:xfrm>
              <a:off x="0" y="-9525"/>
              <a:ext cx="5700360" cy="4917925"/>
            </a:xfrm>
            <a:prstGeom prst="rect">
              <a:avLst/>
            </a:prstGeom>
          </p:spPr>
          <p:txBody>
            <a:bodyPr anchor="t" rtlCol="false" tIns="0" lIns="0" bIns="0" rIns="0"/>
            <a:lstStyle/>
            <a:p>
              <a:pPr algn="l">
                <a:lnSpc>
                  <a:spcPts val="3900"/>
                </a:lnSpc>
              </a:pPr>
              <a:r>
                <a:rPr lang="en-US" b="true" sz="3250" spc="7">
                  <a:solidFill>
                    <a:srgbClr val="FFFFFF"/>
                  </a:solidFill>
                  <a:latin typeface="Rosario Bold"/>
                  <a:ea typeface="Rosario Bold"/>
                  <a:cs typeface="Rosario Bold"/>
                  <a:sym typeface="Rosario Bold"/>
                </a:rPr>
                <a:t>Aim:</a:t>
              </a:r>
            </a:p>
            <a:p>
              <a:pPr algn="l" marL="418306" indent="-209153" lvl="1">
                <a:lnSpc>
                  <a:spcPts val="3900"/>
                </a:lnSpc>
                <a:buFont typeface="Arial"/>
                <a:buChar char="•"/>
              </a:pPr>
              <a:r>
                <a:rPr lang="en-US" sz="3250" spc="7">
                  <a:solidFill>
                    <a:srgbClr val="FFFFFF"/>
                  </a:solidFill>
                  <a:latin typeface="Rosario"/>
                  <a:ea typeface="Rosario"/>
                  <a:cs typeface="Rosario"/>
                  <a:sym typeface="Rosario"/>
                </a:rPr>
                <a:t>To investigate the concept of play and how it relates to creative enquiry </a:t>
              </a:r>
            </a:p>
            <a:p>
              <a:pPr algn="l" marL="418306" indent="-209153" lvl="1">
                <a:lnSpc>
                  <a:spcPts val="3900"/>
                </a:lnSpc>
              </a:pPr>
            </a:p>
            <a:p>
              <a:pPr algn="l" marL="418306" indent="-209153" lvl="1">
                <a:lnSpc>
                  <a:spcPts val="3900"/>
                </a:lnSpc>
              </a:pPr>
              <a:r>
                <a:rPr lang="en-US" b="true" sz="3250" spc="7">
                  <a:solidFill>
                    <a:srgbClr val="FFFFFF"/>
                  </a:solidFill>
                  <a:latin typeface="Rosario Bold"/>
                  <a:ea typeface="Rosario Bold"/>
                  <a:cs typeface="Rosario Bold"/>
                  <a:sym typeface="Rosario Bold"/>
                </a:rPr>
                <a:t>Objectives:</a:t>
              </a:r>
            </a:p>
            <a:p>
              <a:pPr algn="l" marL="418306" indent="-209153" lvl="1">
                <a:lnSpc>
                  <a:spcPts val="3900"/>
                </a:lnSpc>
              </a:pPr>
            </a:p>
            <a:p>
              <a:pPr algn="l" marL="418306" indent="-209153" lvl="1">
                <a:lnSpc>
                  <a:spcPts val="3900"/>
                </a:lnSpc>
                <a:buFont typeface="Arial"/>
                <a:buChar char="•"/>
              </a:pPr>
              <a:r>
                <a:rPr lang="en-US" sz="3250" spc="7">
                  <a:solidFill>
                    <a:srgbClr val="FFFFFF"/>
                  </a:solidFill>
                  <a:latin typeface="Rosario"/>
                  <a:ea typeface="Rosario"/>
                  <a:cs typeface="Rosario"/>
                  <a:sym typeface="Rosario"/>
                </a:rPr>
                <a:t>To consider a range of play strategies that support creative enquiry  </a:t>
              </a:r>
            </a:p>
            <a:p>
              <a:pPr algn="l" marL="418168" indent="-209084" lvl="1">
                <a:lnSpc>
                  <a:spcPts val="3900"/>
                </a:lnSpc>
                <a:buFont typeface="Arial"/>
                <a:buChar char="•"/>
              </a:pPr>
              <a:r>
                <a:rPr lang="en-US" sz="3250" spc="7">
                  <a:solidFill>
                    <a:srgbClr val="FFFFFF"/>
                  </a:solidFill>
                  <a:latin typeface="Rosario"/>
                  <a:ea typeface="Rosario"/>
                  <a:cs typeface="Rosario"/>
                  <a:sym typeface="Rosario"/>
                </a:rPr>
                <a:t>To analyse the efficiency of creative play as a tool for learning </a:t>
              </a:r>
            </a:p>
            <a:p>
              <a:pPr algn="l" marL="418306" indent="-209153" lvl="1">
                <a:lnSpc>
                  <a:spcPts val="3900"/>
                </a:lnSpc>
              </a:pPr>
            </a:p>
            <a:p>
              <a:pPr algn="l" marL="418306" indent="-209153" lvl="1">
                <a:lnSpc>
                  <a:spcPts val="3900"/>
                </a:lnSpc>
              </a:pPr>
            </a:p>
          </p:txBody>
        </p:sp>
      </p:grpSp>
      <p:grpSp>
        <p:nvGrpSpPr>
          <p:cNvPr name="Group 8" id="8"/>
          <p:cNvGrpSpPr/>
          <p:nvPr/>
        </p:nvGrpSpPr>
        <p:grpSpPr>
          <a:xfrm rot="0">
            <a:off x="1953257" y="292495"/>
            <a:ext cx="14381486" cy="2189182"/>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7200"/>
                </a:lnSpc>
              </a:pPr>
              <a:r>
                <a:rPr lang="en-US" b="true" sz="6000" spc="13">
                  <a:solidFill>
                    <a:srgbClr val="FFFFFF"/>
                  </a:solidFill>
                  <a:latin typeface="Rosario Bold"/>
                  <a:ea typeface="Rosario Bold"/>
                  <a:cs typeface="Rosario Bold"/>
                  <a:sym typeface="Rosario Bold"/>
                </a:rPr>
                <a:t>Nod ac Amcanion / </a:t>
              </a:r>
            </a:p>
            <a:p>
              <a:pPr algn="ctr">
                <a:lnSpc>
                  <a:spcPts val="7200"/>
                </a:lnSpc>
              </a:pPr>
              <a:r>
                <a:rPr lang="en-US" b="true" sz="6000" spc="13">
                  <a:solidFill>
                    <a:srgbClr val="FFFFFF"/>
                  </a:solidFill>
                  <a:latin typeface="Rosario Bold"/>
                  <a:ea typeface="Rosario Bold"/>
                  <a:cs typeface="Rosario Bold"/>
                  <a:sym typeface="Rosario Bold"/>
                </a:rPr>
                <a:t>Aim and Objectives</a:t>
              </a:r>
            </a:p>
          </p:txBody>
        </p:sp>
      </p:grpSp>
      <p:grpSp>
        <p:nvGrpSpPr>
          <p:cNvPr name="Group 11" id="11"/>
          <p:cNvGrpSpPr/>
          <p:nvPr/>
        </p:nvGrpSpPr>
        <p:grpSpPr>
          <a:xfrm rot="0">
            <a:off x="796250" y="3227186"/>
            <a:ext cx="7520815" cy="6031114"/>
            <a:chOff x="0" y="0"/>
            <a:chExt cx="6120788" cy="4908400"/>
          </a:xfrm>
        </p:grpSpPr>
        <p:sp>
          <p:nvSpPr>
            <p:cNvPr name="Freeform 12" id="12"/>
            <p:cNvSpPr/>
            <p:nvPr/>
          </p:nvSpPr>
          <p:spPr>
            <a:xfrm flipH="false" flipV="false" rot="0">
              <a:off x="0" y="0"/>
              <a:ext cx="6120788" cy="4908400"/>
            </a:xfrm>
            <a:custGeom>
              <a:avLst/>
              <a:gdLst/>
              <a:ahLst/>
              <a:cxnLst/>
              <a:rect r="r" b="b" t="t" l="l"/>
              <a:pathLst>
                <a:path h="4908400" w="6120788">
                  <a:moveTo>
                    <a:pt x="0" y="0"/>
                  </a:moveTo>
                  <a:lnTo>
                    <a:pt x="6120788" y="0"/>
                  </a:lnTo>
                  <a:lnTo>
                    <a:pt x="6120788" y="4908400"/>
                  </a:lnTo>
                  <a:lnTo>
                    <a:pt x="0" y="4908400"/>
                  </a:lnTo>
                  <a:close/>
                </a:path>
              </a:pathLst>
            </a:custGeom>
          </p:spPr>
        </p:sp>
        <p:sp>
          <p:nvSpPr>
            <p:cNvPr name="TextBox 13" id="13"/>
            <p:cNvSpPr txBox="true"/>
            <p:nvPr/>
          </p:nvSpPr>
          <p:spPr>
            <a:xfrm>
              <a:off x="0" y="-9525"/>
              <a:ext cx="6120788" cy="4917925"/>
            </a:xfrm>
            <a:prstGeom prst="rect">
              <a:avLst/>
            </a:prstGeom>
          </p:spPr>
          <p:txBody>
            <a:bodyPr anchor="t" rtlCol="false" tIns="0" lIns="0" bIns="0" rIns="0"/>
            <a:lstStyle/>
            <a:p>
              <a:pPr algn="l">
                <a:lnSpc>
                  <a:spcPts val="3900"/>
                </a:lnSpc>
              </a:pPr>
              <a:r>
                <a:rPr lang="en-US" b="true" sz="3250" spc="7">
                  <a:solidFill>
                    <a:srgbClr val="FFFFFF"/>
                  </a:solidFill>
                  <a:latin typeface="Rosario Bold"/>
                  <a:ea typeface="Rosario Bold"/>
                  <a:cs typeface="Rosario Bold"/>
                  <a:sym typeface="Rosario Bold"/>
                </a:rPr>
                <a:t>Nod:</a:t>
              </a:r>
            </a:p>
            <a:p>
              <a:pPr algn="l" marL="418306" indent="-209153" lvl="1">
                <a:lnSpc>
                  <a:spcPts val="3900"/>
                </a:lnSpc>
                <a:buFont typeface="Arial"/>
                <a:buChar char="•"/>
              </a:pPr>
              <a:r>
                <a:rPr lang="en-US" sz="3250" spc="7">
                  <a:solidFill>
                    <a:srgbClr val="FFFFFF"/>
                  </a:solidFill>
                  <a:latin typeface="Rosario"/>
                  <a:ea typeface="Rosario"/>
                  <a:cs typeface="Rosario"/>
                  <a:sym typeface="Rosario"/>
                </a:rPr>
                <a:t>Ymchwilio i'r cysyniad o chwarae a sut mae'n berthnasol i ymholiad creadigol</a:t>
              </a:r>
            </a:p>
            <a:p>
              <a:pPr algn="l" marL="418306" indent="-209153" lvl="1">
                <a:lnSpc>
                  <a:spcPts val="3900"/>
                </a:lnSpc>
              </a:pPr>
            </a:p>
            <a:p>
              <a:pPr algn="l" marL="418306" indent="-209153" lvl="1">
                <a:lnSpc>
                  <a:spcPts val="3900"/>
                </a:lnSpc>
              </a:pPr>
              <a:r>
                <a:rPr lang="en-US" b="true" sz="3250" spc="7">
                  <a:solidFill>
                    <a:srgbClr val="FFFFFF"/>
                  </a:solidFill>
                  <a:latin typeface="Rosario Bold"/>
                  <a:ea typeface="Rosario Bold"/>
                  <a:cs typeface="Rosario Bold"/>
                  <a:sym typeface="Rosario Bold"/>
                </a:rPr>
                <a:t>Amcanion:</a:t>
              </a:r>
            </a:p>
            <a:p>
              <a:pPr algn="l" marL="418306" indent="-209153" lvl="1">
                <a:lnSpc>
                  <a:spcPts val="3900"/>
                </a:lnSpc>
              </a:pPr>
            </a:p>
            <a:p>
              <a:pPr algn="l" marL="418306" indent="-209153" lvl="1">
                <a:lnSpc>
                  <a:spcPts val="3900"/>
                </a:lnSpc>
                <a:buFont typeface="Arial"/>
                <a:buChar char="•"/>
              </a:pPr>
              <a:r>
                <a:rPr lang="en-US" sz="3250" spc="7">
                  <a:solidFill>
                    <a:srgbClr val="FFFFFF"/>
                  </a:solidFill>
                  <a:latin typeface="Rosario"/>
                  <a:ea typeface="Rosario"/>
                  <a:cs typeface="Rosario"/>
                  <a:sym typeface="Rosario"/>
                </a:rPr>
                <a:t>Ystyried ystod o strategaethau chwarae sy'n cefnogi ymholi creadigol  </a:t>
              </a:r>
            </a:p>
            <a:p>
              <a:pPr algn="l" marL="418306" indent="-209153" lvl="1">
                <a:lnSpc>
                  <a:spcPts val="3900"/>
                </a:lnSpc>
                <a:buFont typeface="Arial"/>
                <a:buChar char="•"/>
              </a:pPr>
              <a:r>
                <a:rPr lang="en-US" sz="3250" spc="7">
                  <a:solidFill>
                    <a:srgbClr val="FFFFFF"/>
                  </a:solidFill>
                  <a:latin typeface="Rosario"/>
                  <a:ea typeface="Rosario"/>
                  <a:cs typeface="Rosario"/>
                  <a:sym typeface="Rosario"/>
                </a:rPr>
                <a:t>Dadansoddi effeithlonrwydd chwarae creadigol fel offeryn ar gyfer dysgu</a:t>
              </a:r>
            </a:p>
            <a:p>
              <a:pPr algn="l">
                <a:lnSpc>
                  <a:spcPts val="3900"/>
                </a:lnSpc>
              </a:pPr>
            </a:p>
            <a:p>
              <a:pPr algn="l" marL="418306" indent="-209153" lvl="1">
                <a:lnSpc>
                  <a:spcPts val="3900"/>
                </a:lnSpc>
              </a:pP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20841" y="-473364"/>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455341" y="2937352"/>
            <a:ext cx="6645381" cy="6320948"/>
            <a:chOff x="0" y="0"/>
            <a:chExt cx="5159549" cy="4907657"/>
          </a:xfrm>
        </p:grpSpPr>
        <p:sp>
          <p:nvSpPr>
            <p:cNvPr name="Freeform 6" id="6"/>
            <p:cNvSpPr/>
            <p:nvPr/>
          </p:nvSpPr>
          <p:spPr>
            <a:xfrm flipH="false" flipV="false" rot="0">
              <a:off x="0" y="0"/>
              <a:ext cx="5159549" cy="4907657"/>
            </a:xfrm>
            <a:custGeom>
              <a:avLst/>
              <a:gdLst/>
              <a:ahLst/>
              <a:cxnLst/>
              <a:rect r="r" b="b" t="t" l="l"/>
              <a:pathLst>
                <a:path h="4907657" w="5159549">
                  <a:moveTo>
                    <a:pt x="0" y="0"/>
                  </a:moveTo>
                  <a:lnTo>
                    <a:pt x="5159549" y="0"/>
                  </a:lnTo>
                  <a:lnTo>
                    <a:pt x="5159549" y="4907657"/>
                  </a:lnTo>
                  <a:lnTo>
                    <a:pt x="0" y="4907657"/>
                  </a:lnTo>
                  <a:close/>
                </a:path>
              </a:pathLst>
            </a:custGeom>
          </p:spPr>
        </p:sp>
        <p:sp>
          <p:nvSpPr>
            <p:cNvPr name="TextBox 7" id="7"/>
            <p:cNvSpPr txBox="true"/>
            <p:nvPr/>
          </p:nvSpPr>
          <p:spPr>
            <a:xfrm>
              <a:off x="0" y="0"/>
              <a:ext cx="5159549" cy="4907657"/>
            </a:xfrm>
            <a:prstGeom prst="rect">
              <a:avLst/>
            </a:prstGeom>
          </p:spPr>
          <p:txBody>
            <a:bodyPr anchor="t" rtlCol="false" tIns="0" lIns="0" bIns="0" rIns="0"/>
            <a:lstStyle/>
            <a:p>
              <a:pPr algn="l" marL="565774" indent="-282887" lvl="1">
                <a:lnSpc>
                  <a:spcPts val="5275"/>
                </a:lnSpc>
                <a:buFont typeface="Arial"/>
                <a:buChar char="•"/>
              </a:pPr>
              <a:r>
                <a:rPr lang="en-US" sz="4396" spc="10" u="sng">
                  <a:solidFill>
                    <a:srgbClr val="1595C9"/>
                  </a:solidFill>
                  <a:latin typeface="Rosario"/>
                  <a:ea typeface="Rosario"/>
                  <a:cs typeface="Rosario"/>
                  <a:sym typeface="Rosario"/>
                  <a:hlinkClick r:id="rId2" tooltip="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a:rPr>
                <a:t>Dysgu Trwy Chwarae - Dysgu Creadigol</a:t>
              </a:r>
            </a:p>
          </p:txBody>
        </p:sp>
      </p:grpSp>
      <p:grpSp>
        <p:nvGrpSpPr>
          <p:cNvPr name="Group 8" id="8"/>
          <p:cNvGrpSpPr/>
          <p:nvPr/>
        </p:nvGrpSpPr>
        <p:grpSpPr>
          <a:xfrm rot="0">
            <a:off x="1606553" y="197746"/>
            <a:ext cx="15074894" cy="2294734"/>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6594"/>
                </a:lnSpc>
              </a:pPr>
              <a:r>
                <a:rPr lang="en-US" b="true" sz="5495" spc="12">
                  <a:solidFill>
                    <a:srgbClr val="FFFFFF"/>
                  </a:solidFill>
                  <a:latin typeface="Rosario Bold"/>
                  <a:ea typeface="Rosario Bold"/>
                  <a:cs typeface="Rosario Bold"/>
                  <a:sym typeface="Rosario Bold"/>
                </a:rPr>
                <a:t>Dysgu Trwy Chwarae – Datblygiad Creadigol</a:t>
              </a:r>
            </a:p>
            <a:p>
              <a:pPr algn="ctr">
                <a:lnSpc>
                  <a:spcPts val="6594"/>
                </a:lnSpc>
              </a:pPr>
              <a:r>
                <a:rPr lang="en-US" b="true" sz="5495" spc="12">
                  <a:solidFill>
                    <a:srgbClr val="FFFFFF"/>
                  </a:solidFill>
                  <a:latin typeface="Rosario Bold"/>
                  <a:ea typeface="Rosario Bold"/>
                  <a:cs typeface="Rosario Bold"/>
                  <a:sym typeface="Rosario Bold"/>
                </a:rPr>
                <a:t>Learning Through Play – Creative Development</a:t>
              </a:r>
            </a:p>
          </p:txBody>
        </p:sp>
      </p:grpSp>
      <p:grpSp>
        <p:nvGrpSpPr>
          <p:cNvPr name="Group 11" id="11"/>
          <p:cNvGrpSpPr/>
          <p:nvPr/>
        </p:nvGrpSpPr>
        <p:grpSpPr>
          <a:xfrm rot="0">
            <a:off x="10613919" y="2937352"/>
            <a:ext cx="6645381" cy="6320948"/>
            <a:chOff x="0" y="0"/>
            <a:chExt cx="5159549" cy="4907657"/>
          </a:xfrm>
        </p:grpSpPr>
        <p:sp>
          <p:nvSpPr>
            <p:cNvPr name="Freeform 12" id="12"/>
            <p:cNvSpPr/>
            <p:nvPr/>
          </p:nvSpPr>
          <p:spPr>
            <a:xfrm flipH="false" flipV="false" rot="0">
              <a:off x="0" y="0"/>
              <a:ext cx="5159549" cy="4907657"/>
            </a:xfrm>
            <a:custGeom>
              <a:avLst/>
              <a:gdLst/>
              <a:ahLst/>
              <a:cxnLst/>
              <a:rect r="r" b="b" t="t" l="l"/>
              <a:pathLst>
                <a:path h="4907657" w="5159549">
                  <a:moveTo>
                    <a:pt x="0" y="0"/>
                  </a:moveTo>
                  <a:lnTo>
                    <a:pt x="5159549" y="0"/>
                  </a:lnTo>
                  <a:lnTo>
                    <a:pt x="5159549" y="4907657"/>
                  </a:lnTo>
                  <a:lnTo>
                    <a:pt x="0" y="4907657"/>
                  </a:lnTo>
                  <a:close/>
                </a:path>
              </a:pathLst>
            </a:custGeom>
          </p:spPr>
        </p:sp>
        <p:sp>
          <p:nvSpPr>
            <p:cNvPr name="TextBox 13" id="13"/>
            <p:cNvSpPr txBox="true"/>
            <p:nvPr/>
          </p:nvSpPr>
          <p:spPr>
            <a:xfrm>
              <a:off x="0" y="0"/>
              <a:ext cx="5159549" cy="4907657"/>
            </a:xfrm>
            <a:prstGeom prst="rect">
              <a:avLst/>
            </a:prstGeom>
          </p:spPr>
          <p:txBody>
            <a:bodyPr anchor="t" rtlCol="false" tIns="0" lIns="0" bIns="0" rIns="0"/>
            <a:lstStyle/>
            <a:p>
              <a:pPr algn="l" marL="565774" indent="-282887" lvl="1">
                <a:lnSpc>
                  <a:spcPts val="5275"/>
                </a:lnSpc>
                <a:buFont typeface="Arial"/>
                <a:buChar char="•"/>
              </a:pPr>
              <a:r>
                <a:rPr lang="en-US" sz="4396" spc="10" u="sng">
                  <a:solidFill>
                    <a:srgbClr val="1595C9"/>
                  </a:solidFill>
                  <a:latin typeface="Rosario"/>
                  <a:ea typeface="Rosario"/>
                  <a:cs typeface="Rosario"/>
                  <a:sym typeface="Rosario"/>
                  <a:hlinkClick r:id="rId3" tooltip="https://www.bing.com/videos/search?view=detail&amp;mid=F3D5759DEBA34FAF7C20F3D5759DEBA34FAF7C20&amp;q=youtube+foundation+phase+creative+play&amp;shtp=GetUrl&amp;shid=732388c1-7033-4ce3-9d9e-c4079e42274b&amp;shtk=MDQtIExlYXJuaW5nIFRocm91Z2ggUGxheSAtIENyZWF0aXZlIERldmVsb3BtZW50&amp;shdk=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3D&amp;shhk=F%2BOMXg1auZf7yJ5wPoqbxaPZLDdzzjcDxl%2B5BUV6fIo%3D&amp;form=VDSHOT&amp;shth=OSH.xQ7RrWUR8PfSSH0cAj%252FZ6Q"/>
                </a:rPr>
                <a:t>Learning Through Play - Creative Development</a:t>
              </a:r>
            </a:p>
          </p:txBody>
        </p:sp>
      </p:grpSp>
      <p:grpSp>
        <p:nvGrpSpPr>
          <p:cNvPr name="Group 14" id="14"/>
          <p:cNvGrpSpPr/>
          <p:nvPr/>
        </p:nvGrpSpPr>
        <p:grpSpPr>
          <a:xfrm rot="0">
            <a:off x="10823293" y="4612596"/>
            <a:ext cx="6436007" cy="3305266"/>
            <a:chOff x="0" y="0"/>
            <a:chExt cx="4340055" cy="2228873"/>
          </a:xfrm>
        </p:grpSpPr>
        <p:sp>
          <p:nvSpPr>
            <p:cNvPr name="Freeform 15" id="15"/>
            <p:cNvSpPr/>
            <p:nvPr/>
          </p:nvSpPr>
          <p:spPr>
            <a:xfrm flipH="false" flipV="false" rot="0">
              <a:off x="0" y="0"/>
              <a:ext cx="4340056" cy="2228872"/>
            </a:xfrm>
            <a:custGeom>
              <a:avLst/>
              <a:gdLst/>
              <a:ahLst/>
              <a:cxnLst/>
              <a:rect r="r" b="b" t="t" l="l"/>
              <a:pathLst>
                <a:path h="2228872" w="4340056">
                  <a:moveTo>
                    <a:pt x="0" y="0"/>
                  </a:moveTo>
                  <a:lnTo>
                    <a:pt x="4340056" y="0"/>
                  </a:lnTo>
                  <a:lnTo>
                    <a:pt x="4340056" y="2228872"/>
                  </a:lnTo>
                  <a:lnTo>
                    <a:pt x="0" y="2228872"/>
                  </a:lnTo>
                  <a:close/>
                </a:path>
              </a:pathLst>
            </a:custGeom>
          </p:spPr>
        </p:sp>
        <p:sp>
          <p:nvSpPr>
            <p:cNvPr name="TextBox 16" id="16"/>
            <p:cNvSpPr txBox="true"/>
            <p:nvPr/>
          </p:nvSpPr>
          <p:spPr>
            <a:xfrm>
              <a:off x="0" y="0"/>
              <a:ext cx="4340055" cy="2228873"/>
            </a:xfrm>
            <a:prstGeom prst="rect">
              <a:avLst/>
            </a:prstGeom>
          </p:spPr>
          <p:txBody>
            <a:bodyPr anchor="t" rtlCol="false" tIns="0" lIns="0" bIns="0" rIns="0"/>
            <a:lstStyle/>
            <a:p>
              <a:pPr algn="l">
                <a:lnSpc>
                  <a:spcPts val="5151"/>
                </a:lnSpc>
              </a:pPr>
              <a:r>
                <a:rPr lang="en-US" sz="4293" spc="9">
                  <a:solidFill>
                    <a:srgbClr val="FFFFFF"/>
                  </a:solidFill>
                  <a:latin typeface="Rosario"/>
                  <a:ea typeface="Rosario"/>
                  <a:cs typeface="Rosario"/>
                  <a:sym typeface="Rosario"/>
                </a:rPr>
                <a:t>Make notes on anything that you find interesting and be prepared to feedback to the rest of the group.</a:t>
              </a:r>
            </a:p>
          </p:txBody>
        </p:sp>
      </p:grpSp>
      <p:grpSp>
        <p:nvGrpSpPr>
          <p:cNvPr name="Group 17" id="17"/>
          <p:cNvGrpSpPr/>
          <p:nvPr/>
        </p:nvGrpSpPr>
        <p:grpSpPr>
          <a:xfrm rot="0">
            <a:off x="874088" y="4612596"/>
            <a:ext cx="6226634" cy="3305266"/>
            <a:chOff x="0" y="0"/>
            <a:chExt cx="4518959" cy="2398786"/>
          </a:xfrm>
        </p:grpSpPr>
        <p:sp>
          <p:nvSpPr>
            <p:cNvPr name="Freeform 18" id="18"/>
            <p:cNvSpPr/>
            <p:nvPr/>
          </p:nvSpPr>
          <p:spPr>
            <a:xfrm flipH="false" flipV="false" rot="0">
              <a:off x="0" y="0"/>
              <a:ext cx="4518959" cy="2398787"/>
            </a:xfrm>
            <a:custGeom>
              <a:avLst/>
              <a:gdLst/>
              <a:ahLst/>
              <a:cxnLst/>
              <a:rect r="r" b="b" t="t" l="l"/>
              <a:pathLst>
                <a:path h="2398787" w="4518959">
                  <a:moveTo>
                    <a:pt x="0" y="0"/>
                  </a:moveTo>
                  <a:lnTo>
                    <a:pt x="4518959" y="0"/>
                  </a:lnTo>
                  <a:lnTo>
                    <a:pt x="4518959" y="2398787"/>
                  </a:lnTo>
                  <a:lnTo>
                    <a:pt x="0" y="2398787"/>
                  </a:lnTo>
                  <a:close/>
                </a:path>
              </a:pathLst>
            </a:custGeom>
          </p:spPr>
        </p:sp>
        <p:sp>
          <p:nvSpPr>
            <p:cNvPr name="TextBox 19" id="19"/>
            <p:cNvSpPr txBox="true"/>
            <p:nvPr/>
          </p:nvSpPr>
          <p:spPr>
            <a:xfrm>
              <a:off x="0" y="0"/>
              <a:ext cx="4518959" cy="2398786"/>
            </a:xfrm>
            <a:prstGeom prst="rect">
              <a:avLst/>
            </a:prstGeom>
          </p:spPr>
          <p:txBody>
            <a:bodyPr anchor="t" rtlCol="false" tIns="0" lIns="0" bIns="0" rIns="0"/>
            <a:lstStyle/>
            <a:p>
              <a:pPr algn="l">
                <a:lnSpc>
                  <a:spcPts val="5151"/>
                </a:lnSpc>
              </a:pPr>
              <a:r>
                <a:rPr lang="en-US" sz="4293" spc="9">
                  <a:solidFill>
                    <a:srgbClr val="FFFFFF"/>
                  </a:solidFill>
                  <a:latin typeface="Rosario"/>
                  <a:ea typeface="Rosario"/>
                  <a:cs typeface="Rosario"/>
                  <a:sym typeface="Rosario"/>
                </a:rPr>
                <a:t>Gwnewch nodiadau ar unrhyw beth sy’n ddiddorol i chi a byddwch yn barod i adrodd nôl i weddill y grŵp.</a:t>
              </a:r>
            </a:p>
          </p:txBody>
        </p:sp>
      </p:grpSp>
      <p:sp>
        <p:nvSpPr>
          <p:cNvPr name="Freeform 20" id="20"/>
          <p:cNvSpPr/>
          <p:nvPr/>
        </p:nvSpPr>
        <p:spPr>
          <a:xfrm flipH="false" flipV="false" rot="0">
            <a:off x="7528765" y="7643052"/>
            <a:ext cx="2153664" cy="1615248"/>
          </a:xfrm>
          <a:custGeom>
            <a:avLst/>
            <a:gdLst/>
            <a:ahLst/>
            <a:cxnLst/>
            <a:rect r="r" b="b" t="t" l="l"/>
            <a:pathLst>
              <a:path h="1615248" w="2153664">
                <a:moveTo>
                  <a:pt x="0" y="0"/>
                </a:moveTo>
                <a:lnTo>
                  <a:pt x="2153664" y="0"/>
                </a:lnTo>
                <a:lnTo>
                  <a:pt x="2153664" y="1615248"/>
                </a:lnTo>
                <a:lnTo>
                  <a:pt x="0" y="161524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73241" y="-625764"/>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1188218" y="3715735"/>
            <a:ext cx="5639600" cy="5939699"/>
            <a:chOff x="0" y="0"/>
            <a:chExt cx="4659701" cy="4907657"/>
          </a:xfrm>
        </p:grpSpPr>
        <p:sp>
          <p:nvSpPr>
            <p:cNvPr name="Freeform 6" id="6"/>
            <p:cNvSpPr/>
            <p:nvPr/>
          </p:nvSpPr>
          <p:spPr>
            <a:xfrm flipH="false" flipV="false" rot="0">
              <a:off x="0" y="0"/>
              <a:ext cx="4659700" cy="4907657"/>
            </a:xfrm>
            <a:custGeom>
              <a:avLst/>
              <a:gdLst/>
              <a:ahLst/>
              <a:cxnLst/>
              <a:rect r="r" b="b" t="t" l="l"/>
              <a:pathLst>
                <a:path h="4907657" w="4659700">
                  <a:moveTo>
                    <a:pt x="0" y="0"/>
                  </a:moveTo>
                  <a:lnTo>
                    <a:pt x="4659700" y="0"/>
                  </a:lnTo>
                  <a:lnTo>
                    <a:pt x="4659700" y="4907657"/>
                  </a:lnTo>
                  <a:lnTo>
                    <a:pt x="0" y="4907657"/>
                  </a:lnTo>
                  <a:close/>
                </a:path>
              </a:pathLst>
            </a:custGeom>
          </p:spPr>
        </p:sp>
        <p:sp>
          <p:nvSpPr>
            <p:cNvPr name="TextBox 7" id="7"/>
            <p:cNvSpPr txBox="true"/>
            <p:nvPr/>
          </p:nvSpPr>
          <p:spPr>
            <a:xfrm>
              <a:off x="0" y="0"/>
              <a:ext cx="4659701" cy="4907657"/>
            </a:xfrm>
            <a:prstGeom prst="rect">
              <a:avLst/>
            </a:prstGeom>
          </p:spPr>
          <p:txBody>
            <a:bodyPr anchor="t" rtlCol="false" tIns="0" lIns="0" bIns="0" rIns="0"/>
            <a:lstStyle/>
            <a:p>
              <a:pPr algn="l">
                <a:lnSpc>
                  <a:spcPts val="4957"/>
                </a:lnSpc>
              </a:pPr>
              <a:r>
                <a:rPr lang="en-US" sz="4131" spc="9">
                  <a:solidFill>
                    <a:srgbClr val="FFFFFF"/>
                  </a:solidFill>
                  <a:latin typeface="Rosario"/>
                  <a:ea typeface="Rosario"/>
                  <a:cs typeface="Rosario"/>
                  <a:sym typeface="Rosario"/>
                </a:rPr>
                <a:t>Can you name different types of play?</a:t>
              </a:r>
            </a:p>
          </p:txBody>
        </p:sp>
      </p:grpSp>
      <p:grpSp>
        <p:nvGrpSpPr>
          <p:cNvPr name="Group 8" id="8"/>
          <p:cNvGrpSpPr/>
          <p:nvPr/>
        </p:nvGrpSpPr>
        <p:grpSpPr>
          <a:xfrm rot="0">
            <a:off x="2061175" y="370638"/>
            <a:ext cx="14165650" cy="2156327"/>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9088"/>
                </a:lnSpc>
              </a:pPr>
              <a:r>
                <a:rPr lang="en-US" b="true" sz="7573" spc="17">
                  <a:solidFill>
                    <a:srgbClr val="FFFFFF"/>
                  </a:solidFill>
                  <a:latin typeface="Rosario Bold"/>
                  <a:ea typeface="Rosario Bold"/>
                  <a:cs typeface="Rosario Bold"/>
                  <a:sym typeface="Rosario Bold"/>
                </a:rPr>
                <a:t>Mathau o Chwarae / Types of Play</a:t>
              </a:r>
            </a:p>
          </p:txBody>
        </p:sp>
      </p:grpSp>
      <p:grpSp>
        <p:nvGrpSpPr>
          <p:cNvPr name="Group 11" id="11"/>
          <p:cNvGrpSpPr/>
          <p:nvPr/>
        </p:nvGrpSpPr>
        <p:grpSpPr>
          <a:xfrm rot="0">
            <a:off x="1339738" y="3938557"/>
            <a:ext cx="6098913" cy="4276241"/>
            <a:chOff x="0" y="0"/>
            <a:chExt cx="5039206" cy="3533230"/>
          </a:xfrm>
        </p:grpSpPr>
        <p:sp>
          <p:nvSpPr>
            <p:cNvPr name="Freeform 12" id="12"/>
            <p:cNvSpPr/>
            <p:nvPr/>
          </p:nvSpPr>
          <p:spPr>
            <a:xfrm flipH="false" flipV="false" rot="0">
              <a:off x="0" y="0"/>
              <a:ext cx="5039206" cy="3533230"/>
            </a:xfrm>
            <a:custGeom>
              <a:avLst/>
              <a:gdLst/>
              <a:ahLst/>
              <a:cxnLst/>
              <a:rect r="r" b="b" t="t" l="l"/>
              <a:pathLst>
                <a:path h="3533230" w="5039206">
                  <a:moveTo>
                    <a:pt x="0" y="0"/>
                  </a:moveTo>
                  <a:lnTo>
                    <a:pt x="5039206" y="0"/>
                  </a:lnTo>
                  <a:lnTo>
                    <a:pt x="5039206" y="3533230"/>
                  </a:lnTo>
                  <a:lnTo>
                    <a:pt x="0" y="3533230"/>
                  </a:lnTo>
                  <a:close/>
                </a:path>
              </a:pathLst>
            </a:custGeom>
          </p:spPr>
        </p:sp>
        <p:sp>
          <p:nvSpPr>
            <p:cNvPr name="TextBox 13" id="13"/>
            <p:cNvSpPr txBox="true"/>
            <p:nvPr/>
          </p:nvSpPr>
          <p:spPr>
            <a:xfrm>
              <a:off x="0" y="0"/>
              <a:ext cx="5039206" cy="3533230"/>
            </a:xfrm>
            <a:prstGeom prst="rect">
              <a:avLst/>
            </a:prstGeom>
          </p:spPr>
          <p:txBody>
            <a:bodyPr anchor="t" rtlCol="false" tIns="0" lIns="0" bIns="0" rIns="0"/>
            <a:lstStyle/>
            <a:p>
              <a:pPr algn="l">
                <a:lnSpc>
                  <a:spcPts val="4957"/>
                </a:lnSpc>
              </a:pPr>
              <a:r>
                <a:rPr lang="en-US" sz="4131" spc="9">
                  <a:solidFill>
                    <a:srgbClr val="FFFFFF"/>
                  </a:solidFill>
                  <a:latin typeface="Rosario"/>
                  <a:ea typeface="Rosario"/>
                  <a:cs typeface="Rosario"/>
                  <a:sym typeface="Rosario"/>
                </a:rPr>
                <a:t>Allwch chi enwi gwahanol fathau o chwarae?</a:t>
              </a:r>
            </a:p>
          </p:txBody>
        </p:sp>
      </p:grpSp>
      <p:sp>
        <p:nvSpPr>
          <p:cNvPr name="Freeform 14" id="14"/>
          <p:cNvSpPr/>
          <p:nvPr/>
        </p:nvSpPr>
        <p:spPr>
          <a:xfrm flipH="false" flipV="false" rot="0">
            <a:off x="6573209" y="5327881"/>
            <a:ext cx="5312949" cy="4721883"/>
          </a:xfrm>
          <a:custGeom>
            <a:avLst/>
            <a:gdLst/>
            <a:ahLst/>
            <a:cxnLst/>
            <a:rect r="r" b="b" t="t" l="l"/>
            <a:pathLst>
              <a:path h="4721883" w="5312949">
                <a:moveTo>
                  <a:pt x="0" y="0"/>
                </a:moveTo>
                <a:lnTo>
                  <a:pt x="5312949" y="0"/>
                </a:lnTo>
                <a:lnTo>
                  <a:pt x="5312949" y="4721883"/>
                </a:lnTo>
                <a:lnTo>
                  <a:pt x="0" y="472188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12087" y="-625764"/>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269946" y="2608608"/>
            <a:ext cx="6989354" cy="5069784"/>
            <a:chOff x="0" y="0"/>
            <a:chExt cx="6598030" cy="4785934"/>
          </a:xfrm>
        </p:grpSpPr>
        <p:sp>
          <p:nvSpPr>
            <p:cNvPr name="Freeform 6" id="6"/>
            <p:cNvSpPr/>
            <p:nvPr/>
          </p:nvSpPr>
          <p:spPr>
            <a:xfrm flipH="false" flipV="false" rot="0">
              <a:off x="0" y="0"/>
              <a:ext cx="6598031" cy="4785934"/>
            </a:xfrm>
            <a:custGeom>
              <a:avLst/>
              <a:gdLst/>
              <a:ahLst/>
              <a:cxnLst/>
              <a:rect r="r" b="b" t="t" l="l"/>
              <a:pathLst>
                <a:path h="4785934" w="6598031">
                  <a:moveTo>
                    <a:pt x="0" y="0"/>
                  </a:moveTo>
                  <a:lnTo>
                    <a:pt x="6598031" y="0"/>
                  </a:lnTo>
                  <a:lnTo>
                    <a:pt x="6598031" y="4785934"/>
                  </a:lnTo>
                  <a:lnTo>
                    <a:pt x="0" y="4785934"/>
                  </a:lnTo>
                  <a:close/>
                </a:path>
              </a:pathLst>
            </a:custGeom>
          </p:spPr>
        </p:sp>
        <p:sp>
          <p:nvSpPr>
            <p:cNvPr name="TextBox 7" id="7"/>
            <p:cNvSpPr txBox="true"/>
            <p:nvPr/>
          </p:nvSpPr>
          <p:spPr>
            <a:xfrm>
              <a:off x="0" y="0"/>
              <a:ext cx="6598030" cy="4785934"/>
            </a:xfrm>
            <a:prstGeom prst="rect">
              <a:avLst/>
            </a:prstGeom>
          </p:spPr>
          <p:txBody>
            <a:bodyPr anchor="t" rtlCol="false" tIns="0" lIns="0" bIns="0" rIns="0"/>
            <a:lstStyle/>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Physical</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Imaginary </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Creative</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Constructive</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Exploratory</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Social </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Games with rules                                                                         </a:t>
              </a:r>
              <a:r>
                <a:rPr lang="en-US" sz="3629" spc="8">
                  <a:solidFill>
                    <a:srgbClr val="FFFFFF"/>
                  </a:solidFill>
                  <a:latin typeface="Rosario"/>
                  <a:ea typeface="Rosario"/>
                  <a:cs typeface="Rosario"/>
                  <a:sym typeface="Rosario"/>
                </a:rPr>
                <a:t>(Moyles, 2010)</a:t>
              </a:r>
            </a:p>
            <a:p>
              <a:pPr algn="l" marL="467156" indent="-233578" lvl="1">
                <a:lnSpc>
                  <a:spcPts val="4355"/>
                </a:lnSpc>
              </a:pPr>
            </a:p>
          </p:txBody>
        </p:sp>
      </p:grpSp>
      <p:grpSp>
        <p:nvGrpSpPr>
          <p:cNvPr name="Group 8" id="8"/>
          <p:cNvGrpSpPr/>
          <p:nvPr/>
        </p:nvGrpSpPr>
        <p:grpSpPr>
          <a:xfrm rot="0">
            <a:off x="2971800" y="89154"/>
            <a:ext cx="12344400" cy="1879092"/>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7919"/>
                </a:lnSpc>
              </a:pPr>
              <a:r>
                <a:rPr lang="en-US" b="true" sz="6599" spc="15">
                  <a:solidFill>
                    <a:srgbClr val="FFFFFF"/>
                  </a:solidFill>
                  <a:latin typeface="Rosario Bold"/>
                  <a:ea typeface="Rosario Bold"/>
                  <a:cs typeface="Rosario Bold"/>
                  <a:sym typeface="Rosario Bold"/>
                </a:rPr>
                <a:t>Mathau o Chwarae / Types of Play</a:t>
              </a:r>
            </a:p>
          </p:txBody>
        </p:sp>
      </p:grpSp>
      <p:grpSp>
        <p:nvGrpSpPr>
          <p:cNvPr name="Group 11" id="11"/>
          <p:cNvGrpSpPr/>
          <p:nvPr/>
        </p:nvGrpSpPr>
        <p:grpSpPr>
          <a:xfrm rot="0">
            <a:off x="2154646" y="2608608"/>
            <a:ext cx="6989354" cy="5069784"/>
            <a:chOff x="0" y="0"/>
            <a:chExt cx="6598030" cy="4785934"/>
          </a:xfrm>
        </p:grpSpPr>
        <p:sp>
          <p:nvSpPr>
            <p:cNvPr name="Freeform 12" id="12"/>
            <p:cNvSpPr/>
            <p:nvPr/>
          </p:nvSpPr>
          <p:spPr>
            <a:xfrm flipH="false" flipV="false" rot="0">
              <a:off x="0" y="0"/>
              <a:ext cx="6598031" cy="4785934"/>
            </a:xfrm>
            <a:custGeom>
              <a:avLst/>
              <a:gdLst/>
              <a:ahLst/>
              <a:cxnLst/>
              <a:rect r="r" b="b" t="t" l="l"/>
              <a:pathLst>
                <a:path h="4785934" w="6598031">
                  <a:moveTo>
                    <a:pt x="0" y="0"/>
                  </a:moveTo>
                  <a:lnTo>
                    <a:pt x="6598031" y="0"/>
                  </a:lnTo>
                  <a:lnTo>
                    <a:pt x="6598031" y="4785934"/>
                  </a:lnTo>
                  <a:lnTo>
                    <a:pt x="0" y="4785934"/>
                  </a:lnTo>
                  <a:close/>
                </a:path>
              </a:pathLst>
            </a:custGeom>
          </p:spPr>
        </p:sp>
        <p:sp>
          <p:nvSpPr>
            <p:cNvPr name="TextBox 13" id="13"/>
            <p:cNvSpPr txBox="true"/>
            <p:nvPr/>
          </p:nvSpPr>
          <p:spPr>
            <a:xfrm>
              <a:off x="0" y="0"/>
              <a:ext cx="6598030" cy="4785934"/>
            </a:xfrm>
            <a:prstGeom prst="rect">
              <a:avLst/>
            </a:prstGeom>
          </p:spPr>
          <p:txBody>
            <a:bodyPr anchor="t" rtlCol="false" tIns="0" lIns="0" bIns="0" rIns="0"/>
            <a:lstStyle/>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Corfforol</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Dychmygol </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Creadigol</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Adeiladol</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Ymchwiliol</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Cymdeithasol  </a:t>
              </a:r>
            </a:p>
            <a:p>
              <a:pPr algn="l" marL="467156" indent="-233578" lvl="1">
                <a:lnSpc>
                  <a:spcPts val="4355"/>
                </a:lnSpc>
                <a:buFont typeface="Arial"/>
                <a:buChar char="•"/>
              </a:pPr>
              <a:r>
                <a:rPr lang="en-US" b="true" sz="3629" spc="8">
                  <a:solidFill>
                    <a:srgbClr val="FFFFFF"/>
                  </a:solidFill>
                  <a:latin typeface="Rosario Bold"/>
                  <a:ea typeface="Rosario Bold"/>
                  <a:cs typeface="Rosario Bold"/>
                  <a:sym typeface="Rosario Bold"/>
                </a:rPr>
                <a:t>Gemau gyda rheolau                                                           </a:t>
              </a:r>
              <a:r>
                <a:rPr lang="en-US" sz="3629" spc="8">
                  <a:solidFill>
                    <a:srgbClr val="FFFFFF"/>
                  </a:solidFill>
                  <a:latin typeface="Rosario"/>
                  <a:ea typeface="Rosario"/>
                  <a:cs typeface="Rosario"/>
                  <a:sym typeface="Rosario"/>
                </a:rPr>
                <a:t>(Moyles, 2010)</a:t>
              </a:r>
            </a:p>
            <a:p>
              <a:pPr algn="l">
                <a:lnSpc>
                  <a:spcPts val="4355"/>
                </a:lnSpc>
              </a:pPr>
            </a:p>
          </p:txBody>
        </p:sp>
      </p:grpSp>
      <p:sp>
        <p:nvSpPr>
          <p:cNvPr name="Freeform 14" id="14"/>
          <p:cNvSpPr/>
          <p:nvPr/>
        </p:nvSpPr>
        <p:spPr>
          <a:xfrm flipH="false" flipV="false" rot="0">
            <a:off x="3975029" y="7890576"/>
            <a:ext cx="3457486" cy="2078813"/>
          </a:xfrm>
          <a:custGeom>
            <a:avLst/>
            <a:gdLst/>
            <a:ahLst/>
            <a:cxnLst/>
            <a:rect r="r" b="b" t="t" l="l"/>
            <a:pathLst>
              <a:path h="2078813" w="3457486">
                <a:moveTo>
                  <a:pt x="0" y="0"/>
                </a:moveTo>
                <a:lnTo>
                  <a:pt x="3457486" y="0"/>
                </a:lnTo>
                <a:lnTo>
                  <a:pt x="3457486" y="2078813"/>
                </a:lnTo>
                <a:lnTo>
                  <a:pt x="0" y="2078813"/>
                </a:lnTo>
                <a:lnTo>
                  <a:pt x="0" y="0"/>
                </a:lnTo>
                <a:close/>
              </a:path>
            </a:pathLst>
          </a:custGeom>
          <a:blipFill>
            <a:blip r:embed="rId3"/>
            <a:stretch>
              <a:fillRect l="0" t="0" r="0" b="0"/>
            </a:stretch>
          </a:blipFill>
        </p:spPr>
      </p:sp>
      <p:sp>
        <p:nvSpPr>
          <p:cNvPr name="Freeform 15" id="15"/>
          <p:cNvSpPr/>
          <p:nvPr/>
        </p:nvSpPr>
        <p:spPr>
          <a:xfrm flipH="false" flipV="false" rot="0">
            <a:off x="7782071" y="7890576"/>
            <a:ext cx="3120170" cy="2078813"/>
          </a:xfrm>
          <a:custGeom>
            <a:avLst/>
            <a:gdLst/>
            <a:ahLst/>
            <a:cxnLst/>
            <a:rect r="r" b="b" t="t" l="l"/>
            <a:pathLst>
              <a:path h="2078813" w="3120170">
                <a:moveTo>
                  <a:pt x="0" y="0"/>
                </a:moveTo>
                <a:lnTo>
                  <a:pt x="3120171" y="0"/>
                </a:lnTo>
                <a:lnTo>
                  <a:pt x="3120171" y="2078813"/>
                </a:lnTo>
                <a:lnTo>
                  <a:pt x="0" y="2078813"/>
                </a:lnTo>
                <a:lnTo>
                  <a:pt x="0" y="0"/>
                </a:lnTo>
                <a:close/>
              </a:path>
            </a:pathLst>
          </a:custGeom>
          <a:blipFill>
            <a:blip r:embed="rId4"/>
            <a:stretch>
              <a:fillRect l="0" t="0" r="0" b="0"/>
            </a:stretch>
          </a:blipFill>
        </p:spPr>
      </p:sp>
      <p:sp>
        <p:nvSpPr>
          <p:cNvPr name="Freeform 16" id="16"/>
          <p:cNvSpPr/>
          <p:nvPr/>
        </p:nvSpPr>
        <p:spPr>
          <a:xfrm flipH="false" flipV="false" rot="0">
            <a:off x="11261501" y="7890576"/>
            <a:ext cx="3051469" cy="2078813"/>
          </a:xfrm>
          <a:custGeom>
            <a:avLst/>
            <a:gdLst/>
            <a:ahLst/>
            <a:cxnLst/>
            <a:rect r="r" b="b" t="t" l="l"/>
            <a:pathLst>
              <a:path h="2078813" w="3051469">
                <a:moveTo>
                  <a:pt x="0" y="0"/>
                </a:moveTo>
                <a:lnTo>
                  <a:pt x="3051470" y="0"/>
                </a:lnTo>
                <a:lnTo>
                  <a:pt x="3051470" y="2078813"/>
                </a:lnTo>
                <a:lnTo>
                  <a:pt x="0" y="2078813"/>
                </a:lnTo>
                <a:lnTo>
                  <a:pt x="0" y="0"/>
                </a:lnTo>
                <a:close/>
              </a:path>
            </a:pathLst>
          </a:custGeom>
          <a:blipFill>
            <a:blip r:embed="rId5"/>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623925" y="-876232"/>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87750" y="4210393"/>
            <a:ext cx="11112499" cy="3341054"/>
            <a:chOff x="0" y="0"/>
            <a:chExt cx="10536296" cy="3167814"/>
          </a:xfrm>
        </p:grpSpPr>
        <p:sp>
          <p:nvSpPr>
            <p:cNvPr name="Freeform 6" id="6"/>
            <p:cNvSpPr/>
            <p:nvPr/>
          </p:nvSpPr>
          <p:spPr>
            <a:xfrm flipH="false" flipV="false" rot="0">
              <a:off x="0" y="0"/>
              <a:ext cx="10536296" cy="3167815"/>
            </a:xfrm>
            <a:custGeom>
              <a:avLst/>
              <a:gdLst/>
              <a:ahLst/>
              <a:cxnLst/>
              <a:rect r="r" b="b" t="t" l="l"/>
              <a:pathLst>
                <a:path h="3167815" w="10536296">
                  <a:moveTo>
                    <a:pt x="0" y="0"/>
                  </a:moveTo>
                  <a:lnTo>
                    <a:pt x="10536296" y="0"/>
                  </a:lnTo>
                  <a:lnTo>
                    <a:pt x="10536296" y="3167815"/>
                  </a:lnTo>
                  <a:lnTo>
                    <a:pt x="0" y="3167815"/>
                  </a:lnTo>
                  <a:close/>
                </a:path>
              </a:pathLst>
            </a:custGeom>
          </p:spPr>
        </p:sp>
        <p:sp>
          <p:nvSpPr>
            <p:cNvPr name="TextBox 7" id="7"/>
            <p:cNvSpPr txBox="true"/>
            <p:nvPr/>
          </p:nvSpPr>
          <p:spPr>
            <a:xfrm>
              <a:off x="0" y="0"/>
              <a:ext cx="10536296" cy="3167814"/>
            </a:xfrm>
            <a:prstGeom prst="rect">
              <a:avLst/>
            </a:prstGeom>
          </p:spPr>
          <p:txBody>
            <a:bodyPr anchor="t" rtlCol="false" tIns="0" lIns="0" bIns="0" rIns="0"/>
            <a:lstStyle/>
            <a:p>
              <a:pPr algn="l">
                <a:lnSpc>
                  <a:spcPts val="4319"/>
                </a:lnSpc>
              </a:pPr>
              <a:r>
                <a:rPr lang="en-US" b="true" sz="3599" i="true" spc="8">
                  <a:solidFill>
                    <a:srgbClr val="FFFFFF"/>
                  </a:solidFill>
                  <a:latin typeface="Rosario Bold Italics"/>
                  <a:ea typeface="Rosario Bold Italics"/>
                  <a:cs typeface="Rosario Bold Italics"/>
                  <a:sym typeface="Rosario Bold Italics"/>
                </a:rPr>
                <a:t>“Creative play is about encouraging children to experiment and explore the world around them.  Through their senses they are able to explore the properties of different materials. Creative play can enhance children’s self esteem and confidence.”</a:t>
              </a:r>
            </a:p>
            <a:p>
              <a:pPr algn="l">
                <a:lnSpc>
                  <a:spcPts val="4319"/>
                </a:lnSpc>
              </a:pPr>
              <a:r>
                <a:rPr lang="en-US" sz="3599" spc="8">
                  <a:solidFill>
                    <a:srgbClr val="FFFFFF"/>
                  </a:solidFill>
                  <a:latin typeface="Rosario"/>
                  <a:ea typeface="Rosario"/>
                  <a:cs typeface="Rosario"/>
                  <a:sym typeface="Rosario"/>
                </a:rPr>
                <a:t>(Wilson, 2012).</a:t>
              </a:r>
            </a:p>
          </p:txBody>
        </p:sp>
      </p:grpSp>
      <p:grpSp>
        <p:nvGrpSpPr>
          <p:cNvPr name="Group 8" id="8"/>
          <p:cNvGrpSpPr/>
          <p:nvPr/>
        </p:nvGrpSpPr>
        <p:grpSpPr>
          <a:xfrm rot="0">
            <a:off x="2971800" y="266390"/>
            <a:ext cx="12344400" cy="1879092"/>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7919"/>
                </a:lnSpc>
              </a:pPr>
              <a:r>
                <a:rPr lang="en-US" b="true" sz="6599" spc="15">
                  <a:solidFill>
                    <a:srgbClr val="FFFFFF"/>
                  </a:solidFill>
                  <a:latin typeface="Rosario Bold"/>
                  <a:ea typeface="Rosario Bold"/>
                  <a:cs typeface="Rosario Bold"/>
                  <a:sym typeface="Rosario Bold"/>
                </a:rPr>
                <a:t>Chwarae Creadigol / Creative Play</a:t>
              </a:r>
            </a:p>
          </p:txBody>
        </p:sp>
      </p:grpSp>
      <p:sp>
        <p:nvSpPr>
          <p:cNvPr name="Freeform 11" id="11" descr="Mud kitchens and mud pies | Playdale Playgrounds"/>
          <p:cNvSpPr/>
          <p:nvPr/>
        </p:nvSpPr>
        <p:spPr>
          <a:xfrm flipH="false" flipV="false" rot="0">
            <a:off x="7994911" y="7791054"/>
            <a:ext cx="3329042" cy="2217142"/>
          </a:xfrm>
          <a:custGeom>
            <a:avLst/>
            <a:gdLst/>
            <a:ahLst/>
            <a:cxnLst/>
            <a:rect r="r" b="b" t="t" l="l"/>
            <a:pathLst>
              <a:path h="2217142" w="3329042">
                <a:moveTo>
                  <a:pt x="0" y="0"/>
                </a:moveTo>
                <a:lnTo>
                  <a:pt x="3329042" y="0"/>
                </a:lnTo>
                <a:lnTo>
                  <a:pt x="3329042" y="2217143"/>
                </a:lnTo>
                <a:lnTo>
                  <a:pt x="0" y="2217143"/>
                </a:lnTo>
                <a:lnTo>
                  <a:pt x="0" y="0"/>
                </a:lnTo>
                <a:close/>
              </a:path>
            </a:pathLst>
          </a:custGeom>
          <a:blipFill>
            <a:blip r:embed="rId3"/>
            <a:stretch>
              <a:fillRect l="-74" t="0" r="-74" b="0"/>
            </a:stretch>
          </a:blipFill>
        </p:spPr>
      </p:sp>
      <p:sp>
        <p:nvSpPr>
          <p:cNvPr name="Freeform 12" id="12" descr="126 best Exploratory Play images on Pinterest | Day care ..."/>
          <p:cNvSpPr/>
          <p:nvPr/>
        </p:nvSpPr>
        <p:spPr>
          <a:xfrm flipH="false" flipV="false" rot="0">
            <a:off x="14522565" y="7844587"/>
            <a:ext cx="1479435" cy="2217143"/>
          </a:xfrm>
          <a:custGeom>
            <a:avLst/>
            <a:gdLst/>
            <a:ahLst/>
            <a:cxnLst/>
            <a:rect r="r" b="b" t="t" l="l"/>
            <a:pathLst>
              <a:path h="2217143" w="1479435">
                <a:moveTo>
                  <a:pt x="0" y="0"/>
                </a:moveTo>
                <a:lnTo>
                  <a:pt x="1479435" y="0"/>
                </a:lnTo>
                <a:lnTo>
                  <a:pt x="1479435" y="2217142"/>
                </a:lnTo>
                <a:lnTo>
                  <a:pt x="0" y="2217142"/>
                </a:lnTo>
                <a:lnTo>
                  <a:pt x="0" y="0"/>
                </a:lnTo>
                <a:close/>
              </a:path>
            </a:pathLst>
          </a:custGeom>
          <a:blipFill>
            <a:blip r:embed="rId4"/>
            <a:stretch>
              <a:fillRect l="-81" t="0" r="-81" b="0"/>
            </a:stretch>
          </a:blipFill>
        </p:spPr>
      </p:sp>
      <p:sp>
        <p:nvSpPr>
          <p:cNvPr name="Freeform 13" id="13" descr="COOL CLAY THINGS TO MAKE - CLAY MOULDING - CLAY TOYS ..."/>
          <p:cNvSpPr/>
          <p:nvPr/>
        </p:nvSpPr>
        <p:spPr>
          <a:xfrm flipH="false" flipV="false" rot="0">
            <a:off x="2053111" y="7844587"/>
            <a:ext cx="2330208" cy="2163610"/>
          </a:xfrm>
          <a:custGeom>
            <a:avLst/>
            <a:gdLst/>
            <a:ahLst/>
            <a:cxnLst/>
            <a:rect r="r" b="b" t="t" l="l"/>
            <a:pathLst>
              <a:path h="2163610" w="2330208">
                <a:moveTo>
                  <a:pt x="0" y="0"/>
                </a:moveTo>
                <a:lnTo>
                  <a:pt x="2330207" y="0"/>
                </a:lnTo>
                <a:lnTo>
                  <a:pt x="2330207" y="2163610"/>
                </a:lnTo>
                <a:lnTo>
                  <a:pt x="0" y="2163610"/>
                </a:lnTo>
                <a:lnTo>
                  <a:pt x="0" y="0"/>
                </a:lnTo>
                <a:close/>
              </a:path>
            </a:pathLst>
          </a:custGeom>
          <a:blipFill>
            <a:blip r:embed="rId5"/>
            <a:stretch>
              <a:fillRect l="-32126" t="0" r="-33093" b="0"/>
            </a:stretch>
          </a:blipFill>
        </p:spPr>
      </p:sp>
      <p:sp>
        <p:nvSpPr>
          <p:cNvPr name="Freeform 14" id="14" descr="The Five Types of Play and Why They are Important for ..."/>
          <p:cNvSpPr/>
          <p:nvPr/>
        </p:nvSpPr>
        <p:spPr>
          <a:xfrm flipH="false" flipV="false" rot="0">
            <a:off x="4530658" y="7795843"/>
            <a:ext cx="3316913" cy="2212354"/>
          </a:xfrm>
          <a:custGeom>
            <a:avLst/>
            <a:gdLst/>
            <a:ahLst/>
            <a:cxnLst/>
            <a:rect r="r" b="b" t="t" l="l"/>
            <a:pathLst>
              <a:path h="2212354" w="3316913">
                <a:moveTo>
                  <a:pt x="0" y="0"/>
                </a:moveTo>
                <a:lnTo>
                  <a:pt x="3316913" y="0"/>
                </a:lnTo>
                <a:lnTo>
                  <a:pt x="3316913" y="2212354"/>
                </a:lnTo>
                <a:lnTo>
                  <a:pt x="0" y="2212354"/>
                </a:lnTo>
                <a:lnTo>
                  <a:pt x="0" y="0"/>
                </a:lnTo>
                <a:close/>
              </a:path>
            </a:pathLst>
          </a:custGeom>
          <a:blipFill>
            <a:blip r:embed="rId6"/>
            <a:stretch>
              <a:fillRect l="0" t="-44" r="0" b="-44"/>
            </a:stretch>
          </a:blipFill>
        </p:spPr>
      </p:sp>
      <p:sp>
        <p:nvSpPr>
          <p:cNvPr name="Freeform 15" id="15" descr="How to Encourage Imaginative Play in Your Child by Reading ..."/>
          <p:cNvSpPr/>
          <p:nvPr/>
        </p:nvSpPr>
        <p:spPr>
          <a:xfrm flipH="false" flipV="false" rot="0">
            <a:off x="11471293" y="7844587"/>
            <a:ext cx="2900936" cy="2217143"/>
          </a:xfrm>
          <a:custGeom>
            <a:avLst/>
            <a:gdLst/>
            <a:ahLst/>
            <a:cxnLst/>
            <a:rect r="r" b="b" t="t" l="l"/>
            <a:pathLst>
              <a:path h="2217143" w="2900936">
                <a:moveTo>
                  <a:pt x="0" y="0"/>
                </a:moveTo>
                <a:lnTo>
                  <a:pt x="2900936" y="0"/>
                </a:lnTo>
                <a:lnTo>
                  <a:pt x="2900936" y="2217142"/>
                </a:lnTo>
                <a:lnTo>
                  <a:pt x="0" y="2217142"/>
                </a:lnTo>
                <a:lnTo>
                  <a:pt x="0" y="0"/>
                </a:lnTo>
                <a:close/>
              </a:path>
            </a:pathLst>
          </a:custGeom>
          <a:blipFill>
            <a:blip r:embed="rId7"/>
            <a:stretch>
              <a:fillRect l="-1" t="0" r="-1" b="0"/>
            </a:stretch>
          </a:blipFill>
        </p:spPr>
      </p:sp>
      <p:sp>
        <p:nvSpPr>
          <p:cNvPr name="Freeform 16" id="16" descr="Creative Play stock vector. Illustration of holding ..."/>
          <p:cNvSpPr/>
          <p:nvPr/>
        </p:nvSpPr>
        <p:spPr>
          <a:xfrm flipH="false" flipV="false" rot="0">
            <a:off x="4333701" y="2386584"/>
            <a:ext cx="2204991" cy="1584201"/>
          </a:xfrm>
          <a:custGeom>
            <a:avLst/>
            <a:gdLst/>
            <a:ahLst/>
            <a:cxnLst/>
            <a:rect r="r" b="b" t="t" l="l"/>
            <a:pathLst>
              <a:path h="1584201" w="2204991">
                <a:moveTo>
                  <a:pt x="0" y="0"/>
                </a:moveTo>
                <a:lnTo>
                  <a:pt x="2204991" y="0"/>
                </a:lnTo>
                <a:lnTo>
                  <a:pt x="2204991" y="1584201"/>
                </a:lnTo>
                <a:lnTo>
                  <a:pt x="0" y="1584201"/>
                </a:lnTo>
                <a:lnTo>
                  <a:pt x="0" y="0"/>
                </a:lnTo>
                <a:close/>
              </a:path>
            </a:pathLst>
          </a:custGeom>
          <a:blipFill>
            <a:blip r:embed="rId8"/>
            <a:stretch>
              <a:fillRect l="0" t="-100" r="0" b="-100"/>
            </a:stretch>
          </a:blipFill>
        </p:spPr>
      </p:sp>
      <p:sp>
        <p:nvSpPr>
          <p:cNvPr name="Freeform 17" id="17" descr="5 Different Types of Play Date Moms (And Why We Love Them ..."/>
          <p:cNvSpPr/>
          <p:nvPr/>
        </p:nvSpPr>
        <p:spPr>
          <a:xfrm flipH="false" flipV="false" rot="0">
            <a:off x="6753004" y="2386584"/>
            <a:ext cx="2383733" cy="1584201"/>
          </a:xfrm>
          <a:custGeom>
            <a:avLst/>
            <a:gdLst/>
            <a:ahLst/>
            <a:cxnLst/>
            <a:rect r="r" b="b" t="t" l="l"/>
            <a:pathLst>
              <a:path h="1584201" w="2383733">
                <a:moveTo>
                  <a:pt x="0" y="0"/>
                </a:moveTo>
                <a:lnTo>
                  <a:pt x="2383734" y="0"/>
                </a:lnTo>
                <a:lnTo>
                  <a:pt x="2383734" y="1584201"/>
                </a:lnTo>
                <a:lnTo>
                  <a:pt x="0" y="1584201"/>
                </a:lnTo>
                <a:lnTo>
                  <a:pt x="0" y="0"/>
                </a:lnTo>
                <a:close/>
              </a:path>
            </a:pathLst>
          </a:custGeom>
          <a:blipFill>
            <a:blip r:embed="rId9"/>
            <a:stretch>
              <a:fillRect l="-12216" t="-16889" r="-11464" b="-22574"/>
            </a:stretch>
          </a:blipFill>
        </p:spPr>
      </p:sp>
      <p:sp>
        <p:nvSpPr>
          <p:cNvPr name="Freeform 18" id="18" descr="Build Building Blocks Lego · Free photo on Pixabay"/>
          <p:cNvSpPr/>
          <p:nvPr/>
        </p:nvSpPr>
        <p:spPr>
          <a:xfrm flipH="false" flipV="false" rot="0">
            <a:off x="9351050" y="2386584"/>
            <a:ext cx="2374446" cy="1584201"/>
          </a:xfrm>
          <a:custGeom>
            <a:avLst/>
            <a:gdLst/>
            <a:ahLst/>
            <a:cxnLst/>
            <a:rect r="r" b="b" t="t" l="l"/>
            <a:pathLst>
              <a:path h="1584201" w="2374446">
                <a:moveTo>
                  <a:pt x="0" y="0"/>
                </a:moveTo>
                <a:lnTo>
                  <a:pt x="2374446" y="0"/>
                </a:lnTo>
                <a:lnTo>
                  <a:pt x="2374446" y="1584201"/>
                </a:lnTo>
                <a:lnTo>
                  <a:pt x="0" y="1584201"/>
                </a:lnTo>
                <a:lnTo>
                  <a:pt x="0" y="0"/>
                </a:lnTo>
                <a:close/>
              </a:path>
            </a:pathLst>
          </a:custGeom>
          <a:blipFill>
            <a:blip r:embed="rId10"/>
            <a:stretch>
              <a:fillRect l="0" t="-37" r="0" b="-37"/>
            </a:stretch>
          </a:blipFill>
        </p:spPr>
      </p:sp>
      <p:sp>
        <p:nvSpPr>
          <p:cNvPr name="Freeform 19" id="19" descr="Fairview High School &gt; Gamers Guild"/>
          <p:cNvSpPr/>
          <p:nvPr/>
        </p:nvSpPr>
        <p:spPr>
          <a:xfrm flipH="false" flipV="false" rot="0">
            <a:off x="11942615" y="2386584"/>
            <a:ext cx="2011684" cy="1584201"/>
          </a:xfrm>
          <a:custGeom>
            <a:avLst/>
            <a:gdLst/>
            <a:ahLst/>
            <a:cxnLst/>
            <a:rect r="r" b="b" t="t" l="l"/>
            <a:pathLst>
              <a:path h="1584201" w="2011684">
                <a:moveTo>
                  <a:pt x="0" y="0"/>
                </a:moveTo>
                <a:lnTo>
                  <a:pt x="2011684" y="0"/>
                </a:lnTo>
                <a:lnTo>
                  <a:pt x="2011684" y="1584201"/>
                </a:lnTo>
                <a:lnTo>
                  <a:pt x="0" y="1584201"/>
                </a:lnTo>
                <a:lnTo>
                  <a:pt x="0" y="0"/>
                </a:lnTo>
                <a:close/>
              </a:path>
            </a:pathLst>
          </a:custGeom>
          <a:blipFill>
            <a:blip r:embed="rId11"/>
            <a:stretch>
              <a:fillRect l="0" t="0" r="0" b="0"/>
            </a:stretch>
          </a:blipFill>
        </p:spPr>
      </p:sp>
    </p:spTree>
  </p:cSld>
  <p:clrMapOvr>
    <a:masterClrMapping/>
  </p:clrMapOvr>
</p:sld>
</file>

<file path=ppt/slides/slide7.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04800" y="-946728"/>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031732" y="3732124"/>
            <a:ext cx="7878428" cy="5526176"/>
            <a:chOff x="0" y="0"/>
            <a:chExt cx="7469916" cy="5239634"/>
          </a:xfrm>
        </p:grpSpPr>
        <p:sp>
          <p:nvSpPr>
            <p:cNvPr name="Freeform 6" id="6"/>
            <p:cNvSpPr/>
            <p:nvPr/>
          </p:nvSpPr>
          <p:spPr>
            <a:xfrm flipH="false" flipV="false" rot="0">
              <a:off x="0" y="0"/>
              <a:ext cx="7469916" cy="5239634"/>
            </a:xfrm>
            <a:custGeom>
              <a:avLst/>
              <a:gdLst/>
              <a:ahLst/>
              <a:cxnLst/>
              <a:rect r="r" b="b" t="t" l="l"/>
              <a:pathLst>
                <a:path h="5239634" w="7469916">
                  <a:moveTo>
                    <a:pt x="0" y="0"/>
                  </a:moveTo>
                  <a:lnTo>
                    <a:pt x="7469916" y="0"/>
                  </a:lnTo>
                  <a:lnTo>
                    <a:pt x="7469916" y="5239634"/>
                  </a:lnTo>
                  <a:lnTo>
                    <a:pt x="0" y="5239634"/>
                  </a:lnTo>
                  <a:close/>
                </a:path>
              </a:pathLst>
            </a:custGeom>
          </p:spPr>
        </p:sp>
        <p:sp>
          <p:nvSpPr>
            <p:cNvPr name="TextBox 7" id="7"/>
            <p:cNvSpPr txBox="true"/>
            <p:nvPr/>
          </p:nvSpPr>
          <p:spPr>
            <a:xfrm>
              <a:off x="0" y="0"/>
              <a:ext cx="7469916" cy="5239634"/>
            </a:xfrm>
            <a:prstGeom prst="rect">
              <a:avLst/>
            </a:prstGeom>
          </p:spPr>
          <p:txBody>
            <a:bodyPr anchor="t" rtlCol="false" tIns="0" lIns="0" bIns="0" rIns="0"/>
            <a:lstStyle/>
            <a:p>
              <a:pPr algn="l">
                <a:lnSpc>
                  <a:spcPts val="4320"/>
                </a:lnSpc>
              </a:pPr>
              <a:r>
                <a:rPr lang="en-US" sz="3600" spc="8">
                  <a:solidFill>
                    <a:srgbClr val="FFFFFF"/>
                  </a:solidFill>
                  <a:latin typeface="Rosario"/>
                  <a:ea typeface="Rosario"/>
                  <a:cs typeface="Rosario"/>
                  <a:sym typeface="Rosario"/>
                </a:rPr>
                <a:t>Curriculum for Wales 2022 has been developed to reflect the strengths that the FPh has brought to education in Wales. The FPh ethos, principles and pedaogy will continue to be central to the delivery of early years education and have been incorporated across CfW 2022 to ensure it is appropriate and accessible for all practitioners and learners.” (Welsh Government, 2019)</a:t>
              </a:r>
            </a:p>
          </p:txBody>
        </p:sp>
      </p:grpSp>
      <p:grpSp>
        <p:nvGrpSpPr>
          <p:cNvPr name="Group 8" id="8"/>
          <p:cNvGrpSpPr/>
          <p:nvPr/>
        </p:nvGrpSpPr>
        <p:grpSpPr>
          <a:xfrm rot="0">
            <a:off x="0" y="525116"/>
            <a:ext cx="18288000" cy="1597701"/>
            <a:chOff x="0" y="0"/>
            <a:chExt cx="17339733" cy="1514857"/>
          </a:xfrm>
        </p:grpSpPr>
        <p:sp>
          <p:nvSpPr>
            <p:cNvPr name="Freeform 9" id="9"/>
            <p:cNvSpPr/>
            <p:nvPr/>
          </p:nvSpPr>
          <p:spPr>
            <a:xfrm flipH="false" flipV="false" rot="0">
              <a:off x="0" y="0"/>
              <a:ext cx="17339734" cy="1514857"/>
            </a:xfrm>
            <a:custGeom>
              <a:avLst/>
              <a:gdLst/>
              <a:ahLst/>
              <a:cxnLst/>
              <a:rect r="r" b="b" t="t" l="l"/>
              <a:pathLst>
                <a:path h="1514857" w="17339734">
                  <a:moveTo>
                    <a:pt x="0" y="0"/>
                  </a:moveTo>
                  <a:lnTo>
                    <a:pt x="17339734" y="0"/>
                  </a:lnTo>
                  <a:lnTo>
                    <a:pt x="17339734" y="1514857"/>
                  </a:lnTo>
                  <a:lnTo>
                    <a:pt x="0" y="1514857"/>
                  </a:lnTo>
                  <a:close/>
                </a:path>
              </a:pathLst>
            </a:custGeom>
          </p:spPr>
        </p:sp>
        <p:sp>
          <p:nvSpPr>
            <p:cNvPr name="TextBox 10" id="10"/>
            <p:cNvSpPr txBox="true"/>
            <p:nvPr/>
          </p:nvSpPr>
          <p:spPr>
            <a:xfrm>
              <a:off x="0" y="0"/>
              <a:ext cx="17339733" cy="1514857"/>
            </a:xfrm>
            <a:prstGeom prst="rect">
              <a:avLst/>
            </a:prstGeom>
          </p:spPr>
          <p:txBody>
            <a:bodyPr anchor="ctr" rtlCol="false" tIns="0" lIns="0" bIns="0" rIns="0"/>
            <a:lstStyle/>
            <a:p>
              <a:pPr algn="ctr">
                <a:lnSpc>
                  <a:spcPts val="5831"/>
                </a:lnSpc>
              </a:pPr>
              <a:r>
                <a:rPr lang="en-US" sz="4859" spc="11">
                  <a:solidFill>
                    <a:srgbClr val="FFFFFF"/>
                  </a:solidFill>
                  <a:latin typeface="Rosario"/>
                  <a:ea typeface="Rosario"/>
                  <a:cs typeface="Rosario"/>
                  <a:sym typeface="Rosario"/>
                </a:rPr>
                <a:t>Y Fframwaith Cyfnod Sylfaen a’r Cwricwlwm i Gymru 2022 / </a:t>
              </a:r>
            </a:p>
            <a:p>
              <a:pPr algn="ctr">
                <a:lnSpc>
                  <a:spcPts val="5831"/>
                </a:lnSpc>
              </a:pPr>
              <a:r>
                <a:rPr lang="en-US" sz="4859" spc="11">
                  <a:solidFill>
                    <a:srgbClr val="FFFFFF"/>
                  </a:solidFill>
                  <a:latin typeface="Rosario"/>
                  <a:ea typeface="Rosario"/>
                  <a:cs typeface="Rosario"/>
                  <a:sym typeface="Rosario"/>
                </a:rPr>
                <a:t>The Foundation Phase Framework and Curriculum for Wales 2022</a:t>
              </a:r>
            </a:p>
          </p:txBody>
        </p:sp>
      </p:grpSp>
      <p:grpSp>
        <p:nvGrpSpPr>
          <p:cNvPr name="Group 11" id="11"/>
          <p:cNvGrpSpPr/>
          <p:nvPr/>
        </p:nvGrpSpPr>
        <p:grpSpPr>
          <a:xfrm rot="0">
            <a:off x="726515" y="3415474"/>
            <a:ext cx="7705483" cy="6159475"/>
            <a:chOff x="0" y="0"/>
            <a:chExt cx="7187475" cy="5745399"/>
          </a:xfrm>
        </p:grpSpPr>
        <p:sp>
          <p:nvSpPr>
            <p:cNvPr name="Freeform 12" id="12"/>
            <p:cNvSpPr/>
            <p:nvPr/>
          </p:nvSpPr>
          <p:spPr>
            <a:xfrm flipH="false" flipV="false" rot="0">
              <a:off x="0" y="0"/>
              <a:ext cx="7187475" cy="5745399"/>
            </a:xfrm>
            <a:custGeom>
              <a:avLst/>
              <a:gdLst/>
              <a:ahLst/>
              <a:cxnLst/>
              <a:rect r="r" b="b" t="t" l="l"/>
              <a:pathLst>
                <a:path h="5745399" w="7187475">
                  <a:moveTo>
                    <a:pt x="0" y="0"/>
                  </a:moveTo>
                  <a:lnTo>
                    <a:pt x="7187475" y="0"/>
                  </a:lnTo>
                  <a:lnTo>
                    <a:pt x="7187475" y="5745399"/>
                  </a:lnTo>
                  <a:lnTo>
                    <a:pt x="0" y="5745399"/>
                  </a:lnTo>
                  <a:close/>
                </a:path>
              </a:pathLst>
            </a:custGeom>
          </p:spPr>
        </p:sp>
        <p:sp>
          <p:nvSpPr>
            <p:cNvPr name="TextBox 13" id="13"/>
            <p:cNvSpPr txBox="true"/>
            <p:nvPr/>
          </p:nvSpPr>
          <p:spPr>
            <a:xfrm>
              <a:off x="0" y="-28575"/>
              <a:ext cx="7187475" cy="5773974"/>
            </a:xfrm>
            <a:prstGeom prst="rect">
              <a:avLst/>
            </a:prstGeom>
          </p:spPr>
          <p:txBody>
            <a:bodyPr anchor="t" rtlCol="false" tIns="0" lIns="0" bIns="0" rIns="0"/>
            <a:lstStyle/>
            <a:p>
              <a:pPr algn="l">
                <a:lnSpc>
                  <a:spcPts val="4320"/>
                </a:lnSpc>
              </a:pPr>
              <a:r>
                <a:rPr lang="en-US" sz="3600">
                  <a:solidFill>
                    <a:srgbClr val="FFFFFF"/>
                  </a:solidFill>
                  <a:latin typeface="Arimo"/>
                  <a:ea typeface="Arimo"/>
                  <a:cs typeface="Arimo"/>
                  <a:sym typeface="Arimo"/>
                </a:rPr>
                <a:t>“Mae Cwricwlwm i Gymru 2022 wedi'i ddatblygu i adlewyrchu'r cryfderau y mae’r Cyfnod Sylfaen wedi'u cyflwyno i addysg yng Nghymru. Bydd ethos, egwyddorion ac addysgeg y CS yn parhau i fod yn ganolog i ddarparu addysg blynyddoedd cynnar ac wedi'u hymgorffori ar draws CiG 2022 i sicrhau ei fod yn briodol ac yn hygyrch i bob ymarferydd a dysgwr.” (Llywodraeth Cymru, 2019)</a:t>
              </a:r>
            </a:p>
          </p:txBody>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52400" y="-1099128"/>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9531141" y="2385142"/>
            <a:ext cx="8245469" cy="7023049"/>
            <a:chOff x="0" y="0"/>
            <a:chExt cx="7817926" cy="6658891"/>
          </a:xfrm>
        </p:grpSpPr>
        <p:sp>
          <p:nvSpPr>
            <p:cNvPr name="Freeform 6" id="6"/>
            <p:cNvSpPr/>
            <p:nvPr/>
          </p:nvSpPr>
          <p:spPr>
            <a:xfrm flipH="false" flipV="false" rot="0">
              <a:off x="0" y="0"/>
              <a:ext cx="7817926" cy="6658891"/>
            </a:xfrm>
            <a:custGeom>
              <a:avLst/>
              <a:gdLst/>
              <a:ahLst/>
              <a:cxnLst/>
              <a:rect r="r" b="b" t="t" l="l"/>
              <a:pathLst>
                <a:path h="6658891" w="7817926">
                  <a:moveTo>
                    <a:pt x="0" y="0"/>
                  </a:moveTo>
                  <a:lnTo>
                    <a:pt x="7817926" y="0"/>
                  </a:lnTo>
                  <a:lnTo>
                    <a:pt x="7817926" y="6658891"/>
                  </a:lnTo>
                  <a:lnTo>
                    <a:pt x="0" y="6658891"/>
                  </a:lnTo>
                  <a:close/>
                </a:path>
              </a:pathLst>
            </a:custGeom>
          </p:spPr>
        </p:sp>
        <p:sp>
          <p:nvSpPr>
            <p:cNvPr name="TextBox 7" id="7"/>
            <p:cNvSpPr txBox="true"/>
            <p:nvPr/>
          </p:nvSpPr>
          <p:spPr>
            <a:xfrm>
              <a:off x="0" y="0"/>
              <a:ext cx="7817926" cy="6658891"/>
            </a:xfrm>
            <a:prstGeom prst="rect">
              <a:avLst/>
            </a:prstGeom>
          </p:spPr>
          <p:txBody>
            <a:bodyPr anchor="t" rtlCol="false" tIns="0" lIns="0" bIns="0" rIns="0"/>
            <a:lstStyle/>
            <a:p>
              <a:pPr algn="l" marL="424689" indent="-212344" lvl="1">
                <a:lnSpc>
                  <a:spcPts val="3960"/>
                </a:lnSpc>
                <a:buFont typeface="Arial"/>
                <a:buChar char="•"/>
              </a:pPr>
              <a:r>
                <a:rPr lang="en-US" sz="3300" spc="7">
                  <a:solidFill>
                    <a:srgbClr val="FFFFFF"/>
                  </a:solidFill>
                  <a:latin typeface="Rosario"/>
                  <a:ea typeface="Rosario"/>
                  <a:cs typeface="Rosario"/>
                  <a:sym typeface="Rosario"/>
                </a:rPr>
                <a:t>Creative play is linked to creative development – consider the importance of creativity within the 4 purposes</a:t>
              </a:r>
            </a:p>
            <a:p>
              <a:pPr algn="l" marL="424689" indent="-212344" lvl="1">
                <a:lnSpc>
                  <a:spcPts val="3960"/>
                </a:lnSpc>
              </a:pPr>
            </a:p>
            <a:p>
              <a:pPr algn="l" marL="424689" indent="-212344" lvl="1">
                <a:lnSpc>
                  <a:spcPts val="3960"/>
                </a:lnSpc>
                <a:buFont typeface="Arial"/>
                <a:buChar char="•"/>
              </a:pPr>
              <a:r>
                <a:rPr lang="en-US" sz="3300" spc="7">
                  <a:solidFill>
                    <a:srgbClr val="FFFFFF"/>
                  </a:solidFill>
                  <a:latin typeface="Rosario"/>
                  <a:ea typeface="Rosario"/>
                  <a:cs typeface="Rosario"/>
                  <a:sym typeface="Rosario"/>
                </a:rPr>
                <a:t>FPh Creative Development skills: art, craft, design and music</a:t>
              </a:r>
            </a:p>
            <a:p>
              <a:pPr algn="l" marL="424689" indent="-212344" lvl="1">
                <a:lnSpc>
                  <a:spcPts val="3960"/>
                </a:lnSpc>
              </a:pPr>
            </a:p>
            <a:p>
              <a:pPr algn="l" marL="424689" indent="-212344" lvl="1">
                <a:lnSpc>
                  <a:spcPts val="3960"/>
                </a:lnSpc>
                <a:buFont typeface="Arial"/>
                <a:buChar char="•"/>
              </a:pPr>
              <a:r>
                <a:rPr lang="en-US" sz="3300" spc="7">
                  <a:solidFill>
                    <a:srgbClr val="FFFFFF"/>
                  </a:solidFill>
                  <a:latin typeface="Rosario"/>
                  <a:ea typeface="Rosario"/>
                  <a:cs typeface="Rosario"/>
                  <a:sym typeface="Rosario"/>
                </a:rPr>
                <a:t>Emphasis on indoor </a:t>
              </a:r>
              <a:r>
                <a:rPr lang="en-US" sz="3300" spc="7" u="sng">
                  <a:solidFill>
                    <a:srgbClr val="FFFFFF"/>
                  </a:solidFill>
                  <a:latin typeface="Rosario"/>
                  <a:ea typeface="Rosario"/>
                  <a:cs typeface="Rosario"/>
                  <a:sym typeface="Rosario"/>
                </a:rPr>
                <a:t>and</a:t>
              </a:r>
              <a:r>
                <a:rPr lang="en-US" sz="3300" spc="7">
                  <a:solidFill>
                    <a:srgbClr val="FFFFFF"/>
                  </a:solidFill>
                  <a:latin typeface="Rosario"/>
                  <a:ea typeface="Rosario"/>
                  <a:cs typeface="Rosario"/>
                  <a:sym typeface="Rosario"/>
                </a:rPr>
                <a:t> outdoor play</a:t>
              </a:r>
            </a:p>
            <a:p>
              <a:pPr algn="l" marL="424689" indent="-212344" lvl="1">
                <a:lnSpc>
                  <a:spcPts val="3960"/>
                </a:lnSpc>
              </a:pPr>
            </a:p>
            <a:p>
              <a:pPr algn="l" marL="424549" indent="-212275" lvl="1">
                <a:lnSpc>
                  <a:spcPts val="3960"/>
                </a:lnSpc>
                <a:buFont typeface="Arial"/>
                <a:buChar char="•"/>
              </a:pPr>
              <a:r>
                <a:rPr lang="en-US" sz="3300" spc="7">
                  <a:solidFill>
                    <a:srgbClr val="FFFFFF"/>
                  </a:solidFill>
                  <a:latin typeface="Rosario"/>
                  <a:ea typeface="Rosario"/>
                  <a:cs typeface="Rosario"/>
                  <a:sym typeface="Rosario"/>
                </a:rPr>
                <a:t>Creative development relates to the development of children’s individual ways of representing their ideas, feelings and emotions imaginatively through various forms of self-expression</a:t>
              </a:r>
            </a:p>
          </p:txBody>
        </p:sp>
      </p:grpSp>
      <p:grpSp>
        <p:nvGrpSpPr>
          <p:cNvPr name="Group 8" id="8"/>
          <p:cNvGrpSpPr/>
          <p:nvPr/>
        </p:nvGrpSpPr>
        <p:grpSpPr>
          <a:xfrm rot="0">
            <a:off x="2639846" y="251172"/>
            <a:ext cx="13008309" cy="1555056"/>
            <a:chOff x="0" y="0"/>
            <a:chExt cx="12333804" cy="1474423"/>
          </a:xfrm>
        </p:grpSpPr>
        <p:sp>
          <p:nvSpPr>
            <p:cNvPr name="Freeform 9" id="9"/>
            <p:cNvSpPr/>
            <p:nvPr/>
          </p:nvSpPr>
          <p:spPr>
            <a:xfrm flipH="false" flipV="false" rot="0">
              <a:off x="0" y="0"/>
              <a:ext cx="12333804" cy="1474423"/>
            </a:xfrm>
            <a:custGeom>
              <a:avLst/>
              <a:gdLst/>
              <a:ahLst/>
              <a:cxnLst/>
              <a:rect r="r" b="b" t="t" l="l"/>
              <a:pathLst>
                <a:path h="1474423" w="12333804">
                  <a:moveTo>
                    <a:pt x="0" y="0"/>
                  </a:moveTo>
                  <a:lnTo>
                    <a:pt x="12333804" y="0"/>
                  </a:lnTo>
                  <a:lnTo>
                    <a:pt x="12333804" y="1474423"/>
                  </a:lnTo>
                  <a:lnTo>
                    <a:pt x="0" y="1474423"/>
                  </a:lnTo>
                  <a:close/>
                </a:path>
              </a:pathLst>
            </a:custGeom>
          </p:spPr>
        </p:sp>
        <p:sp>
          <p:nvSpPr>
            <p:cNvPr name="TextBox 10" id="10"/>
            <p:cNvSpPr txBox="true"/>
            <p:nvPr/>
          </p:nvSpPr>
          <p:spPr>
            <a:xfrm>
              <a:off x="0" y="0"/>
              <a:ext cx="12333804" cy="1474423"/>
            </a:xfrm>
            <a:prstGeom prst="rect">
              <a:avLst/>
            </a:prstGeom>
          </p:spPr>
          <p:txBody>
            <a:bodyPr anchor="ctr" rtlCol="false" tIns="0" lIns="0" bIns="0" rIns="0"/>
            <a:lstStyle/>
            <a:p>
              <a:pPr algn="ctr">
                <a:lnSpc>
                  <a:spcPts val="5759"/>
                </a:lnSpc>
              </a:pPr>
              <a:r>
                <a:rPr lang="en-US" b="true" sz="4799" spc="11">
                  <a:solidFill>
                    <a:srgbClr val="FFFFFF"/>
                  </a:solidFill>
                  <a:latin typeface="Rosario Bold"/>
                  <a:ea typeface="Rosario Bold"/>
                  <a:cs typeface="Rosario Bold"/>
                  <a:sym typeface="Rosario Bold"/>
                </a:rPr>
                <a:t>Chwarae Creadigol yn y Blynyddoedd Cynnar</a:t>
              </a:r>
            </a:p>
            <a:p>
              <a:pPr algn="ctr">
                <a:lnSpc>
                  <a:spcPts val="5759"/>
                </a:lnSpc>
              </a:pPr>
              <a:r>
                <a:rPr lang="en-US" b="true" sz="4799" spc="11">
                  <a:solidFill>
                    <a:srgbClr val="FFFFFF"/>
                  </a:solidFill>
                  <a:latin typeface="Rosario Bold"/>
                  <a:ea typeface="Rosario Bold"/>
                  <a:cs typeface="Rosario Bold"/>
                  <a:sym typeface="Rosario Bold"/>
                </a:rPr>
                <a:t>Creative Play in the Early Years</a:t>
              </a:r>
            </a:p>
          </p:txBody>
        </p:sp>
      </p:grpSp>
      <p:grpSp>
        <p:nvGrpSpPr>
          <p:cNvPr name="Group 11" id="11"/>
          <p:cNvGrpSpPr/>
          <p:nvPr/>
        </p:nvGrpSpPr>
        <p:grpSpPr>
          <a:xfrm rot="0">
            <a:off x="261615" y="2210276"/>
            <a:ext cx="8479196" cy="7372782"/>
            <a:chOff x="0" y="0"/>
            <a:chExt cx="8039534" cy="6990490"/>
          </a:xfrm>
        </p:grpSpPr>
        <p:sp>
          <p:nvSpPr>
            <p:cNvPr name="Freeform 12" id="12"/>
            <p:cNvSpPr/>
            <p:nvPr/>
          </p:nvSpPr>
          <p:spPr>
            <a:xfrm flipH="false" flipV="false" rot="0">
              <a:off x="0" y="0"/>
              <a:ext cx="8039534" cy="6990490"/>
            </a:xfrm>
            <a:custGeom>
              <a:avLst/>
              <a:gdLst/>
              <a:ahLst/>
              <a:cxnLst/>
              <a:rect r="r" b="b" t="t" l="l"/>
              <a:pathLst>
                <a:path h="6990490" w="8039534">
                  <a:moveTo>
                    <a:pt x="0" y="0"/>
                  </a:moveTo>
                  <a:lnTo>
                    <a:pt x="8039534" y="0"/>
                  </a:lnTo>
                  <a:lnTo>
                    <a:pt x="8039534" y="6990490"/>
                  </a:lnTo>
                  <a:lnTo>
                    <a:pt x="0" y="6990490"/>
                  </a:lnTo>
                  <a:close/>
                </a:path>
              </a:pathLst>
            </a:custGeom>
          </p:spPr>
        </p:sp>
        <p:sp>
          <p:nvSpPr>
            <p:cNvPr name="TextBox 13" id="13"/>
            <p:cNvSpPr txBox="true"/>
            <p:nvPr/>
          </p:nvSpPr>
          <p:spPr>
            <a:xfrm>
              <a:off x="0" y="0"/>
              <a:ext cx="8039534" cy="6990490"/>
            </a:xfrm>
            <a:prstGeom prst="rect">
              <a:avLst/>
            </a:prstGeom>
          </p:spPr>
          <p:txBody>
            <a:bodyPr anchor="t" rtlCol="false" tIns="0" lIns="0" bIns="0" rIns="0"/>
            <a:lstStyle/>
            <a:p>
              <a:pPr algn="l" marL="411820" indent="-205910" lvl="1">
                <a:lnSpc>
                  <a:spcPts val="3840"/>
                </a:lnSpc>
                <a:buFont typeface="Arial"/>
                <a:buChar char="•"/>
              </a:pPr>
              <a:r>
                <a:rPr lang="en-US" sz="3200" spc="7">
                  <a:solidFill>
                    <a:srgbClr val="FFFFFF"/>
                  </a:solidFill>
                  <a:latin typeface="Rosario"/>
                  <a:ea typeface="Rosario"/>
                  <a:cs typeface="Rosario"/>
                  <a:sym typeface="Rosario"/>
                </a:rPr>
                <a:t>Mae chwarae creadigol yn gysylltiedig â datblygiad creadigol – ystyriwch bwysigrwydd creadigrwydd o fewn y 4 diben</a:t>
              </a:r>
            </a:p>
            <a:p>
              <a:pPr algn="l" marL="411820" indent="-205910" lvl="1">
                <a:lnSpc>
                  <a:spcPts val="3840"/>
                </a:lnSpc>
              </a:pPr>
            </a:p>
            <a:p>
              <a:pPr algn="l" marL="411820" indent="-205910" lvl="1">
                <a:lnSpc>
                  <a:spcPts val="3840"/>
                </a:lnSpc>
                <a:buFont typeface="Arial"/>
                <a:buChar char="•"/>
              </a:pPr>
              <a:r>
                <a:rPr lang="en-US" sz="3200" spc="7">
                  <a:solidFill>
                    <a:srgbClr val="FFFFFF"/>
                  </a:solidFill>
                  <a:latin typeface="Rosario"/>
                  <a:ea typeface="Rosario"/>
                  <a:cs typeface="Rosario"/>
                  <a:sym typeface="Rosario"/>
                </a:rPr>
                <a:t>Sgiliau Datblygiad Creadigol (CS): celf, crefft, dylunio a cherddoriaeth</a:t>
              </a:r>
            </a:p>
            <a:p>
              <a:pPr algn="l" marL="411820" indent="-205910" lvl="1">
                <a:lnSpc>
                  <a:spcPts val="3840"/>
                </a:lnSpc>
              </a:pPr>
            </a:p>
            <a:p>
              <a:pPr algn="l" marL="411820" indent="-205910" lvl="1">
                <a:lnSpc>
                  <a:spcPts val="3840"/>
                </a:lnSpc>
                <a:buFont typeface="Arial"/>
                <a:buChar char="•"/>
              </a:pPr>
              <a:r>
                <a:rPr lang="en-US" sz="3200" spc="7">
                  <a:solidFill>
                    <a:srgbClr val="FFFFFF"/>
                  </a:solidFill>
                  <a:latin typeface="Rosario"/>
                  <a:ea typeface="Rosario"/>
                  <a:cs typeface="Rosario"/>
                  <a:sym typeface="Rosario"/>
                </a:rPr>
                <a:t>Pwyslais ar chwarae dan do </a:t>
              </a:r>
              <a:r>
                <a:rPr lang="en-US" sz="3200" spc="7" u="sng">
                  <a:solidFill>
                    <a:srgbClr val="FFFFFF"/>
                  </a:solidFill>
                  <a:latin typeface="Rosario"/>
                  <a:ea typeface="Rosario"/>
                  <a:cs typeface="Rosario"/>
                  <a:sym typeface="Rosario"/>
                </a:rPr>
                <a:t>ac</a:t>
              </a:r>
              <a:r>
                <a:rPr lang="en-US" sz="3200" spc="7">
                  <a:solidFill>
                    <a:srgbClr val="FFFFFF"/>
                  </a:solidFill>
                  <a:latin typeface="Rosario"/>
                  <a:ea typeface="Rosario"/>
                  <a:cs typeface="Rosario"/>
                  <a:sym typeface="Rosario"/>
                </a:rPr>
                <a:t> yn yr awyr agored</a:t>
              </a:r>
            </a:p>
            <a:p>
              <a:pPr algn="l" marL="411820" indent="-205910" lvl="1">
                <a:lnSpc>
                  <a:spcPts val="3840"/>
                </a:lnSpc>
              </a:pPr>
            </a:p>
            <a:p>
              <a:pPr algn="l" marL="411684" indent="-205842" lvl="1">
                <a:lnSpc>
                  <a:spcPts val="3840"/>
                </a:lnSpc>
                <a:buFont typeface="Arial"/>
                <a:buChar char="•"/>
              </a:pPr>
              <a:r>
                <a:rPr lang="en-US" sz="3200" spc="7">
                  <a:solidFill>
                    <a:srgbClr val="FFFFFF"/>
                  </a:solidFill>
                  <a:latin typeface="Rosario"/>
                  <a:ea typeface="Rosario"/>
                  <a:cs typeface="Rosario"/>
                  <a:sym typeface="Rosario"/>
                </a:rPr>
                <a:t>Mae datblygiad creadigol yn ymwneud â datblygu ffyrdd unigol plant o gynrychioli eu syniadau, eu teimladau a'u hemosiynau yn ddychmygus drwy wahanol fathau o hunanfynegiant</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0" y="-1251528"/>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252962" y="2648985"/>
            <a:ext cx="7763516" cy="7044662"/>
            <a:chOff x="0" y="0"/>
            <a:chExt cx="6341392" cy="5754218"/>
          </a:xfrm>
        </p:grpSpPr>
        <p:sp>
          <p:nvSpPr>
            <p:cNvPr name="Freeform 6" id="6"/>
            <p:cNvSpPr/>
            <p:nvPr/>
          </p:nvSpPr>
          <p:spPr>
            <a:xfrm flipH="false" flipV="false" rot="0">
              <a:off x="0" y="0"/>
              <a:ext cx="6341392" cy="5754218"/>
            </a:xfrm>
            <a:custGeom>
              <a:avLst/>
              <a:gdLst/>
              <a:ahLst/>
              <a:cxnLst/>
              <a:rect r="r" b="b" t="t" l="l"/>
              <a:pathLst>
                <a:path h="5754218" w="6341392">
                  <a:moveTo>
                    <a:pt x="0" y="0"/>
                  </a:moveTo>
                  <a:lnTo>
                    <a:pt x="6341392" y="0"/>
                  </a:lnTo>
                  <a:lnTo>
                    <a:pt x="6341392" y="5754218"/>
                  </a:lnTo>
                  <a:lnTo>
                    <a:pt x="0" y="5754218"/>
                  </a:lnTo>
                  <a:close/>
                </a:path>
              </a:pathLst>
            </a:custGeom>
          </p:spPr>
        </p:sp>
        <p:sp>
          <p:nvSpPr>
            <p:cNvPr name="TextBox 7" id="7"/>
            <p:cNvSpPr txBox="true"/>
            <p:nvPr/>
          </p:nvSpPr>
          <p:spPr>
            <a:xfrm>
              <a:off x="0" y="-9525"/>
              <a:ext cx="6341392" cy="5763743"/>
            </a:xfrm>
            <a:prstGeom prst="rect">
              <a:avLst/>
            </a:prstGeom>
          </p:spPr>
          <p:txBody>
            <a:bodyPr anchor="t" rtlCol="false" tIns="0" lIns="0" bIns="0" rIns="0"/>
            <a:lstStyle/>
            <a:p>
              <a:pPr algn="l" marL="378130" indent="-189065" lvl="1">
                <a:lnSpc>
                  <a:spcPts val="3525"/>
                </a:lnSpc>
                <a:buFont typeface="Arial"/>
                <a:buChar char="•"/>
              </a:pPr>
              <a:r>
                <a:rPr lang="en-US" sz="2938" spc="6">
                  <a:solidFill>
                    <a:srgbClr val="FFFFFF"/>
                  </a:solidFill>
                  <a:latin typeface="Rosario"/>
                  <a:ea typeface="Rosario"/>
                  <a:cs typeface="Rosario"/>
                  <a:sym typeface="Rosario"/>
                </a:rPr>
                <a:t>Opportunities to develop all VAK learning styles (Visual, Auditory, Kinaesthetic)</a:t>
              </a:r>
            </a:p>
            <a:p>
              <a:pPr algn="l" marL="378130" indent="-189065" lvl="1">
                <a:lnSpc>
                  <a:spcPts val="3525"/>
                </a:lnSpc>
              </a:pPr>
            </a:p>
            <a:p>
              <a:pPr algn="l" marL="378130" indent="-189065" lvl="1">
                <a:lnSpc>
                  <a:spcPts val="3525"/>
                </a:lnSpc>
                <a:buFont typeface="Arial"/>
                <a:buChar char="•"/>
              </a:pPr>
              <a:r>
                <a:rPr lang="en-US" sz="2938" spc="6">
                  <a:solidFill>
                    <a:srgbClr val="FFFFFF"/>
                  </a:solidFill>
                  <a:latin typeface="Rosario"/>
                  <a:ea typeface="Rosario"/>
                  <a:cs typeface="Rosario"/>
                  <a:sym typeface="Rosario"/>
                </a:rPr>
                <a:t>Role of practitioner: To provide experiential and active learning, careful planning, organising, facilitating, challenging, observing, interacting, intervening/supporting, monitoring and evaluating.</a:t>
              </a:r>
            </a:p>
            <a:p>
              <a:pPr algn="l" marL="378130" indent="-189065" lvl="1">
                <a:lnSpc>
                  <a:spcPts val="3525"/>
                </a:lnSpc>
              </a:pPr>
            </a:p>
            <a:p>
              <a:pPr algn="l" marL="378130" indent="-189065" lvl="1">
                <a:lnSpc>
                  <a:spcPts val="3525"/>
                </a:lnSpc>
                <a:buFont typeface="Arial"/>
                <a:buChar char="•"/>
              </a:pPr>
              <a:r>
                <a:rPr lang="en-US" sz="2938" spc="6">
                  <a:solidFill>
                    <a:srgbClr val="FFFFFF"/>
                  </a:solidFill>
                  <a:latin typeface="Rosario"/>
                  <a:ea typeface="Rosario"/>
                  <a:cs typeface="Rosario"/>
                  <a:sym typeface="Rosario"/>
                </a:rPr>
                <a:t>Learning environment should reference materials reflecting different cultures.  </a:t>
              </a:r>
            </a:p>
            <a:p>
              <a:pPr algn="l" marL="378130" indent="-189065" lvl="1">
                <a:lnSpc>
                  <a:spcPts val="3525"/>
                </a:lnSpc>
              </a:pPr>
            </a:p>
            <a:p>
              <a:pPr algn="l" marL="378130" indent="-189065" lvl="1">
                <a:lnSpc>
                  <a:spcPts val="3525"/>
                </a:lnSpc>
              </a:pPr>
              <a:r>
                <a:rPr lang="en-US" sz="2938" spc="6">
                  <a:solidFill>
                    <a:srgbClr val="FFFFFF"/>
                  </a:solidFill>
                  <a:latin typeface="Rosario"/>
                  <a:ea typeface="Rosario"/>
                  <a:cs typeface="Rosario"/>
                  <a:sym typeface="Rosario"/>
                </a:rPr>
                <a:t>      WAG (2008)</a:t>
              </a:r>
            </a:p>
            <a:p>
              <a:pPr algn="l" marL="378130" indent="-189065" lvl="1">
                <a:lnSpc>
                  <a:spcPts val="3525"/>
                </a:lnSpc>
              </a:pPr>
            </a:p>
            <a:p>
              <a:pPr algn="l" marL="378130" indent="-189065" lvl="1">
                <a:lnSpc>
                  <a:spcPts val="3525"/>
                </a:lnSpc>
              </a:pPr>
              <a:r>
                <a:rPr lang="en-US" sz="2938" spc="6" u="sng">
                  <a:solidFill>
                    <a:srgbClr val="FFFFFF"/>
                  </a:solidFill>
                  <a:latin typeface="Rosario"/>
                  <a:ea typeface="Rosario"/>
                  <a:cs typeface="Rosario"/>
                  <a:sym typeface="Rosario"/>
                  <a:hlinkClick r:id="rId3" tooltip="https://hwb.gov.wales/api/storage/79ced21b-4cb3-483d-826a-5547319b281c/creative-development.pdf"/>
                </a:rPr>
                <a:t>Creative Development Guidance </a:t>
              </a:r>
            </a:p>
            <a:p>
              <a:pPr algn="l" marL="378130" indent="-189065" lvl="1">
                <a:lnSpc>
                  <a:spcPts val="3525"/>
                </a:lnSpc>
              </a:pPr>
            </a:p>
          </p:txBody>
        </p:sp>
      </p:grpSp>
      <p:grpSp>
        <p:nvGrpSpPr>
          <p:cNvPr name="Group 8" id="8"/>
          <p:cNvGrpSpPr/>
          <p:nvPr/>
        </p:nvGrpSpPr>
        <p:grpSpPr>
          <a:xfrm rot="0">
            <a:off x="1979431" y="199317"/>
            <a:ext cx="14329139" cy="2181213"/>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9525"/>
              <a:ext cx="11704320" cy="1772133"/>
            </a:xfrm>
            <a:prstGeom prst="rect">
              <a:avLst/>
            </a:prstGeom>
          </p:spPr>
          <p:txBody>
            <a:bodyPr anchor="ctr" rtlCol="false" tIns="0" lIns="0" bIns="0" rIns="0"/>
            <a:lstStyle/>
            <a:p>
              <a:pPr algn="ctr">
                <a:lnSpc>
                  <a:spcPts val="7194"/>
                </a:lnSpc>
              </a:pPr>
              <a:r>
                <a:rPr lang="en-US" b="true" sz="5995" spc="13">
                  <a:solidFill>
                    <a:srgbClr val="FFFFFF"/>
                  </a:solidFill>
                  <a:latin typeface="Rosario Bold"/>
                  <a:ea typeface="Rosario Bold"/>
                  <a:cs typeface="Rosario Bold"/>
                  <a:sym typeface="Rosario Bold"/>
                </a:rPr>
                <a:t>Chwarae Creadigol a Datblygiad</a:t>
              </a:r>
            </a:p>
            <a:p>
              <a:pPr algn="ctr">
                <a:lnSpc>
                  <a:spcPts val="7194"/>
                </a:lnSpc>
              </a:pPr>
              <a:r>
                <a:rPr lang="en-US" b="true" sz="5995" spc="13">
                  <a:solidFill>
                    <a:srgbClr val="FFFFFF"/>
                  </a:solidFill>
                  <a:latin typeface="Rosario Bold"/>
                  <a:ea typeface="Rosario Bold"/>
                  <a:cs typeface="Rosario Bold"/>
                  <a:sym typeface="Rosario Bold"/>
                </a:rPr>
                <a:t>Creative Play and Development</a:t>
              </a:r>
            </a:p>
          </p:txBody>
        </p:sp>
      </p:grpSp>
      <p:grpSp>
        <p:nvGrpSpPr>
          <p:cNvPr name="Group 11" id="11"/>
          <p:cNvGrpSpPr/>
          <p:nvPr/>
        </p:nvGrpSpPr>
        <p:grpSpPr>
          <a:xfrm rot="0">
            <a:off x="543891" y="2648985"/>
            <a:ext cx="7521512" cy="6818520"/>
            <a:chOff x="0" y="0"/>
            <a:chExt cx="6143718" cy="5569500"/>
          </a:xfrm>
        </p:grpSpPr>
        <p:sp>
          <p:nvSpPr>
            <p:cNvPr name="Freeform 12" id="12"/>
            <p:cNvSpPr/>
            <p:nvPr/>
          </p:nvSpPr>
          <p:spPr>
            <a:xfrm flipH="false" flipV="false" rot="0">
              <a:off x="0" y="0"/>
              <a:ext cx="6143718" cy="5569500"/>
            </a:xfrm>
            <a:custGeom>
              <a:avLst/>
              <a:gdLst/>
              <a:ahLst/>
              <a:cxnLst/>
              <a:rect r="r" b="b" t="t" l="l"/>
              <a:pathLst>
                <a:path h="5569500" w="6143718">
                  <a:moveTo>
                    <a:pt x="0" y="0"/>
                  </a:moveTo>
                  <a:lnTo>
                    <a:pt x="6143718" y="0"/>
                  </a:lnTo>
                  <a:lnTo>
                    <a:pt x="6143718" y="5569500"/>
                  </a:lnTo>
                  <a:lnTo>
                    <a:pt x="0" y="5569500"/>
                  </a:lnTo>
                  <a:close/>
                </a:path>
              </a:pathLst>
            </a:custGeom>
          </p:spPr>
        </p:sp>
        <p:sp>
          <p:nvSpPr>
            <p:cNvPr name="TextBox 13" id="13"/>
            <p:cNvSpPr txBox="true"/>
            <p:nvPr/>
          </p:nvSpPr>
          <p:spPr>
            <a:xfrm>
              <a:off x="0" y="-9525"/>
              <a:ext cx="6143718" cy="5579025"/>
            </a:xfrm>
            <a:prstGeom prst="rect">
              <a:avLst/>
            </a:prstGeom>
          </p:spPr>
          <p:txBody>
            <a:bodyPr anchor="t" rtlCol="false" tIns="0" lIns="0" bIns="0" rIns="0"/>
            <a:lstStyle/>
            <a:p>
              <a:pPr algn="l" marL="378130" indent="-189065" lvl="1">
                <a:lnSpc>
                  <a:spcPts val="3525"/>
                </a:lnSpc>
                <a:buFont typeface="Arial"/>
                <a:buChar char="•"/>
              </a:pPr>
              <a:r>
                <a:rPr lang="en-US" sz="2938" spc="6">
                  <a:solidFill>
                    <a:srgbClr val="FFFFFF"/>
                  </a:solidFill>
                  <a:latin typeface="Rosario"/>
                  <a:ea typeface="Rosario"/>
                  <a:cs typeface="Rosario"/>
                  <a:sym typeface="Rosario"/>
                </a:rPr>
                <a:t>Cyfleoedd i ddatblygu pob steil o ddysgu – VAK (Gweledol, Sain, Cinesthetig)</a:t>
              </a:r>
            </a:p>
            <a:p>
              <a:pPr algn="l" marL="378130" indent="-189065" lvl="1">
                <a:lnSpc>
                  <a:spcPts val="3525"/>
                </a:lnSpc>
              </a:pPr>
            </a:p>
            <a:p>
              <a:pPr algn="l" marL="378130" indent="-189065" lvl="1">
                <a:lnSpc>
                  <a:spcPts val="3525"/>
                </a:lnSpc>
                <a:buFont typeface="Arial"/>
                <a:buChar char="•"/>
              </a:pPr>
              <a:r>
                <a:rPr lang="en-US" sz="2938" spc="6">
                  <a:solidFill>
                    <a:srgbClr val="FFFFFF"/>
                  </a:solidFill>
                  <a:latin typeface="Rosario"/>
                  <a:ea typeface="Rosario"/>
                  <a:cs typeface="Rosario"/>
                  <a:sym typeface="Rosario"/>
                </a:rPr>
                <a:t>Rôl yr ymarferydd: Darparu dysgu drwy brofiad gweithredol, cynllunio gofalus, trefnu, hwyluso, herio, arsylwi, rhyngweithio, ymyrryd/cefnogi, monitro a gwerthuso.</a:t>
              </a:r>
            </a:p>
            <a:p>
              <a:pPr algn="l" marL="378130" indent="-189065" lvl="1">
                <a:lnSpc>
                  <a:spcPts val="3525"/>
                </a:lnSpc>
              </a:pPr>
            </a:p>
            <a:p>
              <a:pPr algn="l" marL="378130" indent="-189065" lvl="1">
                <a:lnSpc>
                  <a:spcPts val="3525"/>
                </a:lnSpc>
                <a:buFont typeface="Arial"/>
                <a:buChar char="•"/>
              </a:pPr>
              <a:r>
                <a:rPr lang="en-US" sz="2938" spc="6">
                  <a:solidFill>
                    <a:srgbClr val="FFFFFF"/>
                  </a:solidFill>
                  <a:latin typeface="Rosario"/>
                  <a:ea typeface="Rosario"/>
                  <a:cs typeface="Rosario"/>
                  <a:sym typeface="Rosario"/>
                </a:rPr>
                <a:t>Dylai'r amgylchedd dysgu gynnwys deunyddiau sy'n adlewyrchu gwahanol ddiwylliannau.  </a:t>
              </a:r>
            </a:p>
            <a:p>
              <a:pPr algn="l" marL="378130" indent="-189065" lvl="1">
                <a:lnSpc>
                  <a:spcPts val="3525"/>
                </a:lnSpc>
              </a:pPr>
            </a:p>
            <a:p>
              <a:pPr algn="l" marL="378130" indent="-189065" lvl="1">
                <a:lnSpc>
                  <a:spcPts val="3525"/>
                </a:lnSpc>
              </a:pPr>
              <a:r>
                <a:rPr lang="en-US" sz="2938" spc="6">
                  <a:solidFill>
                    <a:srgbClr val="FFFFFF"/>
                  </a:solidFill>
                  <a:latin typeface="Rosario"/>
                  <a:ea typeface="Rosario"/>
                  <a:cs typeface="Rosario"/>
                  <a:sym typeface="Rosario"/>
                </a:rPr>
                <a:t>Llywodraeth Cymru (2008)</a:t>
              </a:r>
            </a:p>
            <a:p>
              <a:pPr algn="l" marL="378130" indent="-189065" lvl="1">
                <a:lnSpc>
                  <a:spcPts val="3525"/>
                </a:lnSpc>
              </a:pPr>
            </a:p>
            <a:p>
              <a:pPr algn="l" marL="378130" indent="-189065" lvl="1">
                <a:lnSpc>
                  <a:spcPts val="3525"/>
                </a:lnSpc>
              </a:pPr>
              <a:r>
                <a:rPr lang="en-US" sz="2938" spc="6" u="sng">
                  <a:solidFill>
                    <a:srgbClr val="FFFFFF"/>
                  </a:solidFill>
                  <a:latin typeface="Rosario"/>
                  <a:ea typeface="Rosario"/>
                  <a:cs typeface="Rosario"/>
                  <a:sym typeface="Rosario"/>
                  <a:hlinkClick r:id="rId4" tooltip="https://hwb.gov.wales/api/storage/31cf2c99-da4c-4851-9eac-99c438bbc483/datblygiad-creadigol.pdf"/>
                </a:rPr>
                <a:t>Canllawiau Datblygiad Creadigol</a:t>
              </a:r>
            </a:p>
          </p:txBody>
        </p:sp>
      </p:grpSp>
      <p:sp>
        <p:nvSpPr>
          <p:cNvPr name="Freeform 14" id="14" descr="Test: Are You a Visual, Auditory, or Kinesthetic Learner?"/>
          <p:cNvSpPr/>
          <p:nvPr/>
        </p:nvSpPr>
        <p:spPr>
          <a:xfrm flipH="false" flipV="false" rot="0">
            <a:off x="6825845" y="8356799"/>
            <a:ext cx="3427117" cy="1803002"/>
          </a:xfrm>
          <a:custGeom>
            <a:avLst/>
            <a:gdLst/>
            <a:ahLst/>
            <a:cxnLst/>
            <a:rect r="r" b="b" t="t" l="l"/>
            <a:pathLst>
              <a:path h="1803002" w="3427117">
                <a:moveTo>
                  <a:pt x="0" y="0"/>
                </a:moveTo>
                <a:lnTo>
                  <a:pt x="3427117" y="0"/>
                </a:lnTo>
                <a:lnTo>
                  <a:pt x="3427117" y="1803002"/>
                </a:lnTo>
                <a:lnTo>
                  <a:pt x="0" y="1803002"/>
                </a:lnTo>
                <a:lnTo>
                  <a:pt x="0" y="0"/>
                </a:lnTo>
                <a:close/>
              </a:path>
            </a:pathLst>
          </a:custGeom>
          <a:blipFill>
            <a:blip r:embed="rId5"/>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895320" y="-725243"/>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0" y="3045851"/>
            <a:ext cx="7732553" cy="7241149"/>
            <a:chOff x="0" y="0"/>
            <a:chExt cx="7331605" cy="6865682"/>
          </a:xfrm>
        </p:grpSpPr>
        <p:sp>
          <p:nvSpPr>
            <p:cNvPr name="Freeform 6" id="6"/>
            <p:cNvSpPr/>
            <p:nvPr/>
          </p:nvSpPr>
          <p:spPr>
            <a:xfrm flipH="false" flipV="false" rot="0">
              <a:off x="0" y="0"/>
              <a:ext cx="7331606" cy="6865682"/>
            </a:xfrm>
            <a:custGeom>
              <a:avLst/>
              <a:gdLst/>
              <a:ahLst/>
              <a:cxnLst/>
              <a:rect r="r" b="b" t="t" l="l"/>
              <a:pathLst>
                <a:path h="6865682" w="7331606">
                  <a:moveTo>
                    <a:pt x="0" y="0"/>
                  </a:moveTo>
                  <a:lnTo>
                    <a:pt x="7331606" y="0"/>
                  </a:lnTo>
                  <a:lnTo>
                    <a:pt x="7331606" y="6865682"/>
                  </a:lnTo>
                  <a:lnTo>
                    <a:pt x="0" y="6865682"/>
                  </a:lnTo>
                  <a:close/>
                </a:path>
              </a:pathLst>
            </a:custGeom>
          </p:spPr>
        </p:sp>
        <p:sp>
          <p:nvSpPr>
            <p:cNvPr name="TextBox 7" id="7"/>
            <p:cNvSpPr txBox="true"/>
            <p:nvPr/>
          </p:nvSpPr>
          <p:spPr>
            <a:xfrm>
              <a:off x="0" y="0"/>
              <a:ext cx="7331605" cy="6865682"/>
            </a:xfrm>
            <a:prstGeom prst="rect">
              <a:avLst/>
            </a:prstGeom>
          </p:spPr>
          <p:txBody>
            <a:bodyPr anchor="t" rtlCol="false" tIns="0" lIns="0" bIns="0" rIns="0"/>
            <a:lstStyle/>
            <a:p>
              <a:pPr algn="l">
                <a:lnSpc>
                  <a:spcPts val="3179"/>
                </a:lnSpc>
              </a:pPr>
              <a:r>
                <a:rPr lang="en-US" b="true" sz="2649" spc="6">
                  <a:solidFill>
                    <a:srgbClr val="FFFFFF"/>
                  </a:solidFill>
                  <a:latin typeface="Rosario Bold"/>
                  <a:ea typeface="Rosario Bold"/>
                  <a:cs typeface="Rosario Bold"/>
                  <a:sym typeface="Rosario Bold"/>
                </a:rPr>
                <a:t>Celf, Crefft a Dylunio: </a:t>
              </a:r>
            </a:p>
            <a:p>
              <a:pPr algn="l">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archwilio ac arbrofi gydag amrywiaeth o dechnegau a deunyddiau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datblygu a defnyddio eu dealltwriaeth o liw, llinell, tôn, gwead, patrwm, siâp a ffurf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defnyddio amrywiaeth o ddefnyddiau ac offer ar gyfer arbrofi a datrys problemau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gwneud dewisiadau wrth ddewis deunyddiau ac adnoddau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datblygu eu dealltwriaeth o gynllunio, dylunio, modelu, addasu ac adlewyrchu </a:t>
              </a:r>
            </a:p>
            <a:p>
              <a:pPr algn="l" marL="341036" indent="-170518" lvl="1">
                <a:lnSpc>
                  <a:spcPts val="3179"/>
                </a:lnSpc>
              </a:pPr>
            </a:p>
            <a:p>
              <a:pPr algn="r" marL="316802" indent="-158401" lvl="1">
                <a:lnSpc>
                  <a:spcPts val="2954"/>
                </a:lnSpc>
              </a:pPr>
              <a:r>
                <a:rPr lang="en-US" sz="2462" spc="5">
                  <a:solidFill>
                    <a:srgbClr val="FFFFFF"/>
                  </a:solidFill>
                  <a:latin typeface="Rosario"/>
                  <a:ea typeface="Rosario"/>
                  <a:cs typeface="Rosario"/>
                  <a:sym typeface="Rosario"/>
                </a:rPr>
                <a:t>  Llywodraeth Cymru  (2008)</a:t>
              </a:r>
            </a:p>
          </p:txBody>
        </p:sp>
      </p:grpSp>
      <p:grpSp>
        <p:nvGrpSpPr>
          <p:cNvPr name="Group 8" id="8"/>
          <p:cNvGrpSpPr/>
          <p:nvPr/>
        </p:nvGrpSpPr>
        <p:grpSpPr>
          <a:xfrm rot="0">
            <a:off x="2286000" y="93160"/>
            <a:ext cx="13717524" cy="1879092"/>
            <a:chOff x="0" y="0"/>
            <a:chExt cx="13006245" cy="1781658"/>
          </a:xfrm>
        </p:grpSpPr>
        <p:sp>
          <p:nvSpPr>
            <p:cNvPr name="Freeform 9" id="9"/>
            <p:cNvSpPr/>
            <p:nvPr/>
          </p:nvSpPr>
          <p:spPr>
            <a:xfrm flipH="false" flipV="false" rot="0">
              <a:off x="0" y="0"/>
              <a:ext cx="13006245" cy="1781658"/>
            </a:xfrm>
            <a:custGeom>
              <a:avLst/>
              <a:gdLst/>
              <a:ahLst/>
              <a:cxnLst/>
              <a:rect r="r" b="b" t="t" l="l"/>
              <a:pathLst>
                <a:path h="1781658" w="13006245">
                  <a:moveTo>
                    <a:pt x="0" y="0"/>
                  </a:moveTo>
                  <a:lnTo>
                    <a:pt x="13006245" y="0"/>
                  </a:lnTo>
                  <a:lnTo>
                    <a:pt x="13006245" y="1781658"/>
                  </a:lnTo>
                  <a:lnTo>
                    <a:pt x="0" y="1781658"/>
                  </a:lnTo>
                  <a:close/>
                </a:path>
              </a:pathLst>
            </a:custGeom>
          </p:spPr>
        </p:sp>
        <p:sp>
          <p:nvSpPr>
            <p:cNvPr name="TextBox 10" id="10"/>
            <p:cNvSpPr txBox="true"/>
            <p:nvPr/>
          </p:nvSpPr>
          <p:spPr>
            <a:xfrm>
              <a:off x="0" y="0"/>
              <a:ext cx="13006245" cy="1781658"/>
            </a:xfrm>
            <a:prstGeom prst="rect">
              <a:avLst/>
            </a:prstGeom>
          </p:spPr>
          <p:txBody>
            <a:bodyPr anchor="ctr" rtlCol="false" tIns="0" lIns="0" bIns="0" rIns="0"/>
            <a:lstStyle/>
            <a:p>
              <a:pPr algn="ctr">
                <a:lnSpc>
                  <a:spcPts val="5039"/>
                </a:lnSpc>
              </a:pPr>
              <a:r>
                <a:rPr lang="en-US" b="true" sz="4199" spc="9">
                  <a:solidFill>
                    <a:srgbClr val="FFFFFF"/>
                  </a:solidFill>
                  <a:latin typeface="Rosario Bold"/>
                  <a:ea typeface="Rosario Bold"/>
                  <a:cs typeface="Rosario Bold"/>
                  <a:sym typeface="Rosario Bold"/>
                </a:rPr>
                <a:t>Datblygiad mewn Dysgu/Camau Cynnydd </a:t>
              </a:r>
            </a:p>
            <a:p>
              <a:pPr algn="ctr">
                <a:lnSpc>
                  <a:spcPts val="5039"/>
                </a:lnSpc>
              </a:pPr>
              <a:r>
                <a:rPr lang="en-US" b="true" sz="4199" spc="9">
                  <a:solidFill>
                    <a:srgbClr val="FFFFFF"/>
                  </a:solidFill>
                  <a:latin typeface="Rosario Bold"/>
                  <a:ea typeface="Rosario Bold"/>
                  <a:cs typeface="Rosario Bold"/>
                  <a:sym typeface="Rosario Bold"/>
                </a:rPr>
                <a:t>Progress in Learning/Progression Steps </a:t>
              </a:r>
            </a:p>
          </p:txBody>
        </p:sp>
      </p:grpSp>
      <p:grpSp>
        <p:nvGrpSpPr>
          <p:cNvPr name="Group 11" id="11"/>
          <p:cNvGrpSpPr/>
          <p:nvPr/>
        </p:nvGrpSpPr>
        <p:grpSpPr>
          <a:xfrm rot="0">
            <a:off x="9685928" y="3360344"/>
            <a:ext cx="8602072" cy="6872198"/>
            <a:chOff x="0" y="0"/>
            <a:chExt cx="8156038" cy="6515862"/>
          </a:xfrm>
        </p:grpSpPr>
        <p:sp>
          <p:nvSpPr>
            <p:cNvPr name="Freeform 12" id="12"/>
            <p:cNvSpPr/>
            <p:nvPr/>
          </p:nvSpPr>
          <p:spPr>
            <a:xfrm flipH="false" flipV="false" rot="0">
              <a:off x="0" y="0"/>
              <a:ext cx="8156039" cy="6515862"/>
            </a:xfrm>
            <a:custGeom>
              <a:avLst/>
              <a:gdLst/>
              <a:ahLst/>
              <a:cxnLst/>
              <a:rect r="r" b="b" t="t" l="l"/>
              <a:pathLst>
                <a:path h="6515862" w="8156039">
                  <a:moveTo>
                    <a:pt x="0" y="0"/>
                  </a:moveTo>
                  <a:lnTo>
                    <a:pt x="8156039" y="0"/>
                  </a:lnTo>
                  <a:lnTo>
                    <a:pt x="8156039" y="6515862"/>
                  </a:lnTo>
                  <a:lnTo>
                    <a:pt x="0" y="6515862"/>
                  </a:lnTo>
                  <a:close/>
                </a:path>
              </a:pathLst>
            </a:custGeom>
          </p:spPr>
        </p:sp>
        <p:sp>
          <p:nvSpPr>
            <p:cNvPr name="TextBox 13" id="13"/>
            <p:cNvSpPr txBox="true"/>
            <p:nvPr/>
          </p:nvSpPr>
          <p:spPr>
            <a:xfrm>
              <a:off x="0" y="0"/>
              <a:ext cx="8156038" cy="6515862"/>
            </a:xfrm>
            <a:prstGeom prst="rect">
              <a:avLst/>
            </a:prstGeom>
          </p:spPr>
          <p:txBody>
            <a:bodyPr anchor="t" rtlCol="false" tIns="0" lIns="0" bIns="0" rIns="0"/>
            <a:lstStyle/>
            <a:p>
              <a:pPr algn="r">
                <a:lnSpc>
                  <a:spcPts val="3179"/>
                </a:lnSpc>
              </a:pPr>
              <a:r>
                <a:rPr lang="en-US" b="true" sz="2649" spc="5">
                  <a:solidFill>
                    <a:srgbClr val="FFFFFF"/>
                  </a:solidFill>
                  <a:latin typeface="Rosario Bold"/>
                  <a:ea typeface="Rosario Bold"/>
                  <a:cs typeface="Rosario Bold"/>
                  <a:sym typeface="Rosario Bold"/>
                </a:rPr>
                <a:t>Art, Craft and Design: </a:t>
              </a:r>
            </a:p>
            <a:p>
              <a:pPr algn="l">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explore and experiment with a variety of techniques and materials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develop and use their understanding of colour, line, tone, texture, pattern, shape and form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use a variety of materials and tools for experimentation and problem solving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make choices when choosing materials and resources </a:t>
              </a:r>
            </a:p>
            <a:p>
              <a:pPr algn="l" marL="341036" indent="-170518" lvl="1">
                <a:lnSpc>
                  <a:spcPts val="3179"/>
                </a:lnSpc>
              </a:pPr>
            </a:p>
            <a:p>
              <a:pPr algn="l" marL="341036" indent="-170518" lvl="1">
                <a:lnSpc>
                  <a:spcPts val="3179"/>
                </a:lnSpc>
                <a:buFont typeface="Arial"/>
                <a:buChar char="•"/>
              </a:pPr>
              <a:r>
                <a:rPr lang="en-US" sz="2649" spc="6">
                  <a:solidFill>
                    <a:srgbClr val="FFFFFF"/>
                  </a:solidFill>
                  <a:latin typeface="Rosario"/>
                  <a:ea typeface="Rosario"/>
                  <a:cs typeface="Rosario"/>
                  <a:sym typeface="Rosario"/>
                </a:rPr>
                <a:t>develop their understanding of planning, designing, modelling, modifying and reflecting </a:t>
              </a:r>
            </a:p>
            <a:p>
              <a:pPr algn="l" marL="341036" indent="-170518" lvl="1">
                <a:lnSpc>
                  <a:spcPts val="3179"/>
                </a:lnSpc>
              </a:pPr>
            </a:p>
            <a:p>
              <a:pPr algn="r" marL="340924" indent="-170462" lvl="1">
                <a:lnSpc>
                  <a:spcPts val="3179"/>
                </a:lnSpc>
              </a:pPr>
              <a:r>
                <a:rPr lang="en-US" sz="2649" spc="6">
                  <a:solidFill>
                    <a:srgbClr val="FFFFFF"/>
                  </a:solidFill>
                  <a:latin typeface="Rosario"/>
                  <a:ea typeface="Rosario"/>
                  <a:cs typeface="Rosario"/>
                  <a:sym typeface="Rosario"/>
                </a:rPr>
                <a:t>  WAG (2008)</a:t>
              </a:r>
            </a:p>
          </p:txBody>
        </p:sp>
      </p:grpSp>
      <p:sp>
        <p:nvSpPr>
          <p:cNvPr name="Freeform 14" id="14" descr="It's All About Me... - English Fury Learning Academy"/>
          <p:cNvSpPr/>
          <p:nvPr/>
        </p:nvSpPr>
        <p:spPr>
          <a:xfrm flipH="false" flipV="false" rot="0">
            <a:off x="10198178" y="1972252"/>
            <a:ext cx="2372425" cy="1779318"/>
          </a:xfrm>
          <a:custGeom>
            <a:avLst/>
            <a:gdLst/>
            <a:ahLst/>
            <a:cxnLst/>
            <a:rect r="r" b="b" t="t" l="l"/>
            <a:pathLst>
              <a:path h="1779318" w="2372425">
                <a:moveTo>
                  <a:pt x="0" y="0"/>
                </a:moveTo>
                <a:lnTo>
                  <a:pt x="2372424" y="0"/>
                </a:lnTo>
                <a:lnTo>
                  <a:pt x="2372424" y="1779318"/>
                </a:lnTo>
                <a:lnTo>
                  <a:pt x="0" y="1779318"/>
                </a:lnTo>
                <a:lnTo>
                  <a:pt x="0" y="0"/>
                </a:lnTo>
                <a:close/>
              </a:path>
            </a:pathLst>
          </a:custGeom>
          <a:blipFill>
            <a:blip r:embed="rId3"/>
            <a:stretch>
              <a:fillRect l="0" t="0" r="0" b="0"/>
            </a:stretch>
          </a:blipFill>
        </p:spPr>
      </p:sp>
      <p:sp>
        <p:nvSpPr>
          <p:cNvPr name="Freeform 15" id="15" descr="Simply Link {Party} &amp; Wooden Spoon Puppets {Kid Craft}"/>
          <p:cNvSpPr/>
          <p:nvPr/>
        </p:nvSpPr>
        <p:spPr>
          <a:xfrm flipH="false" flipV="false" rot="0">
            <a:off x="8520335" y="1972252"/>
            <a:ext cx="1362455" cy="1779318"/>
          </a:xfrm>
          <a:custGeom>
            <a:avLst/>
            <a:gdLst/>
            <a:ahLst/>
            <a:cxnLst/>
            <a:rect r="r" b="b" t="t" l="l"/>
            <a:pathLst>
              <a:path h="1779318" w="1362455">
                <a:moveTo>
                  <a:pt x="0" y="0"/>
                </a:moveTo>
                <a:lnTo>
                  <a:pt x="1362455" y="0"/>
                </a:lnTo>
                <a:lnTo>
                  <a:pt x="1362455" y="1779318"/>
                </a:lnTo>
                <a:lnTo>
                  <a:pt x="0" y="1779318"/>
                </a:lnTo>
                <a:lnTo>
                  <a:pt x="0" y="0"/>
                </a:lnTo>
                <a:close/>
              </a:path>
            </a:pathLst>
          </a:custGeom>
          <a:blipFill>
            <a:blip r:embed="rId4"/>
            <a:stretch>
              <a:fillRect l="-81" t="0" r="-81" b="0"/>
            </a:stretch>
          </a:blipFill>
        </p:spPr>
      </p:sp>
      <p:sp>
        <p:nvSpPr>
          <p:cNvPr name="Freeform 16" id="16" descr="Decor Handicrafts for Kids to Make in Vacation | My Decorative"/>
          <p:cNvSpPr/>
          <p:nvPr/>
        </p:nvSpPr>
        <p:spPr>
          <a:xfrm flipH="false" flipV="false" rot="0">
            <a:off x="5717398" y="1972252"/>
            <a:ext cx="2487550" cy="1794145"/>
          </a:xfrm>
          <a:custGeom>
            <a:avLst/>
            <a:gdLst/>
            <a:ahLst/>
            <a:cxnLst/>
            <a:rect r="r" b="b" t="t" l="l"/>
            <a:pathLst>
              <a:path h="1794145" w="2487550">
                <a:moveTo>
                  <a:pt x="0" y="0"/>
                </a:moveTo>
                <a:lnTo>
                  <a:pt x="2487550" y="0"/>
                </a:lnTo>
                <a:lnTo>
                  <a:pt x="2487550" y="1794145"/>
                </a:lnTo>
                <a:lnTo>
                  <a:pt x="0" y="1794145"/>
                </a:lnTo>
                <a:lnTo>
                  <a:pt x="0" y="0"/>
                </a:lnTo>
                <a:close/>
              </a:path>
            </a:pathLst>
          </a:custGeom>
          <a:blipFill>
            <a:blip r:embed="rId5"/>
            <a:stretch>
              <a:fillRect l="-31" t="0" r="-31" b="0"/>
            </a:stretch>
          </a:blipFill>
        </p:spPr>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36155" y="-882617"/>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402402" y="1943116"/>
            <a:ext cx="8741598" cy="8188442"/>
            <a:chOff x="0" y="0"/>
            <a:chExt cx="8309758" cy="7783928"/>
          </a:xfrm>
        </p:grpSpPr>
        <p:sp>
          <p:nvSpPr>
            <p:cNvPr name="Freeform 6" id="6"/>
            <p:cNvSpPr/>
            <p:nvPr/>
          </p:nvSpPr>
          <p:spPr>
            <a:xfrm flipH="false" flipV="false" rot="0">
              <a:off x="0" y="0"/>
              <a:ext cx="8309758" cy="7783928"/>
            </a:xfrm>
            <a:custGeom>
              <a:avLst/>
              <a:gdLst/>
              <a:ahLst/>
              <a:cxnLst/>
              <a:rect r="r" b="b" t="t" l="l"/>
              <a:pathLst>
                <a:path h="7783928" w="8309758">
                  <a:moveTo>
                    <a:pt x="0" y="0"/>
                  </a:moveTo>
                  <a:lnTo>
                    <a:pt x="8309758" y="0"/>
                  </a:lnTo>
                  <a:lnTo>
                    <a:pt x="8309758" y="7783928"/>
                  </a:lnTo>
                  <a:lnTo>
                    <a:pt x="0" y="7783928"/>
                  </a:lnTo>
                  <a:close/>
                </a:path>
              </a:pathLst>
            </a:custGeom>
          </p:spPr>
        </p:sp>
        <p:sp>
          <p:nvSpPr>
            <p:cNvPr name="TextBox 7" id="7"/>
            <p:cNvSpPr txBox="true"/>
            <p:nvPr/>
          </p:nvSpPr>
          <p:spPr>
            <a:xfrm>
              <a:off x="0" y="-9525"/>
              <a:ext cx="8309758" cy="7793453"/>
            </a:xfrm>
            <a:prstGeom prst="rect">
              <a:avLst/>
            </a:prstGeom>
          </p:spPr>
          <p:txBody>
            <a:bodyPr anchor="t" rtlCol="false" tIns="0" lIns="0" bIns="0" rIns="0"/>
            <a:lstStyle/>
            <a:p>
              <a:pPr algn="l">
                <a:lnSpc>
                  <a:spcPts val="3517"/>
                </a:lnSpc>
              </a:pPr>
              <a:r>
                <a:rPr lang="en-US" b="true" sz="2931" spc="5">
                  <a:solidFill>
                    <a:srgbClr val="FFFFFF"/>
                  </a:solidFill>
                  <a:latin typeface="Rosario Bold"/>
                  <a:ea typeface="Rosario Bold"/>
                  <a:cs typeface="Rosario Bold"/>
                  <a:sym typeface="Rosario Bold"/>
                </a:rPr>
                <a:t>Cerddoriaeth:</a:t>
              </a:r>
            </a:p>
            <a:p>
              <a:pPr algn="l">
                <a:lnSpc>
                  <a:spcPts val="3517"/>
                </a:lnSpc>
              </a:pPr>
            </a:p>
            <a:p>
              <a:pPr algn="l" marL="322003" indent="-161002" lvl="1">
                <a:lnSpc>
                  <a:spcPts val="3002"/>
                </a:lnSpc>
                <a:buFont typeface="Arial"/>
                <a:buChar char="•"/>
              </a:pPr>
              <a:r>
                <a:rPr lang="en-US" sz="2502" spc="5">
                  <a:solidFill>
                    <a:srgbClr val="FFFFFF"/>
                  </a:solidFill>
                  <a:latin typeface="Rosario"/>
                  <a:ea typeface="Rosario"/>
                  <a:cs typeface="Rosario"/>
                  <a:sym typeface="Rosario"/>
                </a:rPr>
                <a:t>Gall plant ymateb i gerddoriaeth drwy symud, dawns, lluniau, geiriau neu fathau eraill o fynegiant. </a:t>
              </a:r>
            </a:p>
            <a:p>
              <a:pPr algn="l" marL="322003" indent="-161002" lvl="1">
                <a:lnSpc>
                  <a:spcPts val="3002"/>
                </a:lnSpc>
              </a:pPr>
            </a:p>
            <a:p>
              <a:pPr algn="l" marL="322003" indent="-161002" lvl="1">
                <a:lnSpc>
                  <a:spcPts val="3002"/>
                </a:lnSpc>
                <a:buFont typeface="Arial"/>
                <a:buChar char="•"/>
              </a:pPr>
              <a:r>
                <a:rPr lang="en-US" sz="2502" spc="5">
                  <a:solidFill>
                    <a:srgbClr val="FFFFFF"/>
                  </a:solidFill>
                  <a:latin typeface="Rosario"/>
                  <a:ea typeface="Rosario"/>
                  <a:cs typeface="Rosario"/>
                  <a:sym typeface="Rosario"/>
                </a:rPr>
                <a:t>Gellir defnyddio gemau a straeon gyda recordiadau o synau bob dydd i ddatblygu dealltwriaeth a chydnabyddiaeth o synau a wneir gan wahanol wrthrychau, anifeiliaid neu ddeunyddiau. </a:t>
              </a:r>
            </a:p>
            <a:p>
              <a:pPr algn="l" marL="322003" indent="-161002" lvl="1">
                <a:lnSpc>
                  <a:spcPts val="3002"/>
                </a:lnSpc>
              </a:pPr>
            </a:p>
            <a:p>
              <a:pPr algn="l" marL="322003" indent="-161002" lvl="1">
                <a:lnSpc>
                  <a:spcPts val="3002"/>
                </a:lnSpc>
                <a:buFont typeface="Arial"/>
                <a:buChar char="•"/>
              </a:pPr>
              <a:r>
                <a:rPr lang="en-US" sz="2502" spc="5">
                  <a:solidFill>
                    <a:srgbClr val="FFFFFF"/>
                  </a:solidFill>
                  <a:latin typeface="Rosario"/>
                  <a:ea typeface="Rosario"/>
                  <a:cs typeface="Rosario"/>
                  <a:sym typeface="Rosario"/>
                </a:rPr>
                <a:t>Cyfleoedd i ddefnyddio eu lleisiau, i gymryd rhan mewn hwiangerddi, caneuon actol, siantiau, ac ati, yn unigol ac mewn grŵp. </a:t>
              </a:r>
            </a:p>
            <a:p>
              <a:pPr algn="l" marL="322003" indent="-161002" lvl="1">
                <a:lnSpc>
                  <a:spcPts val="3002"/>
                </a:lnSpc>
              </a:pPr>
            </a:p>
            <a:p>
              <a:pPr algn="l" marL="322003" indent="-161002" lvl="1">
                <a:lnSpc>
                  <a:spcPts val="3002"/>
                </a:lnSpc>
                <a:buFont typeface="Arial"/>
                <a:buChar char="•"/>
              </a:pPr>
              <a:r>
                <a:rPr lang="en-US" sz="2502" spc="5">
                  <a:solidFill>
                    <a:srgbClr val="FFFFFF"/>
                  </a:solidFill>
                  <a:latin typeface="Rosario"/>
                  <a:ea typeface="Rosario"/>
                  <a:cs typeface="Rosario"/>
                  <a:sym typeface="Rosario"/>
                </a:rPr>
                <a:t>Bydd chwarae melodion a chyfeiliant syml yn ogystal â chreu patrymau sain, yn arwain at gyfansoddiadau syml. </a:t>
              </a:r>
            </a:p>
            <a:p>
              <a:pPr algn="l" marL="322003" indent="-161002" lvl="1">
                <a:lnSpc>
                  <a:spcPts val="3002"/>
                </a:lnSpc>
              </a:pPr>
            </a:p>
            <a:p>
              <a:pPr algn="l" marL="321897" indent="-160949" lvl="1">
                <a:lnSpc>
                  <a:spcPts val="3002"/>
                </a:lnSpc>
                <a:buFont typeface="Arial"/>
                <a:buChar char="•"/>
              </a:pPr>
              <a:r>
                <a:rPr lang="en-US" sz="2502" spc="5">
                  <a:solidFill>
                    <a:srgbClr val="FFFFFF"/>
                  </a:solidFill>
                  <a:latin typeface="Rosario"/>
                  <a:ea typeface="Rosario"/>
                  <a:cs typeface="Rosario"/>
                  <a:sym typeface="Rosario"/>
                </a:rPr>
                <a:t>Gall plant ddatblygu ymwybyddiaeth o gerddoriaeth o wahanol gyfnodau a genres ac o rai o'r cantorion neu gyfansoddwyr y maent yn clywed eu cerddoriaeth. </a:t>
              </a:r>
            </a:p>
            <a:p>
              <a:pPr algn="l" marL="322003" indent="-161002" lvl="1">
                <a:lnSpc>
                  <a:spcPts val="3002"/>
                </a:lnSpc>
                <a:buFont typeface="Arial"/>
                <a:buChar char="•"/>
              </a:pPr>
              <a:r>
                <a:rPr lang="en-US" b="true" sz="2502" spc="5">
                  <a:solidFill>
                    <a:srgbClr val="FFFFFF"/>
                  </a:solidFill>
                  <a:latin typeface="Rosario Bold"/>
                  <a:ea typeface="Rosario Bold"/>
                  <a:cs typeface="Rosario Bold"/>
                  <a:sym typeface="Rosario Bold"/>
                </a:rPr>
                <a:t>Llywodraeth Cymru (2008)</a:t>
              </a:r>
            </a:p>
          </p:txBody>
        </p:sp>
      </p:grpSp>
      <p:grpSp>
        <p:nvGrpSpPr>
          <p:cNvPr name="Group 8" id="8"/>
          <p:cNvGrpSpPr/>
          <p:nvPr/>
        </p:nvGrpSpPr>
        <p:grpSpPr>
          <a:xfrm rot="0">
            <a:off x="0" y="142408"/>
            <a:ext cx="18288000" cy="1990344"/>
            <a:chOff x="0" y="0"/>
            <a:chExt cx="17050863" cy="1855702"/>
          </a:xfrm>
        </p:grpSpPr>
        <p:sp>
          <p:nvSpPr>
            <p:cNvPr name="Freeform 9" id="9"/>
            <p:cNvSpPr/>
            <p:nvPr/>
          </p:nvSpPr>
          <p:spPr>
            <a:xfrm flipH="false" flipV="false" rot="0">
              <a:off x="0" y="0"/>
              <a:ext cx="17050862" cy="1855702"/>
            </a:xfrm>
            <a:custGeom>
              <a:avLst/>
              <a:gdLst/>
              <a:ahLst/>
              <a:cxnLst/>
              <a:rect r="r" b="b" t="t" l="l"/>
              <a:pathLst>
                <a:path h="1855702" w="17050862">
                  <a:moveTo>
                    <a:pt x="0" y="0"/>
                  </a:moveTo>
                  <a:lnTo>
                    <a:pt x="17050862" y="0"/>
                  </a:lnTo>
                  <a:lnTo>
                    <a:pt x="17050862" y="1855702"/>
                  </a:lnTo>
                  <a:lnTo>
                    <a:pt x="0" y="1855702"/>
                  </a:lnTo>
                  <a:close/>
                </a:path>
              </a:pathLst>
            </a:custGeom>
          </p:spPr>
        </p:sp>
        <p:sp>
          <p:nvSpPr>
            <p:cNvPr name="TextBox 10" id="10"/>
            <p:cNvSpPr txBox="true"/>
            <p:nvPr/>
          </p:nvSpPr>
          <p:spPr>
            <a:xfrm>
              <a:off x="0" y="0"/>
              <a:ext cx="17050863" cy="1855702"/>
            </a:xfrm>
            <a:prstGeom prst="rect">
              <a:avLst/>
            </a:prstGeom>
          </p:spPr>
          <p:txBody>
            <a:bodyPr anchor="ctr" rtlCol="false" tIns="0" lIns="0" bIns="0" rIns="0"/>
            <a:lstStyle/>
            <a:p>
              <a:pPr algn="ctr">
                <a:lnSpc>
                  <a:spcPts val="7200"/>
                </a:lnSpc>
              </a:pPr>
              <a:r>
                <a:rPr lang="en-US" b="true" sz="6000" spc="13">
                  <a:solidFill>
                    <a:srgbClr val="FFFFFF"/>
                  </a:solidFill>
                  <a:latin typeface="Rosario Bold"/>
                  <a:ea typeface="Rosario Bold"/>
                  <a:cs typeface="Rosario Bold"/>
                  <a:sym typeface="Rosario Bold"/>
                </a:rPr>
                <a:t>Datblygiad mewn Dysgu/Camau Cynnydd </a:t>
              </a:r>
            </a:p>
            <a:p>
              <a:pPr algn="ctr">
                <a:lnSpc>
                  <a:spcPts val="7200"/>
                </a:lnSpc>
              </a:pPr>
              <a:r>
                <a:rPr lang="en-US" b="true" sz="6000" spc="13">
                  <a:solidFill>
                    <a:srgbClr val="FFFFFF"/>
                  </a:solidFill>
                  <a:latin typeface="Rosario Bold"/>
                  <a:ea typeface="Rosario Bold"/>
                  <a:cs typeface="Rosario Bold"/>
                  <a:sym typeface="Rosario Bold"/>
                </a:rPr>
                <a:t>Progress in Learning/Progression Steps </a:t>
              </a:r>
            </a:p>
          </p:txBody>
        </p:sp>
      </p:grpSp>
      <p:grpSp>
        <p:nvGrpSpPr>
          <p:cNvPr name="Group 11" id="11"/>
          <p:cNvGrpSpPr/>
          <p:nvPr/>
        </p:nvGrpSpPr>
        <p:grpSpPr>
          <a:xfrm rot="0">
            <a:off x="9979015" y="2326809"/>
            <a:ext cx="7937065" cy="7804750"/>
            <a:chOff x="0" y="0"/>
            <a:chExt cx="7400143" cy="7276778"/>
          </a:xfrm>
        </p:grpSpPr>
        <p:sp>
          <p:nvSpPr>
            <p:cNvPr name="Freeform 12" id="12"/>
            <p:cNvSpPr/>
            <p:nvPr/>
          </p:nvSpPr>
          <p:spPr>
            <a:xfrm flipH="false" flipV="false" rot="0">
              <a:off x="0" y="0"/>
              <a:ext cx="7400143" cy="7276778"/>
            </a:xfrm>
            <a:custGeom>
              <a:avLst/>
              <a:gdLst/>
              <a:ahLst/>
              <a:cxnLst/>
              <a:rect r="r" b="b" t="t" l="l"/>
              <a:pathLst>
                <a:path h="7276778" w="7400143">
                  <a:moveTo>
                    <a:pt x="0" y="0"/>
                  </a:moveTo>
                  <a:lnTo>
                    <a:pt x="7400143" y="0"/>
                  </a:lnTo>
                  <a:lnTo>
                    <a:pt x="7400143" y="7276778"/>
                  </a:lnTo>
                  <a:lnTo>
                    <a:pt x="0" y="7276778"/>
                  </a:lnTo>
                  <a:close/>
                </a:path>
              </a:pathLst>
            </a:custGeom>
          </p:spPr>
        </p:sp>
        <p:sp>
          <p:nvSpPr>
            <p:cNvPr name="TextBox 13" id="13"/>
            <p:cNvSpPr txBox="true"/>
            <p:nvPr/>
          </p:nvSpPr>
          <p:spPr>
            <a:xfrm>
              <a:off x="0" y="0"/>
              <a:ext cx="7400143" cy="7276778"/>
            </a:xfrm>
            <a:prstGeom prst="rect">
              <a:avLst/>
            </a:prstGeom>
          </p:spPr>
          <p:txBody>
            <a:bodyPr anchor="t" rtlCol="false" tIns="0" lIns="0" bIns="0" rIns="0"/>
            <a:lstStyle/>
            <a:p>
              <a:pPr algn="l">
                <a:lnSpc>
                  <a:spcPts val="3397"/>
                </a:lnSpc>
              </a:pPr>
              <a:r>
                <a:rPr lang="en-US" b="true" sz="2831" spc="5">
                  <a:solidFill>
                    <a:srgbClr val="FFFFFF"/>
                  </a:solidFill>
                  <a:latin typeface="Rosario Bold"/>
                  <a:ea typeface="Rosario Bold"/>
                  <a:cs typeface="Rosario Bold"/>
                  <a:sym typeface="Rosario Bold"/>
                </a:rPr>
                <a:t>Music:</a:t>
              </a:r>
            </a:p>
            <a:p>
              <a:pPr algn="l">
                <a:lnSpc>
                  <a:spcPts val="3397"/>
                </a:lnSpc>
              </a:pPr>
            </a:p>
            <a:p>
              <a:pPr algn="l" marL="309134" indent="-154567" lvl="1">
                <a:lnSpc>
                  <a:spcPts val="2882"/>
                </a:lnSpc>
                <a:buFont typeface="Arial"/>
                <a:buChar char="•"/>
              </a:pPr>
              <a:r>
                <a:rPr lang="en-US" sz="2402" spc="5">
                  <a:solidFill>
                    <a:srgbClr val="FFFFFF"/>
                  </a:solidFill>
                  <a:latin typeface="Rosario"/>
                  <a:ea typeface="Rosario"/>
                  <a:cs typeface="Rosario"/>
                  <a:sym typeface="Rosario"/>
                </a:rPr>
                <a:t>Children can respond to music through movement, dance, pictures, words or other forms of expression. </a:t>
              </a:r>
            </a:p>
            <a:p>
              <a:pPr algn="l" marL="309134" indent="-154567" lvl="1">
                <a:lnSpc>
                  <a:spcPts val="2882"/>
                </a:lnSpc>
              </a:pPr>
            </a:p>
            <a:p>
              <a:pPr algn="l" marL="309134" indent="-154567" lvl="1">
                <a:lnSpc>
                  <a:spcPts val="2882"/>
                </a:lnSpc>
                <a:buFont typeface="Arial"/>
                <a:buChar char="•"/>
              </a:pPr>
              <a:r>
                <a:rPr lang="en-US" sz="2402" spc="5">
                  <a:solidFill>
                    <a:srgbClr val="FFFFFF"/>
                  </a:solidFill>
                  <a:latin typeface="Rosario"/>
                  <a:ea typeface="Rosario"/>
                  <a:cs typeface="Rosario"/>
                  <a:sym typeface="Rosario"/>
                </a:rPr>
                <a:t>Games and stories with recordings of everyday sounds can be used to develop understanding and recognition of sounds made by different objects, animals or materials. </a:t>
              </a:r>
            </a:p>
            <a:p>
              <a:pPr algn="l" marL="309134" indent="-154567" lvl="1">
                <a:lnSpc>
                  <a:spcPts val="2882"/>
                </a:lnSpc>
              </a:pPr>
            </a:p>
            <a:p>
              <a:pPr algn="l" marL="309134" indent="-154567" lvl="1">
                <a:lnSpc>
                  <a:spcPts val="2882"/>
                </a:lnSpc>
                <a:buFont typeface="Arial"/>
                <a:buChar char="•"/>
              </a:pPr>
              <a:r>
                <a:rPr lang="en-US" sz="2402" spc="5">
                  <a:solidFill>
                    <a:srgbClr val="FFFFFF"/>
                  </a:solidFill>
                  <a:latin typeface="Rosario"/>
                  <a:ea typeface="Rosario"/>
                  <a:cs typeface="Rosario"/>
                  <a:sym typeface="Rosario"/>
                </a:rPr>
                <a:t>Opportunities to use their voices, to participate in nursery rhymes, action songs, chants, etc., individually and in a group. </a:t>
              </a:r>
            </a:p>
            <a:p>
              <a:pPr algn="l" marL="309134" indent="-154567" lvl="1">
                <a:lnSpc>
                  <a:spcPts val="2882"/>
                </a:lnSpc>
              </a:pPr>
            </a:p>
            <a:p>
              <a:pPr algn="l" marL="309134" indent="-154567" lvl="1">
                <a:lnSpc>
                  <a:spcPts val="2882"/>
                </a:lnSpc>
                <a:buFont typeface="Arial"/>
                <a:buChar char="•"/>
              </a:pPr>
              <a:r>
                <a:rPr lang="en-US" sz="2402" spc="5">
                  <a:solidFill>
                    <a:srgbClr val="FFFFFF"/>
                  </a:solidFill>
                  <a:latin typeface="Rosario"/>
                  <a:ea typeface="Rosario"/>
                  <a:cs typeface="Rosario"/>
                  <a:sym typeface="Rosario"/>
                </a:rPr>
                <a:t>Playing simple melodies and accompaniments as well as creating sound patterns, will lead on to simple compositions. </a:t>
              </a:r>
            </a:p>
            <a:p>
              <a:pPr algn="l" marL="309134" indent="-154567" lvl="1">
                <a:lnSpc>
                  <a:spcPts val="2882"/>
                </a:lnSpc>
              </a:pPr>
            </a:p>
            <a:p>
              <a:pPr algn="l" marL="309134" indent="-154567" lvl="1">
                <a:lnSpc>
                  <a:spcPts val="2882"/>
                </a:lnSpc>
                <a:buFont typeface="Arial"/>
                <a:buChar char="•"/>
              </a:pPr>
              <a:r>
                <a:rPr lang="en-US" sz="2402" spc="5">
                  <a:solidFill>
                    <a:srgbClr val="FFFFFF"/>
                  </a:solidFill>
                  <a:latin typeface="Rosario"/>
                  <a:ea typeface="Rosario"/>
                  <a:cs typeface="Rosario"/>
                  <a:sym typeface="Rosario"/>
                </a:rPr>
                <a:t>Children can develop awareness both of music of different periods and genres and of some of the singers or composers whose music they hear. </a:t>
              </a:r>
            </a:p>
            <a:p>
              <a:pPr algn="l" marL="309134" indent="-154567" lvl="1">
                <a:lnSpc>
                  <a:spcPts val="2882"/>
                </a:lnSpc>
                <a:buFont typeface="Arial"/>
                <a:buChar char="•"/>
              </a:pPr>
              <a:r>
                <a:rPr lang="en-US" b="true" sz="2402" spc="5">
                  <a:solidFill>
                    <a:srgbClr val="FFFFFF"/>
                  </a:solidFill>
                  <a:latin typeface="Rosario Bold"/>
                  <a:ea typeface="Rosario Bold"/>
                  <a:cs typeface="Rosario Bold"/>
                  <a:sym typeface="Rosario Bold"/>
                </a:rPr>
                <a:t>Welsh Government (2008)</a:t>
              </a:r>
            </a:p>
          </p:txBody>
        </p:sp>
      </p:grpSp>
    </p:spTree>
  </p:cSld>
  <p:clrMapOvr>
    <a:masterClrMapping/>
  </p:clrMapOvr>
</p:sld>
</file>

<file path=ppt/slides/slide1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88555" y="-1035017"/>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8763" y="2674907"/>
            <a:ext cx="8980114" cy="6617981"/>
            <a:chOff x="0" y="0"/>
            <a:chExt cx="7942258" cy="5853123"/>
          </a:xfrm>
        </p:grpSpPr>
        <p:sp>
          <p:nvSpPr>
            <p:cNvPr name="Freeform 6" id="6"/>
            <p:cNvSpPr/>
            <p:nvPr/>
          </p:nvSpPr>
          <p:spPr>
            <a:xfrm flipH="false" flipV="false" rot="0">
              <a:off x="0" y="0"/>
              <a:ext cx="7942258" cy="5853123"/>
            </a:xfrm>
            <a:custGeom>
              <a:avLst/>
              <a:gdLst/>
              <a:ahLst/>
              <a:cxnLst/>
              <a:rect r="r" b="b" t="t" l="l"/>
              <a:pathLst>
                <a:path h="5853123" w="7942258">
                  <a:moveTo>
                    <a:pt x="0" y="0"/>
                  </a:moveTo>
                  <a:lnTo>
                    <a:pt x="7942258" y="0"/>
                  </a:lnTo>
                  <a:lnTo>
                    <a:pt x="7942258" y="5853123"/>
                  </a:lnTo>
                  <a:lnTo>
                    <a:pt x="0" y="5853123"/>
                  </a:lnTo>
                  <a:close/>
                </a:path>
              </a:pathLst>
            </a:custGeom>
          </p:spPr>
        </p:sp>
        <p:sp>
          <p:nvSpPr>
            <p:cNvPr name="TextBox 7" id="7"/>
            <p:cNvSpPr txBox="true"/>
            <p:nvPr/>
          </p:nvSpPr>
          <p:spPr>
            <a:xfrm>
              <a:off x="0" y="0"/>
              <a:ext cx="7942258" cy="5853123"/>
            </a:xfrm>
            <a:prstGeom prst="rect">
              <a:avLst/>
            </a:prstGeom>
          </p:spPr>
          <p:txBody>
            <a:bodyPr anchor="t" rtlCol="false" tIns="0" lIns="0" bIns="0" rIns="0"/>
            <a:lstStyle/>
            <a:p>
              <a:pPr algn="l">
                <a:lnSpc>
                  <a:spcPts val="3736"/>
                </a:lnSpc>
              </a:pPr>
              <a:r>
                <a:rPr lang="en-US" b="true" sz="3113" spc="7">
                  <a:solidFill>
                    <a:srgbClr val="FFFFFF"/>
                  </a:solidFill>
                  <a:latin typeface="Rosario Bold"/>
                  <a:ea typeface="Rosario Bold"/>
                  <a:cs typeface="Rosario Bold"/>
                  <a:sym typeface="Rosario Bold"/>
                </a:rPr>
                <a:t>Symud Creadigol</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Cyfleoedd i actio rolau sy’n cynnwys symudiadau.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Teithio, neidio, cydbwyso, troi, ystumio ac aros yn llonydd.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Dyfeisio eu dilyniannau eu hunain gan ddefnyddio cyfarpar syml dan do ac yn yr awyr agored.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Gweithio gyda’i gilydd i greu dawns syml mewn ymateb i gerddoriaeth a pherfformio dawnsfeydd traddodiadol.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Wrth i sgiliau hunanwerthuso plant ddatblygu gallan nhw gofnodi a gwerthuso eu symudiadau creadigol nhw a symudiadau pobl eraill.</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(Llywodraeth Cymru, 2008)</a:t>
              </a:r>
            </a:p>
          </p:txBody>
        </p:sp>
      </p:grpSp>
      <p:grpSp>
        <p:nvGrpSpPr>
          <p:cNvPr name="Group 8" id="8"/>
          <p:cNvGrpSpPr/>
          <p:nvPr/>
        </p:nvGrpSpPr>
        <p:grpSpPr>
          <a:xfrm rot="0">
            <a:off x="0" y="180894"/>
            <a:ext cx="18288000" cy="2014476"/>
            <a:chOff x="0" y="0"/>
            <a:chExt cx="16174406" cy="1781658"/>
          </a:xfrm>
        </p:grpSpPr>
        <p:sp>
          <p:nvSpPr>
            <p:cNvPr name="Freeform 9" id="9"/>
            <p:cNvSpPr/>
            <p:nvPr/>
          </p:nvSpPr>
          <p:spPr>
            <a:xfrm flipH="false" flipV="false" rot="0">
              <a:off x="0" y="0"/>
              <a:ext cx="16174405" cy="1781658"/>
            </a:xfrm>
            <a:custGeom>
              <a:avLst/>
              <a:gdLst/>
              <a:ahLst/>
              <a:cxnLst/>
              <a:rect r="r" b="b" t="t" l="l"/>
              <a:pathLst>
                <a:path h="1781658" w="16174405">
                  <a:moveTo>
                    <a:pt x="0" y="0"/>
                  </a:moveTo>
                  <a:lnTo>
                    <a:pt x="16174405" y="0"/>
                  </a:lnTo>
                  <a:lnTo>
                    <a:pt x="16174405" y="1781658"/>
                  </a:lnTo>
                  <a:lnTo>
                    <a:pt x="0" y="1781658"/>
                  </a:lnTo>
                  <a:close/>
                </a:path>
              </a:pathLst>
            </a:custGeom>
          </p:spPr>
        </p:sp>
        <p:sp>
          <p:nvSpPr>
            <p:cNvPr name="TextBox 10" id="10"/>
            <p:cNvSpPr txBox="true"/>
            <p:nvPr/>
          </p:nvSpPr>
          <p:spPr>
            <a:xfrm>
              <a:off x="0" y="0"/>
              <a:ext cx="16174406" cy="1781658"/>
            </a:xfrm>
            <a:prstGeom prst="rect">
              <a:avLst/>
            </a:prstGeom>
          </p:spPr>
          <p:txBody>
            <a:bodyPr anchor="ctr" rtlCol="false" tIns="0" lIns="0" bIns="0" rIns="0"/>
            <a:lstStyle/>
            <a:p>
              <a:pPr algn="ctr">
                <a:lnSpc>
                  <a:spcPts val="7200"/>
                </a:lnSpc>
              </a:pPr>
              <a:r>
                <a:rPr lang="en-US" b="true" sz="6000" spc="13">
                  <a:solidFill>
                    <a:srgbClr val="FFFFFF"/>
                  </a:solidFill>
                  <a:latin typeface="Rosario Bold"/>
                  <a:ea typeface="Rosario Bold"/>
                  <a:cs typeface="Rosario Bold"/>
                  <a:sym typeface="Rosario Bold"/>
                </a:rPr>
                <a:t>Datblygiad mewn Dysgu/Camau Cynnydd </a:t>
              </a:r>
            </a:p>
            <a:p>
              <a:pPr algn="ctr">
                <a:lnSpc>
                  <a:spcPts val="7200"/>
                </a:lnSpc>
              </a:pPr>
              <a:r>
                <a:rPr lang="en-US" b="true" sz="6000" spc="13">
                  <a:solidFill>
                    <a:srgbClr val="FFFFFF"/>
                  </a:solidFill>
                  <a:latin typeface="Rosario Bold"/>
                  <a:ea typeface="Rosario Bold"/>
                  <a:cs typeface="Rosario Bold"/>
                  <a:sym typeface="Rosario Bold"/>
                </a:rPr>
                <a:t>Progress in Learning/Progression Steps </a:t>
              </a:r>
            </a:p>
          </p:txBody>
        </p:sp>
      </p:grpSp>
      <p:grpSp>
        <p:nvGrpSpPr>
          <p:cNvPr name="Group 11" id="11"/>
          <p:cNvGrpSpPr/>
          <p:nvPr/>
        </p:nvGrpSpPr>
        <p:grpSpPr>
          <a:xfrm rot="0">
            <a:off x="10066753" y="2914562"/>
            <a:ext cx="7749853" cy="6617981"/>
            <a:chOff x="0" y="0"/>
            <a:chExt cx="6854182" cy="5853123"/>
          </a:xfrm>
        </p:grpSpPr>
        <p:sp>
          <p:nvSpPr>
            <p:cNvPr name="Freeform 12" id="12"/>
            <p:cNvSpPr/>
            <p:nvPr/>
          </p:nvSpPr>
          <p:spPr>
            <a:xfrm flipH="false" flipV="false" rot="0">
              <a:off x="0" y="0"/>
              <a:ext cx="6854182" cy="5853123"/>
            </a:xfrm>
            <a:custGeom>
              <a:avLst/>
              <a:gdLst/>
              <a:ahLst/>
              <a:cxnLst/>
              <a:rect r="r" b="b" t="t" l="l"/>
              <a:pathLst>
                <a:path h="5853123" w="6854182">
                  <a:moveTo>
                    <a:pt x="0" y="0"/>
                  </a:moveTo>
                  <a:lnTo>
                    <a:pt x="6854182" y="0"/>
                  </a:lnTo>
                  <a:lnTo>
                    <a:pt x="6854182" y="5853123"/>
                  </a:lnTo>
                  <a:lnTo>
                    <a:pt x="0" y="5853123"/>
                  </a:lnTo>
                  <a:close/>
                </a:path>
              </a:pathLst>
            </a:custGeom>
          </p:spPr>
        </p:sp>
        <p:sp>
          <p:nvSpPr>
            <p:cNvPr name="TextBox 13" id="13"/>
            <p:cNvSpPr txBox="true"/>
            <p:nvPr/>
          </p:nvSpPr>
          <p:spPr>
            <a:xfrm>
              <a:off x="0" y="0"/>
              <a:ext cx="6854182" cy="5853123"/>
            </a:xfrm>
            <a:prstGeom prst="rect">
              <a:avLst/>
            </a:prstGeom>
          </p:spPr>
          <p:txBody>
            <a:bodyPr anchor="t" rtlCol="false" tIns="0" lIns="0" bIns="0" rIns="0"/>
            <a:lstStyle/>
            <a:p>
              <a:pPr algn="l">
                <a:lnSpc>
                  <a:spcPts val="3736"/>
                </a:lnSpc>
              </a:pPr>
              <a:r>
                <a:rPr lang="en-US" b="true" sz="3113" spc="7">
                  <a:solidFill>
                    <a:srgbClr val="FFFFFF"/>
                  </a:solidFill>
                  <a:latin typeface="Rosario Bold"/>
                  <a:ea typeface="Rosario Bold"/>
                  <a:cs typeface="Rosario Bold"/>
                  <a:sym typeface="Rosario Bold"/>
                </a:rPr>
                <a:t>Creative Movement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Opportunities to act out roles involving movement.</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Traveling, jumping, balancing, turning, gesturing and staying still.</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Devise their own sequences using simple indoor and outdoor equipment.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Working together to create a simple dance in response to music and perform traditional dances.</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As children's self-evaluation skills develop they can record and evaluate their own and others' creative movements. </a:t>
              </a:r>
            </a:p>
            <a:p>
              <a:pPr algn="l" marL="672228" indent="-336114" lvl="1">
                <a:lnSpc>
                  <a:spcPts val="3736"/>
                </a:lnSpc>
                <a:buFont typeface="Arial"/>
                <a:buChar char="•"/>
              </a:pPr>
              <a:r>
                <a:rPr lang="en-US" sz="3113" spc="7">
                  <a:solidFill>
                    <a:srgbClr val="FFFFFF"/>
                  </a:solidFill>
                  <a:latin typeface="Rosario"/>
                  <a:ea typeface="Rosario"/>
                  <a:cs typeface="Rosario"/>
                  <a:sym typeface="Rosario"/>
                </a:rPr>
                <a:t>(Welsh Government, 2008)</a:t>
              </a:r>
            </a:p>
          </p:txBody>
        </p:sp>
      </p:grpSp>
    </p:spTree>
  </p:cSld>
  <p:clrMapOvr>
    <a:masterClrMapping/>
  </p:clrMapOvr>
</p:sld>
</file>

<file path=ppt/slides/slide13.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501262" y="-40184"/>
            <a:ext cx="13285476" cy="1879092"/>
            <a:chOff x="0" y="0"/>
            <a:chExt cx="12596599" cy="1781658"/>
          </a:xfrm>
        </p:grpSpPr>
        <p:sp>
          <p:nvSpPr>
            <p:cNvPr name="Freeform 3" id="3"/>
            <p:cNvSpPr/>
            <p:nvPr/>
          </p:nvSpPr>
          <p:spPr>
            <a:xfrm flipH="false" flipV="false" rot="0">
              <a:off x="0" y="0"/>
              <a:ext cx="12596599" cy="1781658"/>
            </a:xfrm>
            <a:custGeom>
              <a:avLst/>
              <a:gdLst/>
              <a:ahLst/>
              <a:cxnLst/>
              <a:rect r="r" b="b" t="t" l="l"/>
              <a:pathLst>
                <a:path h="1781658" w="12596599">
                  <a:moveTo>
                    <a:pt x="0" y="0"/>
                  </a:moveTo>
                  <a:lnTo>
                    <a:pt x="12596599" y="0"/>
                  </a:lnTo>
                  <a:lnTo>
                    <a:pt x="12596599" y="1781658"/>
                  </a:lnTo>
                  <a:lnTo>
                    <a:pt x="0" y="1781658"/>
                  </a:lnTo>
                  <a:close/>
                </a:path>
              </a:pathLst>
            </a:custGeom>
          </p:spPr>
        </p:sp>
        <p:sp>
          <p:nvSpPr>
            <p:cNvPr name="TextBox 4" id="4"/>
            <p:cNvSpPr txBox="true"/>
            <p:nvPr/>
          </p:nvSpPr>
          <p:spPr>
            <a:xfrm>
              <a:off x="0" y="-9525"/>
              <a:ext cx="12596599" cy="1791183"/>
            </a:xfrm>
            <a:prstGeom prst="rect">
              <a:avLst/>
            </a:prstGeom>
          </p:spPr>
          <p:txBody>
            <a:bodyPr anchor="ctr" rtlCol="false" tIns="0" lIns="0" bIns="0" rIns="0"/>
            <a:lstStyle/>
            <a:p>
              <a:pPr algn="ctr">
                <a:lnSpc>
                  <a:spcPts val="5400"/>
                </a:lnSpc>
              </a:pPr>
              <a:r>
                <a:rPr lang="en-US" b="true" sz="4500" i="true" spc="10">
                  <a:solidFill>
                    <a:srgbClr val="FFFFFF"/>
                  </a:solidFill>
                  <a:latin typeface="Rosario Bold Italics"/>
                  <a:ea typeface="Rosario Bold Italics"/>
                  <a:cs typeface="Rosario Bold Italics"/>
                  <a:sym typeface="Rosario Bold Italics"/>
                </a:rPr>
                <a:t>Datblygiad Creadigol / </a:t>
              </a:r>
              <a:r>
                <a:rPr lang="en-US" b="true" sz="4500" spc="10">
                  <a:solidFill>
                    <a:srgbClr val="FFFFFF"/>
                  </a:solidFill>
                  <a:latin typeface="Rosario Bold"/>
                  <a:ea typeface="Rosario Bold"/>
                  <a:cs typeface="Rosario Bold"/>
                  <a:sym typeface="Rosario Bold"/>
                </a:rPr>
                <a:t>Creative Development</a:t>
              </a:r>
            </a:p>
          </p:txBody>
        </p:sp>
      </p:grpSp>
      <p:graphicFrame>
        <p:nvGraphicFramePr>
          <p:cNvPr name="Table 5" id="5"/>
          <p:cNvGraphicFramePr>
            <a:graphicFrameLocks noGrp="true"/>
          </p:cNvGraphicFramePr>
          <p:nvPr/>
        </p:nvGraphicFramePr>
        <p:xfrm>
          <a:off x="2628900" y="1736266"/>
          <a:ext cx="13030200" cy="8404267"/>
        </p:xfrm>
        <a:graphic>
          <a:graphicData uri="http://schemas.openxmlformats.org/drawingml/2006/table">
            <a:tbl>
              <a:tblPr/>
              <a:tblGrid>
                <a:gridCol w="4343400"/>
                <a:gridCol w="4343400"/>
                <a:gridCol w="4343400"/>
              </a:tblGrid>
              <a:tr h="2603726">
                <a:tc gridSpan="3">
                  <a:txBody>
                    <a:bodyPr anchor="t" rtlCol="false"/>
                    <a:lstStyle/>
                    <a:p>
                      <a:pPr algn="l">
                        <a:lnSpc>
                          <a:spcPts val="4319"/>
                        </a:lnSpc>
                        <a:defRPr/>
                      </a:pPr>
                      <a:r>
                        <a:rPr lang="en-US" b="true" sz="3599" i="true" spc="8">
                          <a:solidFill>
                            <a:srgbClr val="FFFFFF"/>
                          </a:solidFill>
                          <a:latin typeface="Rosario Bold Italics"/>
                          <a:ea typeface="Rosario Bold Italics"/>
                          <a:cs typeface="Rosario Bold Italics"/>
                          <a:sym typeface="Rosario Bold Italics"/>
                        </a:rPr>
                        <a:t>Datblygir y sgilau yma wrth i blant ymwneud â gweithgareddau chwarae creadigol:</a:t>
                      </a:r>
                      <a:endParaRPr lang="en-US" sz="1100"/>
                    </a:p>
                    <a:p>
                      <a:pPr algn="l">
                        <a:lnSpc>
                          <a:spcPts val="4319"/>
                        </a:lnSpc>
                      </a:pPr>
                      <a:r>
                        <a:rPr lang="en-US" b="true" sz="3599" spc="8">
                          <a:solidFill>
                            <a:srgbClr val="FFFFFF"/>
                          </a:solidFill>
                          <a:latin typeface="Rosario Bold"/>
                          <a:ea typeface="Rosario Bold"/>
                          <a:cs typeface="Rosario Bold"/>
                          <a:sym typeface="Rosario Bold"/>
                        </a:rPr>
                        <a:t>The following skills develop as children engage in creative play activities:</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c hMerge="true">
                  <a:txBody>
                    <a:bodyPr anchor="t" rtlCol="false"/>
                    <a:lstStyle/>
                    <a:p>
                      <a:pPr algn="l">
                        <a:lnSpc>
                          <a:spcPts val="4319"/>
                        </a:lnSpc>
                        <a:defRPr/>
                      </a:pPr>
                      <a:r>
                        <a:rPr lang="en-US" b="true" sz="3599" i="true" spc="8">
                          <a:solidFill>
                            <a:srgbClr val="FFFFFF"/>
                          </a:solidFill>
                          <a:latin typeface="Rosario Bold Italics"/>
                          <a:ea typeface="Rosario Bold Italics"/>
                          <a:cs typeface="Rosario Bold Italics"/>
                          <a:sym typeface="Rosario Bold Italics"/>
                        </a:rPr>
                        <a:t>Datblygir y sgilau yma wrth i blant ymwneud â gweithgareddau chwarae creadigol:</a:t>
                      </a:r>
                      <a:endParaRPr lang="en-US" sz="1100"/>
                    </a:p>
                    <a:p>
                      <a:pPr algn="l">
                        <a:lnSpc>
                          <a:spcPts val="4319"/>
                        </a:lnSpc>
                      </a:pPr>
                      <a:r>
                        <a:rPr lang="en-US" b="true" sz="3599" spc="8">
                          <a:solidFill>
                            <a:srgbClr val="FFFFFF"/>
                          </a:solidFill>
                          <a:latin typeface="Rosario Bold"/>
                          <a:ea typeface="Rosario Bold"/>
                          <a:cs typeface="Rosario Bold"/>
                          <a:sym typeface="Rosario Bold"/>
                        </a:rPr>
                        <a:t>The following skills develop as children engage in creative play activities:</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c hMerge="true">
                  <a:txBody>
                    <a:bodyPr anchor="t" rtlCol="false"/>
                    <a:lstStyle/>
                    <a:p>
                      <a:pPr algn="l">
                        <a:lnSpc>
                          <a:spcPts val="4319"/>
                        </a:lnSpc>
                        <a:defRPr/>
                      </a:pPr>
                      <a:r>
                        <a:rPr lang="en-US" b="true" sz="3599" i="true" spc="8">
                          <a:solidFill>
                            <a:srgbClr val="FFFFFF"/>
                          </a:solidFill>
                          <a:latin typeface="Rosario Bold Italics"/>
                          <a:ea typeface="Rosario Bold Italics"/>
                          <a:cs typeface="Rosario Bold Italics"/>
                          <a:sym typeface="Rosario Bold Italics"/>
                        </a:rPr>
                        <a:t>Datblygir y sgilau yma wrth i blant ymwneud â gweithgareddau chwarae creadigol:</a:t>
                      </a:r>
                      <a:endParaRPr lang="en-US" sz="1100"/>
                    </a:p>
                    <a:p>
                      <a:pPr algn="l">
                        <a:lnSpc>
                          <a:spcPts val="4319"/>
                        </a:lnSpc>
                      </a:pPr>
                      <a:r>
                        <a:rPr lang="en-US" b="true" sz="3599" spc="8">
                          <a:solidFill>
                            <a:srgbClr val="FFFFFF"/>
                          </a:solidFill>
                          <a:latin typeface="Rosario Bold"/>
                          <a:ea typeface="Rosario Bold"/>
                          <a:cs typeface="Rosario Bold"/>
                          <a:sym typeface="Rosario Bold"/>
                        </a:rPr>
                        <a:t>The following skills develop as children engage in creative play activities:</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F0AD00"/>
                    </a:solidFill>
                  </a:tcPr>
                </a:tc>
              </a:tr>
              <a:tr h="780665">
                <a:tc>
                  <a:txBody>
                    <a:bodyPr anchor="t" rtlCol="false"/>
                    <a:lstStyle/>
                    <a:p>
                      <a:pPr algn="l">
                        <a:lnSpc>
                          <a:spcPts val="3239"/>
                        </a:lnSpc>
                        <a:defRPr/>
                      </a:pPr>
                      <a:r>
                        <a:rPr lang="en-US" sz="2699" spc="6">
                          <a:solidFill>
                            <a:srgbClr val="FFFFFF"/>
                          </a:solidFill>
                          <a:latin typeface="Rosario"/>
                          <a:ea typeface="Rosario"/>
                          <a:cs typeface="Rosario"/>
                          <a:sym typeface="Rosario"/>
                        </a:rPr>
                        <a:t>Trin / Manipulating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Modelu / Modelling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Gwrando / Listening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r>
              <a:tr h="1152848">
                <a:tc>
                  <a:txBody>
                    <a:bodyPr anchor="t" rtlCol="false"/>
                    <a:lstStyle/>
                    <a:p>
                      <a:pPr algn="l">
                        <a:lnSpc>
                          <a:spcPts val="3239"/>
                        </a:lnSpc>
                        <a:defRPr/>
                      </a:pPr>
                      <a:r>
                        <a:rPr lang="en-US" sz="2699" spc="6">
                          <a:solidFill>
                            <a:srgbClr val="FFFFFF"/>
                          </a:solidFill>
                          <a:latin typeface="Rosario"/>
                          <a:ea typeface="Rosario"/>
                          <a:cs typeface="Rosario"/>
                          <a:sym typeface="Rosario"/>
                        </a:rPr>
                        <a:t>Ymateb / Responding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Trafod / Discussing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Cyfathrebu / Communicating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r>
              <a:tr h="1152848">
                <a:tc>
                  <a:txBody>
                    <a:bodyPr anchor="t" rtlCol="false"/>
                    <a:lstStyle/>
                    <a:p>
                      <a:pPr algn="l">
                        <a:lnSpc>
                          <a:spcPts val="3239"/>
                        </a:lnSpc>
                        <a:defRPr/>
                      </a:pPr>
                      <a:r>
                        <a:rPr lang="en-US" sz="2699" spc="6">
                          <a:solidFill>
                            <a:srgbClr val="FFFFFF"/>
                          </a:solidFill>
                          <a:latin typeface="Rosario"/>
                          <a:ea typeface="Rosario"/>
                          <a:cs typeface="Rosario"/>
                          <a:sym typeface="Rosario"/>
                        </a:rPr>
                        <a:t>Meddwl / Thinking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Adfyfyrio / Reflecting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Datrys Problemau / </a:t>
                      </a:r>
                      <a:endParaRPr lang="en-US" sz="1100"/>
                    </a:p>
                    <a:p>
                      <a:pPr algn="l">
                        <a:lnSpc>
                          <a:spcPts val="3239"/>
                        </a:lnSpc>
                      </a:pPr>
                      <a:r>
                        <a:rPr lang="en-US" sz="2699" spc="6">
                          <a:solidFill>
                            <a:srgbClr val="FFFFFF"/>
                          </a:solidFill>
                          <a:latin typeface="Rosario"/>
                          <a:ea typeface="Rosario"/>
                          <a:cs typeface="Rosario"/>
                          <a:sym typeface="Rosario"/>
                        </a:rPr>
                        <a:t>Problem Solving</a:t>
                      </a:r>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r>
              <a:tr h="780665">
                <a:tc>
                  <a:txBody>
                    <a:bodyPr anchor="t" rtlCol="false"/>
                    <a:lstStyle/>
                    <a:p>
                      <a:pPr algn="l">
                        <a:lnSpc>
                          <a:spcPts val="3239"/>
                        </a:lnSpc>
                        <a:defRPr/>
                      </a:pPr>
                      <a:r>
                        <a:rPr lang="en-US" sz="2699" spc="6">
                          <a:solidFill>
                            <a:srgbClr val="FFFFFF"/>
                          </a:solidFill>
                          <a:latin typeface="Rosario"/>
                          <a:ea typeface="Rosario"/>
                          <a:cs typeface="Rosario"/>
                          <a:sym typeface="Rosario"/>
                        </a:rPr>
                        <a:t>Dyfalbarhau / Persevering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Cydweithio / Collaborating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Gwerthuso / Evaluating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r>
              <a:tr h="780665">
                <a:tc>
                  <a:txBody>
                    <a:bodyPr anchor="t" rtlCol="false"/>
                    <a:lstStyle/>
                    <a:p>
                      <a:pPr algn="l">
                        <a:lnSpc>
                          <a:spcPts val="3239"/>
                        </a:lnSpc>
                        <a:defRPr/>
                      </a:pPr>
                      <a:r>
                        <a:rPr lang="en-US" sz="2699" spc="6">
                          <a:solidFill>
                            <a:srgbClr val="FFFFFF"/>
                          </a:solidFill>
                          <a:latin typeface="Rosario"/>
                          <a:ea typeface="Rosario"/>
                          <a:cs typeface="Rosario"/>
                          <a:sym typeface="Rosario"/>
                        </a:rPr>
                        <a:t>Archwilio / Exploring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Arbrofi / Experimenting </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Ymchwilio / Investigating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r>
              <a:tr h="1152848">
                <a:tc>
                  <a:txBody>
                    <a:bodyPr anchor="t" rtlCol="false"/>
                    <a:lstStyle/>
                    <a:p>
                      <a:pPr algn="l">
                        <a:lnSpc>
                          <a:spcPts val="3239"/>
                        </a:lnSpc>
                        <a:defRPr/>
                      </a:pPr>
                      <a:r>
                        <a:rPr lang="en-US" sz="2699" spc="6">
                          <a:solidFill>
                            <a:srgbClr val="FFFFFF"/>
                          </a:solidFill>
                          <a:latin typeface="Rosario"/>
                          <a:ea typeface="Rosario"/>
                          <a:cs typeface="Rosario"/>
                          <a:sym typeface="Rosario"/>
                        </a:rPr>
                        <a:t>Arsylwi / Observing</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b="true" sz="2699" i="true" spc="6">
                          <a:solidFill>
                            <a:srgbClr val="FF0000"/>
                          </a:solidFill>
                          <a:latin typeface="Rosario Bold Italics"/>
                          <a:ea typeface="Rosario Bold Italics"/>
                          <a:cs typeface="Rosario Bold Italics"/>
                          <a:sym typeface="Rosario Bold Italics"/>
                        </a:rPr>
                        <a:t>Oes cysylltiad gyda sgiliau gwyddonol?</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c>
                  <a:txBody>
                    <a:bodyPr anchor="t" rtlCol="false"/>
                    <a:lstStyle/>
                    <a:p>
                      <a:pPr algn="l">
                        <a:lnSpc>
                          <a:spcPts val="3239"/>
                        </a:lnSpc>
                        <a:defRPr/>
                      </a:pPr>
                      <a:r>
                        <a:rPr lang="en-US" b="true" sz="2699" i="true" spc="6">
                          <a:solidFill>
                            <a:srgbClr val="FF0000"/>
                          </a:solidFill>
                          <a:latin typeface="Rosario Bold Italics"/>
                          <a:ea typeface="Rosario Bold Italics"/>
                          <a:cs typeface="Rosario Bold Italics"/>
                          <a:sym typeface="Rosario Bold Italics"/>
                        </a:rPr>
                        <a:t>Any connection to scientific skills?</a:t>
                      </a:r>
                      <a:endParaRPr lang="en-US" sz="1100"/>
                    </a:p>
                  </a:txBody>
                  <a:tcPr marL="128587" marR="128587" marT="128587" marB="128587" anchor="ctr">
                    <a:lnL cmpd="sng" algn="ctr" cap="flat" w="6697">
                      <a:solidFill>
                        <a:srgbClr val="000000"/>
                      </a:solidFill>
                      <a:prstDash val="solid"/>
                      <a:round/>
                      <a:headEnd type="none" w="med" len="med"/>
                      <a:tailEnd type="none" w="med" len="med"/>
                    </a:lnL>
                    <a:lnR cmpd="sng" algn="ctr" cap="flat" w="6697">
                      <a:solidFill>
                        <a:srgbClr val="000000"/>
                      </a:solidFill>
                      <a:prstDash val="solid"/>
                      <a:round/>
                      <a:headEnd type="none" w="med" len="med"/>
                      <a:tailEnd type="none" w="med" len="med"/>
                    </a:lnR>
                    <a:lnT cmpd="sng" algn="ctr" cap="flat" w="6697">
                      <a:solidFill>
                        <a:srgbClr val="000000"/>
                      </a:solidFill>
                      <a:prstDash val="solid"/>
                      <a:round/>
                      <a:headEnd type="none" w="med" len="med"/>
                      <a:tailEnd type="none" w="med" len="med"/>
                    </a:lnT>
                    <a:lnB cmpd="sng" algn="ctr" cap="flat" w="6697">
                      <a:solidFill>
                        <a:srgbClr val="000000"/>
                      </a:solidFill>
                      <a:prstDash val="solid"/>
                      <a:round/>
                      <a:headEnd type="none" w="med" len="med"/>
                      <a:tailEnd type="none" w="med" len="med"/>
                    </a:lnB>
                    <a:solidFill>
                      <a:srgbClr val="000000"/>
                    </a:solidFill>
                  </a:tcPr>
                </a:tc>
              </a:tr>
            </a:tbl>
          </a:graphicData>
        </a:graphic>
      </p:graphicFrame>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457336" y="-57150"/>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010105" y="600683"/>
            <a:ext cx="13540565" cy="2061175"/>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6713"/>
                </a:lnSpc>
              </a:pPr>
              <a:r>
                <a:rPr lang="en-US" b="true" sz="5594" spc="12">
                  <a:solidFill>
                    <a:srgbClr val="FFFFFF"/>
                  </a:solidFill>
                  <a:latin typeface="Rosario Bold"/>
                  <a:ea typeface="Rosario Bold"/>
                  <a:cs typeface="Rosario Bold"/>
                  <a:sym typeface="Rosario Bold"/>
                </a:rPr>
                <a:t>A yw sgiliau creadigol a </a:t>
              </a:r>
            </a:p>
            <a:p>
              <a:pPr algn="ctr">
                <a:lnSpc>
                  <a:spcPts val="6713"/>
                </a:lnSpc>
              </a:pPr>
              <a:r>
                <a:rPr lang="en-US" b="true" sz="5594" spc="12">
                  <a:solidFill>
                    <a:srgbClr val="FFFFFF"/>
                  </a:solidFill>
                  <a:latin typeface="Rosario Bold"/>
                  <a:ea typeface="Rosario Bold"/>
                  <a:cs typeface="Rosario Bold"/>
                  <a:sym typeface="Rosario Bold"/>
                </a:rPr>
                <a:t>gwyddonol yn debyg?</a:t>
              </a:r>
            </a:p>
          </p:txBody>
        </p:sp>
      </p:grpSp>
      <p:graphicFrame>
        <p:nvGraphicFramePr>
          <p:cNvPr name="Table 8" id="8"/>
          <p:cNvGraphicFramePr>
            <a:graphicFrameLocks noGrp="true"/>
          </p:cNvGraphicFramePr>
          <p:nvPr/>
        </p:nvGraphicFramePr>
        <p:xfrm>
          <a:off x="2264653" y="3032044"/>
          <a:ext cx="13122647" cy="5829966"/>
        </p:xfrm>
        <a:graphic>
          <a:graphicData uri="http://schemas.openxmlformats.org/drawingml/2006/table">
            <a:tbl>
              <a:tblPr/>
              <a:tblGrid>
                <a:gridCol w="6561323"/>
                <a:gridCol w="6561323"/>
              </a:tblGrid>
              <a:tr h="439997">
                <a:tc gridSpan="2">
                  <a:txBody>
                    <a:bodyPr anchor="t" rtlCol="false"/>
                    <a:lstStyle/>
                    <a:p>
                      <a:pPr algn="ctr">
                        <a:lnSpc>
                          <a:spcPts val="3553"/>
                        </a:lnSpc>
                        <a:defRPr/>
                      </a:pPr>
                      <a:r>
                        <a:rPr lang="en-US" b="true" sz="2961" spc="6">
                          <a:solidFill>
                            <a:srgbClr val="FFFFFF"/>
                          </a:solidFill>
                          <a:latin typeface="Rosario Bold"/>
                          <a:ea typeface="Rosario Bold"/>
                          <a:cs typeface="Rosario Bold"/>
                          <a:sym typeface="Rosario Bold"/>
                        </a:rPr>
                        <a:t>Datblygiad Sgiliau Gwyddonol</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0AD00"/>
                    </a:solidFill>
                  </a:tcPr>
                </a:tc>
                <a:tc hMerge="true">
                  <a:txBody>
                    <a:bodyPr anchor="t" rtlCol="false"/>
                    <a:lstStyle/>
                    <a:p>
                      <a:pPr algn="ctr">
                        <a:lnSpc>
                          <a:spcPts val="3553"/>
                        </a:lnSpc>
                        <a:defRPr/>
                      </a:pPr>
                      <a:r>
                        <a:rPr lang="en-US" b="true" sz="2961" spc="6">
                          <a:solidFill>
                            <a:srgbClr val="FFFFFF"/>
                          </a:solidFill>
                          <a:latin typeface="Rosario Bold"/>
                          <a:ea typeface="Rosario Bold"/>
                          <a:cs typeface="Rosario Bold"/>
                          <a:sym typeface="Rosario Bold"/>
                        </a:rPr>
                        <a:t>Datblygiad Sgiliau Gwyddonol</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F0AD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Arsylwi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Didoli a grwpio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769997">
                <a:tc>
                  <a:txBody>
                    <a:bodyPr anchor="t" rtlCol="false"/>
                    <a:lstStyle/>
                    <a:p>
                      <a:pPr algn="l">
                        <a:lnSpc>
                          <a:spcPts val="3553"/>
                        </a:lnSpc>
                        <a:defRPr/>
                      </a:pPr>
                      <a:r>
                        <a:rPr lang="en-US" sz="2961" spc="6">
                          <a:solidFill>
                            <a:srgbClr val="FFFFFF"/>
                          </a:solidFill>
                          <a:latin typeface="Rosario"/>
                          <a:ea typeface="Rosario"/>
                          <a:cs typeface="Rosario"/>
                          <a:sym typeface="Rosario"/>
                        </a:rPr>
                        <a:t>Cymharu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Trefnu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Dosbarthu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Gofyn/ateb cwestiynau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Ymholi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Ymchwilio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Archwilio ac arbrofi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Meddwl</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Gwrando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Datrys problemau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769997">
                <a:tc>
                  <a:txBody>
                    <a:bodyPr anchor="t" rtlCol="false"/>
                    <a:lstStyle/>
                    <a:p>
                      <a:pPr algn="l">
                        <a:lnSpc>
                          <a:spcPts val="3553"/>
                        </a:lnSpc>
                        <a:defRPr/>
                      </a:pPr>
                      <a:r>
                        <a:rPr lang="en-US" sz="2961" spc="6">
                          <a:solidFill>
                            <a:srgbClr val="FFFFFF"/>
                          </a:solidFill>
                          <a:latin typeface="Rosario"/>
                          <a:ea typeface="Rosario"/>
                          <a:cs typeface="Rosario"/>
                          <a:sym typeface="Rosario"/>
                        </a:rPr>
                        <a:t>Gwneud penderfyniadau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Cofnodi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769997">
                <a:tc>
                  <a:txBody>
                    <a:bodyPr anchor="t" rtlCol="false"/>
                    <a:lstStyle/>
                    <a:p>
                      <a:pPr algn="l">
                        <a:lnSpc>
                          <a:spcPts val="3553"/>
                        </a:lnSpc>
                        <a:defRPr/>
                      </a:pPr>
                      <a:r>
                        <a:rPr lang="en-US" sz="2961" spc="6">
                          <a:solidFill>
                            <a:srgbClr val="FFFFFF"/>
                          </a:solidFill>
                          <a:latin typeface="Rosario"/>
                          <a:ea typeface="Rosario"/>
                          <a:cs typeface="Rosario"/>
                          <a:sym typeface="Rosario"/>
                        </a:rPr>
                        <a:t>Rhagfynegi a phrofi</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Cyfathrebu</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Myfyrio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3553"/>
                        </a:lnSpc>
                        <a:defRPr/>
                      </a:pPr>
                      <a:r>
                        <a:rPr lang="en-US" sz="2961" spc="6">
                          <a:solidFill>
                            <a:srgbClr val="FFFFFF"/>
                          </a:solidFill>
                          <a:latin typeface="Rosario"/>
                          <a:ea typeface="Rosario"/>
                          <a:cs typeface="Rosario"/>
                          <a:sym typeface="Rosario"/>
                        </a:rPr>
                        <a:t>Gwerthuso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r h="439997">
                <a:tc>
                  <a:txBody>
                    <a:bodyPr anchor="t" rtlCol="false"/>
                    <a:lstStyle/>
                    <a:p>
                      <a:pPr algn="l">
                        <a:lnSpc>
                          <a:spcPts val="3553"/>
                        </a:lnSpc>
                        <a:defRPr/>
                      </a:pPr>
                      <a:r>
                        <a:rPr lang="en-US" sz="2961" spc="6">
                          <a:solidFill>
                            <a:srgbClr val="FFFFFF"/>
                          </a:solidFill>
                          <a:latin typeface="Rosario"/>
                          <a:ea typeface="Rosario"/>
                          <a:cs typeface="Rosario"/>
                          <a:sym typeface="Rosario"/>
                        </a:rPr>
                        <a:t>Disgrifio</a:t>
                      </a: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c>
                  <a:txBody>
                    <a:bodyPr anchor="t" rtlCol="false"/>
                    <a:lstStyle/>
                    <a:p>
                      <a:pPr algn="l">
                        <a:lnSpc>
                          <a:spcPts val="2591"/>
                        </a:lnSpc>
                        <a:defRPr/>
                      </a:pPr>
                      <a:endParaRPr lang="en-US" sz="1100"/>
                    </a:p>
                  </a:txBody>
                  <a:tcPr marL="141048" marR="141048" marT="141048" marB="141048" anchor="ctr">
                    <a:lnL cmpd="sng" algn="ctr" cap="flat" w="7346">
                      <a:solidFill>
                        <a:srgbClr val="000000"/>
                      </a:solidFill>
                      <a:prstDash val="solid"/>
                      <a:round/>
                      <a:headEnd type="none" w="med" len="med"/>
                      <a:tailEnd type="none" w="med" len="med"/>
                    </a:lnL>
                    <a:lnR cmpd="sng" algn="ctr" cap="flat" w="7346">
                      <a:solidFill>
                        <a:srgbClr val="000000"/>
                      </a:solidFill>
                      <a:prstDash val="solid"/>
                      <a:round/>
                      <a:headEnd type="none" w="med" len="med"/>
                      <a:tailEnd type="none" w="med" len="med"/>
                    </a:lnR>
                    <a:lnT cmpd="sng" algn="ctr" cap="flat" w="7346">
                      <a:solidFill>
                        <a:srgbClr val="000000"/>
                      </a:solidFill>
                      <a:prstDash val="solid"/>
                      <a:round/>
                      <a:headEnd type="none" w="med" len="med"/>
                      <a:tailEnd type="none" w="med" len="med"/>
                    </a:lnT>
                    <a:lnB cmpd="sng" algn="ctr" cap="flat" w="7346">
                      <a:solidFill>
                        <a:srgbClr val="000000"/>
                      </a:solidFill>
                      <a:prstDash val="solid"/>
                      <a:round/>
                      <a:headEnd type="none" w="med" len="med"/>
                      <a:tailEnd type="none" w="med" len="med"/>
                    </a:lnB>
                    <a:solidFill>
                      <a:srgbClr val="000000"/>
                    </a:solidFill>
                  </a:tcPr>
                </a:tc>
              </a:tr>
            </a:tbl>
          </a:graphicData>
        </a:graphic>
      </p:graphicFrame>
      <p:sp>
        <p:nvSpPr>
          <p:cNvPr name="Freeform 9" id="9" descr="Question Mark by norbert79 on DeviantArt"/>
          <p:cNvSpPr/>
          <p:nvPr/>
        </p:nvSpPr>
        <p:spPr>
          <a:xfrm flipH="false" flipV="false" rot="0">
            <a:off x="13758528" y="425210"/>
            <a:ext cx="2679945" cy="2679945"/>
          </a:xfrm>
          <a:custGeom>
            <a:avLst/>
            <a:gdLst/>
            <a:ahLst/>
            <a:cxnLst/>
            <a:rect r="r" b="b" t="t" l="l"/>
            <a:pathLst>
              <a:path h="2679945" w="2679945">
                <a:moveTo>
                  <a:pt x="0" y="0"/>
                </a:moveTo>
                <a:lnTo>
                  <a:pt x="2679945" y="0"/>
                </a:lnTo>
                <a:lnTo>
                  <a:pt x="2679945" y="2679944"/>
                </a:lnTo>
                <a:lnTo>
                  <a:pt x="0" y="2679944"/>
                </a:lnTo>
                <a:lnTo>
                  <a:pt x="0" y="0"/>
                </a:lnTo>
                <a:close/>
              </a:path>
            </a:pathLst>
          </a:custGeom>
          <a:blipFill>
            <a:blip r:embed="rId3"/>
            <a:stretch>
              <a:fillRect l="0" t="0" r="0" b="0"/>
            </a:stretch>
          </a:blipFill>
        </p:spPr>
      </p:sp>
      <p:pic>
        <p:nvPicPr>
          <p:cNvPr name="Picture 10" id="10" descr="The Inclusive Class : 10 Ways to Teach Social Skills in ..."/>
          <p:cNvPicPr>
            <a:picLocks noChangeAspect="true"/>
          </p:cNvPicPr>
          <p:nvPr/>
        </p:nvPicPr>
        <p:blipFill>
          <a:blip r:embed="rId4"/>
          <a:srcRect l="0" t="0" r="0" b="0"/>
          <a:stretch>
            <a:fillRect/>
          </a:stretch>
        </p:blipFill>
        <p:spPr>
          <a:xfrm flipH="false" flipV="false" rot="0">
            <a:off x="10971451" y="1062241"/>
            <a:ext cx="2352711" cy="1633827"/>
          </a:xfrm>
          <a:prstGeom prst="rect">
            <a:avLst/>
          </a:prstGeom>
        </p:spPr>
      </p:pic>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609736" y="-209550"/>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580020" y="698724"/>
            <a:ext cx="12344400" cy="2259744"/>
            <a:chOff x="0" y="0"/>
            <a:chExt cx="11704320" cy="2142572"/>
          </a:xfrm>
        </p:grpSpPr>
        <p:sp>
          <p:nvSpPr>
            <p:cNvPr name="Freeform 6" id="6"/>
            <p:cNvSpPr/>
            <p:nvPr/>
          </p:nvSpPr>
          <p:spPr>
            <a:xfrm flipH="false" flipV="false" rot="0">
              <a:off x="0" y="0"/>
              <a:ext cx="11704320" cy="2142572"/>
            </a:xfrm>
            <a:custGeom>
              <a:avLst/>
              <a:gdLst/>
              <a:ahLst/>
              <a:cxnLst/>
              <a:rect r="r" b="b" t="t" l="l"/>
              <a:pathLst>
                <a:path h="2142572" w="11704320">
                  <a:moveTo>
                    <a:pt x="0" y="0"/>
                  </a:moveTo>
                  <a:lnTo>
                    <a:pt x="11704320" y="0"/>
                  </a:lnTo>
                  <a:lnTo>
                    <a:pt x="11704320" y="2142572"/>
                  </a:lnTo>
                  <a:lnTo>
                    <a:pt x="0" y="2142572"/>
                  </a:lnTo>
                  <a:close/>
                </a:path>
              </a:pathLst>
            </a:custGeom>
          </p:spPr>
        </p:sp>
        <p:sp>
          <p:nvSpPr>
            <p:cNvPr name="TextBox 7" id="7"/>
            <p:cNvSpPr txBox="true"/>
            <p:nvPr/>
          </p:nvSpPr>
          <p:spPr>
            <a:xfrm>
              <a:off x="0" y="0"/>
              <a:ext cx="11704320" cy="2142572"/>
            </a:xfrm>
            <a:prstGeom prst="rect">
              <a:avLst/>
            </a:prstGeom>
          </p:spPr>
          <p:txBody>
            <a:bodyPr anchor="ctr" rtlCol="false" tIns="0" lIns="0" bIns="0" rIns="0"/>
            <a:lstStyle/>
            <a:p>
              <a:pPr algn="ctr">
                <a:lnSpc>
                  <a:spcPts val="6480"/>
                </a:lnSpc>
              </a:pPr>
              <a:r>
                <a:rPr lang="en-US" b="true" sz="5400" spc="12">
                  <a:solidFill>
                    <a:srgbClr val="FFFFFF"/>
                  </a:solidFill>
                  <a:latin typeface="Rosario Bold"/>
                  <a:ea typeface="Rosario Bold"/>
                  <a:cs typeface="Rosario Bold"/>
                  <a:sym typeface="Rosario Bold"/>
                </a:rPr>
                <a:t>Are creative and </a:t>
              </a:r>
            </a:p>
            <a:p>
              <a:pPr algn="ctr">
                <a:lnSpc>
                  <a:spcPts val="6480"/>
                </a:lnSpc>
              </a:pPr>
              <a:r>
                <a:rPr lang="en-US" b="true" sz="5400" spc="12">
                  <a:solidFill>
                    <a:srgbClr val="FFFFFF"/>
                  </a:solidFill>
                  <a:latin typeface="Rosario Bold"/>
                  <a:ea typeface="Rosario Bold"/>
                  <a:cs typeface="Rosario Bold"/>
                  <a:sym typeface="Rosario Bold"/>
                </a:rPr>
                <a:t>scientific skills similar?</a:t>
              </a:r>
            </a:p>
            <a:p>
              <a:pPr algn="ctr">
                <a:lnSpc>
                  <a:spcPts val="6480"/>
                </a:lnSpc>
              </a:pPr>
            </a:p>
          </p:txBody>
        </p:sp>
      </p:grpSp>
      <p:graphicFrame>
        <p:nvGraphicFramePr>
          <p:cNvPr name="Table 8" id="8"/>
          <p:cNvGraphicFramePr>
            <a:graphicFrameLocks noGrp="true"/>
          </p:cNvGraphicFramePr>
          <p:nvPr/>
        </p:nvGraphicFramePr>
        <p:xfrm>
          <a:off x="3419364" y="3415308"/>
          <a:ext cx="11658600" cy="5314950"/>
        </p:xfrm>
        <a:graphic>
          <a:graphicData uri="http://schemas.openxmlformats.org/drawingml/2006/table">
            <a:tbl>
              <a:tblPr/>
              <a:tblGrid>
                <a:gridCol w="5829300"/>
                <a:gridCol w="5829300"/>
              </a:tblGrid>
              <a:tr h="360335">
                <a:tc gridSpan="2">
                  <a:txBody>
                    <a:bodyPr anchor="t" rtlCol="false"/>
                    <a:lstStyle/>
                    <a:p>
                      <a:pPr algn="ctr">
                        <a:lnSpc>
                          <a:spcPts val="3239"/>
                        </a:lnSpc>
                        <a:defRPr/>
                      </a:pPr>
                      <a:r>
                        <a:rPr lang="en-US" b="true" sz="2699" spc="6">
                          <a:solidFill>
                            <a:srgbClr val="FFFFFF"/>
                          </a:solidFill>
                          <a:latin typeface="Rosario Bold"/>
                          <a:ea typeface="Rosario Bold"/>
                          <a:cs typeface="Rosario Bold"/>
                          <a:sym typeface="Rosario Bold"/>
                        </a:rPr>
                        <a:t>Development of Scientific Skills</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hMerge="true">
                  <a:txBody>
                    <a:bodyPr anchor="t" rtlCol="false"/>
                    <a:lstStyle/>
                    <a:p>
                      <a:pPr algn="ctr">
                        <a:lnSpc>
                          <a:spcPts val="3239"/>
                        </a:lnSpc>
                        <a:defRPr/>
                      </a:pPr>
                      <a:r>
                        <a:rPr lang="en-US" b="true" sz="2699" spc="6">
                          <a:solidFill>
                            <a:srgbClr val="FFFFFF"/>
                          </a:solidFill>
                          <a:latin typeface="Rosario Bold"/>
                          <a:ea typeface="Rosario Bold"/>
                          <a:cs typeface="Rosario Bold"/>
                          <a:sym typeface="Rosario Bold"/>
                        </a:rPr>
                        <a:t>Development of Scientific Skills</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360335">
                <a:tc>
                  <a:txBody>
                    <a:bodyPr anchor="t" rtlCol="false"/>
                    <a:lstStyle/>
                    <a:p>
                      <a:pPr algn="l">
                        <a:lnSpc>
                          <a:spcPts val="3239"/>
                        </a:lnSpc>
                        <a:defRPr/>
                      </a:pPr>
                      <a:r>
                        <a:rPr lang="en-US" sz="2699" spc="6">
                          <a:solidFill>
                            <a:srgbClr val="FFFFFF"/>
                          </a:solidFill>
                          <a:latin typeface="Rosario"/>
                          <a:ea typeface="Rosario"/>
                          <a:cs typeface="Rosario"/>
                          <a:sym typeface="Rosario"/>
                        </a:rPr>
                        <a:t>Observing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Sorting and grouping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630588">
                <a:tc>
                  <a:txBody>
                    <a:bodyPr anchor="t" rtlCol="false"/>
                    <a:lstStyle/>
                    <a:p>
                      <a:pPr algn="l">
                        <a:lnSpc>
                          <a:spcPts val="3239"/>
                        </a:lnSpc>
                        <a:defRPr/>
                      </a:pPr>
                      <a:r>
                        <a:rPr lang="en-US" sz="2699" spc="6">
                          <a:solidFill>
                            <a:srgbClr val="FFFFFF"/>
                          </a:solidFill>
                          <a:latin typeface="Rosario"/>
                          <a:ea typeface="Rosario"/>
                          <a:cs typeface="Rosario"/>
                          <a:sym typeface="Rosario"/>
                        </a:rPr>
                        <a:t>Comparing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Sequencing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630588">
                <a:tc>
                  <a:txBody>
                    <a:bodyPr anchor="t" rtlCol="false"/>
                    <a:lstStyle/>
                    <a:p>
                      <a:pPr algn="l">
                        <a:lnSpc>
                          <a:spcPts val="3239"/>
                        </a:lnSpc>
                        <a:defRPr/>
                      </a:pPr>
                      <a:r>
                        <a:rPr lang="en-US" sz="2699" spc="6">
                          <a:solidFill>
                            <a:srgbClr val="FFFFFF"/>
                          </a:solidFill>
                          <a:latin typeface="Rosario"/>
                          <a:ea typeface="Rosario"/>
                          <a:cs typeface="Rosario"/>
                          <a:sym typeface="Rosario"/>
                        </a:rPr>
                        <a:t>Classifying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Asking/answering questions</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360335">
                <a:tc>
                  <a:txBody>
                    <a:bodyPr anchor="t" rtlCol="false"/>
                    <a:lstStyle/>
                    <a:p>
                      <a:pPr algn="l">
                        <a:lnSpc>
                          <a:spcPts val="3239"/>
                        </a:lnSpc>
                        <a:defRPr/>
                      </a:pPr>
                      <a:r>
                        <a:rPr lang="en-US" sz="2699" spc="6">
                          <a:solidFill>
                            <a:srgbClr val="FFFFFF"/>
                          </a:solidFill>
                          <a:latin typeface="Rosario"/>
                          <a:ea typeface="Rosario"/>
                          <a:cs typeface="Rosario"/>
                          <a:sym typeface="Rosario"/>
                        </a:rPr>
                        <a:t>Enquiring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Investigating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630588">
                <a:tc>
                  <a:txBody>
                    <a:bodyPr anchor="t" rtlCol="false"/>
                    <a:lstStyle/>
                    <a:p>
                      <a:pPr algn="l">
                        <a:lnSpc>
                          <a:spcPts val="3239"/>
                        </a:lnSpc>
                        <a:defRPr/>
                      </a:pPr>
                      <a:r>
                        <a:rPr lang="en-US" sz="2699" spc="6">
                          <a:solidFill>
                            <a:srgbClr val="FFFFFF"/>
                          </a:solidFill>
                          <a:latin typeface="Rosario"/>
                          <a:ea typeface="Rosario"/>
                          <a:cs typeface="Rosario"/>
                          <a:sym typeface="Rosario"/>
                        </a:rPr>
                        <a:t>Exploring and experimentation</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Thinking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360335">
                <a:tc>
                  <a:txBody>
                    <a:bodyPr anchor="t" rtlCol="false"/>
                    <a:lstStyle/>
                    <a:p>
                      <a:pPr algn="l">
                        <a:lnSpc>
                          <a:spcPts val="3239"/>
                        </a:lnSpc>
                        <a:defRPr/>
                      </a:pPr>
                      <a:r>
                        <a:rPr lang="en-US" sz="2699" spc="6">
                          <a:solidFill>
                            <a:srgbClr val="FFFFFF"/>
                          </a:solidFill>
                          <a:latin typeface="Rosario"/>
                          <a:ea typeface="Rosario"/>
                          <a:cs typeface="Rosario"/>
                          <a:sym typeface="Rosario"/>
                        </a:rPr>
                        <a:t>Listening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Solving problems</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630588">
                <a:tc>
                  <a:txBody>
                    <a:bodyPr anchor="t" rtlCol="false"/>
                    <a:lstStyle/>
                    <a:p>
                      <a:pPr algn="l">
                        <a:lnSpc>
                          <a:spcPts val="3239"/>
                        </a:lnSpc>
                        <a:defRPr/>
                      </a:pPr>
                      <a:r>
                        <a:rPr lang="en-US" sz="2699" spc="6">
                          <a:solidFill>
                            <a:srgbClr val="FFFFFF"/>
                          </a:solidFill>
                          <a:latin typeface="Rosario"/>
                          <a:ea typeface="Rosario"/>
                          <a:cs typeface="Rosario"/>
                          <a:sym typeface="Rosario"/>
                        </a:rPr>
                        <a:t>Making decisions</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Recording </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630588">
                <a:tc>
                  <a:txBody>
                    <a:bodyPr anchor="t" rtlCol="false"/>
                    <a:lstStyle/>
                    <a:p>
                      <a:pPr algn="l">
                        <a:lnSpc>
                          <a:spcPts val="3239"/>
                        </a:lnSpc>
                        <a:defRPr/>
                      </a:pPr>
                      <a:r>
                        <a:rPr lang="en-US" sz="2699" spc="6">
                          <a:solidFill>
                            <a:srgbClr val="FFFFFF"/>
                          </a:solidFill>
                          <a:latin typeface="Rosario"/>
                          <a:ea typeface="Rosario"/>
                          <a:cs typeface="Rosario"/>
                          <a:sym typeface="Rosario"/>
                        </a:rPr>
                        <a:t>Predicting and testing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Communicating </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360335">
                <a:tc>
                  <a:txBody>
                    <a:bodyPr anchor="t" rtlCol="false"/>
                    <a:lstStyle/>
                    <a:p>
                      <a:pPr algn="l">
                        <a:lnSpc>
                          <a:spcPts val="3239"/>
                        </a:lnSpc>
                        <a:defRPr/>
                      </a:pPr>
                      <a:r>
                        <a:rPr lang="en-US" sz="2699" spc="6">
                          <a:solidFill>
                            <a:srgbClr val="FFFFFF"/>
                          </a:solidFill>
                          <a:latin typeface="Rosario"/>
                          <a:ea typeface="Rosario"/>
                          <a:cs typeface="Rosario"/>
                          <a:sym typeface="Rosario"/>
                        </a:rPr>
                        <a:t>Reflecting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3239"/>
                        </a:lnSpc>
                        <a:defRPr/>
                      </a:pPr>
                      <a:r>
                        <a:rPr lang="en-US" sz="2699" spc="6">
                          <a:solidFill>
                            <a:srgbClr val="FFFFFF"/>
                          </a:solidFill>
                          <a:latin typeface="Rosario"/>
                          <a:ea typeface="Rosario"/>
                          <a:cs typeface="Rosario"/>
                          <a:sym typeface="Rosario"/>
                        </a:rPr>
                        <a:t>Evaluating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r h="360335">
                <a:tc>
                  <a:txBody>
                    <a:bodyPr anchor="t" rtlCol="false"/>
                    <a:lstStyle/>
                    <a:p>
                      <a:pPr algn="l">
                        <a:lnSpc>
                          <a:spcPts val="3239"/>
                        </a:lnSpc>
                        <a:defRPr/>
                      </a:pPr>
                      <a:r>
                        <a:rPr lang="en-US" sz="2699" spc="6">
                          <a:solidFill>
                            <a:srgbClr val="FFFFFF"/>
                          </a:solidFill>
                          <a:latin typeface="Rosario"/>
                          <a:ea typeface="Rosario"/>
                          <a:cs typeface="Rosario"/>
                          <a:sym typeface="Rosario"/>
                        </a:rPr>
                        <a:t>Describing</a:t>
                      </a: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c>
                  <a:txBody>
                    <a:bodyPr anchor="t" rtlCol="false"/>
                    <a:lstStyle/>
                    <a:p>
                      <a:pPr algn="l">
                        <a:lnSpc>
                          <a:spcPts val="2362"/>
                        </a:lnSpc>
                        <a:defRPr/>
                      </a:pPr>
                      <a:endParaRPr lang="en-US" sz="1100"/>
                    </a:p>
                  </a:txBody>
                  <a:tcPr marL="128587" marR="128587" marT="128587" marB="128587" anchor="ctr">
                    <a:lnL cmpd="sng" algn="ctr" cap="flat" w="6697">
                      <a:solidFill>
                        <a:srgbClr val="FAFAFA"/>
                      </a:solidFill>
                      <a:prstDash val="solid"/>
                      <a:round/>
                      <a:headEnd type="none" w="med" len="med"/>
                      <a:tailEnd type="none" w="med" len="med"/>
                    </a:lnL>
                    <a:lnR cmpd="sng" algn="ctr" cap="flat" w="6697">
                      <a:solidFill>
                        <a:srgbClr val="FAFAFA"/>
                      </a:solidFill>
                      <a:prstDash val="solid"/>
                      <a:round/>
                      <a:headEnd type="none" w="med" len="med"/>
                      <a:tailEnd type="none" w="med" len="med"/>
                    </a:lnR>
                    <a:lnT cmpd="sng" algn="ctr" cap="flat" w="6697">
                      <a:solidFill>
                        <a:srgbClr val="FAFAFA"/>
                      </a:solidFill>
                      <a:prstDash val="solid"/>
                      <a:round/>
                      <a:headEnd type="none" w="med" len="med"/>
                      <a:tailEnd type="none" w="med" len="med"/>
                    </a:lnT>
                    <a:lnB cmpd="sng" algn="ctr" cap="flat" w="6697">
                      <a:solidFill>
                        <a:srgbClr val="FAFAFA"/>
                      </a:solidFill>
                      <a:prstDash val="solid"/>
                      <a:round/>
                      <a:headEnd type="none" w="med" len="med"/>
                      <a:tailEnd type="none" w="med" len="med"/>
                    </a:lnB>
                    <a:solidFill>
                      <a:srgbClr val="000000"/>
                    </a:solidFill>
                  </a:tcPr>
                </a:tc>
              </a:tr>
            </a:tbl>
          </a:graphicData>
        </a:graphic>
      </p:graphicFrame>
      <p:sp>
        <p:nvSpPr>
          <p:cNvPr name="Freeform 9" id="9" descr="Question Mark by norbert79 on DeviantArt"/>
          <p:cNvSpPr/>
          <p:nvPr/>
        </p:nvSpPr>
        <p:spPr>
          <a:xfrm flipH="false" flipV="false" rot="0">
            <a:off x="12924420" y="515268"/>
            <a:ext cx="2443200" cy="2443200"/>
          </a:xfrm>
          <a:custGeom>
            <a:avLst/>
            <a:gdLst/>
            <a:ahLst/>
            <a:cxnLst/>
            <a:rect r="r" b="b" t="t" l="l"/>
            <a:pathLst>
              <a:path h="2443200" w="2443200">
                <a:moveTo>
                  <a:pt x="0" y="0"/>
                </a:moveTo>
                <a:lnTo>
                  <a:pt x="2443200" y="0"/>
                </a:lnTo>
                <a:lnTo>
                  <a:pt x="2443200" y="2443200"/>
                </a:lnTo>
                <a:lnTo>
                  <a:pt x="0" y="2443200"/>
                </a:lnTo>
                <a:lnTo>
                  <a:pt x="0" y="0"/>
                </a:lnTo>
                <a:close/>
              </a:path>
            </a:pathLst>
          </a:custGeom>
          <a:blipFill>
            <a:blip r:embed="rId3"/>
            <a:stretch>
              <a:fillRect l="0" t="0" r="0" b="0"/>
            </a:stretch>
          </a:blipFill>
        </p:spPr>
      </p:sp>
      <p:pic>
        <p:nvPicPr>
          <p:cNvPr name="Picture 10" id="10" descr="The Inclusive Class : 10 Ways to Teach Social Skills in ..."/>
          <p:cNvPicPr>
            <a:picLocks noChangeAspect="true"/>
          </p:cNvPicPr>
          <p:nvPr/>
        </p:nvPicPr>
        <p:blipFill>
          <a:blip r:embed="rId4"/>
          <a:srcRect l="0" t="0" r="0" b="0"/>
          <a:stretch>
            <a:fillRect/>
          </a:stretch>
        </p:blipFill>
        <p:spPr>
          <a:xfrm flipH="false" flipV="false" rot="0">
            <a:off x="10332132" y="1187752"/>
            <a:ext cx="2144874" cy="1489495"/>
          </a:xfrm>
          <a:prstGeom prst="rect">
            <a:avLst/>
          </a:prstGeom>
        </p:spPr>
      </p:pic>
    </p:spTree>
  </p:cSld>
  <p:clrMapOvr>
    <a:masterClrMapping/>
  </p:clrMapOvr>
</p:sld>
</file>

<file path=ppt/slides/slide16.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762136" y="-361950"/>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9684060" y="3297899"/>
            <a:ext cx="5454588" cy="6157549"/>
            <a:chOff x="0" y="0"/>
            <a:chExt cx="5171758" cy="5838269"/>
          </a:xfrm>
        </p:grpSpPr>
        <p:sp>
          <p:nvSpPr>
            <p:cNvPr name="Freeform 6" id="6"/>
            <p:cNvSpPr/>
            <p:nvPr/>
          </p:nvSpPr>
          <p:spPr>
            <a:xfrm flipH="false" flipV="false" rot="0">
              <a:off x="0" y="0"/>
              <a:ext cx="5171758" cy="5838269"/>
            </a:xfrm>
            <a:custGeom>
              <a:avLst/>
              <a:gdLst/>
              <a:ahLst/>
              <a:cxnLst/>
              <a:rect r="r" b="b" t="t" l="l"/>
              <a:pathLst>
                <a:path h="5838269" w="5171758">
                  <a:moveTo>
                    <a:pt x="0" y="0"/>
                  </a:moveTo>
                  <a:lnTo>
                    <a:pt x="5171758" y="0"/>
                  </a:lnTo>
                  <a:lnTo>
                    <a:pt x="5171758" y="5838269"/>
                  </a:lnTo>
                  <a:lnTo>
                    <a:pt x="0" y="5838269"/>
                  </a:lnTo>
                  <a:close/>
                </a:path>
              </a:pathLst>
            </a:custGeom>
          </p:spPr>
        </p:sp>
        <p:sp>
          <p:nvSpPr>
            <p:cNvPr name="TextBox 7" id="7"/>
            <p:cNvSpPr txBox="true"/>
            <p:nvPr/>
          </p:nvSpPr>
          <p:spPr>
            <a:xfrm>
              <a:off x="0" y="0"/>
              <a:ext cx="5171758" cy="5838269"/>
            </a:xfrm>
            <a:prstGeom prst="rect">
              <a:avLst/>
            </a:prstGeom>
          </p:spPr>
          <p:txBody>
            <a:bodyPr anchor="t" rtlCol="false" tIns="0" lIns="0" bIns="0" rIns="0"/>
            <a:lstStyle/>
            <a:p>
              <a:pPr algn="l" marL="393802" indent="-196901" lvl="1">
                <a:lnSpc>
                  <a:spcPts val="3671"/>
                </a:lnSpc>
                <a:buFont typeface="Arial"/>
                <a:buChar char="•"/>
              </a:pPr>
              <a:r>
                <a:rPr lang="en-US" sz="3059" spc="7">
                  <a:solidFill>
                    <a:srgbClr val="FFFFFF"/>
                  </a:solidFill>
                  <a:latin typeface="Rosario"/>
                  <a:ea typeface="Rosario"/>
                  <a:cs typeface="Rosario"/>
                  <a:sym typeface="Rosario"/>
                </a:rPr>
                <a:t>Plan a creative play task for pupils working towards progression step 1</a:t>
              </a:r>
            </a:p>
            <a:p>
              <a:pPr algn="l" marL="393802" indent="-196901" lvl="1">
                <a:lnSpc>
                  <a:spcPts val="3671"/>
                </a:lnSpc>
                <a:buFont typeface="Arial"/>
                <a:buChar char="•"/>
              </a:pPr>
              <a:r>
                <a:rPr lang="en-US" sz="3059" spc="7">
                  <a:solidFill>
                    <a:srgbClr val="FFFFFF"/>
                  </a:solidFill>
                  <a:latin typeface="Rosario"/>
                  <a:ea typeface="Rosario"/>
                  <a:cs typeface="Rosario"/>
                  <a:sym typeface="Rosario"/>
                </a:rPr>
                <a:t> Consider:</a:t>
              </a:r>
            </a:p>
            <a:p>
              <a:pPr algn="l" marL="393802" indent="-196901" lvl="1">
                <a:lnSpc>
                  <a:spcPts val="3671"/>
                </a:lnSpc>
              </a:pPr>
              <a:r>
                <a:rPr lang="en-US" sz="3059" spc="7">
                  <a:solidFill>
                    <a:srgbClr val="FFFFFF"/>
                  </a:solidFill>
                  <a:latin typeface="Rosario"/>
                  <a:ea typeface="Rosario"/>
                  <a:cs typeface="Rosario"/>
                  <a:sym typeface="Rosario"/>
                </a:rPr>
                <a:t>- which resources you will need</a:t>
              </a:r>
            </a:p>
            <a:p>
              <a:pPr algn="l" marL="393802" indent="-196901" lvl="1">
                <a:lnSpc>
                  <a:spcPts val="3671"/>
                </a:lnSpc>
              </a:pPr>
              <a:r>
                <a:rPr lang="en-US" sz="3059" spc="7">
                  <a:solidFill>
                    <a:srgbClr val="FFFFFF"/>
                  </a:solidFill>
                  <a:latin typeface="Rosario"/>
                  <a:ea typeface="Rosario"/>
                  <a:cs typeface="Rosario"/>
                  <a:sym typeface="Rosario"/>
                </a:rPr>
                <a:t>- how long will it last</a:t>
              </a:r>
            </a:p>
            <a:p>
              <a:pPr algn="l" marL="393802" indent="-196901" lvl="1">
                <a:lnSpc>
                  <a:spcPts val="3671"/>
                </a:lnSpc>
              </a:pPr>
              <a:r>
                <a:rPr lang="en-US" sz="3059" spc="7">
                  <a:solidFill>
                    <a:srgbClr val="FFFFFF"/>
                  </a:solidFill>
                  <a:latin typeface="Rosario"/>
                  <a:ea typeface="Rosario"/>
                  <a:cs typeface="Rosario"/>
                  <a:sym typeface="Rosario"/>
                </a:rPr>
                <a:t>- who will be involved</a:t>
              </a:r>
            </a:p>
            <a:p>
              <a:pPr algn="l" marL="393802" indent="-196901" lvl="1">
                <a:lnSpc>
                  <a:spcPts val="3671"/>
                </a:lnSpc>
              </a:pPr>
              <a:r>
                <a:rPr lang="en-US" sz="3059" spc="7">
                  <a:solidFill>
                    <a:srgbClr val="FFFFFF"/>
                  </a:solidFill>
                  <a:latin typeface="Rosario"/>
                  <a:ea typeface="Rosario"/>
                  <a:cs typeface="Rosario"/>
                  <a:sym typeface="Rosario"/>
                </a:rPr>
                <a:t>- what skills will be developed</a:t>
              </a:r>
            </a:p>
            <a:p>
              <a:pPr algn="l" marL="393802" indent="-196901" lvl="1">
                <a:lnSpc>
                  <a:spcPts val="3671"/>
                </a:lnSpc>
                <a:buFont typeface="Arial"/>
                <a:buChar char="•"/>
              </a:pPr>
              <a:r>
                <a:rPr lang="en-US" sz="3059" spc="7">
                  <a:solidFill>
                    <a:srgbClr val="FFFFFF"/>
                  </a:solidFill>
                  <a:latin typeface="Rosario"/>
                  <a:ea typeface="Rosario"/>
                  <a:cs typeface="Rosario"/>
                  <a:sym typeface="Rosario"/>
                </a:rPr>
                <a:t>which area(s) of learning and experience will be covered</a:t>
              </a:r>
            </a:p>
            <a:p>
              <a:pPr algn="l" marL="393802" indent="-196901" lvl="1">
                <a:lnSpc>
                  <a:spcPts val="3671"/>
                </a:lnSpc>
                <a:buFont typeface="Arial"/>
                <a:buChar char="•"/>
              </a:pPr>
              <a:r>
                <a:rPr lang="en-US" sz="3059" spc="7">
                  <a:solidFill>
                    <a:srgbClr val="FFFFFF"/>
                  </a:solidFill>
                  <a:latin typeface="Rosario"/>
                  <a:ea typeface="Rosario"/>
                  <a:cs typeface="Rosario"/>
                  <a:sym typeface="Rosario"/>
                </a:rPr>
                <a:t>Consider the links between creative and scientific play</a:t>
              </a:r>
            </a:p>
          </p:txBody>
        </p:sp>
      </p:grpSp>
      <p:grpSp>
        <p:nvGrpSpPr>
          <p:cNvPr name="Group 8" id="8"/>
          <p:cNvGrpSpPr/>
          <p:nvPr/>
        </p:nvGrpSpPr>
        <p:grpSpPr>
          <a:xfrm rot="0">
            <a:off x="2971800" y="481961"/>
            <a:ext cx="12344400" cy="1879092"/>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7919"/>
                </a:lnSpc>
              </a:pPr>
              <a:r>
                <a:rPr lang="en-US" sz="6599" spc="15">
                  <a:solidFill>
                    <a:srgbClr val="FFFFFF"/>
                  </a:solidFill>
                  <a:latin typeface="Rosario"/>
                  <a:ea typeface="Rosario"/>
                  <a:cs typeface="Rosario"/>
                  <a:sym typeface="Rosario"/>
                </a:rPr>
                <a:t>Tasg grŵp / Group task</a:t>
              </a:r>
            </a:p>
          </p:txBody>
        </p:sp>
      </p:grpSp>
      <p:grpSp>
        <p:nvGrpSpPr>
          <p:cNvPr name="Group 11" id="11"/>
          <p:cNvGrpSpPr/>
          <p:nvPr/>
        </p:nvGrpSpPr>
        <p:grpSpPr>
          <a:xfrm rot="0">
            <a:off x="2879304" y="3297899"/>
            <a:ext cx="5994648" cy="6049537"/>
            <a:chOff x="0" y="0"/>
            <a:chExt cx="5683814" cy="5735857"/>
          </a:xfrm>
        </p:grpSpPr>
        <p:sp>
          <p:nvSpPr>
            <p:cNvPr name="Freeform 12" id="12"/>
            <p:cNvSpPr/>
            <p:nvPr/>
          </p:nvSpPr>
          <p:spPr>
            <a:xfrm flipH="false" flipV="false" rot="0">
              <a:off x="0" y="0"/>
              <a:ext cx="5683814" cy="5735857"/>
            </a:xfrm>
            <a:custGeom>
              <a:avLst/>
              <a:gdLst/>
              <a:ahLst/>
              <a:cxnLst/>
              <a:rect r="r" b="b" t="t" l="l"/>
              <a:pathLst>
                <a:path h="5735857" w="5683814">
                  <a:moveTo>
                    <a:pt x="0" y="0"/>
                  </a:moveTo>
                  <a:lnTo>
                    <a:pt x="5683814" y="0"/>
                  </a:lnTo>
                  <a:lnTo>
                    <a:pt x="5683814" y="5735857"/>
                  </a:lnTo>
                  <a:lnTo>
                    <a:pt x="0" y="5735857"/>
                  </a:lnTo>
                  <a:close/>
                </a:path>
              </a:pathLst>
            </a:custGeom>
          </p:spPr>
        </p:sp>
        <p:sp>
          <p:nvSpPr>
            <p:cNvPr name="TextBox 13" id="13"/>
            <p:cNvSpPr txBox="true"/>
            <p:nvPr/>
          </p:nvSpPr>
          <p:spPr>
            <a:xfrm>
              <a:off x="0" y="0"/>
              <a:ext cx="5683814" cy="5735857"/>
            </a:xfrm>
            <a:prstGeom prst="rect">
              <a:avLst/>
            </a:prstGeom>
          </p:spPr>
          <p:txBody>
            <a:bodyPr anchor="t" rtlCol="false" tIns="0" lIns="0" bIns="0" rIns="0"/>
            <a:lstStyle/>
            <a:p>
              <a:pPr algn="l" marL="393802" indent="-196901" lvl="1">
                <a:lnSpc>
                  <a:spcPts val="3671"/>
                </a:lnSpc>
                <a:buFont typeface="Arial"/>
                <a:buChar char="•"/>
              </a:pPr>
              <a:r>
                <a:rPr lang="en-US" sz="3059" spc="7">
                  <a:solidFill>
                    <a:srgbClr val="FFFFFF"/>
                  </a:solidFill>
                  <a:latin typeface="Rosario"/>
                  <a:ea typeface="Rosario"/>
                  <a:cs typeface="Rosario"/>
                  <a:sym typeface="Rosario"/>
                </a:rPr>
                <a:t>Cynlluniwch dasg chwarae creadigol ar gyfer disgyblion sy’n gweithio tuag at gam cynnydd 1</a:t>
              </a:r>
            </a:p>
            <a:p>
              <a:pPr algn="l" marL="393802" indent="-196901" lvl="1">
                <a:lnSpc>
                  <a:spcPts val="3671"/>
                </a:lnSpc>
                <a:buFont typeface="Arial"/>
                <a:buChar char="•"/>
              </a:pPr>
              <a:r>
                <a:rPr lang="en-US" sz="3059" spc="7">
                  <a:solidFill>
                    <a:srgbClr val="FFFFFF"/>
                  </a:solidFill>
                  <a:latin typeface="Rosario"/>
                  <a:ea typeface="Rosario"/>
                  <a:cs typeface="Rosario"/>
                  <a:sym typeface="Rosario"/>
                </a:rPr>
                <a:t>Ystyriwch:</a:t>
              </a:r>
            </a:p>
            <a:p>
              <a:pPr algn="l" marL="393802" indent="-196901" lvl="1">
                <a:lnSpc>
                  <a:spcPts val="3671"/>
                </a:lnSpc>
              </a:pPr>
              <a:r>
                <a:rPr lang="en-US" sz="3059" spc="7">
                  <a:solidFill>
                    <a:srgbClr val="FFFFFF"/>
                  </a:solidFill>
                  <a:latin typeface="Rosario"/>
                  <a:ea typeface="Rosario"/>
                  <a:cs typeface="Rosario"/>
                  <a:sym typeface="Rosario"/>
                </a:rPr>
                <a:t>- pa adnoddau fydd angen arnoch</a:t>
              </a:r>
            </a:p>
            <a:p>
              <a:pPr algn="l" marL="393802" indent="-196901" lvl="1">
                <a:lnSpc>
                  <a:spcPts val="3671"/>
                </a:lnSpc>
              </a:pPr>
              <a:r>
                <a:rPr lang="en-US" sz="3059" spc="7">
                  <a:solidFill>
                    <a:srgbClr val="FFFFFF"/>
                  </a:solidFill>
                  <a:latin typeface="Rosario"/>
                  <a:ea typeface="Rosario"/>
                  <a:cs typeface="Rosario"/>
                  <a:sym typeface="Rosario"/>
                </a:rPr>
                <a:t>- faint fydd y weithgaredd yn para?</a:t>
              </a:r>
            </a:p>
            <a:p>
              <a:pPr algn="l" marL="393802" indent="-196901" lvl="1">
                <a:lnSpc>
                  <a:spcPts val="3671"/>
                </a:lnSpc>
              </a:pPr>
              <a:r>
                <a:rPr lang="en-US" sz="3059" spc="7">
                  <a:solidFill>
                    <a:srgbClr val="FFFFFF"/>
                  </a:solidFill>
                  <a:latin typeface="Rosario"/>
                  <a:ea typeface="Rosario"/>
                  <a:cs typeface="Rosario"/>
                  <a:sym typeface="Rosario"/>
                </a:rPr>
                <a:t>- pwy fydd ynghlwm?</a:t>
              </a:r>
            </a:p>
            <a:p>
              <a:pPr algn="l" marL="393802" indent="-196901" lvl="1">
                <a:lnSpc>
                  <a:spcPts val="3671"/>
                </a:lnSpc>
              </a:pPr>
              <a:r>
                <a:rPr lang="en-US" sz="3059" spc="7">
                  <a:solidFill>
                    <a:srgbClr val="FFFFFF"/>
                  </a:solidFill>
                  <a:latin typeface="Rosario"/>
                  <a:ea typeface="Rosario"/>
                  <a:cs typeface="Rosario"/>
                  <a:sym typeface="Rosario"/>
                </a:rPr>
                <a:t>- pa sgiliau a ddatblygir?</a:t>
              </a:r>
            </a:p>
            <a:p>
              <a:pPr algn="l" marL="393802" indent="-196901" lvl="1">
                <a:lnSpc>
                  <a:spcPts val="3671"/>
                </a:lnSpc>
              </a:pPr>
              <a:r>
                <a:rPr lang="en-US" sz="3059" spc="7">
                  <a:solidFill>
                    <a:srgbClr val="FFFFFF"/>
                  </a:solidFill>
                  <a:latin typeface="Rosario"/>
                  <a:ea typeface="Rosario"/>
                  <a:cs typeface="Rosario"/>
                  <a:sym typeface="Rosario"/>
                </a:rPr>
                <a:t>-pa faes/feysydd dysgu a phrofiad fydd yn cael sylw?</a:t>
              </a:r>
            </a:p>
            <a:p>
              <a:pPr algn="l" marL="393802" indent="-196901" lvl="1">
                <a:lnSpc>
                  <a:spcPts val="3671"/>
                </a:lnSpc>
              </a:pPr>
              <a:r>
                <a:rPr lang="en-US" sz="3059" spc="7">
                  <a:solidFill>
                    <a:srgbClr val="FFFFFF"/>
                  </a:solidFill>
                  <a:latin typeface="Rosario"/>
                  <a:ea typeface="Rosario"/>
                  <a:cs typeface="Rosario"/>
                  <a:sym typeface="Rosario"/>
                </a:rPr>
                <a:t>Ystyriwch y cysylltiadau rhwng chwarae creadigol a gwyddonol</a:t>
              </a:r>
            </a:p>
          </p:txBody>
        </p:sp>
      </p:gr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914536" y="-514350"/>
            <a:ext cx="21596263" cy="11538528"/>
            <a:chOff x="0" y="0"/>
            <a:chExt cx="5687905" cy="3038954"/>
          </a:xfrm>
        </p:grpSpPr>
        <p:sp>
          <p:nvSpPr>
            <p:cNvPr name="Freeform 3" id="3"/>
            <p:cNvSpPr/>
            <p:nvPr/>
          </p:nvSpPr>
          <p:spPr>
            <a:xfrm flipH="false" flipV="false" rot="0">
              <a:off x="0" y="0"/>
              <a:ext cx="5687905" cy="3038954"/>
            </a:xfrm>
            <a:custGeom>
              <a:avLst/>
              <a:gdLst/>
              <a:ahLst/>
              <a:cxnLst/>
              <a:rect r="r" b="b" t="t" l="l"/>
              <a:pathLst>
                <a:path h="3038954" w="5687905">
                  <a:moveTo>
                    <a:pt x="0" y="0"/>
                  </a:moveTo>
                  <a:lnTo>
                    <a:pt x="5687905" y="0"/>
                  </a:lnTo>
                  <a:lnTo>
                    <a:pt x="5687905" y="3038954"/>
                  </a:lnTo>
                  <a:lnTo>
                    <a:pt x="0" y="3038954"/>
                  </a:lnTo>
                  <a:close/>
                </a:path>
              </a:pathLst>
            </a:custGeom>
            <a:solidFill>
              <a:srgbClr val="000000"/>
            </a:solidFill>
          </p:spPr>
        </p:sp>
        <p:sp>
          <p:nvSpPr>
            <p:cNvPr name="TextBox 4" id="4"/>
            <p:cNvSpPr txBox="true"/>
            <p:nvPr/>
          </p:nvSpPr>
          <p:spPr>
            <a:xfrm>
              <a:off x="0" y="-38100"/>
              <a:ext cx="5687905" cy="3077054"/>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2868218" y="3885127"/>
            <a:ext cx="12568497" cy="5854227"/>
            <a:chOff x="0" y="0"/>
            <a:chExt cx="10536296" cy="4907657"/>
          </a:xfrm>
        </p:grpSpPr>
        <p:sp>
          <p:nvSpPr>
            <p:cNvPr name="Freeform 6" id="6"/>
            <p:cNvSpPr/>
            <p:nvPr/>
          </p:nvSpPr>
          <p:spPr>
            <a:xfrm flipH="false" flipV="false" rot="0">
              <a:off x="0" y="0"/>
              <a:ext cx="10536296" cy="4907657"/>
            </a:xfrm>
            <a:custGeom>
              <a:avLst/>
              <a:gdLst/>
              <a:ahLst/>
              <a:cxnLst/>
              <a:rect r="r" b="b" t="t" l="l"/>
              <a:pathLst>
                <a:path h="4907657" w="10536296">
                  <a:moveTo>
                    <a:pt x="0" y="0"/>
                  </a:moveTo>
                  <a:lnTo>
                    <a:pt x="10536296" y="0"/>
                  </a:lnTo>
                  <a:lnTo>
                    <a:pt x="10536296" y="4907657"/>
                  </a:lnTo>
                  <a:lnTo>
                    <a:pt x="0" y="4907657"/>
                  </a:lnTo>
                  <a:close/>
                </a:path>
              </a:pathLst>
            </a:custGeom>
          </p:spPr>
        </p:sp>
        <p:sp>
          <p:nvSpPr>
            <p:cNvPr name="TextBox 7" id="7"/>
            <p:cNvSpPr txBox="true"/>
            <p:nvPr/>
          </p:nvSpPr>
          <p:spPr>
            <a:xfrm>
              <a:off x="0" y="-9525"/>
              <a:ext cx="10536296" cy="4917182"/>
            </a:xfrm>
            <a:prstGeom prst="rect">
              <a:avLst/>
            </a:prstGeom>
          </p:spPr>
          <p:txBody>
            <a:bodyPr anchor="t" rtlCol="false" tIns="0" lIns="0" bIns="0" rIns="0"/>
            <a:lstStyle/>
            <a:p>
              <a:pPr algn="l" marL="484699" indent="-242349" lvl="1">
                <a:lnSpc>
                  <a:spcPts val="4519"/>
                </a:lnSpc>
                <a:buFont typeface="Arial"/>
                <a:buChar char="•"/>
              </a:pPr>
              <a:r>
                <a:rPr lang="en-US" sz="3766" spc="8">
                  <a:solidFill>
                    <a:srgbClr val="FFFFFF"/>
                  </a:solidFill>
                  <a:latin typeface="Rosario"/>
                  <a:ea typeface="Rosario"/>
                  <a:cs typeface="Rosario"/>
                  <a:sym typeface="Rosario"/>
                </a:rPr>
                <a:t>Moyles, J. (2010) </a:t>
              </a:r>
              <a:r>
                <a:rPr lang="en-US" sz="3766" i="true" spc="8">
                  <a:solidFill>
                    <a:srgbClr val="FFFFFF"/>
                  </a:solidFill>
                  <a:latin typeface="Rosario Italics"/>
                  <a:ea typeface="Rosario Italics"/>
                  <a:cs typeface="Rosario Italics"/>
                  <a:sym typeface="Rosario Italics"/>
                </a:rPr>
                <a:t>The excellence of play, </a:t>
              </a:r>
              <a:r>
                <a:rPr lang="en-US" sz="3766" spc="8">
                  <a:solidFill>
                    <a:srgbClr val="FFFFFF"/>
                  </a:solidFill>
                  <a:latin typeface="Rosario"/>
                  <a:ea typeface="Rosario"/>
                  <a:cs typeface="Rosario"/>
                  <a:sym typeface="Rosario"/>
                </a:rPr>
                <a:t>Maidenhead; McGraw Hill Education</a:t>
              </a:r>
            </a:p>
            <a:p>
              <a:pPr algn="l" marL="484699" indent="-242349" lvl="1">
                <a:lnSpc>
                  <a:spcPts val="4519"/>
                </a:lnSpc>
                <a:buFont typeface="Arial"/>
                <a:buChar char="•"/>
              </a:pPr>
              <a:r>
                <a:rPr lang="en-US" sz="3766" spc="8" u="sng">
                  <a:solidFill>
                    <a:srgbClr val="FFFFFF"/>
                  </a:solidFill>
                  <a:latin typeface="Rosario"/>
                  <a:ea typeface="Rosario"/>
                  <a:cs typeface="Rosario"/>
                  <a:sym typeface="Rosario"/>
                  <a:hlinkClick r:id="rId3" tooltip="http://wales.gov.uk/dcells/publications/policy_strategy_and_planning/early-wales/whatisfoundation/foundationphase/2274085/frameworkforchildrene.pdf?lang=en"/>
                </a:rPr>
                <a:t>http://wales.gov.uk/dcells/publications/policy_strategy_and_planning/early-wales/whatisfoundation/foundationphase/2274085/frameworkforchildrene.pdf?lang=en</a:t>
              </a:r>
            </a:p>
            <a:p>
              <a:pPr algn="l" marL="484699" indent="-242349" lvl="1">
                <a:lnSpc>
                  <a:spcPts val="4519"/>
                </a:lnSpc>
                <a:buFont typeface="Arial"/>
                <a:buChar char="•"/>
              </a:pPr>
              <a:r>
                <a:rPr lang="en-US" sz="3766" spc="8" u="sng">
                  <a:solidFill>
                    <a:srgbClr val="FFFFFF"/>
                  </a:solidFill>
                  <a:latin typeface="Rosario"/>
                  <a:ea typeface="Rosario"/>
                  <a:cs typeface="Rosario"/>
                  <a:sym typeface="Rosario"/>
                  <a:hlinkClick r:id="rId4" tooltip="http://wales.gov.uk/topics/educationandskills/earlyyearshome/foundation_phase/foundationphasepractitioners/creativedevelopment/?lang=en"/>
                </a:rPr>
                <a:t>http://wales.gov.uk/topics/educationandskills/earlyyearshome/foundation_phase/foundationphasepractitioners/creativedevelopment/?lang=en</a:t>
              </a:r>
            </a:p>
            <a:p>
              <a:pPr algn="l" marL="484699" indent="-242349" lvl="1">
                <a:lnSpc>
                  <a:spcPts val="4519"/>
                </a:lnSpc>
                <a:buFont typeface="Arial"/>
                <a:buChar char="•"/>
              </a:pPr>
              <a:r>
                <a:rPr lang="en-US" sz="3766" spc="8" u="sng">
                  <a:solidFill>
                    <a:srgbClr val="FFFFFF"/>
                  </a:solidFill>
                  <a:latin typeface="Rosario"/>
                  <a:ea typeface="Rosario"/>
                  <a:cs typeface="Rosario"/>
                  <a:sym typeface="Rosario"/>
                  <a:hlinkClick r:id="rId5" tooltip="https://hwb.gov.wales/storage/f8f9760c-64a1-48ea-80fd-db130ad9050b/a-guide-to-curriculum-for-wales-2022.pdf"/>
                </a:rPr>
                <a:t>35002 A Guide to Curriculum for Wales: English</a:t>
              </a:r>
            </a:p>
            <a:p>
              <a:pPr algn="l" marL="484699" indent="-242349" lvl="1">
                <a:lnSpc>
                  <a:spcPts val="4519"/>
                </a:lnSpc>
              </a:pPr>
            </a:p>
            <a:p>
              <a:pPr algn="l" marL="484699" indent="-242349" lvl="1">
                <a:lnSpc>
                  <a:spcPts val="4519"/>
                </a:lnSpc>
              </a:pPr>
            </a:p>
          </p:txBody>
        </p:sp>
      </p:grpSp>
      <p:grpSp>
        <p:nvGrpSpPr>
          <p:cNvPr name="Group 8" id="8"/>
          <p:cNvGrpSpPr/>
          <p:nvPr/>
        </p:nvGrpSpPr>
        <p:grpSpPr>
          <a:xfrm rot="0">
            <a:off x="2171564" y="509587"/>
            <a:ext cx="13961806" cy="2125297"/>
            <a:chOff x="0" y="0"/>
            <a:chExt cx="11704320" cy="1781658"/>
          </a:xfrm>
        </p:grpSpPr>
        <p:sp>
          <p:nvSpPr>
            <p:cNvPr name="Freeform 9" id="9"/>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10" id="10"/>
            <p:cNvSpPr txBox="true"/>
            <p:nvPr/>
          </p:nvSpPr>
          <p:spPr>
            <a:xfrm>
              <a:off x="0" y="0"/>
              <a:ext cx="11704320" cy="1781658"/>
            </a:xfrm>
            <a:prstGeom prst="rect">
              <a:avLst/>
            </a:prstGeom>
          </p:spPr>
          <p:txBody>
            <a:bodyPr anchor="ctr" rtlCol="false" tIns="0" lIns="0" bIns="0" rIns="0"/>
            <a:lstStyle/>
            <a:p>
              <a:pPr algn="ctr">
                <a:lnSpc>
                  <a:spcPts val="8957"/>
                </a:lnSpc>
              </a:pPr>
              <a:r>
                <a:rPr lang="en-US" b="true" sz="7464" spc="17">
                  <a:solidFill>
                    <a:srgbClr val="FFFFFF"/>
                  </a:solidFill>
                  <a:latin typeface="Rosario Bold"/>
                  <a:ea typeface="Rosario Bold"/>
                  <a:cs typeface="Rosario Bold"/>
                  <a:sym typeface="Rosario Bold"/>
                </a:rPr>
                <a:t>Cyfeirnodau / References</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DAHBGE6pfr4</dc:identifier>
  <dcterms:modified xsi:type="dcterms:W3CDTF">2011-08-01T06:04:30Z</dcterms:modified>
  <cp:revision>1</cp:revision>
  <dc:title>Copy of YMY - Sesiwn 10 -  Cefnogi Chwarae Creadigol</dc:title>
</cp:coreProperties>
</file>