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9" r:id="rId4"/>
    <p:sldId id="260" r:id="rId5"/>
    <p:sldId id="261" r:id="rId6"/>
    <p:sldId id="265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B72EC9A-AC61-4D31-8067-AFB38B951A07}" v="2" dt="2022-08-21T22:18:50.62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508" autoAdjust="0"/>
    <p:restoredTop sz="94660"/>
  </p:normalViewPr>
  <p:slideViewPr>
    <p:cSldViewPr snapToGrid="0">
      <p:cViewPr varScale="1">
        <p:scale>
          <a:sx n="74" d="100"/>
          <a:sy n="74" d="100"/>
        </p:scale>
        <p:origin x="108" y="4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85035B-8327-4FEC-B4EE-8AD5083D37C5}" type="datetimeFigureOut">
              <a:rPr lang="en-GB" smtClean="0"/>
              <a:t>21/08/2022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233023-F196-424B-832A-9F6D4E25BA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77631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9DD68D-B331-4AD3-9B9E-387A81D2F0E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9EF3693-93D3-45F4-B5D4-D622EBF3B0E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005B36-C8BA-4B47-A0AF-D9C9F7B205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7D30D-F8D1-43EC-8DBB-A87438B70364}" type="datetime1">
              <a:rPr lang="en-GB" smtClean="0"/>
              <a:t>21/08/2022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AF6536-A908-4433-A1F0-B811285A04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(BMSW5103_SWAN) Cyrille Tounoudjou(1914188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085E5A-7C70-4332-B903-8791D97603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FF239F-07B5-448C-9CFF-C1378B4E60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28750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C69A28-EC0C-4228-BD61-87DF23B447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D76586-C086-4FD5-8ACF-EAD823E859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BA3B9A-D1B6-4473-A090-CEA26B382A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61281-0DDB-4E96-BFE2-4BB69B057217}" type="datetime1">
              <a:rPr lang="en-GB" smtClean="0"/>
              <a:t>21/08/2022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A63FC2-6BEC-4031-BBB2-848364D830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(BMSW5103_SWAN) Cyrille Tounoudjou(1914188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F4036E-3C46-4A33-9B29-EFF8A82B7E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FF239F-07B5-448C-9CFF-C1378B4E60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25791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304E05-6AF7-4849-BD04-A3D9064E2B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AD28DA-38E5-4A6A-B023-FEF60F5972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4D0DFB-0A7E-4A07-B1C9-2CE6126BC3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3FAB11-8016-4D7A-9171-8CD50738EAA6}" type="datetime1">
              <a:rPr lang="en-GB" smtClean="0"/>
              <a:t>21/08/2022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FF8FE1-8002-4E5C-9914-6D6C231D3B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(BMSW5103_SWAN) Cyrille Tounoudjou(1914188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2C3A03-6EEC-4332-8751-3F3078A7B9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FF239F-07B5-448C-9CFF-C1378B4E60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98523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1E19D5-9CE4-4E94-8E91-95FD0B6CD5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473E3D-B85B-4473-9EB1-DA66C4619EE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94E451-A8C0-4BB3-8DC9-677C5DEE95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85DA77-8DA0-4E6C-BFEF-3F199931CB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698DB-ACE5-4458-BEE0-39315AC068CB}" type="datetime1">
              <a:rPr lang="en-GB" smtClean="0"/>
              <a:t>21/08/2022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363DC4-E540-4931-BE7B-3D6B8681E7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(BMSW5103_SWAN) Cyrille Tounoudjou(1914188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4436AE-F022-41AF-92F5-5841CAE4ED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FF239F-07B5-448C-9CFF-C1378B4E60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8591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BB7C17-05BC-409E-BB57-DD0976A1F1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8FBDAA-47CF-4A0D-A592-16B11650FF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A598FE-9B2B-4EBD-9D00-91AC44774DD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E071076-3C48-4B33-B7B6-E27B58A5111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FEEAAEC-31BC-413F-8F2D-DD97D53A7E7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6F4DBE9-CD1A-4324-8379-B8019638C5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0ABA7-4803-47B4-B555-3F93F05CC12E}" type="datetime1">
              <a:rPr lang="en-GB" smtClean="0"/>
              <a:t>21/08/2022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7EFA213-F390-4885-9D37-AB520EFE8D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(BMSW5103_SWAN) Cyrille Tounoudjou(1914188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1ABCD44-613C-410F-8029-690C54EE94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FF239F-07B5-448C-9CFF-C1378B4E60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9562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D3D3EA-C58F-488C-B46D-CE79B37E9D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909D0C3-955B-42ED-BADF-0B1D502FB5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A3B50-4905-4860-A4C6-2D49EBAAB6D8}" type="datetime1">
              <a:rPr lang="en-GB" smtClean="0"/>
              <a:t>21/08/2022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297224B-F9EC-4225-B61C-EA44AE0617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(BMSW5103_SWAN) Cyrille Tounoudjou(1914188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1C36CB4-896D-492B-9FE4-9F5F83F9EC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FF239F-07B5-448C-9CFF-C1378B4E60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87979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020F5C0-AC4B-4365-8269-CC1230CAAF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2E307-FBB1-4270-AD3F-B432675CE45A}" type="datetime1">
              <a:rPr lang="en-GB" smtClean="0"/>
              <a:t>21/08/2022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F73A95-3163-47BB-BE90-AC3A5C53D1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(BMSW5103_SWAN) Cyrille Tounoudjou(1914188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27042D-82CB-4971-BF98-DA6D984F7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FF239F-07B5-448C-9CFF-C1378B4E60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51174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1C7DA5-46FA-4640-900B-DBD1B2F116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E45331-68BE-4A75-BF55-95660E1F3E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8633CE-7065-4568-AFE2-DDBE80036D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3C452B-74E2-479C-B648-8F8008D31D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FE8D9-BF2C-4115-9C21-84873CD6F052}" type="datetime1">
              <a:rPr lang="en-GB" smtClean="0"/>
              <a:t>21/08/2022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F96DAF-A398-4FA4-B768-6A2D42EC74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(BMSW5103_SWAN) Cyrille Tounoudjou(1914188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315F2C-4E46-480E-A0CC-534E290757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FF239F-07B5-448C-9CFF-C1378B4E60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66380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66912C-4099-4CD0-AB3E-AAF4304131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EB14A2-484F-44E0-A2A6-17445499DE8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AB81FB8-2560-4306-AC01-6CF5B36DCB9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F00A76-DD13-4C98-BF16-EC54F97E2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8EC33-63E1-4376-BA21-78094E7DCBA7}" type="datetime1">
              <a:rPr lang="en-GB" smtClean="0"/>
              <a:t>21/08/2022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7BEDED-09AB-4B90-8A49-82E6BEA288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(BMSW5103_SWAN) Cyrille Tounoudjou(1914188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F9ADC9-62C3-4032-9952-E1FDB463E5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FF239F-07B5-448C-9CFF-C1378B4E60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73986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081B1D-2D50-43FE-BB16-B126A69F1A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A41C41D-4905-45D0-B2F8-5CB493E57F8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702224-14B0-4E32-906F-9F3E4998F8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96712-979D-4A43-B50C-F58C3CB32D36}" type="datetime1">
              <a:rPr lang="en-GB" smtClean="0"/>
              <a:t>21/08/2022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ACDAC5-1226-466F-BB0B-E8EA98E8CA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(BMSW5103_SWAN) Cyrille Tounoudjou(1914188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D21B9F-8D1A-48E2-AAE3-0A2965818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FF239F-07B5-448C-9CFF-C1378B4E60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5823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E8B6A10-1727-44BE-BBB5-AFE2F8B3347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D43B0A9-0164-4360-8DD9-C18C0E68A5B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F07850-0189-4831-B041-4826B3BD73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2A5E2-431B-4AFC-BC20-4BA62110E851}" type="datetime1">
              <a:rPr lang="en-GB" smtClean="0"/>
              <a:t>21/08/2022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744045-B13D-4A6D-9CE4-632B6CF6FD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(BMSW5103_SWAN) Cyrille Tounoudjou(1914188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EAFDC5-DE85-4D0D-A577-D3CC91DD93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FF239F-07B5-448C-9CFF-C1378B4E60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15607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5154483-A00B-46B0-BC78-269F212BA3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ACFDB9-A50C-4CC1-80CF-2890F80516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C08EE2-9577-4C3C-B0E3-473C0834CC3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3DCC51-9174-4A48-A028-92155B2A00C1}" type="datetime1">
              <a:rPr lang="en-GB" smtClean="0"/>
              <a:t>21/08/2022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ABC0D3-5524-423D-889A-71C09F4BE29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(BMSW5103_SWAN) Cyrille Tounoudjou(1914188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FF86AA-EAB8-43AC-AC6E-763E6F89A2F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FF239F-07B5-448C-9CFF-C1378B4E60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40528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135AC1-A32C-45D9-AFCE-5D5AAA6B97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" y="0"/>
            <a:ext cx="11234056" cy="666206"/>
          </a:xfrm>
        </p:spPr>
        <p:txBody>
          <a:bodyPr>
            <a:normAutofit fontScale="90000"/>
          </a:bodyPr>
          <a:lstStyle/>
          <a:p>
            <a:pPr algn="l"/>
            <a:br>
              <a:rPr lang="en-US" sz="5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5000" b="0" i="0" dirty="0">
                <a:effectLst/>
                <a:latin typeface="Segoe UI" panose="020B0502040204020203" pitchFamily="34" charset="0"/>
              </a:rPr>
            </a:br>
            <a:r>
              <a:rPr lang="en-GB" sz="5000" b="0" i="0" dirty="0">
                <a:effectLst/>
                <a:latin typeface="Segoe UI" panose="020B0502040204020203" pitchFamily="34" charset="0"/>
              </a:rPr>
              <a:t>Introduction</a:t>
            </a:r>
            <a:endParaRPr lang="en-GB" sz="5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1F08BB7-1F93-4894-99AA-0678C5D6B9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817620"/>
            <a:ext cx="7524206" cy="5903657"/>
          </a:xfrm>
        </p:spPr>
        <p:txBody>
          <a:bodyPr>
            <a:normAutofit fontScale="92500"/>
          </a:bodyPr>
          <a:lstStyle/>
          <a:p>
            <a:pPr algn="just"/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is CMR Quality?</a:t>
            </a:r>
          </a:p>
          <a:p>
            <a:pPr algn="just"/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examines the roles of trust, privacy and the service quality on customer satisfaction</a:t>
            </a:r>
          </a:p>
          <a:p>
            <a:pPr algn="just"/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(Dehghanpouri </a:t>
            </a:r>
            <a:r>
              <a:rPr lang="en-US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 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2020)</a:t>
            </a:r>
          </a:p>
          <a:p>
            <a:pPr algn="just" rtl="0" fontAlgn="base"/>
            <a:endParaRPr lang="en-GB" sz="2800" dirty="0">
              <a:latin typeface="Calibri" panose="020F0502020204030204" pitchFamily="34" charset="0"/>
            </a:endParaRPr>
          </a:p>
          <a:p>
            <a:pPr algn="just" rtl="0" fontAlgn="base"/>
            <a:r>
              <a:rPr lang="en-GB" sz="2800" b="0" i="0" dirty="0">
                <a:effectLst/>
                <a:latin typeface="Calibri" panose="020F0502020204030204" pitchFamily="34" charset="0"/>
              </a:rPr>
              <a:t>Proper management of quality is playing a significant role that helps the organisation to get a higher rate of revenue. </a:t>
            </a:r>
            <a:endParaRPr lang="en-GB" sz="2800" b="0" i="0" dirty="0">
              <a:effectLst/>
              <a:latin typeface="Segoe UI" panose="020B0502040204020203" pitchFamily="34" charset="0"/>
            </a:endParaRPr>
          </a:p>
          <a:p>
            <a:pPr algn="just" rtl="0" fontAlgn="base"/>
            <a:r>
              <a:rPr lang="en-GB" sz="2800" b="0" i="0" dirty="0">
                <a:effectLst/>
                <a:latin typeface="Calibri" panose="020F0502020204030204" pitchFamily="34" charset="0"/>
              </a:rPr>
              <a:t>Quality management is the most key factor that helps the organisation to have a good consumer base. </a:t>
            </a:r>
            <a:endParaRPr lang="en-GB" sz="2800" b="0" i="0" dirty="0">
              <a:effectLst/>
              <a:latin typeface="Segoe UI" panose="020B0502040204020203" pitchFamily="34" charset="0"/>
            </a:endParaRPr>
          </a:p>
          <a:p>
            <a:pPr algn="just" rtl="0" fontAlgn="base"/>
            <a:r>
              <a:rPr lang="en-GB" sz="2800" b="0" i="0" dirty="0">
                <a:effectLst/>
                <a:latin typeface="Calibri" panose="020F0502020204030204" pitchFamily="34" charset="0"/>
              </a:rPr>
              <a:t>Tesco is one of the leading grocery and merchandise retailers all over the world that provides better quality products to their consumers. </a:t>
            </a:r>
            <a:endParaRPr lang="en-GB" sz="2800" b="0" i="0" dirty="0">
              <a:effectLst/>
              <a:latin typeface="Segoe UI" panose="020B0502040204020203" pitchFamily="34" charset="0"/>
            </a:endParaRPr>
          </a:p>
          <a:p>
            <a:pPr algn="l"/>
            <a:endParaRPr lang="en-GB" sz="600" dirty="0"/>
          </a:p>
        </p:txBody>
      </p:sp>
      <p:pic>
        <p:nvPicPr>
          <p:cNvPr id="17" name="Picture 2" descr="Quality Management - Understanding How Quality Management Works">
            <a:extLst>
              <a:ext uri="{FF2B5EF4-FFF2-40B4-BE49-F238E27FC236}">
                <a16:creationId xmlns:a16="http://schemas.microsoft.com/office/drawing/2014/main" id="{1E1F372A-6AFF-49B4-8845-5109898D56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7524206" y="1287378"/>
            <a:ext cx="4667793" cy="4753002"/>
          </a:xfrm>
          <a:prstGeom prst="rect">
            <a:avLst/>
          </a:prstGeom>
          <a:noFill/>
        </p:spPr>
      </p:pic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20DE87-1F8F-4DD2-8F85-33E21FAF97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(BMSW5103_SWAN) Cyrille Tounoudjou(1914188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A42FBF-A489-4E5F-B39B-587717E83C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FF239F-07B5-448C-9CFF-C1378B4E60D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2089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592D3F-65E0-41C1-931E-669ED8B9D0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2103100" cy="1219200"/>
          </a:xfrm>
        </p:spPr>
        <p:txBody>
          <a:bodyPr>
            <a:normAutofit fontScale="90000"/>
          </a:bodyPr>
          <a:lstStyle/>
          <a:p>
            <a:r>
              <a:rPr lang="en-GB" sz="4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Quality in CRM (Customer Relationship Management) </a:t>
            </a:r>
            <a:br>
              <a:rPr lang="en-GB" b="0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5DAFF0-F444-40C1-A952-355E25F884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219200"/>
            <a:ext cx="12192000" cy="5486399"/>
          </a:xfrm>
        </p:spPr>
        <p:txBody>
          <a:bodyPr/>
          <a:lstStyle/>
          <a:p>
            <a:pPr marL="0" indent="0" algn="l" rtl="0" fontAlgn="base">
              <a:buNone/>
            </a:pPr>
            <a:endParaRPr lang="en-GB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The data quality in CRM technology is very much beneficial for managing diverse types of customer relations properly. </a:t>
            </a:r>
          </a:p>
          <a:p>
            <a:pPr marL="0" indent="0" algn="l" rtl="0" fontAlgn="base">
              <a:buNone/>
            </a:pPr>
            <a:endParaRPr lang="en-GB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Decent quality data benefits the customers and their business operations in different departments. </a:t>
            </a:r>
          </a:p>
          <a:p>
            <a:pPr marL="0" indent="0" algn="l" rtl="0" fontAlgn="base">
              <a:buNone/>
            </a:pPr>
            <a:endParaRPr lang="en-GB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It also helps to analyse the future expectation of his customers to get a higher range of consumer base. </a:t>
            </a:r>
            <a:endParaRPr lang="en-GB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E97E32-F641-4A62-A078-603C61F60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(BMSW5103_SWAN) Cyrille Tounoudjou(1914188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DC1470-CBA6-4118-8371-9D8D7DC937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FF239F-07B5-448C-9CFF-C1378B4E60D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46277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27E45F-70AE-4A6F-A5E0-788C3DC887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244667" cy="1127095"/>
          </a:xfrm>
        </p:spPr>
        <p:txBody>
          <a:bodyPr>
            <a:normAutofit/>
          </a:bodyPr>
          <a:lstStyle/>
          <a:p>
            <a:r>
              <a:rPr lang="en-GB" sz="3600" b="1" dirty="0">
                <a:latin typeface="Calibri" panose="020F0502020204030204" pitchFamily="34" charset="0"/>
              </a:rPr>
              <a:t>Three </a:t>
            </a:r>
            <a:r>
              <a:rPr lang="en-GB" sz="3600" b="1" i="0" dirty="0">
                <a:effectLst/>
                <a:latin typeface="Calibri" panose="020F0502020204030204" pitchFamily="34" charset="0"/>
              </a:rPr>
              <a:t>Benefits of Tesco using Quality model. </a:t>
            </a:r>
            <a:br>
              <a:rPr lang="en-GB" sz="3600" b="0" i="0" dirty="0">
                <a:effectLst/>
                <a:latin typeface="Segoe UI" panose="020B0502040204020203" pitchFamily="34" charset="0"/>
              </a:rPr>
            </a:b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AB70C1-4B20-4CA2-B747-448E45EBCA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72865"/>
            <a:ext cx="7332131" cy="5885134"/>
          </a:xfrm>
        </p:spPr>
        <p:txBody>
          <a:bodyPr>
            <a:normAutofit fontScale="77500" lnSpcReduction="20000"/>
          </a:bodyPr>
          <a:lstStyle/>
          <a:p>
            <a:pPr marL="0" indent="0" rtl="0" fontAlgn="base">
              <a:buNone/>
            </a:pPr>
            <a:endParaRPr lang="en-GB" sz="1600" b="0" i="0" dirty="0">
              <a:effectLst/>
              <a:latin typeface="Segoe UI" panose="020B0502040204020203" pitchFamily="34" charset="0"/>
            </a:endParaRPr>
          </a:p>
          <a:p>
            <a:pPr marL="571500" indent="-571500" algn="just" rtl="0" fontAlgn="base">
              <a:buFont typeface="+mj-lt"/>
              <a:buAutoNum type="romanUcPeriod"/>
            </a:pPr>
            <a:r>
              <a:rPr lang="en-GB" sz="3300" b="0" i="0" dirty="0">
                <a:effectLst/>
                <a:latin typeface="Calibri" panose="020F0502020204030204" pitchFamily="34" charset="0"/>
              </a:rPr>
              <a:t>Tesco’s business model provided the best support to help them to get the largest retailer in all over the world. </a:t>
            </a:r>
          </a:p>
          <a:p>
            <a:pPr marL="571500" indent="-571500" algn="just" rtl="0" fontAlgn="base">
              <a:buFont typeface="+mj-lt"/>
              <a:buAutoNum type="romanUcPeriod"/>
            </a:pPr>
            <a:endParaRPr lang="en-GB" sz="3300" b="0" i="0" dirty="0">
              <a:effectLst/>
              <a:latin typeface="Calibri" panose="020F0502020204030204" pitchFamily="34" charset="0"/>
            </a:endParaRPr>
          </a:p>
          <a:p>
            <a:pPr marL="571500" indent="-571500" algn="just" rtl="0" fontAlgn="base">
              <a:buFont typeface="+mj-lt"/>
              <a:buAutoNum type="romanUcPeriod"/>
            </a:pPr>
            <a:r>
              <a:rPr lang="en-GB" sz="3300" b="0" i="0" dirty="0">
                <a:effectLst/>
                <a:latin typeface="Calibri" panose="020F0502020204030204" pitchFamily="34" charset="0"/>
              </a:rPr>
              <a:t>The proper application of the better-quality model helps organisation to get a higher rate of revenue and has a network of 2200 stores all over the UK (United Kingdom) that help them to beat other competitors. </a:t>
            </a:r>
          </a:p>
          <a:p>
            <a:pPr marL="571500" indent="-571500" algn="just" rtl="0" fontAlgn="base">
              <a:buFont typeface="+mj-lt"/>
              <a:buAutoNum type="romanUcPeriod"/>
            </a:pPr>
            <a:endParaRPr lang="en-GB" sz="3300" b="0" i="0" dirty="0">
              <a:effectLst/>
              <a:latin typeface="Calibri" panose="020F0502020204030204" pitchFamily="34" charset="0"/>
            </a:endParaRPr>
          </a:p>
          <a:p>
            <a:pPr marL="571500" indent="-571500" algn="just" rtl="0" fontAlgn="base">
              <a:buFont typeface="+mj-lt"/>
              <a:buAutoNum type="romanUcPeriod"/>
            </a:pPr>
            <a:r>
              <a:rPr lang="en-GB" sz="3300" b="0" i="0" dirty="0">
                <a:effectLst/>
                <a:latin typeface="Calibri" panose="020F0502020204030204" pitchFamily="34" charset="0"/>
              </a:rPr>
              <a:t>Proper quality model helps the organisation to choose proper natural resources that benefit organisation to have a better brand image. </a:t>
            </a:r>
            <a:endParaRPr lang="en-GB" sz="3300" b="0" i="0" dirty="0">
              <a:effectLst/>
              <a:latin typeface="Segoe UI" panose="020B0502040204020203" pitchFamily="34" charset="0"/>
            </a:endParaRPr>
          </a:p>
          <a:p>
            <a:pPr marL="0" indent="0" algn="just">
              <a:buNone/>
            </a:pPr>
            <a:endParaRPr lang="en-GB" sz="3300" dirty="0"/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600" dirty="0"/>
              <a:t>                           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828A5161-06F1-46CF-8AD7-844680A59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4601497"/>
            <a:ext cx="1014060" cy="2017580"/>
            <a:chOff x="0" y="4601497"/>
            <a:chExt cx="1014060" cy="2017580"/>
          </a:xfrm>
        </p:grpSpPr>
        <p:sp>
          <p:nvSpPr>
            <p:cNvPr id="13" name="Isosceles Triangle 12">
              <a:extLst>
                <a:ext uri="{FF2B5EF4-FFF2-40B4-BE49-F238E27FC236}">
                  <a16:creationId xmlns:a16="http://schemas.microsoft.com/office/drawing/2014/main" id="{D3F51FEB-38FB-4F6C-9F7B-2F2AFAB65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-501760" y="5103257"/>
              <a:ext cx="2017580" cy="1014060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1E547BA6-BAE0-43BB-A7CA-60F69CE252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427916" y="572870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C026E3C5-A43B-4682-8E5D-0BC551B711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32133" y="1127095"/>
            <a:ext cx="4859865" cy="5730904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5995D10D-E9C9-47DB-AE7E-801FEF38F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19290" y="1"/>
            <a:ext cx="972709" cy="1935307"/>
            <a:chOff x="10918968" y="713127"/>
            <a:chExt cx="1273032" cy="2532832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CC1A72C6-3DE4-4EC3-9AD5-9E0D40D8CE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052629" y="2120024"/>
              <a:ext cx="645368" cy="645368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0B0DA1F1-C391-4EDF-9FE0-23E86E137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89068" y="1343027"/>
              <a:ext cx="2532832" cy="1273032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1CD064-039F-42F2-8B6E-3CECCF1FEE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(BMSW5103_SWAN) Cyrille Tounoudjou(1914188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68BAA3-A9AB-4873-A54C-94F7C65C99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FF239F-07B5-448C-9CFF-C1378B4E60D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6941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B82E98-1957-4AD1-81BF-ACCA718977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36523"/>
            <a:ext cx="11548533" cy="1289771"/>
          </a:xfrm>
        </p:spPr>
        <p:txBody>
          <a:bodyPr>
            <a:normAutofit/>
          </a:bodyPr>
          <a:lstStyle/>
          <a:p>
            <a:r>
              <a:rPr lang="en-GB" sz="3600" b="1" i="0" dirty="0">
                <a:effectLst/>
                <a:latin typeface="Calibri" panose="020F0502020204030204" pitchFamily="34" charset="0"/>
              </a:rPr>
              <a:t>Critical Discussion of two Proper Quality Models. </a:t>
            </a:r>
            <a:br>
              <a:rPr lang="en-GB" sz="3600" b="0" i="0" dirty="0">
                <a:effectLst/>
                <a:latin typeface="Segoe UI" panose="020B0502040204020203" pitchFamily="34" charset="0"/>
              </a:rPr>
            </a:b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151272-4739-493D-9081-305284E693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72865"/>
            <a:ext cx="8161867" cy="5885133"/>
          </a:xfrm>
        </p:spPr>
        <p:txBody>
          <a:bodyPr>
            <a:normAutofit/>
          </a:bodyPr>
          <a:lstStyle/>
          <a:p>
            <a:pPr algn="just" rtl="0" fontAlgn="base"/>
            <a:r>
              <a:rPr lang="en-GB" sz="2000" b="1" i="0" dirty="0">
                <a:effectLst/>
                <a:latin typeface="Calibri" panose="020F0502020204030204" pitchFamily="34" charset="0"/>
              </a:rPr>
              <a:t>McCall quality model </a:t>
            </a:r>
            <a:endParaRPr lang="en-GB" sz="2000" b="1" i="0" dirty="0">
              <a:effectLst/>
              <a:latin typeface="Segoe UI" panose="020B0502040204020203" pitchFamily="34" charset="0"/>
            </a:endParaRPr>
          </a:p>
          <a:p>
            <a:pPr marL="0" indent="0" algn="just" rtl="0" fontAlgn="base">
              <a:buNone/>
            </a:pPr>
            <a:r>
              <a:rPr lang="en-GB" sz="2000" b="0" i="0" dirty="0">
                <a:effectLst/>
                <a:latin typeface="Calibri" panose="020F0502020204030204" pitchFamily="34" charset="0"/>
              </a:rPr>
              <a:t>This software best quality model was invented in 1977 and incorporates diverse types of absolutes such as to qualify factor quality (Al-obthami.2018). </a:t>
            </a:r>
            <a:endParaRPr lang="en-GB" sz="2000" b="0" i="0" dirty="0">
              <a:effectLst/>
              <a:latin typeface="Segoe UI" panose="020B0502040204020203" pitchFamily="34" charset="0"/>
            </a:endParaRPr>
          </a:p>
          <a:p>
            <a:pPr marL="0" indent="0" algn="just" rtl="0" fontAlgn="base">
              <a:buNone/>
            </a:pPr>
            <a:r>
              <a:rPr lang="en-GB" sz="2000" b="0" i="0" dirty="0">
                <a:effectLst/>
                <a:latin typeface="Calibri" panose="020F0502020204030204" pitchFamily="34" charset="0"/>
              </a:rPr>
              <a:t>As per the product quality factors, product operation, product revision, and product transition are the major factors that manage the organisation’s operations. </a:t>
            </a:r>
            <a:endParaRPr lang="en-GB" sz="2000" b="0" i="0" dirty="0">
              <a:effectLst/>
              <a:latin typeface="Segoe UI" panose="020B0502040204020203" pitchFamily="34" charset="0"/>
            </a:endParaRPr>
          </a:p>
          <a:p>
            <a:pPr marL="0" indent="0" algn="just" rtl="0" fontAlgn="base">
              <a:buNone/>
            </a:pPr>
            <a:r>
              <a:rPr lang="en-GB" sz="2000" b="0" i="0" dirty="0">
                <a:effectLst/>
                <a:latin typeface="Calibri" panose="020F0502020204030204" pitchFamily="34" charset="0"/>
              </a:rPr>
              <a:t>It helps to maintain the software quality product as well as distinct types of the organisation should be source quality to manage the changing environment in the organisation. </a:t>
            </a:r>
            <a:endParaRPr lang="en-GB" sz="2000" b="0" i="0" dirty="0">
              <a:effectLst/>
              <a:latin typeface="Segoe UI" panose="020B0502040204020203" pitchFamily="34" charset="0"/>
            </a:endParaRPr>
          </a:p>
          <a:p>
            <a:pPr algn="just" rtl="0" fontAlgn="base"/>
            <a:r>
              <a:rPr lang="en-GB" sz="2000" b="1" i="0" dirty="0">
                <a:effectLst/>
                <a:latin typeface="Calibri" panose="020F0502020204030204" pitchFamily="34" charset="0"/>
              </a:rPr>
              <a:t>Boehm quality model </a:t>
            </a:r>
            <a:endParaRPr lang="en-GB" sz="2000" b="1" i="0" dirty="0">
              <a:effectLst/>
              <a:latin typeface="Segoe UI" panose="020B0502040204020203" pitchFamily="34" charset="0"/>
            </a:endParaRPr>
          </a:p>
          <a:p>
            <a:pPr marL="0" indent="0" algn="just" rtl="0" fontAlgn="base">
              <a:buNone/>
            </a:pPr>
            <a:r>
              <a:rPr lang="en-GB" sz="2000" b="0" i="0" dirty="0">
                <a:effectLst/>
                <a:latin typeface="Calibri" panose="020F0502020204030204" pitchFamily="34" charset="0"/>
              </a:rPr>
              <a:t>This model was invented in 1978 (Alzamil,2019). </a:t>
            </a:r>
            <a:endParaRPr lang="en-GB" sz="2000" b="0" i="0" dirty="0">
              <a:effectLst/>
              <a:latin typeface="Segoe UI" panose="020B0502040204020203" pitchFamily="34" charset="0"/>
            </a:endParaRPr>
          </a:p>
          <a:p>
            <a:pPr marL="0" indent="0" algn="just" rtl="0" fontAlgn="base">
              <a:buNone/>
            </a:pPr>
            <a:r>
              <a:rPr lang="en-GB" sz="2000" b="0" i="0" dirty="0">
                <a:effectLst/>
                <a:latin typeface="Calibri" panose="020F0502020204030204" pitchFamily="34" charset="0"/>
              </a:rPr>
              <a:t>There are three types of primary uses of this model known as maintainability, utility, and portability. </a:t>
            </a:r>
            <a:endParaRPr lang="en-GB" sz="2000" b="0" i="0" dirty="0">
              <a:effectLst/>
              <a:latin typeface="Segoe UI" panose="020B0502040204020203" pitchFamily="34" charset="0"/>
            </a:endParaRPr>
          </a:p>
          <a:p>
            <a:pPr marL="0" indent="0" algn="just" rtl="0" fontAlgn="base">
              <a:buNone/>
            </a:pPr>
            <a:r>
              <a:rPr lang="en-GB" sz="2000" b="0" i="0" dirty="0">
                <a:effectLst/>
                <a:latin typeface="Calibri" panose="020F0502020204030204" pitchFamily="34" charset="0"/>
              </a:rPr>
              <a:t>However, after the up gradation of the quality model, there are 7 factors such as portability, reliability, </a:t>
            </a:r>
            <a:r>
              <a:rPr lang="en-GB" sz="2000" dirty="0">
                <a:latin typeface="Times New Roman"/>
                <a:ea typeface="Times New Roman"/>
              </a:rPr>
              <a:t>, testability, efficiency, understandability,  usability, modifiability.</a:t>
            </a:r>
            <a:endParaRPr lang="en-GB" sz="2000" b="0" i="0" dirty="0">
              <a:effectLst/>
              <a:latin typeface="Segoe UI" panose="020B0502040204020203" pitchFamily="34" charset="0"/>
            </a:endParaRPr>
          </a:p>
          <a:p>
            <a:endParaRPr lang="en-GB" sz="1100" dirty="0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828A5161-06F1-46CF-8AD7-844680A59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4601497"/>
            <a:ext cx="1014060" cy="2017580"/>
            <a:chOff x="0" y="4601497"/>
            <a:chExt cx="1014060" cy="2017580"/>
          </a:xfrm>
        </p:grpSpPr>
        <p:sp>
          <p:nvSpPr>
            <p:cNvPr id="24" name="Isosceles Triangle 23">
              <a:extLst>
                <a:ext uri="{FF2B5EF4-FFF2-40B4-BE49-F238E27FC236}">
                  <a16:creationId xmlns:a16="http://schemas.microsoft.com/office/drawing/2014/main" id="{D3F51FEB-38FB-4F6C-9F7B-2F2AFAB65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-501760" y="5103257"/>
              <a:ext cx="2017580" cy="1014060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1E547BA6-BAE0-43BB-A7CA-60F69CE252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427916" y="572870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D951EC55-6FCD-408F-AD32-FD75746315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77199" y="1782981"/>
            <a:ext cx="4114800" cy="5075018"/>
          </a:xfrm>
          <a:prstGeom prst="rect">
            <a:avLst/>
          </a:prstGeom>
        </p:spPr>
      </p:pic>
      <p:grpSp>
        <p:nvGrpSpPr>
          <p:cNvPr id="27" name="Group 26">
            <a:extLst>
              <a:ext uri="{FF2B5EF4-FFF2-40B4-BE49-F238E27FC236}">
                <a16:creationId xmlns:a16="http://schemas.microsoft.com/office/drawing/2014/main" id="{5995D10D-E9C9-47DB-AE7E-801FEF38F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19290" y="1"/>
            <a:ext cx="972709" cy="1935307"/>
            <a:chOff x="10918968" y="713127"/>
            <a:chExt cx="1273032" cy="2532832"/>
          </a:xfrm>
        </p:grpSpPr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CC1A72C6-3DE4-4EC3-9AD5-9E0D40D8CE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052629" y="2120024"/>
              <a:ext cx="645368" cy="645368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Isosceles Triangle 28">
              <a:extLst>
                <a:ext uri="{FF2B5EF4-FFF2-40B4-BE49-F238E27FC236}">
                  <a16:creationId xmlns:a16="http://schemas.microsoft.com/office/drawing/2014/main" id="{0B0DA1F1-C391-4EDF-9FE0-23E86E137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89068" y="1343027"/>
              <a:ext cx="2532832" cy="1273032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EB6DC9-84B3-40B8-8F8F-008919A2DA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/>
              <a:t>(BMSW5103_SWAN) Cyrille Tounoudjou(1914188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19B1E0B-9E3D-4B27-99FE-526C600E06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05333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54FF239F-07B5-448C-9CFF-C1378B4E60DE}" type="slidenum">
              <a:rPr lang="en-GB" smtClean="0"/>
              <a:pPr>
                <a:spcAft>
                  <a:spcPts val="600"/>
                </a:spcAft>
              </a:pPr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29335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9A9CFA-1B66-4A86-8DE6-D5D003C336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1209867" cy="728133"/>
          </a:xfrm>
        </p:spPr>
        <p:txBody>
          <a:bodyPr>
            <a:normAutofit/>
          </a:bodyPr>
          <a:lstStyle/>
          <a:p>
            <a:r>
              <a:rPr lang="en-GB" sz="2800" b="1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SWOT Analysis </a:t>
            </a:r>
            <a:endParaRPr lang="en-GB" sz="2800" b="1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E60FA109-D724-4A1E-9525-F29207835ED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57589358"/>
              </p:ext>
            </p:extLst>
          </p:nvPr>
        </p:nvGraphicFramePr>
        <p:xfrm>
          <a:off x="0" y="1032933"/>
          <a:ext cx="12192000" cy="589745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0">
                  <a:extLst>
                    <a:ext uri="{9D8B030D-6E8A-4147-A177-3AD203B41FA5}">
                      <a16:colId xmlns:a16="http://schemas.microsoft.com/office/drawing/2014/main" val="1509559477"/>
                    </a:ext>
                  </a:extLst>
                </a:gridCol>
                <a:gridCol w="6096000">
                  <a:extLst>
                    <a:ext uri="{9D8B030D-6E8A-4147-A177-3AD203B41FA5}">
                      <a16:colId xmlns:a16="http://schemas.microsoft.com/office/drawing/2014/main" val="658509752"/>
                    </a:ext>
                  </a:extLst>
                </a:gridCol>
              </a:tblGrid>
              <a:tr h="2798064">
                <a:tc>
                  <a:txBody>
                    <a:bodyPr/>
                    <a:lstStyle/>
                    <a:p>
                      <a:pPr rtl="0" fontAlgn="base"/>
                      <a:r>
                        <a:rPr lang="en-GB" sz="2400" b="1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Strength</a:t>
                      </a:r>
                      <a:r>
                        <a:rPr lang="en-GB" sz="2400" b="0" i="0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  <a:p>
                      <a:pPr rtl="0" fontAlgn="base"/>
                      <a:endParaRPr lang="en-GB" sz="1800" b="0" i="0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rtl="0" fontAlgn="base"/>
                      <a:r>
                        <a:rPr lang="en-GB" sz="1800" b="0" i="0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Biggest grocery retailer in the UK </a:t>
                      </a:r>
                    </a:p>
                    <a:p>
                      <a:pPr rtl="0" fontAlgn="base"/>
                      <a:r>
                        <a:rPr lang="en-GB" sz="1800" b="0" i="0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Geographically diversified </a:t>
                      </a:r>
                    </a:p>
                    <a:p>
                      <a:pPr rtl="0" fontAlgn="base"/>
                      <a:r>
                        <a:rPr lang="en-GB" sz="1800" b="0" i="0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Proper application of diversification strategy </a:t>
                      </a:r>
                    </a:p>
                    <a:p>
                      <a:pPr rtl="0" fontAlgn="base"/>
                      <a:r>
                        <a:rPr lang="en-GB" sz="1800" b="0" i="0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Focus on getting the sustainability </a:t>
                      </a:r>
                    </a:p>
                    <a:p>
                      <a:pPr rtl="0" fontAlgn="base"/>
                      <a:r>
                        <a:rPr lang="en-GB" sz="1800" b="0" i="0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Manging the ethics by maintaining several types of policies and practices 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2400" b="0" i="0" kern="1200" dirty="0">
                          <a:solidFill>
                            <a:srgbClr val="FFC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Weakness </a:t>
                      </a:r>
                    </a:p>
                    <a:p>
                      <a:pPr rtl="0" fontAlgn="base"/>
                      <a:endParaRPr lang="en-GB" sz="1800" b="0" i="0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rtl="0" fontAlgn="base"/>
                      <a:r>
                        <a:rPr lang="en-GB" sz="1800" b="0" i="0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Failed operations in Japan and US </a:t>
                      </a:r>
                    </a:p>
                    <a:p>
                      <a:pPr rtl="0" fontAlgn="base"/>
                      <a:r>
                        <a:rPr lang="en-GB" sz="1800" b="0" i="0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Fraud accounting and trial scandal in 2017 </a:t>
                      </a:r>
                    </a:p>
                    <a:p>
                      <a:pPr rtl="0" fontAlgn="base"/>
                      <a:r>
                        <a:rPr lang="en-GB" sz="1800" b="0" i="0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Reduction of operation of profit in the fiscal year 2021by 21.3% </a:t>
                      </a:r>
                    </a:p>
                    <a:p>
                      <a:pPr rtl="0" fontAlgn="base"/>
                      <a:r>
                        <a:rPr lang="en-GB" sz="1800" b="0" i="0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Find for selling expired food </a:t>
                      </a:r>
                    </a:p>
                    <a:p>
                      <a:pPr rtl="0" fontAlgn="base"/>
                      <a:r>
                        <a:rPr lang="en-GB" sz="1800" b="0" i="0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Poor operations performance in a specific market 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8232801"/>
                  </a:ext>
                </a:extLst>
              </a:tr>
              <a:tr h="3099393">
                <a:tc>
                  <a:txBody>
                    <a:bodyPr/>
                    <a:lstStyle/>
                    <a:p>
                      <a:pPr rtl="0" fontAlgn="base"/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r>
                        <a:rPr lang="en-GB" sz="2400" b="0" i="0" kern="1200" dirty="0">
                          <a:solidFill>
                            <a:srgbClr val="00B05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Opportunity</a:t>
                      </a:r>
                      <a:r>
                        <a:rPr lang="en-GB" sz="24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  <a:p>
                      <a:pPr rtl="0" fontAlgn="base"/>
                      <a:endParaRPr lang="en-GB" sz="1800" b="0" i="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rtl="0" fontAlgn="base"/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Expansion of Jacks’s business </a:t>
                      </a:r>
                    </a:p>
                    <a:p>
                      <a:pPr rtl="0" fontAlgn="base"/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Uses of Clubcard product attract consumers </a:t>
                      </a:r>
                    </a:p>
                    <a:p>
                      <a:pPr rtl="0" fontAlgn="base"/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Emerging market </a:t>
                      </a:r>
                    </a:p>
                    <a:p>
                      <a:pPr rtl="0" fontAlgn="base"/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Tesco also offers the opportunity to pay without a card or cash </a:t>
                      </a:r>
                    </a:p>
                    <a:p>
                      <a:pPr rtl="0" fontAlgn="base"/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Tesco have introduced the delivery system WHOOSH to deliver the products. 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r>
                        <a:rPr lang="en-GB" sz="2400" b="0" i="0" kern="12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Threats</a:t>
                      </a:r>
                    </a:p>
                    <a:p>
                      <a:pPr rtl="0" fontAlgn="base"/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  <a:p>
                      <a:pPr rtl="0" fontAlgn="base"/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Different controversies regarding Christmas ad </a:t>
                      </a:r>
                    </a:p>
                    <a:p>
                      <a:pPr rtl="0" fontAlgn="base"/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Brexit referendum </a:t>
                      </a:r>
                    </a:p>
                    <a:p>
                      <a:pPr rtl="0" fontAlgn="base"/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Competition with different Supermarkets such as Walmart, Asda, Etc … </a:t>
                      </a:r>
                    </a:p>
                    <a:p>
                      <a:pPr rtl="0" fontAlgn="base"/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Higher rate of the rising cost of various products.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2707044"/>
                  </a:ext>
                </a:extLst>
              </a:tr>
            </a:tbl>
          </a:graphicData>
        </a:graphic>
      </p:graphicFrame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2854992-59BF-4813-8A92-6FCD59B262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(BMSW5103_SWAN) Cyrille Tounoudjou(1914188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3A84A22-ECA6-49D1-8F61-6BD179FB67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FF239F-07B5-448C-9CFF-C1378B4E60D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25020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FDC58-6343-46D0-A70B-F3C56D9798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400" y="1"/>
            <a:ext cx="10515600" cy="876300"/>
          </a:xfrm>
        </p:spPr>
        <p:txBody>
          <a:bodyPr>
            <a:normAutofit/>
          </a:bodyPr>
          <a:lstStyle/>
          <a:p>
            <a:r>
              <a:rPr lang="en-GB" sz="3600" b="1" dirty="0"/>
              <a:t>Reference Lists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D5811E-891C-4C29-8F65-28947752CD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00" y="876302"/>
            <a:ext cx="12179300" cy="5867398"/>
          </a:xfrm>
        </p:spPr>
        <p:txBody>
          <a:bodyPr>
            <a:normAutofit fontScale="62500" lnSpcReduction="20000"/>
          </a:bodyPr>
          <a:lstStyle/>
          <a:p>
            <a:pPr marL="0" marR="0" indent="0" algn="just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2800" dirty="0">
                <a:latin typeface="Times New Roman"/>
                <a:ea typeface="Times New Roman"/>
              </a:rPr>
              <a:t>Tesco, 2021. Product Safety and quality.</a:t>
            </a:r>
            <a:r>
              <a:rPr lang="en-GB" sz="2800" i="1" dirty="0">
                <a:latin typeface="Times New Roman"/>
                <a:ea typeface="Times New Roman"/>
              </a:rPr>
              <a:t> Tesco.</a:t>
            </a:r>
            <a:r>
              <a:rPr lang="en-GB" sz="2800" dirty="0">
                <a:latin typeface="Times New Roman"/>
                <a:ea typeface="Times New Roman"/>
              </a:rPr>
              <a:t> Available at: https://www.tescoplc.com/sustainability/documents/policies/product-safety-quality/[Accsessed on 30 June, 2022]</a:t>
            </a:r>
            <a:endParaRPr lang="en-US" sz="2400" dirty="0">
              <a:latin typeface="Arial"/>
              <a:ea typeface="Arial"/>
            </a:endParaRPr>
          </a:p>
          <a:p>
            <a:pPr marL="0" marR="0" indent="0" algn="just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2800" dirty="0">
                <a:latin typeface="Times New Roman"/>
                <a:ea typeface="Times New Roman"/>
              </a:rPr>
              <a:t>Al-</a:t>
            </a:r>
            <a:r>
              <a:rPr lang="en-GB" sz="2800" dirty="0" err="1">
                <a:latin typeface="Times New Roman"/>
                <a:ea typeface="Times New Roman"/>
              </a:rPr>
              <a:t>Obthani</a:t>
            </a:r>
            <a:r>
              <a:rPr lang="en-GB" sz="2800" dirty="0">
                <a:latin typeface="Times New Roman"/>
                <a:ea typeface="Times New Roman"/>
              </a:rPr>
              <a:t>, F.S., 2018. Towards customized smart government quality model. </a:t>
            </a:r>
            <a:r>
              <a:rPr lang="en-GB" sz="2800" i="1" dirty="0">
                <a:latin typeface="Times New Roman"/>
                <a:ea typeface="Times New Roman"/>
              </a:rPr>
              <a:t>International Journal of Software Engineering &amp; Applications (IJSEA)</a:t>
            </a:r>
            <a:r>
              <a:rPr lang="en-GB" sz="2800" dirty="0">
                <a:latin typeface="Times New Roman"/>
                <a:ea typeface="Times New Roman"/>
              </a:rPr>
              <a:t>, </a:t>
            </a:r>
            <a:r>
              <a:rPr lang="en-GB" sz="2800" i="1" dirty="0">
                <a:latin typeface="Times New Roman"/>
                <a:ea typeface="Times New Roman"/>
              </a:rPr>
              <a:t>9</a:t>
            </a:r>
            <a:r>
              <a:rPr lang="en-GB" sz="2800" dirty="0">
                <a:latin typeface="Times New Roman"/>
                <a:ea typeface="Times New Roman"/>
              </a:rPr>
              <a:t>(2).</a:t>
            </a:r>
            <a:endParaRPr lang="en-US" sz="2400" dirty="0">
              <a:latin typeface="Arial"/>
              <a:ea typeface="Arial"/>
            </a:endParaRPr>
          </a:p>
          <a:p>
            <a:pPr marL="0" marR="0" indent="0" algn="just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2800" dirty="0">
                <a:latin typeface="Times New Roman"/>
                <a:ea typeface="Times New Roman"/>
              </a:rPr>
              <a:t>ALZAMIL, Z.A., 2019. Integrated quality model for flexible quality management system. </a:t>
            </a:r>
            <a:r>
              <a:rPr lang="en-GB" sz="2800" i="1" dirty="0" err="1">
                <a:latin typeface="Times New Roman"/>
                <a:ea typeface="Times New Roman"/>
              </a:rPr>
              <a:t>Calitatea</a:t>
            </a:r>
            <a:r>
              <a:rPr lang="en-GB" sz="2800" dirty="0">
                <a:latin typeface="Times New Roman"/>
                <a:ea typeface="Times New Roman"/>
              </a:rPr>
              <a:t>, </a:t>
            </a:r>
            <a:r>
              <a:rPr lang="en-GB" sz="2800" i="1" dirty="0">
                <a:latin typeface="Times New Roman"/>
                <a:ea typeface="Times New Roman"/>
              </a:rPr>
              <a:t>20</a:t>
            </a:r>
            <a:r>
              <a:rPr lang="en-GB" sz="2800" dirty="0">
                <a:latin typeface="Times New Roman"/>
                <a:ea typeface="Times New Roman"/>
              </a:rPr>
              <a:t>(173), pp.3-8.</a:t>
            </a:r>
            <a:endParaRPr lang="en-US" sz="2800" dirty="0">
              <a:latin typeface="Times New Roman"/>
              <a:ea typeface="Times New Roman"/>
            </a:endParaRPr>
          </a:p>
          <a:p>
            <a:pPr marL="0" marR="0" indent="0" algn="just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-US" sz="2800" dirty="0">
                <a:latin typeface="Times New Roman"/>
                <a:ea typeface="Times New Roman"/>
              </a:rPr>
              <a:t>Dehghanpouri, H., </a:t>
            </a:r>
            <a:r>
              <a:rPr lang="en-US" sz="2800" dirty="0" err="1">
                <a:latin typeface="Times New Roman"/>
                <a:ea typeface="Times New Roman"/>
              </a:rPr>
              <a:t>Soltani</a:t>
            </a:r>
            <a:r>
              <a:rPr lang="en-US" sz="2800" dirty="0">
                <a:latin typeface="Times New Roman"/>
                <a:ea typeface="Times New Roman"/>
              </a:rPr>
              <a:t>, Z. and </a:t>
            </a:r>
            <a:r>
              <a:rPr lang="en-US" sz="2800" dirty="0" err="1">
                <a:latin typeface="Times New Roman"/>
                <a:ea typeface="Times New Roman"/>
              </a:rPr>
              <a:t>Rostamzadeh</a:t>
            </a:r>
            <a:r>
              <a:rPr lang="en-US" sz="2800" dirty="0">
                <a:latin typeface="Times New Roman"/>
                <a:ea typeface="Times New Roman"/>
              </a:rPr>
              <a:t>, R., 2020. The impact of trust, privacy and quality of service on the success of E-CRM: the mediating role of customer satisfaction. Journal of business &amp; industrial marketing.</a:t>
            </a:r>
          </a:p>
          <a:p>
            <a:pPr marL="0" marR="0" indent="0" algn="just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-US" sz="2800" dirty="0" err="1">
                <a:latin typeface="Times New Roman"/>
                <a:ea typeface="Times New Roman"/>
              </a:rPr>
              <a:t>Owler</a:t>
            </a:r>
            <a:r>
              <a:rPr lang="en-GB" sz="2800" dirty="0">
                <a:latin typeface="Times New Roman"/>
                <a:ea typeface="Times New Roman"/>
              </a:rPr>
              <a:t>, 2020. Tesco Competitors.</a:t>
            </a:r>
            <a:r>
              <a:rPr lang="en-GB" sz="2800" i="1" dirty="0">
                <a:latin typeface="Times New Roman"/>
                <a:ea typeface="Times New Roman"/>
              </a:rPr>
              <a:t> </a:t>
            </a:r>
            <a:r>
              <a:rPr lang="en-GB" sz="2800" i="1" dirty="0" err="1">
                <a:latin typeface="Times New Roman"/>
                <a:ea typeface="Times New Roman"/>
              </a:rPr>
              <a:t>Owler</a:t>
            </a:r>
            <a:r>
              <a:rPr lang="en-GB" sz="2800" i="1" dirty="0">
                <a:latin typeface="Times New Roman"/>
                <a:ea typeface="Times New Roman"/>
              </a:rPr>
              <a:t>.</a:t>
            </a:r>
            <a:r>
              <a:rPr lang="en-GB" sz="2800" dirty="0">
                <a:latin typeface="Times New Roman"/>
                <a:ea typeface="Times New Roman"/>
              </a:rPr>
              <a:t> Available at: https://www.owler.com/company/tescoplc/[Accsessed on 10 June, 2022]</a:t>
            </a:r>
            <a:endParaRPr lang="en-US" sz="2400" dirty="0">
              <a:latin typeface="Arial"/>
              <a:ea typeface="Arial"/>
            </a:endParaRPr>
          </a:p>
          <a:p>
            <a:pPr marL="0" marR="0" indent="0"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2800" dirty="0">
                <a:latin typeface="Times New Roman"/>
                <a:ea typeface="Times New Roman"/>
              </a:rPr>
              <a:t>WWF, 2022. THREE WAYS WE’RE FIGHTING FOR YOUR WORLD WITH TESCO.</a:t>
            </a:r>
            <a:r>
              <a:rPr lang="en-GB" sz="2800" i="1" dirty="0">
                <a:latin typeface="Times New Roman"/>
                <a:ea typeface="Times New Roman"/>
              </a:rPr>
              <a:t> WWF.</a:t>
            </a:r>
            <a:r>
              <a:rPr lang="en-GB" sz="2800" dirty="0">
                <a:latin typeface="Times New Roman"/>
                <a:ea typeface="Times New Roman"/>
              </a:rPr>
              <a:t> Available at: https://www.wwf.org.uk/updates/three-ways-were-fighting-your-world-tesco#:~:text=With%20their%20Little%20Helps%20Plan,recyclable%20or%20compostable%20by%202025. [Accessed on 08 June, 2022]</a:t>
            </a:r>
            <a:endParaRPr lang="en-US" sz="2400" dirty="0">
              <a:latin typeface="Arial"/>
              <a:ea typeface="Arial"/>
            </a:endParaRP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259517-B41F-4D9D-94DD-D02ED303A8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(BMSW5103_SWAN) Cyrille Tounoudjou(1914188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544B64C-7546-4BE3-A56C-28AB86C67D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FF239F-07B5-448C-9CFF-C1378B4E60D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37418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347</TotalTime>
  <Words>833</Words>
  <Application>Microsoft Office PowerPoint</Application>
  <PresentationFormat>Widescreen</PresentationFormat>
  <Paragraphs>81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Arial</vt:lpstr>
      <vt:lpstr>Calibri</vt:lpstr>
      <vt:lpstr>Calibri Light</vt:lpstr>
      <vt:lpstr>Segoe UI</vt:lpstr>
      <vt:lpstr>Times New Roman</vt:lpstr>
      <vt:lpstr>Office Theme</vt:lpstr>
      <vt:lpstr>  Introduction</vt:lpstr>
      <vt:lpstr>Quality in CRM (Customer Relationship Management)  </vt:lpstr>
      <vt:lpstr>Three Benefits of Tesco using Quality model.  </vt:lpstr>
      <vt:lpstr>Critical Discussion of two Proper Quality Models.  </vt:lpstr>
      <vt:lpstr>SWOT Analysis </vt:lpstr>
      <vt:lpstr>Reference Lists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  </dc:title>
  <dc:creator>Cyrille Rene Tounoudjou (1914188)</dc:creator>
  <cp:lastModifiedBy>cyrille rene tounoudjou</cp:lastModifiedBy>
  <cp:revision>5</cp:revision>
  <dcterms:created xsi:type="dcterms:W3CDTF">2022-08-18T01:41:32Z</dcterms:created>
  <dcterms:modified xsi:type="dcterms:W3CDTF">2022-08-21T22:23:17Z</dcterms:modified>
</cp:coreProperties>
</file>